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lvl1pPr marL="0" lvl="0" algn="l" defTabSz="914400">
      <a:defRPr sz="1800" kern="1200">
        <a:solidFill>
          <a:schemeClr val="tx1"/>
        </a:solidFill>
        <a:latin typeface="Calibri"/>
        <a:ea typeface="等线"/>
      </a:defRPr>
    </a:lvl1pPr>
    <a:lvl2pPr marL="457200" lvl="1" algn="l" defTabSz="914400">
      <a:defRPr sz="1800" kern="1200">
        <a:solidFill>
          <a:schemeClr val="tx1"/>
        </a:solidFill>
        <a:latin typeface="Calibri"/>
        <a:ea typeface="等线"/>
      </a:defRPr>
    </a:lvl2pPr>
    <a:lvl3pPr marL="914400" lvl="2" algn="l" defTabSz="914400">
      <a:defRPr sz="1800" kern="1200">
        <a:solidFill>
          <a:schemeClr val="tx1"/>
        </a:solidFill>
        <a:latin typeface="Calibri"/>
        <a:ea typeface="等线"/>
      </a:defRPr>
    </a:lvl3pPr>
    <a:lvl4pPr marL="1371600" lvl="3" algn="l" defTabSz="914400">
      <a:defRPr sz="1800" kern="1200">
        <a:solidFill>
          <a:schemeClr val="tx1"/>
        </a:solidFill>
        <a:latin typeface="Calibri"/>
        <a:ea typeface="等线"/>
      </a:defRPr>
    </a:lvl4pPr>
    <a:lvl5pPr marL="1828800" lvl="4" algn="l" defTabSz="914400">
      <a:defRPr sz="1800" kern="1200">
        <a:solidFill>
          <a:schemeClr val="tx1"/>
        </a:solidFill>
        <a:latin typeface="Calibri"/>
        <a:ea typeface="等线"/>
      </a:defRPr>
    </a:lvl5pPr>
    <a:lvl6pPr marL="2286000" lvl="5" algn="l" defTabSz="914400">
      <a:defRPr sz="1800" kern="1200">
        <a:solidFill>
          <a:schemeClr val="tx1"/>
        </a:solidFill>
        <a:latin typeface="Calibri"/>
        <a:ea typeface="等线"/>
      </a:defRPr>
    </a:lvl6pPr>
    <a:lvl7pPr marL="2743200" lvl="6" algn="l" defTabSz="914400">
      <a:defRPr sz="1800" kern="1200">
        <a:solidFill>
          <a:schemeClr val="tx1"/>
        </a:solidFill>
        <a:latin typeface="Calibri"/>
        <a:ea typeface="等线"/>
      </a:defRPr>
    </a:lvl7pPr>
    <a:lvl8pPr marL="3200400" lvl="7" algn="l" defTabSz="914400">
      <a:defRPr sz="1800" kern="1200">
        <a:solidFill>
          <a:schemeClr val="tx1"/>
        </a:solidFill>
        <a:latin typeface="Calibri"/>
        <a:ea typeface="等线"/>
      </a:defRPr>
    </a:lvl8pPr>
    <a:lvl9pPr marL="3657600" lvl="8" algn="l" defTabSz="914400">
      <a:defRPr sz="1800" kern="1200">
        <a:solidFill>
          <a:schemeClr val="tx1"/>
        </a:solidFill>
        <a:latin typeface="Calibri"/>
        <a:ea typeface="等线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786" y="-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13B20-8BB8-B74B-ADB5-DA5707988F1E}" type="datetimeFigureOut">
              <a:rPr/>
              <a:pPr/>
              <a:t>2019/7/15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674F-E567-AA4B-8C16-788D7CE21C4F}" type="slidenum">
              <a:rPr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14228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sz="1400">
                <a:solidFill>
                  <a:srgbClr val="333333"/>
                </a:solidFill>
                <a:highlight>
                  <a:srgbClr val="FFFFFF"/>
                </a:highlight>
                <a:latin typeface="system"/>
                <a:ea typeface="system"/>
              </a:rPr>
              <a:t>基于http协议设计一个大文件下载系统，支持断点续传，尽可能高效下载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sz="1400">
              <a:solidFill>
                <a:srgbClr val="333333"/>
              </a:solidFill>
              <a:highlight>
                <a:srgbClr val="FFFFFF"/>
              </a:highlight>
              <a:latin typeface="system"/>
              <a:ea typeface="system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sz="1400">
                <a:solidFill>
                  <a:srgbClr val="333333"/>
                </a:solidFill>
                <a:highlight>
                  <a:srgbClr val="FFFFFF"/>
                </a:highlight>
                <a:latin typeface="system"/>
                <a:ea typeface="system"/>
              </a:rPr>
              <a:t>基于http协议设计一个大文件下载系统，支持断点续传，尽可能高效下载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sz="1400">
              <a:solidFill>
                <a:srgbClr val="333333"/>
              </a:solidFill>
              <a:highlight>
                <a:srgbClr val="FFFFFF"/>
              </a:highlight>
              <a:latin typeface="system"/>
              <a:ea typeface="system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sz="1400">
              <a:solidFill>
                <a:srgbClr val="333333"/>
              </a:solidFill>
              <a:highlight>
                <a:srgbClr val="FFFFFF"/>
              </a:highlight>
              <a:latin typeface="system"/>
              <a:ea typeface="system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sz="1400">
              <a:solidFill>
                <a:srgbClr val="333333"/>
              </a:solidFill>
              <a:highlight>
                <a:srgbClr val="FFFFFF"/>
              </a:highlight>
              <a:latin typeface="system"/>
              <a:ea typeface="system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6148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>
                <a:shade val="50000"/>
              </a:schemeClr>
            </a:solidFill>
            <a:prstDash val="solid"/>
            <a:miter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lvl="0" algn="l" defTabSz="91440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 Light"/>
          <a:ea typeface="等线 Light"/>
        </a:defRPr>
      </a:lvl1pPr>
    </p:titleStyle>
    <p:bodyStyle>
      <a:lvl1pPr marL="228600" lvl="0" indent="-228600" algn="l" defTabSz="914400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Calibri"/>
          <a:ea typeface="等线"/>
        </a:defRPr>
      </a:lvl1pPr>
      <a:lvl2pPr marL="685800" lvl="1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Calibri"/>
          <a:ea typeface="等线"/>
        </a:defRPr>
      </a:lvl2pPr>
      <a:lvl3pPr marL="1143000" lvl="2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Calibri"/>
          <a:ea typeface="等线"/>
        </a:defRPr>
      </a:lvl3pPr>
      <a:lvl4pPr marL="1600200" lvl="3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Calibri"/>
          <a:ea typeface="等线"/>
        </a:defRPr>
      </a:lvl4pPr>
      <a:lvl5pPr marL="2057400" lvl="4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Calibri"/>
          <a:ea typeface="等线"/>
        </a:defRPr>
      </a:lvl5pPr>
      <a:lvl6pPr marL="2514600" lvl="5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Calibri"/>
          <a:ea typeface="等线"/>
        </a:defRPr>
      </a:lvl6pPr>
      <a:lvl7pPr marL="2971800" lvl="6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Calibri"/>
          <a:ea typeface="等线"/>
        </a:defRPr>
      </a:lvl7pPr>
      <a:lvl8pPr marL="3429000" lvl="7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Calibri"/>
          <a:ea typeface="等线"/>
        </a:defRPr>
      </a:lvl8pPr>
      <a:lvl9pPr marL="3886200" lvl="8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Calibri"/>
          <a:ea typeface="等线"/>
        </a:defRPr>
      </a:lvl9pPr>
    </p:bodyStyle>
    <p:otherStyle>
      <a:lvl1pPr marL="0" lvl="0" algn="l" defTabSz="914400">
        <a:defRPr sz="1800" kern="1200">
          <a:solidFill>
            <a:schemeClr val="tx1"/>
          </a:solidFill>
          <a:latin typeface="Calibri"/>
          <a:ea typeface="等线"/>
        </a:defRPr>
      </a:lvl1pPr>
      <a:lvl2pPr marL="457200" lvl="1" algn="l" defTabSz="914400">
        <a:defRPr sz="1800" kern="1200">
          <a:solidFill>
            <a:schemeClr val="tx1"/>
          </a:solidFill>
          <a:latin typeface="Calibri"/>
          <a:ea typeface="等线"/>
        </a:defRPr>
      </a:lvl2pPr>
      <a:lvl3pPr marL="914400" lvl="2" algn="l" defTabSz="914400">
        <a:defRPr sz="1800" kern="1200">
          <a:solidFill>
            <a:schemeClr val="tx1"/>
          </a:solidFill>
          <a:latin typeface="Calibri"/>
          <a:ea typeface="等线"/>
        </a:defRPr>
      </a:lvl3pPr>
      <a:lvl4pPr marL="1371600" lvl="3" algn="l" defTabSz="914400">
        <a:defRPr sz="1800" kern="1200">
          <a:solidFill>
            <a:schemeClr val="tx1"/>
          </a:solidFill>
          <a:latin typeface="Calibri"/>
          <a:ea typeface="等线"/>
        </a:defRPr>
      </a:lvl4pPr>
      <a:lvl5pPr marL="1828800" lvl="4" algn="l" defTabSz="914400">
        <a:defRPr sz="1800" kern="1200">
          <a:solidFill>
            <a:schemeClr val="tx1"/>
          </a:solidFill>
          <a:latin typeface="Calibri"/>
          <a:ea typeface="等线"/>
        </a:defRPr>
      </a:lvl5pPr>
      <a:lvl6pPr marL="2286000" lvl="5" algn="l" defTabSz="914400">
        <a:defRPr sz="1800" kern="1200">
          <a:solidFill>
            <a:schemeClr val="tx1"/>
          </a:solidFill>
          <a:latin typeface="Calibri"/>
          <a:ea typeface="等线"/>
        </a:defRPr>
      </a:lvl6pPr>
      <a:lvl7pPr marL="2743200" lvl="6" algn="l" defTabSz="914400">
        <a:defRPr sz="1800" kern="1200">
          <a:solidFill>
            <a:schemeClr val="tx1"/>
          </a:solidFill>
          <a:latin typeface="Calibri"/>
          <a:ea typeface="等线"/>
        </a:defRPr>
      </a:lvl7pPr>
      <a:lvl8pPr marL="3200400" lvl="7" algn="l" defTabSz="914400">
        <a:defRPr sz="1800" kern="1200">
          <a:solidFill>
            <a:schemeClr val="tx1"/>
          </a:solidFill>
          <a:latin typeface="Calibri"/>
          <a:ea typeface="等线"/>
        </a:defRPr>
      </a:lvl8pPr>
      <a:lvl9pPr marL="3657600" lvl="8" algn="l" defTabSz="914400">
        <a:defRPr sz="1800" kern="1200">
          <a:solidFill>
            <a:schemeClr val="tx1"/>
          </a:solidFill>
          <a:latin typeface="Calibri"/>
          <a:ea typeface="等线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leetcode-cn.com/problems/search-in-rotated-sorted-array-ii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-cn.com/problems/search-in-rotated-sorted-array-ii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leetcode-cn.com/problems/search-in-rotated-sorted-array-ii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9449" y="1426127"/>
            <a:ext cx="74392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/>
              <a:t> 描述：  给定一个整数 </a:t>
            </a:r>
            <a:r>
              <a:rPr lang="en-US"/>
              <a:t>n</a:t>
            </a:r>
            <a:r>
              <a:rPr lang="zh-CN"/>
              <a:t>，返回 </a:t>
            </a:r>
            <a:r>
              <a:rPr lang="en-US"/>
              <a:t>n! </a:t>
            </a:r>
            <a:r>
              <a:rPr lang="zh-CN"/>
              <a:t>结果尾数中零的数量</a:t>
            </a: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412231" y="880627"/>
            <a:ext cx="4000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LeetCode 172. Factorial Trailing Zeroes</a:t>
            </a:r>
          </a:p>
        </p:txBody>
      </p:sp>
      <p:pic>
        <p:nvPicPr>
          <p:cNvPr id="1026" name="Picture 2"/>
          <p:cNvPicPr/>
          <p:nvPr/>
        </p:nvPicPr>
        <p:blipFill>
          <a:blip r:embed="rId2"/>
          <a:stretch/>
        </p:blipFill>
        <p:spPr>
          <a:xfrm>
            <a:off x="3608699" y="4784871"/>
            <a:ext cx="3895725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Picture 3"/>
          <p:cNvPicPr/>
          <p:nvPr/>
        </p:nvPicPr>
        <p:blipFill>
          <a:blip r:embed="rId3"/>
          <a:stretch/>
        </p:blipFill>
        <p:spPr>
          <a:xfrm>
            <a:off x="412231" y="2155971"/>
            <a:ext cx="2886075" cy="315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9" name="Picture 5"/>
          <p:cNvPicPr/>
          <p:nvPr/>
        </p:nvPicPr>
        <p:blipFill>
          <a:blip r:embed="rId4"/>
          <a:stretch/>
        </p:blipFill>
        <p:spPr>
          <a:xfrm>
            <a:off x="7906344" y="2612384"/>
            <a:ext cx="3876675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Picture 6"/>
          <p:cNvPicPr/>
          <p:nvPr/>
        </p:nvPicPr>
        <p:blipFill>
          <a:blip r:embed="rId5"/>
          <a:stretch/>
        </p:blipFill>
        <p:spPr>
          <a:xfrm>
            <a:off x="7858719" y="4784871"/>
            <a:ext cx="392430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1" name="Picture 7"/>
          <p:cNvPicPr/>
          <p:nvPr/>
        </p:nvPicPr>
        <p:blipFill>
          <a:blip r:embed="rId6"/>
          <a:stretch/>
        </p:blipFill>
        <p:spPr>
          <a:xfrm>
            <a:off x="7858719" y="3784832"/>
            <a:ext cx="38862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矩形 15"/>
          <p:cNvSpPr/>
          <p:nvPr/>
        </p:nvSpPr>
        <p:spPr>
          <a:xfrm>
            <a:off x="3845223" y="2363596"/>
            <a:ext cx="47786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11! = 11 * 10 * 9 * 8 * 7 * 6 * 5 * 4 * 3 * 2 * 1</a:t>
            </a:r>
          </a:p>
          <a:p>
            <a:r>
              <a:rPr lang="en-US"/>
              <a:t> 5 * 4 * 3 * 2 * 1 = 120</a:t>
            </a:r>
          </a:p>
          <a:p>
            <a:endParaRPr lang="en-US"/>
          </a:p>
        </p:txBody>
      </p:sp>
      <p:pic>
        <p:nvPicPr>
          <p:cNvPr id="1032" name="Picture 8"/>
          <p:cNvPicPr/>
          <p:nvPr/>
        </p:nvPicPr>
        <p:blipFill>
          <a:blip r:embed="rId7"/>
          <a:stretch/>
        </p:blipFill>
        <p:spPr>
          <a:xfrm>
            <a:off x="3845223" y="3145739"/>
            <a:ext cx="2686050" cy="5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/>
          <p:nvPr/>
        </p:nvPicPr>
        <p:blipFill>
          <a:blip r:embed="rId3"/>
          <a:stretch/>
        </p:blipFill>
        <p:spPr>
          <a:xfrm>
            <a:off x="1209675" y="1390650"/>
            <a:ext cx="2838450" cy="27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圆角矩形 1"/>
          <p:cNvSpPr/>
          <p:nvPr/>
        </p:nvSpPr>
        <p:spPr>
          <a:xfrm>
            <a:off x="952500" y="4711700"/>
            <a:ext cx="1435100" cy="685800"/>
          </a:xfrm>
          <a:prstGeom prst="roundRect">
            <a:avLst/>
          </a:prstGeom>
          <a:solidFill>
            <a:schemeClr val="accent6"/>
          </a:solidFill>
          <a:ln w="12700" cap="flat" cmpd="sng">
            <a:solidFill>
              <a:schemeClr val="accent6">
                <a:shade val="50000"/>
              </a:schemeClr>
            </a:solidFill>
            <a:prstDash val="solid"/>
            <a:miter/>
          </a:ln>
        </p:spPr>
        <p:txBody>
          <a:bodyPr anchor="ctr"/>
          <a:lstStyle/>
          <a:p>
            <a:r>
              <a:rPr lang="en-US">
                <a:solidFill>
                  <a:srgbClr val="FFFFFF"/>
                </a:solidFill>
              </a:rPr>
              <a:t>   系统设计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3111500" y="4711700"/>
            <a:ext cx="1761067" cy="685800"/>
          </a:xfrm>
          <a:prstGeom prst="roundRect">
            <a:avLst/>
          </a:prstGeom>
          <a:solidFill>
            <a:schemeClr val="dk1"/>
          </a:solidFill>
          <a:ln w="12700" cap="flat" cmpd="sng">
            <a:solidFill>
              <a:schemeClr val="dk1">
                <a:shade val="50000"/>
              </a:schemeClr>
            </a:solidFill>
            <a:prstDash val="solid"/>
            <a:miter/>
          </a:ln>
        </p:spPr>
        <p:txBody>
          <a:bodyPr anchor="ctr"/>
          <a:lstStyle/>
          <a:p>
            <a:pPr algn="ctr"/>
            <a:r>
              <a:rPr lang="zh-CN">
                <a:solidFill>
                  <a:srgbClr val="FFFFFF"/>
                </a:solidFill>
              </a:rPr>
              <a:t>优先级队列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5486400" y="4711700"/>
            <a:ext cx="2476500" cy="685800"/>
          </a:xfrm>
          <a:prstGeom prst="roundRect">
            <a:avLst/>
          </a:prstGeom>
          <a:solidFill>
            <a:schemeClr val="dk1"/>
          </a:solidFill>
          <a:ln w="12700" cap="flat" cmpd="sng">
            <a:solidFill>
              <a:schemeClr val="dk1">
                <a:shade val="50000"/>
              </a:schemeClr>
            </a:solidFill>
            <a:prstDash val="solid"/>
            <a:miter/>
          </a:ln>
        </p:spPr>
        <p:txBody>
          <a:bodyPr anchor="ctr"/>
          <a:lstStyle/>
          <a:p>
            <a:pPr algn="ctr"/>
            <a:r>
              <a:rPr lang="zh-CN">
                <a:solidFill>
                  <a:srgbClr val="FFFFFF"/>
                </a:solidFill>
              </a:rPr>
              <a:t>合并K个有序数组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8306525" y="4756524"/>
            <a:ext cx="1676400" cy="685800"/>
          </a:xfrm>
          <a:prstGeom prst="roundRect">
            <a:avLst/>
          </a:prstGeom>
          <a:solidFill>
            <a:schemeClr val="dk1"/>
          </a:solidFill>
          <a:ln w="12700" cap="flat" cmpd="sng">
            <a:solidFill>
              <a:schemeClr val="dk1">
                <a:shade val="50000"/>
              </a:schemeClr>
            </a:solidFill>
            <a:prstDash val="solid"/>
            <a:miter/>
          </a:ln>
        </p:spPr>
        <p:txBody>
          <a:bodyPr anchor="ctr"/>
          <a:lstStyle/>
          <a:p>
            <a:r>
              <a:rPr lang="en-US" b="1">
                <a:solidFill>
                  <a:srgbClr val="FFFFFF"/>
                </a:solidFill>
              </a:rPr>
              <a:t> 不全部遍历</a:t>
            </a:r>
          </a:p>
        </p:txBody>
      </p:sp>
      <p:sp>
        <p:nvSpPr>
          <p:cNvPr id="8" name="矩形 7"/>
          <p:cNvSpPr/>
          <p:nvPr/>
        </p:nvSpPr>
        <p:spPr>
          <a:xfrm>
            <a:off x="4435930" y="2416029"/>
            <a:ext cx="6987183" cy="1226108"/>
          </a:xfrm>
          <a:prstGeom prst="rect">
            <a:avLst/>
          </a:prstGeom>
        </p:spPr>
        <p:txBody>
          <a:bodyPr wrap="square"/>
          <a:lstStyle/>
          <a:p>
            <a:r>
              <a:rPr lang="en-US" sz="4000" b="1"/>
              <a:t> </a:t>
            </a:r>
            <a:r>
              <a:rPr lang="zh-CN" sz="4000"/>
              <a:t>[373] 查找和最小的K对数字</a:t>
            </a:r>
          </a:p>
          <a:p>
            <a:endParaRPr lang="zh-CN" sz="24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/>
          <p:nvPr/>
        </p:nvPicPr>
        <p:blipFill>
          <a:blip r:embed="rId3"/>
          <a:stretch/>
        </p:blipFill>
        <p:spPr>
          <a:xfrm>
            <a:off x="1209675" y="1390650"/>
            <a:ext cx="2838450" cy="27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圆角矩形 1"/>
          <p:cNvSpPr/>
          <p:nvPr/>
        </p:nvSpPr>
        <p:spPr>
          <a:xfrm>
            <a:off x="952500" y="4711700"/>
            <a:ext cx="1435100" cy="685800"/>
          </a:xfrm>
          <a:prstGeom prst="roundRect">
            <a:avLst/>
          </a:prstGeom>
          <a:solidFill>
            <a:schemeClr val="accent6"/>
          </a:solidFill>
          <a:ln w="12700" cap="flat" cmpd="sng">
            <a:solidFill>
              <a:schemeClr val="accent6">
                <a:shade val="50000"/>
              </a:schemeClr>
            </a:solidFill>
            <a:prstDash val="solid"/>
            <a:miter/>
          </a:ln>
        </p:spPr>
        <p:txBody>
          <a:bodyPr anchor="ctr"/>
          <a:lstStyle/>
          <a:p>
            <a:r>
              <a:rPr lang="en-US">
                <a:solidFill>
                  <a:srgbClr val="FFFFFF"/>
                </a:solidFill>
              </a:rPr>
              <a:t>   系统设计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3111500" y="4711700"/>
            <a:ext cx="1676400" cy="685800"/>
          </a:xfrm>
          <a:prstGeom prst="roundRect">
            <a:avLst/>
          </a:prstGeom>
          <a:solidFill>
            <a:schemeClr val="dk1"/>
          </a:solidFill>
          <a:ln w="12700" cap="flat" cmpd="sng">
            <a:solidFill>
              <a:schemeClr val="dk1">
                <a:shade val="50000"/>
              </a:schemeClr>
            </a:solidFill>
            <a:prstDash val="solid"/>
            <a:miter/>
          </a:ln>
        </p:spPr>
        <p:txBody>
          <a:bodyPr anchor="ctr"/>
          <a:lstStyle/>
          <a:p>
            <a:pPr algn="ctr"/>
            <a:r>
              <a:rPr lang="zh-CN">
                <a:solidFill>
                  <a:schemeClr val="lt1"/>
                </a:solidFill>
              </a:rPr>
              <a:t>数组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5486400" y="4711700"/>
            <a:ext cx="2476500" cy="685800"/>
          </a:xfrm>
          <a:prstGeom prst="roundRect">
            <a:avLst/>
          </a:prstGeom>
          <a:solidFill>
            <a:schemeClr val="dk1"/>
          </a:solidFill>
          <a:ln w="12700" cap="flat" cmpd="sng">
            <a:solidFill>
              <a:schemeClr val="dk1">
                <a:shade val="50000"/>
              </a:schemeClr>
            </a:solidFill>
            <a:prstDash val="solid"/>
            <a:miter/>
          </a:ln>
        </p:spPr>
        <p:txBody>
          <a:bodyPr anchor="ctr"/>
          <a:lstStyle/>
          <a:p>
            <a:pPr algn="ctr"/>
            <a:r>
              <a:rPr lang="zh-CN">
                <a:solidFill>
                  <a:schemeClr val="lt1"/>
                </a:solidFill>
              </a:rPr>
              <a:t>最坏情况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8306525" y="4756524"/>
            <a:ext cx="1676400" cy="685800"/>
          </a:xfrm>
          <a:prstGeom prst="roundRect">
            <a:avLst/>
          </a:prstGeom>
          <a:solidFill>
            <a:schemeClr val="dk1"/>
          </a:solidFill>
          <a:ln w="12700" cap="flat" cmpd="sng">
            <a:solidFill>
              <a:schemeClr val="dk1">
                <a:shade val="50000"/>
              </a:schemeClr>
            </a:solidFill>
            <a:prstDash val="solid"/>
            <a:miter/>
          </a:ln>
        </p:spPr>
        <p:txBody>
          <a:bodyPr anchor="ctr"/>
          <a:lstStyle/>
          <a:p>
            <a:r>
              <a:rPr lang="en-US" b="1">
                <a:solidFill>
                  <a:schemeClr val="lt1"/>
                </a:solidFill>
              </a:rPr>
              <a:t>  </a:t>
            </a:r>
            <a:r>
              <a:rPr lang="zh-CN" b="1">
                <a:solidFill>
                  <a:schemeClr val="lt1"/>
                </a:solidFill>
              </a:rPr>
              <a:t>折半查找</a:t>
            </a:r>
            <a:endParaRPr lang="en-US" b="1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35930" y="2416029"/>
            <a:ext cx="48422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/>
              <a:t> </a:t>
            </a:r>
            <a:r>
              <a:rPr lang="en-US" sz="2400">
                <a:hlinkClick r:id="rId4"/>
              </a:rPr>
              <a:t>81. </a:t>
            </a:r>
            <a:r>
              <a:rPr lang="zh-CN" sz="2400">
                <a:hlinkClick r:id="rId4"/>
              </a:rPr>
              <a:t>搜索旋转排序数组 </a:t>
            </a:r>
            <a:r>
              <a:rPr lang="en-US" sz="2400">
                <a:hlinkClick r:id="rId4"/>
              </a:rPr>
              <a:t>II</a:t>
            </a:r>
            <a:endParaRPr lang="zh-CN" sz="2400"/>
          </a:p>
          <a:p>
            <a:endParaRPr lang="zh-CN" sz="2400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/>
        </p:nvPicPr>
        <p:blipFill>
          <a:blip r:embed="rId3"/>
          <a:stretch/>
        </p:blipFill>
        <p:spPr>
          <a:xfrm>
            <a:off x="64" y="791633"/>
            <a:ext cx="4618523" cy="3609622"/>
          </a:xfrm>
          <a:prstGeom prst="rect">
            <a:avLst/>
          </a:prstGeom>
        </p:spPr>
      </p:pic>
      <p:pic>
        <p:nvPicPr>
          <p:cNvPr id="4" name="图片 3"/>
          <p:cNvPicPr/>
          <p:nvPr/>
        </p:nvPicPr>
        <p:blipFill>
          <a:blip r:embed="rId4"/>
          <a:stretch/>
        </p:blipFill>
        <p:spPr>
          <a:xfrm>
            <a:off x="3714920" y="1243189"/>
            <a:ext cx="8151068" cy="33556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9144" y="5181600"/>
            <a:ext cx="9510889" cy="1128889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/>
              <a:t>   </a:t>
            </a:r>
            <a:r>
              <a:rPr lang="zh-CN" sz="2800">
                <a:solidFill>
                  <a:srgbClr val="CC0000"/>
                </a:solidFill>
              </a:rPr>
              <a:t>将2个升序数组，通过 a[i]+b[j],转换成 N个有序数组  横着看是升序。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39144" y="5181600"/>
            <a:ext cx="9510889" cy="1128889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/>
              <a:t>   </a:t>
            </a:r>
            <a:r>
              <a:rPr lang="zh-CN" sz="2800">
                <a:solidFill>
                  <a:srgbClr val="CC0000"/>
                </a:solidFill>
              </a:rPr>
              <a:t>将2个升序数组，通过 a[i]+b[j],转换成 N个有序数组</a:t>
            </a:r>
          </a:p>
        </p:txBody>
      </p:sp>
      <p:pic>
        <p:nvPicPr>
          <p:cNvPr id="4" name="图片 3"/>
          <p:cNvPicPr/>
          <p:nvPr/>
        </p:nvPicPr>
        <p:blipFill>
          <a:blip r:embed="rId3"/>
          <a:stretch/>
        </p:blipFill>
        <p:spPr>
          <a:xfrm>
            <a:off x="8500886" y="843441"/>
            <a:ext cx="2899833" cy="552349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/>
          <p:nvPr/>
        </p:nvPicPr>
        <p:blipFill>
          <a:blip r:embed="rId3"/>
          <a:stretch/>
        </p:blipFill>
        <p:spPr>
          <a:xfrm>
            <a:off x="1209675" y="1390650"/>
            <a:ext cx="2838450" cy="27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圆角矩形 1"/>
          <p:cNvSpPr/>
          <p:nvPr/>
        </p:nvSpPr>
        <p:spPr>
          <a:xfrm>
            <a:off x="952500" y="4711700"/>
            <a:ext cx="1435100" cy="685800"/>
          </a:xfrm>
          <a:prstGeom prst="roundRect">
            <a:avLst/>
          </a:prstGeom>
          <a:solidFill>
            <a:schemeClr val="accent6"/>
          </a:solidFill>
          <a:ln w="12700" cap="flat" cmpd="sng">
            <a:solidFill>
              <a:schemeClr val="accent6">
                <a:shade val="50000"/>
              </a:schemeClr>
            </a:solidFill>
            <a:prstDash val="solid"/>
            <a:miter/>
          </a:ln>
        </p:spPr>
        <p:txBody>
          <a:bodyPr anchor="ctr"/>
          <a:lstStyle/>
          <a:p>
            <a:r>
              <a:rPr lang="zh-CN" altLang="en-US" smtClean="0">
                <a:solidFill>
                  <a:srgbClr val="FFFFFF"/>
                </a:solidFill>
              </a:rPr>
              <a:t>算法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111500" y="4711700"/>
            <a:ext cx="1676400" cy="685800"/>
          </a:xfrm>
          <a:prstGeom prst="roundRect">
            <a:avLst/>
          </a:prstGeom>
          <a:solidFill>
            <a:schemeClr val="dk1"/>
          </a:solidFill>
          <a:ln w="12700" cap="flat" cmpd="sng">
            <a:solidFill>
              <a:schemeClr val="dk1">
                <a:shade val="50000"/>
              </a:schemeClr>
            </a:solidFill>
            <a:prstDash val="solid"/>
            <a:miter/>
          </a:ln>
        </p:spPr>
        <p:txBody>
          <a:bodyPr anchor="ctr"/>
          <a:lstStyle/>
          <a:p>
            <a:pPr algn="ctr"/>
            <a:r>
              <a:rPr lang="zh-CN" altLang="en-US" smtClean="0">
                <a:solidFill>
                  <a:schemeClr val="lt1"/>
                </a:solidFill>
              </a:rPr>
              <a:t>递归</a:t>
            </a:r>
            <a:endParaRPr lang="zh-CN">
              <a:solidFill>
                <a:schemeClr val="lt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486400" y="4711700"/>
            <a:ext cx="2476500" cy="685800"/>
          </a:xfrm>
          <a:prstGeom prst="roundRect">
            <a:avLst/>
          </a:prstGeom>
          <a:solidFill>
            <a:schemeClr val="dk1"/>
          </a:solidFill>
          <a:ln w="12700" cap="flat" cmpd="sng">
            <a:solidFill>
              <a:schemeClr val="dk1">
                <a:shade val="50000"/>
              </a:schemeClr>
            </a:solidFill>
            <a:prstDash val="solid"/>
            <a:miter/>
          </a:ln>
        </p:spPr>
        <p:txBody>
          <a:bodyPr anchor="ctr"/>
          <a:lstStyle/>
          <a:p>
            <a:pPr algn="ctr"/>
            <a:r>
              <a:rPr lang="zh-CN" altLang="en-US" smtClean="0">
                <a:solidFill>
                  <a:schemeClr val="lt1"/>
                </a:solidFill>
              </a:rPr>
              <a:t>最好情况</a:t>
            </a:r>
            <a:endParaRPr lang="zh-CN">
              <a:solidFill>
                <a:schemeClr val="lt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306525" y="4756524"/>
            <a:ext cx="1676400" cy="685800"/>
          </a:xfrm>
          <a:prstGeom prst="roundRect">
            <a:avLst/>
          </a:prstGeom>
          <a:solidFill>
            <a:schemeClr val="dk1"/>
          </a:solidFill>
          <a:ln w="12700" cap="flat" cmpd="sng">
            <a:solidFill>
              <a:schemeClr val="dk1">
                <a:shade val="50000"/>
              </a:schemeClr>
            </a:solidFill>
            <a:prstDash val="solid"/>
            <a:miter/>
          </a:ln>
        </p:spPr>
        <p:txBody>
          <a:bodyPr anchor="ctr"/>
          <a:lstStyle/>
          <a:p>
            <a:r>
              <a:rPr lang="en-US" b="1" smtClean="0">
                <a:solidFill>
                  <a:schemeClr val="lt1"/>
                </a:solidFill>
              </a:rPr>
              <a:t> </a:t>
            </a:r>
            <a:r>
              <a:rPr lang="zh-CN" altLang="en-US" b="1" smtClean="0">
                <a:solidFill>
                  <a:schemeClr val="lt1"/>
                </a:solidFill>
              </a:rPr>
              <a:t>如何分</a:t>
            </a:r>
            <a:endParaRPr lang="en-US" b="1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35930" y="2416029"/>
            <a:ext cx="48422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smtClean="0"/>
              <a:t>                放苹果</a:t>
            </a:r>
            <a:endParaRPr lang="zh-CN" sz="28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9449" y="1426127"/>
            <a:ext cx="7439270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accent1">
                <a:shade val="50000"/>
              </a:scheme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r>
              <a:rPr lang="zh-CN">
                <a:solidFill>
                  <a:schemeClr val="lt1"/>
                </a:solidFill>
              </a:rPr>
              <a:t> 描述：给定一个数组，将数组中的元素向右移动 </a:t>
            </a:r>
            <a:r>
              <a:rPr lang="en-US">
                <a:solidFill>
                  <a:schemeClr val="lt1"/>
                </a:solidFill>
              </a:rPr>
              <a:t>k </a:t>
            </a:r>
            <a:r>
              <a:rPr lang="zh-CN">
                <a:solidFill>
                  <a:schemeClr val="lt1"/>
                </a:solidFill>
              </a:rPr>
              <a:t>个位置</a:t>
            </a:r>
          </a:p>
        </p:txBody>
      </p:sp>
      <p:sp>
        <p:nvSpPr>
          <p:cNvPr id="6" name="矩形 5"/>
          <p:cNvSpPr/>
          <p:nvPr/>
        </p:nvSpPr>
        <p:spPr>
          <a:xfrm>
            <a:off x="412231" y="880627"/>
            <a:ext cx="4000378" cy="369332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>
                <a:shade val="50000"/>
              </a:schemeClr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lt1"/>
                </a:solidFill>
              </a:rPr>
              <a:t>[</a:t>
            </a:r>
            <a:r>
              <a:rPr lang="en-US">
                <a:solidFill>
                  <a:srgbClr val="FF0000"/>
                </a:solidFill>
              </a:rPr>
              <a:t>189]  	</a:t>
            </a:r>
            <a:r>
              <a:rPr lang="zh-CN">
                <a:solidFill>
                  <a:srgbClr val="FF0000"/>
                </a:solidFill>
              </a:rPr>
              <a:t>旋转数组</a:t>
            </a:r>
          </a:p>
        </p:txBody>
      </p:sp>
      <p:sp>
        <p:nvSpPr>
          <p:cNvPr id="16" name="矩形 15"/>
          <p:cNvSpPr/>
          <p:nvPr/>
        </p:nvSpPr>
        <p:spPr>
          <a:xfrm>
            <a:off x="3845223" y="2363596"/>
            <a:ext cx="47786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/>
          </a:p>
          <a:p>
            <a:endParaRPr lang="en-US"/>
          </a:p>
        </p:txBody>
      </p:sp>
      <p:pic>
        <p:nvPicPr>
          <p:cNvPr id="2050" name="Picture 2"/>
          <p:cNvPicPr/>
          <p:nvPr/>
        </p:nvPicPr>
        <p:blipFill>
          <a:blip r:embed="rId2"/>
          <a:stretch/>
        </p:blipFill>
        <p:spPr>
          <a:xfrm>
            <a:off x="305680" y="3824284"/>
            <a:ext cx="6038850" cy="24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1" name="Picture 3"/>
          <p:cNvPicPr/>
          <p:nvPr/>
        </p:nvPicPr>
        <p:blipFill>
          <a:blip r:embed="rId3"/>
          <a:stretch/>
        </p:blipFill>
        <p:spPr>
          <a:xfrm>
            <a:off x="412231" y="1795459"/>
            <a:ext cx="5534025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/>
          <p:nvPr/>
        </p:nvPicPr>
        <p:blipFill>
          <a:blip r:embed="rId2"/>
          <a:stretch/>
        </p:blipFill>
        <p:spPr>
          <a:xfrm>
            <a:off x="1209675" y="1390650"/>
            <a:ext cx="2838450" cy="27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圆角矩形 1"/>
          <p:cNvSpPr/>
          <p:nvPr/>
        </p:nvSpPr>
        <p:spPr>
          <a:xfrm>
            <a:off x="952500" y="4711700"/>
            <a:ext cx="1435100" cy="685800"/>
          </a:xfrm>
          <a:prstGeom prst="roundRect">
            <a:avLst/>
          </a:prstGeom>
          <a:solidFill>
            <a:schemeClr val="accent6"/>
          </a:solidFill>
          <a:ln w="12700" cap="flat" cmpd="sng">
            <a:solidFill>
              <a:schemeClr val="accent6">
                <a:shade val="50000"/>
              </a:schemeClr>
            </a:solidFill>
            <a:prstDash val="solid"/>
            <a:miter/>
          </a:ln>
        </p:spPr>
        <p:txBody>
          <a:bodyPr anchor="ctr"/>
          <a:lstStyle/>
          <a:p>
            <a:pPr algn="ctr"/>
            <a:r>
              <a:rPr lang="zh-CN">
                <a:solidFill>
                  <a:schemeClr val="lt1"/>
                </a:solidFill>
              </a:rPr>
              <a:t>中等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3111500" y="4711700"/>
            <a:ext cx="1676400" cy="685800"/>
          </a:xfrm>
          <a:prstGeom prst="roundRect">
            <a:avLst/>
          </a:prstGeom>
          <a:solidFill>
            <a:schemeClr val="dk1"/>
          </a:solidFill>
          <a:ln w="12700" cap="flat" cmpd="sng">
            <a:solidFill>
              <a:schemeClr val="dk1">
                <a:shade val="50000"/>
              </a:schemeClr>
            </a:solidFill>
            <a:prstDash val="solid"/>
            <a:miter/>
          </a:ln>
        </p:spPr>
        <p:txBody>
          <a:bodyPr anchor="ctr"/>
          <a:lstStyle/>
          <a:p>
            <a:pPr algn="ctr"/>
            <a:r>
              <a:rPr lang="zh-CN">
                <a:solidFill>
                  <a:schemeClr val="lt1"/>
                </a:solidFill>
              </a:rPr>
              <a:t>数组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5486400" y="4711700"/>
            <a:ext cx="2476500" cy="685800"/>
          </a:xfrm>
          <a:prstGeom prst="roundRect">
            <a:avLst/>
          </a:prstGeom>
          <a:solidFill>
            <a:schemeClr val="dk1"/>
          </a:solidFill>
          <a:ln w="12700" cap="flat" cmpd="sng">
            <a:solidFill>
              <a:schemeClr val="dk1">
                <a:shade val="50000"/>
              </a:schemeClr>
            </a:solidFill>
            <a:prstDash val="solid"/>
            <a:miter/>
          </a:ln>
        </p:spPr>
        <p:txBody>
          <a:bodyPr anchor="ctr"/>
          <a:lstStyle/>
          <a:p>
            <a:pPr algn="ctr"/>
            <a:r>
              <a:rPr lang="zh-CN">
                <a:solidFill>
                  <a:schemeClr val="lt1"/>
                </a:solidFill>
              </a:rPr>
              <a:t>重复元素快速排序</a:t>
            </a:r>
          </a:p>
        </p:txBody>
      </p:sp>
      <p:sp>
        <p:nvSpPr>
          <p:cNvPr id="3" name="矩形 2"/>
          <p:cNvSpPr/>
          <p:nvPr/>
        </p:nvSpPr>
        <p:spPr>
          <a:xfrm>
            <a:off x="4254500" y="1968500"/>
            <a:ext cx="379730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/>
          </a:p>
          <a:p>
            <a:r>
              <a:rPr lang="en-US" sz="4000"/>
              <a:t>  [75]   </a:t>
            </a:r>
            <a:r>
              <a:rPr lang="zh-CN" sz="4000"/>
              <a:t>颜色分类</a:t>
            </a:r>
            <a:endParaRPr lang="en-US" sz="4000"/>
          </a:p>
          <a:p>
            <a:endParaRPr lang="en-US" sz="3200"/>
          </a:p>
          <a:p>
            <a:endParaRPr lang="zh-CN" sz="3200"/>
          </a:p>
        </p:txBody>
      </p:sp>
      <p:sp>
        <p:nvSpPr>
          <p:cNvPr id="7" name="圆角矩形 6"/>
          <p:cNvSpPr/>
          <p:nvPr/>
        </p:nvSpPr>
        <p:spPr>
          <a:xfrm>
            <a:off x="8306525" y="4756524"/>
            <a:ext cx="1676400" cy="685800"/>
          </a:xfrm>
          <a:prstGeom prst="roundRect">
            <a:avLst/>
          </a:prstGeom>
          <a:solidFill>
            <a:schemeClr val="dk1"/>
          </a:solidFill>
          <a:ln w="12700" cap="flat" cmpd="sng">
            <a:solidFill>
              <a:schemeClr val="dk1">
                <a:shade val="50000"/>
              </a:schemeClr>
            </a:solidFill>
            <a:prstDash val="solid"/>
            <a:miter/>
          </a:ln>
        </p:spPr>
        <p:txBody>
          <a:bodyPr anchor="ctr"/>
          <a:lstStyle/>
          <a:p>
            <a:pPr algn="ctr"/>
            <a:r>
              <a:rPr lang="zh-CN">
                <a:solidFill>
                  <a:schemeClr val="lt1"/>
                </a:solidFill>
              </a:rPr>
              <a:t>数学归纳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161880" y="102000"/>
            <a:ext cx="53399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sz="2400">
                <a:solidFill>
                  <a:schemeClr val="bg1"/>
                </a:solidFill>
                <a:latin typeface="Times New Roman"/>
                <a:ea typeface="黑体"/>
              </a:rPr>
              <a:t>第 </a:t>
            </a:r>
            <a:r>
              <a:rPr lang="en-US" sz="2400">
                <a:solidFill>
                  <a:schemeClr val="bg1"/>
                </a:solidFill>
                <a:latin typeface="Times New Roman"/>
                <a:ea typeface="黑体"/>
              </a:rPr>
              <a:t>75</a:t>
            </a:r>
            <a:r>
              <a:rPr lang="zh-CN" sz="2400">
                <a:solidFill>
                  <a:schemeClr val="bg1"/>
                </a:solidFill>
                <a:latin typeface="Times New Roman"/>
                <a:ea typeface="黑体"/>
              </a:rPr>
              <a:t>题</a:t>
            </a:r>
            <a:r>
              <a:rPr lang="zh-CN" sz="2400">
                <a:solidFill>
                  <a:schemeClr val="bg1"/>
                </a:solidFill>
                <a:latin typeface="KaiTi"/>
                <a:ea typeface="KaiTi"/>
              </a:rPr>
              <a:t>：“颜色分类”题解配图（</a:t>
            </a:r>
            <a:r>
              <a:rPr lang="en-US" sz="2400">
                <a:solidFill>
                  <a:schemeClr val="bg1"/>
                </a:solidFill>
                <a:latin typeface="Times New Roman"/>
                <a:ea typeface="KaiTi"/>
              </a:rPr>
              <a:t>1</a:t>
            </a:r>
            <a:r>
              <a:rPr lang="zh-CN" sz="2400">
                <a:solidFill>
                  <a:schemeClr val="bg1"/>
                </a:solidFill>
                <a:latin typeface="KaiTi"/>
                <a:ea typeface="KaiTi"/>
              </a:rPr>
              <a:t>）</a:t>
            </a:r>
            <a:endParaRPr lang="zh-CN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 flipH="1">
            <a:off x="85896" y="713798"/>
            <a:ext cx="2859009" cy="4616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zh-CN" sz="2400" b="1">
                <a:solidFill>
                  <a:schemeClr val="bg1"/>
                </a:solidFill>
                <a:latin typeface="Times New Roman"/>
                <a:ea typeface="KaiTi_GB2312"/>
              </a:rPr>
              <a:t>思想：一次快排</a:t>
            </a:r>
          </a:p>
        </p:txBody>
      </p:sp>
      <p:pic>
        <p:nvPicPr>
          <p:cNvPr id="1027" name="Picture 3"/>
          <p:cNvPicPr/>
          <p:nvPr/>
        </p:nvPicPr>
        <p:blipFill>
          <a:blip r:embed="rId2"/>
          <a:stretch/>
        </p:blipFill>
        <p:spPr>
          <a:xfrm>
            <a:off x="248491" y="1316131"/>
            <a:ext cx="6791325" cy="18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/>
          <p:cNvPicPr/>
          <p:nvPr/>
        </p:nvPicPr>
        <p:blipFill>
          <a:blip r:embed="rId3"/>
          <a:stretch/>
        </p:blipFill>
        <p:spPr>
          <a:xfrm>
            <a:off x="248491" y="3402105"/>
            <a:ext cx="6638925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/>
          <p:nvPr/>
        </p:nvPicPr>
        <p:blipFill>
          <a:blip r:embed="rId2"/>
          <a:stretch/>
        </p:blipFill>
        <p:spPr>
          <a:xfrm>
            <a:off x="1209675" y="1390650"/>
            <a:ext cx="2838450" cy="27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圆角矩形 1"/>
          <p:cNvSpPr/>
          <p:nvPr/>
        </p:nvSpPr>
        <p:spPr>
          <a:xfrm>
            <a:off x="952500" y="4711700"/>
            <a:ext cx="1435100" cy="685800"/>
          </a:xfrm>
          <a:prstGeom prst="roundRect">
            <a:avLst/>
          </a:prstGeom>
          <a:solidFill>
            <a:schemeClr val="accent6"/>
          </a:solidFill>
          <a:ln w="12700" cap="flat" cmpd="sng">
            <a:solidFill>
              <a:schemeClr val="accent6">
                <a:shade val="50000"/>
              </a:schemeClr>
            </a:solidFill>
            <a:prstDash val="solid"/>
            <a:miter/>
          </a:ln>
        </p:spPr>
        <p:txBody>
          <a:bodyPr anchor="ctr"/>
          <a:lstStyle/>
          <a:p>
            <a:r>
              <a:rPr lang="en-US">
                <a:solidFill>
                  <a:schemeClr val="lt1"/>
                </a:solidFill>
              </a:rPr>
              <a:t>  </a:t>
            </a:r>
            <a:r>
              <a:rPr lang="en-US">
                <a:solidFill>
                  <a:srgbClr val="FF0000"/>
                </a:solidFill>
              </a:rPr>
              <a:t>Medium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3111500" y="4711700"/>
            <a:ext cx="1676400" cy="685800"/>
          </a:xfrm>
          <a:prstGeom prst="roundRect">
            <a:avLst/>
          </a:prstGeom>
          <a:solidFill>
            <a:schemeClr val="dk1"/>
          </a:solidFill>
          <a:ln w="12700" cap="flat" cmpd="sng">
            <a:solidFill>
              <a:schemeClr val="dk1">
                <a:shade val="50000"/>
              </a:schemeClr>
            </a:solidFill>
            <a:prstDash val="solid"/>
            <a:miter/>
          </a:ln>
        </p:spPr>
        <p:txBody>
          <a:bodyPr anchor="ctr"/>
          <a:lstStyle/>
          <a:p>
            <a:pPr algn="ctr"/>
            <a:r>
              <a:rPr lang="zh-CN">
                <a:solidFill>
                  <a:schemeClr val="lt1"/>
                </a:solidFill>
              </a:rPr>
              <a:t>数组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5486400" y="4711700"/>
            <a:ext cx="2476500" cy="685800"/>
          </a:xfrm>
          <a:prstGeom prst="roundRect">
            <a:avLst/>
          </a:prstGeom>
          <a:solidFill>
            <a:schemeClr val="dk1"/>
          </a:solidFill>
          <a:ln w="12700" cap="flat" cmpd="sng">
            <a:solidFill>
              <a:schemeClr val="dk1">
                <a:shade val="50000"/>
              </a:schemeClr>
            </a:solidFill>
            <a:prstDash val="solid"/>
            <a:miter/>
          </a:ln>
        </p:spPr>
        <p:txBody>
          <a:bodyPr anchor="ctr"/>
          <a:lstStyle/>
          <a:p>
            <a:pPr algn="ctr"/>
            <a:r>
              <a:rPr lang="zh-CN">
                <a:solidFill>
                  <a:schemeClr val="lt1"/>
                </a:solidFill>
              </a:rPr>
              <a:t>重复元素快速排序</a:t>
            </a:r>
          </a:p>
        </p:txBody>
      </p:sp>
      <p:sp>
        <p:nvSpPr>
          <p:cNvPr id="3" name="矩形 2"/>
          <p:cNvSpPr/>
          <p:nvPr/>
        </p:nvSpPr>
        <p:spPr>
          <a:xfrm>
            <a:off x="4254500" y="1968500"/>
            <a:ext cx="37973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/>
          </a:p>
          <a:p>
            <a:r>
              <a:rPr lang="en-US" sz="4000" b="1"/>
              <a:t>       [78] </a:t>
            </a:r>
            <a:r>
              <a:rPr lang="zh-CN" sz="4000" b="1"/>
              <a:t>子集</a:t>
            </a:r>
          </a:p>
          <a:p>
            <a:endParaRPr lang="en-US" sz="4000"/>
          </a:p>
          <a:p>
            <a:endParaRPr lang="en-US" sz="3200"/>
          </a:p>
          <a:p>
            <a:endParaRPr lang="zh-CN" sz="3200"/>
          </a:p>
        </p:txBody>
      </p:sp>
      <p:sp>
        <p:nvSpPr>
          <p:cNvPr id="7" name="圆角矩形 6"/>
          <p:cNvSpPr/>
          <p:nvPr/>
        </p:nvSpPr>
        <p:spPr>
          <a:xfrm>
            <a:off x="8306525" y="4756524"/>
            <a:ext cx="1676400" cy="685800"/>
          </a:xfrm>
          <a:prstGeom prst="roundRect">
            <a:avLst/>
          </a:prstGeom>
          <a:solidFill>
            <a:schemeClr val="dk1"/>
          </a:solidFill>
          <a:ln w="12700" cap="flat" cmpd="sng">
            <a:solidFill>
              <a:schemeClr val="dk1">
                <a:shade val="50000"/>
              </a:schemeClr>
            </a:solidFill>
            <a:prstDash val="solid"/>
            <a:miter/>
          </a:ln>
        </p:spPr>
        <p:txBody>
          <a:bodyPr anchor="ctr"/>
          <a:lstStyle/>
          <a:p>
            <a:pPr algn="ctr"/>
            <a:r>
              <a:rPr lang="zh-CN">
                <a:solidFill>
                  <a:schemeClr val="lt1"/>
                </a:solidFill>
              </a:rPr>
              <a:t>数学归纳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/>
          <p:nvPr/>
        </p:nvPicPr>
        <p:blipFill>
          <a:blip r:embed="rId2"/>
          <a:stretch/>
        </p:blipFill>
        <p:spPr>
          <a:xfrm>
            <a:off x="1209675" y="1390650"/>
            <a:ext cx="2838450" cy="27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圆角矩形 1"/>
          <p:cNvSpPr/>
          <p:nvPr/>
        </p:nvSpPr>
        <p:spPr>
          <a:xfrm>
            <a:off x="952500" y="4711700"/>
            <a:ext cx="1435100" cy="685800"/>
          </a:xfrm>
          <a:prstGeom prst="roundRect">
            <a:avLst/>
          </a:prstGeom>
          <a:solidFill>
            <a:schemeClr val="accent6"/>
          </a:solidFill>
          <a:ln w="12700" cap="flat" cmpd="sng">
            <a:solidFill>
              <a:schemeClr val="accent6">
                <a:shade val="50000"/>
              </a:schemeClr>
            </a:solidFill>
            <a:prstDash val="solid"/>
            <a:miter/>
          </a:ln>
        </p:spPr>
        <p:txBody>
          <a:bodyPr anchor="ctr"/>
          <a:lstStyle/>
          <a:p>
            <a:r>
              <a:rPr lang="en-US">
                <a:solidFill>
                  <a:schemeClr val="lt1"/>
                </a:solidFill>
              </a:rPr>
              <a:t>   </a:t>
            </a:r>
            <a:r>
              <a:rPr lang="en-US">
                <a:solidFill>
                  <a:srgbClr val="FF0000"/>
                </a:solidFill>
              </a:rPr>
              <a:t>Medium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3111500" y="4711700"/>
            <a:ext cx="1676400" cy="685800"/>
          </a:xfrm>
          <a:prstGeom prst="roundRect">
            <a:avLst/>
          </a:prstGeom>
          <a:solidFill>
            <a:schemeClr val="dk1"/>
          </a:solidFill>
          <a:ln w="12700" cap="flat" cmpd="sng">
            <a:solidFill>
              <a:schemeClr val="dk1">
                <a:shade val="50000"/>
              </a:schemeClr>
            </a:solidFill>
            <a:prstDash val="solid"/>
            <a:miter/>
          </a:ln>
        </p:spPr>
        <p:txBody>
          <a:bodyPr anchor="ctr"/>
          <a:lstStyle/>
          <a:p>
            <a:pPr algn="ctr"/>
            <a:r>
              <a:rPr lang="zh-CN">
                <a:solidFill>
                  <a:schemeClr val="lt1"/>
                </a:solidFill>
              </a:rPr>
              <a:t>数组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5486400" y="4711700"/>
            <a:ext cx="2476500" cy="685800"/>
          </a:xfrm>
          <a:prstGeom prst="roundRect">
            <a:avLst/>
          </a:prstGeom>
          <a:solidFill>
            <a:schemeClr val="dk1"/>
          </a:solidFill>
          <a:ln w="12700" cap="flat" cmpd="sng">
            <a:solidFill>
              <a:schemeClr val="dk1">
                <a:shade val="50000"/>
              </a:schemeClr>
            </a:solidFill>
            <a:prstDash val="solid"/>
            <a:miter/>
          </a:ln>
        </p:spPr>
        <p:txBody>
          <a:bodyPr anchor="ctr"/>
          <a:lstStyle/>
          <a:p>
            <a:pPr algn="ctr"/>
            <a:r>
              <a:rPr lang="zh-CN">
                <a:solidFill>
                  <a:schemeClr val="lt1"/>
                </a:solidFill>
              </a:rPr>
              <a:t>滑动窗口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8306525" y="4756524"/>
            <a:ext cx="1676400" cy="685800"/>
          </a:xfrm>
          <a:prstGeom prst="roundRect">
            <a:avLst/>
          </a:prstGeom>
          <a:solidFill>
            <a:schemeClr val="dk1"/>
          </a:solidFill>
          <a:ln w="12700" cap="flat" cmpd="sng">
            <a:solidFill>
              <a:schemeClr val="dk1">
                <a:shade val="50000"/>
              </a:schemeClr>
            </a:solidFill>
            <a:prstDash val="solid"/>
            <a:miter/>
          </a:ln>
        </p:spPr>
        <p:txBody>
          <a:bodyPr anchor="ctr"/>
          <a:lstStyle/>
          <a:p>
            <a:r>
              <a:rPr lang="en-US" b="1">
                <a:solidFill>
                  <a:schemeClr val="lt1"/>
                </a:solidFill>
              </a:rPr>
              <a:t>std::unique</a:t>
            </a:r>
          </a:p>
        </p:txBody>
      </p:sp>
      <p:sp>
        <p:nvSpPr>
          <p:cNvPr id="8" name="矩形 7"/>
          <p:cNvSpPr/>
          <p:nvPr/>
        </p:nvSpPr>
        <p:spPr>
          <a:xfrm>
            <a:off x="4435930" y="2416029"/>
            <a:ext cx="48422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/>
              <a:t>[80]  </a:t>
            </a:r>
            <a:r>
              <a:rPr lang="zh-CN" sz="2400" b="1"/>
              <a:t>删除排序数组中的重复项 </a:t>
            </a:r>
            <a:r>
              <a:rPr lang="en-US" sz="2400" b="1"/>
              <a:t>II</a:t>
            </a:r>
            <a:endParaRPr lang="zh-CN" sz="24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161880" y="102000"/>
            <a:ext cx="59554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sz="2400">
                <a:solidFill>
                  <a:schemeClr val="bg1"/>
                </a:solidFill>
                <a:latin typeface="Times New Roman"/>
                <a:ea typeface="黑体"/>
              </a:rPr>
              <a:t>第 </a:t>
            </a:r>
            <a:r>
              <a:rPr lang="en-US" sz="2400">
                <a:solidFill>
                  <a:schemeClr val="bg1"/>
                </a:solidFill>
                <a:latin typeface="Times New Roman"/>
                <a:ea typeface="黑体"/>
              </a:rPr>
              <a:t>80</a:t>
            </a:r>
            <a:r>
              <a:rPr lang="zh-CN" sz="2400">
                <a:solidFill>
                  <a:schemeClr val="bg1"/>
                </a:solidFill>
                <a:latin typeface="Times New Roman"/>
                <a:ea typeface="黑体"/>
              </a:rPr>
              <a:t>题</a:t>
            </a:r>
            <a:r>
              <a:rPr lang="zh-CN" sz="2400">
                <a:solidFill>
                  <a:schemeClr val="bg1"/>
                </a:solidFill>
                <a:latin typeface="KaiTi"/>
                <a:ea typeface="KaiTi"/>
              </a:rPr>
              <a:t>：“删除重复元素”题解配图（</a:t>
            </a:r>
            <a:r>
              <a:rPr lang="en-US" sz="2400">
                <a:solidFill>
                  <a:schemeClr val="bg1"/>
                </a:solidFill>
                <a:latin typeface="Times New Roman"/>
                <a:ea typeface="KaiTi"/>
              </a:rPr>
              <a:t>1</a:t>
            </a:r>
            <a:r>
              <a:rPr lang="zh-CN" sz="2400">
                <a:solidFill>
                  <a:schemeClr val="bg1"/>
                </a:solidFill>
                <a:latin typeface="KaiTi"/>
                <a:ea typeface="KaiTi"/>
              </a:rPr>
              <a:t>）</a:t>
            </a:r>
            <a:endParaRPr lang="zh-CN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 flipH="1">
            <a:off x="85896" y="713798"/>
            <a:ext cx="2859009" cy="4616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zh-CN" sz="2400" b="1">
                <a:solidFill>
                  <a:schemeClr val="bg1"/>
                </a:solidFill>
                <a:latin typeface="Times New Roman"/>
                <a:ea typeface="KaiTi_GB2312"/>
              </a:rPr>
              <a:t>思想：滑动窗口</a:t>
            </a:r>
          </a:p>
        </p:txBody>
      </p:sp>
      <p:sp>
        <p:nvSpPr>
          <p:cNvPr id="6" name="矩形 5"/>
          <p:cNvSpPr/>
          <p:nvPr/>
        </p:nvSpPr>
        <p:spPr>
          <a:xfrm>
            <a:off x="85896" y="1593908"/>
            <a:ext cx="5308225" cy="286232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/>
          </a:ln>
        </p:spPr>
        <p:txBody>
          <a:bodyPr wrap="square">
            <a:spAutoFit/>
          </a:bodyPr>
          <a:lstStyle/>
          <a:p>
            <a:r>
              <a:rPr lang="zh-CN">
                <a:solidFill>
                  <a:schemeClr val="dk1"/>
                </a:solidFill>
              </a:rPr>
              <a:t>解题思路：</a:t>
            </a:r>
          </a:p>
          <a:p>
            <a:r>
              <a:rPr lang="zh-CN">
                <a:solidFill>
                  <a:schemeClr val="dk1"/>
                </a:solidFill>
              </a:rPr>
              <a:t/>
            </a:r>
            <a:br>
              <a:rPr lang="zh-CN">
                <a:solidFill>
                  <a:schemeClr val="dk1"/>
                </a:solidFill>
              </a:rPr>
            </a:br>
            <a:endParaRPr lang="en-US">
              <a:solidFill>
                <a:schemeClr val="dk1"/>
              </a:solidFill>
            </a:endParaRPr>
          </a:p>
          <a:p>
            <a:endParaRPr lang="en-US">
              <a:solidFill>
                <a:schemeClr val="dk1"/>
              </a:solidFill>
            </a:endParaRPr>
          </a:p>
          <a:p>
            <a:endParaRPr lang="en-US">
              <a:solidFill>
                <a:schemeClr val="dk1"/>
              </a:solidFill>
            </a:endParaRPr>
          </a:p>
          <a:p>
            <a:r>
              <a:rPr lang="zh-CN">
                <a:solidFill>
                  <a:schemeClr val="dk1"/>
                </a:solidFill>
              </a:rPr>
              <a:t>算法描述：</a:t>
            </a:r>
          </a:p>
          <a:p>
            <a:r>
              <a:rPr lang="zh-CN">
                <a:solidFill>
                  <a:schemeClr val="dk1"/>
                </a:solidFill>
              </a:rPr>
              <a:t>       </a:t>
            </a:r>
          </a:p>
          <a:p>
            <a:endParaRPr lang="en-US">
              <a:solidFill>
                <a:schemeClr val="dk1"/>
              </a:solidFill>
            </a:endParaRPr>
          </a:p>
          <a:p>
            <a:endParaRPr lang="en-US">
              <a:solidFill>
                <a:schemeClr val="dk1"/>
              </a:solidFill>
            </a:endParaRPr>
          </a:p>
          <a:p>
            <a:r>
              <a:rPr lang="zh-CN">
                <a:solidFill>
                  <a:schemeClr val="dk1"/>
                </a:solidFill>
              </a:rPr>
              <a:t>复杂度分析：</a:t>
            </a:r>
          </a:p>
        </p:txBody>
      </p:sp>
      <p:pic>
        <p:nvPicPr>
          <p:cNvPr id="1026" name="Picture 2"/>
          <p:cNvPicPr/>
          <p:nvPr/>
        </p:nvPicPr>
        <p:blipFill>
          <a:blip r:embed="rId2"/>
          <a:stretch/>
        </p:blipFill>
        <p:spPr>
          <a:xfrm>
            <a:off x="6557005" y="1324315"/>
            <a:ext cx="3762375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/>
          <p:nvPr/>
        </p:nvPicPr>
        <p:blipFill>
          <a:blip r:embed="rId2"/>
          <a:stretch/>
        </p:blipFill>
        <p:spPr>
          <a:xfrm>
            <a:off x="1209675" y="1390650"/>
            <a:ext cx="2838450" cy="27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圆角矩形 1"/>
          <p:cNvSpPr/>
          <p:nvPr/>
        </p:nvSpPr>
        <p:spPr>
          <a:xfrm>
            <a:off x="952500" y="4711700"/>
            <a:ext cx="1435100" cy="685800"/>
          </a:xfrm>
          <a:prstGeom prst="roundRect">
            <a:avLst/>
          </a:prstGeom>
          <a:solidFill>
            <a:schemeClr val="accent6"/>
          </a:solidFill>
          <a:ln w="12700" cap="flat" cmpd="sng">
            <a:solidFill>
              <a:schemeClr val="accent6">
                <a:shade val="50000"/>
              </a:schemeClr>
            </a:solidFill>
            <a:prstDash val="solid"/>
            <a:miter/>
          </a:ln>
        </p:spPr>
        <p:txBody>
          <a:bodyPr anchor="ctr"/>
          <a:lstStyle/>
          <a:p>
            <a:r>
              <a:rPr lang="en-US">
                <a:solidFill>
                  <a:schemeClr val="lt1"/>
                </a:solidFill>
              </a:rPr>
              <a:t>   </a:t>
            </a:r>
            <a:r>
              <a:rPr lang="en-US">
                <a:solidFill>
                  <a:srgbClr val="FF0000"/>
                </a:solidFill>
              </a:rPr>
              <a:t>Medium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3111500" y="4711700"/>
            <a:ext cx="1676400" cy="685800"/>
          </a:xfrm>
          <a:prstGeom prst="roundRect">
            <a:avLst/>
          </a:prstGeom>
          <a:solidFill>
            <a:schemeClr val="dk1"/>
          </a:solidFill>
          <a:ln w="12700" cap="flat" cmpd="sng">
            <a:solidFill>
              <a:schemeClr val="dk1">
                <a:shade val="50000"/>
              </a:schemeClr>
            </a:solidFill>
            <a:prstDash val="solid"/>
            <a:miter/>
          </a:ln>
        </p:spPr>
        <p:txBody>
          <a:bodyPr anchor="ctr"/>
          <a:lstStyle/>
          <a:p>
            <a:pPr algn="ctr"/>
            <a:r>
              <a:rPr lang="zh-CN">
                <a:solidFill>
                  <a:schemeClr val="lt1"/>
                </a:solidFill>
              </a:rPr>
              <a:t>数组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5486400" y="4711700"/>
            <a:ext cx="2476500" cy="685800"/>
          </a:xfrm>
          <a:prstGeom prst="roundRect">
            <a:avLst/>
          </a:prstGeom>
          <a:solidFill>
            <a:schemeClr val="dk1"/>
          </a:solidFill>
          <a:ln w="12700" cap="flat" cmpd="sng">
            <a:solidFill>
              <a:schemeClr val="dk1">
                <a:shade val="50000"/>
              </a:schemeClr>
            </a:solidFill>
            <a:prstDash val="solid"/>
            <a:miter/>
          </a:ln>
        </p:spPr>
        <p:txBody>
          <a:bodyPr anchor="ctr"/>
          <a:lstStyle/>
          <a:p>
            <a:pPr algn="ctr"/>
            <a:r>
              <a:rPr lang="zh-CN">
                <a:solidFill>
                  <a:schemeClr val="lt1"/>
                </a:solidFill>
              </a:rPr>
              <a:t>最坏情况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8306525" y="4756524"/>
            <a:ext cx="1676400" cy="685800"/>
          </a:xfrm>
          <a:prstGeom prst="roundRect">
            <a:avLst/>
          </a:prstGeom>
          <a:solidFill>
            <a:schemeClr val="dk1"/>
          </a:solidFill>
          <a:ln w="12700" cap="flat" cmpd="sng">
            <a:solidFill>
              <a:schemeClr val="dk1">
                <a:shade val="50000"/>
              </a:schemeClr>
            </a:solidFill>
            <a:prstDash val="solid"/>
            <a:miter/>
          </a:ln>
        </p:spPr>
        <p:txBody>
          <a:bodyPr anchor="ctr"/>
          <a:lstStyle/>
          <a:p>
            <a:r>
              <a:rPr lang="en-US" b="1">
                <a:solidFill>
                  <a:schemeClr val="lt1"/>
                </a:solidFill>
              </a:rPr>
              <a:t>  </a:t>
            </a:r>
            <a:r>
              <a:rPr lang="zh-CN" b="1">
                <a:solidFill>
                  <a:schemeClr val="lt1"/>
                </a:solidFill>
              </a:rPr>
              <a:t>折半查找</a:t>
            </a:r>
            <a:endParaRPr lang="en-US" b="1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35930" y="2416029"/>
            <a:ext cx="48422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/>
              <a:t> </a:t>
            </a:r>
            <a:r>
              <a:rPr lang="en-US" sz="2400">
                <a:hlinkClick r:id="rId3"/>
              </a:rPr>
              <a:t>81. </a:t>
            </a:r>
            <a:r>
              <a:rPr lang="zh-CN" sz="2400">
                <a:hlinkClick r:id="rId3"/>
              </a:rPr>
              <a:t>搜索旋转排序数组 </a:t>
            </a:r>
            <a:r>
              <a:rPr lang="en-US" sz="2400">
                <a:hlinkClick r:id="rId3"/>
              </a:rPr>
              <a:t>II</a:t>
            </a:r>
            <a:endParaRPr lang="zh-CN" sz="2400"/>
          </a:p>
          <a:p>
            <a:endParaRPr lang="zh-CN" sz="24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/>
          <p:nvPr/>
        </p:nvPicPr>
        <p:blipFill>
          <a:blip r:embed="rId3"/>
          <a:stretch/>
        </p:blipFill>
        <p:spPr>
          <a:xfrm>
            <a:off x="1209675" y="1390650"/>
            <a:ext cx="2838450" cy="27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圆角矩形 1"/>
          <p:cNvSpPr/>
          <p:nvPr/>
        </p:nvSpPr>
        <p:spPr>
          <a:xfrm>
            <a:off x="952500" y="4711700"/>
            <a:ext cx="1435100" cy="685800"/>
          </a:xfrm>
          <a:prstGeom prst="roundRect">
            <a:avLst/>
          </a:prstGeom>
          <a:solidFill>
            <a:schemeClr val="accent6"/>
          </a:solidFill>
          <a:ln w="12700" cap="flat" cmpd="sng">
            <a:solidFill>
              <a:schemeClr val="accent6">
                <a:shade val="50000"/>
              </a:schemeClr>
            </a:solidFill>
            <a:prstDash val="solid"/>
            <a:miter/>
          </a:ln>
        </p:spPr>
        <p:txBody>
          <a:bodyPr anchor="ctr"/>
          <a:lstStyle/>
          <a:p>
            <a:r>
              <a:rPr lang="en-US">
                <a:solidFill>
                  <a:srgbClr val="FFFFFF"/>
                </a:solidFill>
              </a:rPr>
              <a:t>   系统设计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3111500" y="4711700"/>
            <a:ext cx="1676400" cy="685800"/>
          </a:xfrm>
          <a:prstGeom prst="roundRect">
            <a:avLst/>
          </a:prstGeom>
          <a:solidFill>
            <a:schemeClr val="dk1"/>
          </a:solidFill>
          <a:ln w="12700" cap="flat" cmpd="sng">
            <a:solidFill>
              <a:schemeClr val="dk1">
                <a:shade val="50000"/>
              </a:schemeClr>
            </a:solidFill>
            <a:prstDash val="solid"/>
            <a:miter/>
          </a:ln>
        </p:spPr>
        <p:txBody>
          <a:bodyPr anchor="ctr"/>
          <a:lstStyle/>
          <a:p>
            <a:pPr algn="ctr"/>
            <a:r>
              <a:rPr lang="zh-CN">
                <a:solidFill>
                  <a:schemeClr val="lt1"/>
                </a:solidFill>
              </a:rPr>
              <a:t>数组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5486400" y="4711700"/>
            <a:ext cx="2476500" cy="685800"/>
          </a:xfrm>
          <a:prstGeom prst="roundRect">
            <a:avLst/>
          </a:prstGeom>
          <a:solidFill>
            <a:schemeClr val="dk1"/>
          </a:solidFill>
          <a:ln w="12700" cap="flat" cmpd="sng">
            <a:solidFill>
              <a:schemeClr val="dk1">
                <a:shade val="50000"/>
              </a:schemeClr>
            </a:solidFill>
            <a:prstDash val="solid"/>
            <a:miter/>
          </a:ln>
        </p:spPr>
        <p:txBody>
          <a:bodyPr anchor="ctr"/>
          <a:lstStyle/>
          <a:p>
            <a:pPr algn="ctr"/>
            <a:r>
              <a:rPr lang="zh-CN">
                <a:solidFill>
                  <a:schemeClr val="lt1"/>
                </a:solidFill>
              </a:rPr>
              <a:t>最坏情况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8306525" y="4756524"/>
            <a:ext cx="1676400" cy="685800"/>
          </a:xfrm>
          <a:prstGeom prst="roundRect">
            <a:avLst/>
          </a:prstGeom>
          <a:solidFill>
            <a:schemeClr val="dk1"/>
          </a:solidFill>
          <a:ln w="12700" cap="flat" cmpd="sng">
            <a:solidFill>
              <a:schemeClr val="dk1">
                <a:shade val="50000"/>
              </a:schemeClr>
            </a:solidFill>
            <a:prstDash val="solid"/>
            <a:miter/>
          </a:ln>
        </p:spPr>
        <p:txBody>
          <a:bodyPr anchor="ctr"/>
          <a:lstStyle/>
          <a:p>
            <a:r>
              <a:rPr lang="en-US" b="1">
                <a:solidFill>
                  <a:schemeClr val="lt1"/>
                </a:solidFill>
              </a:rPr>
              <a:t>  </a:t>
            </a:r>
            <a:r>
              <a:rPr lang="zh-CN" b="1">
                <a:solidFill>
                  <a:schemeClr val="lt1"/>
                </a:solidFill>
              </a:rPr>
              <a:t>折半查找</a:t>
            </a:r>
            <a:endParaRPr lang="en-US" b="1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35930" y="2416029"/>
            <a:ext cx="48422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/>
              <a:t> </a:t>
            </a:r>
            <a:r>
              <a:rPr lang="en-US" sz="2400">
                <a:hlinkClick r:id="rId4"/>
              </a:rPr>
              <a:t>81. </a:t>
            </a:r>
            <a:r>
              <a:rPr lang="zh-CN" sz="2400">
                <a:hlinkClick r:id="rId4"/>
              </a:rPr>
              <a:t>搜索旋转排序数组 </a:t>
            </a:r>
            <a:r>
              <a:rPr lang="en-US" sz="2400">
                <a:hlinkClick r:id="rId4"/>
              </a:rPr>
              <a:t>II</a:t>
            </a:r>
            <a:endParaRPr lang="zh-CN" sz="2400"/>
          </a:p>
          <a:p>
            <a:endParaRPr lang="zh-CN" sz="24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</Words>
  <PresentationFormat>自定义</PresentationFormat>
  <Paragraphs>66</Paragraphs>
  <Slides>14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vv</cp:lastModifiedBy>
  <cp:revision>2</cp:revision>
  <dcterms:modified xsi:type="dcterms:W3CDTF">2020-12-08T06:27:25Z</dcterms:modified>
</cp:coreProperties>
</file>