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4"/>
  </p:notesMasterIdLst>
  <p:sldIdLst>
    <p:sldId id="257" r:id="rId2"/>
    <p:sldId id="368" r:id="rId3"/>
    <p:sldId id="425" r:id="rId4"/>
    <p:sldId id="409" r:id="rId5"/>
    <p:sldId id="397" r:id="rId6"/>
    <p:sldId id="436" r:id="rId7"/>
    <p:sldId id="412" r:id="rId8"/>
    <p:sldId id="413" r:id="rId9"/>
    <p:sldId id="435" r:id="rId10"/>
    <p:sldId id="449" r:id="rId11"/>
    <p:sldId id="324" r:id="rId12"/>
    <p:sldId id="411" r:id="rId13"/>
    <p:sldId id="410" r:id="rId14"/>
    <p:sldId id="406" r:id="rId15"/>
    <p:sldId id="426" r:id="rId16"/>
    <p:sldId id="379" r:id="rId17"/>
    <p:sldId id="377" r:id="rId18"/>
    <p:sldId id="293" r:id="rId19"/>
    <p:sldId id="316" r:id="rId20"/>
    <p:sldId id="444" r:id="rId21"/>
    <p:sldId id="380" r:id="rId22"/>
    <p:sldId id="381" r:id="rId23"/>
    <p:sldId id="382" r:id="rId24"/>
    <p:sldId id="383" r:id="rId25"/>
    <p:sldId id="384" r:id="rId26"/>
    <p:sldId id="385" r:id="rId27"/>
    <p:sldId id="445" r:id="rId28"/>
    <p:sldId id="347" r:id="rId29"/>
    <p:sldId id="277" r:id="rId30"/>
    <p:sldId id="278" r:id="rId31"/>
    <p:sldId id="280" r:id="rId32"/>
    <p:sldId id="446" r:id="rId33"/>
    <p:sldId id="450" r:id="rId34"/>
    <p:sldId id="392" r:id="rId35"/>
    <p:sldId id="364" r:id="rId36"/>
    <p:sldId id="442" r:id="rId37"/>
    <p:sldId id="443" r:id="rId38"/>
    <p:sldId id="396" r:id="rId39"/>
    <p:sldId id="372" r:id="rId40"/>
    <p:sldId id="427" r:id="rId41"/>
    <p:sldId id="415" r:id="rId42"/>
    <p:sldId id="416" r:id="rId43"/>
    <p:sldId id="418" r:id="rId44"/>
    <p:sldId id="429" r:id="rId45"/>
    <p:sldId id="430" r:id="rId46"/>
    <p:sldId id="456" r:id="rId47"/>
    <p:sldId id="448" r:id="rId48"/>
    <p:sldId id="432" r:id="rId49"/>
    <p:sldId id="433" r:id="rId50"/>
    <p:sldId id="431" r:id="rId51"/>
    <p:sldId id="434" r:id="rId52"/>
    <p:sldId id="454" r:id="rId53"/>
    <p:sldId id="455" r:id="rId54"/>
    <p:sldId id="463" r:id="rId55"/>
    <p:sldId id="459" r:id="rId56"/>
    <p:sldId id="460" r:id="rId57"/>
    <p:sldId id="461" r:id="rId58"/>
    <p:sldId id="462" r:id="rId59"/>
    <p:sldId id="447" r:id="rId60"/>
    <p:sldId id="387" r:id="rId61"/>
    <p:sldId id="408" r:id="rId62"/>
    <p:sldId id="353" r:id="rId63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qinzuoyan" initials="q" lastIdx="1" clrIdx="0">
    <p:extLst>
      <p:ext uri="{19B8F6BF-5375-455C-9EA6-DF929625EA0E}">
        <p15:presenceInfo xmlns:p15="http://schemas.microsoft.com/office/powerpoint/2012/main" userId="qinzuoya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2" autoAdjust="0"/>
    <p:restoredTop sz="95394" autoAdjust="0"/>
  </p:normalViewPr>
  <p:slideViewPr>
    <p:cSldViewPr snapToGrid="0" snapToObjects="1">
      <p:cViewPr varScale="1">
        <p:scale>
          <a:sx n="89" d="100"/>
          <a:sy n="89" d="100"/>
        </p:scale>
        <p:origin x="1317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82842921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DengXian"/>
      </a:defRPr>
    </a:lvl1pPr>
    <a:lvl2pPr indent="228600" latinLnBrk="0">
      <a:defRPr sz="1200">
        <a:latin typeface="+mn-lt"/>
        <a:ea typeface="+mn-ea"/>
        <a:cs typeface="+mn-cs"/>
        <a:sym typeface="DengXian"/>
      </a:defRPr>
    </a:lvl2pPr>
    <a:lvl3pPr indent="457200" latinLnBrk="0">
      <a:defRPr sz="1200">
        <a:latin typeface="+mn-lt"/>
        <a:ea typeface="+mn-ea"/>
        <a:cs typeface="+mn-cs"/>
        <a:sym typeface="DengXian"/>
      </a:defRPr>
    </a:lvl3pPr>
    <a:lvl4pPr indent="685800" latinLnBrk="0">
      <a:defRPr sz="1200">
        <a:latin typeface="+mn-lt"/>
        <a:ea typeface="+mn-ea"/>
        <a:cs typeface="+mn-cs"/>
        <a:sym typeface="DengXian"/>
      </a:defRPr>
    </a:lvl4pPr>
    <a:lvl5pPr indent="914400" latinLnBrk="0">
      <a:defRPr sz="1200">
        <a:latin typeface="+mn-lt"/>
        <a:ea typeface="+mn-ea"/>
        <a:cs typeface="+mn-cs"/>
        <a:sym typeface="DengXian"/>
      </a:defRPr>
    </a:lvl5pPr>
    <a:lvl6pPr indent="1143000" latinLnBrk="0">
      <a:defRPr sz="1200">
        <a:latin typeface="+mn-lt"/>
        <a:ea typeface="+mn-ea"/>
        <a:cs typeface="+mn-cs"/>
        <a:sym typeface="DengXian"/>
      </a:defRPr>
    </a:lvl6pPr>
    <a:lvl7pPr indent="1371600" latinLnBrk="0">
      <a:defRPr sz="1200">
        <a:latin typeface="+mn-lt"/>
        <a:ea typeface="+mn-ea"/>
        <a:cs typeface="+mn-cs"/>
        <a:sym typeface="DengXian"/>
      </a:defRPr>
    </a:lvl7pPr>
    <a:lvl8pPr indent="1600200" latinLnBrk="0">
      <a:defRPr sz="1200">
        <a:latin typeface="+mn-lt"/>
        <a:ea typeface="+mn-ea"/>
        <a:cs typeface="+mn-cs"/>
        <a:sym typeface="DengXian"/>
      </a:defRPr>
    </a:lvl8pPr>
    <a:lvl9pPr indent="1828800" latinLnBrk="0">
      <a:defRPr sz="1200">
        <a:latin typeface="+mn-lt"/>
        <a:ea typeface="+mn-ea"/>
        <a:cs typeface="+mn-cs"/>
        <a:sym typeface="DengXi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16748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altLang="zh-CN" sz="1200" b="0" i="0" baseline="0" dirty="0" smtClean="0">
              <a:effectLst/>
              <a:latin typeface="+mn-lt"/>
              <a:ea typeface="+mn-ea"/>
              <a:cs typeface="+mn-cs"/>
              <a:sym typeface="DengXian"/>
            </a:endParaRPr>
          </a:p>
        </p:txBody>
      </p:sp>
    </p:spTree>
    <p:extLst>
      <p:ext uri="{BB962C8B-B14F-4D97-AF65-F5344CB8AC3E}">
        <p14:creationId xmlns:p14="http://schemas.microsoft.com/office/powerpoint/2010/main" val="26861211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731897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altLang="zh-CN" sz="1200" b="0" i="0" baseline="0" dirty="0" smtClean="0">
              <a:effectLst/>
              <a:latin typeface="+mn-lt"/>
              <a:ea typeface="+mn-ea"/>
              <a:cs typeface="+mn-cs"/>
              <a:sym typeface="DengXian"/>
            </a:endParaRPr>
          </a:p>
        </p:txBody>
      </p:sp>
    </p:spTree>
    <p:extLst>
      <p:ext uri="{BB962C8B-B14F-4D97-AF65-F5344CB8AC3E}">
        <p14:creationId xmlns:p14="http://schemas.microsoft.com/office/powerpoint/2010/main" val="3568059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dirty="0" smtClean="0">
                <a:effectLst/>
                <a:latin typeface="+mn-lt"/>
                <a:ea typeface="+mn-ea"/>
                <a:cs typeface="+mn-cs"/>
                <a:sym typeface="DengXian"/>
              </a:rPr>
              <a:t>预期目标</a:t>
            </a:r>
          </a:p>
          <a:p>
            <a:pPr lvl="0"/>
            <a:r>
              <a:rPr lang="zh-CN" altLang="zh-CN" sz="1200" dirty="0" smtClean="0">
                <a:effectLst/>
                <a:latin typeface="+mn-lt"/>
                <a:ea typeface="+mn-ea"/>
                <a:cs typeface="+mn-cs"/>
                <a:sym typeface="DengXian"/>
              </a:rPr>
              <a:t>高可用：即使在部分服务器挂掉之后，也能在极短时间（秒级）内恢复服务，尽量较少对用户的影响，要求服务可用度达到</a:t>
            </a:r>
            <a:r>
              <a:rPr lang="en-US" altLang="zh-CN" sz="1200" dirty="0" smtClean="0">
                <a:effectLst/>
                <a:latin typeface="+mn-lt"/>
                <a:ea typeface="+mn-ea"/>
                <a:cs typeface="+mn-cs"/>
                <a:sym typeface="DengXian"/>
              </a:rPr>
              <a:t>99.99%</a:t>
            </a:r>
            <a:r>
              <a:rPr lang="zh-CN" altLang="zh-CN" sz="1200" dirty="0" smtClean="0">
                <a:effectLst/>
                <a:latin typeface="+mn-lt"/>
                <a:ea typeface="+mn-ea"/>
                <a:cs typeface="+mn-cs"/>
                <a:sym typeface="DengXian"/>
              </a:rPr>
              <a:t>以上。</a:t>
            </a:r>
          </a:p>
          <a:p>
            <a:pPr lvl="0"/>
            <a:r>
              <a:rPr lang="zh-CN" altLang="zh-CN" sz="1200" dirty="0" smtClean="0">
                <a:effectLst/>
                <a:latin typeface="+mn-lt"/>
                <a:ea typeface="+mn-ea"/>
                <a:cs typeface="+mn-cs"/>
                <a:sym typeface="DengXian"/>
              </a:rPr>
              <a:t>高性能：系统能够提供高性能的读写服务，并且在吞吐和延迟之间我们更倾向于低延迟。</a:t>
            </a:r>
          </a:p>
          <a:p>
            <a:pPr lvl="0"/>
            <a:r>
              <a:rPr lang="zh-CN" altLang="zh-CN" sz="1200" dirty="0" smtClean="0">
                <a:effectLst/>
                <a:latin typeface="+mn-lt"/>
                <a:ea typeface="+mn-ea"/>
                <a:cs typeface="+mn-cs"/>
                <a:sym typeface="DengXian"/>
              </a:rPr>
              <a:t>强一致：系统对用户提供强一致性的语义，使用户编写业务逻辑时更轻松。</a:t>
            </a:r>
          </a:p>
          <a:p>
            <a:pPr lvl="0"/>
            <a:r>
              <a:rPr lang="zh-CN" altLang="zh-CN" sz="1200" dirty="0" smtClean="0">
                <a:effectLst/>
                <a:latin typeface="+mn-lt"/>
                <a:ea typeface="+mn-ea"/>
                <a:cs typeface="+mn-cs"/>
                <a:sym typeface="DengXian"/>
              </a:rPr>
              <a:t>易伸缩：系统能够很方便增加或者较少机器节点个数，以应对业务负载的变化，并且这样的操作是自动化的，减少运维负担。</a:t>
            </a:r>
          </a:p>
          <a:p>
            <a:pPr lvl="0"/>
            <a:r>
              <a:rPr lang="zh-CN" altLang="zh-CN" sz="1200" dirty="0" smtClean="0">
                <a:effectLst/>
                <a:latin typeface="+mn-lt"/>
                <a:ea typeface="+mn-ea"/>
                <a:cs typeface="+mn-cs"/>
                <a:sym typeface="DengXian"/>
              </a:rPr>
              <a:t>易使用：系统给用户提供简单易懂的库和接口，方便用户使用。</a:t>
            </a:r>
          </a:p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1738151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altLang="zh-CN" sz="1200" b="0" i="0" baseline="0" dirty="0" smtClean="0">
              <a:effectLst/>
              <a:latin typeface="+mn-lt"/>
              <a:ea typeface="+mn-ea"/>
              <a:cs typeface="+mn-cs"/>
              <a:sym typeface="DengXian"/>
            </a:endParaRPr>
          </a:p>
        </p:txBody>
      </p:sp>
    </p:spTree>
    <p:extLst>
      <p:ext uri="{BB962C8B-B14F-4D97-AF65-F5344CB8AC3E}">
        <p14:creationId xmlns:p14="http://schemas.microsoft.com/office/powerpoint/2010/main" val="37572765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42973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Pegasus</a:t>
            </a:r>
            <a:r>
              <a:rPr lang="zh-CN" altLang="en-US" dirty="0" smtClean="0"/>
              <a:t>的</a:t>
            </a:r>
            <a:r>
              <a:rPr lang="zh-CN" altLang="zh-CN" dirty="0" smtClean="0"/>
              <a:t>整体架构分为四个部分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171450" indent="-171450">
              <a:buFontTx/>
              <a:buChar char="-"/>
            </a:pPr>
            <a:r>
              <a:rPr lang="en-US" altLang="zh-CN" dirty="0" err="1" smtClean="0"/>
              <a:t>MetaServer</a:t>
            </a:r>
            <a:r>
              <a:rPr lang="zh-CN" altLang="zh-CN" dirty="0" smtClean="0"/>
              <a:t>：负责表操作、</a:t>
            </a:r>
            <a:r>
              <a:rPr lang="en-US" altLang="zh-CN" dirty="0" err="1" smtClean="0"/>
              <a:t>ReplicaServer</a:t>
            </a:r>
            <a:r>
              <a:rPr lang="zh-CN" altLang="zh-CN" dirty="0" smtClean="0"/>
              <a:t>管理、</a:t>
            </a:r>
            <a:r>
              <a:rPr lang="en-US" altLang="zh-CN" dirty="0" smtClean="0"/>
              <a:t>Partition</a:t>
            </a:r>
            <a:r>
              <a:rPr lang="zh-CN" altLang="zh-CN" dirty="0" smtClean="0"/>
              <a:t>分配、</a:t>
            </a:r>
            <a:r>
              <a:rPr lang="en-US" altLang="zh-CN" dirty="0" smtClean="0"/>
              <a:t>Failover</a:t>
            </a:r>
            <a:r>
              <a:rPr lang="zh-CN" altLang="en-US" dirty="0" smtClean="0"/>
              <a:t>和</a:t>
            </a:r>
            <a:r>
              <a:rPr lang="zh-CN" altLang="zh-CN" dirty="0" smtClean="0"/>
              <a:t>负载均衡等</a:t>
            </a:r>
            <a:r>
              <a:rPr lang="zh-CN" altLang="en-US" dirty="0" smtClean="0"/>
              <a:t>；</a:t>
            </a:r>
            <a:r>
              <a:rPr lang="zh-CN" altLang="zh-CN" dirty="0" smtClean="0"/>
              <a:t>采用主备模式，</a:t>
            </a:r>
            <a:r>
              <a:rPr lang="zh-CN" altLang="en-US" dirty="0" smtClean="0"/>
              <a:t>通常</a:t>
            </a:r>
            <a:r>
              <a:rPr lang="zh-CN" altLang="zh-CN" dirty="0" smtClean="0"/>
              <a:t>一主两备</a:t>
            </a:r>
            <a:endParaRPr lang="en-US" altLang="zh-CN" dirty="0" smtClean="0"/>
          </a:p>
          <a:p>
            <a:pPr marL="171450" indent="-171450">
              <a:buFontTx/>
              <a:buChar char="-"/>
            </a:pPr>
            <a:r>
              <a:rPr lang="en-US" altLang="zh-CN" dirty="0" err="1" smtClean="0"/>
              <a:t>ZooKeeper</a:t>
            </a:r>
            <a:r>
              <a:rPr lang="zh-CN" altLang="zh-CN" dirty="0" smtClean="0"/>
              <a:t>：负责</a:t>
            </a:r>
            <a:r>
              <a:rPr lang="zh-CN" altLang="en-US" dirty="0" smtClean="0"/>
              <a:t>元</a:t>
            </a:r>
            <a:r>
              <a:rPr lang="zh-CN" altLang="zh-CN" dirty="0" smtClean="0"/>
              <a:t>信息存储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MetaServer</a:t>
            </a:r>
            <a:r>
              <a:rPr lang="zh-CN" altLang="zh-CN" dirty="0" smtClean="0"/>
              <a:t>选主</a:t>
            </a:r>
            <a:endParaRPr lang="en-US" altLang="zh-CN" dirty="0" smtClean="0"/>
          </a:p>
          <a:p>
            <a:pPr marL="171450" indent="-171450">
              <a:buFontTx/>
              <a:buChar char="-"/>
            </a:pPr>
            <a:r>
              <a:rPr lang="en-US" altLang="zh-CN" dirty="0" err="1" smtClean="0"/>
              <a:t>ReplicaServer</a:t>
            </a:r>
            <a:r>
              <a:rPr lang="zh-CN" altLang="zh-CN" dirty="0" smtClean="0"/>
              <a:t>：负责数据存储、对</a:t>
            </a:r>
            <a:r>
              <a:rPr lang="en-US" altLang="zh-CN" dirty="0" smtClean="0"/>
              <a:t>Client</a:t>
            </a:r>
            <a:r>
              <a:rPr lang="zh-CN" altLang="zh-CN" dirty="0" smtClean="0"/>
              <a:t>提供读写服务等</a:t>
            </a:r>
            <a:r>
              <a:rPr lang="zh-CN" altLang="en-US" dirty="0" smtClean="0"/>
              <a:t>，实现一致性协议</a:t>
            </a:r>
            <a:endParaRPr lang="en-US" altLang="zh-CN" dirty="0" smtClean="0"/>
          </a:p>
          <a:p>
            <a:pPr marL="171450" indent="-171450">
              <a:buFontTx/>
              <a:buChar char="-"/>
            </a:pPr>
            <a:r>
              <a:rPr lang="en-US" altLang="zh-CN" dirty="0" err="1" smtClean="0"/>
              <a:t>ClientLib</a:t>
            </a:r>
            <a:r>
              <a:rPr lang="zh-CN" altLang="zh-CN" dirty="0" smtClean="0"/>
              <a:t>：</a:t>
            </a:r>
            <a:r>
              <a:rPr lang="zh-CN" altLang="en-US" dirty="0" smtClean="0"/>
              <a:t>客户端库，包括不同语言的绑定，使</a:t>
            </a:r>
            <a:r>
              <a:rPr lang="zh-CN" altLang="zh-CN" dirty="0" smtClean="0"/>
              <a:t>用户</a:t>
            </a:r>
            <a:r>
              <a:rPr lang="zh-CN" altLang="en-US" dirty="0" smtClean="0"/>
              <a:t>能够高效地</a:t>
            </a:r>
            <a:r>
              <a:rPr lang="zh-CN" altLang="zh-CN" dirty="0" smtClean="0"/>
              <a:t>读写</a:t>
            </a:r>
            <a:r>
              <a:rPr lang="zh-CN" altLang="en-US" dirty="0" smtClean="0"/>
              <a:t>数据</a:t>
            </a:r>
          </a:p>
          <a:p>
            <a:endParaRPr lang="zh-CN" altLang="en-US" dirty="0" smtClean="0"/>
          </a:p>
          <a:p>
            <a:endParaRPr lang="zh-CN" altLang="en-US" sz="1200" b="0" i="0" dirty="0" smtClean="0">
              <a:effectLst/>
              <a:latin typeface="+mn-lt"/>
              <a:ea typeface="+mn-ea"/>
              <a:cs typeface="+mn-cs"/>
              <a:sym typeface="DengXian"/>
            </a:endParaRPr>
          </a:p>
        </p:txBody>
      </p:sp>
    </p:spTree>
    <p:extLst>
      <p:ext uri="{BB962C8B-B14F-4D97-AF65-F5344CB8AC3E}">
        <p14:creationId xmlns:p14="http://schemas.microsoft.com/office/powerpoint/2010/main" val="7125137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135637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27098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Failover</a:t>
            </a:r>
            <a:r>
              <a:rPr lang="zh-CN" altLang="en-US" dirty="0" smtClean="0"/>
              <a:t>是分布式系统的重要方面，也是难点。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35387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456356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/>
              <a:t>如何保证高可用？</a:t>
            </a:r>
            <a:endParaRPr lang="en-US" altLang="zh-CN" sz="1200" dirty="0" smtClean="0"/>
          </a:p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smtClean="0"/>
              <a:t>    </a:t>
            </a:r>
            <a:r>
              <a:rPr lang="zh-CN" altLang="en-US" sz="1200" dirty="0" smtClean="0"/>
              <a:t>由于</a:t>
            </a:r>
            <a:r>
              <a:rPr lang="en-US" altLang="zh-CN" sz="1200" dirty="0" smtClean="0"/>
              <a:t>Secondary</a:t>
            </a:r>
            <a:r>
              <a:rPr lang="zh-CN" altLang="en-US" sz="1200" dirty="0" smtClean="0"/>
              <a:t>总是和</a:t>
            </a:r>
            <a:r>
              <a:rPr lang="en-US" altLang="zh-CN" sz="1200" dirty="0" smtClean="0"/>
              <a:t>Primary</a:t>
            </a:r>
            <a:r>
              <a:rPr lang="zh-CN" altLang="en-US" sz="1200" dirty="0" smtClean="0"/>
              <a:t>状态同步的（</a:t>
            </a:r>
            <a:r>
              <a:rPr lang="en-US" altLang="zh-CN" sz="1200" dirty="0" smtClean="0"/>
              <a:t>Secondary</a:t>
            </a:r>
            <a:r>
              <a:rPr lang="zh-CN" altLang="en-US" sz="1200" dirty="0" smtClean="0"/>
              <a:t>基本可以认为是</a:t>
            </a:r>
            <a:r>
              <a:rPr lang="en-US" altLang="zh-CN" sz="1200" dirty="0" smtClean="0"/>
              <a:t>Primary</a:t>
            </a:r>
            <a:r>
              <a:rPr lang="zh-CN" altLang="en-US" sz="1200" dirty="0" smtClean="0"/>
              <a:t>的镜像），因此在</a:t>
            </a:r>
            <a:r>
              <a:rPr lang="en-US" altLang="zh-CN" sz="1200" dirty="0" smtClean="0"/>
              <a:t>Primary</a:t>
            </a:r>
            <a:r>
              <a:rPr lang="zh-CN" altLang="en-US" sz="1200" dirty="0" smtClean="0"/>
              <a:t>切换的时候，新的</a:t>
            </a:r>
            <a:r>
              <a:rPr lang="en-US" altLang="zh-CN" sz="1200" dirty="0" smtClean="0"/>
              <a:t>Primary</a:t>
            </a:r>
            <a:r>
              <a:rPr lang="zh-CN" altLang="en-US" sz="1200" dirty="0" smtClean="0"/>
              <a:t>无需或极少进行日志的</a:t>
            </a:r>
            <a:r>
              <a:rPr lang="en-US" altLang="zh-CN" sz="1200" dirty="0" smtClean="0"/>
              <a:t>redo</a:t>
            </a:r>
            <a:r>
              <a:rPr lang="zh-CN" altLang="en-US" sz="1200" dirty="0" smtClean="0"/>
              <a:t>，只需修改元数据，与</a:t>
            </a:r>
            <a:r>
              <a:rPr lang="en-US" altLang="zh-CN" sz="1200" dirty="0" smtClean="0"/>
              <a:t>HBase</a:t>
            </a:r>
            <a:r>
              <a:rPr lang="zh-CN" altLang="en-US" sz="1200" dirty="0" smtClean="0"/>
              <a:t>相比</a:t>
            </a:r>
            <a:r>
              <a:rPr lang="zh-CN" altLang="en-US" sz="1200" dirty="0" smtClean="0">
                <a:solidFill>
                  <a:srgbClr val="FF0000"/>
                </a:solidFill>
              </a:rPr>
              <a:t>切换代价更小</a:t>
            </a:r>
            <a:r>
              <a:rPr lang="zh-CN" altLang="en-US" sz="1200" dirty="0" smtClean="0"/>
              <a:t>，</a:t>
            </a:r>
            <a:r>
              <a:rPr lang="en-US" altLang="zh-CN" sz="1200" dirty="0" smtClean="0"/>
              <a:t>Failover</a:t>
            </a:r>
            <a:r>
              <a:rPr lang="zh-CN" altLang="en-US" sz="1200" dirty="0" smtClean="0"/>
              <a:t>速度更快。</a:t>
            </a:r>
            <a:endParaRPr lang="en-US" altLang="zh-CN" sz="1200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69370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/>
              <a:t>如何保证高可用？</a:t>
            </a:r>
            <a:endParaRPr lang="en-US" altLang="zh-CN" sz="1200" dirty="0" smtClean="0"/>
          </a:p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smtClean="0"/>
              <a:t>    </a:t>
            </a:r>
            <a:r>
              <a:rPr lang="zh-CN" altLang="en-US" sz="1200" dirty="0" smtClean="0"/>
              <a:t>在</a:t>
            </a:r>
            <a:r>
              <a:rPr lang="en-US" altLang="zh-CN" sz="1200" dirty="0" smtClean="0"/>
              <a:t>Secondary Failover</a:t>
            </a:r>
            <a:r>
              <a:rPr lang="zh-CN" altLang="en-US" sz="1200" dirty="0" smtClean="0"/>
              <a:t>的过程中，</a:t>
            </a:r>
            <a:r>
              <a:rPr lang="en-US" altLang="zh-CN" sz="1200" dirty="0" smtClean="0"/>
              <a:t>Primary</a:t>
            </a:r>
            <a:r>
              <a:rPr lang="zh-CN" altLang="en-US" sz="1200" dirty="0" smtClean="0"/>
              <a:t>能在一主一备状态下</a:t>
            </a:r>
            <a:r>
              <a:rPr lang="zh-CN" altLang="en-US" sz="1200" dirty="0" smtClean="0">
                <a:solidFill>
                  <a:srgbClr val="FF0000"/>
                </a:solidFill>
              </a:rPr>
              <a:t>持续提供服务</a:t>
            </a:r>
            <a:r>
              <a:rPr lang="zh-CN" altLang="en-US" sz="1200" dirty="0" smtClean="0"/>
              <a:t>，保证服务的高可用性。</a:t>
            </a:r>
            <a:endParaRPr lang="en-US" altLang="zh-CN" sz="1200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4377059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如何保证高可用？</a:t>
            </a:r>
            <a:endParaRPr lang="en-US" altLang="zh-CN" dirty="0" smtClean="0"/>
          </a:p>
          <a:p>
            <a:r>
              <a:rPr lang="en-US" altLang="zh-CN" dirty="0" smtClean="0"/>
              <a:t>    Client</a:t>
            </a:r>
            <a:r>
              <a:rPr lang="zh-CN" altLang="en-US" dirty="0" smtClean="0"/>
              <a:t>一般情况下读写数据都是与</a:t>
            </a:r>
            <a:r>
              <a:rPr lang="en-US" altLang="zh-CN" dirty="0" smtClean="0"/>
              <a:t>Server</a:t>
            </a:r>
            <a:r>
              <a:rPr lang="zh-CN" altLang="en-US" dirty="0" smtClean="0"/>
              <a:t>直接交互，只有在初次读写或者元数据变化时需要从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获取元数据，因此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的</a:t>
            </a:r>
            <a:r>
              <a:rPr lang="en-US" altLang="zh-CN" dirty="0" smtClean="0"/>
              <a:t>Failover</a:t>
            </a:r>
            <a:r>
              <a:rPr lang="zh-CN" altLang="en-US" dirty="0" smtClean="0"/>
              <a:t>对可用性影响不大。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22870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99111929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62525018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76461288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24275510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26492654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集群共享与混布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13423758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3317190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312983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940157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支持多种语言客户端：</a:t>
            </a:r>
            <a:r>
              <a:rPr lang="en-US" altLang="zh-CN" dirty="0" smtClean="0"/>
              <a:t>C++</a:t>
            </a:r>
            <a:r>
              <a:rPr lang="zh-CN" altLang="en-US" dirty="0" smtClean="0"/>
              <a:t>、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、</a:t>
            </a:r>
            <a:r>
              <a:rPr lang="en-US" altLang="zh-CN" dirty="0" smtClean="0"/>
              <a:t>Go</a:t>
            </a:r>
            <a:r>
              <a:rPr lang="zh-CN" altLang="en-US" dirty="0" smtClean="0"/>
              <a:t>等。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29565023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90740077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13982589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85904088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28878016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97803750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02277656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42140782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6099395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altLang="zh-CN" sz="1200" b="0" i="0" baseline="0" dirty="0" smtClean="0">
              <a:effectLst/>
              <a:latin typeface="+mn-lt"/>
              <a:ea typeface="+mn-ea"/>
              <a:cs typeface="+mn-cs"/>
              <a:sym typeface="DengXian"/>
            </a:endParaRPr>
          </a:p>
        </p:txBody>
      </p:sp>
    </p:spTree>
    <p:extLst>
      <p:ext uri="{BB962C8B-B14F-4D97-AF65-F5344CB8AC3E}">
        <p14:creationId xmlns:p14="http://schemas.microsoft.com/office/powerpoint/2010/main" val="302029870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64392618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2164599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67072161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23215655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45689732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38124358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37840699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76379216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47402816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263307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altLang="zh-CN" sz="1200" b="0" i="0" baseline="0" dirty="0" smtClean="0">
              <a:effectLst/>
              <a:latin typeface="+mn-lt"/>
              <a:ea typeface="+mn-ea"/>
              <a:cs typeface="+mn-cs"/>
              <a:sym typeface="DengXian"/>
            </a:endParaRPr>
          </a:p>
        </p:txBody>
      </p:sp>
    </p:spTree>
    <p:extLst>
      <p:ext uri="{BB962C8B-B14F-4D97-AF65-F5344CB8AC3E}">
        <p14:creationId xmlns:p14="http://schemas.microsoft.com/office/powerpoint/2010/main" val="382991270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52004060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altLang="zh-CN" sz="1200" b="0" i="0" baseline="0" dirty="0" smtClean="0">
              <a:effectLst/>
              <a:latin typeface="+mn-lt"/>
              <a:ea typeface="+mn-ea"/>
              <a:cs typeface="+mn-cs"/>
              <a:sym typeface="DengXian"/>
            </a:endParaRPr>
          </a:p>
        </p:txBody>
      </p:sp>
    </p:spTree>
    <p:extLst>
      <p:ext uri="{BB962C8B-B14F-4D97-AF65-F5344CB8AC3E}">
        <p14:creationId xmlns:p14="http://schemas.microsoft.com/office/powerpoint/2010/main" val="235193016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3669920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altLang="zh-CN" sz="1200" b="0" i="0" baseline="0" dirty="0" smtClean="0">
              <a:effectLst/>
              <a:latin typeface="+mn-lt"/>
              <a:ea typeface="+mn-ea"/>
              <a:cs typeface="+mn-cs"/>
              <a:sym typeface="DengXian"/>
            </a:endParaRPr>
          </a:p>
        </p:txBody>
      </p:sp>
    </p:spTree>
    <p:extLst>
      <p:ext uri="{BB962C8B-B14F-4D97-AF65-F5344CB8AC3E}">
        <p14:creationId xmlns:p14="http://schemas.microsoft.com/office/powerpoint/2010/main" val="5538291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小米存储服务栈：</a:t>
            </a:r>
            <a:endParaRPr lang="en-US" altLang="zh-CN" dirty="0" smtClean="0"/>
          </a:p>
          <a:p>
            <a:pPr marL="171450" indent="-171450">
              <a:buFontTx/>
              <a:buChar char="-"/>
            </a:pPr>
            <a:r>
              <a:rPr lang="en-US" altLang="zh-CN" baseline="0" dirty="0" smtClean="0"/>
              <a:t>ZooKeeper</a:t>
            </a:r>
            <a:r>
              <a:rPr lang="zh-CN" altLang="en-US" baseline="0" dirty="0" smtClean="0"/>
              <a:t>基础服务</a:t>
            </a:r>
            <a:endParaRPr lang="en-US" altLang="zh-CN" baseline="0" dirty="0" smtClean="0"/>
          </a:p>
          <a:p>
            <a:pPr marL="171450" indent="-171450">
              <a:buFontTx/>
              <a:buChar char="-"/>
            </a:pPr>
            <a:r>
              <a:rPr lang="en-US" altLang="zh-CN" dirty="0" smtClean="0"/>
              <a:t>HDFS</a:t>
            </a:r>
          </a:p>
          <a:p>
            <a:pPr marL="171450" indent="-171450">
              <a:buFontTx/>
              <a:buChar char="-"/>
            </a:pPr>
            <a:r>
              <a:rPr lang="en-US" altLang="zh-CN" dirty="0" smtClean="0"/>
              <a:t>HBase</a:t>
            </a:r>
          </a:p>
          <a:p>
            <a:pPr marL="171450" indent="-171450">
              <a:buFontTx/>
              <a:buChar char="-"/>
            </a:pPr>
            <a:r>
              <a:rPr lang="en-US" altLang="zh-CN" dirty="0" smtClean="0"/>
              <a:t>FDS</a:t>
            </a:r>
            <a:r>
              <a:rPr lang="zh-CN" altLang="en-US" dirty="0" smtClean="0"/>
              <a:t>（</a:t>
            </a:r>
            <a:r>
              <a:rPr lang="en-US" altLang="zh-CN" dirty="0" smtClean="0"/>
              <a:t>AWS</a:t>
            </a:r>
            <a:r>
              <a:rPr lang="en-US" altLang="zh-CN" baseline="0" dirty="0" smtClean="0"/>
              <a:t> </a:t>
            </a:r>
            <a:r>
              <a:rPr lang="en-US" altLang="zh-CN" dirty="0" smtClean="0"/>
              <a:t>S3</a:t>
            </a:r>
            <a:r>
              <a:rPr lang="zh-CN" altLang="en-US" dirty="0" smtClean="0"/>
              <a:t>）、</a:t>
            </a:r>
            <a:r>
              <a:rPr lang="en-US" altLang="zh-CN" dirty="0" smtClean="0"/>
              <a:t>SDS</a:t>
            </a:r>
            <a:r>
              <a:rPr lang="zh-CN" altLang="en-US" dirty="0" smtClean="0"/>
              <a:t>（</a:t>
            </a:r>
            <a:r>
              <a:rPr lang="en-US" altLang="zh-CN" dirty="0" smtClean="0"/>
              <a:t>AWS DynamoDB</a:t>
            </a:r>
            <a:r>
              <a:rPr lang="zh-CN" altLang="en-US" dirty="0" smtClean="0"/>
              <a:t>）、</a:t>
            </a:r>
            <a:r>
              <a:rPr lang="en-US" altLang="zh-CN" dirty="0" smtClean="0"/>
              <a:t>EMQ</a:t>
            </a:r>
            <a:r>
              <a:rPr lang="zh-CN" altLang="en-US" dirty="0" smtClean="0"/>
              <a:t>（</a:t>
            </a:r>
            <a:r>
              <a:rPr lang="en-US" altLang="zh-CN" dirty="0" smtClean="0"/>
              <a:t>AWS SQS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171450" indent="-171450">
              <a:buFontTx/>
              <a:buChar char="-"/>
            </a:pPr>
            <a:r>
              <a:rPr lang="en-US" altLang="zh-CN" dirty="0" smtClean="0"/>
              <a:t>Pegasus</a:t>
            </a:r>
          </a:p>
          <a:p>
            <a:pPr marL="0" indent="0">
              <a:buFontTx/>
              <a:buNone/>
            </a:pPr>
            <a:endParaRPr lang="en-US" altLang="zh-CN" baseline="0" dirty="0" smtClean="0"/>
          </a:p>
          <a:p>
            <a:pPr marL="0" indent="0">
              <a:buFontTx/>
              <a:buNone/>
            </a:pPr>
            <a:r>
              <a:rPr lang="en-US" altLang="zh-CN" baseline="0" dirty="0" smtClean="0"/>
              <a:t>FDS/SDS/EMQ</a:t>
            </a:r>
            <a:r>
              <a:rPr lang="zh-CN" altLang="en-US" baseline="0" dirty="0" smtClean="0"/>
              <a:t>都是存储组开发的基于</a:t>
            </a:r>
            <a:r>
              <a:rPr lang="en-US" altLang="zh-CN" baseline="0" dirty="0" smtClean="0"/>
              <a:t>HBase</a:t>
            </a:r>
            <a:r>
              <a:rPr lang="zh-CN" altLang="en-US" baseline="0" dirty="0" smtClean="0"/>
              <a:t>和</a:t>
            </a:r>
            <a:r>
              <a:rPr lang="en-US" altLang="zh-CN" baseline="0" dirty="0" smtClean="0"/>
              <a:t>HDFS</a:t>
            </a:r>
            <a:r>
              <a:rPr lang="zh-CN" altLang="en-US" baseline="0" dirty="0" smtClean="0"/>
              <a:t>封装的不同类型的存储服务，主要面向小米生态云的使用者，譬如生态链企业：</a:t>
            </a:r>
            <a:endParaRPr lang="en-US" altLang="zh-CN" baseline="0" dirty="0" smtClean="0"/>
          </a:p>
          <a:p>
            <a:pPr marL="171450" indent="-171450">
              <a:buFontTx/>
              <a:buChar char="-"/>
            </a:pPr>
            <a:r>
              <a:rPr lang="en-US" altLang="zh-CN" sz="1200" b="0" i="0" dirty="0" smtClean="0">
                <a:effectLst/>
                <a:latin typeface="+mn-lt"/>
                <a:ea typeface="+mn-ea"/>
                <a:cs typeface="+mn-cs"/>
                <a:sym typeface="DengXian"/>
              </a:rPr>
              <a:t>FDS</a:t>
            </a:r>
            <a:r>
              <a:rPr lang="zh-CN" altLang="en-US" sz="1200" b="0" i="0" dirty="0" smtClean="0">
                <a:effectLst/>
                <a:latin typeface="+mn-lt"/>
                <a:ea typeface="+mn-ea"/>
                <a:cs typeface="+mn-cs"/>
                <a:sym typeface="DengXian"/>
              </a:rPr>
              <a:t>是对象存储服务，提供类似</a:t>
            </a:r>
            <a:r>
              <a:rPr lang="en-US" altLang="zh-CN" sz="1200" b="0" i="0" dirty="0" smtClean="0">
                <a:effectLst/>
                <a:latin typeface="+mn-lt"/>
                <a:ea typeface="+mn-ea"/>
                <a:cs typeface="+mn-cs"/>
                <a:sym typeface="DengXian"/>
              </a:rPr>
              <a:t>AWS S3</a:t>
            </a:r>
            <a:r>
              <a:rPr lang="zh-CN" altLang="en-US" sz="1200" b="0" i="0" dirty="0" smtClean="0">
                <a:effectLst/>
                <a:latin typeface="+mn-lt"/>
                <a:ea typeface="+mn-ea"/>
                <a:cs typeface="+mn-cs"/>
                <a:sym typeface="DengXian"/>
              </a:rPr>
              <a:t>的</a:t>
            </a:r>
            <a:r>
              <a:rPr lang="en-US" altLang="zh-CN" sz="1200" b="0" i="0" dirty="0" smtClean="0">
                <a:effectLst/>
                <a:latin typeface="+mn-lt"/>
                <a:ea typeface="+mn-ea"/>
                <a:cs typeface="+mn-cs"/>
                <a:sym typeface="DengXian"/>
              </a:rPr>
              <a:t>Bucket/Object</a:t>
            </a:r>
            <a:r>
              <a:rPr lang="zh-CN" altLang="en-US" sz="1200" b="0" i="0" dirty="0" smtClean="0">
                <a:effectLst/>
                <a:latin typeface="+mn-lt"/>
                <a:ea typeface="+mn-ea"/>
                <a:cs typeface="+mn-cs"/>
                <a:sym typeface="DengXian"/>
              </a:rPr>
              <a:t>数据模型，提供简洁的</a:t>
            </a:r>
            <a:r>
              <a:rPr lang="en-US" altLang="zh-CN" sz="1200" b="0" i="0" dirty="0" smtClean="0">
                <a:effectLst/>
                <a:latin typeface="+mn-lt"/>
                <a:ea typeface="+mn-ea"/>
                <a:cs typeface="+mn-cs"/>
                <a:sym typeface="DengXian"/>
              </a:rPr>
              <a:t>Restful</a:t>
            </a:r>
            <a:r>
              <a:rPr lang="en-US" altLang="zh-CN" sz="1200" b="0" i="0" baseline="0" dirty="0" smtClean="0">
                <a:effectLst/>
                <a:latin typeface="+mn-lt"/>
                <a:ea typeface="+mn-ea"/>
                <a:cs typeface="+mn-cs"/>
                <a:sym typeface="DengXian"/>
              </a:rPr>
              <a:t> API</a:t>
            </a:r>
            <a:r>
              <a:rPr lang="zh-CN" altLang="en-US" sz="1200" b="0" i="0" baseline="0" dirty="0" smtClean="0">
                <a:effectLst/>
                <a:latin typeface="+mn-lt"/>
                <a:ea typeface="+mn-ea"/>
                <a:cs typeface="+mn-cs"/>
                <a:sym typeface="DengXian"/>
              </a:rPr>
              <a:t>，</a:t>
            </a:r>
            <a:r>
              <a:rPr lang="zh-CN" altLang="en-US" sz="1200" b="0" i="0" dirty="0" smtClean="0">
                <a:effectLst/>
                <a:latin typeface="+mn-lt"/>
                <a:ea typeface="+mn-ea"/>
                <a:cs typeface="+mn-cs"/>
                <a:sym typeface="DengXian"/>
              </a:rPr>
              <a:t>可用于存储和提取任意数量的数据</a:t>
            </a:r>
            <a:endParaRPr lang="en-US" altLang="zh-CN" sz="1200" b="0" i="0" dirty="0" smtClean="0">
              <a:effectLst/>
              <a:latin typeface="+mn-lt"/>
              <a:ea typeface="+mn-ea"/>
              <a:cs typeface="+mn-cs"/>
              <a:sym typeface="DengXian"/>
            </a:endParaRPr>
          </a:p>
          <a:p>
            <a:pPr marL="171450" indent="-171450">
              <a:buFontTx/>
              <a:buChar char="-"/>
            </a:pPr>
            <a:r>
              <a:rPr lang="en-US" altLang="zh-CN" sz="1200" b="0" i="0" baseline="0" dirty="0" smtClean="0">
                <a:effectLst/>
                <a:latin typeface="+mn-lt"/>
                <a:ea typeface="+mn-ea"/>
                <a:cs typeface="+mn-cs"/>
                <a:sym typeface="DengXian"/>
              </a:rPr>
              <a:t>SDS</a:t>
            </a:r>
            <a:r>
              <a:rPr lang="zh-CN" altLang="en-US" sz="1200" b="0" i="0" dirty="0" smtClean="0">
                <a:effectLst/>
                <a:latin typeface="+mn-lt"/>
                <a:ea typeface="+mn-ea"/>
                <a:cs typeface="+mn-cs"/>
                <a:sym typeface="DengXian"/>
              </a:rPr>
              <a:t>是结构化数据存储服务，提供类似关系数据库的表格存储模型，提供完善的数据类型支持，并增加索引和条件查询功能</a:t>
            </a:r>
            <a:endParaRPr lang="en-US" altLang="zh-CN" sz="1200" b="0" i="0" dirty="0" smtClean="0">
              <a:effectLst/>
              <a:latin typeface="+mn-lt"/>
              <a:ea typeface="+mn-ea"/>
              <a:cs typeface="+mn-cs"/>
              <a:sym typeface="DengXian"/>
            </a:endParaRPr>
          </a:p>
          <a:p>
            <a:pPr marL="171450" indent="-171450">
              <a:buFontTx/>
              <a:buChar char="-"/>
            </a:pPr>
            <a:r>
              <a:rPr lang="en-US" altLang="zh-CN" baseline="0" dirty="0" smtClean="0"/>
              <a:t>EMQ</a:t>
            </a:r>
            <a:r>
              <a:rPr lang="zh-CN" altLang="en-US" baseline="0" dirty="0" smtClean="0"/>
              <a:t>是消息队列，</a:t>
            </a:r>
            <a:r>
              <a:rPr lang="zh-CN" altLang="en-US" sz="1200" b="0" i="0" dirty="0" smtClean="0">
                <a:effectLst/>
                <a:latin typeface="+mn-lt"/>
                <a:ea typeface="+mn-ea"/>
                <a:cs typeface="+mn-cs"/>
                <a:sym typeface="DengXian"/>
              </a:rPr>
              <a:t>向使用者提供高效、稳定、可靠、全面托管的分布式消息队列服务</a:t>
            </a:r>
            <a:endParaRPr lang="en-US" altLang="zh-CN" sz="1200" b="0" i="0" dirty="0" smtClean="0">
              <a:effectLst/>
              <a:latin typeface="+mn-lt"/>
              <a:ea typeface="+mn-ea"/>
              <a:cs typeface="+mn-cs"/>
              <a:sym typeface="DengXian"/>
            </a:endParaRPr>
          </a:p>
          <a:p>
            <a:pPr marL="0" indent="0">
              <a:buFontTx/>
              <a:buNone/>
            </a:pPr>
            <a:endParaRPr lang="en-US" altLang="zh-CN" sz="1200" b="0" i="0" baseline="0" dirty="0" smtClean="0">
              <a:effectLst/>
              <a:latin typeface="+mn-lt"/>
              <a:ea typeface="+mn-ea"/>
              <a:cs typeface="+mn-cs"/>
              <a:sym typeface="DengXian"/>
            </a:endParaRPr>
          </a:p>
        </p:txBody>
      </p:sp>
    </p:spTree>
    <p:extLst>
      <p:ext uri="{BB962C8B-B14F-4D97-AF65-F5344CB8AC3E}">
        <p14:creationId xmlns:p14="http://schemas.microsoft.com/office/powerpoint/2010/main" val="18889831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zh-CN" altLang="en-US" baseline="0" dirty="0" smtClean="0"/>
              <a:t>来点数据：</a:t>
            </a:r>
            <a:endParaRPr lang="en-US" altLang="zh-CN" baseline="0" dirty="0" smtClean="0"/>
          </a:p>
          <a:p>
            <a:pPr marL="171450" indent="-171450">
              <a:buFontTx/>
              <a:buChar char="-"/>
            </a:pPr>
            <a:r>
              <a:rPr lang="zh-CN" altLang="en-US" baseline="0" dirty="0" smtClean="0"/>
              <a:t>上百个业务</a:t>
            </a:r>
            <a:endParaRPr lang="en-US" altLang="zh-CN" baseline="0" dirty="0" smtClean="0"/>
          </a:p>
          <a:p>
            <a:pPr marL="171450" indent="-171450">
              <a:buFontTx/>
              <a:buChar char="-"/>
            </a:pPr>
            <a:r>
              <a:rPr lang="zh-CN" altLang="en-US" baseline="0" dirty="0" smtClean="0"/>
              <a:t>数据总量</a:t>
            </a:r>
            <a:r>
              <a:rPr lang="en-US" altLang="zh-CN" baseline="0" dirty="0" smtClean="0"/>
              <a:t>10PB</a:t>
            </a:r>
            <a:r>
              <a:rPr lang="zh-CN" altLang="en-US" baseline="0" dirty="0" smtClean="0"/>
              <a:t>级别（不包括用户图片）</a:t>
            </a:r>
            <a:endParaRPr lang="en-US" altLang="zh-CN" baseline="0" dirty="0" smtClean="0"/>
          </a:p>
          <a:p>
            <a:pPr marL="171450" indent="-171450">
              <a:buFontTx/>
              <a:buChar char="-"/>
            </a:pPr>
            <a:r>
              <a:rPr lang="zh-CN" altLang="en-US" baseline="0" dirty="0" smtClean="0"/>
              <a:t>每天以数百</a:t>
            </a:r>
            <a:r>
              <a:rPr lang="en-US" altLang="zh-CN" baseline="0" dirty="0" smtClean="0"/>
              <a:t>TB</a:t>
            </a:r>
            <a:r>
              <a:rPr lang="zh-CN" altLang="en-US" baseline="0" dirty="0" smtClean="0"/>
              <a:t>的速度增长</a:t>
            </a:r>
            <a:endParaRPr lang="en-US" altLang="zh-CN" baseline="0" dirty="0" smtClean="0"/>
          </a:p>
          <a:p>
            <a:pPr marL="171450" indent="-171450">
              <a:buFontTx/>
              <a:buChar char="-"/>
            </a:pPr>
            <a:r>
              <a:rPr lang="zh-CN" altLang="en-US" dirty="0" smtClean="0"/>
              <a:t>数万亿行的结构化数据（主要存储在</a:t>
            </a:r>
            <a:r>
              <a:rPr lang="en-US" altLang="zh-CN" dirty="0" smtClean="0"/>
              <a:t>HBase</a:t>
            </a:r>
            <a:r>
              <a:rPr lang="zh-CN" altLang="en-US" dirty="0" smtClean="0"/>
              <a:t>中）</a:t>
            </a:r>
            <a:endParaRPr lang="en-US" altLang="zh-CN" dirty="0" smtClean="0"/>
          </a:p>
          <a:p>
            <a:pPr marL="171450" indent="-171450">
              <a:buFontTx/>
              <a:buChar char="-"/>
            </a:pPr>
            <a:r>
              <a:rPr lang="zh-CN" altLang="en-US" dirty="0" smtClean="0"/>
              <a:t>千万级别的</a:t>
            </a:r>
            <a:r>
              <a:rPr lang="en-US" altLang="zh-CN" dirty="0" smtClean="0"/>
              <a:t>QPS</a:t>
            </a:r>
          </a:p>
          <a:p>
            <a:pPr marL="171450" indent="-171450">
              <a:buFontTx/>
              <a:buChar char="-"/>
            </a:pPr>
            <a:r>
              <a:rPr lang="en-US" altLang="zh-CN" dirty="0" smtClean="0"/>
              <a:t>&gt;99.95%</a:t>
            </a:r>
            <a:r>
              <a:rPr lang="zh-CN" altLang="en-US" dirty="0" smtClean="0"/>
              <a:t>的服务可用性</a:t>
            </a:r>
            <a:endParaRPr lang="en-US" altLang="zh-CN" dirty="0" smtClean="0"/>
          </a:p>
          <a:p>
            <a:pPr marL="171450" indent="-171450">
              <a:buFontTx/>
              <a:buChar char="-"/>
            </a:pPr>
            <a:r>
              <a:rPr lang="en-US" altLang="zh-CN" dirty="0" smtClean="0"/>
              <a:t>HBase</a:t>
            </a:r>
            <a:r>
              <a:rPr lang="zh-CN" altLang="en-US" dirty="0" smtClean="0"/>
              <a:t>使用和贡献者，有</a:t>
            </a:r>
            <a:r>
              <a:rPr lang="en-US" altLang="zh-CN" dirty="0" smtClean="0"/>
              <a:t>6</a:t>
            </a:r>
            <a:r>
              <a:rPr lang="zh-CN" altLang="en-US" dirty="0" smtClean="0"/>
              <a:t>个</a:t>
            </a:r>
            <a:r>
              <a:rPr lang="en-US" altLang="zh-CN" dirty="0" smtClean="0"/>
              <a:t>HBase</a:t>
            </a:r>
            <a:r>
              <a:rPr lang="en-US" altLang="zh-CN" baseline="0" dirty="0" smtClean="0"/>
              <a:t> Committer</a:t>
            </a:r>
            <a:r>
              <a:rPr lang="zh-CN" altLang="en-US" b="0" baseline="0" dirty="0" smtClean="0"/>
              <a:t>（其中包括</a:t>
            </a:r>
            <a:r>
              <a:rPr lang="en-US" altLang="zh-CN" b="0" baseline="0" dirty="0" smtClean="0"/>
              <a:t>2</a:t>
            </a:r>
            <a:r>
              <a:rPr lang="zh-CN" altLang="en-US" b="0" baseline="0" dirty="0" smtClean="0"/>
              <a:t>个</a:t>
            </a:r>
            <a:r>
              <a:rPr lang="en-US" altLang="zh-CN" b="0" baseline="0" dirty="0" smtClean="0"/>
              <a:t>PMC</a:t>
            </a:r>
            <a:r>
              <a:rPr lang="zh-CN" altLang="en-US" b="0" baseline="0" dirty="0" smtClean="0"/>
              <a:t>），堪称国内最强团队，积极贡献开源</a:t>
            </a:r>
            <a:endParaRPr lang="en-US" altLang="zh-CN" b="0" baseline="0" dirty="0" smtClean="0"/>
          </a:p>
          <a:p>
            <a:pPr marL="0" indent="0">
              <a:buFontTx/>
              <a:buNone/>
            </a:pPr>
            <a:endParaRPr lang="zh-CN" altLang="en-US" b="0" dirty="0" smtClean="0"/>
          </a:p>
        </p:txBody>
      </p:sp>
    </p:spTree>
    <p:extLst>
      <p:ext uri="{BB962C8B-B14F-4D97-AF65-F5344CB8AC3E}">
        <p14:creationId xmlns:p14="http://schemas.microsoft.com/office/powerpoint/2010/main" val="7932628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总的来说，</a:t>
            </a:r>
            <a:r>
              <a:rPr lang="en-US" altLang="zh-CN" dirty="0" smtClean="0"/>
              <a:t>HBase</a:t>
            </a:r>
            <a:r>
              <a:rPr lang="zh-CN" altLang="en-US" dirty="0" smtClean="0"/>
              <a:t>很好用，能很好地服务大部分业务。</a:t>
            </a:r>
            <a:endParaRPr lang="en-US" altLang="zh-CN" dirty="0" smtClean="0"/>
          </a:p>
          <a:p>
            <a:r>
              <a:rPr lang="zh-CN" altLang="en-US" dirty="0" smtClean="0"/>
              <a:t>小米接入</a:t>
            </a:r>
            <a:r>
              <a:rPr lang="en-US" altLang="zh-CN" dirty="0" smtClean="0"/>
              <a:t>HBase</a:t>
            </a:r>
            <a:r>
              <a:rPr lang="zh-CN" altLang="en-US" dirty="0" smtClean="0"/>
              <a:t>的业务中，</a:t>
            </a:r>
            <a:r>
              <a:rPr lang="en-US" altLang="zh-CN" dirty="0" smtClean="0"/>
              <a:t>90%</a:t>
            </a:r>
            <a:r>
              <a:rPr lang="zh-CN" altLang="en-US" dirty="0" smtClean="0"/>
              <a:t>以上都很满意；但还有小部分业务对</a:t>
            </a:r>
            <a:r>
              <a:rPr lang="en-US" altLang="zh-CN" dirty="0" smtClean="0"/>
              <a:t>HBase</a:t>
            </a:r>
            <a:r>
              <a:rPr lang="zh-CN" altLang="en-US" dirty="0" smtClean="0"/>
              <a:t>的可用性和性能还不是太满意。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原因在于其架构和语言：</a:t>
            </a:r>
            <a:endParaRPr lang="en-US" altLang="zh-CN" dirty="0" smtClean="0"/>
          </a:p>
          <a:p>
            <a:pPr marL="171450" indent="-171450">
              <a:buFontTx/>
              <a:buChar char="-"/>
            </a:pPr>
            <a:r>
              <a:rPr lang="en-US" altLang="zh-CN" baseline="0" dirty="0" smtClean="0"/>
              <a:t>HBase</a:t>
            </a:r>
            <a:r>
              <a:rPr lang="zh-CN" altLang="en-US" baseline="0" dirty="0" smtClean="0"/>
              <a:t>使用</a:t>
            </a:r>
            <a:r>
              <a:rPr lang="en-US" altLang="zh-CN" baseline="0" dirty="0" smtClean="0"/>
              <a:t>Java</a:t>
            </a:r>
            <a:r>
              <a:rPr lang="zh-CN" altLang="en-US" baseline="0" dirty="0" smtClean="0"/>
              <a:t>语言不可避免遇到</a:t>
            </a:r>
            <a:r>
              <a:rPr lang="en-US" altLang="zh-CN" baseline="0" dirty="0" smtClean="0"/>
              <a:t>GC</a:t>
            </a:r>
            <a:r>
              <a:rPr lang="zh-CN" altLang="en-US" baseline="0" dirty="0" smtClean="0"/>
              <a:t>问题，</a:t>
            </a:r>
            <a:r>
              <a:rPr lang="en-US" altLang="zh-CN" dirty="0" smtClean="0"/>
              <a:t>GC</a:t>
            </a:r>
            <a:r>
              <a:rPr lang="zh-CN" altLang="en-US" dirty="0" smtClean="0"/>
              <a:t>假死造成系统无响应，降低系统可用性</a:t>
            </a:r>
            <a:endParaRPr lang="en-US" altLang="zh-CN" dirty="0" smtClean="0"/>
          </a:p>
          <a:p>
            <a:pPr marL="171450" marR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zh-CN" dirty="0" smtClean="0"/>
              <a:t>HBase</a:t>
            </a:r>
            <a:r>
              <a:rPr lang="zh-CN" altLang="en-US" dirty="0" smtClean="0"/>
              <a:t>使用严格的分层结构，上层的</a:t>
            </a:r>
            <a:r>
              <a:rPr lang="en-US" altLang="zh-CN" dirty="0" smtClean="0"/>
              <a:t>RegionServer</a:t>
            </a:r>
            <a:r>
              <a:rPr lang="zh-CN" altLang="en-US" dirty="0" smtClean="0"/>
              <a:t>仅仅是服务点（</a:t>
            </a:r>
            <a:r>
              <a:rPr lang="en-US" altLang="zh-CN" dirty="0" smtClean="0"/>
              <a:t>Serving Point</a:t>
            </a:r>
            <a:r>
              <a:rPr lang="zh-CN" altLang="en-US" dirty="0" smtClean="0"/>
              <a:t>），要求每个</a:t>
            </a:r>
            <a:r>
              <a:rPr lang="en-US" altLang="zh-CN" dirty="0" smtClean="0"/>
              <a:t>Region</a:t>
            </a:r>
            <a:r>
              <a:rPr lang="zh-CN" altLang="en-US" dirty="0" smtClean="0"/>
              <a:t>同时只能由一个</a:t>
            </a:r>
            <a:r>
              <a:rPr lang="en-US" altLang="zh-CN" dirty="0" smtClean="0"/>
              <a:t>RegionServer</a:t>
            </a:r>
            <a:r>
              <a:rPr lang="zh-CN" altLang="en-US" dirty="0" smtClean="0"/>
              <a:t>服务，形成单点；当某个</a:t>
            </a:r>
            <a:r>
              <a:rPr lang="en-US" altLang="zh-CN" dirty="0" smtClean="0"/>
              <a:t>serving point</a:t>
            </a:r>
            <a:r>
              <a:rPr lang="zh-CN" altLang="en-US" dirty="0" smtClean="0"/>
              <a:t>宕机时，必须再选一个</a:t>
            </a:r>
            <a:r>
              <a:rPr lang="en-US" altLang="zh-CN" dirty="0" smtClean="0"/>
              <a:t>serving point</a:t>
            </a:r>
            <a:r>
              <a:rPr lang="zh-CN" altLang="en-US" dirty="0" smtClean="0"/>
              <a:t>来服务，选好后，需要做较多恢复工作（日志的</a:t>
            </a:r>
            <a:r>
              <a:rPr lang="en-US" altLang="zh-CN" dirty="0" smtClean="0"/>
              <a:t>split</a:t>
            </a:r>
            <a:r>
              <a:rPr lang="en-US" altLang="zh-CN" baseline="0" dirty="0" smtClean="0"/>
              <a:t> &amp; </a:t>
            </a:r>
            <a:r>
              <a:rPr lang="en-US" altLang="zh-CN" dirty="0" smtClean="0"/>
              <a:t>replay</a:t>
            </a:r>
            <a:r>
              <a:rPr lang="zh-CN" altLang="en-US" dirty="0" smtClean="0"/>
              <a:t>），这个过程比较耗时，而在这段时间内服务是不可用的</a:t>
            </a:r>
            <a:endParaRPr lang="en-US" altLang="zh-CN" dirty="0" smtClean="0"/>
          </a:p>
          <a:p>
            <a:pPr marL="171450" indent="-171450">
              <a:buFontTx/>
              <a:buChar char="-"/>
            </a:pPr>
            <a:r>
              <a:rPr lang="en-US" altLang="zh-CN" dirty="0" smtClean="0"/>
              <a:t>HBase</a:t>
            </a:r>
            <a:r>
              <a:rPr lang="zh-CN" altLang="en-US" dirty="0" smtClean="0"/>
              <a:t>底层使用</a:t>
            </a:r>
            <a:r>
              <a:rPr lang="en-US" altLang="zh-CN" dirty="0" smtClean="0"/>
              <a:t>HDFS</a:t>
            </a:r>
            <a:r>
              <a:rPr lang="zh-CN" altLang="en-US" dirty="0" smtClean="0"/>
              <a:t>进行数据的持久化和冗余复制，但是数据的物理位置对上层是透明的，也就是说，不能保证</a:t>
            </a:r>
            <a:r>
              <a:rPr lang="en-US" altLang="zh-CN" dirty="0" smtClean="0"/>
              <a:t>Data</a:t>
            </a:r>
            <a:r>
              <a:rPr lang="en-US" altLang="zh-CN" baseline="0" dirty="0" smtClean="0"/>
              <a:t> </a:t>
            </a:r>
            <a:r>
              <a:rPr lang="en-US" altLang="zh-CN" dirty="0" smtClean="0"/>
              <a:t>Locality</a:t>
            </a:r>
            <a:r>
              <a:rPr lang="zh-CN" altLang="en-US" dirty="0" smtClean="0"/>
              <a:t>，造成性能问题</a:t>
            </a:r>
            <a:endParaRPr lang="en-US" altLang="zh-CN" dirty="0" smtClean="0"/>
          </a:p>
          <a:p>
            <a:pPr marL="171450" indent="-171450">
              <a:buFontTx/>
              <a:buChar char="-"/>
            </a:pPr>
            <a:r>
              <a:rPr lang="en-US" altLang="zh-CN" dirty="0" smtClean="0"/>
              <a:t>HBase</a:t>
            </a:r>
            <a:r>
              <a:rPr lang="zh-CN" altLang="en-US" dirty="0" smtClean="0"/>
              <a:t>通过</a:t>
            </a:r>
            <a:r>
              <a:rPr lang="en-US" altLang="zh-CN" dirty="0" smtClean="0"/>
              <a:t>Zookeeper</a:t>
            </a:r>
            <a:r>
              <a:rPr lang="zh-CN" altLang="en-US" dirty="0" smtClean="0"/>
              <a:t>保证一个</a:t>
            </a:r>
            <a:r>
              <a:rPr lang="en-US" altLang="zh-CN" dirty="0" smtClean="0"/>
              <a:t>Region</a:t>
            </a:r>
            <a:r>
              <a:rPr lang="zh-CN" altLang="en-US" dirty="0" smtClean="0"/>
              <a:t>只由一个</a:t>
            </a:r>
            <a:r>
              <a:rPr lang="en-US" altLang="zh-CN" dirty="0" smtClean="0"/>
              <a:t>RegionServer</a:t>
            </a:r>
            <a:r>
              <a:rPr lang="zh-CN" altLang="en-US" dirty="0" smtClean="0"/>
              <a:t>服务，为了避免</a:t>
            </a:r>
            <a:r>
              <a:rPr lang="en-US" altLang="zh-CN" dirty="0" smtClean="0"/>
              <a:t>GC</a:t>
            </a:r>
            <a:r>
              <a:rPr lang="zh-CN" altLang="en-US" dirty="0" smtClean="0"/>
              <a:t>假死问题的影响，</a:t>
            </a:r>
            <a:r>
              <a:rPr lang="en-US" altLang="zh-CN" dirty="0" smtClean="0"/>
              <a:t>ZK</a:t>
            </a:r>
            <a:r>
              <a:rPr lang="zh-CN" altLang="en-US" dirty="0" smtClean="0"/>
              <a:t>的</a:t>
            </a:r>
            <a:r>
              <a:rPr lang="en-US" altLang="zh-CN" dirty="0" smtClean="0"/>
              <a:t>session</a:t>
            </a:r>
            <a:r>
              <a:rPr lang="zh-CN" altLang="en-US" dirty="0" smtClean="0"/>
              <a:t>超时无法设得很小，造成从宕机到被</a:t>
            </a:r>
            <a:r>
              <a:rPr lang="en-US" altLang="zh-CN" dirty="0" smtClean="0"/>
              <a:t>ZK</a:t>
            </a:r>
            <a:r>
              <a:rPr lang="zh-CN" altLang="en-US" dirty="0" smtClean="0"/>
              <a:t>发现的过程比较长，而在这段时间内服务也是不可用的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161125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685800" y="1122362"/>
            <a:ext cx="77724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标题文本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143000" y="3602037"/>
            <a:ext cx="6858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8251368" y="6404294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Helvetica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Helvetica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Helvetica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Helvetica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Helvetica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Helvetica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Helvetica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Helvetica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Helvetica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XiaoMi/pegasus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XiaoMi/pegasus/wiki/%E5%86%B7%E5%A4%87%E4%BB%BD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XiaoMi/pegasus/wiki/%E8%B7%A8%E6%9C%BA%E6%88%BF%E5%90%8C%E6%AD%A5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XiaoMi/pegasus/wiki/%E9%9B%86%E7%BE%A4%E9%83%A8%E7%BD%B2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XiaoMi/pegasus/wiki/%E5%8F%AF%E8%A7%86%E5%8C%96%E7%9B%91%E6%8E%A7" TargetMode="External"/><Relationship Id="rId5" Type="http://schemas.openxmlformats.org/officeDocument/2006/relationships/hyperlink" Target="https://github.com/XiaoMi/open-falcon" TargetMode="External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eg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XiaoMi/pegasus/wiki/Cpp%E5%AE%A2%E6%88%B7%E7%AB%AF%E6%96%87%E6%A1%A3" TargetMode="External"/><Relationship Id="rId3" Type="http://schemas.openxmlformats.org/officeDocument/2006/relationships/image" Target="../media/image3.png"/><Relationship Id="rId7" Type="http://schemas.openxmlformats.org/officeDocument/2006/relationships/image" Target="../media/image20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jpeg"/><Relationship Id="rId11" Type="http://schemas.openxmlformats.org/officeDocument/2006/relationships/hyperlink" Target="https://github.com/XiaoMi/pegasus/wiki/Go%E5%AE%A2%E6%88%B7%E7%AB%AF%E6%96%87%E6%A1%A3" TargetMode="External"/><Relationship Id="rId5" Type="http://schemas.openxmlformats.org/officeDocument/2006/relationships/image" Target="../media/image18.png"/><Relationship Id="rId10" Type="http://schemas.openxmlformats.org/officeDocument/2006/relationships/hyperlink" Target="https://github.com/XiaoMi/pegasus/wiki/Python%E5%AE%A2%E6%88%B7%E7%AB%AF%E6%96%87%E6%A1%A3" TargetMode="External"/><Relationship Id="rId4" Type="http://schemas.openxmlformats.org/officeDocument/2006/relationships/image" Target="../media/image17.png"/><Relationship Id="rId9" Type="http://schemas.openxmlformats.org/officeDocument/2006/relationships/hyperlink" Target="https://github.com/XiaoMi/pegasus/wiki/Java%E5%AE%A2%E6%88%B7%E7%AB%AF%E6%96%87%E6%A1%A3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XiaoMi/pegasus/wiki/Java%E5%AE%A2%E6%88%B7%E7%AB%AF%E6%96%87%E6%A1%A3#%E6%9C%80%E4%BD%B3%E5%AE%9E%E8%B7%B5" TargetMode="Externa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XiaoMi/pegasus/wiki/Java%E5%AE%A2%E6%88%B7%E7%AB%AF%E6%96%87%E6%A1%A3#ttl" TargetMode="External"/><Relationship Id="rId4" Type="http://schemas.openxmlformats.org/officeDocument/2006/relationships/image" Target="../media/image21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XiaoMi/pegasus/wiki/&#21333;&#34892;&#21407;&#23376;&#25805;&#20316;" TargetMode="Externa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XiaoMi/pegasus/wiki/Java%E5%AE%A2%E6%88%B7%E7%AB%AF%E6%96%87%E6%A1%A3#multiget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XiaoMi/pegasus/wiki/Java%E5%AE%A2%E6%88%B7%E7%AB%AF%E6%96%87%E6%A1%A3#%E6%B5%81%E9%87%8F%E6%8E%A7%E5%88%B6" TargetMode="External"/><Relationship Id="rId4" Type="http://schemas.openxmlformats.org/officeDocument/2006/relationships/image" Target="../media/image22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XiaoMi/pegasus/wiki/Redis%E9%80%82%E9%85%8D" TargetMode="Externa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hyperlink" Target="https://github.com/XiaoMi/pegasus/wiki/GEO%E6%94%AF%E6%8C%81" TargetMode="Externa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XiaoMi/pegasus/wiki/Table%E8%BF%81%E7%A7%BB" TargetMode="External"/><Relationship Id="rId4" Type="http://schemas.openxmlformats.org/officeDocument/2006/relationships/hyperlink" Target="https://github.com/XiaoMi/pegasus/wiki/%E4%BD%BF%E7%94%A8DataX%E5%AF%BC%E6%95%B0%E6%8D%AE" TargetMode="Externa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hyperlink" Target="https://github.com/XiaoMi/pegasus/wiki/Benchmark" TargetMode="Externa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XiaoMi/pegasus/wiki/LBS%E4%B8%9A%E5%8A%A1" TargetMode="External"/><Relationship Id="rId4" Type="http://schemas.openxmlformats.org/officeDocument/2006/relationships/image" Target="../media/image25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hyperlink" Target="https://github.com/xiaomi/pegasus/wiki/%E5%B9%BF%E5%91%8A%E4%B8%9A%E5%8A%A1" TargetMode="Externa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jpeg"/><Relationship Id="rId4" Type="http://schemas.openxmlformats.org/officeDocument/2006/relationships/image" Target="../media/image2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hyperlink" Target="https://github.com/xiaomi/pegasus" TargetMode="External"/><Relationship Id="rId4" Type="http://schemas.openxmlformats.org/officeDocument/2006/relationships/image" Target="../media/image30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XiaoMi/pegasus/wiki/RoadMap" TargetMode="Externa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148061" cy="6858000"/>
          </a:xfrm>
          <a:prstGeom prst="rect">
            <a:avLst/>
          </a:prstGeom>
        </p:spPr>
      </p:pic>
      <p:sp>
        <p:nvSpPr>
          <p:cNvPr id="118" name="Shape 118"/>
          <p:cNvSpPr/>
          <p:nvPr/>
        </p:nvSpPr>
        <p:spPr>
          <a:xfrm>
            <a:off x="580910" y="1441003"/>
            <a:ext cx="8215360" cy="15388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47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rPr lang="en-US" altLang="zh-CN" dirty="0" smtClean="0">
                <a:solidFill>
                  <a:srgbClr val="002060"/>
                </a:solidFill>
              </a:rPr>
              <a:t>Pegasus</a:t>
            </a:r>
            <a:r>
              <a:rPr lang="zh-CN" altLang="en-US" dirty="0" smtClean="0">
                <a:solidFill>
                  <a:srgbClr val="002060"/>
                </a:solidFill>
              </a:rPr>
              <a:t>分布式</a:t>
            </a:r>
            <a:r>
              <a:rPr lang="en-US" altLang="zh-CN" dirty="0" smtClean="0">
                <a:solidFill>
                  <a:srgbClr val="002060"/>
                </a:solidFill>
              </a:rPr>
              <a:t>KV</a:t>
            </a:r>
            <a:r>
              <a:rPr lang="zh-CN" altLang="en-US" dirty="0" smtClean="0">
                <a:solidFill>
                  <a:srgbClr val="002060"/>
                </a:solidFill>
              </a:rPr>
              <a:t>系统</a:t>
            </a:r>
            <a:endParaRPr lang="en-US" altLang="zh-CN" dirty="0" smtClean="0">
              <a:solidFill>
                <a:srgbClr val="002060"/>
              </a:solidFill>
            </a:endParaRPr>
          </a:p>
          <a:p>
            <a:r>
              <a:rPr lang="en-US" altLang="zh-CN" dirty="0" smtClean="0">
                <a:solidFill>
                  <a:srgbClr val="002060"/>
                </a:solidFill>
              </a:rPr>
              <a:t>——</a:t>
            </a:r>
            <a:r>
              <a:rPr lang="zh-CN" altLang="en-US" dirty="0" smtClean="0">
                <a:solidFill>
                  <a:srgbClr val="002060"/>
                </a:solidFill>
              </a:rPr>
              <a:t>让用户专注于业务逻辑</a:t>
            </a:r>
            <a:endParaRPr lang="en-US" altLang="zh-CN" dirty="0">
              <a:solidFill>
                <a:srgbClr val="002060"/>
              </a:solidFill>
            </a:endParaRPr>
          </a:p>
        </p:txBody>
      </p:sp>
      <p:sp>
        <p:nvSpPr>
          <p:cNvPr id="119" name="Shape 119"/>
          <p:cNvSpPr/>
          <p:nvPr/>
        </p:nvSpPr>
        <p:spPr>
          <a:xfrm>
            <a:off x="580910" y="4708263"/>
            <a:ext cx="2355929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rPr lang="zh-CN" altLang="en-US" dirty="0" smtClean="0">
                <a:solidFill>
                  <a:srgbClr val="002060"/>
                </a:solidFill>
              </a:rPr>
              <a:t>覃左言</a:t>
            </a:r>
            <a:endParaRPr lang="en-US" altLang="zh-CN" dirty="0">
              <a:solidFill>
                <a:srgbClr val="002060"/>
              </a:solidFill>
            </a:endParaRPr>
          </a:p>
          <a:p>
            <a:r>
              <a:rPr lang="en-US" dirty="0" smtClean="0">
                <a:solidFill>
                  <a:srgbClr val="002060"/>
                </a:solidFill>
              </a:rPr>
              <a:t>2018-07</a:t>
            </a:r>
            <a:endParaRPr dirty="0">
              <a:solidFill>
                <a:srgbClr val="00206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6839" y="3167742"/>
            <a:ext cx="3054918" cy="2087296"/>
          </a:xfrm>
          <a:prstGeom prst="rect">
            <a:avLst/>
          </a:prstGeom>
        </p:spPr>
      </p:pic>
      <p:pic>
        <p:nvPicPr>
          <p:cNvPr id="8" name="Picture 6" descr="http://android-artworks.25pp.com/fs01/2014/09/26/102_bea3c793e15ce54b99703c69136d848a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3708" y="0"/>
            <a:ext cx="960292" cy="960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131"/>
          <p:cNvSpPr/>
          <p:nvPr/>
        </p:nvSpPr>
        <p:spPr>
          <a:xfrm>
            <a:off x="527122" y="871369"/>
            <a:ext cx="8040408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30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algn="ctr"/>
            <a:r>
              <a:rPr lang="en-US" altLang="zh-CN" dirty="0" smtClean="0">
                <a:solidFill>
                  <a:srgbClr val="002060"/>
                </a:solidFill>
              </a:rPr>
              <a:t>Redis &amp; MySQL</a:t>
            </a:r>
            <a:endParaRPr lang="en-US" altLang="zh-CN" dirty="0">
              <a:solidFill>
                <a:srgbClr val="002060"/>
              </a:solidFill>
            </a:endParaRPr>
          </a:p>
        </p:txBody>
      </p:sp>
      <p:pic>
        <p:nvPicPr>
          <p:cNvPr id="19" name="Picture 6" descr="http://android-artworks.25pp.com/fs01/2014/09/26/102_bea3c793e15ce54b99703c69136d848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3708" y="0"/>
            <a:ext cx="960292" cy="960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椭圆 3"/>
          <p:cNvSpPr/>
          <p:nvPr/>
        </p:nvSpPr>
        <p:spPr>
          <a:xfrm>
            <a:off x="1438729" y="2460563"/>
            <a:ext cx="1479133" cy="751929"/>
          </a:xfrm>
          <a:prstGeom prst="ellipse">
            <a:avLst/>
          </a:prstGeom>
          <a:solidFill>
            <a:srgbClr val="478DE8"/>
          </a:solidFill>
          <a:ln>
            <a:noFill/>
          </a:ln>
          <a:effectLst>
            <a:outerShdw blurRad="457200" algn="ctr" rotWithShape="0">
              <a:srgbClr val="000000">
                <a:alpha val="52431"/>
              </a:srgbClr>
            </a:outerShdw>
          </a:effectLst>
        </p:spPr>
        <p:txBody>
          <a:bodyPr lIns="0" tIns="0" rIns="0" bIns="0" anchor="ctr"/>
          <a:lstStyle/>
          <a:p>
            <a:pPr algn="ctr" defTabSz="1314006"/>
            <a:r>
              <a:rPr lang="en-US" altLang="zh-CN" sz="2400" dirty="0" smtClean="0">
                <a:solidFill>
                  <a:srgbClr val="FFFFFF"/>
                </a:solidFill>
                <a:latin typeface="Lantinghei SC Demibold" charset="0"/>
                <a:ea typeface="宋体" panose="02010600030101010101" pitchFamily="2" charset="-122"/>
              </a:rPr>
              <a:t>Redis</a:t>
            </a:r>
            <a:endParaRPr lang="zh-CN" altLang="en-US" sz="2400" dirty="0">
              <a:solidFill>
                <a:srgbClr val="FFFFFF"/>
              </a:solidFill>
              <a:latin typeface="Lantinghei SC Demibold" charset="0"/>
              <a:ea typeface="宋体" panose="02010600030101010101" pitchFamily="2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438728" y="5007717"/>
            <a:ext cx="1479134" cy="751929"/>
          </a:xfrm>
          <a:prstGeom prst="ellipse">
            <a:avLst/>
          </a:prstGeom>
          <a:solidFill>
            <a:srgbClr val="478DE8"/>
          </a:solidFill>
          <a:ln>
            <a:noFill/>
          </a:ln>
          <a:effectLst>
            <a:outerShdw blurRad="457200" algn="ctr" rotWithShape="0">
              <a:srgbClr val="000000">
                <a:alpha val="52431"/>
              </a:srgbClr>
            </a:outerShdw>
          </a:effectLst>
        </p:spPr>
        <p:txBody>
          <a:bodyPr lIns="0" tIns="0" rIns="0" bIns="0" anchor="ctr"/>
          <a:lstStyle/>
          <a:p>
            <a:pPr algn="ctr" defTabSz="1314006"/>
            <a:r>
              <a:rPr lang="en-US" altLang="zh-CN" sz="2400" dirty="0" smtClean="0">
                <a:solidFill>
                  <a:srgbClr val="FFFFFF"/>
                </a:solidFill>
                <a:latin typeface="Lantinghei SC Demibold" charset="0"/>
                <a:ea typeface="宋体" panose="02010600030101010101" pitchFamily="2" charset="-122"/>
              </a:rPr>
              <a:t>MySQL</a:t>
            </a:r>
            <a:endParaRPr lang="zh-CN" altLang="en-US" sz="2400" dirty="0">
              <a:solidFill>
                <a:srgbClr val="FFFFFF"/>
              </a:solidFill>
              <a:latin typeface="Lantinghei SC Demibold" charset="0"/>
              <a:ea typeface="宋体" panose="02010600030101010101" pitchFamily="2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3195263" y="2092426"/>
            <a:ext cx="678094" cy="408620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优势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3195263" y="3057353"/>
            <a:ext cx="678094" cy="40862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劣势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3195263" y="4599097"/>
            <a:ext cx="678094" cy="408620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优势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3195263" y="5643552"/>
            <a:ext cx="678094" cy="40862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劣势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4294967295"/>
          </p:nvPr>
        </p:nvSpPr>
        <p:spPr>
          <a:xfrm>
            <a:off x="4062103" y="1943130"/>
            <a:ext cx="2318149" cy="707212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zh-CN" altLang="en-US" sz="1800" dirty="0">
                <a:solidFill>
                  <a:schemeClr val="accent2">
                    <a:lumMod val="75000"/>
                  </a:schemeClr>
                </a:solidFill>
              </a:rPr>
              <a:t>高性能</a:t>
            </a:r>
            <a:endParaRPr lang="en-US" altLang="zh-CN" sz="18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zh-CN" altLang="en-US" sz="1800" dirty="0" smtClean="0">
                <a:solidFill>
                  <a:schemeClr val="accent2">
                    <a:lumMod val="75000"/>
                  </a:schemeClr>
                </a:solidFill>
              </a:rPr>
              <a:t>数据结构丰富</a:t>
            </a:r>
            <a:endParaRPr lang="en-US" altLang="zh-CN" sz="1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文本占位符 3"/>
          <p:cNvSpPr>
            <a:spLocks noGrp="1"/>
          </p:cNvSpPr>
          <p:nvPr>
            <p:ph type="body" sz="quarter" idx="4294967295"/>
          </p:nvPr>
        </p:nvSpPr>
        <p:spPr>
          <a:xfrm>
            <a:off x="4062103" y="2836528"/>
            <a:ext cx="4218868" cy="1047103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zh-CN" altLang="en-US" sz="1800" dirty="0" smtClean="0">
                <a:solidFill>
                  <a:schemeClr val="bg2">
                    <a:lumMod val="75000"/>
                  </a:schemeClr>
                </a:solidFill>
              </a:rPr>
              <a:t>不支持自动恢复和容错</a:t>
            </a:r>
            <a:endParaRPr lang="en-US" altLang="zh-CN" sz="1800" dirty="0" smtClean="0">
              <a:solidFill>
                <a:schemeClr val="bg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zh-CN" altLang="en-US" sz="1800" dirty="0" smtClean="0">
                <a:solidFill>
                  <a:schemeClr val="bg2">
                    <a:lumMod val="75000"/>
                  </a:schemeClr>
                </a:solidFill>
              </a:rPr>
              <a:t>宕机</a:t>
            </a:r>
            <a:r>
              <a:rPr lang="zh-CN" altLang="en-US" sz="1800" dirty="0">
                <a:solidFill>
                  <a:schemeClr val="bg2">
                    <a:lumMod val="75000"/>
                  </a:schemeClr>
                </a:solidFill>
              </a:rPr>
              <a:t>可能</a:t>
            </a:r>
            <a:r>
              <a:rPr lang="zh-CN" altLang="en-US" sz="1800" dirty="0" smtClean="0">
                <a:solidFill>
                  <a:schemeClr val="bg2">
                    <a:lumMod val="75000"/>
                  </a:schemeClr>
                </a:solidFill>
              </a:rPr>
              <a:t>造成部分数据丢失</a:t>
            </a:r>
            <a:endParaRPr lang="en-US" altLang="zh-CN" sz="1800" dirty="0" smtClean="0">
              <a:solidFill>
                <a:schemeClr val="bg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zh-CN" altLang="en-US" sz="1800" dirty="0">
                <a:solidFill>
                  <a:schemeClr val="bg2">
                    <a:lumMod val="75000"/>
                  </a:schemeClr>
                </a:solidFill>
              </a:rPr>
              <a:t>扩</a:t>
            </a:r>
            <a:r>
              <a:rPr lang="zh-CN" altLang="en-US" sz="1800" dirty="0" smtClean="0">
                <a:solidFill>
                  <a:schemeClr val="bg2">
                    <a:lumMod val="75000"/>
                  </a:schemeClr>
                </a:solidFill>
              </a:rPr>
              <a:t>容困难</a:t>
            </a:r>
            <a:endParaRPr lang="en-US" altLang="zh-CN" sz="1800" dirty="0" smtClean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3" name="文本占位符 3"/>
          <p:cNvSpPr>
            <a:spLocks noGrp="1"/>
          </p:cNvSpPr>
          <p:nvPr>
            <p:ph type="body" sz="quarter" idx="4294967295"/>
          </p:nvPr>
        </p:nvSpPr>
        <p:spPr>
          <a:xfrm>
            <a:off x="4062103" y="4472159"/>
            <a:ext cx="3366113" cy="707212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zh-CN" altLang="en-US" sz="1800" dirty="0" smtClean="0">
                <a:solidFill>
                  <a:schemeClr val="accent2">
                    <a:lumMod val="75000"/>
                  </a:schemeClr>
                </a:solidFill>
              </a:rPr>
              <a:t>支持</a:t>
            </a:r>
            <a:r>
              <a:rPr lang="en-US" altLang="zh-CN" sz="1800" dirty="0" smtClean="0">
                <a:solidFill>
                  <a:schemeClr val="accent2">
                    <a:lumMod val="75000"/>
                  </a:schemeClr>
                </a:solidFill>
              </a:rPr>
              <a:t>SQL</a:t>
            </a:r>
          </a:p>
          <a:p>
            <a:pPr>
              <a:lnSpc>
                <a:spcPct val="100000"/>
              </a:lnSpc>
            </a:pPr>
            <a:r>
              <a:rPr lang="zh-CN" altLang="en-US" sz="1800" dirty="0" smtClean="0">
                <a:solidFill>
                  <a:schemeClr val="accent2">
                    <a:lumMod val="75000"/>
                  </a:schemeClr>
                </a:solidFill>
              </a:rPr>
              <a:t>数据强一致性保证，支持事务</a:t>
            </a:r>
            <a:endParaRPr lang="en-US" altLang="zh-CN" sz="1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文本占位符 3"/>
          <p:cNvSpPr>
            <a:spLocks noGrp="1"/>
          </p:cNvSpPr>
          <p:nvPr>
            <p:ph type="body" sz="quarter" idx="4294967295"/>
          </p:nvPr>
        </p:nvSpPr>
        <p:spPr>
          <a:xfrm>
            <a:off x="4062103" y="5489998"/>
            <a:ext cx="4218868" cy="1047103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zh-CN" altLang="en-US" sz="1800" dirty="0" smtClean="0">
                <a:solidFill>
                  <a:schemeClr val="bg2">
                    <a:lumMod val="75000"/>
                  </a:schemeClr>
                </a:solidFill>
              </a:rPr>
              <a:t>不适合大数据场景</a:t>
            </a:r>
            <a:endParaRPr lang="en-US" altLang="zh-CN" sz="1800" dirty="0" smtClean="0">
              <a:solidFill>
                <a:schemeClr val="bg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zh-CN" altLang="en-US" sz="1800" dirty="0" smtClean="0">
                <a:solidFill>
                  <a:schemeClr val="bg2">
                    <a:lumMod val="75000"/>
                  </a:schemeClr>
                </a:solidFill>
              </a:rPr>
              <a:t>性能瓶颈问题</a:t>
            </a:r>
            <a:endParaRPr lang="en-US" altLang="zh-CN" sz="1800" dirty="0" smtClean="0">
              <a:solidFill>
                <a:schemeClr val="bg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zh-CN" altLang="en-US" sz="1800" dirty="0">
                <a:solidFill>
                  <a:schemeClr val="bg2">
                    <a:lumMod val="75000"/>
                  </a:schemeClr>
                </a:solidFill>
              </a:rPr>
              <a:t>扩</a:t>
            </a:r>
            <a:r>
              <a:rPr lang="zh-CN" altLang="en-US" sz="1800" dirty="0" smtClean="0">
                <a:solidFill>
                  <a:schemeClr val="bg2">
                    <a:lumMod val="75000"/>
                  </a:schemeClr>
                </a:solidFill>
              </a:rPr>
              <a:t>容困难</a:t>
            </a:r>
            <a:endParaRPr lang="en-US" altLang="zh-CN" sz="1800" dirty="0" smtClean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6920970" y="5298064"/>
            <a:ext cx="2027821" cy="1021554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endParaRPr lang="en-US" altLang="zh-CN" dirty="0" smtClean="0"/>
          </a:p>
          <a:p>
            <a:r>
              <a:rPr lang="zh-CN" altLang="en-US" dirty="0" smtClean="0"/>
              <a:t>数</a:t>
            </a:r>
            <a:r>
              <a:rPr lang="zh-CN" altLang="en-US" dirty="0"/>
              <a:t>据量较</a:t>
            </a:r>
            <a:r>
              <a:rPr lang="zh-CN" altLang="en-US" dirty="0" smtClean="0"/>
              <a:t>小</a:t>
            </a:r>
            <a:endParaRPr lang="en-US" altLang="zh-CN" dirty="0" smtClean="0"/>
          </a:p>
          <a:p>
            <a:r>
              <a:rPr lang="zh-CN" altLang="en-US" dirty="0" smtClean="0"/>
              <a:t>数据一致性要求高</a:t>
            </a:r>
            <a:endParaRPr lang="zh-CN" altLang="en-US" dirty="0"/>
          </a:p>
        </p:txBody>
      </p:sp>
      <p:sp>
        <p:nvSpPr>
          <p:cNvPr id="17" name="圆角矩形 16"/>
          <p:cNvSpPr/>
          <p:nvPr/>
        </p:nvSpPr>
        <p:spPr>
          <a:xfrm>
            <a:off x="6924222" y="1939193"/>
            <a:ext cx="1869897" cy="1328021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zh-CN" dirty="0" smtClean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/>
              <a:t>对数据完整性要求不高的应用，</a:t>
            </a:r>
            <a:endParaRPr lang="en-US" altLang="zh-CN" dirty="0" smtClean="0"/>
          </a:p>
          <a:p>
            <a:r>
              <a:rPr lang="zh-CN" altLang="en-US" dirty="0" smtClean="0"/>
              <a:t>譬如缓</a:t>
            </a:r>
            <a:r>
              <a:rPr lang="zh-CN" altLang="en-US" dirty="0"/>
              <a:t>存系</a:t>
            </a:r>
            <a:r>
              <a:rPr lang="zh-CN" altLang="en-US" dirty="0" smtClean="0"/>
              <a:t>统</a:t>
            </a:r>
            <a:endParaRPr lang="en-US" altLang="zh-CN" dirty="0"/>
          </a:p>
        </p:txBody>
      </p:sp>
      <p:cxnSp>
        <p:nvCxnSpPr>
          <p:cNvPr id="18" name="直接连接符 17"/>
          <p:cNvCxnSpPr/>
          <p:nvPr/>
        </p:nvCxnSpPr>
        <p:spPr>
          <a:xfrm>
            <a:off x="1191802" y="4181582"/>
            <a:ext cx="7643973" cy="0"/>
          </a:xfrm>
          <a:prstGeom prst="line">
            <a:avLst/>
          </a:prstGeom>
          <a:noFill/>
          <a:ln w="12700" cap="flat">
            <a:solidFill>
              <a:schemeClr val="accent1"/>
            </a:solidFill>
            <a:prstDash val="dash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0" name="矩形 19"/>
          <p:cNvSpPr/>
          <p:nvPr/>
        </p:nvSpPr>
        <p:spPr>
          <a:xfrm>
            <a:off x="7504711" y="1972365"/>
            <a:ext cx="708917" cy="276997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业务场景</a:t>
            </a:r>
            <a:endParaRPr kumimoji="0" lang="zh-CN" alt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7577191" y="5337648"/>
            <a:ext cx="708917" cy="276997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业务场景</a:t>
            </a:r>
            <a:endParaRPr kumimoji="0" lang="zh-CN" alt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9832658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1"/>
          <p:cNvSpPr/>
          <p:nvPr/>
        </p:nvSpPr>
        <p:spPr>
          <a:xfrm>
            <a:off x="679522" y="1023769"/>
            <a:ext cx="764946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30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algn="ctr"/>
            <a:r>
              <a:rPr lang="zh-CN" altLang="en-US" dirty="0" smtClean="0">
                <a:solidFill>
                  <a:srgbClr val="002060"/>
                </a:solidFill>
              </a:rPr>
              <a:t>最初目标</a:t>
            </a:r>
            <a:endParaRPr lang="en-US" altLang="zh-CN" dirty="0">
              <a:solidFill>
                <a:srgbClr val="002060"/>
              </a:solidFill>
            </a:endParaRPr>
          </a:p>
        </p:txBody>
      </p:sp>
      <p:sp>
        <p:nvSpPr>
          <p:cNvPr id="14" name="文本框 67"/>
          <p:cNvSpPr txBox="1"/>
          <p:nvPr/>
        </p:nvSpPr>
        <p:spPr>
          <a:xfrm>
            <a:off x="642256" y="1958406"/>
            <a:ext cx="8114260" cy="439367"/>
          </a:xfrm>
          <a:prstGeom prst="rect">
            <a:avLst/>
          </a:prstGeom>
          <a:noFill/>
          <a:ln>
            <a:noFill/>
          </a:ln>
          <a:effectLst/>
          <a:extLst>
            <a:ext uri="{AF507438-7753-43e0-B8FC-AC1667EBCBE1}">
              <a14:hiddenEffects xmlns:lc="http://schemas.openxmlformats.org/drawingml/2006/lockedCanvas"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34679" tIns="34679" rIns="34679" bIns="34679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ctr"/>
            <a:r>
              <a:rPr lang="zh-CN" altLang="en-US" sz="2400" dirty="0">
                <a:solidFill>
                  <a:srgbClr val="002060"/>
                </a:solidFill>
              </a:rPr>
              <a:t>一</a:t>
            </a:r>
            <a:r>
              <a:rPr lang="zh-CN" altLang="en-US" sz="2400" dirty="0" smtClean="0">
                <a:solidFill>
                  <a:srgbClr val="002060"/>
                </a:solidFill>
              </a:rPr>
              <a:t>个高可用、高性能、强一致、易伸缩的分布式</a:t>
            </a:r>
            <a:r>
              <a:rPr lang="en-US" altLang="zh-CN" sz="2400" dirty="0" smtClean="0">
                <a:solidFill>
                  <a:srgbClr val="002060"/>
                </a:solidFill>
              </a:rPr>
              <a:t>KV</a:t>
            </a:r>
            <a:r>
              <a:rPr lang="zh-CN" altLang="en-US" sz="2400" dirty="0" smtClean="0">
                <a:solidFill>
                  <a:srgbClr val="002060"/>
                </a:solidFill>
              </a:rPr>
              <a:t>存储系统</a:t>
            </a:r>
            <a:endParaRPr lang="en-US" altLang="zh-CN" sz="2400" dirty="0">
              <a:solidFill>
                <a:srgbClr val="002060"/>
              </a:solidFill>
            </a:endParaRPr>
          </a:p>
        </p:txBody>
      </p:sp>
      <p:pic>
        <p:nvPicPr>
          <p:cNvPr id="7" name="Picture 6" descr="http://android-artworks.25pp.com/fs01/2014/09/26/102_bea3c793e15ce54b99703c69136d848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3708" y="0"/>
            <a:ext cx="960292" cy="960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本框 7"/>
          <p:cNvSpPr txBox="1"/>
          <p:nvPr/>
        </p:nvSpPr>
        <p:spPr>
          <a:xfrm>
            <a:off x="4202132" y="4833055"/>
            <a:ext cx="1872528" cy="41036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0800" tIns="50800" rIns="50800" bIns="50800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1pPr>
            <a:lvl2pPr marL="0" marR="0" indent="2286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20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补</a:t>
            </a:r>
            <a:r>
              <a:rPr lang="en-US" altLang="zh-CN" sz="200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HBase</a:t>
            </a:r>
            <a:r>
              <a:rPr lang="zh-CN" altLang="en-US" sz="20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所短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4304873" y="3273624"/>
            <a:ext cx="1663769" cy="41036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50800" tIns="50800" rIns="50800" bIns="50800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1pPr>
            <a:lvl2pPr marL="0" marR="0" indent="2286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20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取</a:t>
            </a:r>
            <a:r>
              <a:rPr lang="en-US" altLang="zh-CN" sz="2000" dirty="0" smtClean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HBase</a:t>
            </a:r>
            <a:r>
              <a:rPr lang="zh-CN" altLang="en-US" sz="20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所长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22" y="2760766"/>
            <a:ext cx="3635287" cy="2986338"/>
          </a:xfrm>
          <a:prstGeom prst="rect">
            <a:avLst/>
          </a:prstGeom>
        </p:spPr>
      </p:pic>
      <p:sp>
        <p:nvSpPr>
          <p:cNvPr id="11" name="圆角矩形 10"/>
          <p:cNvSpPr/>
          <p:nvPr/>
        </p:nvSpPr>
        <p:spPr>
          <a:xfrm>
            <a:off x="6225495" y="3530761"/>
            <a:ext cx="2425345" cy="1328021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zh-CN" dirty="0" smtClean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/>
              <a:t>数据量较大</a:t>
            </a:r>
            <a:endParaRPr lang="en-US" altLang="zh-CN" dirty="0" smtClean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/>
              <a:t>数据完整性要求较高</a:t>
            </a:r>
            <a:endParaRPr lang="en-US" altLang="zh-CN" dirty="0" smtClean="0"/>
          </a:p>
          <a:p>
            <a:r>
              <a:rPr lang="zh-CN" altLang="en-US" dirty="0"/>
              <a:t>性</a:t>
            </a:r>
            <a:r>
              <a:rPr lang="zh-CN" altLang="en-US" dirty="0" smtClean="0"/>
              <a:t>能和可用性要求高</a:t>
            </a:r>
            <a:endParaRPr lang="en-US" altLang="zh-CN" dirty="0"/>
          </a:p>
        </p:txBody>
      </p:sp>
      <p:cxnSp>
        <p:nvCxnSpPr>
          <p:cNvPr id="4" name="直接箭头连接符 3"/>
          <p:cNvCxnSpPr>
            <a:stCxn id="9" idx="3"/>
          </p:cNvCxnSpPr>
          <p:nvPr/>
        </p:nvCxnSpPr>
        <p:spPr>
          <a:xfrm>
            <a:off x="5968642" y="3478809"/>
            <a:ext cx="256853" cy="205184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" name="直接箭头连接符 14"/>
          <p:cNvCxnSpPr/>
          <p:nvPr/>
        </p:nvCxnSpPr>
        <p:spPr>
          <a:xfrm flipV="1">
            <a:off x="5968642" y="4705547"/>
            <a:ext cx="256853" cy="332692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椭圆 15"/>
          <p:cNvSpPr/>
          <p:nvPr/>
        </p:nvSpPr>
        <p:spPr>
          <a:xfrm>
            <a:off x="6537911" y="2908445"/>
            <a:ext cx="802028" cy="519348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广告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7622475" y="2908445"/>
            <a:ext cx="802028" cy="519348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金融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6557815" y="4960856"/>
            <a:ext cx="802028" cy="519348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消息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7642717" y="4960856"/>
            <a:ext cx="802028" cy="519348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推荐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083708" y="3581401"/>
            <a:ext cx="708917" cy="276997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业务场景</a:t>
            </a:r>
            <a:endParaRPr kumimoji="0" lang="zh-CN" alt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2732901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131"/>
          <p:cNvSpPr/>
          <p:nvPr/>
        </p:nvSpPr>
        <p:spPr>
          <a:xfrm>
            <a:off x="527122" y="871369"/>
            <a:ext cx="8040408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30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algn="ctr"/>
            <a:r>
              <a:rPr lang="zh-CN" altLang="en-US" dirty="0" smtClean="0">
                <a:solidFill>
                  <a:srgbClr val="002060"/>
                </a:solidFill>
              </a:rPr>
              <a:t>发展历程</a:t>
            </a:r>
            <a:endParaRPr lang="en-US" altLang="zh-CN" dirty="0">
              <a:solidFill>
                <a:srgbClr val="002060"/>
              </a:solidFill>
            </a:endParaRPr>
          </a:p>
        </p:txBody>
      </p:sp>
      <p:pic>
        <p:nvPicPr>
          <p:cNvPr id="19" name="Picture 6" descr="http://android-artworks.25pp.com/fs01/2014/09/26/102_bea3c793e15ce54b99703c69136d848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3708" y="0"/>
            <a:ext cx="960292" cy="960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圆角矩形 2"/>
          <p:cNvSpPr/>
          <p:nvPr/>
        </p:nvSpPr>
        <p:spPr>
          <a:xfrm>
            <a:off x="1304818" y="1548877"/>
            <a:ext cx="1065772" cy="408620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2015-04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632923" y="1588167"/>
            <a:ext cx="4682277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/>
              <a:t>开始组建团队</a:t>
            </a:r>
            <a:r>
              <a:rPr lang="zh-CN" altLang="en-US" dirty="0" smtClean="0"/>
              <a:t>，研读论文，设计和开发原型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1326053" y="2111868"/>
            <a:ext cx="1065772" cy="408620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2015-</a:t>
            </a:r>
            <a:r>
              <a:rPr lang="en-US" altLang="zh-CN" dirty="0" smtClea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12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654158" y="2131513"/>
            <a:ext cx="4281585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zh-CN" altLang="en-US" dirty="0"/>
              <a:t>发</a:t>
            </a:r>
            <a:r>
              <a:rPr lang="zh-CN" altLang="en-US" dirty="0" smtClean="0"/>
              <a:t>布</a:t>
            </a:r>
            <a:r>
              <a:rPr lang="en-US" altLang="zh-CN" dirty="0" smtClean="0"/>
              <a:t>Pegasus</a:t>
            </a:r>
            <a:r>
              <a:rPr lang="zh-CN" altLang="en-US" dirty="0"/>
              <a:t>开发版</a:t>
            </a:r>
            <a:r>
              <a:rPr lang="en-US" altLang="zh-CN" dirty="0" smtClean="0"/>
              <a:t>V1</a:t>
            </a:r>
            <a:r>
              <a:rPr lang="zh-CN" altLang="en-US" dirty="0" smtClean="0"/>
              <a:t>，小范围测试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1326052" y="2689748"/>
            <a:ext cx="1065773" cy="408620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2016-06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2654158" y="2709393"/>
            <a:ext cx="4281585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zh-CN" altLang="en-US" dirty="0"/>
              <a:t>经</a:t>
            </a:r>
            <a:r>
              <a:rPr lang="zh-CN" altLang="en-US" dirty="0" smtClean="0"/>
              <a:t>过一系列改进，发布</a:t>
            </a:r>
            <a:r>
              <a:rPr lang="en-US" altLang="zh-CN" dirty="0" smtClean="0"/>
              <a:t>Pegasus</a:t>
            </a:r>
            <a:r>
              <a:rPr lang="zh-CN" altLang="en-US" dirty="0"/>
              <a:t>开发版</a:t>
            </a:r>
            <a:r>
              <a:rPr lang="en-US" altLang="zh-CN" dirty="0" smtClean="0"/>
              <a:t>V2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1326053" y="3261413"/>
            <a:ext cx="1065772" cy="408620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2016-09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2654158" y="3281058"/>
            <a:ext cx="5247611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zh-CN" altLang="en-US" dirty="0"/>
              <a:t>发</a:t>
            </a:r>
            <a:r>
              <a:rPr lang="zh-CN" altLang="en-US" dirty="0" smtClean="0"/>
              <a:t>布</a:t>
            </a:r>
            <a:r>
              <a:rPr lang="en-US" altLang="zh-CN" dirty="0" smtClean="0"/>
              <a:t>Pegasus</a:t>
            </a:r>
            <a:r>
              <a:rPr lang="zh-CN" altLang="en-US" dirty="0"/>
              <a:t>正式版</a:t>
            </a:r>
            <a:r>
              <a:rPr lang="en-US" altLang="zh-CN" dirty="0" smtClean="0"/>
              <a:t>1.0.0</a:t>
            </a:r>
            <a:r>
              <a:rPr lang="zh-CN" altLang="en-US" dirty="0" smtClean="0"/>
              <a:t>，并开始接入第一个业务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1326053" y="3819260"/>
            <a:ext cx="1065772" cy="408620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2016-12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2654158" y="3838905"/>
            <a:ext cx="5247611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zh-CN" altLang="en-US" dirty="0" smtClean="0"/>
              <a:t>功能持续改进，开始接入</a:t>
            </a:r>
            <a:r>
              <a:rPr lang="en-US" altLang="zh-CN" dirty="0" smtClean="0"/>
              <a:t>MIUI</a:t>
            </a:r>
            <a:r>
              <a:rPr lang="zh-CN" altLang="en-US" dirty="0" smtClean="0"/>
              <a:t>广告业务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1347287" y="4944075"/>
            <a:ext cx="1044539" cy="408620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2017-10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2675392" y="4963720"/>
            <a:ext cx="5247611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zh-CN" altLang="en-US" dirty="0" smtClean="0"/>
              <a:t>在</a:t>
            </a:r>
            <a:r>
              <a:rPr lang="en-US" altLang="zh-CN" dirty="0" err="1" smtClean="0"/>
              <a:t>Github</a:t>
            </a:r>
            <a:r>
              <a:rPr lang="zh-CN" altLang="en-US" dirty="0" smtClean="0"/>
              <a:t>上开源：</a:t>
            </a:r>
            <a:r>
              <a:rPr lang="en-US" altLang="zh-CN" dirty="0">
                <a:hlinkClick r:id="rId4"/>
              </a:rPr>
              <a:t>https://</a:t>
            </a:r>
            <a:r>
              <a:rPr lang="en-US" altLang="zh-CN" dirty="0" smtClean="0">
                <a:hlinkClick r:id="rId4"/>
              </a:rPr>
              <a:t>github.com/XiaoMi/pegasus</a:t>
            </a:r>
            <a:r>
              <a:rPr lang="en-US" altLang="zh-CN" dirty="0" smtClean="0"/>
              <a:t> 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1347287" y="5527515"/>
            <a:ext cx="1044539" cy="408620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2017-Q4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2675392" y="5547160"/>
            <a:ext cx="5247611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zh-CN" altLang="en-US" dirty="0" smtClean="0"/>
              <a:t>接入业务</a:t>
            </a:r>
            <a:r>
              <a:rPr lang="zh-CN" altLang="en-US" dirty="0"/>
              <a:t>数量</a:t>
            </a:r>
            <a:r>
              <a:rPr lang="zh-CN" altLang="en-US" dirty="0" smtClean="0"/>
              <a:t>超过</a:t>
            </a:r>
            <a:r>
              <a:rPr lang="en-US" altLang="zh-CN" dirty="0" smtClean="0"/>
              <a:t>10</a:t>
            </a:r>
            <a:r>
              <a:rPr lang="zh-CN" altLang="en-US" dirty="0" smtClean="0"/>
              <a:t>个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1347286" y="4367977"/>
            <a:ext cx="1044539" cy="408620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2017-06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2675392" y="4387622"/>
            <a:ext cx="5247611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zh-CN" altLang="en-US" dirty="0" smtClean="0"/>
              <a:t>接入业务</a:t>
            </a:r>
            <a:r>
              <a:rPr lang="zh-CN" altLang="en-US" dirty="0"/>
              <a:t>数量</a:t>
            </a:r>
            <a:r>
              <a:rPr lang="zh-CN" altLang="en-US" dirty="0" smtClean="0"/>
              <a:t>超过</a:t>
            </a:r>
            <a:r>
              <a:rPr lang="en-US" altLang="zh-CN" dirty="0"/>
              <a:t>5</a:t>
            </a:r>
            <a:r>
              <a:rPr lang="zh-CN" altLang="en-US" dirty="0" smtClean="0"/>
              <a:t>个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2071574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椭圆 68"/>
          <p:cNvSpPr/>
          <p:nvPr/>
        </p:nvSpPr>
        <p:spPr>
          <a:xfrm>
            <a:off x="452478" y="1939040"/>
            <a:ext cx="1897641" cy="1791414"/>
          </a:xfrm>
          <a:prstGeom prst="ellipse">
            <a:avLst/>
          </a:prstGeom>
          <a:solidFill>
            <a:srgbClr val="478DE8"/>
          </a:solidFill>
          <a:ln>
            <a:noFill/>
          </a:ln>
          <a:effectLst>
            <a:outerShdw blurRad="457200" algn="ctr" rotWithShape="0">
              <a:srgbClr val="000000">
                <a:alpha val="52431"/>
              </a:srgbClr>
            </a:outerShdw>
          </a:effectLst>
        </p:spPr>
        <p:txBody>
          <a:bodyPr lIns="0" tIns="0" rIns="0" bIns="0" anchor="ctr"/>
          <a:lstStyle/>
          <a:p>
            <a:pPr algn="ctr" defTabSz="1314006"/>
            <a:r>
              <a:rPr lang="zh-CN" altLang="en-US" sz="3200" dirty="0" smtClean="0">
                <a:solidFill>
                  <a:srgbClr val="FFFFFF"/>
                </a:solidFill>
                <a:latin typeface="Lantinghei SC Demibold" charset="0"/>
                <a:ea typeface="宋体" panose="02010600030101010101" pitchFamily="2" charset="-122"/>
              </a:rPr>
              <a:t>高可用</a:t>
            </a:r>
            <a:endParaRPr lang="zh-CN" altLang="en-US" sz="3200" dirty="0">
              <a:solidFill>
                <a:srgbClr val="FFFFFF"/>
              </a:solidFill>
              <a:latin typeface="Lantinghei SC Demibold" charset="0"/>
              <a:ea typeface="宋体" panose="02010600030101010101" pitchFamily="2" charset="-122"/>
            </a:endParaRPr>
          </a:p>
        </p:txBody>
      </p:sp>
      <p:sp>
        <p:nvSpPr>
          <p:cNvPr id="77" name="AutoShape 3"/>
          <p:cNvSpPr>
            <a:spLocks/>
          </p:cNvSpPr>
          <p:nvPr/>
        </p:nvSpPr>
        <p:spPr bwMode="auto">
          <a:xfrm>
            <a:off x="919513" y="5106021"/>
            <a:ext cx="1997135" cy="432882"/>
          </a:xfrm>
          <a:prstGeom prst="roundRect">
            <a:avLst>
              <a:gd name="adj" fmla="val 11718"/>
            </a:avLst>
          </a:prstGeom>
          <a:solidFill>
            <a:srgbClr val="80CA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65024" tIns="65024" rIns="65024" bIns="65024" anchor="ctr"/>
          <a:lstStyle>
            <a:lvl1pPr defTabSz="923925">
              <a:defRPr sz="24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 defTabSz="923925">
              <a:defRPr sz="24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 defTabSz="923925">
              <a:defRPr sz="24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 defTabSz="923925">
              <a:defRPr sz="24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 defTabSz="923925">
              <a:defRPr sz="24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pPr algn="ctr" eaLnBrk="1"/>
            <a:r>
              <a:rPr lang="zh-CN" altLang="en-US" dirty="0" smtClean="0">
                <a:solidFill>
                  <a:srgbClr val="FFFFFF"/>
                </a:solidFill>
                <a:latin typeface="Lantinghei SC Demibold" charset="0"/>
                <a:ea typeface="宋体" panose="02010600030101010101" pitchFamily="2" charset="-122"/>
                <a:sym typeface="Lantinghei SC Demibold" charset="0"/>
              </a:rPr>
              <a:t>系统特性</a:t>
            </a:r>
            <a:endParaRPr lang="zh-CN" altLang="zh-CN" dirty="0" smtClean="0">
              <a:solidFill>
                <a:srgbClr val="FFFFFF"/>
              </a:solidFill>
              <a:latin typeface="Lantinghei SC Demibold" charset="0"/>
              <a:ea typeface="宋体" panose="02010600030101010101" pitchFamily="2" charset="-122"/>
              <a:sym typeface="Lantinghei SC Demibold" charset="0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2599715" y="1938842"/>
            <a:ext cx="1897641" cy="1791414"/>
          </a:xfrm>
          <a:prstGeom prst="ellipse">
            <a:avLst/>
          </a:prstGeom>
          <a:solidFill>
            <a:srgbClr val="478DE8"/>
          </a:solidFill>
          <a:ln>
            <a:noFill/>
          </a:ln>
          <a:effectLst>
            <a:outerShdw blurRad="457200" algn="ctr" rotWithShape="0">
              <a:srgbClr val="000000">
                <a:alpha val="52431"/>
              </a:srgbClr>
            </a:outerShdw>
          </a:effectLst>
        </p:spPr>
        <p:txBody>
          <a:bodyPr lIns="0" tIns="0" rIns="0" bIns="0" anchor="ctr"/>
          <a:lstStyle/>
          <a:p>
            <a:pPr algn="ctr" defTabSz="1314006"/>
            <a:r>
              <a:rPr lang="zh-CN" altLang="en-US" sz="3200" dirty="0" smtClean="0">
                <a:solidFill>
                  <a:srgbClr val="FFFFFF"/>
                </a:solidFill>
                <a:latin typeface="Lantinghei SC Demibold" charset="0"/>
                <a:ea typeface="宋体" panose="02010600030101010101" pitchFamily="2" charset="-122"/>
              </a:rPr>
              <a:t>高性能</a:t>
            </a:r>
            <a:endParaRPr lang="zh-CN" altLang="en-US" sz="3200" dirty="0">
              <a:solidFill>
                <a:srgbClr val="FFFFFF"/>
              </a:solidFill>
              <a:latin typeface="Lantinghei SC Demibold" charset="0"/>
              <a:ea typeface="宋体" panose="02010600030101010101" pitchFamily="2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4746952" y="1938842"/>
            <a:ext cx="1897641" cy="1791414"/>
          </a:xfrm>
          <a:prstGeom prst="ellipse">
            <a:avLst/>
          </a:prstGeom>
          <a:solidFill>
            <a:srgbClr val="478DE8"/>
          </a:solidFill>
          <a:ln>
            <a:noFill/>
          </a:ln>
          <a:effectLst>
            <a:outerShdw blurRad="457200" algn="ctr" rotWithShape="0">
              <a:srgbClr val="000000">
                <a:alpha val="52431"/>
              </a:srgbClr>
            </a:outerShdw>
          </a:effectLst>
        </p:spPr>
        <p:txBody>
          <a:bodyPr lIns="0" tIns="0" rIns="0" bIns="0" anchor="ctr"/>
          <a:lstStyle/>
          <a:p>
            <a:pPr algn="ctr" defTabSz="1314006"/>
            <a:r>
              <a:rPr lang="zh-CN" altLang="en-US" sz="3200" dirty="0" smtClean="0">
                <a:solidFill>
                  <a:srgbClr val="FFFFFF"/>
                </a:solidFill>
                <a:latin typeface="Lantinghei SC Demibold" charset="0"/>
                <a:ea typeface="宋体" panose="02010600030101010101" pitchFamily="2" charset="-122"/>
              </a:rPr>
              <a:t>强一致</a:t>
            </a:r>
            <a:endParaRPr lang="zh-CN" altLang="en-US" sz="3200" dirty="0">
              <a:solidFill>
                <a:srgbClr val="FFFFFF"/>
              </a:solidFill>
              <a:latin typeface="Lantinghei SC Demibold" charset="0"/>
              <a:ea typeface="宋体" panose="02010600030101010101" pitchFamily="2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6894189" y="1944078"/>
            <a:ext cx="1897641" cy="1791414"/>
          </a:xfrm>
          <a:prstGeom prst="ellipse">
            <a:avLst/>
          </a:prstGeom>
          <a:solidFill>
            <a:srgbClr val="478DE8"/>
          </a:solidFill>
          <a:ln>
            <a:noFill/>
          </a:ln>
          <a:effectLst>
            <a:outerShdw blurRad="457200" algn="ctr" rotWithShape="0">
              <a:srgbClr val="000000">
                <a:alpha val="52431"/>
              </a:srgbClr>
            </a:outerShdw>
          </a:effectLst>
        </p:spPr>
        <p:txBody>
          <a:bodyPr lIns="0" tIns="0" rIns="0" bIns="0" anchor="ctr"/>
          <a:lstStyle/>
          <a:p>
            <a:pPr algn="ctr" defTabSz="1314006"/>
            <a:r>
              <a:rPr lang="zh-CN" altLang="en-US" sz="3200" dirty="0" smtClean="0">
                <a:solidFill>
                  <a:srgbClr val="FFFFFF"/>
                </a:solidFill>
                <a:latin typeface="Lantinghei SC Demibold" charset="0"/>
                <a:ea typeface="宋体" panose="02010600030101010101" pitchFamily="2" charset="-122"/>
              </a:rPr>
              <a:t>易伸缩</a:t>
            </a:r>
            <a:endParaRPr lang="zh-CN" altLang="en-US" sz="3200" dirty="0">
              <a:solidFill>
                <a:srgbClr val="FFFFFF"/>
              </a:solidFill>
              <a:latin typeface="Lantinghei SC Demibold" charset="0"/>
              <a:ea typeface="宋体" panose="02010600030101010101" pitchFamily="2" charset="-122"/>
            </a:endParaRPr>
          </a:p>
        </p:txBody>
      </p:sp>
      <p:sp>
        <p:nvSpPr>
          <p:cNvPr id="13" name="Shape 131"/>
          <p:cNvSpPr/>
          <p:nvPr/>
        </p:nvSpPr>
        <p:spPr>
          <a:xfrm>
            <a:off x="679522" y="1023769"/>
            <a:ext cx="7728982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 sz="30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algn="ctr"/>
            <a:endParaRPr lang="en-US" altLang="zh-CN" dirty="0">
              <a:solidFill>
                <a:srgbClr val="002060"/>
              </a:solidFill>
            </a:endParaRPr>
          </a:p>
        </p:txBody>
      </p:sp>
      <p:pic>
        <p:nvPicPr>
          <p:cNvPr id="14" name="Picture 6" descr="http://android-artworks.25pp.com/fs01/2014/09/26/102_bea3c793e15ce54b99703c69136d848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3708" y="0"/>
            <a:ext cx="960292" cy="960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文本框 14"/>
          <p:cNvSpPr txBox="1"/>
          <p:nvPr/>
        </p:nvSpPr>
        <p:spPr>
          <a:xfrm>
            <a:off x="3289745" y="4352967"/>
            <a:ext cx="5690969" cy="19389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342900" marR="0" indent="-34290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zh-CN" sz="2000" dirty="0" smtClean="0">
                <a:solidFill>
                  <a:srgbClr val="002060"/>
                </a:solidFill>
              </a:rPr>
              <a:t>99.99%</a:t>
            </a:r>
            <a:r>
              <a:rPr lang="zh-CN" altLang="en-US" sz="2000" dirty="0" smtClean="0">
                <a:solidFill>
                  <a:srgbClr val="002060"/>
                </a:solidFill>
              </a:rPr>
              <a:t>以上的可用性</a:t>
            </a:r>
            <a:endParaRPr lang="en-US" altLang="zh-CN" sz="2000" dirty="0" smtClean="0">
              <a:solidFill>
                <a:srgbClr val="002060"/>
              </a:solidFill>
            </a:endParaRPr>
          </a:p>
          <a:p>
            <a:pPr marL="342900" marR="0" indent="-34290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zh-CN" altLang="en-US" sz="2000" dirty="0" smtClean="0">
                <a:solidFill>
                  <a:srgbClr val="002060"/>
                </a:solidFill>
              </a:rPr>
              <a:t>高吞吐、低延迟</a:t>
            </a:r>
            <a:endParaRPr lang="en-US" altLang="zh-CN" sz="2000" dirty="0" smtClean="0">
              <a:solidFill>
                <a:srgbClr val="002060"/>
              </a:solidFill>
            </a:endParaRPr>
          </a:p>
          <a:p>
            <a:pPr marL="342900" marR="0" indent="-34290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zh-CN" altLang="en-US" sz="2000" dirty="0" smtClean="0">
                <a:solidFill>
                  <a:srgbClr val="002060"/>
                </a:solidFill>
              </a:rPr>
              <a:t>提供强一致性语义</a:t>
            </a:r>
            <a:endParaRPr lang="en-US" altLang="zh-CN" sz="2000" dirty="0" smtClean="0">
              <a:solidFill>
                <a:srgbClr val="002060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rgbClr val="002060"/>
                </a:solidFill>
              </a:rPr>
              <a:t>轻松扩容集群</a:t>
            </a:r>
            <a:endParaRPr lang="zh-CN" altLang="en-US" sz="2000" dirty="0">
              <a:solidFill>
                <a:srgbClr val="002060"/>
              </a:solidFill>
            </a:endParaRPr>
          </a:p>
        </p:txBody>
      </p:sp>
      <p:sp>
        <p:nvSpPr>
          <p:cNvPr id="16" name="Shape 131"/>
          <p:cNvSpPr/>
          <p:nvPr/>
        </p:nvSpPr>
        <p:spPr>
          <a:xfrm>
            <a:off x="527122" y="847253"/>
            <a:ext cx="8000652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 sz="30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algn="ctr"/>
            <a:r>
              <a:rPr lang="en-US" altLang="zh-CN" dirty="0" smtClean="0">
                <a:solidFill>
                  <a:srgbClr val="002060"/>
                </a:solidFill>
              </a:rPr>
              <a:t>Pegasus</a:t>
            </a:r>
            <a:r>
              <a:rPr lang="zh-CN" altLang="en-US" dirty="0" smtClean="0">
                <a:solidFill>
                  <a:srgbClr val="002060"/>
                </a:solidFill>
              </a:rPr>
              <a:t>特性</a:t>
            </a:r>
            <a:endParaRPr lang="en-US" altLang="zh-CN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688735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131"/>
          <p:cNvSpPr/>
          <p:nvPr/>
        </p:nvSpPr>
        <p:spPr>
          <a:xfrm>
            <a:off x="527122" y="871369"/>
            <a:ext cx="8040408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30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algn="ctr"/>
            <a:r>
              <a:rPr lang="en-US" altLang="zh-CN" dirty="0" smtClean="0">
                <a:solidFill>
                  <a:srgbClr val="002060"/>
                </a:solidFill>
              </a:rPr>
              <a:t>Pegasus</a:t>
            </a:r>
            <a:r>
              <a:rPr lang="zh-CN" altLang="en-US" dirty="0">
                <a:solidFill>
                  <a:srgbClr val="002060"/>
                </a:solidFill>
              </a:rPr>
              <a:t>目</a:t>
            </a:r>
            <a:r>
              <a:rPr lang="zh-CN" altLang="en-US" dirty="0" smtClean="0">
                <a:solidFill>
                  <a:srgbClr val="002060"/>
                </a:solidFill>
              </a:rPr>
              <a:t>前还不提供什么</a:t>
            </a:r>
            <a:r>
              <a:rPr lang="en-US" altLang="zh-CN" dirty="0" smtClean="0">
                <a:solidFill>
                  <a:srgbClr val="002060"/>
                </a:solidFill>
              </a:rPr>
              <a:t>?</a:t>
            </a:r>
            <a:endParaRPr lang="en-US" altLang="zh-CN" dirty="0">
              <a:solidFill>
                <a:srgbClr val="002060"/>
              </a:solidFill>
            </a:endParaRPr>
          </a:p>
        </p:txBody>
      </p:sp>
      <p:pic>
        <p:nvPicPr>
          <p:cNvPr id="19" name="Picture 6" descr="http://android-artworks.25pp.com/fs01/2014/09/26/102_bea3c793e15ce54b99703c69136d848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3708" y="0"/>
            <a:ext cx="960292" cy="960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椭圆 3"/>
          <p:cNvSpPr/>
          <p:nvPr/>
        </p:nvSpPr>
        <p:spPr>
          <a:xfrm>
            <a:off x="3492997" y="3118612"/>
            <a:ext cx="1398093" cy="751929"/>
          </a:xfrm>
          <a:prstGeom prst="ellipse">
            <a:avLst/>
          </a:prstGeom>
          <a:solidFill>
            <a:srgbClr val="478DE8"/>
          </a:solidFill>
          <a:ln>
            <a:noFill/>
          </a:ln>
          <a:effectLst>
            <a:outerShdw blurRad="457200" algn="ctr" rotWithShape="0">
              <a:srgbClr val="000000">
                <a:alpha val="52431"/>
              </a:srgbClr>
            </a:outerShdw>
          </a:effectLst>
        </p:spPr>
        <p:txBody>
          <a:bodyPr lIns="0" tIns="0" rIns="0" bIns="0" anchor="ctr"/>
          <a:lstStyle/>
          <a:p>
            <a:pPr algn="ctr" defTabSz="1314006"/>
            <a:r>
              <a:rPr lang="zh-CN" altLang="en-US" sz="2400" dirty="0" smtClean="0">
                <a:solidFill>
                  <a:srgbClr val="FFFFFF"/>
                </a:solidFill>
                <a:latin typeface="Lantinghei SC Demibold" charset="0"/>
                <a:ea typeface="宋体" panose="02010600030101010101" pitchFamily="2" charset="-122"/>
              </a:rPr>
              <a:t>事务</a:t>
            </a:r>
            <a:endParaRPr lang="zh-CN" altLang="en-US" sz="2400" dirty="0">
              <a:solidFill>
                <a:srgbClr val="FFFFFF"/>
              </a:solidFill>
              <a:latin typeface="Lantinghei SC Demibold" charset="0"/>
              <a:ea typeface="宋体" panose="02010600030101010101" pitchFamily="2" charset="-122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5587775" y="2980174"/>
            <a:ext cx="1676400" cy="40862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跨节点事务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5587775" y="3601172"/>
            <a:ext cx="1676400" cy="40862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跨表事务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" name="直接箭头连接符 4"/>
          <p:cNvCxnSpPr>
            <a:stCxn id="4" idx="6"/>
            <a:endCxn id="2" idx="1"/>
          </p:cNvCxnSpPr>
          <p:nvPr/>
        </p:nvCxnSpPr>
        <p:spPr>
          <a:xfrm flipV="1">
            <a:off x="4891090" y="3184484"/>
            <a:ext cx="696685" cy="310093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" name="直接箭头连接符 9"/>
          <p:cNvCxnSpPr>
            <a:stCxn id="4" idx="6"/>
            <a:endCxn id="7" idx="1"/>
          </p:cNvCxnSpPr>
          <p:nvPr/>
        </p:nvCxnSpPr>
        <p:spPr>
          <a:xfrm>
            <a:off x="4891090" y="3494577"/>
            <a:ext cx="696685" cy="310905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椭圆 15"/>
          <p:cNvSpPr/>
          <p:nvPr/>
        </p:nvSpPr>
        <p:spPr>
          <a:xfrm>
            <a:off x="3509420" y="4308263"/>
            <a:ext cx="1398093" cy="751929"/>
          </a:xfrm>
          <a:prstGeom prst="ellipse">
            <a:avLst/>
          </a:prstGeom>
          <a:solidFill>
            <a:srgbClr val="478DE8"/>
          </a:solidFill>
          <a:ln>
            <a:noFill/>
          </a:ln>
          <a:effectLst>
            <a:outerShdw blurRad="457200" algn="ctr" rotWithShape="0">
              <a:srgbClr val="000000">
                <a:alpha val="52431"/>
              </a:srgbClr>
            </a:outerShdw>
          </a:effectLst>
        </p:spPr>
        <p:txBody>
          <a:bodyPr lIns="0" tIns="0" rIns="0" bIns="0" anchor="ctr"/>
          <a:lstStyle/>
          <a:p>
            <a:pPr algn="ctr" defTabSz="1314006"/>
            <a:r>
              <a:rPr lang="en-US" altLang="zh-CN" sz="2400" dirty="0" smtClean="0">
                <a:solidFill>
                  <a:srgbClr val="FFFFFF"/>
                </a:solidFill>
                <a:latin typeface="Lantinghei SC Demibold" charset="0"/>
                <a:ea typeface="宋体" panose="02010600030101010101" pitchFamily="2" charset="-122"/>
              </a:rPr>
              <a:t>SQL</a:t>
            </a:r>
            <a:endParaRPr lang="zh-CN" altLang="en-US" sz="2400" dirty="0">
              <a:solidFill>
                <a:srgbClr val="FFFFFF"/>
              </a:solidFill>
              <a:latin typeface="Lantinghei SC Demibold" charset="0"/>
              <a:ea typeface="宋体" panose="02010600030101010101" pitchFamily="2" charset="-122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3367810" y="1928961"/>
            <a:ext cx="1648465" cy="751929"/>
          </a:xfrm>
          <a:prstGeom prst="ellipse">
            <a:avLst/>
          </a:prstGeom>
          <a:solidFill>
            <a:srgbClr val="478DE8"/>
          </a:solidFill>
          <a:ln>
            <a:noFill/>
          </a:ln>
          <a:effectLst>
            <a:outerShdw blurRad="457200" algn="ctr" rotWithShape="0">
              <a:srgbClr val="000000">
                <a:alpha val="52431"/>
              </a:srgbClr>
            </a:outerShdw>
          </a:effectLst>
        </p:spPr>
        <p:txBody>
          <a:bodyPr lIns="0" tIns="0" rIns="0" bIns="0" anchor="ctr"/>
          <a:lstStyle/>
          <a:p>
            <a:pPr algn="ctr" defTabSz="1314006"/>
            <a:r>
              <a:rPr lang="en-US" altLang="zh-CN" sz="2400" dirty="0" smtClean="0">
                <a:solidFill>
                  <a:srgbClr val="FFFFFF"/>
                </a:solidFill>
                <a:latin typeface="Lantinghei SC Demibold" charset="0"/>
                <a:ea typeface="宋体" panose="02010600030101010101" pitchFamily="2" charset="-122"/>
              </a:rPr>
              <a:t>Schema</a:t>
            </a:r>
            <a:endParaRPr lang="zh-CN" altLang="en-US" sz="2400" dirty="0">
              <a:solidFill>
                <a:srgbClr val="FFFFFF"/>
              </a:solidFill>
              <a:latin typeface="Lantinghei SC Demibold" charset="0"/>
              <a:ea typeface="宋体" panose="02010600030101010101" pitchFamily="2" charset="-122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3076539" y="5562973"/>
            <a:ext cx="2511236" cy="751929"/>
          </a:xfrm>
          <a:prstGeom prst="ellipse">
            <a:avLst/>
          </a:prstGeom>
          <a:solidFill>
            <a:srgbClr val="478DE8"/>
          </a:solidFill>
          <a:ln>
            <a:noFill/>
          </a:ln>
          <a:effectLst>
            <a:outerShdw blurRad="457200" algn="ctr" rotWithShape="0">
              <a:srgbClr val="000000">
                <a:alpha val="52431"/>
              </a:srgbClr>
            </a:outerShdw>
          </a:effectLst>
        </p:spPr>
        <p:txBody>
          <a:bodyPr lIns="0" tIns="0" rIns="0" bIns="0" anchor="ctr"/>
          <a:lstStyle/>
          <a:p>
            <a:pPr algn="ctr" defTabSz="1314006"/>
            <a:r>
              <a:rPr lang="en-US" altLang="zh-CN" sz="2400" dirty="0" smtClean="0">
                <a:solidFill>
                  <a:srgbClr val="FFFFFF"/>
                </a:solidFill>
                <a:latin typeface="Lantinghei SC Demibold" charset="0"/>
                <a:ea typeface="宋体" panose="02010600030101010101" pitchFamily="2" charset="-122"/>
              </a:rPr>
              <a:t>Coprocessor</a:t>
            </a:r>
            <a:endParaRPr lang="zh-CN" altLang="en-US" sz="2400" dirty="0">
              <a:solidFill>
                <a:srgbClr val="FFFFFF"/>
              </a:solidFill>
              <a:latin typeface="Lantinghei SC Demibold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5162110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/>
        </p:nvSpPr>
        <p:spPr>
          <a:xfrm>
            <a:off x="565522" y="1239822"/>
            <a:ext cx="1777702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48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rPr dirty="0">
                <a:solidFill>
                  <a:srgbClr val="002060"/>
                </a:solidFill>
              </a:rPr>
              <a:t>大 纲</a:t>
            </a:r>
          </a:p>
        </p:txBody>
      </p:sp>
      <p:sp>
        <p:nvSpPr>
          <p:cNvPr id="124" name="Shape 124"/>
          <p:cNvSpPr/>
          <p:nvPr/>
        </p:nvSpPr>
        <p:spPr>
          <a:xfrm>
            <a:off x="2658481" y="1276874"/>
            <a:ext cx="6035042" cy="18928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ct val="150000"/>
              </a:lnSpc>
              <a:defRPr sz="26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zh-CN" altLang="en-US" dirty="0" smtClean="0">
                <a:solidFill>
                  <a:srgbClr val="002060"/>
                </a:solidFill>
              </a:rPr>
              <a:t>背景与目标</a:t>
            </a:r>
            <a:endParaRPr lang="en-US" altLang="zh-CN" dirty="0" smtClean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  <a:defRPr sz="26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zh-CN" altLang="en-US" dirty="0">
                <a:solidFill>
                  <a:srgbClr val="FF0000"/>
                </a:solidFill>
              </a:rPr>
              <a:t>设</a:t>
            </a:r>
            <a:r>
              <a:rPr lang="zh-CN" altLang="en-US" dirty="0" smtClean="0">
                <a:solidFill>
                  <a:srgbClr val="FF0000"/>
                </a:solidFill>
              </a:rPr>
              <a:t>计与实现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defRPr sz="26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zh-CN" altLang="en-US" sz="2600" dirty="0" smtClean="0">
                <a:solidFill>
                  <a:srgbClr val="002060"/>
                </a:solidFill>
                <a:latin typeface="Microsoft YaHei"/>
                <a:ea typeface="Microsoft YaHei"/>
                <a:cs typeface="Microsoft YaHei"/>
              </a:rPr>
              <a:t>使用与实践</a:t>
            </a:r>
            <a:endParaRPr lang="en-US" altLang="zh-CN" sz="2600" dirty="0">
              <a:solidFill>
                <a:srgbClr val="002060"/>
              </a:solidFill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127" name="Shape 127"/>
          <p:cNvSpPr/>
          <p:nvPr/>
        </p:nvSpPr>
        <p:spPr>
          <a:xfrm flipH="1">
            <a:off x="2452742" y="1424940"/>
            <a:ext cx="0" cy="1744760"/>
          </a:xfrm>
          <a:prstGeom prst="line">
            <a:avLst/>
          </a:prstGeom>
          <a:ln w="6350">
            <a:solidFill>
              <a:srgbClr val="002060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9" name="Picture 6" descr="http://android-artworks.25pp.com/fs01/2014/09/26/102_bea3c793e15ce54b99703c69136d848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3708" y="0"/>
            <a:ext cx="960292" cy="960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908903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1"/>
          <p:cNvSpPr/>
          <p:nvPr/>
        </p:nvSpPr>
        <p:spPr>
          <a:xfrm>
            <a:off x="679521" y="864745"/>
            <a:ext cx="7589835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30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algn="ctr"/>
            <a:r>
              <a:rPr lang="zh-CN" altLang="en-US" dirty="0" smtClean="0">
                <a:solidFill>
                  <a:srgbClr val="002060"/>
                </a:solidFill>
              </a:rPr>
              <a:t>整体架构</a:t>
            </a:r>
            <a:endParaRPr lang="en-US" altLang="zh-CN" dirty="0">
              <a:solidFill>
                <a:srgbClr val="002060"/>
              </a:solidFill>
            </a:endParaRPr>
          </a:p>
        </p:txBody>
      </p:sp>
      <p:pic>
        <p:nvPicPr>
          <p:cNvPr id="10" name="Picture 6" descr="http://android-artworks.25pp.com/fs01/2014/09/26/102_bea3c793e15ce54b99703c69136d848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3708" y="0"/>
            <a:ext cx="960292" cy="960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3158" y="1713118"/>
            <a:ext cx="6562664" cy="4818221"/>
          </a:xfrm>
          <a:prstGeom prst="rect">
            <a:avLst/>
          </a:prstGeom>
        </p:spPr>
      </p:pic>
      <p:sp>
        <p:nvSpPr>
          <p:cNvPr id="20" name="文本占位符 3"/>
          <p:cNvSpPr>
            <a:spLocks noGrp="1"/>
          </p:cNvSpPr>
          <p:nvPr>
            <p:ph type="body" sz="quarter" idx="4294967295"/>
          </p:nvPr>
        </p:nvSpPr>
        <p:spPr>
          <a:xfrm>
            <a:off x="679521" y="1661599"/>
            <a:ext cx="2202701" cy="1243777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sz="1800" dirty="0" smtClean="0">
                <a:solidFill>
                  <a:srgbClr val="002060"/>
                </a:solidFill>
              </a:rPr>
              <a:t>Hash</a:t>
            </a:r>
            <a:r>
              <a:rPr lang="zh-CN" altLang="en-US" sz="1800" dirty="0" smtClean="0">
                <a:solidFill>
                  <a:srgbClr val="002060"/>
                </a:solidFill>
              </a:rPr>
              <a:t>分片</a:t>
            </a:r>
            <a:endParaRPr lang="en-US" altLang="zh-CN" sz="1800" b="1" dirty="0">
              <a:solidFill>
                <a:srgbClr val="002060"/>
              </a:solidFill>
            </a:endParaRPr>
          </a:p>
          <a:p>
            <a:pPr>
              <a:lnSpc>
                <a:spcPct val="100000"/>
              </a:lnSpc>
            </a:pPr>
            <a:r>
              <a:rPr lang="zh-CN" altLang="en-US" sz="1800" dirty="0" smtClean="0">
                <a:solidFill>
                  <a:srgbClr val="002060"/>
                </a:solidFill>
              </a:rPr>
              <a:t>主从架构</a:t>
            </a:r>
            <a:endParaRPr lang="en-US" altLang="zh-CN" sz="1800" dirty="0" smtClean="0">
              <a:solidFill>
                <a:srgbClr val="002060"/>
              </a:solidFill>
              <a:sym typeface="Wingdings" panose="05000000000000000000" pitchFamily="2" charset="2"/>
            </a:endParaRPr>
          </a:p>
          <a:p>
            <a:pPr>
              <a:lnSpc>
                <a:spcPct val="100000"/>
              </a:lnSpc>
            </a:pPr>
            <a:r>
              <a:rPr lang="zh-CN" altLang="en-US" sz="1800" dirty="0" smtClean="0">
                <a:solidFill>
                  <a:srgbClr val="002060"/>
                </a:solidFill>
              </a:rPr>
              <a:t>轻依赖</a:t>
            </a:r>
            <a:r>
              <a:rPr lang="en-US" altLang="zh-CN" sz="1800" dirty="0" smtClean="0">
                <a:solidFill>
                  <a:srgbClr val="002060"/>
                </a:solidFill>
              </a:rPr>
              <a:t>Zookeeper</a:t>
            </a:r>
          </a:p>
        </p:txBody>
      </p:sp>
    </p:spTree>
    <p:extLst>
      <p:ext uri="{BB962C8B-B14F-4D97-AF65-F5344CB8AC3E}">
        <p14:creationId xmlns:p14="http://schemas.microsoft.com/office/powerpoint/2010/main" val="9995581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2897312" y="1418743"/>
            <a:ext cx="3298004" cy="1589103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2253346" y="3548740"/>
            <a:ext cx="1698171" cy="936172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460174" y="3832209"/>
            <a:ext cx="1284514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/>
              <a:t>分布式复制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5007432" y="3548740"/>
            <a:ext cx="1698171" cy="936172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382989" y="3832161"/>
            <a:ext cx="1284514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/>
              <a:t>宕机恢复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3684819" y="5257797"/>
            <a:ext cx="1698171" cy="936172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3684818" y="1822960"/>
            <a:ext cx="1698171" cy="936172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065818" y="2106381"/>
            <a:ext cx="1284514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/>
              <a:t>数据视图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" name="直接连接符 12"/>
          <p:cNvCxnSpPr/>
          <p:nvPr/>
        </p:nvCxnSpPr>
        <p:spPr>
          <a:xfrm flipV="1">
            <a:off x="723903" y="3265905"/>
            <a:ext cx="7620000" cy="1"/>
          </a:xfrm>
          <a:prstGeom prst="line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" name="直接连接符 16"/>
          <p:cNvCxnSpPr/>
          <p:nvPr/>
        </p:nvCxnSpPr>
        <p:spPr>
          <a:xfrm flipV="1">
            <a:off x="723903" y="4754721"/>
            <a:ext cx="7620000" cy="1"/>
          </a:xfrm>
          <a:prstGeom prst="line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9" name="右箭头 18"/>
          <p:cNvSpPr/>
          <p:nvPr/>
        </p:nvSpPr>
        <p:spPr>
          <a:xfrm rot="16200000">
            <a:off x="4321631" y="4844483"/>
            <a:ext cx="424543" cy="348343"/>
          </a:xfrm>
          <a:prstGeom prst="rightArrow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右箭头 19"/>
          <p:cNvSpPr/>
          <p:nvPr/>
        </p:nvSpPr>
        <p:spPr>
          <a:xfrm rot="16200000">
            <a:off x="4321630" y="2833675"/>
            <a:ext cx="424543" cy="348343"/>
          </a:xfrm>
          <a:prstGeom prst="rightArrow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Shape 131"/>
          <p:cNvSpPr/>
          <p:nvPr/>
        </p:nvSpPr>
        <p:spPr>
          <a:xfrm>
            <a:off x="679521" y="864745"/>
            <a:ext cx="7589835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30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algn="ctr"/>
            <a:r>
              <a:rPr lang="zh-CN" altLang="en-US" dirty="0" smtClean="0">
                <a:solidFill>
                  <a:srgbClr val="002060"/>
                </a:solidFill>
              </a:rPr>
              <a:t>设计要点</a:t>
            </a:r>
            <a:endParaRPr lang="en-US" altLang="zh-CN" dirty="0">
              <a:solidFill>
                <a:srgbClr val="002060"/>
              </a:solidFill>
            </a:endParaRPr>
          </a:p>
        </p:txBody>
      </p:sp>
      <p:pic>
        <p:nvPicPr>
          <p:cNvPr id="22" name="Picture 6" descr="http://android-artworks.25pp.com/fs01/2014/09/26/102_bea3c793e15ce54b99703c69136d848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3708" y="0"/>
            <a:ext cx="960292" cy="960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文本框 17"/>
          <p:cNvSpPr txBox="1"/>
          <p:nvPr/>
        </p:nvSpPr>
        <p:spPr>
          <a:xfrm>
            <a:off x="4022386" y="5540949"/>
            <a:ext cx="115388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/>
              <a:t>单机</a:t>
            </a:r>
            <a:r>
              <a:rPr lang="zh-CN" altLang="en-US" dirty="0" smtClean="0"/>
              <a:t>存储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465640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153861" y="2270357"/>
            <a:ext cx="1075798" cy="382139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rgbClr val="002060"/>
                </a:solidFill>
              </a:rPr>
              <a:t>HashKey</a:t>
            </a:r>
            <a:endParaRPr lang="zh-CN" altLang="en-US" sz="1600" dirty="0">
              <a:solidFill>
                <a:srgbClr val="00206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6229659" y="2270358"/>
            <a:ext cx="1132763" cy="38213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rgbClr val="002060"/>
                </a:solidFill>
              </a:rPr>
              <a:t>SortKey</a:t>
            </a:r>
            <a:endParaRPr lang="zh-CN" altLang="en-US" sz="1600" dirty="0">
              <a:solidFill>
                <a:srgbClr val="00206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047823" y="2313941"/>
            <a:ext cx="12965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n w="0"/>
                <a:solidFill>
                  <a:schemeClr val="accent1"/>
                </a:solidFill>
              </a:rPr>
              <a:t>用户数据</a:t>
            </a:r>
            <a:r>
              <a:rPr lang="zh-CN" altLang="en-US" sz="1600" dirty="0">
                <a:ln w="0"/>
                <a:solidFill>
                  <a:schemeClr val="accent1"/>
                </a:solidFill>
              </a:rPr>
              <a:t>：</a:t>
            </a:r>
          </a:p>
        </p:txBody>
      </p:sp>
      <p:sp>
        <p:nvSpPr>
          <p:cNvPr id="7" name="矩形 6"/>
          <p:cNvSpPr/>
          <p:nvPr/>
        </p:nvSpPr>
        <p:spPr>
          <a:xfrm>
            <a:off x="7348775" y="2270358"/>
            <a:ext cx="847469" cy="38213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rgbClr val="002060"/>
                </a:solidFill>
              </a:rPr>
              <a:t>Value</a:t>
            </a:r>
            <a:endParaRPr lang="zh-CN" altLang="en-US" sz="1600" dirty="0">
              <a:solidFill>
                <a:srgbClr val="002060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3270226" y="5323120"/>
            <a:ext cx="5050087" cy="1161143"/>
          </a:xfrm>
          <a:prstGeom prst="roundRect">
            <a:avLst/>
          </a:prstGeom>
          <a:ln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3430997" y="5546046"/>
            <a:ext cx="1078174" cy="75062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Replica</a:t>
            </a:r>
          </a:p>
          <a:p>
            <a:pPr algn="ctr"/>
            <a:r>
              <a:rPr lang="en-US" altLang="zh-CN" dirty="0" smtClean="0"/>
              <a:t>Server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4907230" y="5546045"/>
            <a:ext cx="1078174" cy="75062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Replica</a:t>
            </a:r>
          </a:p>
          <a:p>
            <a:pPr algn="ctr"/>
            <a:r>
              <a:rPr lang="en-US" altLang="zh-CN" dirty="0" smtClean="0"/>
              <a:t>Server</a:t>
            </a:r>
            <a:endParaRPr lang="zh-CN" altLang="en-US" dirty="0"/>
          </a:p>
        </p:txBody>
      </p:sp>
      <p:sp>
        <p:nvSpPr>
          <p:cNvPr id="13" name="圆角矩形 12"/>
          <p:cNvSpPr/>
          <p:nvPr/>
        </p:nvSpPr>
        <p:spPr>
          <a:xfrm>
            <a:off x="7038559" y="5546045"/>
            <a:ext cx="1078174" cy="75062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Replica</a:t>
            </a:r>
          </a:p>
          <a:p>
            <a:pPr algn="ctr"/>
            <a:r>
              <a:rPr lang="en-US" altLang="zh-CN" dirty="0" smtClean="0"/>
              <a:t>Server</a:t>
            </a:r>
            <a:endParaRPr lang="zh-CN" altLang="en-US" dirty="0"/>
          </a:p>
        </p:txBody>
      </p:sp>
      <p:cxnSp>
        <p:nvCxnSpPr>
          <p:cNvPr id="15" name="直接箭头连接符 14"/>
          <p:cNvCxnSpPr>
            <a:stCxn id="34" idx="2"/>
            <a:endCxn id="16" idx="0"/>
          </p:cNvCxnSpPr>
          <p:nvPr/>
        </p:nvCxnSpPr>
        <p:spPr>
          <a:xfrm flipH="1">
            <a:off x="4079680" y="3625668"/>
            <a:ext cx="1615867" cy="5242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椭圆 15"/>
          <p:cNvSpPr/>
          <p:nvPr/>
        </p:nvSpPr>
        <p:spPr>
          <a:xfrm>
            <a:off x="3284740" y="4149959"/>
            <a:ext cx="1589880" cy="5641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Partition #0</a:t>
            </a:r>
            <a:endParaRPr lang="zh-CN" altLang="en-US" sz="1600" dirty="0"/>
          </a:p>
        </p:txBody>
      </p:sp>
      <p:sp>
        <p:nvSpPr>
          <p:cNvPr id="17" name="椭圆 16"/>
          <p:cNvSpPr/>
          <p:nvPr/>
        </p:nvSpPr>
        <p:spPr>
          <a:xfrm>
            <a:off x="5091472" y="4146643"/>
            <a:ext cx="1574212" cy="5674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Partition</a:t>
            </a:r>
            <a:r>
              <a:rPr lang="en-US" altLang="zh-CN" dirty="0" smtClean="0"/>
              <a:t> </a:t>
            </a:r>
            <a:r>
              <a:rPr lang="en-US" altLang="zh-CN" sz="1600" dirty="0" smtClean="0"/>
              <a:t>#1</a:t>
            </a:r>
            <a:endParaRPr lang="zh-CN" altLang="en-US" sz="1600" dirty="0"/>
          </a:p>
        </p:txBody>
      </p:sp>
      <p:sp>
        <p:nvSpPr>
          <p:cNvPr id="18" name="椭圆 17"/>
          <p:cNvSpPr/>
          <p:nvPr/>
        </p:nvSpPr>
        <p:spPr>
          <a:xfrm>
            <a:off x="6833832" y="4146643"/>
            <a:ext cx="1680960" cy="5674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Partition #2</a:t>
            </a:r>
            <a:endParaRPr lang="zh-CN" altLang="en-US" sz="1600" dirty="0"/>
          </a:p>
        </p:txBody>
      </p:sp>
      <p:cxnSp>
        <p:nvCxnSpPr>
          <p:cNvPr id="19" name="直接箭头连接符 18"/>
          <p:cNvCxnSpPr>
            <a:stCxn id="17" idx="4"/>
            <a:endCxn id="12" idx="0"/>
          </p:cNvCxnSpPr>
          <p:nvPr/>
        </p:nvCxnSpPr>
        <p:spPr>
          <a:xfrm flipH="1">
            <a:off x="5446317" y="4714065"/>
            <a:ext cx="432261" cy="8319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18" idx="4"/>
            <a:endCxn id="11" idx="0"/>
          </p:cNvCxnSpPr>
          <p:nvPr/>
        </p:nvCxnSpPr>
        <p:spPr>
          <a:xfrm flipH="1">
            <a:off x="3970084" y="4714065"/>
            <a:ext cx="3704228" cy="831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6" idx="4"/>
            <a:endCxn id="13" idx="0"/>
          </p:cNvCxnSpPr>
          <p:nvPr/>
        </p:nvCxnSpPr>
        <p:spPr>
          <a:xfrm>
            <a:off x="4079680" y="4714064"/>
            <a:ext cx="3497966" cy="8319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左大括号 21"/>
          <p:cNvSpPr/>
          <p:nvPr/>
        </p:nvSpPr>
        <p:spPr>
          <a:xfrm rot="5400000">
            <a:off x="6129431" y="1014325"/>
            <a:ext cx="246338" cy="219234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5989136" y="1671693"/>
            <a:ext cx="6433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002060"/>
                </a:solidFill>
                <a:latin typeface="+mn-lt"/>
                <a:ea typeface="+mn-ea"/>
                <a:cs typeface="+mn-cs"/>
              </a:rPr>
              <a:t>Key</a:t>
            </a:r>
            <a:endParaRPr lang="zh-CN" altLang="en-US" sz="1600" dirty="0">
              <a:solidFill>
                <a:srgbClr val="00206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5156426" y="2739646"/>
            <a:ext cx="8711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002060"/>
                </a:solidFill>
                <a:latin typeface="+mn-lt"/>
                <a:ea typeface="+mn-ea"/>
                <a:cs typeface="+mn-cs"/>
              </a:rPr>
              <a:t>hash</a:t>
            </a:r>
            <a:endParaRPr lang="zh-CN" altLang="en-US" sz="1600" dirty="0">
              <a:solidFill>
                <a:srgbClr val="00206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4267904" y="4873103"/>
            <a:ext cx="8711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002060"/>
                </a:solidFill>
                <a:latin typeface="+mn-lt"/>
                <a:ea typeface="+mn-ea"/>
                <a:cs typeface="+mn-cs"/>
              </a:rPr>
              <a:t>route</a:t>
            </a:r>
            <a:endParaRPr lang="zh-CN" altLang="en-US" sz="1600" dirty="0">
              <a:solidFill>
                <a:srgbClr val="002060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26" name="直接箭头连接符 25"/>
          <p:cNvCxnSpPr>
            <a:stCxn id="3" idx="2"/>
            <a:endCxn id="34" idx="0"/>
          </p:cNvCxnSpPr>
          <p:nvPr/>
        </p:nvCxnSpPr>
        <p:spPr>
          <a:xfrm>
            <a:off x="5691760" y="2652496"/>
            <a:ext cx="3787" cy="5986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4" name="圆角矩形 33"/>
          <p:cNvSpPr/>
          <p:nvPr/>
        </p:nvSpPr>
        <p:spPr>
          <a:xfrm>
            <a:off x="5080258" y="3251100"/>
            <a:ext cx="1230577" cy="374568"/>
          </a:xfrm>
          <a:prstGeom prst="roundRect">
            <a:avLst/>
          </a:prstGeom>
          <a:ln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spc="0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Partition ID</a:t>
            </a:r>
            <a:endParaRPr kumimoji="0" lang="zh-CN" altLang="en-US" sz="1600" b="0" i="0" u="none" strike="noStrike" cap="none" spc="0" normalizeH="0" baseline="0" dirty="0">
              <a:ln>
                <a:noFill/>
              </a:ln>
              <a:solidFill>
                <a:schemeClr val="accent2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文本占位符 3"/>
          <p:cNvSpPr>
            <a:spLocks noGrp="1"/>
          </p:cNvSpPr>
          <p:nvPr>
            <p:ph type="body" sz="quarter" idx="4294967295"/>
          </p:nvPr>
        </p:nvSpPr>
        <p:spPr>
          <a:xfrm>
            <a:off x="487899" y="1943034"/>
            <a:ext cx="3876119" cy="154448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sz="1800" dirty="0" smtClean="0">
                <a:solidFill>
                  <a:srgbClr val="002060"/>
                </a:solidFill>
              </a:rPr>
              <a:t>组合键：</a:t>
            </a:r>
            <a:r>
              <a:rPr lang="en-US" altLang="zh-CN" sz="1800" dirty="0" smtClean="0">
                <a:solidFill>
                  <a:srgbClr val="002060"/>
                </a:solidFill>
              </a:rPr>
              <a:t>HashKey + </a:t>
            </a:r>
            <a:r>
              <a:rPr lang="en-US" altLang="zh-CN" sz="1800" dirty="0" err="1" smtClean="0">
                <a:solidFill>
                  <a:srgbClr val="002060"/>
                </a:solidFill>
              </a:rPr>
              <a:t>SortKey</a:t>
            </a:r>
            <a:endParaRPr lang="en-US" altLang="zh-CN" sz="1800" b="1" dirty="0">
              <a:solidFill>
                <a:srgbClr val="002060"/>
              </a:solidFill>
            </a:endParaRPr>
          </a:p>
          <a:p>
            <a:pPr>
              <a:lnSpc>
                <a:spcPct val="100000"/>
              </a:lnSpc>
            </a:pPr>
            <a:r>
              <a:rPr lang="en-US" altLang="zh-CN" sz="1800" dirty="0" err="1" smtClean="0">
                <a:solidFill>
                  <a:srgbClr val="002060"/>
                </a:solidFill>
              </a:rPr>
              <a:t>HashKey</a:t>
            </a:r>
            <a:r>
              <a:rPr lang="zh-CN" altLang="en-US" sz="1800" dirty="0" smtClean="0">
                <a:solidFill>
                  <a:srgbClr val="002060"/>
                </a:solidFill>
              </a:rPr>
              <a:t>决定数据属于哪个分片</a:t>
            </a:r>
            <a:endParaRPr lang="en-US" altLang="zh-CN" sz="1800" dirty="0" smtClean="0">
              <a:solidFill>
                <a:srgbClr val="002060"/>
              </a:solidFill>
              <a:sym typeface="Wingdings" panose="05000000000000000000" pitchFamily="2" charset="2"/>
            </a:endParaRPr>
          </a:p>
          <a:p>
            <a:pPr>
              <a:lnSpc>
                <a:spcPct val="100000"/>
              </a:lnSpc>
            </a:pPr>
            <a:r>
              <a:rPr lang="en-US" altLang="zh-CN" sz="1800" dirty="0" err="1" smtClean="0">
                <a:solidFill>
                  <a:srgbClr val="002060"/>
                </a:solidFill>
              </a:rPr>
              <a:t>SortKey</a:t>
            </a:r>
            <a:r>
              <a:rPr lang="zh-CN" altLang="en-US" sz="1800" dirty="0" smtClean="0">
                <a:solidFill>
                  <a:srgbClr val="002060"/>
                </a:solidFill>
              </a:rPr>
              <a:t>决定数据在分片内的排序</a:t>
            </a:r>
            <a:endParaRPr lang="en-US" altLang="zh-CN" sz="1800" dirty="0" smtClean="0">
              <a:solidFill>
                <a:srgbClr val="002060"/>
              </a:solidFill>
            </a:endParaRPr>
          </a:p>
          <a:p>
            <a:pPr>
              <a:lnSpc>
                <a:spcPct val="100000"/>
              </a:lnSpc>
            </a:pPr>
            <a:r>
              <a:rPr lang="zh-CN" altLang="en-US" sz="1800" dirty="0">
                <a:solidFill>
                  <a:srgbClr val="002060"/>
                </a:solidFill>
              </a:rPr>
              <a:t>使用</a:t>
            </a:r>
            <a:r>
              <a:rPr lang="zh-CN" altLang="en-US" sz="1800" dirty="0" smtClean="0">
                <a:solidFill>
                  <a:srgbClr val="002060"/>
                </a:solidFill>
              </a:rPr>
              <a:t>表（</a:t>
            </a:r>
            <a:r>
              <a:rPr lang="en-US" altLang="zh-CN" sz="1800" dirty="0" smtClean="0">
                <a:solidFill>
                  <a:srgbClr val="002060"/>
                </a:solidFill>
              </a:rPr>
              <a:t>Table</a:t>
            </a:r>
            <a:r>
              <a:rPr lang="zh-CN" altLang="en-US" sz="1800" dirty="0" smtClean="0">
                <a:solidFill>
                  <a:srgbClr val="002060"/>
                </a:solidFill>
              </a:rPr>
              <a:t>）实现业</a:t>
            </a:r>
            <a:r>
              <a:rPr lang="zh-CN" altLang="en-US" sz="1800" dirty="0">
                <a:solidFill>
                  <a:srgbClr val="002060"/>
                </a:solidFill>
              </a:rPr>
              <a:t>务</a:t>
            </a:r>
            <a:r>
              <a:rPr lang="zh-CN" altLang="en-US" sz="1800" dirty="0" smtClean="0">
                <a:solidFill>
                  <a:srgbClr val="002060"/>
                </a:solidFill>
              </a:rPr>
              <a:t>数据隔离</a:t>
            </a:r>
            <a:endParaRPr lang="en-US" altLang="zh-CN" sz="1800" dirty="0" smtClean="0">
              <a:solidFill>
                <a:srgbClr val="002060"/>
              </a:solidFill>
            </a:endParaRPr>
          </a:p>
          <a:p>
            <a:pPr>
              <a:lnSpc>
                <a:spcPct val="100000"/>
              </a:lnSpc>
            </a:pPr>
            <a:endParaRPr lang="en-US" altLang="zh-CN" sz="1800" dirty="0" smtClean="0">
              <a:solidFill>
                <a:srgbClr val="002060"/>
              </a:solidFill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6175154" y="5684199"/>
            <a:ext cx="7392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n w="0"/>
                <a:solidFill>
                  <a:schemeClr val="accent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… …</a:t>
            </a:r>
            <a:endParaRPr lang="zh-CN" altLang="en-US" sz="2400" b="1" dirty="0">
              <a:ln w="0"/>
              <a:solidFill>
                <a:schemeClr val="accent5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29" name="Picture 6" descr="http://android-artworks.25pp.com/fs01/2014/09/26/102_bea3c793e15ce54b99703c69136d848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3708" y="0"/>
            <a:ext cx="960292" cy="960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Shape 131"/>
          <p:cNvSpPr/>
          <p:nvPr/>
        </p:nvSpPr>
        <p:spPr>
          <a:xfrm>
            <a:off x="679521" y="864745"/>
            <a:ext cx="7589835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30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algn="ctr"/>
            <a:r>
              <a:rPr lang="zh-CN" altLang="en-US" dirty="0">
                <a:solidFill>
                  <a:srgbClr val="002060"/>
                </a:solidFill>
              </a:rPr>
              <a:t>数</a:t>
            </a:r>
            <a:r>
              <a:rPr lang="zh-CN" altLang="en-US" dirty="0" smtClean="0">
                <a:solidFill>
                  <a:srgbClr val="002060"/>
                </a:solidFill>
              </a:rPr>
              <a:t>据模型</a:t>
            </a:r>
            <a:endParaRPr lang="en-US" altLang="zh-CN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406793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93102" y="2359484"/>
            <a:ext cx="1119673" cy="36933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UserID_1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793102" y="4644915"/>
            <a:ext cx="1119673" cy="36933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UserID_2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222242" y="2359484"/>
            <a:ext cx="1492898" cy="36933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AttrName_1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4030825" y="2359484"/>
            <a:ext cx="1026367" cy="36933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Value1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222242" y="2881214"/>
            <a:ext cx="1492898" cy="36933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AttrName_2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030825" y="2881214"/>
            <a:ext cx="1026367" cy="36933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Value2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222242" y="3379225"/>
            <a:ext cx="1492898" cy="36933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AttrName_3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4030825" y="3379225"/>
            <a:ext cx="1026367" cy="36933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Value3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2222242" y="4644915"/>
            <a:ext cx="1492898" cy="36933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AttrName_1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030825" y="4644915"/>
            <a:ext cx="1026367" cy="36933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Value1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2222242" y="5166645"/>
            <a:ext cx="1492898" cy="36933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AttrName_2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030825" y="5166645"/>
            <a:ext cx="1026367" cy="36933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Value2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2222242" y="5664656"/>
            <a:ext cx="1492898" cy="36933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AttrName_3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4030825" y="5664656"/>
            <a:ext cx="1026367" cy="36933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Value3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7" name="直接连接符 36"/>
          <p:cNvCxnSpPr/>
          <p:nvPr/>
        </p:nvCxnSpPr>
        <p:spPr>
          <a:xfrm>
            <a:off x="391883" y="4456923"/>
            <a:ext cx="7016617" cy="0"/>
          </a:xfrm>
          <a:prstGeom prst="line">
            <a:avLst/>
          </a:prstGeom>
          <a:noFill/>
          <a:ln w="12700" cap="flat">
            <a:solidFill>
              <a:srgbClr val="FFC000"/>
            </a:solidFill>
            <a:prstDash val="dash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0" name="文本框 39"/>
          <p:cNvSpPr txBox="1"/>
          <p:nvPr/>
        </p:nvSpPr>
        <p:spPr>
          <a:xfrm>
            <a:off x="2222243" y="3579359"/>
            <a:ext cx="1063690" cy="70788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4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… …</a:t>
            </a:r>
            <a:endParaRPr kumimoji="0" lang="zh-CN" alt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2222242" y="5849321"/>
            <a:ext cx="1063690" cy="70788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4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… …</a:t>
            </a:r>
            <a:endParaRPr kumimoji="0" lang="zh-CN" alt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942390" y="1564436"/>
            <a:ext cx="1119674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HashKey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2548811" y="1563652"/>
            <a:ext cx="1119674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SortKey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4180112" y="1563652"/>
            <a:ext cx="1119674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Value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6" name="直接连接符 45"/>
          <p:cNvCxnSpPr/>
          <p:nvPr/>
        </p:nvCxnSpPr>
        <p:spPr>
          <a:xfrm>
            <a:off x="373222" y="2164702"/>
            <a:ext cx="7053939" cy="0"/>
          </a:xfrm>
          <a:prstGeom prst="line">
            <a:avLst/>
          </a:prstGeom>
          <a:noFill/>
          <a:ln w="12700" cap="flat">
            <a:solidFill>
              <a:srgbClr val="FFC000"/>
            </a:solidFill>
            <a:prstDash val="dash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7" name="直接箭头连接符 46"/>
          <p:cNvCxnSpPr/>
          <p:nvPr/>
        </p:nvCxnSpPr>
        <p:spPr>
          <a:xfrm>
            <a:off x="5243803" y="2544149"/>
            <a:ext cx="85842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9" name="圆角矩形 48"/>
          <p:cNvSpPr/>
          <p:nvPr/>
        </p:nvSpPr>
        <p:spPr>
          <a:xfrm>
            <a:off x="6139541" y="2349661"/>
            <a:ext cx="1268959" cy="40862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g</a:t>
            </a: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et/set/del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右大括号 49"/>
          <p:cNvSpPr/>
          <p:nvPr/>
        </p:nvSpPr>
        <p:spPr>
          <a:xfrm>
            <a:off x="5225143" y="2712832"/>
            <a:ext cx="261258" cy="1396831"/>
          </a:xfrm>
          <a:prstGeom prst="rightBrac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cxnSp>
        <p:nvCxnSpPr>
          <p:cNvPr id="52" name="直接箭头连接符 51"/>
          <p:cNvCxnSpPr/>
          <p:nvPr/>
        </p:nvCxnSpPr>
        <p:spPr>
          <a:xfrm>
            <a:off x="5486405" y="3412516"/>
            <a:ext cx="61581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3" name="圆角矩形 52"/>
          <p:cNvSpPr/>
          <p:nvPr/>
        </p:nvSpPr>
        <p:spPr>
          <a:xfrm>
            <a:off x="6158207" y="3101829"/>
            <a:ext cx="1250293" cy="1021554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multi_get</a:t>
            </a:r>
          </a:p>
          <a:p>
            <a:pPr marL="0" marR="0" indent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multi_set</a:t>
            </a:r>
          </a:p>
          <a:p>
            <a:pPr marL="0" marR="0" indent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m</a:t>
            </a: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ulti_del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右大括号 55"/>
          <p:cNvSpPr/>
          <p:nvPr/>
        </p:nvSpPr>
        <p:spPr>
          <a:xfrm>
            <a:off x="7744402" y="2164702"/>
            <a:ext cx="298585" cy="4475449"/>
          </a:xfrm>
          <a:prstGeom prst="rightBrac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60" name="圆角矩形 59"/>
          <p:cNvSpPr/>
          <p:nvPr/>
        </p:nvSpPr>
        <p:spPr>
          <a:xfrm>
            <a:off x="8108297" y="4193040"/>
            <a:ext cx="933061" cy="40862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</a:t>
            </a:r>
            <a:r>
              <a:rPr lang="en-US" altLang="zh-CN" dirty="0" smtClea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can_all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6" name="Picture 6" descr="http://android-artworks.25pp.com/fs01/2014/09/26/102_bea3c793e15ce54b99703c69136d848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3708" y="0"/>
            <a:ext cx="960292" cy="960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9" name="直接连接符 38"/>
          <p:cNvCxnSpPr/>
          <p:nvPr/>
        </p:nvCxnSpPr>
        <p:spPr>
          <a:xfrm flipV="1">
            <a:off x="2091611" y="1469571"/>
            <a:ext cx="0" cy="5087635"/>
          </a:xfrm>
          <a:prstGeom prst="line">
            <a:avLst/>
          </a:prstGeom>
          <a:noFill/>
          <a:ln w="12700" cap="flat">
            <a:solidFill>
              <a:srgbClr val="FFC000"/>
            </a:solidFill>
            <a:prstDash val="dash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3" name="直接连接符 42"/>
          <p:cNvCxnSpPr/>
          <p:nvPr/>
        </p:nvCxnSpPr>
        <p:spPr>
          <a:xfrm flipV="1">
            <a:off x="3878419" y="1454401"/>
            <a:ext cx="0" cy="5087635"/>
          </a:xfrm>
          <a:prstGeom prst="line">
            <a:avLst/>
          </a:prstGeom>
          <a:noFill/>
          <a:ln w="12700" cap="flat">
            <a:solidFill>
              <a:srgbClr val="FFC000"/>
            </a:solidFill>
            <a:prstDash val="dash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8" name="Shape 131"/>
          <p:cNvSpPr/>
          <p:nvPr/>
        </p:nvSpPr>
        <p:spPr>
          <a:xfrm>
            <a:off x="679521" y="864745"/>
            <a:ext cx="7589835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30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algn="ctr"/>
            <a:r>
              <a:rPr lang="zh-CN" altLang="en-US" dirty="0">
                <a:solidFill>
                  <a:srgbClr val="002060"/>
                </a:solidFill>
              </a:rPr>
              <a:t>数</a:t>
            </a:r>
            <a:r>
              <a:rPr lang="zh-CN" altLang="en-US" dirty="0" smtClean="0">
                <a:solidFill>
                  <a:srgbClr val="002060"/>
                </a:solidFill>
              </a:rPr>
              <a:t>据</a:t>
            </a:r>
            <a:r>
              <a:rPr lang="zh-CN" altLang="en-US" dirty="0">
                <a:solidFill>
                  <a:srgbClr val="002060"/>
                </a:solidFill>
              </a:rPr>
              <a:t>视图</a:t>
            </a:r>
            <a:endParaRPr lang="en-US" altLang="zh-CN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711642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/>
        </p:nvSpPr>
        <p:spPr>
          <a:xfrm>
            <a:off x="565522" y="1239822"/>
            <a:ext cx="1777702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48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rPr dirty="0">
                <a:solidFill>
                  <a:srgbClr val="002060"/>
                </a:solidFill>
              </a:rPr>
              <a:t>大 纲</a:t>
            </a:r>
          </a:p>
        </p:txBody>
      </p:sp>
      <p:sp>
        <p:nvSpPr>
          <p:cNvPr id="124" name="Shape 124"/>
          <p:cNvSpPr/>
          <p:nvPr/>
        </p:nvSpPr>
        <p:spPr>
          <a:xfrm>
            <a:off x="2658481" y="1276874"/>
            <a:ext cx="6035042" cy="18928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ct val="150000"/>
              </a:lnSpc>
              <a:defRPr sz="26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zh-CN" altLang="en-US" dirty="0" smtClean="0">
                <a:solidFill>
                  <a:srgbClr val="002060"/>
                </a:solidFill>
              </a:rPr>
              <a:t>背景与目标</a:t>
            </a:r>
            <a:endParaRPr lang="en-US" altLang="zh-CN" dirty="0" smtClean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  <a:defRPr sz="26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zh-CN" altLang="en-US" dirty="0">
                <a:solidFill>
                  <a:srgbClr val="002060"/>
                </a:solidFill>
              </a:rPr>
              <a:t>设</a:t>
            </a:r>
            <a:r>
              <a:rPr lang="zh-CN" altLang="en-US" dirty="0" smtClean="0">
                <a:solidFill>
                  <a:srgbClr val="002060"/>
                </a:solidFill>
              </a:rPr>
              <a:t>计与实现</a:t>
            </a:r>
            <a:endParaRPr lang="en-US" altLang="zh-CN" dirty="0" smtClean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  <a:defRPr sz="26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zh-CN" altLang="en-US" sz="2600" dirty="0">
                <a:solidFill>
                  <a:srgbClr val="002060"/>
                </a:solidFill>
                <a:latin typeface="Microsoft YaHei"/>
                <a:ea typeface="Microsoft YaHei"/>
                <a:cs typeface="Microsoft YaHei"/>
              </a:rPr>
              <a:t>使</a:t>
            </a:r>
            <a:r>
              <a:rPr lang="zh-CN" altLang="en-US" sz="2600" dirty="0" smtClean="0">
                <a:solidFill>
                  <a:srgbClr val="002060"/>
                </a:solidFill>
                <a:latin typeface="Microsoft YaHei"/>
                <a:ea typeface="Microsoft YaHei"/>
                <a:cs typeface="Microsoft YaHei"/>
              </a:rPr>
              <a:t>用与实践</a:t>
            </a:r>
            <a:endParaRPr lang="en-US" altLang="zh-CN" sz="2600" dirty="0">
              <a:solidFill>
                <a:srgbClr val="002060"/>
              </a:solidFill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127" name="Shape 127"/>
          <p:cNvSpPr/>
          <p:nvPr/>
        </p:nvSpPr>
        <p:spPr>
          <a:xfrm flipH="1">
            <a:off x="2452742" y="1424940"/>
            <a:ext cx="0" cy="1744760"/>
          </a:xfrm>
          <a:prstGeom prst="line">
            <a:avLst/>
          </a:prstGeom>
          <a:ln w="6350">
            <a:solidFill>
              <a:srgbClr val="002060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9" name="Picture 6" descr="http://android-artworks.25pp.com/fs01/2014/09/26/102_bea3c793e15ce54b99703c69136d848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3708" y="0"/>
            <a:ext cx="960292" cy="960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548203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1453429" y="3217279"/>
            <a:ext cx="3298004" cy="1589103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2253346" y="3548740"/>
            <a:ext cx="1698171" cy="936172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460174" y="3832209"/>
            <a:ext cx="1284514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/>
              <a:t>分布式复制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5007432" y="3548740"/>
            <a:ext cx="1698171" cy="936172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382989" y="3832161"/>
            <a:ext cx="1284514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/>
              <a:t>宕机恢复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3684819" y="5257797"/>
            <a:ext cx="1698171" cy="936172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3684818" y="1822960"/>
            <a:ext cx="1698171" cy="936172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065818" y="2106381"/>
            <a:ext cx="1284514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/>
              <a:t>数据视图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" name="直接连接符 12"/>
          <p:cNvCxnSpPr/>
          <p:nvPr/>
        </p:nvCxnSpPr>
        <p:spPr>
          <a:xfrm flipV="1">
            <a:off x="723903" y="3265905"/>
            <a:ext cx="7620000" cy="1"/>
          </a:xfrm>
          <a:prstGeom prst="line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" name="直接连接符 16"/>
          <p:cNvCxnSpPr/>
          <p:nvPr/>
        </p:nvCxnSpPr>
        <p:spPr>
          <a:xfrm flipV="1">
            <a:off x="723903" y="4754721"/>
            <a:ext cx="7620000" cy="1"/>
          </a:xfrm>
          <a:prstGeom prst="line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9" name="右箭头 18"/>
          <p:cNvSpPr/>
          <p:nvPr/>
        </p:nvSpPr>
        <p:spPr>
          <a:xfrm rot="16200000">
            <a:off x="4321631" y="4844483"/>
            <a:ext cx="424543" cy="348343"/>
          </a:xfrm>
          <a:prstGeom prst="rightArrow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右箭头 19"/>
          <p:cNvSpPr/>
          <p:nvPr/>
        </p:nvSpPr>
        <p:spPr>
          <a:xfrm rot="16200000">
            <a:off x="4321630" y="2833675"/>
            <a:ext cx="424543" cy="348343"/>
          </a:xfrm>
          <a:prstGeom prst="rightArrow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Shape 131"/>
          <p:cNvSpPr/>
          <p:nvPr/>
        </p:nvSpPr>
        <p:spPr>
          <a:xfrm>
            <a:off x="679521" y="864745"/>
            <a:ext cx="7589835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30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algn="ctr"/>
            <a:r>
              <a:rPr lang="zh-CN" altLang="en-US" dirty="0" smtClean="0">
                <a:solidFill>
                  <a:srgbClr val="002060"/>
                </a:solidFill>
              </a:rPr>
              <a:t>设计要点</a:t>
            </a:r>
            <a:endParaRPr lang="en-US" altLang="zh-CN" dirty="0">
              <a:solidFill>
                <a:srgbClr val="002060"/>
              </a:solidFill>
            </a:endParaRPr>
          </a:p>
        </p:txBody>
      </p:sp>
      <p:pic>
        <p:nvPicPr>
          <p:cNvPr id="22" name="Picture 6" descr="http://android-artworks.25pp.com/fs01/2014/09/26/102_bea3c793e15ce54b99703c69136d848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3708" y="0"/>
            <a:ext cx="960292" cy="960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文本框 17"/>
          <p:cNvSpPr txBox="1"/>
          <p:nvPr/>
        </p:nvSpPr>
        <p:spPr>
          <a:xfrm>
            <a:off x="4022386" y="5540949"/>
            <a:ext cx="115388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/>
              <a:t>单机</a:t>
            </a:r>
            <a:r>
              <a:rPr lang="zh-CN" altLang="en-US" dirty="0" smtClean="0"/>
              <a:t>存储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0703363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21" y="2220686"/>
            <a:ext cx="7908541" cy="4049487"/>
          </a:xfrm>
          <a:prstGeom prst="rect">
            <a:avLst/>
          </a:prstGeom>
        </p:spPr>
      </p:pic>
      <p:sp>
        <p:nvSpPr>
          <p:cNvPr id="6" name="文本占位符 3"/>
          <p:cNvSpPr>
            <a:spLocks noGrp="1"/>
          </p:cNvSpPr>
          <p:nvPr>
            <p:ph type="body" sz="quarter" idx="4294967295"/>
          </p:nvPr>
        </p:nvSpPr>
        <p:spPr>
          <a:xfrm>
            <a:off x="679521" y="1661600"/>
            <a:ext cx="4186393" cy="42845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sz="1800" dirty="0" smtClean="0">
                <a:solidFill>
                  <a:srgbClr val="002060"/>
                </a:solidFill>
              </a:rPr>
              <a:t>PacificA</a:t>
            </a:r>
            <a:r>
              <a:rPr lang="zh-CN" altLang="en-US" sz="1800" dirty="0" smtClean="0">
                <a:solidFill>
                  <a:srgbClr val="002060"/>
                </a:solidFill>
              </a:rPr>
              <a:t>一致性协议</a:t>
            </a:r>
            <a:endParaRPr lang="en-US" altLang="zh-CN" sz="1800" dirty="0" smtClean="0">
              <a:solidFill>
                <a:srgbClr val="002060"/>
              </a:solidFill>
            </a:endParaRPr>
          </a:p>
        </p:txBody>
      </p:sp>
      <p:sp>
        <p:nvSpPr>
          <p:cNvPr id="7" name="Shape 131"/>
          <p:cNvSpPr/>
          <p:nvPr/>
        </p:nvSpPr>
        <p:spPr>
          <a:xfrm>
            <a:off x="679521" y="864745"/>
            <a:ext cx="7589835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30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algn="ctr"/>
            <a:r>
              <a:rPr lang="zh-CN" altLang="en-US" dirty="0" smtClean="0">
                <a:solidFill>
                  <a:srgbClr val="002060"/>
                </a:solidFill>
              </a:rPr>
              <a:t>分布式复制</a:t>
            </a:r>
            <a:endParaRPr lang="en-US" altLang="zh-CN" dirty="0">
              <a:solidFill>
                <a:srgbClr val="002060"/>
              </a:solidFill>
            </a:endParaRPr>
          </a:p>
        </p:txBody>
      </p:sp>
      <p:pic>
        <p:nvPicPr>
          <p:cNvPr id="8" name="Picture 6" descr="http://android-artworks.25pp.com/fs01/2014/09/26/102_bea3c793e15ce54b99703c69136d848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3708" y="0"/>
            <a:ext cx="960292" cy="960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880898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31"/>
          <p:cNvSpPr/>
          <p:nvPr/>
        </p:nvSpPr>
        <p:spPr>
          <a:xfrm>
            <a:off x="679521" y="864745"/>
            <a:ext cx="7589835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30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algn="ctr"/>
            <a:r>
              <a:rPr lang="zh-CN" altLang="en-US" dirty="0" smtClean="0">
                <a:solidFill>
                  <a:srgbClr val="002060"/>
                </a:solidFill>
              </a:rPr>
              <a:t>写流程 </a:t>
            </a:r>
            <a:r>
              <a:rPr lang="en-US" altLang="zh-CN" dirty="0" smtClean="0">
                <a:solidFill>
                  <a:srgbClr val="002060"/>
                </a:solidFill>
              </a:rPr>
              <a:t>(1/4)</a:t>
            </a:r>
            <a:endParaRPr lang="en-US" altLang="zh-CN" dirty="0">
              <a:solidFill>
                <a:srgbClr val="00206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058" y="1760867"/>
            <a:ext cx="7615464" cy="4341892"/>
          </a:xfrm>
          <a:prstGeom prst="rect">
            <a:avLst/>
          </a:prstGeom>
        </p:spPr>
      </p:pic>
      <p:pic>
        <p:nvPicPr>
          <p:cNvPr id="6" name="Picture 6" descr="http://android-artworks.25pp.com/fs01/2014/09/26/102_bea3c793e15ce54b99703c69136d848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3708" y="0"/>
            <a:ext cx="960292" cy="960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358491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31"/>
          <p:cNvSpPr/>
          <p:nvPr/>
        </p:nvSpPr>
        <p:spPr>
          <a:xfrm>
            <a:off x="679521" y="864745"/>
            <a:ext cx="7589835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30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algn="ctr"/>
            <a:r>
              <a:rPr lang="zh-CN" altLang="en-US" dirty="0" smtClean="0">
                <a:solidFill>
                  <a:srgbClr val="002060"/>
                </a:solidFill>
              </a:rPr>
              <a:t>写流程 </a:t>
            </a:r>
            <a:r>
              <a:rPr lang="en-US" altLang="zh-CN" dirty="0" smtClean="0">
                <a:solidFill>
                  <a:srgbClr val="002060"/>
                </a:solidFill>
              </a:rPr>
              <a:t>(2/4)</a:t>
            </a:r>
            <a:endParaRPr lang="en-US" altLang="zh-CN" dirty="0">
              <a:solidFill>
                <a:srgbClr val="002060"/>
              </a:solidFill>
            </a:endParaRPr>
          </a:p>
        </p:txBody>
      </p:sp>
      <p:pic>
        <p:nvPicPr>
          <p:cNvPr id="6" name="Picture 6" descr="http://android-artworks.25pp.com/fs01/2014/09/26/102_bea3c793e15ce54b99703c69136d848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3708" y="0"/>
            <a:ext cx="960292" cy="960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419" y="1759721"/>
            <a:ext cx="7615463" cy="4341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11319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31"/>
          <p:cNvSpPr/>
          <p:nvPr/>
        </p:nvSpPr>
        <p:spPr>
          <a:xfrm>
            <a:off x="679521" y="864745"/>
            <a:ext cx="7589835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30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algn="ctr"/>
            <a:r>
              <a:rPr lang="zh-CN" altLang="en-US" dirty="0" smtClean="0">
                <a:solidFill>
                  <a:srgbClr val="002060"/>
                </a:solidFill>
              </a:rPr>
              <a:t>写流程 </a:t>
            </a:r>
            <a:r>
              <a:rPr lang="en-US" altLang="zh-CN" dirty="0" smtClean="0">
                <a:solidFill>
                  <a:srgbClr val="002060"/>
                </a:solidFill>
              </a:rPr>
              <a:t>(3/4)</a:t>
            </a:r>
            <a:endParaRPr lang="en-US" altLang="zh-CN" dirty="0">
              <a:solidFill>
                <a:srgbClr val="002060"/>
              </a:solidFill>
            </a:endParaRPr>
          </a:p>
        </p:txBody>
      </p:sp>
      <p:pic>
        <p:nvPicPr>
          <p:cNvPr id="6" name="Picture 6" descr="http://android-artworks.25pp.com/fs01/2014/09/26/102_bea3c793e15ce54b99703c69136d848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3708" y="0"/>
            <a:ext cx="960292" cy="960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941" y="1758151"/>
            <a:ext cx="7607942" cy="4337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61516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31"/>
          <p:cNvSpPr/>
          <p:nvPr/>
        </p:nvSpPr>
        <p:spPr>
          <a:xfrm>
            <a:off x="679521" y="864745"/>
            <a:ext cx="7589835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30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algn="ctr"/>
            <a:r>
              <a:rPr lang="zh-CN" altLang="en-US" dirty="0" smtClean="0">
                <a:solidFill>
                  <a:srgbClr val="002060"/>
                </a:solidFill>
              </a:rPr>
              <a:t>写流程 </a:t>
            </a:r>
            <a:r>
              <a:rPr lang="en-US" altLang="zh-CN" dirty="0" smtClean="0">
                <a:solidFill>
                  <a:srgbClr val="002060"/>
                </a:solidFill>
              </a:rPr>
              <a:t>(4/4)</a:t>
            </a:r>
            <a:endParaRPr lang="en-US" altLang="zh-CN" dirty="0">
              <a:solidFill>
                <a:srgbClr val="002060"/>
              </a:solidFill>
            </a:endParaRPr>
          </a:p>
        </p:txBody>
      </p:sp>
      <p:pic>
        <p:nvPicPr>
          <p:cNvPr id="6" name="Picture 6" descr="http://android-artworks.25pp.com/fs01/2014/09/26/102_bea3c793e15ce54b99703c69136d848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3708" y="0"/>
            <a:ext cx="960292" cy="960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942" y="1758152"/>
            <a:ext cx="7607942" cy="4337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41816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31"/>
          <p:cNvSpPr/>
          <p:nvPr/>
        </p:nvSpPr>
        <p:spPr>
          <a:xfrm>
            <a:off x="679521" y="864745"/>
            <a:ext cx="7589835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30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algn="ctr"/>
            <a:r>
              <a:rPr lang="zh-CN" altLang="en-US" dirty="0">
                <a:solidFill>
                  <a:srgbClr val="002060"/>
                </a:solidFill>
              </a:rPr>
              <a:t>读</a:t>
            </a:r>
            <a:r>
              <a:rPr lang="zh-CN" altLang="en-US" dirty="0" smtClean="0">
                <a:solidFill>
                  <a:srgbClr val="002060"/>
                </a:solidFill>
              </a:rPr>
              <a:t>流程</a:t>
            </a:r>
            <a:endParaRPr lang="en-US" altLang="zh-CN" dirty="0">
              <a:solidFill>
                <a:srgbClr val="002060"/>
              </a:solidFill>
            </a:endParaRPr>
          </a:p>
        </p:txBody>
      </p:sp>
      <p:pic>
        <p:nvPicPr>
          <p:cNvPr id="6" name="Picture 6" descr="http://android-artworks.25pp.com/fs01/2014/09/26/102_bea3c793e15ce54b99703c69136d848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3708" y="0"/>
            <a:ext cx="960292" cy="960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942" y="1758152"/>
            <a:ext cx="7607942" cy="4337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4497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4291300" y="3217279"/>
            <a:ext cx="3298004" cy="1589103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2253346" y="3548740"/>
            <a:ext cx="1698171" cy="936172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460174" y="3832209"/>
            <a:ext cx="1284514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/>
              <a:t>分布式复制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5007432" y="3548740"/>
            <a:ext cx="1698171" cy="936172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382989" y="3832161"/>
            <a:ext cx="1284514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/>
              <a:t>宕机恢复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3684819" y="5257797"/>
            <a:ext cx="1698171" cy="936172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3684818" y="1822960"/>
            <a:ext cx="1698171" cy="936172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065818" y="2106381"/>
            <a:ext cx="1284514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/>
              <a:t>数据视图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" name="直接连接符 12"/>
          <p:cNvCxnSpPr/>
          <p:nvPr/>
        </p:nvCxnSpPr>
        <p:spPr>
          <a:xfrm flipV="1">
            <a:off x="723903" y="3265905"/>
            <a:ext cx="7620000" cy="1"/>
          </a:xfrm>
          <a:prstGeom prst="line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" name="直接连接符 16"/>
          <p:cNvCxnSpPr/>
          <p:nvPr/>
        </p:nvCxnSpPr>
        <p:spPr>
          <a:xfrm flipV="1">
            <a:off x="723903" y="4754721"/>
            <a:ext cx="7620000" cy="1"/>
          </a:xfrm>
          <a:prstGeom prst="line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9" name="右箭头 18"/>
          <p:cNvSpPr/>
          <p:nvPr/>
        </p:nvSpPr>
        <p:spPr>
          <a:xfrm rot="16200000">
            <a:off x="4321631" y="4844483"/>
            <a:ext cx="424543" cy="348343"/>
          </a:xfrm>
          <a:prstGeom prst="rightArrow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右箭头 19"/>
          <p:cNvSpPr/>
          <p:nvPr/>
        </p:nvSpPr>
        <p:spPr>
          <a:xfrm rot="16200000">
            <a:off x="4321630" y="2833675"/>
            <a:ext cx="424543" cy="348343"/>
          </a:xfrm>
          <a:prstGeom prst="rightArrow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Shape 131"/>
          <p:cNvSpPr/>
          <p:nvPr/>
        </p:nvSpPr>
        <p:spPr>
          <a:xfrm>
            <a:off x="679521" y="864745"/>
            <a:ext cx="7589835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30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algn="ctr"/>
            <a:r>
              <a:rPr lang="zh-CN" altLang="en-US" dirty="0" smtClean="0">
                <a:solidFill>
                  <a:srgbClr val="002060"/>
                </a:solidFill>
              </a:rPr>
              <a:t>设计要点</a:t>
            </a:r>
            <a:endParaRPr lang="en-US" altLang="zh-CN" dirty="0">
              <a:solidFill>
                <a:srgbClr val="002060"/>
              </a:solidFill>
            </a:endParaRPr>
          </a:p>
        </p:txBody>
      </p:sp>
      <p:pic>
        <p:nvPicPr>
          <p:cNvPr id="22" name="Picture 6" descr="http://android-artworks.25pp.com/fs01/2014/09/26/102_bea3c793e15ce54b99703c69136d848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3708" y="0"/>
            <a:ext cx="960292" cy="960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文本框 17"/>
          <p:cNvSpPr txBox="1"/>
          <p:nvPr/>
        </p:nvSpPr>
        <p:spPr>
          <a:xfrm>
            <a:off x="4022386" y="5540949"/>
            <a:ext cx="115388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/>
              <a:t>单机</a:t>
            </a:r>
            <a:r>
              <a:rPr lang="zh-CN" altLang="en-US" dirty="0" smtClean="0"/>
              <a:t>存储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2757302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椭圆 18"/>
          <p:cNvSpPr/>
          <p:nvPr/>
        </p:nvSpPr>
        <p:spPr>
          <a:xfrm>
            <a:off x="4549375" y="1670556"/>
            <a:ext cx="1326524" cy="75985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algn="ctr"/>
            <a:r>
              <a:rPr lang="en-US" altLang="zh-CN" dirty="0" smtClean="0"/>
              <a:t>Meta</a:t>
            </a:r>
          </a:p>
          <a:p>
            <a:pPr algn="ctr"/>
            <a:r>
              <a:rPr lang="en-US" altLang="zh-CN" dirty="0" smtClean="0"/>
              <a:t>Server</a:t>
            </a:r>
            <a:endParaRPr lang="zh-CN" altLang="en-US" dirty="0"/>
          </a:p>
        </p:txBody>
      </p:sp>
      <p:cxnSp>
        <p:nvCxnSpPr>
          <p:cNvPr id="22" name="直接箭头连接符 21"/>
          <p:cNvCxnSpPr>
            <a:stCxn id="19" idx="4"/>
            <a:endCxn id="37" idx="0"/>
          </p:cNvCxnSpPr>
          <p:nvPr/>
        </p:nvCxnSpPr>
        <p:spPr>
          <a:xfrm flipH="1">
            <a:off x="4808202" y="2430409"/>
            <a:ext cx="404435" cy="150906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9" idx="4"/>
            <a:endCxn id="36" idx="0"/>
          </p:cNvCxnSpPr>
          <p:nvPr/>
        </p:nvCxnSpPr>
        <p:spPr>
          <a:xfrm>
            <a:off x="5212637" y="2430409"/>
            <a:ext cx="1133449" cy="266015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9" idx="4"/>
            <a:endCxn id="25" idx="0"/>
          </p:cNvCxnSpPr>
          <p:nvPr/>
        </p:nvCxnSpPr>
        <p:spPr>
          <a:xfrm>
            <a:off x="5212637" y="2430409"/>
            <a:ext cx="2706550" cy="151458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7114229" y="3944990"/>
            <a:ext cx="1609916" cy="7598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algn="ctr"/>
            <a:r>
              <a:rPr lang="en-US" altLang="zh-CN" dirty="0" smtClean="0"/>
              <a:t>Replica</a:t>
            </a:r>
          </a:p>
          <a:p>
            <a:pPr algn="ctr"/>
            <a:r>
              <a:rPr lang="en-US" altLang="zh-CN" dirty="0" smtClean="0"/>
              <a:t>Server</a:t>
            </a:r>
            <a:endParaRPr lang="zh-CN" altLang="en-US" dirty="0"/>
          </a:p>
        </p:txBody>
      </p:sp>
      <p:sp>
        <p:nvSpPr>
          <p:cNvPr id="26" name="圆柱形 25"/>
          <p:cNvSpPr/>
          <p:nvPr/>
        </p:nvSpPr>
        <p:spPr>
          <a:xfrm>
            <a:off x="8208639" y="4594928"/>
            <a:ext cx="550634" cy="412127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algn="ctr"/>
            <a:r>
              <a:rPr lang="en-US" altLang="zh-CN" dirty="0">
                <a:solidFill>
                  <a:schemeClr val="accent6">
                    <a:lumMod val="50000"/>
                  </a:schemeClr>
                </a:solidFill>
              </a:rPr>
              <a:t>db</a:t>
            </a:r>
            <a:endParaRPr lang="zh-CN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7" name="流程图: 资料带 26"/>
          <p:cNvSpPr/>
          <p:nvPr/>
        </p:nvSpPr>
        <p:spPr>
          <a:xfrm>
            <a:off x="7334853" y="4602200"/>
            <a:ext cx="574052" cy="404856"/>
          </a:xfrm>
          <a:prstGeom prst="flowChartPunchedTap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algn="ctr"/>
            <a:r>
              <a:rPr lang="en-US" altLang="zh-CN" dirty="0" smtClean="0">
                <a:solidFill>
                  <a:schemeClr val="accent6">
                    <a:lumMod val="50000"/>
                  </a:schemeClr>
                </a:solidFill>
              </a:rPr>
              <a:t>log</a:t>
            </a:r>
            <a:endParaRPr lang="zh-CN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8" name="文本框 14"/>
          <p:cNvSpPr txBox="1"/>
          <p:nvPr/>
        </p:nvSpPr>
        <p:spPr>
          <a:xfrm>
            <a:off x="7897196" y="4637723"/>
            <a:ext cx="299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altLang="zh-CN" dirty="0" smtClean="0"/>
              <a:t>+</a:t>
            </a:r>
            <a:endParaRPr lang="zh-CN" altLang="en-US" dirty="0"/>
          </a:p>
        </p:txBody>
      </p:sp>
      <p:sp>
        <p:nvSpPr>
          <p:cNvPr id="29" name="文本框 20"/>
          <p:cNvSpPr txBox="1"/>
          <p:nvPr/>
        </p:nvSpPr>
        <p:spPr>
          <a:xfrm>
            <a:off x="4513531" y="3308424"/>
            <a:ext cx="12093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altLang="zh-CN" sz="1600" dirty="0" smtClean="0">
                <a:solidFill>
                  <a:schemeClr val="accent6">
                    <a:lumMod val="75000"/>
                  </a:schemeClr>
                </a:solidFill>
              </a:rPr>
              <a:t>heartbeat</a:t>
            </a:r>
            <a:endParaRPr lang="zh-CN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0" name="文本框 21"/>
          <p:cNvSpPr txBox="1"/>
          <p:nvPr/>
        </p:nvSpPr>
        <p:spPr>
          <a:xfrm>
            <a:off x="5471464" y="3802056"/>
            <a:ext cx="12093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altLang="zh-CN" sz="1600" dirty="0" smtClean="0">
                <a:solidFill>
                  <a:schemeClr val="accent6">
                    <a:lumMod val="75000"/>
                  </a:schemeClr>
                </a:solidFill>
              </a:rPr>
              <a:t>heartbeat</a:t>
            </a:r>
            <a:endParaRPr lang="zh-CN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1" name="文本框 22"/>
          <p:cNvSpPr txBox="1"/>
          <p:nvPr/>
        </p:nvSpPr>
        <p:spPr>
          <a:xfrm>
            <a:off x="6346086" y="3122939"/>
            <a:ext cx="12093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altLang="zh-CN" sz="1600" dirty="0" smtClean="0">
                <a:solidFill>
                  <a:schemeClr val="accent6">
                    <a:lumMod val="75000"/>
                  </a:schemeClr>
                </a:solidFill>
              </a:rPr>
              <a:t>heartbeat</a:t>
            </a:r>
            <a:endParaRPr lang="zh-CN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6820583" y="1667308"/>
            <a:ext cx="1903562" cy="75985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algn="ctr"/>
            <a:r>
              <a:rPr lang="en-US" altLang="zh-CN" dirty="0" smtClean="0"/>
              <a:t>ZooKeeper</a:t>
            </a:r>
            <a:endParaRPr lang="zh-CN" altLang="en-US" dirty="0"/>
          </a:p>
        </p:txBody>
      </p:sp>
      <p:cxnSp>
        <p:nvCxnSpPr>
          <p:cNvPr id="35" name="直接箭头连接符 34"/>
          <p:cNvCxnSpPr>
            <a:stCxn id="32" idx="2"/>
            <a:endCxn id="19" idx="6"/>
          </p:cNvCxnSpPr>
          <p:nvPr/>
        </p:nvCxnSpPr>
        <p:spPr>
          <a:xfrm flipH="1">
            <a:off x="5875899" y="2047235"/>
            <a:ext cx="944684" cy="324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6" name="椭圆 35"/>
          <p:cNvSpPr/>
          <p:nvPr/>
        </p:nvSpPr>
        <p:spPr>
          <a:xfrm>
            <a:off x="5541128" y="5090566"/>
            <a:ext cx="1609916" cy="7598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algn="ctr"/>
            <a:r>
              <a:rPr lang="en-US" altLang="zh-CN" dirty="0" smtClean="0"/>
              <a:t>Replica</a:t>
            </a:r>
          </a:p>
          <a:p>
            <a:pPr algn="ctr"/>
            <a:r>
              <a:rPr lang="en-US" altLang="zh-CN" dirty="0" smtClean="0"/>
              <a:t>Server</a:t>
            </a:r>
            <a:endParaRPr lang="zh-CN" altLang="en-US" dirty="0"/>
          </a:p>
        </p:txBody>
      </p:sp>
      <p:sp>
        <p:nvSpPr>
          <p:cNvPr id="37" name="椭圆 36"/>
          <p:cNvSpPr/>
          <p:nvPr/>
        </p:nvSpPr>
        <p:spPr>
          <a:xfrm>
            <a:off x="4003244" y="3939472"/>
            <a:ext cx="1609916" cy="7598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algn="ctr"/>
            <a:r>
              <a:rPr lang="en-US" altLang="zh-CN" dirty="0" smtClean="0"/>
              <a:t>Replica</a:t>
            </a:r>
          </a:p>
          <a:p>
            <a:pPr algn="ctr"/>
            <a:r>
              <a:rPr lang="en-US" altLang="zh-CN" dirty="0" smtClean="0"/>
              <a:t>Server</a:t>
            </a:r>
            <a:endParaRPr lang="zh-CN" altLang="en-US" dirty="0"/>
          </a:p>
        </p:txBody>
      </p:sp>
      <p:sp>
        <p:nvSpPr>
          <p:cNvPr id="38" name="圆柱形 37"/>
          <p:cNvSpPr/>
          <p:nvPr/>
        </p:nvSpPr>
        <p:spPr>
          <a:xfrm>
            <a:off x="6528125" y="5745440"/>
            <a:ext cx="550634" cy="412127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algn="ctr"/>
            <a:r>
              <a:rPr lang="en-US" altLang="zh-CN" dirty="0">
                <a:solidFill>
                  <a:schemeClr val="accent6">
                    <a:lumMod val="50000"/>
                  </a:schemeClr>
                </a:solidFill>
              </a:rPr>
              <a:t>db</a:t>
            </a:r>
            <a:endParaRPr lang="zh-CN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9" name="流程图: 资料带 38"/>
          <p:cNvSpPr/>
          <p:nvPr/>
        </p:nvSpPr>
        <p:spPr>
          <a:xfrm>
            <a:off x="5636001" y="5752712"/>
            <a:ext cx="592390" cy="404856"/>
          </a:xfrm>
          <a:prstGeom prst="flowChartPunchedTap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algn="ctr"/>
            <a:r>
              <a:rPr lang="en-US" altLang="zh-CN" dirty="0" smtClean="0">
                <a:solidFill>
                  <a:schemeClr val="accent6">
                    <a:lumMod val="50000"/>
                  </a:schemeClr>
                </a:solidFill>
              </a:rPr>
              <a:t>log</a:t>
            </a:r>
            <a:endParaRPr lang="zh-CN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0" name="文本框 17"/>
          <p:cNvSpPr txBox="1"/>
          <p:nvPr/>
        </p:nvSpPr>
        <p:spPr>
          <a:xfrm>
            <a:off x="6216682" y="5788235"/>
            <a:ext cx="299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altLang="zh-CN" dirty="0" smtClean="0"/>
              <a:t>+</a:t>
            </a:r>
            <a:endParaRPr lang="zh-CN" altLang="en-US" dirty="0"/>
          </a:p>
        </p:txBody>
      </p:sp>
      <p:sp>
        <p:nvSpPr>
          <p:cNvPr id="41" name="圆柱形 40"/>
          <p:cNvSpPr/>
          <p:nvPr/>
        </p:nvSpPr>
        <p:spPr>
          <a:xfrm>
            <a:off x="5008562" y="4606434"/>
            <a:ext cx="550634" cy="412127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algn="ctr"/>
            <a:r>
              <a:rPr lang="en-US" altLang="zh-CN" dirty="0">
                <a:solidFill>
                  <a:schemeClr val="accent6">
                    <a:lumMod val="50000"/>
                  </a:schemeClr>
                </a:solidFill>
              </a:rPr>
              <a:t>db</a:t>
            </a:r>
            <a:endParaRPr lang="zh-CN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2" name="流程图: 资料带 41"/>
          <p:cNvSpPr/>
          <p:nvPr/>
        </p:nvSpPr>
        <p:spPr>
          <a:xfrm>
            <a:off x="4148897" y="4613706"/>
            <a:ext cx="559931" cy="404856"/>
          </a:xfrm>
          <a:prstGeom prst="flowChartPunchedTap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algn="ctr"/>
            <a:r>
              <a:rPr lang="en-US" altLang="zh-CN" dirty="0" smtClean="0">
                <a:solidFill>
                  <a:schemeClr val="accent6">
                    <a:lumMod val="50000"/>
                  </a:schemeClr>
                </a:solidFill>
              </a:rPr>
              <a:t>log</a:t>
            </a:r>
            <a:endParaRPr lang="zh-CN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3" name="文本框 11"/>
          <p:cNvSpPr txBox="1"/>
          <p:nvPr/>
        </p:nvSpPr>
        <p:spPr>
          <a:xfrm>
            <a:off x="4697119" y="4649229"/>
            <a:ext cx="299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altLang="zh-CN" dirty="0" smtClean="0"/>
              <a:t>+</a:t>
            </a:r>
            <a:endParaRPr lang="zh-CN" altLang="en-US" dirty="0"/>
          </a:p>
        </p:txBody>
      </p:sp>
      <p:sp>
        <p:nvSpPr>
          <p:cNvPr id="44" name="文本占位符 3"/>
          <p:cNvSpPr>
            <a:spLocks noGrp="1"/>
          </p:cNvSpPr>
          <p:nvPr/>
        </p:nvSpPr>
        <p:spPr>
          <a:xfrm>
            <a:off x="546107" y="1871881"/>
            <a:ext cx="2986950" cy="42856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lc="http://schemas.openxmlformats.org/drawingml/2006/lockedCanvas" xmlns="" xmlns:ma14="http://schemas.microsoft.com/office/mac/drawingml/2011/main" val="1"/>
            </a:ext>
          </a:extLst>
        </p:spPr>
        <p:txBody>
          <a:bodyPr lIns="45719" rIns="45719">
            <a:noAutofit/>
          </a:bodyPr>
          <a:lstStyle>
            <a:lvl1pPr marL="228600" marR="0" indent="-228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Helvetica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1pPr>
            <a:lvl2pPr marL="723900" marR="0" indent="-2667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Helvetica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Helvetica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Helvetica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Helvetica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Helvetica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Helvetica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Helvetica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Helvetica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 sz="2000" dirty="0" smtClean="0">
                <a:solidFill>
                  <a:srgbClr val="002060"/>
                </a:solidFill>
              </a:rPr>
              <a:t>MetaServer</a:t>
            </a:r>
            <a:r>
              <a:rPr lang="zh-CN" altLang="en-US" sz="2000" dirty="0" smtClean="0">
                <a:solidFill>
                  <a:srgbClr val="002060"/>
                </a:solidFill>
              </a:rPr>
              <a:t>和所有的</a:t>
            </a:r>
            <a:r>
              <a:rPr lang="en-US" altLang="zh-CN" sz="2000" dirty="0" smtClean="0">
                <a:solidFill>
                  <a:srgbClr val="002060"/>
                </a:solidFill>
              </a:rPr>
              <a:t>ReplicaServer</a:t>
            </a:r>
            <a:r>
              <a:rPr lang="zh-CN" altLang="en-US" sz="2000" dirty="0" smtClean="0">
                <a:solidFill>
                  <a:srgbClr val="002060"/>
                </a:solidFill>
              </a:rPr>
              <a:t>维持心跳</a:t>
            </a:r>
            <a:endParaRPr lang="en-US" altLang="zh-CN" sz="2000" dirty="0" smtClean="0">
              <a:solidFill>
                <a:srgbClr val="00206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zh-CN" sz="2000" dirty="0" smtClean="0">
              <a:solidFill>
                <a:srgbClr val="002060"/>
              </a:solidFill>
            </a:endParaRPr>
          </a:p>
          <a:p>
            <a:pPr>
              <a:lnSpc>
                <a:spcPct val="100000"/>
              </a:lnSpc>
            </a:pPr>
            <a:r>
              <a:rPr lang="en-US" altLang="zh-CN" sz="2000" dirty="0" smtClean="0">
                <a:solidFill>
                  <a:srgbClr val="002060"/>
                </a:solidFill>
              </a:rPr>
              <a:t>Failure Detection</a:t>
            </a:r>
            <a:r>
              <a:rPr lang="zh-CN" altLang="en-US" sz="2000" dirty="0" smtClean="0">
                <a:solidFill>
                  <a:srgbClr val="002060"/>
                </a:solidFill>
              </a:rPr>
              <a:t>通过心跳来实现</a:t>
            </a:r>
            <a:endParaRPr lang="en-US" altLang="zh-CN" sz="2000" dirty="0" smtClean="0">
              <a:solidFill>
                <a:srgbClr val="002060"/>
              </a:solidFill>
            </a:endParaRPr>
          </a:p>
          <a:p>
            <a:pPr>
              <a:lnSpc>
                <a:spcPct val="100000"/>
              </a:lnSpc>
            </a:pPr>
            <a:endParaRPr lang="en-US" altLang="zh-CN" sz="2000" dirty="0" smtClean="0">
              <a:solidFill>
                <a:srgbClr val="002060"/>
              </a:solidFill>
            </a:endParaRPr>
          </a:p>
          <a:p>
            <a:pPr>
              <a:lnSpc>
                <a:spcPct val="100000"/>
              </a:lnSpc>
            </a:pPr>
            <a:r>
              <a:rPr lang="en-US" altLang="zh-CN" sz="2000" dirty="0" smtClean="0">
                <a:solidFill>
                  <a:srgbClr val="002060"/>
                </a:solidFill>
              </a:rPr>
              <a:t>Failover</a:t>
            </a:r>
            <a:r>
              <a:rPr lang="zh-CN" altLang="en-US" sz="2000" dirty="0" smtClean="0">
                <a:solidFill>
                  <a:srgbClr val="002060"/>
                </a:solidFill>
              </a:rPr>
              <a:t>有三种类型：</a:t>
            </a:r>
            <a:endParaRPr lang="en-US" altLang="zh-CN" sz="2000" dirty="0" smtClean="0">
              <a:solidFill>
                <a:srgbClr val="002060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altLang="zh-CN" sz="2000" dirty="0" smtClean="0">
                <a:solidFill>
                  <a:srgbClr val="002060"/>
                </a:solidFill>
              </a:rPr>
              <a:t>Primary Failover</a:t>
            </a:r>
          </a:p>
          <a:p>
            <a:pPr lvl="1">
              <a:lnSpc>
                <a:spcPct val="100000"/>
              </a:lnSpc>
            </a:pPr>
            <a:r>
              <a:rPr lang="en-US" altLang="zh-CN" sz="2000" dirty="0" smtClean="0">
                <a:solidFill>
                  <a:srgbClr val="002060"/>
                </a:solidFill>
              </a:rPr>
              <a:t>Secondary Failover</a:t>
            </a:r>
          </a:p>
          <a:p>
            <a:pPr lvl="1">
              <a:lnSpc>
                <a:spcPct val="100000"/>
              </a:lnSpc>
            </a:pPr>
            <a:r>
              <a:rPr lang="en-US" altLang="zh-CN" sz="2000" dirty="0" smtClean="0">
                <a:solidFill>
                  <a:srgbClr val="002060"/>
                </a:solidFill>
              </a:rPr>
              <a:t>MetaServer Failover</a:t>
            </a:r>
          </a:p>
        </p:txBody>
      </p:sp>
      <p:pic>
        <p:nvPicPr>
          <p:cNvPr id="33" name="Picture 6" descr="http://android-artworks.25pp.com/fs01/2014/09/26/102_bea3c793e15ce54b99703c69136d848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3708" y="0"/>
            <a:ext cx="960292" cy="960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Shape 131"/>
          <p:cNvSpPr/>
          <p:nvPr/>
        </p:nvSpPr>
        <p:spPr>
          <a:xfrm>
            <a:off x="679521" y="864745"/>
            <a:ext cx="7589835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30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algn="ctr"/>
            <a:r>
              <a:rPr lang="zh-CN" altLang="en-US" dirty="0">
                <a:solidFill>
                  <a:srgbClr val="002060"/>
                </a:solidFill>
              </a:rPr>
              <a:t>宕</a:t>
            </a:r>
            <a:r>
              <a:rPr lang="zh-CN" altLang="en-US" dirty="0" smtClean="0">
                <a:solidFill>
                  <a:srgbClr val="002060"/>
                </a:solidFill>
              </a:rPr>
              <a:t>机恢复</a:t>
            </a:r>
            <a:endParaRPr lang="en-US" altLang="zh-CN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377535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3358616" y="3809043"/>
            <a:ext cx="1604622" cy="759853"/>
          </a:xfrm>
          <a:prstGeom prst="ellipse">
            <a:avLst/>
          </a:prstGeom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Primary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6183621" y="1763210"/>
            <a:ext cx="1870704" cy="75985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ZooKeeper</a:t>
            </a:r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3911982" y="1763209"/>
            <a:ext cx="1326524" cy="75985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Meta</a:t>
            </a:r>
          </a:p>
          <a:p>
            <a:pPr algn="ctr"/>
            <a:r>
              <a:rPr lang="en-US" altLang="zh-CN" dirty="0" smtClean="0"/>
              <a:t>Server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4866628" y="5273771"/>
            <a:ext cx="1719331" cy="7598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Secondary</a:t>
            </a:r>
            <a:endParaRPr lang="zh-CN" altLang="en-US" dirty="0"/>
          </a:p>
        </p:txBody>
      </p:sp>
      <p:cxnSp>
        <p:nvCxnSpPr>
          <p:cNvPr id="7" name="直接箭头连接符 6"/>
          <p:cNvCxnSpPr>
            <a:stCxn id="5" idx="4"/>
            <a:endCxn id="3" idx="0"/>
          </p:cNvCxnSpPr>
          <p:nvPr/>
        </p:nvCxnSpPr>
        <p:spPr>
          <a:xfrm flipH="1">
            <a:off x="4160927" y="2523062"/>
            <a:ext cx="414317" cy="128598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" name="直接箭头连接符 7"/>
          <p:cNvCxnSpPr>
            <a:stCxn id="5" idx="4"/>
            <a:endCxn id="6" idx="0"/>
          </p:cNvCxnSpPr>
          <p:nvPr/>
        </p:nvCxnSpPr>
        <p:spPr>
          <a:xfrm>
            <a:off x="4575244" y="2523062"/>
            <a:ext cx="1151050" cy="275070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5" idx="4"/>
            <a:endCxn id="10" idx="0"/>
          </p:cNvCxnSpPr>
          <p:nvPr/>
        </p:nvCxnSpPr>
        <p:spPr>
          <a:xfrm>
            <a:off x="4575244" y="2523062"/>
            <a:ext cx="3234532" cy="129325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" name="椭圆 9"/>
          <p:cNvSpPr/>
          <p:nvPr/>
        </p:nvSpPr>
        <p:spPr>
          <a:xfrm>
            <a:off x="6765837" y="3816314"/>
            <a:ext cx="2087877" cy="7598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Secondary</a:t>
            </a:r>
            <a:endParaRPr lang="zh-CN" altLang="en-US" dirty="0"/>
          </a:p>
        </p:txBody>
      </p:sp>
      <p:cxnSp>
        <p:nvCxnSpPr>
          <p:cNvPr id="11" name="直接箭头连接符 10"/>
          <p:cNvCxnSpPr>
            <a:stCxn id="3" idx="6"/>
            <a:endCxn id="10" idx="2"/>
          </p:cNvCxnSpPr>
          <p:nvPr/>
        </p:nvCxnSpPr>
        <p:spPr>
          <a:xfrm>
            <a:off x="4963238" y="4188970"/>
            <a:ext cx="1802599" cy="7271"/>
          </a:xfrm>
          <a:prstGeom prst="straightConnector1">
            <a:avLst/>
          </a:prstGeom>
          <a:ln w="28575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3" idx="6"/>
            <a:endCxn id="6" idx="0"/>
          </p:cNvCxnSpPr>
          <p:nvPr/>
        </p:nvCxnSpPr>
        <p:spPr>
          <a:xfrm>
            <a:off x="4963238" y="4188970"/>
            <a:ext cx="763056" cy="1084801"/>
          </a:xfrm>
          <a:prstGeom prst="straightConnector1">
            <a:avLst/>
          </a:prstGeom>
          <a:ln w="28575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4" idx="2"/>
            <a:endCxn id="5" idx="6"/>
          </p:cNvCxnSpPr>
          <p:nvPr/>
        </p:nvCxnSpPr>
        <p:spPr>
          <a:xfrm flipH="1" flipV="1">
            <a:off x="5238506" y="2143136"/>
            <a:ext cx="945115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圆柱形 13"/>
          <p:cNvSpPr/>
          <p:nvPr/>
        </p:nvSpPr>
        <p:spPr>
          <a:xfrm>
            <a:off x="4327626" y="4371097"/>
            <a:ext cx="521853" cy="412127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6">
                    <a:lumMod val="50000"/>
                  </a:schemeClr>
                </a:solidFill>
              </a:rPr>
              <a:t>db</a:t>
            </a:r>
            <a:endParaRPr lang="zh-CN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5" name="流程图: 资料带 14"/>
          <p:cNvSpPr/>
          <p:nvPr/>
        </p:nvSpPr>
        <p:spPr>
          <a:xfrm>
            <a:off x="3482622" y="4378369"/>
            <a:ext cx="545271" cy="404856"/>
          </a:xfrm>
          <a:prstGeom prst="flowChartPunchedTap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accent6">
                    <a:lumMod val="50000"/>
                  </a:schemeClr>
                </a:solidFill>
              </a:rPr>
              <a:t>log</a:t>
            </a:r>
            <a:endParaRPr lang="zh-CN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016184" y="4413892"/>
            <a:ext cx="299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+</a:t>
            </a:r>
            <a:endParaRPr lang="zh-CN" altLang="en-US" dirty="0"/>
          </a:p>
        </p:txBody>
      </p:sp>
      <p:sp>
        <p:nvSpPr>
          <p:cNvPr id="17" name="圆柱形 16"/>
          <p:cNvSpPr/>
          <p:nvPr/>
        </p:nvSpPr>
        <p:spPr>
          <a:xfrm>
            <a:off x="7947332" y="4406618"/>
            <a:ext cx="556466" cy="412127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6">
                    <a:lumMod val="50000"/>
                  </a:schemeClr>
                </a:solidFill>
              </a:rPr>
              <a:t>db</a:t>
            </a:r>
            <a:endParaRPr lang="zh-CN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8" name="流程图: 资料带 17"/>
          <p:cNvSpPr/>
          <p:nvPr/>
        </p:nvSpPr>
        <p:spPr>
          <a:xfrm>
            <a:off x="7073548" y="4413890"/>
            <a:ext cx="574050" cy="404856"/>
          </a:xfrm>
          <a:prstGeom prst="flowChartPunchedTap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accent6">
                    <a:lumMod val="50000"/>
                  </a:schemeClr>
                </a:solidFill>
              </a:rPr>
              <a:t>log</a:t>
            </a:r>
            <a:endParaRPr lang="zh-CN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7635889" y="4449413"/>
            <a:ext cx="377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+</a:t>
            </a:r>
            <a:endParaRPr lang="zh-CN" altLang="en-US" dirty="0"/>
          </a:p>
        </p:txBody>
      </p:sp>
      <p:sp>
        <p:nvSpPr>
          <p:cNvPr id="23" name="椭圆 22"/>
          <p:cNvSpPr/>
          <p:nvPr/>
        </p:nvSpPr>
        <p:spPr>
          <a:xfrm>
            <a:off x="1133678" y="3853803"/>
            <a:ext cx="1339402" cy="65584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Client</a:t>
            </a:r>
            <a:endParaRPr lang="zh-CN" altLang="en-US" dirty="0"/>
          </a:p>
        </p:txBody>
      </p:sp>
      <p:cxnSp>
        <p:nvCxnSpPr>
          <p:cNvPr id="24" name="直接箭头连接符 23"/>
          <p:cNvCxnSpPr>
            <a:stCxn id="23" idx="6"/>
            <a:endCxn id="3" idx="2"/>
          </p:cNvCxnSpPr>
          <p:nvPr/>
        </p:nvCxnSpPr>
        <p:spPr>
          <a:xfrm>
            <a:off x="2473080" y="4181726"/>
            <a:ext cx="885536" cy="7244"/>
          </a:xfrm>
          <a:prstGeom prst="straightConnector1">
            <a:avLst/>
          </a:prstGeom>
          <a:ln w="28575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3360430" y="3816286"/>
            <a:ext cx="1604622" cy="759853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Primary</a:t>
            </a:r>
            <a:endParaRPr lang="zh-CN" altLang="en-US" dirty="0"/>
          </a:p>
        </p:txBody>
      </p:sp>
      <p:cxnSp>
        <p:nvCxnSpPr>
          <p:cNvPr id="26" name="直接箭头连接符 25"/>
          <p:cNvCxnSpPr>
            <a:stCxn id="5" idx="4"/>
            <a:endCxn id="25" idx="0"/>
          </p:cNvCxnSpPr>
          <p:nvPr/>
        </p:nvCxnSpPr>
        <p:spPr>
          <a:xfrm flipH="1">
            <a:off x="4162741" y="2523062"/>
            <a:ext cx="412503" cy="1293224"/>
          </a:xfrm>
          <a:prstGeom prst="straightConnector1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25" idx="6"/>
            <a:endCxn id="10" idx="2"/>
          </p:cNvCxnSpPr>
          <p:nvPr/>
        </p:nvCxnSpPr>
        <p:spPr>
          <a:xfrm>
            <a:off x="4965052" y="4196213"/>
            <a:ext cx="1800785" cy="28"/>
          </a:xfrm>
          <a:prstGeom prst="straightConnector1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25" idx="6"/>
            <a:endCxn id="33" idx="0"/>
          </p:cNvCxnSpPr>
          <p:nvPr/>
        </p:nvCxnSpPr>
        <p:spPr>
          <a:xfrm>
            <a:off x="4965052" y="4196213"/>
            <a:ext cx="761239" cy="1070287"/>
          </a:xfrm>
          <a:prstGeom prst="straightConnector1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9" name="圆柱形 28"/>
          <p:cNvSpPr/>
          <p:nvPr/>
        </p:nvSpPr>
        <p:spPr>
          <a:xfrm>
            <a:off x="4327626" y="4363826"/>
            <a:ext cx="521853" cy="412127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6">
                    <a:lumMod val="50000"/>
                  </a:schemeClr>
                </a:solidFill>
              </a:rPr>
              <a:t>db</a:t>
            </a:r>
            <a:endParaRPr lang="zh-CN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0" name="流程图: 资料带 29"/>
          <p:cNvSpPr/>
          <p:nvPr/>
        </p:nvSpPr>
        <p:spPr>
          <a:xfrm>
            <a:off x="3482622" y="4371098"/>
            <a:ext cx="545271" cy="404856"/>
          </a:xfrm>
          <a:prstGeom prst="flowChartPunchedTap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accent6">
                    <a:lumMod val="50000"/>
                  </a:schemeClr>
                </a:solidFill>
              </a:rPr>
              <a:t>log</a:t>
            </a:r>
            <a:endParaRPr lang="zh-CN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4016184" y="4406621"/>
            <a:ext cx="299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+</a:t>
            </a:r>
            <a:endParaRPr lang="zh-CN" altLang="en-US" dirty="0"/>
          </a:p>
        </p:txBody>
      </p:sp>
      <p:cxnSp>
        <p:nvCxnSpPr>
          <p:cNvPr id="32" name="直接箭头连接符 31"/>
          <p:cNvCxnSpPr>
            <a:stCxn id="23" idx="6"/>
            <a:endCxn id="25" idx="2"/>
          </p:cNvCxnSpPr>
          <p:nvPr/>
        </p:nvCxnSpPr>
        <p:spPr>
          <a:xfrm>
            <a:off x="2473080" y="4181726"/>
            <a:ext cx="887350" cy="14487"/>
          </a:xfrm>
          <a:prstGeom prst="straightConnector1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3" name="椭圆 32"/>
          <p:cNvSpPr/>
          <p:nvPr/>
        </p:nvSpPr>
        <p:spPr>
          <a:xfrm>
            <a:off x="4866625" y="5266500"/>
            <a:ext cx="1719331" cy="759853"/>
          </a:xfrm>
          <a:prstGeom prst="ellipse">
            <a:avLst/>
          </a:prstGeom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Primary</a:t>
            </a:r>
            <a:endParaRPr lang="zh-CN" altLang="en-US" dirty="0"/>
          </a:p>
        </p:txBody>
      </p:sp>
      <p:cxnSp>
        <p:nvCxnSpPr>
          <p:cNvPr id="34" name="直接箭头连接符 33"/>
          <p:cNvCxnSpPr>
            <a:stCxn id="23" idx="6"/>
            <a:endCxn id="33" idx="2"/>
          </p:cNvCxnSpPr>
          <p:nvPr/>
        </p:nvCxnSpPr>
        <p:spPr>
          <a:xfrm>
            <a:off x="2473080" y="4181726"/>
            <a:ext cx="2393545" cy="1464701"/>
          </a:xfrm>
          <a:prstGeom prst="straightConnector1">
            <a:avLst/>
          </a:prstGeom>
          <a:ln w="28575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33" idx="7"/>
            <a:endCxn id="10" idx="3"/>
          </p:cNvCxnSpPr>
          <p:nvPr/>
        </p:nvCxnSpPr>
        <p:spPr>
          <a:xfrm flipV="1">
            <a:off x="6334166" y="4464889"/>
            <a:ext cx="737434" cy="912889"/>
          </a:xfrm>
          <a:prstGeom prst="straightConnector1">
            <a:avLst/>
          </a:prstGeom>
          <a:ln w="28575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椭圆 35"/>
          <p:cNvSpPr/>
          <p:nvPr/>
        </p:nvSpPr>
        <p:spPr>
          <a:xfrm>
            <a:off x="6995616" y="5276119"/>
            <a:ext cx="2003244" cy="7598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Secondary</a:t>
            </a:r>
            <a:endParaRPr lang="zh-CN" altLang="en-US" dirty="0"/>
          </a:p>
        </p:txBody>
      </p:sp>
      <p:sp>
        <p:nvSpPr>
          <p:cNvPr id="37" name="圆柱形 36"/>
          <p:cNvSpPr/>
          <p:nvPr/>
        </p:nvSpPr>
        <p:spPr>
          <a:xfrm>
            <a:off x="8191624" y="5866423"/>
            <a:ext cx="576735" cy="412127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6">
                    <a:lumMod val="50000"/>
                  </a:schemeClr>
                </a:solidFill>
              </a:rPr>
              <a:t>db</a:t>
            </a:r>
            <a:endParaRPr lang="zh-CN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8" name="流程图: 资料带 37"/>
          <p:cNvSpPr/>
          <p:nvPr/>
        </p:nvSpPr>
        <p:spPr>
          <a:xfrm>
            <a:off x="7291738" y="5873695"/>
            <a:ext cx="600153" cy="404856"/>
          </a:xfrm>
          <a:prstGeom prst="flowChartPunchedTap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accent6">
                    <a:lumMod val="50000"/>
                  </a:schemeClr>
                </a:solidFill>
              </a:rPr>
              <a:t>log</a:t>
            </a:r>
            <a:endParaRPr lang="zh-CN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7880182" y="5909218"/>
            <a:ext cx="299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+</a:t>
            </a:r>
            <a:endParaRPr lang="zh-CN" altLang="en-US" dirty="0"/>
          </a:p>
        </p:txBody>
      </p:sp>
      <p:cxnSp>
        <p:nvCxnSpPr>
          <p:cNvPr id="40" name="直接箭头连接符 39"/>
          <p:cNvCxnSpPr>
            <a:stCxn id="33" idx="6"/>
            <a:endCxn id="36" idx="2"/>
          </p:cNvCxnSpPr>
          <p:nvPr/>
        </p:nvCxnSpPr>
        <p:spPr>
          <a:xfrm>
            <a:off x="6585956" y="5646427"/>
            <a:ext cx="409660" cy="9619"/>
          </a:xfrm>
          <a:prstGeom prst="straightConnector1">
            <a:avLst/>
          </a:prstGeom>
          <a:ln w="28575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5" idx="4"/>
            <a:endCxn id="36" idx="1"/>
          </p:cNvCxnSpPr>
          <p:nvPr/>
        </p:nvCxnSpPr>
        <p:spPr>
          <a:xfrm>
            <a:off x="4575244" y="2523062"/>
            <a:ext cx="2713740" cy="286433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0" name="圆柱形 19"/>
          <p:cNvSpPr/>
          <p:nvPr/>
        </p:nvSpPr>
        <p:spPr>
          <a:xfrm>
            <a:off x="5956466" y="5844407"/>
            <a:ext cx="570470" cy="412127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6">
                    <a:lumMod val="50000"/>
                  </a:schemeClr>
                </a:solidFill>
              </a:rPr>
              <a:t>db</a:t>
            </a:r>
            <a:endParaRPr lang="zh-CN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1" name="流程图: 资料带 20"/>
          <p:cNvSpPr/>
          <p:nvPr/>
        </p:nvSpPr>
        <p:spPr>
          <a:xfrm>
            <a:off x="5062844" y="5851679"/>
            <a:ext cx="593888" cy="404856"/>
          </a:xfrm>
          <a:prstGeom prst="flowChartPunchedTap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accent6">
                    <a:lumMod val="50000"/>
                  </a:schemeClr>
                </a:solidFill>
              </a:rPr>
              <a:t>log</a:t>
            </a:r>
            <a:endParaRPr lang="zh-CN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645023" y="5887202"/>
            <a:ext cx="299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+</a:t>
            </a:r>
            <a:endParaRPr lang="zh-CN" altLang="en-US" dirty="0"/>
          </a:p>
        </p:txBody>
      </p:sp>
      <p:sp>
        <p:nvSpPr>
          <p:cNvPr id="51" name="文本占位符 3"/>
          <p:cNvSpPr>
            <a:spLocks noGrp="1"/>
          </p:cNvSpPr>
          <p:nvPr>
            <p:ph type="body" sz="quarter" idx="4294967295"/>
          </p:nvPr>
        </p:nvSpPr>
        <p:spPr>
          <a:xfrm>
            <a:off x="352365" y="1546872"/>
            <a:ext cx="3887392" cy="32795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342900" indent="-342900">
              <a:buAutoNum type="arabicPeriod"/>
            </a:pPr>
            <a:r>
              <a:rPr lang="zh-CN" altLang="en-US" sz="1800" dirty="0" smtClean="0">
                <a:solidFill>
                  <a:srgbClr val="002060"/>
                </a:solidFill>
              </a:rPr>
              <a:t>正常读写</a:t>
            </a:r>
            <a:endParaRPr lang="en-US" altLang="zh-CN" sz="1800" dirty="0" smtClean="0">
              <a:solidFill>
                <a:srgbClr val="002060"/>
              </a:solidFill>
            </a:endParaRPr>
          </a:p>
        </p:txBody>
      </p:sp>
      <p:sp>
        <p:nvSpPr>
          <p:cNvPr id="53" name="文本占位符 3"/>
          <p:cNvSpPr>
            <a:spLocks noGrp="1"/>
          </p:cNvSpPr>
          <p:nvPr>
            <p:ph type="body" sz="quarter" idx="4294967295"/>
          </p:nvPr>
        </p:nvSpPr>
        <p:spPr>
          <a:xfrm>
            <a:off x="352365" y="1888892"/>
            <a:ext cx="3887392" cy="32795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en-US" altLang="zh-CN" sz="1800" dirty="0" smtClean="0">
                <a:solidFill>
                  <a:srgbClr val="002060"/>
                </a:solidFill>
              </a:rPr>
              <a:t>Primary</a:t>
            </a:r>
            <a:r>
              <a:rPr lang="zh-CN" altLang="en-US" sz="1800" dirty="0" smtClean="0">
                <a:solidFill>
                  <a:srgbClr val="002060"/>
                </a:solidFill>
              </a:rPr>
              <a:t>挂了</a:t>
            </a:r>
            <a:endParaRPr lang="en-US" altLang="zh-CN" sz="1800" dirty="0" smtClean="0">
              <a:solidFill>
                <a:srgbClr val="002060"/>
              </a:solidFill>
            </a:endParaRPr>
          </a:p>
          <a:p>
            <a:pPr marL="342900" indent="-342900">
              <a:buAutoNum type="arabicPeriod" startAt="2"/>
            </a:pPr>
            <a:endParaRPr lang="en-US" altLang="zh-CN" sz="1800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altLang="zh-CN" sz="1800" dirty="0" smtClean="0">
              <a:solidFill>
                <a:srgbClr val="002060"/>
              </a:solidFill>
            </a:endParaRPr>
          </a:p>
        </p:txBody>
      </p:sp>
      <p:sp>
        <p:nvSpPr>
          <p:cNvPr id="54" name="文本占位符 3"/>
          <p:cNvSpPr>
            <a:spLocks noGrp="1"/>
          </p:cNvSpPr>
          <p:nvPr>
            <p:ph type="body" sz="quarter" idx="4294967295"/>
          </p:nvPr>
        </p:nvSpPr>
        <p:spPr>
          <a:xfrm>
            <a:off x="352364" y="2217231"/>
            <a:ext cx="3615007" cy="64115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buFont typeface="+mj-lt"/>
              <a:buAutoNum type="arabicPeriod" startAt="3"/>
            </a:pPr>
            <a:r>
              <a:rPr lang="en-US" altLang="zh-CN" sz="1800" dirty="0" smtClean="0">
                <a:solidFill>
                  <a:srgbClr val="002060"/>
                </a:solidFill>
              </a:rPr>
              <a:t>MetaServer</a:t>
            </a:r>
            <a:r>
              <a:rPr lang="zh-CN" altLang="en-US" sz="1800" dirty="0" smtClean="0">
                <a:solidFill>
                  <a:srgbClr val="002060"/>
                </a:solidFill>
              </a:rPr>
              <a:t>选择一个</a:t>
            </a:r>
            <a:r>
              <a:rPr lang="en-US" altLang="zh-CN" sz="1800" dirty="0" smtClean="0">
                <a:solidFill>
                  <a:srgbClr val="002060"/>
                </a:solidFill>
              </a:rPr>
              <a:t>Secondary</a:t>
            </a:r>
            <a:r>
              <a:rPr lang="zh-CN" altLang="en-US" sz="1800" dirty="0" smtClean="0">
                <a:solidFill>
                  <a:srgbClr val="002060"/>
                </a:solidFill>
              </a:rPr>
              <a:t>成为新的</a:t>
            </a:r>
            <a:r>
              <a:rPr lang="en-US" altLang="zh-CN" sz="1800" dirty="0" smtClean="0">
                <a:solidFill>
                  <a:srgbClr val="002060"/>
                </a:solidFill>
              </a:rPr>
              <a:t>Primary</a:t>
            </a:r>
          </a:p>
          <a:p>
            <a:pPr marL="0" indent="0">
              <a:buNone/>
            </a:pPr>
            <a:endParaRPr lang="en-US" altLang="zh-CN" sz="1800" dirty="0" smtClean="0">
              <a:solidFill>
                <a:srgbClr val="002060"/>
              </a:solidFill>
            </a:endParaRPr>
          </a:p>
        </p:txBody>
      </p:sp>
      <p:sp>
        <p:nvSpPr>
          <p:cNvPr id="55" name="文本占位符 3"/>
          <p:cNvSpPr>
            <a:spLocks noGrp="1"/>
          </p:cNvSpPr>
          <p:nvPr>
            <p:ph type="body" sz="quarter" idx="4294967295"/>
          </p:nvPr>
        </p:nvSpPr>
        <p:spPr>
          <a:xfrm>
            <a:off x="352365" y="2882843"/>
            <a:ext cx="3887392" cy="32795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342900" indent="-342900">
              <a:buFont typeface="+mj-lt"/>
              <a:buAutoNum type="arabicPeriod" startAt="4"/>
            </a:pPr>
            <a:r>
              <a:rPr lang="zh-CN" altLang="en-US" sz="1800" dirty="0" smtClean="0">
                <a:solidFill>
                  <a:srgbClr val="002060"/>
                </a:solidFill>
              </a:rPr>
              <a:t>补充</a:t>
            </a:r>
            <a:r>
              <a:rPr lang="en-US" altLang="zh-CN" sz="1800" dirty="0" smtClean="0">
                <a:solidFill>
                  <a:srgbClr val="002060"/>
                </a:solidFill>
              </a:rPr>
              <a:t>Secondary</a:t>
            </a:r>
          </a:p>
          <a:p>
            <a:pPr marL="342900" indent="-342900">
              <a:buAutoNum type="arabicPeriod" startAt="4"/>
            </a:pPr>
            <a:endParaRPr lang="en-US" altLang="zh-CN" sz="1800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altLang="zh-CN" sz="1800" dirty="0" smtClean="0">
              <a:solidFill>
                <a:srgbClr val="002060"/>
              </a:solidFill>
            </a:endParaRPr>
          </a:p>
        </p:txBody>
      </p:sp>
      <p:pic>
        <p:nvPicPr>
          <p:cNvPr id="48" name="Picture 6" descr="http://android-artworks.25pp.com/fs01/2014/09/26/102_bea3c793e15ce54b99703c69136d848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3708" y="0"/>
            <a:ext cx="960292" cy="960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Shape 131"/>
          <p:cNvSpPr/>
          <p:nvPr/>
        </p:nvSpPr>
        <p:spPr>
          <a:xfrm>
            <a:off x="679521" y="864745"/>
            <a:ext cx="7589835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30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algn="ctr"/>
            <a:r>
              <a:rPr lang="zh-CN" altLang="en-US" dirty="0">
                <a:solidFill>
                  <a:srgbClr val="002060"/>
                </a:solidFill>
              </a:rPr>
              <a:t>宕</a:t>
            </a:r>
            <a:r>
              <a:rPr lang="zh-CN" altLang="en-US" dirty="0" smtClean="0">
                <a:solidFill>
                  <a:srgbClr val="002060"/>
                </a:solidFill>
              </a:rPr>
              <a:t>机恢复 </a:t>
            </a:r>
            <a:r>
              <a:rPr lang="en-US" altLang="zh-CN" dirty="0" smtClean="0">
                <a:solidFill>
                  <a:srgbClr val="002060"/>
                </a:solidFill>
              </a:rPr>
              <a:t>- Primary</a:t>
            </a:r>
            <a:r>
              <a:rPr lang="zh-CN" altLang="en-US" dirty="0" smtClean="0">
                <a:solidFill>
                  <a:srgbClr val="002060"/>
                </a:solidFill>
              </a:rPr>
              <a:t>恢复</a:t>
            </a:r>
            <a:endParaRPr lang="en-US" altLang="zh-CN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948513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4" grpId="0" animBg="1"/>
      <p:bldP spid="5" grpId="0" animBg="1"/>
      <p:bldP spid="6" grpId="0" animBg="1"/>
      <p:bldP spid="6" grpId="1" animBg="1"/>
      <p:bldP spid="10" grpId="0" animBg="1"/>
      <p:bldP spid="14" grpId="0" animBg="1"/>
      <p:bldP spid="14" grpId="1" animBg="1"/>
      <p:bldP spid="15" grpId="0" animBg="1"/>
      <p:bldP spid="15" grpId="1" animBg="1"/>
      <p:bldP spid="16" grpId="0"/>
      <p:bldP spid="16" grpId="1"/>
      <p:bldP spid="17" grpId="0" animBg="1"/>
      <p:bldP spid="18" grpId="0" animBg="1"/>
      <p:bldP spid="19" grpId="0"/>
      <p:bldP spid="23" grpId="0" animBg="1"/>
      <p:bldP spid="25" grpId="0" animBg="1"/>
      <p:bldP spid="29" grpId="0" animBg="1"/>
      <p:bldP spid="30" grpId="0" animBg="1"/>
      <p:bldP spid="31" grpId="0"/>
      <p:bldP spid="33" grpId="0" animBg="1"/>
      <p:bldP spid="36" grpId="0" animBg="1"/>
      <p:bldP spid="37" grpId="0" animBg="1"/>
      <p:bldP spid="38" grpId="0" animBg="1"/>
      <p:bldP spid="39" grpId="0"/>
      <p:bldP spid="20" grpId="0" animBg="1"/>
      <p:bldP spid="21" grpId="0" animBg="1"/>
      <p:bldP spid="22" grpId="0"/>
      <p:bldP spid="51" grpId="0" build="p" animBg="1"/>
      <p:bldP spid="53" grpId="0" uiExpand="1" build="p" animBg="1"/>
      <p:bldP spid="54" grpId="0" build="p" animBg="1"/>
      <p:bldP spid="55" grpId="0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/>
        </p:nvSpPr>
        <p:spPr>
          <a:xfrm>
            <a:off x="565522" y="1239822"/>
            <a:ext cx="1777702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48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rPr dirty="0">
                <a:solidFill>
                  <a:srgbClr val="002060"/>
                </a:solidFill>
              </a:rPr>
              <a:t>大 纲</a:t>
            </a:r>
          </a:p>
        </p:txBody>
      </p:sp>
      <p:sp>
        <p:nvSpPr>
          <p:cNvPr id="124" name="Shape 124"/>
          <p:cNvSpPr/>
          <p:nvPr/>
        </p:nvSpPr>
        <p:spPr>
          <a:xfrm>
            <a:off x="2658481" y="1276874"/>
            <a:ext cx="6035042" cy="18928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ct val="150000"/>
              </a:lnSpc>
              <a:defRPr sz="26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zh-CN" altLang="en-US" dirty="0" smtClean="0">
                <a:solidFill>
                  <a:srgbClr val="FF0000"/>
                </a:solidFill>
              </a:rPr>
              <a:t>背景与目标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defRPr sz="26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zh-CN" altLang="en-US" dirty="0">
                <a:solidFill>
                  <a:srgbClr val="002060"/>
                </a:solidFill>
              </a:rPr>
              <a:t>设</a:t>
            </a:r>
            <a:r>
              <a:rPr lang="zh-CN" altLang="en-US" dirty="0" smtClean="0">
                <a:solidFill>
                  <a:srgbClr val="002060"/>
                </a:solidFill>
              </a:rPr>
              <a:t>计与实现</a:t>
            </a:r>
            <a:endParaRPr lang="en-US" altLang="zh-CN" dirty="0" smtClean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  <a:defRPr sz="26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zh-CN" altLang="en-US" sz="2600" dirty="0" smtClean="0">
                <a:solidFill>
                  <a:srgbClr val="002060"/>
                </a:solidFill>
                <a:latin typeface="Microsoft YaHei"/>
                <a:ea typeface="Microsoft YaHei"/>
                <a:cs typeface="Microsoft YaHei"/>
              </a:rPr>
              <a:t>使用与实践</a:t>
            </a:r>
            <a:endParaRPr lang="en-US" altLang="zh-CN" sz="2600" dirty="0">
              <a:solidFill>
                <a:srgbClr val="002060"/>
              </a:solidFill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127" name="Shape 127"/>
          <p:cNvSpPr/>
          <p:nvPr/>
        </p:nvSpPr>
        <p:spPr>
          <a:xfrm flipH="1">
            <a:off x="2452742" y="1424940"/>
            <a:ext cx="0" cy="1744760"/>
          </a:xfrm>
          <a:prstGeom prst="line">
            <a:avLst/>
          </a:prstGeom>
          <a:ln w="6350">
            <a:solidFill>
              <a:srgbClr val="002060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9" name="Picture 6" descr="http://android-artworks.25pp.com/fs01/2014/09/26/102_bea3c793e15ce54b99703c69136d848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3708" y="0"/>
            <a:ext cx="960292" cy="960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034771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椭圆 48"/>
          <p:cNvSpPr/>
          <p:nvPr/>
        </p:nvSpPr>
        <p:spPr>
          <a:xfrm>
            <a:off x="4372798" y="3991223"/>
            <a:ext cx="1604622" cy="759853"/>
          </a:xfrm>
          <a:prstGeom prst="ellipse">
            <a:avLst/>
          </a:prstGeom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Primary</a:t>
            </a:r>
            <a:endParaRPr lang="zh-CN" altLang="en-US" dirty="0"/>
          </a:p>
        </p:txBody>
      </p:sp>
      <p:sp>
        <p:nvSpPr>
          <p:cNvPr id="50" name="椭圆 49"/>
          <p:cNvSpPr/>
          <p:nvPr/>
        </p:nvSpPr>
        <p:spPr>
          <a:xfrm>
            <a:off x="6951062" y="1716790"/>
            <a:ext cx="1870704" cy="75985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ZooKeeper</a:t>
            </a:r>
            <a:endParaRPr lang="zh-CN" altLang="en-US" dirty="0"/>
          </a:p>
        </p:txBody>
      </p:sp>
      <p:sp>
        <p:nvSpPr>
          <p:cNvPr id="51" name="椭圆 50"/>
          <p:cNvSpPr/>
          <p:nvPr/>
        </p:nvSpPr>
        <p:spPr>
          <a:xfrm>
            <a:off x="4926164" y="1716789"/>
            <a:ext cx="1326524" cy="75985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Meta</a:t>
            </a:r>
          </a:p>
          <a:p>
            <a:pPr algn="ctr"/>
            <a:r>
              <a:rPr lang="en-US" altLang="zh-CN" dirty="0" smtClean="0"/>
              <a:t>Server</a:t>
            </a:r>
            <a:endParaRPr lang="zh-CN" altLang="en-US" dirty="0"/>
          </a:p>
        </p:txBody>
      </p:sp>
      <p:sp>
        <p:nvSpPr>
          <p:cNvPr id="52" name="椭圆 51"/>
          <p:cNvSpPr/>
          <p:nvPr/>
        </p:nvSpPr>
        <p:spPr>
          <a:xfrm>
            <a:off x="6098514" y="5455951"/>
            <a:ext cx="1844486" cy="7598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Secondary</a:t>
            </a:r>
            <a:endParaRPr lang="zh-CN" altLang="en-US" dirty="0"/>
          </a:p>
        </p:txBody>
      </p:sp>
      <p:cxnSp>
        <p:nvCxnSpPr>
          <p:cNvPr id="53" name="直接箭头连接符 52"/>
          <p:cNvCxnSpPr>
            <a:stCxn id="51" idx="4"/>
            <a:endCxn id="49" idx="0"/>
          </p:cNvCxnSpPr>
          <p:nvPr/>
        </p:nvCxnSpPr>
        <p:spPr>
          <a:xfrm flipH="1">
            <a:off x="5175109" y="2476642"/>
            <a:ext cx="414317" cy="151458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51" idx="4"/>
            <a:endCxn id="52" idx="0"/>
          </p:cNvCxnSpPr>
          <p:nvPr/>
        </p:nvCxnSpPr>
        <p:spPr>
          <a:xfrm>
            <a:off x="5589426" y="2476642"/>
            <a:ext cx="1431331" cy="297930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stCxn id="51" idx="4"/>
            <a:endCxn id="56" idx="0"/>
          </p:cNvCxnSpPr>
          <p:nvPr/>
        </p:nvCxnSpPr>
        <p:spPr>
          <a:xfrm>
            <a:off x="5589426" y="2476642"/>
            <a:ext cx="2348577" cy="152185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6" name="椭圆 55"/>
          <p:cNvSpPr/>
          <p:nvPr/>
        </p:nvSpPr>
        <p:spPr>
          <a:xfrm>
            <a:off x="7020757" y="3998494"/>
            <a:ext cx="1834491" cy="7598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Secondary</a:t>
            </a:r>
            <a:endParaRPr lang="zh-CN" altLang="en-US" dirty="0"/>
          </a:p>
        </p:txBody>
      </p:sp>
      <p:cxnSp>
        <p:nvCxnSpPr>
          <p:cNvPr id="57" name="直接箭头连接符 56"/>
          <p:cNvCxnSpPr>
            <a:stCxn id="49" idx="6"/>
            <a:endCxn id="56" idx="2"/>
          </p:cNvCxnSpPr>
          <p:nvPr/>
        </p:nvCxnSpPr>
        <p:spPr>
          <a:xfrm>
            <a:off x="5977420" y="4371150"/>
            <a:ext cx="1043337" cy="7271"/>
          </a:xfrm>
          <a:prstGeom prst="straightConnector1">
            <a:avLst/>
          </a:prstGeom>
          <a:ln w="28575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endCxn id="52" idx="0"/>
          </p:cNvCxnSpPr>
          <p:nvPr/>
        </p:nvCxnSpPr>
        <p:spPr>
          <a:xfrm>
            <a:off x="5899571" y="4553277"/>
            <a:ext cx="1121186" cy="902674"/>
          </a:xfrm>
          <a:prstGeom prst="straightConnector1">
            <a:avLst/>
          </a:prstGeom>
          <a:ln w="28575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>
            <a:stCxn id="50" idx="2"/>
            <a:endCxn id="51" idx="6"/>
          </p:cNvCxnSpPr>
          <p:nvPr/>
        </p:nvCxnSpPr>
        <p:spPr>
          <a:xfrm flipH="1" flipV="1">
            <a:off x="6252688" y="2096716"/>
            <a:ext cx="698374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0" name="圆柱形 59"/>
          <p:cNvSpPr/>
          <p:nvPr/>
        </p:nvSpPr>
        <p:spPr>
          <a:xfrm>
            <a:off x="5486949" y="4553277"/>
            <a:ext cx="568972" cy="412127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6">
                    <a:lumMod val="50000"/>
                  </a:schemeClr>
                </a:solidFill>
              </a:rPr>
              <a:t>db</a:t>
            </a:r>
            <a:endParaRPr lang="zh-CN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1" name="流程图: 资料带 60"/>
          <p:cNvSpPr/>
          <p:nvPr/>
        </p:nvSpPr>
        <p:spPr>
          <a:xfrm>
            <a:off x="4642426" y="4560549"/>
            <a:ext cx="544789" cy="404856"/>
          </a:xfrm>
          <a:prstGeom prst="flowChartPunchedTap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accent6">
                    <a:lumMod val="50000"/>
                  </a:schemeClr>
                </a:solidFill>
              </a:rPr>
              <a:t>log</a:t>
            </a:r>
            <a:endParaRPr lang="zh-CN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5175506" y="4596072"/>
            <a:ext cx="299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+</a:t>
            </a:r>
            <a:endParaRPr lang="zh-CN" altLang="en-US" dirty="0"/>
          </a:p>
        </p:txBody>
      </p:sp>
      <p:sp>
        <p:nvSpPr>
          <p:cNvPr id="63" name="圆柱形 62"/>
          <p:cNvSpPr/>
          <p:nvPr/>
        </p:nvSpPr>
        <p:spPr>
          <a:xfrm>
            <a:off x="8163231" y="4588798"/>
            <a:ext cx="527410" cy="412127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6">
                    <a:lumMod val="50000"/>
                  </a:schemeClr>
                </a:solidFill>
              </a:rPr>
              <a:t>db</a:t>
            </a:r>
            <a:endParaRPr lang="zh-CN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4" name="流程图: 资料带 63"/>
          <p:cNvSpPr/>
          <p:nvPr/>
        </p:nvSpPr>
        <p:spPr>
          <a:xfrm>
            <a:off x="7312669" y="4596070"/>
            <a:ext cx="550828" cy="404856"/>
          </a:xfrm>
          <a:prstGeom prst="flowChartPunchedTap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accent6">
                    <a:lumMod val="50000"/>
                  </a:schemeClr>
                </a:solidFill>
              </a:rPr>
              <a:t>log</a:t>
            </a:r>
            <a:endParaRPr lang="zh-CN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7851788" y="4631593"/>
            <a:ext cx="299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+</a:t>
            </a:r>
            <a:endParaRPr lang="zh-CN" altLang="en-US" dirty="0"/>
          </a:p>
        </p:txBody>
      </p:sp>
      <p:sp>
        <p:nvSpPr>
          <p:cNvPr id="66" name="圆柱形 65"/>
          <p:cNvSpPr/>
          <p:nvPr/>
        </p:nvSpPr>
        <p:spPr>
          <a:xfrm>
            <a:off x="7217382" y="6026587"/>
            <a:ext cx="568972" cy="412127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6">
                    <a:lumMod val="50000"/>
                  </a:schemeClr>
                </a:solidFill>
              </a:rPr>
              <a:t>db</a:t>
            </a:r>
            <a:endParaRPr lang="zh-CN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7" name="流程图: 资料带 66"/>
          <p:cNvSpPr/>
          <p:nvPr/>
        </p:nvSpPr>
        <p:spPr>
          <a:xfrm>
            <a:off x="6325258" y="6033859"/>
            <a:ext cx="592390" cy="404856"/>
          </a:xfrm>
          <a:prstGeom prst="flowChartPunchedTap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accent6">
                    <a:lumMod val="50000"/>
                  </a:schemeClr>
                </a:solidFill>
              </a:rPr>
              <a:t>log</a:t>
            </a:r>
            <a:endParaRPr lang="zh-CN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6905939" y="6069382"/>
            <a:ext cx="299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+</a:t>
            </a:r>
            <a:endParaRPr lang="zh-CN" altLang="en-US" dirty="0"/>
          </a:p>
        </p:txBody>
      </p:sp>
      <p:sp>
        <p:nvSpPr>
          <p:cNvPr id="69" name="椭圆 68"/>
          <p:cNvSpPr/>
          <p:nvPr/>
        </p:nvSpPr>
        <p:spPr>
          <a:xfrm>
            <a:off x="2148096" y="4043226"/>
            <a:ext cx="1339402" cy="65584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Client</a:t>
            </a:r>
            <a:endParaRPr lang="zh-CN" altLang="en-US" dirty="0"/>
          </a:p>
        </p:txBody>
      </p:sp>
      <p:cxnSp>
        <p:nvCxnSpPr>
          <p:cNvPr id="70" name="直接箭头连接符 69"/>
          <p:cNvCxnSpPr>
            <a:stCxn id="69" idx="6"/>
            <a:endCxn id="49" idx="2"/>
          </p:cNvCxnSpPr>
          <p:nvPr/>
        </p:nvCxnSpPr>
        <p:spPr>
          <a:xfrm>
            <a:off x="3487498" y="4371149"/>
            <a:ext cx="885300" cy="1"/>
          </a:xfrm>
          <a:prstGeom prst="straightConnector1">
            <a:avLst/>
          </a:prstGeom>
          <a:ln w="28575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>
            <a:stCxn id="49" idx="6"/>
            <a:endCxn id="72" idx="2"/>
          </p:cNvCxnSpPr>
          <p:nvPr/>
        </p:nvCxnSpPr>
        <p:spPr>
          <a:xfrm>
            <a:off x="5977420" y="4371150"/>
            <a:ext cx="1033343" cy="3636"/>
          </a:xfrm>
          <a:prstGeom prst="straightConnector1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2" name="椭圆 71"/>
          <p:cNvSpPr/>
          <p:nvPr/>
        </p:nvSpPr>
        <p:spPr>
          <a:xfrm>
            <a:off x="7010763" y="3991224"/>
            <a:ext cx="1844486" cy="76712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Secondary</a:t>
            </a:r>
            <a:endParaRPr lang="zh-CN" altLang="en-US" dirty="0"/>
          </a:p>
        </p:txBody>
      </p:sp>
      <p:sp>
        <p:nvSpPr>
          <p:cNvPr id="73" name="圆柱形 72"/>
          <p:cNvSpPr/>
          <p:nvPr/>
        </p:nvSpPr>
        <p:spPr>
          <a:xfrm>
            <a:off x="8168547" y="4596071"/>
            <a:ext cx="527410" cy="412127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6">
                    <a:lumMod val="50000"/>
                  </a:schemeClr>
                </a:solidFill>
              </a:rPr>
              <a:t>db</a:t>
            </a:r>
            <a:endParaRPr lang="zh-CN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4" name="流程图: 资料带 73"/>
          <p:cNvSpPr/>
          <p:nvPr/>
        </p:nvSpPr>
        <p:spPr>
          <a:xfrm>
            <a:off x="7317985" y="4603343"/>
            <a:ext cx="550828" cy="404856"/>
          </a:xfrm>
          <a:prstGeom prst="flowChartPunchedTap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accent6">
                    <a:lumMod val="50000"/>
                  </a:schemeClr>
                </a:solidFill>
              </a:rPr>
              <a:t>log</a:t>
            </a:r>
            <a:endParaRPr lang="zh-CN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7857104" y="4638866"/>
            <a:ext cx="299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+</a:t>
            </a:r>
            <a:endParaRPr lang="zh-CN" altLang="en-US" dirty="0"/>
          </a:p>
        </p:txBody>
      </p:sp>
      <p:cxnSp>
        <p:nvCxnSpPr>
          <p:cNvPr id="76" name="直接箭头连接符 75"/>
          <p:cNvCxnSpPr>
            <a:stCxn id="51" idx="4"/>
            <a:endCxn id="56" idx="0"/>
          </p:cNvCxnSpPr>
          <p:nvPr/>
        </p:nvCxnSpPr>
        <p:spPr>
          <a:xfrm>
            <a:off x="5589426" y="2476642"/>
            <a:ext cx="2348577" cy="1521852"/>
          </a:xfrm>
          <a:prstGeom prst="straightConnector1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7" name="椭圆 76"/>
          <p:cNvSpPr/>
          <p:nvPr/>
        </p:nvSpPr>
        <p:spPr>
          <a:xfrm>
            <a:off x="2787737" y="5444663"/>
            <a:ext cx="1891474" cy="7598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Secondary</a:t>
            </a:r>
            <a:endParaRPr lang="zh-CN" altLang="en-US" dirty="0"/>
          </a:p>
        </p:txBody>
      </p:sp>
      <p:sp>
        <p:nvSpPr>
          <p:cNvPr id="78" name="圆柱形 77"/>
          <p:cNvSpPr/>
          <p:nvPr/>
        </p:nvSpPr>
        <p:spPr>
          <a:xfrm>
            <a:off x="3921863" y="6046255"/>
            <a:ext cx="568972" cy="412127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6">
                    <a:lumMod val="50000"/>
                  </a:schemeClr>
                </a:solidFill>
              </a:rPr>
              <a:t>db</a:t>
            </a:r>
            <a:endParaRPr lang="zh-CN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9" name="流程图: 资料带 78"/>
          <p:cNvSpPr/>
          <p:nvPr/>
        </p:nvSpPr>
        <p:spPr>
          <a:xfrm>
            <a:off x="3008337" y="6053527"/>
            <a:ext cx="613792" cy="404856"/>
          </a:xfrm>
          <a:prstGeom prst="flowChartPunchedTap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accent6">
                    <a:lumMod val="50000"/>
                  </a:schemeClr>
                </a:solidFill>
              </a:rPr>
              <a:t>log</a:t>
            </a:r>
            <a:endParaRPr lang="zh-CN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3610420" y="6089050"/>
            <a:ext cx="299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+</a:t>
            </a:r>
            <a:endParaRPr lang="zh-CN" altLang="en-US" dirty="0"/>
          </a:p>
        </p:txBody>
      </p:sp>
      <p:cxnSp>
        <p:nvCxnSpPr>
          <p:cNvPr id="81" name="直接箭头连接符 80"/>
          <p:cNvCxnSpPr>
            <a:stCxn id="49" idx="3"/>
            <a:endCxn id="77" idx="0"/>
          </p:cNvCxnSpPr>
          <p:nvPr/>
        </p:nvCxnSpPr>
        <p:spPr>
          <a:xfrm flipH="1">
            <a:off x="3733474" y="4639798"/>
            <a:ext cx="874315" cy="804865"/>
          </a:xfrm>
          <a:prstGeom prst="straightConnector1">
            <a:avLst/>
          </a:prstGeom>
          <a:ln w="28575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>
            <a:stCxn id="51" idx="4"/>
            <a:endCxn id="77" idx="0"/>
          </p:cNvCxnSpPr>
          <p:nvPr/>
        </p:nvCxnSpPr>
        <p:spPr>
          <a:xfrm flipH="1">
            <a:off x="3733474" y="2476642"/>
            <a:ext cx="1855952" cy="296802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2" name="文本占位符 3"/>
          <p:cNvSpPr>
            <a:spLocks noGrp="1"/>
          </p:cNvSpPr>
          <p:nvPr>
            <p:ph type="body" sz="quarter" idx="4294967295"/>
          </p:nvPr>
        </p:nvSpPr>
        <p:spPr>
          <a:xfrm>
            <a:off x="352365" y="1661726"/>
            <a:ext cx="3887392" cy="32795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342900" indent="-342900">
              <a:buAutoNum type="arabicPeriod"/>
            </a:pPr>
            <a:r>
              <a:rPr lang="zh-CN" altLang="en-US" sz="1800" dirty="0" smtClean="0">
                <a:solidFill>
                  <a:srgbClr val="002060"/>
                </a:solidFill>
              </a:rPr>
              <a:t>正常读写</a:t>
            </a:r>
            <a:endParaRPr lang="en-US" altLang="zh-CN" sz="1800" dirty="0" smtClean="0">
              <a:solidFill>
                <a:srgbClr val="002060"/>
              </a:solidFill>
            </a:endParaRPr>
          </a:p>
        </p:txBody>
      </p:sp>
      <p:sp>
        <p:nvSpPr>
          <p:cNvPr id="94" name="文本占位符 3"/>
          <p:cNvSpPr>
            <a:spLocks noGrp="1"/>
          </p:cNvSpPr>
          <p:nvPr>
            <p:ph type="body" sz="quarter" idx="4294967295"/>
          </p:nvPr>
        </p:nvSpPr>
        <p:spPr>
          <a:xfrm>
            <a:off x="352365" y="2003746"/>
            <a:ext cx="3887392" cy="32795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zh-CN" altLang="en-US" sz="1800" dirty="0" smtClean="0">
                <a:solidFill>
                  <a:srgbClr val="002060"/>
                </a:solidFill>
              </a:rPr>
              <a:t>某个</a:t>
            </a:r>
            <a:r>
              <a:rPr lang="en-US" altLang="zh-CN" sz="1800" dirty="0" smtClean="0">
                <a:solidFill>
                  <a:srgbClr val="002060"/>
                </a:solidFill>
              </a:rPr>
              <a:t>Secondary</a:t>
            </a:r>
            <a:r>
              <a:rPr lang="zh-CN" altLang="en-US" sz="1800" dirty="0" smtClean="0">
                <a:solidFill>
                  <a:srgbClr val="002060"/>
                </a:solidFill>
              </a:rPr>
              <a:t>挂了</a:t>
            </a:r>
            <a:endParaRPr lang="en-US" altLang="zh-CN" sz="1800" dirty="0" smtClean="0">
              <a:solidFill>
                <a:srgbClr val="002060"/>
              </a:solidFill>
            </a:endParaRPr>
          </a:p>
          <a:p>
            <a:pPr marL="342900" indent="-342900">
              <a:buAutoNum type="arabicPeriod" startAt="2"/>
            </a:pPr>
            <a:endParaRPr lang="en-US" altLang="zh-CN" sz="1800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altLang="zh-CN" sz="1800" dirty="0" smtClean="0">
              <a:solidFill>
                <a:srgbClr val="002060"/>
              </a:solidFill>
            </a:endParaRPr>
          </a:p>
        </p:txBody>
      </p:sp>
      <p:sp>
        <p:nvSpPr>
          <p:cNvPr id="95" name="文本占位符 3"/>
          <p:cNvSpPr>
            <a:spLocks noGrp="1"/>
          </p:cNvSpPr>
          <p:nvPr>
            <p:ph type="body" sz="quarter" idx="4294967295"/>
          </p:nvPr>
        </p:nvSpPr>
        <p:spPr>
          <a:xfrm>
            <a:off x="352365" y="2332085"/>
            <a:ext cx="3150659" cy="64115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buFont typeface="+mj-lt"/>
              <a:buAutoNum type="arabicPeriod" startAt="3"/>
            </a:pPr>
            <a:r>
              <a:rPr lang="en-US" altLang="zh-CN" sz="1800" dirty="0" smtClean="0">
                <a:solidFill>
                  <a:srgbClr val="002060"/>
                </a:solidFill>
              </a:rPr>
              <a:t>Primary</a:t>
            </a:r>
            <a:r>
              <a:rPr lang="zh-CN" altLang="en-US" sz="1800" dirty="0" smtClean="0">
                <a:solidFill>
                  <a:srgbClr val="002060"/>
                </a:solidFill>
              </a:rPr>
              <a:t>在一</a:t>
            </a:r>
            <a:r>
              <a:rPr lang="zh-CN" altLang="en-US" sz="1800" dirty="0">
                <a:solidFill>
                  <a:srgbClr val="002060"/>
                </a:solidFill>
              </a:rPr>
              <a:t>主一备</a:t>
            </a:r>
            <a:r>
              <a:rPr lang="zh-CN" altLang="en-US" sz="1800" dirty="0" smtClean="0">
                <a:solidFill>
                  <a:srgbClr val="002060"/>
                </a:solidFill>
              </a:rPr>
              <a:t>状态下继续</a:t>
            </a:r>
            <a:r>
              <a:rPr lang="zh-CN" altLang="en-US" sz="1800" dirty="0">
                <a:solidFill>
                  <a:srgbClr val="002060"/>
                </a:solidFill>
              </a:rPr>
              <a:t>提供服务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 startAt="3"/>
            </a:pPr>
            <a:endParaRPr lang="en-US" altLang="zh-CN" sz="1800" dirty="0" smtClean="0">
              <a:solidFill>
                <a:srgbClr val="002060"/>
              </a:solidFill>
            </a:endParaRPr>
          </a:p>
        </p:txBody>
      </p:sp>
      <p:sp>
        <p:nvSpPr>
          <p:cNvPr id="96" name="文本占位符 3"/>
          <p:cNvSpPr>
            <a:spLocks noGrp="1"/>
          </p:cNvSpPr>
          <p:nvPr>
            <p:ph type="body" sz="quarter" idx="4294967295"/>
          </p:nvPr>
        </p:nvSpPr>
        <p:spPr>
          <a:xfrm>
            <a:off x="352365" y="2997697"/>
            <a:ext cx="3887392" cy="32795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342900" indent="-342900">
              <a:buFont typeface="+mj-lt"/>
              <a:buAutoNum type="arabicPeriod" startAt="4"/>
            </a:pPr>
            <a:r>
              <a:rPr lang="zh-CN" altLang="en-US" sz="1800" dirty="0" smtClean="0">
                <a:solidFill>
                  <a:srgbClr val="002060"/>
                </a:solidFill>
              </a:rPr>
              <a:t>补充</a:t>
            </a:r>
            <a:r>
              <a:rPr lang="en-US" altLang="zh-CN" sz="1800" dirty="0" smtClean="0">
                <a:solidFill>
                  <a:srgbClr val="002060"/>
                </a:solidFill>
              </a:rPr>
              <a:t>Secondary</a:t>
            </a:r>
          </a:p>
          <a:p>
            <a:pPr marL="342900" indent="-342900">
              <a:buAutoNum type="arabicPeriod" startAt="4"/>
            </a:pPr>
            <a:endParaRPr lang="en-US" altLang="zh-CN" sz="1800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altLang="zh-CN" sz="1800" dirty="0" smtClean="0">
              <a:solidFill>
                <a:srgbClr val="002060"/>
              </a:solidFill>
            </a:endParaRPr>
          </a:p>
        </p:txBody>
      </p:sp>
      <p:pic>
        <p:nvPicPr>
          <p:cNvPr id="43" name="Picture 6" descr="http://android-artworks.25pp.com/fs01/2014/09/26/102_bea3c793e15ce54b99703c69136d848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3708" y="0"/>
            <a:ext cx="960292" cy="960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Shape 131"/>
          <p:cNvSpPr/>
          <p:nvPr/>
        </p:nvSpPr>
        <p:spPr>
          <a:xfrm>
            <a:off x="679521" y="864745"/>
            <a:ext cx="7589835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30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algn="ctr"/>
            <a:r>
              <a:rPr lang="zh-CN" altLang="en-US" dirty="0">
                <a:solidFill>
                  <a:srgbClr val="002060"/>
                </a:solidFill>
              </a:rPr>
              <a:t>宕</a:t>
            </a:r>
            <a:r>
              <a:rPr lang="zh-CN" altLang="en-US" dirty="0" smtClean="0">
                <a:solidFill>
                  <a:srgbClr val="002060"/>
                </a:solidFill>
              </a:rPr>
              <a:t>机恢复 </a:t>
            </a:r>
            <a:r>
              <a:rPr lang="en-US" altLang="zh-CN" dirty="0" smtClean="0">
                <a:solidFill>
                  <a:srgbClr val="002060"/>
                </a:solidFill>
              </a:rPr>
              <a:t>- Secondary</a:t>
            </a:r>
            <a:r>
              <a:rPr lang="zh-CN" altLang="en-US" dirty="0" smtClean="0">
                <a:solidFill>
                  <a:srgbClr val="002060"/>
                </a:solidFill>
              </a:rPr>
              <a:t>恢复</a:t>
            </a:r>
            <a:endParaRPr lang="en-US" altLang="zh-CN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352065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0" grpId="0" animBg="1"/>
      <p:bldP spid="51" grpId="0" animBg="1"/>
      <p:bldP spid="52" grpId="0" animBg="1"/>
      <p:bldP spid="56" grpId="0" animBg="1"/>
      <p:bldP spid="56" grpId="1" animBg="1"/>
      <p:bldP spid="60" grpId="0" animBg="1"/>
      <p:bldP spid="61" grpId="0" animBg="1"/>
      <p:bldP spid="62" grpId="0"/>
      <p:bldP spid="63" grpId="0" animBg="1"/>
      <p:bldP spid="63" grpId="1" animBg="1"/>
      <p:bldP spid="64" grpId="0" animBg="1"/>
      <p:bldP spid="64" grpId="1" animBg="1"/>
      <p:bldP spid="65" grpId="0"/>
      <p:bldP spid="65" grpId="1"/>
      <p:bldP spid="66" grpId="0" animBg="1"/>
      <p:bldP spid="67" grpId="0" animBg="1"/>
      <p:bldP spid="68" grpId="0"/>
      <p:bldP spid="69" grpId="0" animBg="1"/>
      <p:bldP spid="72" grpId="0" animBg="1"/>
      <p:bldP spid="73" grpId="0" animBg="1"/>
      <p:bldP spid="74" grpId="0" animBg="1"/>
      <p:bldP spid="75" grpId="0"/>
      <p:bldP spid="77" grpId="0" animBg="1"/>
      <p:bldP spid="78" grpId="0" animBg="1"/>
      <p:bldP spid="79" grpId="0" animBg="1"/>
      <p:bldP spid="80" grpId="0"/>
      <p:bldP spid="92" grpId="0" build="p" animBg="1"/>
      <p:bldP spid="94" grpId="0" build="p" animBg="1"/>
      <p:bldP spid="95" grpId="0" build="p" animBg="1"/>
      <p:bldP spid="96" grpId="0" build="p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椭圆 29"/>
          <p:cNvSpPr/>
          <p:nvPr/>
        </p:nvSpPr>
        <p:spPr>
          <a:xfrm>
            <a:off x="4253781" y="2480612"/>
            <a:ext cx="1326524" cy="75985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Meta</a:t>
            </a:r>
          </a:p>
          <a:p>
            <a:pPr algn="ctr"/>
            <a:r>
              <a:rPr lang="en-US" altLang="zh-CN" dirty="0" smtClean="0"/>
              <a:t>Server</a:t>
            </a:r>
            <a:endParaRPr lang="zh-CN" altLang="en-US" dirty="0"/>
          </a:p>
        </p:txBody>
      </p:sp>
      <p:cxnSp>
        <p:nvCxnSpPr>
          <p:cNvPr id="31" name="直接箭头连接符 30"/>
          <p:cNvCxnSpPr>
            <a:stCxn id="30" idx="4"/>
            <a:endCxn id="45" idx="0"/>
          </p:cNvCxnSpPr>
          <p:nvPr/>
        </p:nvCxnSpPr>
        <p:spPr>
          <a:xfrm flipH="1">
            <a:off x="4569760" y="3240465"/>
            <a:ext cx="347283" cy="148048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30" idx="4"/>
            <a:endCxn id="44" idx="0"/>
          </p:cNvCxnSpPr>
          <p:nvPr/>
        </p:nvCxnSpPr>
        <p:spPr>
          <a:xfrm>
            <a:off x="4917043" y="3240465"/>
            <a:ext cx="1104175" cy="23535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30" idx="4"/>
            <a:endCxn id="34" idx="0"/>
          </p:cNvCxnSpPr>
          <p:nvPr/>
        </p:nvCxnSpPr>
        <p:spPr>
          <a:xfrm>
            <a:off x="4917043" y="3240465"/>
            <a:ext cx="2551734" cy="154825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4" name="椭圆 33"/>
          <p:cNvSpPr/>
          <p:nvPr/>
        </p:nvSpPr>
        <p:spPr>
          <a:xfrm>
            <a:off x="6663819" y="4788724"/>
            <a:ext cx="1609916" cy="7598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Replica</a:t>
            </a:r>
          </a:p>
          <a:p>
            <a:pPr algn="ctr"/>
            <a:r>
              <a:rPr lang="en-US" altLang="zh-CN" dirty="0" smtClean="0"/>
              <a:t>Server</a:t>
            </a:r>
            <a:endParaRPr lang="zh-CN" altLang="en-US" dirty="0"/>
          </a:p>
        </p:txBody>
      </p:sp>
      <p:sp>
        <p:nvSpPr>
          <p:cNvPr id="36" name="圆柱形 35"/>
          <p:cNvSpPr/>
          <p:nvPr/>
        </p:nvSpPr>
        <p:spPr>
          <a:xfrm>
            <a:off x="7758229" y="5458540"/>
            <a:ext cx="550634" cy="412127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6">
                    <a:lumMod val="50000"/>
                  </a:schemeClr>
                </a:solidFill>
              </a:rPr>
              <a:t>db</a:t>
            </a:r>
            <a:endParaRPr lang="zh-CN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7" name="流程图: 资料带 36"/>
          <p:cNvSpPr/>
          <p:nvPr/>
        </p:nvSpPr>
        <p:spPr>
          <a:xfrm>
            <a:off x="6884443" y="5465812"/>
            <a:ext cx="574052" cy="404856"/>
          </a:xfrm>
          <a:prstGeom prst="flowChartPunchedTap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accent6">
                    <a:lumMod val="50000"/>
                  </a:schemeClr>
                </a:solidFill>
              </a:rPr>
              <a:t>log</a:t>
            </a:r>
            <a:endParaRPr lang="zh-CN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7446786" y="5501335"/>
            <a:ext cx="299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+</a:t>
            </a:r>
            <a:endParaRPr lang="zh-CN" altLang="en-US" dirty="0"/>
          </a:p>
        </p:txBody>
      </p:sp>
      <p:sp>
        <p:nvSpPr>
          <p:cNvPr id="39" name="文本框 38"/>
          <p:cNvSpPr txBox="1"/>
          <p:nvPr/>
        </p:nvSpPr>
        <p:spPr>
          <a:xfrm>
            <a:off x="4037540" y="4079496"/>
            <a:ext cx="12093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chemeClr val="accent6">
                    <a:lumMod val="75000"/>
                  </a:schemeClr>
                </a:solidFill>
              </a:rPr>
              <a:t>heartbeat</a:t>
            </a:r>
            <a:endParaRPr lang="zh-CN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4986741" y="4392562"/>
            <a:ext cx="12093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chemeClr val="accent6">
                    <a:lumMod val="75000"/>
                  </a:schemeClr>
                </a:solidFill>
              </a:rPr>
              <a:t>heartbeat</a:t>
            </a:r>
            <a:endParaRPr lang="zh-CN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5991692" y="4216636"/>
            <a:ext cx="12093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chemeClr val="accent6">
                    <a:lumMod val="75000"/>
                  </a:schemeClr>
                </a:solidFill>
              </a:rPr>
              <a:t>heartbeat</a:t>
            </a:r>
            <a:endParaRPr lang="zh-CN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7174415" y="2299397"/>
            <a:ext cx="1897567" cy="75985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ZooKeeper</a:t>
            </a:r>
            <a:endParaRPr lang="zh-CN" altLang="en-US" dirty="0"/>
          </a:p>
        </p:txBody>
      </p:sp>
      <p:cxnSp>
        <p:nvCxnSpPr>
          <p:cNvPr id="43" name="直接箭头连接符 42"/>
          <p:cNvCxnSpPr>
            <a:endCxn id="30" idx="6"/>
          </p:cNvCxnSpPr>
          <p:nvPr/>
        </p:nvCxnSpPr>
        <p:spPr>
          <a:xfrm flipH="1">
            <a:off x="5580305" y="2679324"/>
            <a:ext cx="1569858" cy="18121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4" name="椭圆 43"/>
          <p:cNvSpPr/>
          <p:nvPr/>
        </p:nvSpPr>
        <p:spPr>
          <a:xfrm>
            <a:off x="5216260" y="5593997"/>
            <a:ext cx="1609916" cy="7598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Replica</a:t>
            </a:r>
          </a:p>
          <a:p>
            <a:pPr algn="ctr"/>
            <a:r>
              <a:rPr lang="en-US" altLang="zh-CN" dirty="0" smtClean="0"/>
              <a:t>Server</a:t>
            </a:r>
            <a:endParaRPr lang="zh-CN" altLang="en-US" dirty="0"/>
          </a:p>
        </p:txBody>
      </p:sp>
      <p:sp>
        <p:nvSpPr>
          <p:cNvPr id="45" name="椭圆 44"/>
          <p:cNvSpPr/>
          <p:nvPr/>
        </p:nvSpPr>
        <p:spPr>
          <a:xfrm>
            <a:off x="3764802" y="4720952"/>
            <a:ext cx="1609916" cy="7598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Replica</a:t>
            </a:r>
          </a:p>
          <a:p>
            <a:pPr algn="ctr"/>
            <a:r>
              <a:rPr lang="en-US" altLang="zh-CN" dirty="0" smtClean="0"/>
              <a:t>Server</a:t>
            </a:r>
            <a:endParaRPr lang="zh-CN" altLang="en-US" dirty="0"/>
          </a:p>
        </p:txBody>
      </p:sp>
      <p:sp>
        <p:nvSpPr>
          <p:cNvPr id="46" name="圆柱形 45"/>
          <p:cNvSpPr/>
          <p:nvPr/>
        </p:nvSpPr>
        <p:spPr>
          <a:xfrm>
            <a:off x="6203257" y="6248871"/>
            <a:ext cx="550634" cy="412127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6">
                    <a:lumMod val="50000"/>
                  </a:schemeClr>
                </a:solidFill>
              </a:rPr>
              <a:t>db</a:t>
            </a:r>
            <a:endParaRPr lang="zh-CN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7" name="流程图: 资料带 46"/>
          <p:cNvSpPr/>
          <p:nvPr/>
        </p:nvSpPr>
        <p:spPr>
          <a:xfrm>
            <a:off x="5311133" y="6256143"/>
            <a:ext cx="592390" cy="404856"/>
          </a:xfrm>
          <a:prstGeom prst="flowChartPunchedTap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accent6">
                    <a:lumMod val="50000"/>
                  </a:schemeClr>
                </a:solidFill>
              </a:rPr>
              <a:t>log</a:t>
            </a:r>
            <a:endParaRPr lang="zh-CN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5891814" y="6291666"/>
            <a:ext cx="299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+</a:t>
            </a:r>
            <a:endParaRPr lang="zh-CN" altLang="en-US" dirty="0"/>
          </a:p>
        </p:txBody>
      </p:sp>
      <p:sp>
        <p:nvSpPr>
          <p:cNvPr id="49" name="圆柱形 48"/>
          <p:cNvSpPr/>
          <p:nvPr/>
        </p:nvSpPr>
        <p:spPr>
          <a:xfrm>
            <a:off x="4770120" y="5396612"/>
            <a:ext cx="550634" cy="412127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6">
                    <a:lumMod val="50000"/>
                  </a:schemeClr>
                </a:solidFill>
              </a:rPr>
              <a:t>db</a:t>
            </a:r>
            <a:endParaRPr lang="zh-CN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0" name="流程图: 资料带 49"/>
          <p:cNvSpPr/>
          <p:nvPr/>
        </p:nvSpPr>
        <p:spPr>
          <a:xfrm>
            <a:off x="3910455" y="5403884"/>
            <a:ext cx="559931" cy="404856"/>
          </a:xfrm>
          <a:prstGeom prst="flowChartPunchedTap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accent6">
                    <a:lumMod val="50000"/>
                  </a:schemeClr>
                </a:solidFill>
              </a:rPr>
              <a:t>log</a:t>
            </a:r>
            <a:endParaRPr lang="zh-CN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4458677" y="5439407"/>
            <a:ext cx="299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+</a:t>
            </a:r>
            <a:endParaRPr lang="zh-CN" altLang="en-US" dirty="0"/>
          </a:p>
        </p:txBody>
      </p:sp>
      <p:sp>
        <p:nvSpPr>
          <p:cNvPr id="52" name="椭圆 51"/>
          <p:cNvSpPr/>
          <p:nvPr/>
        </p:nvSpPr>
        <p:spPr>
          <a:xfrm>
            <a:off x="5216300" y="1749386"/>
            <a:ext cx="1326524" cy="75985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Meta</a:t>
            </a:r>
          </a:p>
          <a:p>
            <a:pPr algn="ctr"/>
            <a:r>
              <a:rPr lang="en-US" altLang="zh-CN" dirty="0" smtClean="0"/>
              <a:t>Server</a:t>
            </a:r>
            <a:endParaRPr lang="zh-CN" altLang="en-US" dirty="0"/>
          </a:p>
        </p:txBody>
      </p:sp>
      <p:sp>
        <p:nvSpPr>
          <p:cNvPr id="53" name="椭圆 52"/>
          <p:cNvSpPr/>
          <p:nvPr/>
        </p:nvSpPr>
        <p:spPr>
          <a:xfrm>
            <a:off x="5516742" y="3043911"/>
            <a:ext cx="1326524" cy="75985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Meta</a:t>
            </a:r>
          </a:p>
          <a:p>
            <a:pPr algn="ctr"/>
            <a:r>
              <a:rPr lang="en-US" altLang="zh-CN" dirty="0" smtClean="0"/>
              <a:t>Server</a:t>
            </a:r>
            <a:endParaRPr lang="zh-CN" altLang="en-US" dirty="0"/>
          </a:p>
        </p:txBody>
      </p:sp>
      <p:cxnSp>
        <p:nvCxnSpPr>
          <p:cNvPr id="56" name="直接箭头连接符 55"/>
          <p:cNvCxnSpPr>
            <a:endCxn id="52" idx="6"/>
          </p:cNvCxnSpPr>
          <p:nvPr/>
        </p:nvCxnSpPr>
        <p:spPr>
          <a:xfrm flipH="1" flipV="1">
            <a:off x="6542824" y="2129313"/>
            <a:ext cx="750219" cy="37992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>
            <a:endCxn id="53" idx="7"/>
          </p:cNvCxnSpPr>
          <p:nvPr/>
        </p:nvCxnSpPr>
        <p:spPr>
          <a:xfrm flipH="1">
            <a:off x="6649001" y="2860539"/>
            <a:ext cx="644042" cy="29465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4" name="圆角矩形 143"/>
          <p:cNvSpPr/>
          <p:nvPr/>
        </p:nvSpPr>
        <p:spPr>
          <a:xfrm>
            <a:off x="4151320" y="1630058"/>
            <a:ext cx="2811650" cy="2336362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9" name="直接箭头连接符 98"/>
          <p:cNvCxnSpPr>
            <a:stCxn id="114" idx="4"/>
          </p:cNvCxnSpPr>
          <p:nvPr/>
        </p:nvCxnSpPr>
        <p:spPr>
          <a:xfrm flipH="1">
            <a:off x="4569761" y="3246997"/>
            <a:ext cx="350933" cy="1480123"/>
          </a:xfrm>
          <a:prstGeom prst="straightConnector1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0" name="直接箭头连接符 99"/>
          <p:cNvCxnSpPr>
            <a:stCxn id="114" idx="4"/>
            <a:endCxn id="44" idx="0"/>
          </p:cNvCxnSpPr>
          <p:nvPr/>
        </p:nvCxnSpPr>
        <p:spPr>
          <a:xfrm>
            <a:off x="4920694" y="3246997"/>
            <a:ext cx="1100524" cy="2347000"/>
          </a:xfrm>
          <a:prstGeom prst="straightConnector1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2" name="文本框 101"/>
          <p:cNvSpPr txBox="1"/>
          <p:nvPr/>
        </p:nvSpPr>
        <p:spPr>
          <a:xfrm>
            <a:off x="4037540" y="4085664"/>
            <a:ext cx="12093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chemeClr val="accent3"/>
                </a:solidFill>
              </a:rPr>
              <a:t>heartbeat</a:t>
            </a:r>
            <a:endParaRPr lang="zh-CN" altLang="en-US" sz="1600" dirty="0">
              <a:solidFill>
                <a:schemeClr val="accent3"/>
              </a:solidFill>
            </a:endParaRPr>
          </a:p>
        </p:txBody>
      </p:sp>
      <p:sp>
        <p:nvSpPr>
          <p:cNvPr id="103" name="文本框 102"/>
          <p:cNvSpPr txBox="1"/>
          <p:nvPr/>
        </p:nvSpPr>
        <p:spPr>
          <a:xfrm>
            <a:off x="4986741" y="4398730"/>
            <a:ext cx="12093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chemeClr val="accent3"/>
                </a:solidFill>
              </a:rPr>
              <a:t>heartbeat</a:t>
            </a:r>
            <a:endParaRPr lang="zh-CN" altLang="en-US" sz="1600" dirty="0">
              <a:solidFill>
                <a:schemeClr val="accent3"/>
              </a:solidFill>
            </a:endParaRPr>
          </a:p>
        </p:txBody>
      </p:sp>
      <p:sp>
        <p:nvSpPr>
          <p:cNvPr id="104" name="文本框 103"/>
          <p:cNvSpPr txBox="1"/>
          <p:nvPr/>
        </p:nvSpPr>
        <p:spPr>
          <a:xfrm>
            <a:off x="5991692" y="4222804"/>
            <a:ext cx="12093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chemeClr val="accent3"/>
                </a:solidFill>
              </a:rPr>
              <a:t>heartbeat</a:t>
            </a:r>
            <a:endParaRPr lang="zh-CN" altLang="en-US" sz="1600" dirty="0">
              <a:solidFill>
                <a:schemeClr val="accent3"/>
              </a:solidFill>
            </a:endParaRPr>
          </a:p>
        </p:txBody>
      </p:sp>
      <p:cxnSp>
        <p:nvCxnSpPr>
          <p:cNvPr id="105" name="直接箭头连接符 104"/>
          <p:cNvCxnSpPr>
            <a:endCxn id="114" idx="6"/>
          </p:cNvCxnSpPr>
          <p:nvPr/>
        </p:nvCxnSpPr>
        <p:spPr>
          <a:xfrm flipH="1">
            <a:off x="5583956" y="2685492"/>
            <a:ext cx="1566207" cy="181579"/>
          </a:xfrm>
          <a:prstGeom prst="straightConnector1">
            <a:avLst/>
          </a:prstGeom>
          <a:ln>
            <a:prstDash val="sysDash"/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06" name="文本占位符 3"/>
          <p:cNvSpPr>
            <a:spLocks noGrp="1"/>
          </p:cNvSpPr>
          <p:nvPr>
            <p:ph type="body" sz="quarter" idx="4294967295"/>
          </p:nvPr>
        </p:nvSpPr>
        <p:spPr>
          <a:xfrm>
            <a:off x="352365" y="1714398"/>
            <a:ext cx="2938897" cy="61048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zh-CN" altLang="en-US" sz="1800" dirty="0" smtClean="0">
                <a:solidFill>
                  <a:srgbClr val="002060"/>
                </a:solidFill>
              </a:rPr>
              <a:t>主</a:t>
            </a:r>
            <a:r>
              <a:rPr lang="en-US" altLang="zh-CN" sz="1800" dirty="0" smtClean="0">
                <a:solidFill>
                  <a:srgbClr val="002060"/>
                </a:solidFill>
              </a:rPr>
              <a:t>MetaServer</a:t>
            </a:r>
            <a:r>
              <a:rPr lang="zh-CN" altLang="en-US" sz="1800" dirty="0" smtClean="0">
                <a:solidFill>
                  <a:srgbClr val="002060"/>
                </a:solidFill>
              </a:rPr>
              <a:t>和所有</a:t>
            </a:r>
            <a:r>
              <a:rPr lang="zh-CN" altLang="en-US" sz="1800" dirty="0">
                <a:solidFill>
                  <a:srgbClr val="002060"/>
                </a:solidFill>
              </a:rPr>
              <a:t>的</a:t>
            </a:r>
            <a:r>
              <a:rPr lang="en-US" altLang="zh-CN" sz="1800" dirty="0" smtClean="0">
                <a:solidFill>
                  <a:srgbClr val="002060"/>
                </a:solidFill>
              </a:rPr>
              <a:t>ReplicaServer</a:t>
            </a:r>
            <a:r>
              <a:rPr lang="zh-CN" altLang="en-US" sz="1800" dirty="0" smtClean="0">
                <a:solidFill>
                  <a:srgbClr val="002060"/>
                </a:solidFill>
              </a:rPr>
              <a:t>维持心跳</a:t>
            </a:r>
            <a:endParaRPr lang="en-US" altLang="zh-CN" sz="1800" dirty="0" smtClean="0">
              <a:solidFill>
                <a:srgbClr val="002060"/>
              </a:solidFill>
            </a:endParaRPr>
          </a:p>
        </p:txBody>
      </p:sp>
      <p:sp>
        <p:nvSpPr>
          <p:cNvPr id="107" name="文本占位符 3"/>
          <p:cNvSpPr>
            <a:spLocks noGrp="1"/>
          </p:cNvSpPr>
          <p:nvPr>
            <p:ph type="body" sz="quarter" idx="4294967295"/>
          </p:nvPr>
        </p:nvSpPr>
        <p:spPr>
          <a:xfrm>
            <a:off x="365268" y="2333228"/>
            <a:ext cx="2721007" cy="328389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zh-CN" altLang="en-US" sz="1800" dirty="0">
                <a:solidFill>
                  <a:srgbClr val="002060"/>
                </a:solidFill>
              </a:rPr>
              <a:t>主</a:t>
            </a:r>
            <a:r>
              <a:rPr lang="en-US" altLang="zh-CN" sz="1800" dirty="0" smtClean="0">
                <a:solidFill>
                  <a:srgbClr val="002060"/>
                </a:solidFill>
              </a:rPr>
              <a:t>MetaServer</a:t>
            </a:r>
            <a:r>
              <a:rPr lang="zh-CN" altLang="en-US" sz="1800" dirty="0" smtClean="0">
                <a:solidFill>
                  <a:srgbClr val="002060"/>
                </a:solidFill>
              </a:rPr>
              <a:t>挂了</a:t>
            </a:r>
            <a:endParaRPr lang="en-US" altLang="zh-CN" sz="1800" dirty="0" smtClean="0">
              <a:solidFill>
                <a:srgbClr val="002060"/>
              </a:solidFill>
            </a:endParaRPr>
          </a:p>
          <a:p>
            <a:pPr marL="342900" indent="-342900">
              <a:buAutoNum type="arabicPeriod" startAt="2"/>
            </a:pPr>
            <a:endParaRPr lang="en-US" altLang="zh-CN" sz="1800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altLang="zh-CN" sz="1800" dirty="0" smtClean="0">
              <a:solidFill>
                <a:srgbClr val="002060"/>
              </a:solidFill>
            </a:endParaRPr>
          </a:p>
        </p:txBody>
      </p:sp>
      <p:sp>
        <p:nvSpPr>
          <p:cNvPr id="108" name="文本占位符 3"/>
          <p:cNvSpPr>
            <a:spLocks noGrp="1"/>
          </p:cNvSpPr>
          <p:nvPr>
            <p:ph type="body" sz="quarter" idx="4294967295"/>
          </p:nvPr>
        </p:nvSpPr>
        <p:spPr>
          <a:xfrm>
            <a:off x="365268" y="2662006"/>
            <a:ext cx="2772836" cy="95831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buFont typeface="+mj-lt"/>
              <a:buAutoNum type="arabicPeriod" startAt="3"/>
            </a:pPr>
            <a:r>
              <a:rPr lang="zh-CN" altLang="en-US" sz="1800" dirty="0" smtClean="0">
                <a:solidFill>
                  <a:srgbClr val="002060"/>
                </a:solidFill>
              </a:rPr>
              <a:t>某个备</a:t>
            </a:r>
            <a:r>
              <a:rPr lang="en-US" altLang="zh-CN" sz="1800" dirty="0" smtClean="0">
                <a:solidFill>
                  <a:srgbClr val="002060"/>
                </a:solidFill>
              </a:rPr>
              <a:t>MetaServer</a:t>
            </a:r>
            <a:r>
              <a:rPr lang="zh-CN" altLang="en-US" sz="1800" dirty="0" smtClean="0">
                <a:solidFill>
                  <a:srgbClr val="002060"/>
                </a:solidFill>
              </a:rPr>
              <a:t>通过</a:t>
            </a:r>
            <a:r>
              <a:rPr lang="en-US" altLang="zh-CN" sz="1800" dirty="0" smtClean="0">
                <a:solidFill>
                  <a:srgbClr val="002060"/>
                </a:solidFill>
              </a:rPr>
              <a:t>ZooKeeper</a:t>
            </a:r>
            <a:r>
              <a:rPr lang="zh-CN" altLang="en-US" sz="1800" dirty="0" smtClean="0">
                <a:solidFill>
                  <a:srgbClr val="002060"/>
                </a:solidFill>
              </a:rPr>
              <a:t>抢主成为新的主</a:t>
            </a:r>
            <a:r>
              <a:rPr lang="en-US" altLang="zh-CN" sz="1800" dirty="0" smtClean="0">
                <a:solidFill>
                  <a:srgbClr val="002060"/>
                </a:solidFill>
              </a:rPr>
              <a:t>MetaServer</a:t>
            </a:r>
            <a:endParaRPr lang="zh-CN" altLang="en-US" sz="1800" dirty="0">
              <a:solidFill>
                <a:srgbClr val="002060"/>
              </a:solidFill>
            </a:endParaRPr>
          </a:p>
          <a:p>
            <a:pPr marL="342900" indent="-342900">
              <a:lnSpc>
                <a:spcPct val="100000"/>
              </a:lnSpc>
              <a:buFont typeface="+mj-lt"/>
              <a:buAutoNum type="arabicPeriod" startAt="3"/>
            </a:pPr>
            <a:endParaRPr lang="en-US" altLang="zh-CN" sz="1800" dirty="0" smtClean="0">
              <a:solidFill>
                <a:srgbClr val="002060"/>
              </a:solidFill>
            </a:endParaRPr>
          </a:p>
        </p:txBody>
      </p:sp>
      <p:sp>
        <p:nvSpPr>
          <p:cNvPr id="109" name="文本占位符 3"/>
          <p:cNvSpPr>
            <a:spLocks noGrp="1"/>
          </p:cNvSpPr>
          <p:nvPr>
            <p:ph type="body" sz="quarter" idx="4294967295"/>
          </p:nvPr>
        </p:nvSpPr>
        <p:spPr>
          <a:xfrm>
            <a:off x="365268" y="3634838"/>
            <a:ext cx="2721007" cy="36227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 startAt="4"/>
            </a:pPr>
            <a:r>
              <a:rPr lang="zh-CN" altLang="en-US" sz="1800" dirty="0" smtClean="0">
                <a:solidFill>
                  <a:srgbClr val="002060"/>
                </a:solidFill>
              </a:rPr>
              <a:t>从</a:t>
            </a:r>
            <a:r>
              <a:rPr lang="en-US" altLang="zh-CN" sz="1800" dirty="0" smtClean="0">
                <a:solidFill>
                  <a:srgbClr val="002060"/>
                </a:solidFill>
              </a:rPr>
              <a:t>ZooKeeper</a:t>
            </a:r>
            <a:r>
              <a:rPr lang="zh-CN" altLang="en-US" sz="1800" dirty="0" smtClean="0">
                <a:solidFill>
                  <a:srgbClr val="002060"/>
                </a:solidFill>
              </a:rPr>
              <a:t>恢复状态</a:t>
            </a:r>
            <a:endParaRPr lang="en-US" altLang="zh-CN" sz="1800" dirty="0" smtClean="0">
              <a:solidFill>
                <a:srgbClr val="002060"/>
              </a:solidFill>
            </a:endParaRPr>
          </a:p>
          <a:p>
            <a:pPr marL="342900" indent="-342900">
              <a:buAutoNum type="arabicPeriod" startAt="4"/>
            </a:pPr>
            <a:endParaRPr lang="en-US" altLang="zh-CN" sz="1800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altLang="zh-CN" sz="1800" dirty="0" smtClean="0">
              <a:solidFill>
                <a:srgbClr val="002060"/>
              </a:solidFill>
            </a:endParaRPr>
          </a:p>
        </p:txBody>
      </p:sp>
      <p:sp>
        <p:nvSpPr>
          <p:cNvPr id="110" name="文本占位符 3"/>
          <p:cNvSpPr>
            <a:spLocks noGrp="1"/>
          </p:cNvSpPr>
          <p:nvPr>
            <p:ph type="body" sz="quarter" idx="4294967295"/>
          </p:nvPr>
        </p:nvSpPr>
        <p:spPr>
          <a:xfrm>
            <a:off x="365268" y="4000546"/>
            <a:ext cx="2946250" cy="60627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 startAt="5"/>
            </a:pPr>
            <a:r>
              <a:rPr lang="zh-CN" altLang="en-US" sz="1800" dirty="0" smtClean="0">
                <a:solidFill>
                  <a:srgbClr val="002060"/>
                </a:solidFill>
              </a:rPr>
              <a:t>重新和所有</a:t>
            </a:r>
            <a:r>
              <a:rPr lang="en-US" altLang="zh-CN" sz="1800" dirty="0" smtClean="0">
                <a:solidFill>
                  <a:srgbClr val="002060"/>
                </a:solidFill>
              </a:rPr>
              <a:t>ReplicaServer</a:t>
            </a:r>
            <a:r>
              <a:rPr lang="zh-CN" altLang="en-US" sz="1800" dirty="0" smtClean="0">
                <a:solidFill>
                  <a:srgbClr val="002060"/>
                </a:solidFill>
              </a:rPr>
              <a:t>建立心跳</a:t>
            </a:r>
            <a:endParaRPr lang="en-US" altLang="zh-CN" sz="1800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altLang="zh-CN" sz="1800" dirty="0" smtClean="0">
              <a:solidFill>
                <a:srgbClr val="002060"/>
              </a:solidFill>
            </a:endParaRPr>
          </a:p>
        </p:txBody>
      </p:sp>
      <p:sp>
        <p:nvSpPr>
          <p:cNvPr id="113" name="椭圆 112"/>
          <p:cNvSpPr/>
          <p:nvPr/>
        </p:nvSpPr>
        <p:spPr>
          <a:xfrm>
            <a:off x="5524059" y="3037612"/>
            <a:ext cx="1326524" cy="7598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Meta</a:t>
            </a:r>
          </a:p>
          <a:p>
            <a:pPr algn="ctr"/>
            <a:r>
              <a:rPr lang="en-US" altLang="zh-CN" dirty="0" smtClean="0"/>
              <a:t>Server</a:t>
            </a:r>
            <a:endParaRPr lang="zh-CN" altLang="en-US" dirty="0"/>
          </a:p>
        </p:txBody>
      </p:sp>
      <p:sp>
        <p:nvSpPr>
          <p:cNvPr id="114" name="椭圆 113"/>
          <p:cNvSpPr/>
          <p:nvPr/>
        </p:nvSpPr>
        <p:spPr>
          <a:xfrm>
            <a:off x="4257432" y="2487144"/>
            <a:ext cx="1326524" cy="759853"/>
          </a:xfrm>
          <a:prstGeom prst="ellipse">
            <a:avLst/>
          </a:prstGeom>
          <a:ln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Meta</a:t>
            </a:r>
          </a:p>
          <a:p>
            <a:pPr algn="ctr"/>
            <a:r>
              <a:rPr lang="en-US" altLang="zh-CN" dirty="0" smtClean="0"/>
              <a:t>Server</a:t>
            </a:r>
            <a:endParaRPr lang="zh-CN" altLang="en-US" dirty="0"/>
          </a:p>
        </p:txBody>
      </p:sp>
      <p:sp>
        <p:nvSpPr>
          <p:cNvPr id="151" name="下箭头 150"/>
          <p:cNvSpPr/>
          <p:nvPr/>
        </p:nvSpPr>
        <p:spPr>
          <a:xfrm rot="3863789">
            <a:off x="7044860" y="2858346"/>
            <a:ext cx="179799" cy="631813"/>
          </a:xfrm>
          <a:prstGeom prst="downArrow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文本框 115"/>
          <p:cNvSpPr txBox="1"/>
          <p:nvPr/>
        </p:nvSpPr>
        <p:spPr>
          <a:xfrm>
            <a:off x="7063623" y="3107031"/>
            <a:ext cx="1024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chemeClr val="accent6"/>
                </a:solidFill>
              </a:rPr>
              <a:t>recover</a:t>
            </a:r>
            <a:endParaRPr lang="zh-CN" altLang="en-US" b="1" dirty="0">
              <a:solidFill>
                <a:schemeClr val="accent6"/>
              </a:solidFill>
            </a:endParaRPr>
          </a:p>
        </p:txBody>
      </p:sp>
      <p:cxnSp>
        <p:nvCxnSpPr>
          <p:cNvPr id="118" name="直接箭头连接符 117"/>
          <p:cNvCxnSpPr>
            <a:stCxn id="113" idx="4"/>
            <a:endCxn id="45" idx="0"/>
          </p:cNvCxnSpPr>
          <p:nvPr/>
        </p:nvCxnSpPr>
        <p:spPr>
          <a:xfrm flipH="1">
            <a:off x="4569760" y="3797465"/>
            <a:ext cx="1617561" cy="92348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9" name="直接箭头连接符 118"/>
          <p:cNvCxnSpPr>
            <a:stCxn id="113" idx="4"/>
            <a:endCxn id="44" idx="0"/>
          </p:cNvCxnSpPr>
          <p:nvPr/>
        </p:nvCxnSpPr>
        <p:spPr>
          <a:xfrm flipH="1">
            <a:off x="6021218" y="3797465"/>
            <a:ext cx="166103" cy="17965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0" name="直接箭头连接符 119"/>
          <p:cNvCxnSpPr>
            <a:stCxn id="113" idx="4"/>
            <a:endCxn id="34" idx="0"/>
          </p:cNvCxnSpPr>
          <p:nvPr/>
        </p:nvCxnSpPr>
        <p:spPr>
          <a:xfrm>
            <a:off x="6187321" y="3797465"/>
            <a:ext cx="1281456" cy="99125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55" name="Picture 6" descr="http://android-artworks.25pp.com/fs01/2014/09/26/102_bea3c793e15ce54b99703c69136d848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3708" y="0"/>
            <a:ext cx="960292" cy="960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7" name="直接箭头连接符 56"/>
          <p:cNvCxnSpPr>
            <a:stCxn id="114" idx="4"/>
            <a:endCxn id="34" idx="0"/>
          </p:cNvCxnSpPr>
          <p:nvPr/>
        </p:nvCxnSpPr>
        <p:spPr>
          <a:xfrm>
            <a:off x="4920694" y="3246997"/>
            <a:ext cx="2548083" cy="1541727"/>
          </a:xfrm>
          <a:prstGeom prst="straightConnector1">
            <a:avLst/>
          </a:prstGeom>
          <a:ln>
            <a:solidFill>
              <a:schemeClr val="tx2"/>
            </a:solidFill>
            <a:prstDash val="dash"/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8" name="Shape 131"/>
          <p:cNvSpPr/>
          <p:nvPr/>
        </p:nvSpPr>
        <p:spPr>
          <a:xfrm>
            <a:off x="679521" y="864745"/>
            <a:ext cx="7589835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30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algn="ctr"/>
            <a:r>
              <a:rPr lang="zh-CN" altLang="en-US" dirty="0">
                <a:solidFill>
                  <a:srgbClr val="002060"/>
                </a:solidFill>
              </a:rPr>
              <a:t>宕</a:t>
            </a:r>
            <a:r>
              <a:rPr lang="zh-CN" altLang="en-US" dirty="0" smtClean="0">
                <a:solidFill>
                  <a:srgbClr val="002060"/>
                </a:solidFill>
              </a:rPr>
              <a:t>机恢复 </a:t>
            </a:r>
            <a:r>
              <a:rPr lang="en-US" altLang="zh-CN" dirty="0" smtClean="0">
                <a:solidFill>
                  <a:srgbClr val="002060"/>
                </a:solidFill>
              </a:rPr>
              <a:t>- MetaServer</a:t>
            </a:r>
            <a:r>
              <a:rPr lang="zh-CN" altLang="en-US" dirty="0" smtClean="0">
                <a:solidFill>
                  <a:srgbClr val="002060"/>
                </a:solidFill>
              </a:rPr>
              <a:t>恢复</a:t>
            </a:r>
            <a:endParaRPr lang="en-US" altLang="zh-CN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613464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4" grpId="0" animBg="1"/>
      <p:bldP spid="36" grpId="0" animBg="1"/>
      <p:bldP spid="37" grpId="0" animBg="1"/>
      <p:bldP spid="38" grpId="0"/>
      <p:bldP spid="39" grpId="0"/>
      <p:bldP spid="39" grpId="1"/>
      <p:bldP spid="40" grpId="0"/>
      <p:bldP spid="40" grpId="1"/>
      <p:bldP spid="41" grpId="0"/>
      <p:bldP spid="41" grpId="1"/>
      <p:bldP spid="42" grpId="0" animBg="1"/>
      <p:bldP spid="44" grpId="0" animBg="1"/>
      <p:bldP spid="45" grpId="0" animBg="1"/>
      <p:bldP spid="46" grpId="0" animBg="1"/>
      <p:bldP spid="47" grpId="0" animBg="1"/>
      <p:bldP spid="48" grpId="0"/>
      <p:bldP spid="49" grpId="0" animBg="1"/>
      <p:bldP spid="50" grpId="0" animBg="1"/>
      <p:bldP spid="51" grpId="0"/>
      <p:bldP spid="52" grpId="0" animBg="1"/>
      <p:bldP spid="53" grpId="0" animBg="1"/>
      <p:bldP spid="53" grpId="1" animBg="1"/>
      <p:bldP spid="144" grpId="0" animBg="1"/>
      <p:bldP spid="102" grpId="1"/>
      <p:bldP spid="102" grpId="2"/>
      <p:bldP spid="103" grpId="1"/>
      <p:bldP spid="103" grpId="2"/>
      <p:bldP spid="104" grpId="1"/>
      <p:bldP spid="104" grpId="2"/>
      <p:bldP spid="106" grpId="0" uiExpand="1" build="p" animBg="1"/>
      <p:bldP spid="107" grpId="0" uiExpand="1" build="p" animBg="1"/>
      <p:bldP spid="108" grpId="0" uiExpand="1" build="p" animBg="1"/>
      <p:bldP spid="109" grpId="0" build="p" animBg="1"/>
      <p:bldP spid="110" grpId="0" uiExpand="1" build="p" animBg="1"/>
      <p:bldP spid="113" grpId="0" animBg="1"/>
      <p:bldP spid="114" grpId="0" animBg="1"/>
      <p:bldP spid="151" grpId="0" animBg="1"/>
      <p:bldP spid="151" grpId="1" animBg="1"/>
      <p:bldP spid="116" grpId="0"/>
      <p:bldP spid="116" grpId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2884899" y="4895754"/>
            <a:ext cx="3298004" cy="1589103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2253346" y="3548740"/>
            <a:ext cx="1698171" cy="936172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460174" y="3832209"/>
            <a:ext cx="1284514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/>
              <a:t>分布式复制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5007432" y="3548740"/>
            <a:ext cx="1698171" cy="936172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382989" y="3832161"/>
            <a:ext cx="1284514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/>
              <a:t>宕机恢复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3684819" y="5257797"/>
            <a:ext cx="1698171" cy="936172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022386" y="5540949"/>
            <a:ext cx="115388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/>
              <a:t>单机</a:t>
            </a:r>
            <a:r>
              <a:rPr lang="zh-CN" altLang="en-US" dirty="0" smtClean="0"/>
              <a:t>存储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3684818" y="1822960"/>
            <a:ext cx="1698171" cy="936172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065818" y="2106381"/>
            <a:ext cx="1284514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/>
              <a:t>数据视图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" name="直接连接符 12"/>
          <p:cNvCxnSpPr/>
          <p:nvPr/>
        </p:nvCxnSpPr>
        <p:spPr>
          <a:xfrm flipV="1">
            <a:off x="723903" y="3265905"/>
            <a:ext cx="7620000" cy="1"/>
          </a:xfrm>
          <a:prstGeom prst="line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" name="直接连接符 16"/>
          <p:cNvCxnSpPr/>
          <p:nvPr/>
        </p:nvCxnSpPr>
        <p:spPr>
          <a:xfrm flipV="1">
            <a:off x="723903" y="4754721"/>
            <a:ext cx="7620000" cy="1"/>
          </a:xfrm>
          <a:prstGeom prst="line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9" name="右箭头 18"/>
          <p:cNvSpPr/>
          <p:nvPr/>
        </p:nvSpPr>
        <p:spPr>
          <a:xfrm rot="16200000">
            <a:off x="4321631" y="4844483"/>
            <a:ext cx="424543" cy="348343"/>
          </a:xfrm>
          <a:prstGeom prst="rightArrow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右箭头 19"/>
          <p:cNvSpPr/>
          <p:nvPr/>
        </p:nvSpPr>
        <p:spPr>
          <a:xfrm rot="16200000">
            <a:off x="4321630" y="2833675"/>
            <a:ext cx="424543" cy="348343"/>
          </a:xfrm>
          <a:prstGeom prst="rightArrow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Shape 131"/>
          <p:cNvSpPr/>
          <p:nvPr/>
        </p:nvSpPr>
        <p:spPr>
          <a:xfrm>
            <a:off x="679521" y="864745"/>
            <a:ext cx="7589835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30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algn="ctr"/>
            <a:r>
              <a:rPr lang="zh-CN" altLang="en-US" dirty="0" smtClean="0">
                <a:solidFill>
                  <a:srgbClr val="002060"/>
                </a:solidFill>
              </a:rPr>
              <a:t>设计要点</a:t>
            </a:r>
            <a:endParaRPr lang="en-US" altLang="zh-CN" dirty="0">
              <a:solidFill>
                <a:srgbClr val="002060"/>
              </a:solidFill>
            </a:endParaRPr>
          </a:p>
        </p:txBody>
      </p:sp>
      <p:pic>
        <p:nvPicPr>
          <p:cNvPr id="22" name="Picture 6" descr="http://android-artworks.25pp.com/fs01/2014/09/26/102_bea3c793e15ce54b99703c69136d848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3708" y="0"/>
            <a:ext cx="960292" cy="960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371701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6" descr="http://android-artworks.25pp.com/fs01/2014/09/26/102_bea3c793e15ce54b99703c69136d848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3708" y="0"/>
            <a:ext cx="960292" cy="960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Shape 131"/>
          <p:cNvSpPr/>
          <p:nvPr/>
        </p:nvSpPr>
        <p:spPr>
          <a:xfrm>
            <a:off x="527122" y="871369"/>
            <a:ext cx="8040408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30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algn="ctr"/>
            <a:r>
              <a:rPr lang="zh-CN" altLang="en-US" dirty="0" smtClean="0">
                <a:solidFill>
                  <a:srgbClr val="002060"/>
                </a:solidFill>
              </a:rPr>
              <a:t>单机存储</a:t>
            </a:r>
            <a:endParaRPr lang="en-US" altLang="zh-CN" dirty="0">
              <a:solidFill>
                <a:srgbClr val="002060"/>
              </a:solidFill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882461" y="5229546"/>
            <a:ext cx="7685069" cy="0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" name="棱台 3"/>
          <p:cNvSpPr/>
          <p:nvPr/>
        </p:nvSpPr>
        <p:spPr>
          <a:xfrm>
            <a:off x="1263720" y="5472182"/>
            <a:ext cx="585627" cy="490773"/>
          </a:xfrm>
          <a:prstGeom prst="bevel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SSD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棱台 6"/>
          <p:cNvSpPr/>
          <p:nvPr/>
        </p:nvSpPr>
        <p:spPr>
          <a:xfrm>
            <a:off x="2145585" y="5472182"/>
            <a:ext cx="585627" cy="490773"/>
          </a:xfrm>
          <a:prstGeom prst="bevel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SSD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棱台 7"/>
          <p:cNvSpPr/>
          <p:nvPr/>
        </p:nvSpPr>
        <p:spPr>
          <a:xfrm>
            <a:off x="3077108" y="5472182"/>
            <a:ext cx="585627" cy="490773"/>
          </a:xfrm>
          <a:prstGeom prst="bevel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SSD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棱台 8"/>
          <p:cNvSpPr/>
          <p:nvPr/>
        </p:nvSpPr>
        <p:spPr>
          <a:xfrm>
            <a:off x="3958973" y="5472182"/>
            <a:ext cx="585627" cy="490773"/>
          </a:xfrm>
          <a:prstGeom prst="bevel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SSD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棱台 9"/>
          <p:cNvSpPr/>
          <p:nvPr/>
        </p:nvSpPr>
        <p:spPr>
          <a:xfrm>
            <a:off x="4828851" y="5472182"/>
            <a:ext cx="585627" cy="490773"/>
          </a:xfrm>
          <a:prstGeom prst="bevel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SSD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棱台 10"/>
          <p:cNvSpPr/>
          <p:nvPr/>
        </p:nvSpPr>
        <p:spPr>
          <a:xfrm>
            <a:off x="5710716" y="5472182"/>
            <a:ext cx="585627" cy="490773"/>
          </a:xfrm>
          <a:prstGeom prst="bevel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SSD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棱台 11"/>
          <p:cNvSpPr/>
          <p:nvPr/>
        </p:nvSpPr>
        <p:spPr>
          <a:xfrm>
            <a:off x="6642239" y="5472182"/>
            <a:ext cx="585627" cy="490773"/>
          </a:xfrm>
          <a:prstGeom prst="bevel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SSD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棱台 12"/>
          <p:cNvSpPr/>
          <p:nvPr/>
        </p:nvSpPr>
        <p:spPr>
          <a:xfrm>
            <a:off x="7524104" y="5472182"/>
            <a:ext cx="585627" cy="490773"/>
          </a:xfrm>
          <a:prstGeom prst="bevel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SSD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1160980" y="1705510"/>
            <a:ext cx="7099442" cy="3277456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六边形 5"/>
          <p:cNvSpPr/>
          <p:nvPr/>
        </p:nvSpPr>
        <p:spPr>
          <a:xfrm>
            <a:off x="3692698" y="2355606"/>
            <a:ext cx="2102780" cy="462198"/>
          </a:xfrm>
          <a:prstGeom prst="hexagon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Replica Manager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746607" y="3226351"/>
            <a:ext cx="984605" cy="36933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Replica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034298" y="3226351"/>
            <a:ext cx="984605" cy="36933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Replica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251786" y="3226351"/>
            <a:ext cx="984605" cy="36933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Replica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495823" y="3226351"/>
            <a:ext cx="984605" cy="36933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Replica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783514" y="3226351"/>
            <a:ext cx="984605" cy="36933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Replica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圆柱形 14"/>
          <p:cNvSpPr/>
          <p:nvPr/>
        </p:nvSpPr>
        <p:spPr>
          <a:xfrm>
            <a:off x="1765440" y="3994616"/>
            <a:ext cx="955499" cy="587213"/>
          </a:xfrm>
          <a:prstGeom prst="can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RocksDB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圆柱形 26"/>
          <p:cNvSpPr/>
          <p:nvPr/>
        </p:nvSpPr>
        <p:spPr>
          <a:xfrm>
            <a:off x="3048851" y="3994615"/>
            <a:ext cx="955498" cy="587213"/>
          </a:xfrm>
          <a:prstGeom prst="can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RocksDB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圆柱形 27"/>
          <p:cNvSpPr/>
          <p:nvPr/>
        </p:nvSpPr>
        <p:spPr>
          <a:xfrm>
            <a:off x="4251793" y="3994617"/>
            <a:ext cx="955498" cy="587213"/>
          </a:xfrm>
          <a:prstGeom prst="can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RocksDB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圆柱形 28"/>
          <p:cNvSpPr/>
          <p:nvPr/>
        </p:nvSpPr>
        <p:spPr>
          <a:xfrm>
            <a:off x="5524930" y="3994616"/>
            <a:ext cx="955498" cy="587213"/>
          </a:xfrm>
          <a:prstGeom prst="can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RocksDB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圆柱形 29"/>
          <p:cNvSpPr/>
          <p:nvPr/>
        </p:nvSpPr>
        <p:spPr>
          <a:xfrm>
            <a:off x="6798059" y="3994617"/>
            <a:ext cx="955498" cy="587213"/>
          </a:xfrm>
          <a:prstGeom prst="can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RocksDB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" name="直接连接符 20"/>
          <p:cNvCxnSpPr>
            <a:endCxn id="14" idx="0"/>
          </p:cNvCxnSpPr>
          <p:nvPr/>
        </p:nvCxnSpPr>
        <p:spPr>
          <a:xfrm flipH="1">
            <a:off x="2238910" y="2817803"/>
            <a:ext cx="2237191" cy="408548"/>
          </a:xfrm>
          <a:prstGeom prst="line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4" name="直接连接符 33"/>
          <p:cNvCxnSpPr>
            <a:endCxn id="17" idx="0"/>
          </p:cNvCxnSpPr>
          <p:nvPr/>
        </p:nvCxnSpPr>
        <p:spPr>
          <a:xfrm flipH="1">
            <a:off x="3526601" y="2811048"/>
            <a:ext cx="1182383" cy="415303"/>
          </a:xfrm>
          <a:prstGeom prst="line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7" name="直接连接符 36"/>
          <p:cNvCxnSpPr>
            <a:endCxn id="18" idx="0"/>
          </p:cNvCxnSpPr>
          <p:nvPr/>
        </p:nvCxnSpPr>
        <p:spPr>
          <a:xfrm>
            <a:off x="4744089" y="2817804"/>
            <a:ext cx="0" cy="408547"/>
          </a:xfrm>
          <a:prstGeom prst="line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0" name="直接连接符 39"/>
          <p:cNvCxnSpPr>
            <a:endCxn id="19" idx="0"/>
          </p:cNvCxnSpPr>
          <p:nvPr/>
        </p:nvCxnSpPr>
        <p:spPr>
          <a:xfrm>
            <a:off x="4828851" y="2817804"/>
            <a:ext cx="1159275" cy="408547"/>
          </a:xfrm>
          <a:prstGeom prst="line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3" name="直接连接符 42"/>
          <p:cNvCxnSpPr>
            <a:endCxn id="20" idx="0"/>
          </p:cNvCxnSpPr>
          <p:nvPr/>
        </p:nvCxnSpPr>
        <p:spPr>
          <a:xfrm>
            <a:off x="4968404" y="2798195"/>
            <a:ext cx="2307413" cy="428156"/>
          </a:xfrm>
          <a:prstGeom prst="line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7" name="直接连接符 46"/>
          <p:cNvCxnSpPr>
            <a:stCxn id="14" idx="2"/>
            <a:endCxn id="15" idx="1"/>
          </p:cNvCxnSpPr>
          <p:nvPr/>
        </p:nvCxnSpPr>
        <p:spPr>
          <a:xfrm>
            <a:off x="2238910" y="3595681"/>
            <a:ext cx="4280" cy="398935"/>
          </a:xfrm>
          <a:prstGeom prst="line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0" name="直接连接符 49"/>
          <p:cNvCxnSpPr>
            <a:stCxn id="17" idx="2"/>
          </p:cNvCxnSpPr>
          <p:nvPr/>
        </p:nvCxnSpPr>
        <p:spPr>
          <a:xfrm flipH="1">
            <a:off x="3526600" y="3595681"/>
            <a:ext cx="1" cy="398934"/>
          </a:xfrm>
          <a:prstGeom prst="line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3" name="直接连接符 52"/>
          <p:cNvCxnSpPr>
            <a:stCxn id="18" idx="2"/>
            <a:endCxn id="28" idx="1"/>
          </p:cNvCxnSpPr>
          <p:nvPr/>
        </p:nvCxnSpPr>
        <p:spPr>
          <a:xfrm flipH="1">
            <a:off x="4729542" y="3595681"/>
            <a:ext cx="14547" cy="398936"/>
          </a:xfrm>
          <a:prstGeom prst="line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7" name="直接连接符 56"/>
          <p:cNvCxnSpPr>
            <a:stCxn id="19" idx="2"/>
            <a:endCxn id="29" idx="1"/>
          </p:cNvCxnSpPr>
          <p:nvPr/>
        </p:nvCxnSpPr>
        <p:spPr>
          <a:xfrm>
            <a:off x="5988126" y="3595681"/>
            <a:ext cx="14553" cy="398935"/>
          </a:xfrm>
          <a:prstGeom prst="line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0" name="直接连接符 59"/>
          <p:cNvCxnSpPr>
            <a:stCxn id="20" idx="2"/>
            <a:endCxn id="30" idx="1"/>
          </p:cNvCxnSpPr>
          <p:nvPr/>
        </p:nvCxnSpPr>
        <p:spPr>
          <a:xfrm flipH="1">
            <a:off x="7275808" y="3595681"/>
            <a:ext cx="9" cy="398936"/>
          </a:xfrm>
          <a:prstGeom prst="line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4" name="直接连接符 63"/>
          <p:cNvCxnSpPr>
            <a:stCxn id="29" idx="3"/>
            <a:endCxn id="12" idx="6"/>
          </p:cNvCxnSpPr>
          <p:nvPr/>
        </p:nvCxnSpPr>
        <p:spPr>
          <a:xfrm>
            <a:off x="6002679" y="4581829"/>
            <a:ext cx="932374" cy="890353"/>
          </a:xfrm>
          <a:prstGeom prst="line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7" name="直接连接符 66"/>
          <p:cNvCxnSpPr>
            <a:stCxn id="30" idx="3"/>
            <a:endCxn id="10" idx="6"/>
          </p:cNvCxnSpPr>
          <p:nvPr/>
        </p:nvCxnSpPr>
        <p:spPr>
          <a:xfrm flipH="1">
            <a:off x="5121665" y="4581830"/>
            <a:ext cx="2154143" cy="890352"/>
          </a:xfrm>
          <a:prstGeom prst="line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0" name="直接连接符 69"/>
          <p:cNvCxnSpPr>
            <a:stCxn id="15" idx="3"/>
            <a:endCxn id="9" idx="6"/>
          </p:cNvCxnSpPr>
          <p:nvPr/>
        </p:nvCxnSpPr>
        <p:spPr>
          <a:xfrm>
            <a:off x="2243190" y="4581829"/>
            <a:ext cx="2008597" cy="890353"/>
          </a:xfrm>
          <a:prstGeom prst="line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2" name="直接连接符 71"/>
          <p:cNvCxnSpPr>
            <a:stCxn id="28" idx="3"/>
            <a:endCxn id="8" idx="6"/>
          </p:cNvCxnSpPr>
          <p:nvPr/>
        </p:nvCxnSpPr>
        <p:spPr>
          <a:xfrm flipH="1">
            <a:off x="3369922" y="4581830"/>
            <a:ext cx="1359620" cy="890352"/>
          </a:xfrm>
          <a:prstGeom prst="line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3" name="直接连接符 72"/>
          <p:cNvCxnSpPr>
            <a:stCxn id="27" idx="3"/>
            <a:endCxn id="4" idx="7"/>
          </p:cNvCxnSpPr>
          <p:nvPr/>
        </p:nvCxnSpPr>
        <p:spPr>
          <a:xfrm flipH="1">
            <a:off x="1556534" y="4581828"/>
            <a:ext cx="1970066" cy="951701"/>
          </a:xfrm>
          <a:prstGeom prst="line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0" name="文本框 79"/>
          <p:cNvSpPr txBox="1"/>
          <p:nvPr/>
        </p:nvSpPr>
        <p:spPr>
          <a:xfrm>
            <a:off x="3958973" y="1705510"/>
            <a:ext cx="1836505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Replica Server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0928841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6" descr="http://android-artworks.25pp.com/fs01/2014/09/26/102_bea3c793e15ce54b99703c69136d848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3708" y="0"/>
            <a:ext cx="960292" cy="960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hape 131"/>
          <p:cNvSpPr/>
          <p:nvPr/>
        </p:nvSpPr>
        <p:spPr>
          <a:xfrm>
            <a:off x="679521" y="864745"/>
            <a:ext cx="7589835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30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algn="ctr"/>
            <a:r>
              <a:rPr lang="zh-CN" altLang="en-US" dirty="0">
                <a:solidFill>
                  <a:srgbClr val="002060"/>
                </a:solidFill>
              </a:rPr>
              <a:t>效果</a:t>
            </a:r>
            <a:endParaRPr lang="en-US" altLang="zh-CN" dirty="0">
              <a:solidFill>
                <a:srgbClr val="00206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1357422" y="4385796"/>
            <a:ext cx="15696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性能</a:t>
            </a:r>
            <a:endParaRPr lang="zh-CN" alt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981645" y="2350562"/>
            <a:ext cx="226215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可用度</a:t>
            </a:r>
            <a:endParaRPr lang="zh-CN" alt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927084" y="4927376"/>
            <a:ext cx="5641564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altLang="zh-CN" sz="3600" b="1" dirty="0" smtClean="0">
                <a:ln/>
                <a:solidFill>
                  <a:schemeClr val="accent2"/>
                </a:solidFill>
              </a:rPr>
              <a:t>P99</a:t>
            </a:r>
            <a:r>
              <a:rPr lang="zh-CN" altLang="en-US" sz="3600" b="1" dirty="0" smtClean="0">
                <a:ln/>
                <a:solidFill>
                  <a:schemeClr val="accent2"/>
                </a:solidFill>
              </a:rPr>
              <a:t>写延迟 </a:t>
            </a:r>
            <a:r>
              <a:rPr lang="en-US" altLang="zh-CN" sz="3600" b="1" dirty="0" smtClean="0">
                <a:ln/>
                <a:solidFill>
                  <a:schemeClr val="accent2"/>
                </a:solidFill>
              </a:rPr>
              <a:t>&lt; 10ms</a:t>
            </a:r>
            <a:endParaRPr lang="zh-CN" altLang="en-US" sz="3600" b="1" dirty="0">
              <a:ln/>
              <a:solidFill>
                <a:schemeClr val="accent2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814067" y="4154102"/>
            <a:ext cx="5641564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altLang="zh-CN" sz="3600" b="1" dirty="0" smtClean="0">
                <a:ln/>
                <a:solidFill>
                  <a:schemeClr val="accent2"/>
                </a:solidFill>
              </a:rPr>
              <a:t>P99</a:t>
            </a:r>
            <a:r>
              <a:rPr lang="zh-CN" altLang="en-US" sz="3600" b="1" dirty="0" smtClean="0">
                <a:ln/>
                <a:solidFill>
                  <a:schemeClr val="accent2"/>
                </a:solidFill>
              </a:rPr>
              <a:t>读延迟 </a:t>
            </a:r>
            <a:r>
              <a:rPr lang="en-US" altLang="zh-CN" sz="3600" b="1" dirty="0" smtClean="0">
                <a:ln/>
                <a:solidFill>
                  <a:schemeClr val="accent2"/>
                </a:solidFill>
              </a:rPr>
              <a:t>&lt; 5ms</a:t>
            </a:r>
            <a:endParaRPr lang="zh-CN" altLang="en-US" sz="3600" b="1" dirty="0">
              <a:ln/>
              <a:solidFill>
                <a:schemeClr val="accent2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153114" y="2520850"/>
            <a:ext cx="5641564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zh-CN" altLang="en-US" sz="3600" b="1" dirty="0">
                <a:ln/>
                <a:solidFill>
                  <a:schemeClr val="accent2"/>
                </a:solidFill>
              </a:rPr>
              <a:t>集</a:t>
            </a:r>
            <a:r>
              <a:rPr lang="zh-CN" altLang="en-US" sz="3600" b="1" dirty="0" smtClean="0">
                <a:ln/>
                <a:solidFill>
                  <a:schemeClr val="accent2"/>
                </a:solidFill>
              </a:rPr>
              <a:t>群可用度 </a:t>
            </a:r>
            <a:r>
              <a:rPr lang="en-US" altLang="zh-CN" sz="3600" b="1" dirty="0" smtClean="0">
                <a:ln/>
                <a:solidFill>
                  <a:schemeClr val="accent2"/>
                </a:solidFill>
              </a:rPr>
              <a:t>&gt; 99.99%</a:t>
            </a:r>
            <a:endParaRPr lang="zh-CN" altLang="en-US" sz="3600" b="1" dirty="0">
              <a:ln/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818072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1116422" y="1692540"/>
            <a:ext cx="7387498" cy="8299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0" indent="-228600" hangingPunct="1">
              <a:lnSpc>
                <a:spcPct val="90000"/>
              </a:lnSpc>
              <a:spcBef>
                <a:spcPts val="1000"/>
              </a:spcBef>
              <a:buSzPct val="100000"/>
              <a:buFont typeface="Helvetica"/>
              <a:buChar char="•"/>
            </a:pPr>
            <a:r>
              <a:rPr lang="en-US" altLang="zh-CN" sz="2400" dirty="0" smtClean="0">
                <a:solidFill>
                  <a:srgbClr val="002060"/>
                </a:solidFill>
              </a:rPr>
              <a:t>Table</a:t>
            </a:r>
            <a:r>
              <a:rPr lang="zh-CN" altLang="en-US" sz="2400" dirty="0" smtClean="0">
                <a:solidFill>
                  <a:srgbClr val="002060"/>
                </a:solidFill>
              </a:rPr>
              <a:t>软删除 （已上线）</a:t>
            </a:r>
            <a:endParaRPr lang="en-US" altLang="zh-CN" sz="2400" dirty="0">
              <a:solidFill>
                <a:srgbClr val="002060"/>
              </a:solidFill>
            </a:endParaRPr>
          </a:p>
          <a:p>
            <a:pPr marL="723900" lvl="1" indent="-266700" hangingPunct="1">
              <a:lnSpc>
                <a:spcPct val="90000"/>
              </a:lnSpc>
              <a:spcBef>
                <a:spcPts val="1000"/>
              </a:spcBef>
              <a:buSzPct val="100000"/>
              <a:buFont typeface="Helvetica"/>
              <a:buChar char="•"/>
            </a:pPr>
            <a:r>
              <a:rPr lang="en-US" altLang="zh-CN" sz="2000" dirty="0">
                <a:solidFill>
                  <a:srgbClr val="002060"/>
                </a:solidFill>
              </a:rPr>
              <a:t>Table</a:t>
            </a:r>
            <a:r>
              <a:rPr lang="zh-CN" altLang="en-US" sz="2000" dirty="0">
                <a:solidFill>
                  <a:srgbClr val="002060"/>
                </a:solidFill>
              </a:rPr>
              <a:t>删除</a:t>
            </a:r>
            <a:r>
              <a:rPr lang="zh-CN" altLang="en-US" sz="2000" dirty="0" smtClean="0">
                <a:solidFill>
                  <a:srgbClr val="002060"/>
                </a:solidFill>
              </a:rPr>
              <a:t>后，数据会保</a:t>
            </a:r>
            <a:r>
              <a:rPr lang="zh-CN" altLang="en-US" sz="2000" dirty="0">
                <a:solidFill>
                  <a:srgbClr val="002060"/>
                </a:solidFill>
              </a:rPr>
              <a:t>留一段时</a:t>
            </a:r>
            <a:r>
              <a:rPr lang="zh-CN" altLang="en-US" sz="2000" dirty="0" smtClean="0">
                <a:solidFill>
                  <a:srgbClr val="002060"/>
                </a:solidFill>
              </a:rPr>
              <a:t>间，防止误删除</a:t>
            </a:r>
            <a:endParaRPr lang="en-US" altLang="zh-CN" sz="2000" dirty="0">
              <a:solidFill>
                <a:srgbClr val="00206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116422" y="2730300"/>
            <a:ext cx="7910566" cy="8299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0" indent="-228600" hangingPunct="1">
              <a:lnSpc>
                <a:spcPct val="90000"/>
              </a:lnSpc>
              <a:spcBef>
                <a:spcPts val="1000"/>
              </a:spcBef>
              <a:buSzPct val="100000"/>
              <a:buFont typeface="Helvetica"/>
              <a:buChar char="•"/>
            </a:pPr>
            <a:r>
              <a:rPr lang="zh-CN" altLang="en-US" sz="2400" dirty="0" smtClean="0">
                <a:solidFill>
                  <a:srgbClr val="002060"/>
                </a:solidFill>
              </a:rPr>
              <a:t>元数据恢复 （已上线）</a:t>
            </a:r>
            <a:endParaRPr lang="en-US" altLang="zh-CN" sz="2400" dirty="0">
              <a:solidFill>
                <a:srgbClr val="002060"/>
              </a:solidFill>
            </a:endParaRPr>
          </a:p>
          <a:p>
            <a:pPr marL="723900" lvl="1" indent="-266700" hangingPunct="1">
              <a:lnSpc>
                <a:spcPct val="90000"/>
              </a:lnSpc>
              <a:spcBef>
                <a:spcPts val="1000"/>
              </a:spcBef>
              <a:buSzPct val="100000"/>
              <a:buFont typeface="Helvetica"/>
              <a:buChar char="•"/>
            </a:pPr>
            <a:r>
              <a:rPr lang="en-US" altLang="zh-CN" sz="2000" dirty="0" smtClean="0">
                <a:solidFill>
                  <a:srgbClr val="002060"/>
                </a:solidFill>
              </a:rPr>
              <a:t>Zookeeper</a:t>
            </a:r>
            <a:r>
              <a:rPr lang="zh-CN" altLang="en-US" sz="2000" dirty="0" smtClean="0">
                <a:solidFill>
                  <a:srgbClr val="002060"/>
                </a:solidFill>
              </a:rPr>
              <a:t>损坏</a:t>
            </a:r>
            <a:r>
              <a:rPr lang="zh-CN" altLang="en-US" sz="2000" dirty="0">
                <a:solidFill>
                  <a:srgbClr val="002060"/>
                </a:solidFill>
              </a:rPr>
              <a:t>时</a:t>
            </a:r>
            <a:r>
              <a:rPr lang="zh-CN" altLang="en-US" sz="2000" dirty="0" smtClean="0">
                <a:solidFill>
                  <a:srgbClr val="002060"/>
                </a:solidFill>
              </a:rPr>
              <a:t>，</a:t>
            </a:r>
            <a:r>
              <a:rPr lang="zh-CN" altLang="en-US" sz="2000" dirty="0">
                <a:solidFill>
                  <a:srgbClr val="002060"/>
                </a:solidFill>
              </a:rPr>
              <a:t>从</a:t>
            </a:r>
            <a:r>
              <a:rPr lang="zh-CN" altLang="en-US" sz="2000" dirty="0" smtClean="0">
                <a:solidFill>
                  <a:srgbClr val="002060"/>
                </a:solidFill>
              </a:rPr>
              <a:t>各</a:t>
            </a:r>
            <a:r>
              <a:rPr lang="en-US" altLang="zh-CN" sz="2000" dirty="0" smtClean="0">
                <a:solidFill>
                  <a:srgbClr val="002060"/>
                </a:solidFill>
              </a:rPr>
              <a:t>ReplicaServer</a:t>
            </a:r>
            <a:r>
              <a:rPr lang="zh-CN" altLang="en-US" sz="2000" dirty="0">
                <a:solidFill>
                  <a:srgbClr val="002060"/>
                </a:solidFill>
              </a:rPr>
              <a:t>收集并重建元数据</a:t>
            </a:r>
            <a:endParaRPr lang="en-US" altLang="zh-CN" sz="2000" dirty="0">
              <a:solidFill>
                <a:srgbClr val="00206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116422" y="3783887"/>
            <a:ext cx="6188618" cy="1235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0" indent="-228600" hangingPunct="1">
              <a:lnSpc>
                <a:spcPct val="90000"/>
              </a:lnSpc>
              <a:spcBef>
                <a:spcPts val="1000"/>
              </a:spcBef>
              <a:buSzPct val="100000"/>
              <a:buFont typeface="Helvetica"/>
              <a:buChar char="•"/>
            </a:pPr>
            <a:r>
              <a:rPr lang="zh-CN" altLang="en-US" sz="2400" dirty="0" smtClean="0">
                <a:solidFill>
                  <a:srgbClr val="002060"/>
                </a:solidFill>
              </a:rPr>
              <a:t>远程冷备份 （</a:t>
            </a:r>
            <a:r>
              <a:rPr lang="zh-CN" altLang="en-US" sz="2400" dirty="0">
                <a:solidFill>
                  <a:srgbClr val="002060"/>
                </a:solidFill>
              </a:rPr>
              <a:t>已</a:t>
            </a:r>
            <a:r>
              <a:rPr lang="zh-CN" altLang="en-US" sz="2400" dirty="0" smtClean="0">
                <a:solidFill>
                  <a:srgbClr val="002060"/>
                </a:solidFill>
              </a:rPr>
              <a:t>上线）</a:t>
            </a:r>
            <a:endParaRPr lang="en-US" altLang="zh-CN" sz="2400" dirty="0" smtClean="0">
              <a:solidFill>
                <a:srgbClr val="002060"/>
              </a:solidFill>
            </a:endParaRPr>
          </a:p>
          <a:p>
            <a:pPr marL="723900" lvl="1" indent="-266700" hangingPunct="1">
              <a:lnSpc>
                <a:spcPct val="90000"/>
              </a:lnSpc>
              <a:spcBef>
                <a:spcPts val="1000"/>
              </a:spcBef>
              <a:buSzPct val="100000"/>
              <a:buFont typeface="Helvetica"/>
              <a:buChar char="•"/>
            </a:pPr>
            <a:r>
              <a:rPr lang="zh-CN" altLang="en-US" sz="2000" dirty="0" smtClean="0">
                <a:solidFill>
                  <a:srgbClr val="002060"/>
                </a:solidFill>
              </a:rPr>
              <a:t>数据</a:t>
            </a:r>
            <a:r>
              <a:rPr lang="zh-CN" altLang="en-US" sz="2000" dirty="0">
                <a:solidFill>
                  <a:srgbClr val="002060"/>
                </a:solidFill>
              </a:rPr>
              <a:t>定期备</a:t>
            </a:r>
            <a:r>
              <a:rPr lang="zh-CN" altLang="en-US" sz="2000" dirty="0" smtClean="0">
                <a:solidFill>
                  <a:srgbClr val="002060"/>
                </a:solidFill>
              </a:rPr>
              <a:t>份到</a:t>
            </a:r>
            <a:r>
              <a:rPr lang="zh-CN" altLang="en-US" sz="2000" dirty="0">
                <a:solidFill>
                  <a:srgbClr val="002060"/>
                </a:solidFill>
              </a:rPr>
              <a:t>异地</a:t>
            </a:r>
            <a:r>
              <a:rPr lang="zh-CN" altLang="en-US" sz="2000" dirty="0" smtClean="0">
                <a:solidFill>
                  <a:srgbClr val="002060"/>
                </a:solidFill>
              </a:rPr>
              <a:t>，譬如</a:t>
            </a:r>
            <a:r>
              <a:rPr lang="en-US" altLang="zh-CN" sz="2000" dirty="0" smtClean="0">
                <a:solidFill>
                  <a:srgbClr val="002060"/>
                </a:solidFill>
              </a:rPr>
              <a:t>HDFS</a:t>
            </a:r>
            <a:r>
              <a:rPr lang="zh-CN" altLang="en-US" sz="2000" dirty="0" smtClean="0">
                <a:solidFill>
                  <a:srgbClr val="002060"/>
                </a:solidFill>
              </a:rPr>
              <a:t>或者金山云</a:t>
            </a:r>
            <a:endParaRPr lang="en-US" altLang="zh-CN" sz="2000" dirty="0" smtClean="0">
              <a:solidFill>
                <a:srgbClr val="002060"/>
              </a:solidFill>
            </a:endParaRPr>
          </a:p>
          <a:p>
            <a:pPr marL="723900" lvl="1" indent="-266700" hangingPunct="1">
              <a:lnSpc>
                <a:spcPct val="90000"/>
              </a:lnSpc>
              <a:spcBef>
                <a:spcPts val="1000"/>
              </a:spcBef>
              <a:buSzPct val="100000"/>
              <a:buFont typeface="Helvetica"/>
              <a:buChar char="•"/>
            </a:pPr>
            <a:r>
              <a:rPr lang="zh-CN" altLang="en-US" sz="2000" dirty="0" smtClean="0">
                <a:solidFill>
                  <a:srgbClr val="002060"/>
                </a:solidFill>
              </a:rPr>
              <a:t>在需要的时候可快速恢复</a:t>
            </a:r>
            <a:endParaRPr lang="en-US" altLang="zh-CN" sz="2400" dirty="0" smtClean="0">
              <a:solidFill>
                <a:srgbClr val="00206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116421" y="5193791"/>
            <a:ext cx="6928243" cy="1235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0" indent="-228600" hangingPunct="1">
              <a:lnSpc>
                <a:spcPct val="90000"/>
              </a:lnSpc>
              <a:spcBef>
                <a:spcPts val="1000"/>
              </a:spcBef>
              <a:buSzPct val="100000"/>
              <a:buFont typeface="Helvetica"/>
              <a:buChar char="•"/>
            </a:pPr>
            <a:r>
              <a:rPr lang="zh-CN" altLang="en-US" sz="2400" dirty="0" smtClean="0">
                <a:solidFill>
                  <a:srgbClr val="002060"/>
                </a:solidFill>
              </a:rPr>
              <a:t>跨机房同步 （开发中）</a:t>
            </a:r>
            <a:endParaRPr lang="en-US" altLang="zh-CN" sz="2400" dirty="0">
              <a:solidFill>
                <a:srgbClr val="002060"/>
              </a:solidFill>
            </a:endParaRPr>
          </a:p>
          <a:p>
            <a:pPr marL="723900" lvl="1" indent="-266700" hangingPunct="1">
              <a:lnSpc>
                <a:spcPct val="90000"/>
              </a:lnSpc>
              <a:spcBef>
                <a:spcPts val="1000"/>
              </a:spcBef>
              <a:buSzPct val="100000"/>
              <a:buFont typeface="Helvetica"/>
              <a:buChar char="•"/>
            </a:pPr>
            <a:r>
              <a:rPr lang="zh-CN" altLang="en-US" sz="2000" dirty="0" smtClean="0">
                <a:solidFill>
                  <a:srgbClr val="002060"/>
                </a:solidFill>
              </a:rPr>
              <a:t>在多个机房部署集群</a:t>
            </a:r>
            <a:endParaRPr lang="en-US" altLang="zh-CN" sz="2000" dirty="0" smtClean="0">
              <a:solidFill>
                <a:srgbClr val="002060"/>
              </a:solidFill>
            </a:endParaRPr>
          </a:p>
          <a:p>
            <a:pPr marL="723900" lvl="1" indent="-266700" hangingPunct="1">
              <a:lnSpc>
                <a:spcPct val="90000"/>
              </a:lnSpc>
              <a:spcBef>
                <a:spcPts val="1000"/>
              </a:spcBef>
              <a:buSzPct val="100000"/>
              <a:buFont typeface="Helvetica"/>
              <a:buChar char="•"/>
            </a:pPr>
            <a:r>
              <a:rPr lang="zh-CN" altLang="en-US" sz="2000" dirty="0">
                <a:solidFill>
                  <a:srgbClr val="002060"/>
                </a:solidFill>
              </a:rPr>
              <a:t>采</a:t>
            </a:r>
            <a:r>
              <a:rPr lang="zh-CN" altLang="en-US" sz="2000" dirty="0" smtClean="0">
                <a:solidFill>
                  <a:srgbClr val="002060"/>
                </a:solidFill>
              </a:rPr>
              <a:t>用</a:t>
            </a:r>
            <a:r>
              <a:rPr lang="zh-CN" altLang="en-US" sz="2000" dirty="0">
                <a:solidFill>
                  <a:srgbClr val="002060"/>
                </a:solidFill>
              </a:rPr>
              <a:t>异</a:t>
            </a:r>
            <a:r>
              <a:rPr lang="zh-CN" altLang="en-US" sz="2000" dirty="0" smtClean="0">
                <a:solidFill>
                  <a:srgbClr val="002060"/>
                </a:solidFill>
              </a:rPr>
              <a:t>步复制的方式同步数据</a:t>
            </a:r>
            <a:endParaRPr lang="en-US" altLang="zh-CN" sz="2000" dirty="0" smtClean="0">
              <a:solidFill>
                <a:srgbClr val="002060"/>
              </a:solidFill>
            </a:endParaRPr>
          </a:p>
        </p:txBody>
      </p:sp>
      <p:pic>
        <p:nvPicPr>
          <p:cNvPr id="25" name="Picture 6" descr="http://android-artworks.25pp.com/fs01/2014/09/26/102_bea3c793e15ce54b99703c69136d848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3708" y="0"/>
            <a:ext cx="960292" cy="960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hape 131"/>
          <p:cNvSpPr/>
          <p:nvPr/>
        </p:nvSpPr>
        <p:spPr>
          <a:xfrm>
            <a:off x="679521" y="864745"/>
            <a:ext cx="7589835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30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algn="ctr"/>
            <a:r>
              <a:rPr lang="zh-CN" altLang="en-US" dirty="0">
                <a:solidFill>
                  <a:srgbClr val="002060"/>
                </a:solidFill>
              </a:rPr>
              <a:t>数</a:t>
            </a:r>
            <a:r>
              <a:rPr lang="zh-CN" altLang="en-US" dirty="0" smtClean="0">
                <a:solidFill>
                  <a:srgbClr val="002060"/>
                </a:solidFill>
              </a:rPr>
              <a:t>据安全</a:t>
            </a:r>
            <a:endParaRPr lang="en-US" altLang="zh-CN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600915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6" descr="http://android-artworks.25pp.com/fs01/2014/09/26/102_bea3c793e15ce54b99703c69136d848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3708" y="0"/>
            <a:ext cx="960292" cy="960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Shape 131"/>
          <p:cNvSpPr/>
          <p:nvPr/>
        </p:nvSpPr>
        <p:spPr>
          <a:xfrm>
            <a:off x="527122" y="871369"/>
            <a:ext cx="8040408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30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algn="ctr"/>
            <a:r>
              <a:rPr lang="zh-CN" altLang="en-US" dirty="0" smtClean="0">
                <a:solidFill>
                  <a:srgbClr val="002060"/>
                </a:solidFill>
              </a:rPr>
              <a:t>远程冷备份</a:t>
            </a:r>
            <a:endParaRPr lang="en-US" altLang="zh-CN" dirty="0">
              <a:solidFill>
                <a:srgbClr val="002060"/>
              </a:solidFill>
            </a:endParaRPr>
          </a:p>
        </p:txBody>
      </p:sp>
      <p:sp>
        <p:nvSpPr>
          <p:cNvPr id="55" name="圆角矩形 54"/>
          <p:cNvSpPr/>
          <p:nvPr/>
        </p:nvSpPr>
        <p:spPr>
          <a:xfrm>
            <a:off x="349321" y="1571351"/>
            <a:ext cx="3544585" cy="2024013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云形 55"/>
          <p:cNvSpPr/>
          <p:nvPr/>
        </p:nvSpPr>
        <p:spPr>
          <a:xfrm>
            <a:off x="1096197" y="2043963"/>
            <a:ext cx="2342507" cy="1263722"/>
          </a:xfrm>
          <a:prstGeom prst="cloud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1486614" y="2491159"/>
            <a:ext cx="1561672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Pegasus</a:t>
            </a: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集群</a:t>
            </a: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A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736172" y="1635700"/>
            <a:ext cx="671388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机房</a:t>
            </a: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1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圆角矩形 58"/>
          <p:cNvSpPr/>
          <p:nvPr/>
        </p:nvSpPr>
        <p:spPr>
          <a:xfrm>
            <a:off x="5119269" y="1571350"/>
            <a:ext cx="3544585" cy="2024013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云形 59"/>
          <p:cNvSpPr/>
          <p:nvPr/>
        </p:nvSpPr>
        <p:spPr>
          <a:xfrm>
            <a:off x="5717855" y="2043963"/>
            <a:ext cx="2342507" cy="1263722"/>
          </a:xfrm>
          <a:prstGeom prst="cloud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6108272" y="2491159"/>
            <a:ext cx="1561672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HDFS </a:t>
            </a:r>
            <a:r>
              <a:rPr lang="en-US" altLang="zh-CN" dirty="0" smtClean="0"/>
              <a:t>/ </a:t>
            </a:r>
            <a:r>
              <a:rPr lang="zh-CN" altLang="en-US" dirty="0" smtClean="0"/>
              <a:t>金山云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5357830" y="1635700"/>
            <a:ext cx="671388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机房</a:t>
            </a: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2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右箭头 4"/>
          <p:cNvSpPr/>
          <p:nvPr/>
        </p:nvSpPr>
        <p:spPr>
          <a:xfrm>
            <a:off x="4006921" y="2491159"/>
            <a:ext cx="1017142" cy="282272"/>
          </a:xfrm>
          <a:prstGeom prst="rightArrow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006921" y="2126159"/>
            <a:ext cx="1017142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定期备份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圆角矩形 62"/>
          <p:cNvSpPr/>
          <p:nvPr/>
        </p:nvSpPr>
        <p:spPr>
          <a:xfrm>
            <a:off x="2805871" y="4278978"/>
            <a:ext cx="3544585" cy="2024013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云形 63"/>
          <p:cNvSpPr/>
          <p:nvPr/>
        </p:nvSpPr>
        <p:spPr>
          <a:xfrm>
            <a:off x="3404457" y="4751591"/>
            <a:ext cx="2342507" cy="1263722"/>
          </a:xfrm>
          <a:prstGeom prst="cloud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3794874" y="5198787"/>
            <a:ext cx="1561672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US" altLang="zh-CN" dirty="0"/>
              <a:t>Pegasus</a:t>
            </a:r>
            <a:r>
              <a:rPr lang="zh-CN" altLang="en-US" dirty="0"/>
              <a:t>集</a:t>
            </a:r>
            <a:r>
              <a:rPr lang="zh-CN" altLang="en-US" dirty="0" smtClean="0"/>
              <a:t>群</a:t>
            </a:r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66" name="文本框 65"/>
          <p:cNvSpPr txBox="1"/>
          <p:nvPr/>
        </p:nvSpPr>
        <p:spPr>
          <a:xfrm>
            <a:off x="3044432" y="4343328"/>
            <a:ext cx="671388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机房</a:t>
            </a: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3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乘号 6"/>
          <p:cNvSpPr/>
          <p:nvPr/>
        </p:nvSpPr>
        <p:spPr>
          <a:xfrm>
            <a:off x="1571934" y="1884709"/>
            <a:ext cx="1349081" cy="1664953"/>
          </a:xfrm>
          <a:prstGeom prst="mathMultiply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右箭头 66"/>
          <p:cNvSpPr/>
          <p:nvPr/>
        </p:nvSpPr>
        <p:spPr>
          <a:xfrm rot="7247059">
            <a:off x="4640560" y="3761850"/>
            <a:ext cx="753111" cy="302336"/>
          </a:xfrm>
          <a:prstGeom prst="rightArrow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5192161" y="3758700"/>
            <a:ext cx="700355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恢复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188438" y="6383716"/>
            <a:ext cx="57707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hlinkClick r:id="rId4"/>
              </a:rPr>
              <a:t>https://github.com/XiaoMi/pegasus/wiki/</a:t>
            </a:r>
            <a:r>
              <a:rPr lang="zh-CN" altLang="en-US" dirty="0" smtClean="0">
                <a:hlinkClick r:id="rId4"/>
              </a:rPr>
              <a:t>冷备份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176131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  <p:bldP spid="64" grpId="0" animBg="1"/>
      <p:bldP spid="65" grpId="0"/>
      <p:bldP spid="66" grpId="0"/>
      <p:bldP spid="7" grpId="0" animBg="1"/>
      <p:bldP spid="67" grpId="0" animBg="1"/>
      <p:bldP spid="68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4805166" y="2332231"/>
            <a:ext cx="3917594" cy="3935004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圆角矩形 81"/>
          <p:cNvSpPr/>
          <p:nvPr/>
        </p:nvSpPr>
        <p:spPr>
          <a:xfrm>
            <a:off x="5063375" y="5119944"/>
            <a:ext cx="3120333" cy="616449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圆角矩形 82"/>
          <p:cNvSpPr/>
          <p:nvPr/>
        </p:nvSpPr>
        <p:spPr>
          <a:xfrm>
            <a:off x="754100" y="5141044"/>
            <a:ext cx="3120333" cy="616449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349321" y="2332230"/>
            <a:ext cx="4065427" cy="3935005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圆角矩形 84"/>
          <p:cNvSpPr/>
          <p:nvPr/>
        </p:nvSpPr>
        <p:spPr>
          <a:xfrm>
            <a:off x="766045" y="5133292"/>
            <a:ext cx="3137595" cy="624201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" name="Picture 6" descr="http://android-artworks.25pp.com/fs01/2014/09/26/102_bea3c793e15ce54b99703c69136d848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3708" y="0"/>
            <a:ext cx="960292" cy="960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Shape 131"/>
          <p:cNvSpPr/>
          <p:nvPr/>
        </p:nvSpPr>
        <p:spPr>
          <a:xfrm>
            <a:off x="527122" y="871369"/>
            <a:ext cx="8040408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30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algn="ctr"/>
            <a:r>
              <a:rPr lang="zh-CN" altLang="en-US" dirty="0" smtClean="0">
                <a:solidFill>
                  <a:srgbClr val="002060"/>
                </a:solidFill>
              </a:rPr>
              <a:t>跨机房同步</a:t>
            </a:r>
            <a:endParaRPr lang="en-US" altLang="zh-CN" dirty="0">
              <a:solidFill>
                <a:srgbClr val="002060"/>
              </a:solidFill>
            </a:endParaRPr>
          </a:p>
        </p:txBody>
      </p:sp>
      <p:sp>
        <p:nvSpPr>
          <p:cNvPr id="2" name="云形 1"/>
          <p:cNvSpPr/>
          <p:nvPr/>
        </p:nvSpPr>
        <p:spPr>
          <a:xfrm>
            <a:off x="1618710" y="2604543"/>
            <a:ext cx="2342507" cy="1263722"/>
          </a:xfrm>
          <a:prstGeom prst="cloud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009127" y="3051739"/>
            <a:ext cx="1561672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Pegasus</a:t>
            </a: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集群</a:t>
            </a: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A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云形 5"/>
          <p:cNvSpPr/>
          <p:nvPr/>
        </p:nvSpPr>
        <p:spPr>
          <a:xfrm>
            <a:off x="5927147" y="2604543"/>
            <a:ext cx="2342507" cy="1263722"/>
          </a:xfrm>
          <a:prstGeom prst="cloud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317564" y="3051739"/>
            <a:ext cx="1561672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Pegasus</a:t>
            </a: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集群</a:t>
            </a: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B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36172" y="2396579"/>
            <a:ext cx="671388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机房</a:t>
            </a: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1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063375" y="2396579"/>
            <a:ext cx="671388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机房</a:t>
            </a: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2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247374" y="1478938"/>
            <a:ext cx="530055" cy="36933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1" vert="horz" wrap="square" lIns="45719" tIns="45719" rIns="45719" bIns="45719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Key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777429" y="1478938"/>
            <a:ext cx="503434" cy="36933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1" vert="horz" wrap="square" lIns="45719" tIns="45719" rIns="45719" bIns="45719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V1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876893" y="1970134"/>
            <a:ext cx="2014802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Calibri"/>
              </a:rPr>
              <a:t>Set @ 2018-01-18</a:t>
            </a:r>
            <a:r>
              <a:rPr kumimoji="0" lang="en-US" altLang="zh-CN" sz="12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Calibri"/>
              </a:rPr>
              <a:t> </a:t>
            </a:r>
            <a:r>
              <a:rPr kumimoji="0" lang="en-US" altLang="zh-CN" sz="1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Calibri"/>
              </a:rPr>
              <a:t>13</a:t>
            </a:r>
            <a:r>
              <a:rPr lang="en-US" altLang="zh-CN" sz="1200" dirty="0" smtClean="0"/>
              <a:t>:05:02</a:t>
            </a:r>
            <a:endParaRPr kumimoji="0" lang="zh-CN" alt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Calibri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398558" y="1477313"/>
            <a:ext cx="530055" cy="36933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1" vert="horz" wrap="square" lIns="45719" tIns="45719" rIns="45719" bIns="45719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Key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928613" y="1477313"/>
            <a:ext cx="503434" cy="36933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1" vert="horz" wrap="square" lIns="45719" tIns="45719" rIns="45719" bIns="45719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V2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下箭头 19"/>
          <p:cNvSpPr/>
          <p:nvPr/>
        </p:nvSpPr>
        <p:spPr>
          <a:xfrm>
            <a:off x="1658210" y="1911263"/>
            <a:ext cx="236306" cy="669981"/>
          </a:xfrm>
          <a:prstGeom prst="downArrow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956559" y="4038756"/>
            <a:ext cx="530055" cy="36933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1" vert="horz" wrap="square" lIns="45719" tIns="45719" rIns="45719" bIns="45719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Key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486614" y="4038756"/>
            <a:ext cx="503434" cy="36933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1" vert="horz" wrap="square" lIns="45719" tIns="45719" rIns="45719" bIns="45719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V1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2256619" y="4084922"/>
            <a:ext cx="1428665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Calibri"/>
              </a:rPr>
              <a:t>2018-01-18</a:t>
            </a:r>
            <a:r>
              <a:rPr kumimoji="0" lang="en-US" altLang="zh-CN" sz="12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Calibri"/>
              </a:rPr>
              <a:t> </a:t>
            </a:r>
            <a:r>
              <a:rPr kumimoji="0" lang="en-US" altLang="zh-CN" sz="1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Calibri"/>
              </a:rPr>
              <a:t>13</a:t>
            </a:r>
            <a:r>
              <a:rPr lang="en-US" altLang="zh-CN" sz="1200" dirty="0" smtClean="0"/>
              <a:t>:05:02</a:t>
            </a:r>
            <a:endParaRPr kumimoji="0" lang="zh-CN" alt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Calibri"/>
            </a:endParaRPr>
          </a:p>
        </p:txBody>
      </p:sp>
      <p:cxnSp>
        <p:nvCxnSpPr>
          <p:cNvPr id="31" name="直接箭头连接符 30"/>
          <p:cNvCxnSpPr>
            <a:stCxn id="30" idx="1"/>
            <a:endCxn id="29" idx="3"/>
          </p:cNvCxnSpPr>
          <p:nvPr/>
        </p:nvCxnSpPr>
        <p:spPr>
          <a:xfrm flipH="1">
            <a:off x="1990048" y="4223421"/>
            <a:ext cx="266571" cy="0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2" name="矩形 31"/>
          <p:cNvSpPr/>
          <p:nvPr/>
        </p:nvSpPr>
        <p:spPr>
          <a:xfrm>
            <a:off x="5264996" y="4036760"/>
            <a:ext cx="530055" cy="36933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1" vert="horz" wrap="square" lIns="45719" tIns="45719" rIns="45719" bIns="45719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Key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5795051" y="4036760"/>
            <a:ext cx="503434" cy="36933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1" vert="horz" wrap="square" lIns="45719" tIns="45719" rIns="45719" bIns="45719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V2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6565056" y="4082926"/>
            <a:ext cx="1428665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Calibri"/>
              </a:rPr>
              <a:t>2018-01-18</a:t>
            </a:r>
            <a:r>
              <a:rPr kumimoji="0" lang="en-US" altLang="zh-CN" sz="12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Calibri"/>
              </a:rPr>
              <a:t> </a:t>
            </a:r>
            <a:r>
              <a:rPr kumimoji="0" lang="en-US" altLang="zh-CN" sz="1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Calibri"/>
              </a:rPr>
              <a:t>13</a:t>
            </a:r>
            <a:r>
              <a:rPr lang="en-US" altLang="zh-CN" sz="1200" dirty="0" smtClean="0"/>
              <a:t>:05:04</a:t>
            </a:r>
            <a:endParaRPr kumimoji="0" lang="zh-CN" alt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Calibri"/>
            </a:endParaRPr>
          </a:p>
        </p:txBody>
      </p:sp>
      <p:cxnSp>
        <p:nvCxnSpPr>
          <p:cNvPr id="35" name="直接箭头连接符 34"/>
          <p:cNvCxnSpPr>
            <a:stCxn id="34" idx="1"/>
            <a:endCxn id="33" idx="3"/>
          </p:cNvCxnSpPr>
          <p:nvPr/>
        </p:nvCxnSpPr>
        <p:spPr>
          <a:xfrm flipH="1">
            <a:off x="6298485" y="4221425"/>
            <a:ext cx="266571" cy="0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7" name="文本框 36"/>
          <p:cNvSpPr txBox="1"/>
          <p:nvPr/>
        </p:nvSpPr>
        <p:spPr>
          <a:xfrm>
            <a:off x="6034404" y="1981150"/>
            <a:ext cx="2014802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Calibri"/>
              </a:rPr>
              <a:t>Set @ 2018-01-18</a:t>
            </a:r>
            <a:r>
              <a:rPr kumimoji="0" lang="en-US" altLang="zh-CN" sz="12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Calibri"/>
              </a:rPr>
              <a:t> </a:t>
            </a:r>
            <a:r>
              <a:rPr kumimoji="0" lang="en-US" altLang="zh-CN" sz="1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Calibri"/>
              </a:rPr>
              <a:t>13</a:t>
            </a:r>
            <a:r>
              <a:rPr lang="en-US" altLang="zh-CN" sz="1200" dirty="0" smtClean="0"/>
              <a:t>:05:04</a:t>
            </a:r>
            <a:endParaRPr kumimoji="0" lang="zh-CN" alt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Calibri"/>
            </a:endParaRPr>
          </a:p>
        </p:txBody>
      </p:sp>
      <p:sp>
        <p:nvSpPr>
          <p:cNvPr id="39" name="下箭头 38"/>
          <p:cNvSpPr/>
          <p:nvPr/>
        </p:nvSpPr>
        <p:spPr>
          <a:xfrm>
            <a:off x="5815721" y="1922279"/>
            <a:ext cx="236306" cy="669981"/>
          </a:xfrm>
          <a:prstGeom prst="downArrow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0" name="直接箭头连接符 39"/>
          <p:cNvCxnSpPr/>
          <p:nvPr/>
        </p:nvCxnSpPr>
        <p:spPr>
          <a:xfrm>
            <a:off x="3685284" y="4221425"/>
            <a:ext cx="1519282" cy="538924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2" name="矩形 41"/>
          <p:cNvSpPr/>
          <p:nvPr/>
        </p:nvSpPr>
        <p:spPr>
          <a:xfrm>
            <a:off x="5264996" y="4511908"/>
            <a:ext cx="530055" cy="36933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1" vert="horz" wrap="square" lIns="45719" tIns="45719" rIns="45719" bIns="45719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Key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5795051" y="4511908"/>
            <a:ext cx="503434" cy="36933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1" vert="horz" wrap="square" lIns="45719" tIns="45719" rIns="45719" bIns="45719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V1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6565056" y="4558074"/>
            <a:ext cx="1428665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Calibri"/>
              </a:rPr>
              <a:t>2018-01-18</a:t>
            </a:r>
            <a:r>
              <a:rPr kumimoji="0" lang="en-US" altLang="zh-CN" sz="12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Calibri"/>
              </a:rPr>
              <a:t> </a:t>
            </a:r>
            <a:r>
              <a:rPr kumimoji="0" lang="en-US" altLang="zh-CN" sz="1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Calibri"/>
              </a:rPr>
              <a:t>13</a:t>
            </a:r>
            <a:r>
              <a:rPr lang="en-US" altLang="zh-CN" sz="1200" dirty="0" smtClean="0"/>
              <a:t>:05:02</a:t>
            </a:r>
            <a:endParaRPr kumimoji="0" lang="zh-CN" alt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Calibri"/>
            </a:endParaRPr>
          </a:p>
        </p:txBody>
      </p:sp>
      <p:cxnSp>
        <p:nvCxnSpPr>
          <p:cNvPr id="45" name="直接箭头连接符 44"/>
          <p:cNvCxnSpPr>
            <a:stCxn id="44" idx="1"/>
            <a:endCxn id="43" idx="3"/>
          </p:cNvCxnSpPr>
          <p:nvPr/>
        </p:nvCxnSpPr>
        <p:spPr>
          <a:xfrm flipH="1">
            <a:off x="6298485" y="4696573"/>
            <a:ext cx="266571" cy="0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6" name="矩形 45"/>
          <p:cNvSpPr/>
          <p:nvPr/>
        </p:nvSpPr>
        <p:spPr>
          <a:xfrm>
            <a:off x="943249" y="4544590"/>
            <a:ext cx="530055" cy="36933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1" vert="horz" wrap="square" lIns="45719" tIns="45719" rIns="45719" bIns="45719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Key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1473304" y="4544590"/>
            <a:ext cx="503434" cy="36933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1" vert="horz" wrap="square" lIns="45719" tIns="45719" rIns="45719" bIns="45719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V2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2243309" y="4590756"/>
            <a:ext cx="1428665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Calibri"/>
              </a:rPr>
              <a:t>2018-01-18</a:t>
            </a:r>
            <a:r>
              <a:rPr kumimoji="0" lang="en-US" altLang="zh-CN" sz="12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Calibri"/>
              </a:rPr>
              <a:t> </a:t>
            </a:r>
            <a:r>
              <a:rPr kumimoji="0" lang="en-US" altLang="zh-CN" sz="1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Calibri"/>
              </a:rPr>
              <a:t>13</a:t>
            </a:r>
            <a:r>
              <a:rPr lang="en-US" altLang="zh-CN" sz="1200" dirty="0" smtClean="0"/>
              <a:t>:05:04</a:t>
            </a:r>
            <a:endParaRPr kumimoji="0" lang="zh-CN" alt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Calibri"/>
            </a:endParaRPr>
          </a:p>
        </p:txBody>
      </p:sp>
      <p:cxnSp>
        <p:nvCxnSpPr>
          <p:cNvPr id="49" name="直接箭头连接符 48"/>
          <p:cNvCxnSpPr>
            <a:stCxn id="48" idx="1"/>
            <a:endCxn id="47" idx="3"/>
          </p:cNvCxnSpPr>
          <p:nvPr/>
        </p:nvCxnSpPr>
        <p:spPr>
          <a:xfrm flipH="1">
            <a:off x="1976738" y="4729255"/>
            <a:ext cx="266571" cy="0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1" name="直接箭头连接符 50"/>
          <p:cNvCxnSpPr>
            <a:stCxn id="32" idx="1"/>
            <a:endCxn id="48" idx="3"/>
          </p:cNvCxnSpPr>
          <p:nvPr/>
        </p:nvCxnSpPr>
        <p:spPr>
          <a:xfrm flipH="1">
            <a:off x="3671974" y="4221425"/>
            <a:ext cx="1593022" cy="507830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4" name="右大括号 53"/>
          <p:cNvSpPr/>
          <p:nvPr/>
        </p:nvSpPr>
        <p:spPr>
          <a:xfrm rot="10800000">
            <a:off x="723079" y="4152750"/>
            <a:ext cx="200390" cy="682321"/>
          </a:xfrm>
          <a:prstGeom prst="rightBrac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55" name="右大括号 54"/>
          <p:cNvSpPr/>
          <p:nvPr/>
        </p:nvSpPr>
        <p:spPr>
          <a:xfrm>
            <a:off x="7912890" y="4122310"/>
            <a:ext cx="281521" cy="679135"/>
          </a:xfrm>
          <a:prstGeom prst="rightBrac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956559" y="5253507"/>
            <a:ext cx="530055" cy="36933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1" vert="horz" wrap="square" lIns="45719" tIns="45719" rIns="45719" bIns="45719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Key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1486614" y="5253507"/>
            <a:ext cx="503434" cy="36933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1" vert="horz" wrap="square" lIns="45719" tIns="45719" rIns="45719" bIns="45719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V2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2256619" y="5299673"/>
            <a:ext cx="1428665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Calibri"/>
              </a:rPr>
              <a:t>2018-01-18</a:t>
            </a:r>
            <a:r>
              <a:rPr kumimoji="0" lang="en-US" altLang="zh-CN" sz="12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Calibri"/>
              </a:rPr>
              <a:t> </a:t>
            </a:r>
            <a:r>
              <a:rPr kumimoji="0" lang="en-US" altLang="zh-CN" sz="1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Calibri"/>
              </a:rPr>
              <a:t>13</a:t>
            </a:r>
            <a:r>
              <a:rPr lang="en-US" altLang="zh-CN" sz="1200" dirty="0" smtClean="0"/>
              <a:t>:05:04</a:t>
            </a:r>
            <a:endParaRPr kumimoji="0" lang="zh-CN" alt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Calibri"/>
            </a:endParaRPr>
          </a:p>
        </p:txBody>
      </p:sp>
      <p:cxnSp>
        <p:nvCxnSpPr>
          <p:cNvPr id="59" name="直接箭头连接符 58"/>
          <p:cNvCxnSpPr>
            <a:stCxn id="58" idx="1"/>
            <a:endCxn id="57" idx="3"/>
          </p:cNvCxnSpPr>
          <p:nvPr/>
        </p:nvCxnSpPr>
        <p:spPr>
          <a:xfrm flipH="1">
            <a:off x="1990048" y="5438172"/>
            <a:ext cx="266571" cy="0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0" name="矩形 59"/>
          <p:cNvSpPr/>
          <p:nvPr/>
        </p:nvSpPr>
        <p:spPr>
          <a:xfrm>
            <a:off x="5270255" y="5221242"/>
            <a:ext cx="530055" cy="36933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1" vert="horz" wrap="square" lIns="45719" tIns="45719" rIns="45719" bIns="45719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Key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5800310" y="5221242"/>
            <a:ext cx="503434" cy="36933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1" vert="horz" wrap="square" lIns="45719" tIns="45719" rIns="45719" bIns="45719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V2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6570315" y="5267408"/>
            <a:ext cx="1428665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Calibri"/>
              </a:rPr>
              <a:t>2018-01-18</a:t>
            </a:r>
            <a:r>
              <a:rPr kumimoji="0" lang="en-US" altLang="zh-CN" sz="12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Calibri"/>
              </a:rPr>
              <a:t> </a:t>
            </a:r>
            <a:r>
              <a:rPr kumimoji="0" lang="en-US" altLang="zh-CN" sz="1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Calibri"/>
              </a:rPr>
              <a:t>13</a:t>
            </a:r>
            <a:r>
              <a:rPr lang="en-US" altLang="zh-CN" sz="1200" dirty="0" smtClean="0"/>
              <a:t>:05:04</a:t>
            </a:r>
            <a:endParaRPr kumimoji="0" lang="zh-CN" alt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Calibri"/>
            </a:endParaRPr>
          </a:p>
        </p:txBody>
      </p:sp>
      <p:cxnSp>
        <p:nvCxnSpPr>
          <p:cNvPr id="63" name="直接箭头连接符 62"/>
          <p:cNvCxnSpPr>
            <a:stCxn id="62" idx="1"/>
            <a:endCxn id="61" idx="3"/>
          </p:cNvCxnSpPr>
          <p:nvPr/>
        </p:nvCxnSpPr>
        <p:spPr>
          <a:xfrm flipH="1">
            <a:off x="6303744" y="5405907"/>
            <a:ext cx="266571" cy="0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5" name="曲线连接符 64"/>
          <p:cNvCxnSpPr>
            <a:stCxn id="55" idx="1"/>
            <a:endCxn id="62" idx="3"/>
          </p:cNvCxnSpPr>
          <p:nvPr/>
        </p:nvCxnSpPr>
        <p:spPr>
          <a:xfrm rot="10800000" flipV="1">
            <a:off x="7998981" y="4461877"/>
            <a:ext cx="195431" cy="944029"/>
          </a:xfrm>
          <a:prstGeom prst="curvedConnector5">
            <a:avLst>
              <a:gd name="adj1" fmla="val -119601"/>
              <a:gd name="adj2" fmla="val 60649"/>
              <a:gd name="adj3" fmla="val -122116"/>
            </a:avLst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5" name="曲线连接符 74"/>
          <p:cNvCxnSpPr>
            <a:stCxn id="54" idx="1"/>
            <a:endCxn id="56" idx="1"/>
          </p:cNvCxnSpPr>
          <p:nvPr/>
        </p:nvCxnSpPr>
        <p:spPr>
          <a:xfrm>
            <a:off x="723079" y="4493910"/>
            <a:ext cx="233480" cy="944262"/>
          </a:xfrm>
          <a:prstGeom prst="curvedConnector3">
            <a:avLst>
              <a:gd name="adj1" fmla="val -60011"/>
            </a:avLst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0" name="文本框 79"/>
          <p:cNvSpPr txBox="1"/>
          <p:nvPr/>
        </p:nvSpPr>
        <p:spPr>
          <a:xfrm>
            <a:off x="3851661" y="4122310"/>
            <a:ext cx="425429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1200" dirty="0"/>
              <a:t>复制</a:t>
            </a:r>
            <a:endParaRPr kumimoji="0" lang="zh-CN" alt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Calibri"/>
            </a:endParaRPr>
          </a:p>
        </p:txBody>
      </p:sp>
      <p:sp>
        <p:nvSpPr>
          <p:cNvPr id="81" name="文本框 80"/>
          <p:cNvSpPr txBox="1"/>
          <p:nvPr/>
        </p:nvSpPr>
        <p:spPr>
          <a:xfrm>
            <a:off x="4720541" y="4124388"/>
            <a:ext cx="453434" cy="2836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Calibri"/>
              </a:rPr>
              <a:t>复制</a:t>
            </a:r>
            <a:endParaRPr kumimoji="0" lang="zh-CN" alt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Calibri"/>
            </a:endParaRPr>
          </a:p>
        </p:txBody>
      </p:sp>
      <p:cxnSp>
        <p:nvCxnSpPr>
          <p:cNvPr id="87" name="直接箭头连接符 86"/>
          <p:cNvCxnSpPr>
            <a:stCxn id="85" idx="3"/>
          </p:cNvCxnSpPr>
          <p:nvPr/>
        </p:nvCxnSpPr>
        <p:spPr>
          <a:xfrm>
            <a:off x="3903640" y="5445393"/>
            <a:ext cx="656301" cy="568913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8" name="直接箭头连接符 87"/>
          <p:cNvCxnSpPr>
            <a:stCxn id="82" idx="1"/>
          </p:cNvCxnSpPr>
          <p:nvPr/>
        </p:nvCxnSpPr>
        <p:spPr>
          <a:xfrm flipH="1">
            <a:off x="4576533" y="5428169"/>
            <a:ext cx="486842" cy="593097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93" name="文本框 92"/>
          <p:cNvSpPr txBox="1"/>
          <p:nvPr/>
        </p:nvSpPr>
        <p:spPr>
          <a:xfrm>
            <a:off x="4355766" y="6024370"/>
            <a:ext cx="670168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Get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2188438" y="6383716"/>
            <a:ext cx="57707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hlinkClick r:id="rId4"/>
              </a:rPr>
              <a:t>https://github.com/XiaoMi/pegasus/wiki/</a:t>
            </a:r>
            <a:r>
              <a:rPr lang="zh-CN" altLang="en-US" dirty="0" smtClean="0">
                <a:hlinkClick r:id="rId4"/>
              </a:rPr>
              <a:t>跨机房同步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349379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 animBg="1"/>
      <p:bldP spid="85" grpId="0" animBg="1"/>
      <p:bldP spid="14" grpId="0" animBg="1"/>
      <p:bldP spid="16" grpId="0" animBg="1"/>
      <p:bldP spid="8" grpId="0"/>
      <p:bldP spid="22" grpId="0" animBg="1"/>
      <p:bldP spid="23" grpId="0" animBg="1"/>
      <p:bldP spid="20" grpId="0" animBg="1"/>
      <p:bldP spid="28" grpId="0" animBg="1"/>
      <p:bldP spid="29" grpId="0" animBg="1"/>
      <p:bldP spid="30" grpId="0"/>
      <p:bldP spid="32" grpId="0" animBg="1"/>
      <p:bldP spid="33" grpId="0" animBg="1"/>
      <p:bldP spid="34" grpId="0"/>
      <p:bldP spid="37" grpId="0"/>
      <p:bldP spid="39" grpId="0" animBg="1"/>
      <p:bldP spid="42" grpId="0" animBg="1"/>
      <p:bldP spid="43" grpId="0" animBg="1"/>
      <p:bldP spid="44" grpId="0"/>
      <p:bldP spid="46" grpId="0" animBg="1"/>
      <p:bldP spid="47" grpId="0" animBg="1"/>
      <p:bldP spid="48" grpId="0"/>
      <p:bldP spid="54" grpId="0" animBg="1"/>
      <p:bldP spid="55" grpId="0" animBg="1"/>
      <p:bldP spid="56" grpId="0" animBg="1"/>
      <p:bldP spid="57" grpId="0" animBg="1"/>
      <p:bldP spid="58" grpId="0"/>
      <p:bldP spid="60" grpId="0" animBg="1"/>
      <p:bldP spid="61" grpId="0" animBg="1"/>
      <p:bldP spid="62" grpId="0"/>
      <p:bldP spid="80" grpId="0"/>
      <p:bldP spid="81" grpId="0"/>
      <p:bldP spid="93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6" descr="http://android-artworks.25pp.com/fs01/2014/09/26/102_bea3c793e15ce54b99703c69136d848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3708" y="0"/>
            <a:ext cx="960292" cy="960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圆角矩形 1"/>
          <p:cNvSpPr/>
          <p:nvPr/>
        </p:nvSpPr>
        <p:spPr>
          <a:xfrm>
            <a:off x="1491343" y="1634830"/>
            <a:ext cx="1730828" cy="1328260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665514" y="1939832"/>
            <a:ext cx="1556657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/>
              <a:t>主</a:t>
            </a:r>
            <a:r>
              <a:rPr lang="en-US" altLang="zh-CN" dirty="0" smtClean="0"/>
              <a:t>MetaServer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3570514" y="1634830"/>
            <a:ext cx="1730828" cy="1328260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744685" y="1907567"/>
            <a:ext cx="1556657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/>
              <a:t>备</a:t>
            </a:r>
            <a:r>
              <a:rPr lang="en-US" altLang="zh-CN" dirty="0" smtClean="0"/>
              <a:t>MetaServer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946070" y="2472413"/>
            <a:ext cx="115388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/>
              <a:t>Collector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612318" y="3206498"/>
            <a:ext cx="4381504" cy="3026659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59970" y="5476995"/>
            <a:ext cx="478972" cy="36933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SSD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513113" y="5482830"/>
            <a:ext cx="478972" cy="36933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SSD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204356" y="5482830"/>
            <a:ext cx="478972" cy="36933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SSD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895599" y="5482830"/>
            <a:ext cx="478972" cy="36933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SSD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559627" y="5483614"/>
            <a:ext cx="478972" cy="36933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SSD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223655" y="5483614"/>
            <a:ext cx="478972" cy="36933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SSD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2024742" y="4138905"/>
            <a:ext cx="1556657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/>
              <a:t>Replica</a:t>
            </a:r>
            <a:r>
              <a:rPr lang="en-US" altLang="zh-CN" dirty="0" smtClean="0"/>
              <a:t>Server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" name="直接箭头连接符 20"/>
          <p:cNvCxnSpPr/>
          <p:nvPr/>
        </p:nvCxnSpPr>
        <p:spPr>
          <a:xfrm flipH="1">
            <a:off x="1099456" y="4737619"/>
            <a:ext cx="831397" cy="739376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3" name="直接箭头连接符 22"/>
          <p:cNvCxnSpPr/>
          <p:nvPr/>
        </p:nvCxnSpPr>
        <p:spPr>
          <a:xfrm flipH="1">
            <a:off x="1779814" y="4737619"/>
            <a:ext cx="484414" cy="739376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6" name="直接箭头连接符 25"/>
          <p:cNvCxnSpPr/>
          <p:nvPr/>
        </p:nvCxnSpPr>
        <p:spPr>
          <a:xfrm flipH="1">
            <a:off x="2432957" y="4737619"/>
            <a:ext cx="127907" cy="739376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9" name="直接箭头连接符 28"/>
          <p:cNvCxnSpPr/>
          <p:nvPr/>
        </p:nvCxnSpPr>
        <p:spPr>
          <a:xfrm>
            <a:off x="2996292" y="4737619"/>
            <a:ext cx="144235" cy="739376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2" name="直接箭头连接符 31"/>
          <p:cNvCxnSpPr>
            <a:endCxn id="17" idx="0"/>
          </p:cNvCxnSpPr>
          <p:nvPr/>
        </p:nvCxnSpPr>
        <p:spPr>
          <a:xfrm>
            <a:off x="3268435" y="4737619"/>
            <a:ext cx="530678" cy="745995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5" name="直接箭头连接符 34"/>
          <p:cNvCxnSpPr>
            <a:endCxn id="18" idx="0"/>
          </p:cNvCxnSpPr>
          <p:nvPr/>
        </p:nvCxnSpPr>
        <p:spPr>
          <a:xfrm>
            <a:off x="3559627" y="4737619"/>
            <a:ext cx="903514" cy="745995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9" name="圆角矩形 38"/>
          <p:cNvSpPr/>
          <p:nvPr/>
        </p:nvSpPr>
        <p:spPr>
          <a:xfrm>
            <a:off x="5200649" y="5394958"/>
            <a:ext cx="1499507" cy="838199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5290456" y="5629392"/>
            <a:ext cx="1556657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/>
              <a:t>Replica</a:t>
            </a:r>
            <a:r>
              <a:rPr lang="en-US" altLang="zh-CN" dirty="0" smtClean="0"/>
              <a:t>Server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圆角矩形 41"/>
          <p:cNvSpPr/>
          <p:nvPr/>
        </p:nvSpPr>
        <p:spPr>
          <a:xfrm>
            <a:off x="6991347" y="5394958"/>
            <a:ext cx="1499507" cy="838199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7081154" y="5629392"/>
            <a:ext cx="1556657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/>
              <a:t>Replica</a:t>
            </a:r>
            <a:r>
              <a:rPr lang="en-US" altLang="zh-CN" dirty="0" smtClean="0"/>
              <a:t>Server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圆角矩形 43"/>
          <p:cNvSpPr/>
          <p:nvPr/>
        </p:nvSpPr>
        <p:spPr>
          <a:xfrm>
            <a:off x="5200649" y="4289665"/>
            <a:ext cx="1499507" cy="838199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5290456" y="4524099"/>
            <a:ext cx="1556657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/>
              <a:t>Replica</a:t>
            </a:r>
            <a:r>
              <a:rPr lang="en-US" altLang="zh-CN" dirty="0" smtClean="0"/>
              <a:t>Server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6991347" y="4289665"/>
            <a:ext cx="1499507" cy="838199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7081154" y="4524099"/>
            <a:ext cx="1556657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/>
              <a:t>Replica</a:t>
            </a:r>
            <a:r>
              <a:rPr lang="en-US" altLang="zh-CN" dirty="0" smtClean="0"/>
              <a:t>Server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圆角矩形 47"/>
          <p:cNvSpPr/>
          <p:nvPr/>
        </p:nvSpPr>
        <p:spPr>
          <a:xfrm>
            <a:off x="5200649" y="3218993"/>
            <a:ext cx="1499507" cy="838199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5290456" y="3453427"/>
            <a:ext cx="1556657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/>
              <a:t>Replica</a:t>
            </a:r>
            <a:r>
              <a:rPr lang="en-US" altLang="zh-CN" dirty="0" smtClean="0"/>
              <a:t>Server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圆角矩形 49"/>
          <p:cNvSpPr/>
          <p:nvPr/>
        </p:nvSpPr>
        <p:spPr>
          <a:xfrm>
            <a:off x="7007674" y="3218993"/>
            <a:ext cx="1499507" cy="838199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7097481" y="3453427"/>
            <a:ext cx="1556657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/>
              <a:t>Replica</a:t>
            </a:r>
            <a:r>
              <a:rPr lang="en-US" altLang="zh-CN" dirty="0" smtClean="0"/>
              <a:t>Server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云形 51"/>
          <p:cNvSpPr/>
          <p:nvPr/>
        </p:nvSpPr>
        <p:spPr>
          <a:xfrm>
            <a:off x="6188530" y="1659159"/>
            <a:ext cx="2302324" cy="1153886"/>
          </a:xfrm>
          <a:prstGeom prst="cloud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6648821" y="2015929"/>
            <a:ext cx="1556657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/>
              <a:t>Zookeeper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椭圆 53"/>
          <p:cNvSpPr/>
          <p:nvPr/>
        </p:nvSpPr>
        <p:spPr>
          <a:xfrm>
            <a:off x="1491343" y="3903615"/>
            <a:ext cx="2477859" cy="834004"/>
          </a:xfrm>
          <a:prstGeom prst="ellipse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Shape 131"/>
          <p:cNvSpPr/>
          <p:nvPr/>
        </p:nvSpPr>
        <p:spPr>
          <a:xfrm>
            <a:off x="527122" y="871369"/>
            <a:ext cx="8040408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30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algn="ctr"/>
            <a:r>
              <a:rPr lang="zh-CN" altLang="en-US" dirty="0" smtClean="0">
                <a:solidFill>
                  <a:srgbClr val="002060"/>
                </a:solidFill>
              </a:rPr>
              <a:t>集群部署</a:t>
            </a:r>
            <a:endParaRPr lang="en-US" altLang="zh-CN" dirty="0">
              <a:solidFill>
                <a:srgbClr val="002060"/>
              </a:solidFill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4282167" y="2178622"/>
            <a:ext cx="307522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/>
              <a:t>+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2188438" y="6383716"/>
            <a:ext cx="57707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hlinkClick r:id="rId4"/>
              </a:rPr>
              <a:t>https://github.com/XiaoMi/pegasus/wiki/</a:t>
            </a:r>
            <a:r>
              <a:rPr lang="zh-CN" altLang="en-US" dirty="0" smtClean="0">
                <a:hlinkClick r:id="rId4"/>
              </a:rPr>
              <a:t>集群部署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7436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6" descr="http://android-artworks.25pp.com/fs01/2014/09/26/102_bea3c793e15ce54b99703c69136d848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3708" y="0"/>
            <a:ext cx="960292" cy="960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5185" y="2647532"/>
            <a:ext cx="7442006" cy="3647575"/>
          </a:xfrm>
          <a:prstGeom prst="rect">
            <a:avLst/>
          </a:prstGeom>
        </p:spPr>
      </p:pic>
      <p:sp>
        <p:nvSpPr>
          <p:cNvPr id="7" name="Shape 131"/>
          <p:cNvSpPr/>
          <p:nvPr/>
        </p:nvSpPr>
        <p:spPr>
          <a:xfrm>
            <a:off x="831921" y="740146"/>
            <a:ext cx="7589835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30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algn="ctr"/>
            <a:r>
              <a:rPr lang="zh-CN" altLang="en-US" dirty="0" smtClean="0">
                <a:solidFill>
                  <a:srgbClr val="002060"/>
                </a:solidFill>
              </a:rPr>
              <a:t>集群监控</a:t>
            </a:r>
            <a:endParaRPr lang="en-US" altLang="zh-CN" dirty="0">
              <a:solidFill>
                <a:srgbClr val="00206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964017" y="1595962"/>
            <a:ext cx="7764342" cy="10515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0" indent="-228600" hangingPunct="1">
              <a:lnSpc>
                <a:spcPct val="90000"/>
              </a:lnSpc>
              <a:spcBef>
                <a:spcPts val="1000"/>
              </a:spcBef>
              <a:buSzPct val="100000"/>
              <a:buFont typeface="Helvetica"/>
              <a:buChar char="•"/>
            </a:pPr>
            <a:r>
              <a:rPr lang="zh-CN" altLang="en-US" sz="2000" dirty="0" smtClean="0">
                <a:solidFill>
                  <a:srgbClr val="002060"/>
                </a:solidFill>
              </a:rPr>
              <a:t>集群可以用</a:t>
            </a:r>
            <a:r>
              <a:rPr lang="en-US" altLang="zh-CN" sz="2000" dirty="0" smtClean="0">
                <a:solidFill>
                  <a:srgbClr val="002060"/>
                </a:solidFill>
              </a:rPr>
              <a:t>falcon</a:t>
            </a:r>
            <a:r>
              <a:rPr lang="zh-CN" altLang="en-US" sz="2000" dirty="0" smtClean="0">
                <a:solidFill>
                  <a:srgbClr val="002060"/>
                </a:solidFill>
              </a:rPr>
              <a:t>进行监控：</a:t>
            </a:r>
            <a:r>
              <a:rPr lang="en-US" altLang="zh-CN" sz="2000" dirty="0" smtClean="0">
                <a:solidFill>
                  <a:srgbClr val="002060"/>
                </a:solidFill>
                <a:hlinkClick r:id="rId5"/>
              </a:rPr>
              <a:t>https</a:t>
            </a:r>
            <a:r>
              <a:rPr lang="en-US" altLang="zh-CN" sz="2000" dirty="0">
                <a:solidFill>
                  <a:srgbClr val="002060"/>
                </a:solidFill>
                <a:hlinkClick r:id="rId5"/>
              </a:rPr>
              <a:t>://</a:t>
            </a:r>
            <a:r>
              <a:rPr lang="en-US" altLang="zh-CN" sz="2000" dirty="0" smtClean="0">
                <a:solidFill>
                  <a:srgbClr val="002060"/>
                </a:solidFill>
                <a:hlinkClick r:id="rId5"/>
              </a:rPr>
              <a:t>github.com/XiaoMi/open-falcon</a:t>
            </a:r>
            <a:r>
              <a:rPr lang="en-US" altLang="zh-CN" sz="2000" dirty="0" smtClean="0">
                <a:solidFill>
                  <a:srgbClr val="002060"/>
                </a:solidFill>
              </a:rPr>
              <a:t> </a:t>
            </a:r>
          </a:p>
          <a:p>
            <a:pPr marL="228600" lvl="0" indent="-228600" hangingPunct="1">
              <a:lnSpc>
                <a:spcPct val="90000"/>
              </a:lnSpc>
              <a:spcBef>
                <a:spcPts val="1000"/>
              </a:spcBef>
              <a:buSzPct val="100000"/>
              <a:buFont typeface="Helvetica"/>
              <a:buChar char="•"/>
            </a:pPr>
            <a:r>
              <a:rPr lang="zh-CN" altLang="en-US" sz="2000" dirty="0" smtClean="0">
                <a:solidFill>
                  <a:srgbClr val="002060"/>
                </a:solidFill>
              </a:rPr>
              <a:t>监控项包括：集群可用度、</a:t>
            </a:r>
            <a:r>
              <a:rPr lang="en-US" altLang="zh-CN" sz="2000" dirty="0" smtClean="0">
                <a:solidFill>
                  <a:srgbClr val="002060"/>
                </a:solidFill>
              </a:rPr>
              <a:t>QPS</a:t>
            </a:r>
            <a:r>
              <a:rPr lang="zh-CN" altLang="en-US" sz="2000" dirty="0" smtClean="0">
                <a:solidFill>
                  <a:srgbClr val="002060"/>
                </a:solidFill>
              </a:rPr>
              <a:t>、延迟、存储用</a:t>
            </a:r>
            <a:r>
              <a:rPr lang="zh-CN" altLang="en-US" sz="2000" dirty="0">
                <a:solidFill>
                  <a:srgbClr val="002060"/>
                </a:solidFill>
              </a:rPr>
              <a:t>量</a:t>
            </a:r>
            <a:r>
              <a:rPr lang="zh-CN" altLang="en-US" sz="2000" dirty="0" smtClean="0">
                <a:solidFill>
                  <a:srgbClr val="002060"/>
                </a:solidFill>
              </a:rPr>
              <a:t>、节点健康状况、</a:t>
            </a:r>
            <a:r>
              <a:rPr lang="en-US" altLang="zh-CN" sz="2000" dirty="0" smtClean="0">
                <a:solidFill>
                  <a:srgbClr val="002060"/>
                </a:solidFill>
              </a:rPr>
              <a:t>Replica</a:t>
            </a:r>
            <a:r>
              <a:rPr lang="zh-CN" altLang="en-US" sz="2000" dirty="0" smtClean="0">
                <a:solidFill>
                  <a:srgbClr val="002060"/>
                </a:solidFill>
              </a:rPr>
              <a:t>分布情况、集群异常统计</a:t>
            </a:r>
            <a:endParaRPr lang="en-US" altLang="zh-CN" sz="2000" dirty="0">
              <a:solidFill>
                <a:srgbClr val="00206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188438" y="6383716"/>
            <a:ext cx="57707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hlinkClick r:id="rId6"/>
              </a:rPr>
              <a:t>https://github.com/XiaoMi/pegasus/wiki/</a:t>
            </a:r>
            <a:r>
              <a:rPr lang="zh-CN" altLang="en-US" dirty="0" smtClean="0">
                <a:hlinkClick r:id="rId6"/>
              </a:rPr>
              <a:t>可视化监控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33193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gccoe.com/eductraining/assets/images/courses/projec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4957" y="2579189"/>
            <a:ext cx="2952932" cy="1476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椭圆 2"/>
          <p:cNvSpPr/>
          <p:nvPr/>
        </p:nvSpPr>
        <p:spPr>
          <a:xfrm>
            <a:off x="1808252" y="4079050"/>
            <a:ext cx="3818575" cy="1304606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Shape 131"/>
          <p:cNvSpPr/>
          <p:nvPr/>
        </p:nvSpPr>
        <p:spPr>
          <a:xfrm>
            <a:off x="527122" y="871369"/>
            <a:ext cx="8040408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30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algn="ctr"/>
            <a:r>
              <a:rPr lang="zh-CN" altLang="en-US" dirty="0">
                <a:solidFill>
                  <a:srgbClr val="002060"/>
                </a:solidFill>
              </a:rPr>
              <a:t>用</a:t>
            </a:r>
            <a:r>
              <a:rPr lang="zh-CN" altLang="en-US" dirty="0" smtClean="0">
                <a:solidFill>
                  <a:srgbClr val="002060"/>
                </a:solidFill>
              </a:rPr>
              <a:t>户的烦恼</a:t>
            </a:r>
            <a:endParaRPr lang="en-US" altLang="zh-CN" dirty="0">
              <a:solidFill>
                <a:srgbClr val="002060"/>
              </a:solidFill>
            </a:endParaRPr>
          </a:p>
        </p:txBody>
      </p:sp>
      <p:pic>
        <p:nvPicPr>
          <p:cNvPr id="19" name="Picture 6" descr="http://android-artworks.25pp.com/fs01/2014/09/26/102_bea3c793e15ce54b99703c69136d848a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3708" y="0"/>
            <a:ext cx="960292" cy="960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椭圆 4"/>
          <p:cNvSpPr/>
          <p:nvPr/>
        </p:nvSpPr>
        <p:spPr>
          <a:xfrm>
            <a:off x="2122346" y="4231993"/>
            <a:ext cx="1398093" cy="751929"/>
          </a:xfrm>
          <a:prstGeom prst="ellipse">
            <a:avLst/>
          </a:prstGeom>
          <a:solidFill>
            <a:srgbClr val="478DE8"/>
          </a:solidFill>
          <a:ln>
            <a:noFill/>
          </a:ln>
          <a:effectLst>
            <a:outerShdw blurRad="457200" algn="ctr" rotWithShape="0">
              <a:srgbClr val="000000">
                <a:alpha val="52431"/>
              </a:srgbClr>
            </a:outerShdw>
          </a:effectLst>
        </p:spPr>
        <p:txBody>
          <a:bodyPr lIns="0" tIns="0" rIns="0" bIns="0" anchor="ctr"/>
          <a:lstStyle/>
          <a:p>
            <a:pPr algn="ctr" defTabSz="1314006"/>
            <a:r>
              <a:rPr lang="zh-CN" altLang="en-US" sz="2400" dirty="0" smtClean="0">
                <a:solidFill>
                  <a:srgbClr val="FFFFFF"/>
                </a:solidFill>
                <a:latin typeface="Lantinghei SC Demibold" charset="0"/>
                <a:ea typeface="宋体" panose="02010600030101010101" pitchFamily="2" charset="-122"/>
              </a:rPr>
              <a:t>设计</a:t>
            </a:r>
            <a:endParaRPr lang="zh-CN" altLang="en-US" sz="2400" dirty="0">
              <a:solidFill>
                <a:srgbClr val="FFFFFF"/>
              </a:solidFill>
              <a:latin typeface="Lantinghei SC Demibold" charset="0"/>
              <a:ea typeface="宋体" panose="02010600030101010101" pitchFamily="2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3970019" y="4282835"/>
            <a:ext cx="1398093" cy="751929"/>
          </a:xfrm>
          <a:prstGeom prst="ellipse">
            <a:avLst/>
          </a:prstGeom>
          <a:solidFill>
            <a:srgbClr val="478DE8"/>
          </a:solidFill>
          <a:ln>
            <a:noFill/>
          </a:ln>
          <a:effectLst>
            <a:outerShdw blurRad="457200" algn="ctr" rotWithShape="0">
              <a:srgbClr val="000000">
                <a:alpha val="52431"/>
              </a:srgbClr>
            </a:outerShdw>
          </a:effectLst>
        </p:spPr>
        <p:txBody>
          <a:bodyPr lIns="0" tIns="0" rIns="0" bIns="0" anchor="ctr"/>
          <a:lstStyle/>
          <a:p>
            <a:pPr algn="ctr" defTabSz="1314006"/>
            <a:r>
              <a:rPr lang="zh-CN" altLang="en-US" sz="2400" dirty="0" smtClean="0">
                <a:solidFill>
                  <a:srgbClr val="FFFFFF"/>
                </a:solidFill>
                <a:latin typeface="Lantinghei SC Demibold" charset="0"/>
                <a:ea typeface="宋体" panose="02010600030101010101" pitchFamily="2" charset="-122"/>
              </a:rPr>
              <a:t>开发</a:t>
            </a:r>
            <a:endParaRPr lang="zh-CN" altLang="en-US" sz="2400" dirty="0">
              <a:solidFill>
                <a:srgbClr val="FFFFFF"/>
              </a:solidFill>
              <a:latin typeface="Lantinghei SC Demibold" charset="0"/>
              <a:ea typeface="宋体" panose="02010600030101010101" pitchFamily="2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5490026" y="3856029"/>
            <a:ext cx="1398093" cy="751929"/>
          </a:xfrm>
          <a:prstGeom prst="ellipse">
            <a:avLst/>
          </a:prstGeom>
          <a:solidFill>
            <a:srgbClr val="478DE8"/>
          </a:solidFill>
          <a:ln>
            <a:noFill/>
          </a:ln>
          <a:effectLst>
            <a:outerShdw blurRad="457200" algn="ctr" rotWithShape="0">
              <a:srgbClr val="000000">
                <a:alpha val="52431"/>
              </a:srgbClr>
            </a:outerShdw>
          </a:effectLst>
        </p:spPr>
        <p:txBody>
          <a:bodyPr lIns="0" tIns="0" rIns="0" bIns="0" anchor="ctr"/>
          <a:lstStyle/>
          <a:p>
            <a:pPr algn="ctr" defTabSz="1314006"/>
            <a:r>
              <a:rPr lang="zh-CN" altLang="en-US" sz="2400" dirty="0" smtClean="0">
                <a:solidFill>
                  <a:srgbClr val="FFFFFF"/>
                </a:solidFill>
                <a:latin typeface="Lantinghei SC Demibold" charset="0"/>
                <a:ea typeface="宋体" panose="02010600030101010101" pitchFamily="2" charset="-122"/>
              </a:rPr>
              <a:t>测试</a:t>
            </a:r>
            <a:endParaRPr lang="zh-CN" altLang="en-US" sz="2400" dirty="0">
              <a:solidFill>
                <a:srgbClr val="FFFFFF"/>
              </a:solidFill>
              <a:latin typeface="Lantinghei SC Demibold" charset="0"/>
              <a:ea typeface="宋体" panose="02010600030101010101" pitchFamily="2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494604" y="3140514"/>
            <a:ext cx="1398093" cy="751929"/>
          </a:xfrm>
          <a:prstGeom prst="ellipse">
            <a:avLst/>
          </a:prstGeom>
          <a:solidFill>
            <a:srgbClr val="478DE8"/>
          </a:solidFill>
          <a:ln>
            <a:noFill/>
          </a:ln>
          <a:effectLst>
            <a:outerShdw blurRad="457200" algn="ctr" rotWithShape="0">
              <a:srgbClr val="000000">
                <a:alpha val="52431"/>
              </a:srgbClr>
            </a:outerShdw>
          </a:effectLst>
        </p:spPr>
        <p:txBody>
          <a:bodyPr lIns="0" tIns="0" rIns="0" bIns="0" anchor="ctr"/>
          <a:lstStyle/>
          <a:p>
            <a:pPr algn="ctr" defTabSz="1314006"/>
            <a:r>
              <a:rPr lang="zh-CN" altLang="en-US" sz="2400" dirty="0" smtClean="0">
                <a:solidFill>
                  <a:srgbClr val="FFFFFF"/>
                </a:solidFill>
                <a:latin typeface="Lantinghei SC Demibold" charset="0"/>
                <a:ea typeface="宋体" panose="02010600030101010101" pitchFamily="2" charset="-122"/>
              </a:rPr>
              <a:t>调研</a:t>
            </a:r>
            <a:endParaRPr lang="zh-CN" altLang="en-US" sz="2400" dirty="0">
              <a:solidFill>
                <a:srgbClr val="FFFFFF"/>
              </a:solidFill>
              <a:latin typeface="Lantinghei SC Demibold" charset="0"/>
              <a:ea typeface="宋体" panose="02010600030101010101" pitchFamily="2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5518340" y="1971604"/>
            <a:ext cx="1398093" cy="751929"/>
          </a:xfrm>
          <a:prstGeom prst="ellipse">
            <a:avLst/>
          </a:prstGeom>
          <a:solidFill>
            <a:srgbClr val="478DE8"/>
          </a:solidFill>
          <a:ln>
            <a:noFill/>
          </a:ln>
          <a:effectLst>
            <a:outerShdw blurRad="457200" algn="ctr" rotWithShape="0">
              <a:srgbClr val="000000">
                <a:alpha val="52431"/>
              </a:srgbClr>
            </a:outerShdw>
          </a:effectLst>
        </p:spPr>
        <p:txBody>
          <a:bodyPr lIns="0" tIns="0" rIns="0" bIns="0" anchor="ctr"/>
          <a:lstStyle/>
          <a:p>
            <a:pPr algn="ctr" defTabSz="1314006"/>
            <a:r>
              <a:rPr lang="zh-CN" altLang="en-US" sz="2400" dirty="0">
                <a:solidFill>
                  <a:srgbClr val="FFFFFF"/>
                </a:solidFill>
                <a:latin typeface="Lantinghei SC Demibold" charset="0"/>
                <a:ea typeface="宋体" panose="02010600030101010101" pitchFamily="2" charset="-122"/>
              </a:rPr>
              <a:t>运营</a:t>
            </a:r>
          </a:p>
        </p:txBody>
      </p:sp>
      <p:sp>
        <p:nvSpPr>
          <p:cNvPr id="11" name="椭圆 10"/>
          <p:cNvSpPr/>
          <p:nvPr/>
        </p:nvSpPr>
        <p:spPr>
          <a:xfrm>
            <a:off x="3616598" y="1602634"/>
            <a:ext cx="1398093" cy="751929"/>
          </a:xfrm>
          <a:prstGeom prst="ellipse">
            <a:avLst/>
          </a:prstGeom>
          <a:solidFill>
            <a:srgbClr val="478DE8"/>
          </a:solidFill>
          <a:ln>
            <a:noFill/>
          </a:ln>
          <a:effectLst>
            <a:outerShdw blurRad="457200" algn="ctr" rotWithShape="0">
              <a:srgbClr val="000000">
                <a:alpha val="52431"/>
              </a:srgbClr>
            </a:outerShdw>
          </a:effectLst>
        </p:spPr>
        <p:txBody>
          <a:bodyPr lIns="0" tIns="0" rIns="0" bIns="0" anchor="ctr"/>
          <a:lstStyle/>
          <a:p>
            <a:pPr algn="ctr" defTabSz="1314006"/>
            <a:r>
              <a:rPr lang="zh-CN" altLang="en-US" sz="2400" dirty="0" smtClean="0">
                <a:solidFill>
                  <a:srgbClr val="FFFFFF"/>
                </a:solidFill>
                <a:latin typeface="Lantinghei SC Demibold" charset="0"/>
                <a:ea typeface="宋体" panose="02010600030101010101" pitchFamily="2" charset="-122"/>
              </a:rPr>
              <a:t>推广</a:t>
            </a:r>
            <a:endParaRPr lang="zh-CN" altLang="en-US" sz="2400" dirty="0">
              <a:solidFill>
                <a:srgbClr val="FFFFFF"/>
              </a:solidFill>
              <a:latin typeface="Lantinghei SC Demibold" charset="0"/>
              <a:ea typeface="宋体" panose="02010600030101010101" pitchFamily="2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1908451" y="1925852"/>
            <a:ext cx="1398093" cy="751929"/>
          </a:xfrm>
          <a:prstGeom prst="ellipse">
            <a:avLst/>
          </a:prstGeom>
          <a:solidFill>
            <a:srgbClr val="478DE8"/>
          </a:solidFill>
          <a:ln>
            <a:noFill/>
          </a:ln>
          <a:effectLst>
            <a:outerShdw blurRad="457200" algn="ctr" rotWithShape="0">
              <a:srgbClr val="000000">
                <a:alpha val="52431"/>
              </a:srgbClr>
            </a:outerShdw>
          </a:effectLst>
        </p:spPr>
        <p:txBody>
          <a:bodyPr lIns="0" tIns="0" rIns="0" bIns="0" anchor="ctr"/>
          <a:lstStyle/>
          <a:p>
            <a:pPr algn="ctr" defTabSz="1314006"/>
            <a:r>
              <a:rPr lang="zh-CN" altLang="en-US" sz="2400" dirty="0" smtClean="0">
                <a:solidFill>
                  <a:srgbClr val="FFFFFF"/>
                </a:solidFill>
                <a:latin typeface="Lantinghei SC Demibold" charset="0"/>
                <a:ea typeface="宋体" panose="02010600030101010101" pitchFamily="2" charset="-122"/>
              </a:rPr>
              <a:t>变现</a:t>
            </a:r>
            <a:endParaRPr lang="zh-CN" altLang="en-US" sz="2400" dirty="0">
              <a:solidFill>
                <a:srgbClr val="FFFFFF"/>
              </a:solidFill>
              <a:latin typeface="Lantinghei SC Demibold" charset="0"/>
              <a:ea typeface="宋体" panose="02010600030101010101" pitchFamily="2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6260739" y="2948318"/>
            <a:ext cx="1398093" cy="751929"/>
          </a:xfrm>
          <a:prstGeom prst="ellipse">
            <a:avLst/>
          </a:prstGeom>
          <a:solidFill>
            <a:srgbClr val="478DE8"/>
          </a:solidFill>
          <a:ln>
            <a:noFill/>
          </a:ln>
          <a:effectLst>
            <a:outerShdw blurRad="457200" algn="ctr" rotWithShape="0">
              <a:srgbClr val="000000">
                <a:alpha val="52431"/>
              </a:srgbClr>
            </a:outerShdw>
          </a:effectLst>
        </p:spPr>
        <p:txBody>
          <a:bodyPr lIns="0" tIns="0" rIns="0" bIns="0" anchor="ctr"/>
          <a:lstStyle/>
          <a:p>
            <a:pPr algn="ctr" defTabSz="1314006"/>
            <a:r>
              <a:rPr lang="zh-CN" altLang="en-US" sz="2400" dirty="0" smtClean="0">
                <a:solidFill>
                  <a:srgbClr val="FFFFFF"/>
                </a:solidFill>
                <a:latin typeface="Lantinghei SC Demibold" charset="0"/>
                <a:ea typeface="宋体" panose="02010600030101010101" pitchFamily="2" charset="-122"/>
              </a:rPr>
              <a:t>上线</a:t>
            </a:r>
            <a:endParaRPr lang="zh-CN" altLang="en-US" sz="2400" dirty="0">
              <a:solidFill>
                <a:srgbClr val="FFFFFF"/>
              </a:solidFill>
              <a:latin typeface="Lantinghei SC Demibold" charset="0"/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840661" y="5652263"/>
            <a:ext cx="1656808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/>
            <a:r>
              <a:rPr lang="zh-CN" altLang="en-US" sz="2400" dirty="0"/>
              <a:t>存储数据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" name="直接箭头连接符 14"/>
          <p:cNvCxnSpPr>
            <a:endCxn id="4" idx="0"/>
          </p:cNvCxnSpPr>
          <p:nvPr/>
        </p:nvCxnSpPr>
        <p:spPr>
          <a:xfrm>
            <a:off x="4420327" y="5383656"/>
            <a:ext cx="248738" cy="268607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0" name="文本框 19"/>
          <p:cNvSpPr txBox="1"/>
          <p:nvPr/>
        </p:nvSpPr>
        <p:spPr>
          <a:xfrm>
            <a:off x="5817691" y="5001987"/>
            <a:ext cx="1656808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选型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817691" y="5448035"/>
            <a:ext cx="1656808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开发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817691" y="5894083"/>
            <a:ext cx="1656808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测试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5817691" y="6325499"/>
            <a:ext cx="1656808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运维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" name="直接箭头连接符 23"/>
          <p:cNvCxnSpPr/>
          <p:nvPr/>
        </p:nvCxnSpPr>
        <p:spPr>
          <a:xfrm flipV="1">
            <a:off x="5490026" y="5209805"/>
            <a:ext cx="815887" cy="530649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8" name="直接箭头连接符 27"/>
          <p:cNvCxnSpPr>
            <a:stCxn id="4" idx="3"/>
          </p:cNvCxnSpPr>
          <p:nvPr/>
        </p:nvCxnSpPr>
        <p:spPr>
          <a:xfrm flipV="1">
            <a:off x="5497469" y="5626003"/>
            <a:ext cx="808444" cy="257092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1" name="直接箭头连接符 30"/>
          <p:cNvCxnSpPr/>
          <p:nvPr/>
        </p:nvCxnSpPr>
        <p:spPr>
          <a:xfrm>
            <a:off x="5490026" y="6024149"/>
            <a:ext cx="835847" cy="21299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5" name="直接箭头连接符 34"/>
          <p:cNvCxnSpPr/>
          <p:nvPr/>
        </p:nvCxnSpPr>
        <p:spPr>
          <a:xfrm>
            <a:off x="5490026" y="6105258"/>
            <a:ext cx="835847" cy="364939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1028" name="Picture 4" descr="http://thepapist.org/wp-content/uploads/2015/09/question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1735" y="5062104"/>
            <a:ext cx="1349906" cy="1591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157128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/>
        </p:nvSpPr>
        <p:spPr>
          <a:xfrm>
            <a:off x="565522" y="1239822"/>
            <a:ext cx="1777702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48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rPr dirty="0">
                <a:solidFill>
                  <a:srgbClr val="002060"/>
                </a:solidFill>
              </a:rPr>
              <a:t>大 纲</a:t>
            </a:r>
          </a:p>
        </p:txBody>
      </p:sp>
      <p:sp>
        <p:nvSpPr>
          <p:cNvPr id="124" name="Shape 124"/>
          <p:cNvSpPr/>
          <p:nvPr/>
        </p:nvSpPr>
        <p:spPr>
          <a:xfrm>
            <a:off x="2658481" y="1276874"/>
            <a:ext cx="6035042" cy="18928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ct val="150000"/>
              </a:lnSpc>
              <a:defRPr sz="26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zh-CN" altLang="en-US" dirty="0" smtClean="0">
                <a:solidFill>
                  <a:srgbClr val="002060"/>
                </a:solidFill>
              </a:rPr>
              <a:t>背景与目标</a:t>
            </a:r>
            <a:endParaRPr lang="en-US" altLang="zh-CN" dirty="0" smtClean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  <a:defRPr sz="26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zh-CN" altLang="en-US" dirty="0">
                <a:solidFill>
                  <a:srgbClr val="002060"/>
                </a:solidFill>
              </a:rPr>
              <a:t>设</a:t>
            </a:r>
            <a:r>
              <a:rPr lang="zh-CN" altLang="en-US" dirty="0" smtClean="0">
                <a:solidFill>
                  <a:srgbClr val="002060"/>
                </a:solidFill>
              </a:rPr>
              <a:t>计与实现</a:t>
            </a:r>
            <a:endParaRPr lang="en-US" altLang="zh-CN" dirty="0" smtClean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  <a:defRPr sz="26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zh-CN" altLang="en-US" sz="2600" dirty="0">
                <a:solidFill>
                  <a:srgbClr val="FF0000"/>
                </a:solidFill>
                <a:latin typeface="Microsoft YaHei"/>
                <a:ea typeface="Microsoft YaHei"/>
                <a:cs typeface="Microsoft YaHei"/>
              </a:rPr>
              <a:t>使</a:t>
            </a:r>
            <a:r>
              <a:rPr lang="zh-CN" altLang="en-US" sz="2600" dirty="0" smtClean="0">
                <a:solidFill>
                  <a:srgbClr val="FF0000"/>
                </a:solidFill>
                <a:latin typeface="Microsoft YaHei"/>
                <a:ea typeface="Microsoft YaHei"/>
                <a:cs typeface="Microsoft YaHei"/>
              </a:rPr>
              <a:t>用与实践</a:t>
            </a:r>
            <a:endParaRPr lang="en-US" altLang="zh-CN" sz="2600" dirty="0">
              <a:solidFill>
                <a:srgbClr val="FF0000"/>
              </a:solidFill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127" name="Shape 127"/>
          <p:cNvSpPr/>
          <p:nvPr/>
        </p:nvSpPr>
        <p:spPr>
          <a:xfrm flipH="1">
            <a:off x="2452742" y="1424940"/>
            <a:ext cx="0" cy="1744760"/>
          </a:xfrm>
          <a:prstGeom prst="line">
            <a:avLst/>
          </a:prstGeom>
          <a:ln w="6350">
            <a:solidFill>
              <a:srgbClr val="002060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9" name="Picture 6" descr="http://android-artworks.25pp.com/fs01/2014/09/26/102_bea3c793e15ce54b99703c69136d848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3708" y="0"/>
            <a:ext cx="960292" cy="960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548966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6" descr="http://android-artworks.25pp.com/fs01/2014/09/26/102_bea3c793e15ce54b99703c69136d848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3708" y="13855"/>
            <a:ext cx="960292" cy="960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hape 131"/>
          <p:cNvSpPr/>
          <p:nvPr/>
        </p:nvSpPr>
        <p:spPr>
          <a:xfrm>
            <a:off x="679521" y="864745"/>
            <a:ext cx="7589835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 sz="30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algn="ctr"/>
            <a:r>
              <a:rPr lang="zh-CN" altLang="en-US" dirty="0" smtClean="0">
                <a:solidFill>
                  <a:srgbClr val="002060"/>
                </a:solidFill>
              </a:rPr>
              <a:t>客户端</a:t>
            </a:r>
            <a:endParaRPr lang="en-US" altLang="zh-CN" dirty="0">
              <a:solidFill>
                <a:srgbClr val="00206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8628" y="1728286"/>
            <a:ext cx="1302430" cy="65797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8629" y="2643676"/>
            <a:ext cx="1302430" cy="736341"/>
          </a:xfrm>
          <a:prstGeom prst="rect">
            <a:avLst/>
          </a:prstGeom>
        </p:spPr>
      </p:pic>
      <p:pic>
        <p:nvPicPr>
          <p:cNvPr id="1026" name="Picture 2" descr="https://gss0.bdstatic.com/94o3dSag_xI4khGkpoWK1HF6hhy/baike/c0%3Dbaike150%2C5%2C5%2C150%2C50/sign=db37d3b8454a20a425133495f13bf347/3b87e950352ac65c8819edd9f1f2b21193138a78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628" y="3698969"/>
            <a:ext cx="1302429" cy="820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timgsa.baidu.com/timg?image&amp;quality=80&amp;size=b9999_10000&amp;sec=1514279504681&amp;di=3dd7aabea9b915056a29d8cef12303ed&amp;imgtype=0&amp;src=http%3A%2F%2Fimage.techweb.com.cn%2Fupload%2Froll%2F2015%2F12%2F01%2F201512016602_9925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629" y="4766187"/>
            <a:ext cx="1302428" cy="909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2582885" y="1880295"/>
            <a:ext cx="6291942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US" altLang="zh-CN" dirty="0">
                <a:hlinkClick r:id="rId8"/>
              </a:rPr>
              <a:t>https://</a:t>
            </a:r>
            <a:r>
              <a:rPr lang="en-US" altLang="zh-CN" dirty="0" smtClean="0">
                <a:hlinkClick r:id="rId8"/>
              </a:rPr>
              <a:t>github.com/XiaoMi/pegasus/wiki/Cpp</a:t>
            </a:r>
            <a:r>
              <a:rPr lang="zh-CN" altLang="en-US" dirty="0" smtClean="0">
                <a:hlinkClick r:id="rId8"/>
              </a:rPr>
              <a:t>客户端文档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582885" y="2933860"/>
            <a:ext cx="6291942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US" altLang="zh-CN" dirty="0" smtClean="0">
                <a:hlinkClick r:id="rId9"/>
              </a:rPr>
              <a:t>https://github.com/XiaoMi/pegasus/wiki/Java</a:t>
            </a:r>
            <a:r>
              <a:rPr lang="zh-CN" altLang="en-US" dirty="0" smtClean="0">
                <a:hlinkClick r:id="rId9"/>
              </a:rPr>
              <a:t>客户端文档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569029" y="3876233"/>
            <a:ext cx="62157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hlinkClick r:id="rId10"/>
              </a:rPr>
              <a:t>https://github.com/XiaoMi/pegasus/wiki/Python</a:t>
            </a:r>
            <a:r>
              <a:rPr lang="zh-CN" altLang="en-US" dirty="0" smtClean="0">
                <a:hlinkClick r:id="rId10"/>
              </a:rPr>
              <a:t>客户端文档</a:t>
            </a:r>
            <a:endParaRPr lang="zh-CN" altLang="en-US" dirty="0"/>
          </a:p>
          <a:p>
            <a:r>
              <a:rPr lang="en-US" altLang="zh-CN" dirty="0"/>
              <a:t> 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2593275" y="5036453"/>
            <a:ext cx="62157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hlinkClick r:id="rId11"/>
              </a:rPr>
              <a:t>https://github.com/XiaoMi/pegasus/wiki/Go</a:t>
            </a:r>
            <a:r>
              <a:rPr lang="zh-CN" altLang="en-US" dirty="0" smtClean="0">
                <a:hlinkClick r:id="rId11"/>
              </a:rPr>
              <a:t>客户端文档</a:t>
            </a:r>
            <a:endParaRPr lang="zh-CN" altLang="en-US" dirty="0"/>
          </a:p>
        </p:txBody>
      </p:sp>
      <p:sp>
        <p:nvSpPr>
          <p:cNvPr id="12" name="文本框 67"/>
          <p:cNvSpPr txBox="1"/>
          <p:nvPr/>
        </p:nvSpPr>
        <p:spPr>
          <a:xfrm>
            <a:off x="708611" y="6032737"/>
            <a:ext cx="8114260" cy="808699"/>
          </a:xfrm>
          <a:prstGeom prst="rect">
            <a:avLst/>
          </a:prstGeom>
          <a:noFill/>
          <a:ln>
            <a:noFill/>
          </a:ln>
          <a:effectLst/>
          <a:extLst>
            <a:ext uri="{AF507438-7753-43e0-B8FC-AC1667EBCBE1}">
              <a14:hiddenEffects xmlns:lc="http://schemas.openxmlformats.org/drawingml/2006/lockedCanvas"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34679" tIns="34679" rIns="34679" bIns="34679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ctr"/>
            <a:r>
              <a:rPr lang="zh-CN" altLang="en-US" sz="2400" dirty="0" smtClean="0">
                <a:solidFill>
                  <a:srgbClr val="002060"/>
                </a:solidFill>
              </a:rPr>
              <a:t>另外还支持</a:t>
            </a:r>
            <a:r>
              <a:rPr lang="en-US" altLang="zh-CN" sz="2400" dirty="0" smtClean="0">
                <a:solidFill>
                  <a:srgbClr val="002060"/>
                </a:solidFill>
              </a:rPr>
              <a:t>Node.js</a:t>
            </a:r>
            <a:r>
              <a:rPr lang="zh-CN" altLang="en-US" sz="2400" dirty="0" smtClean="0">
                <a:solidFill>
                  <a:srgbClr val="002060"/>
                </a:solidFill>
              </a:rPr>
              <a:t>、</a:t>
            </a:r>
            <a:r>
              <a:rPr lang="en-US" altLang="zh-CN" sz="2400" dirty="0" smtClean="0">
                <a:solidFill>
                  <a:srgbClr val="002060"/>
                </a:solidFill>
              </a:rPr>
              <a:t>Scala</a:t>
            </a:r>
            <a:r>
              <a:rPr lang="zh-CN" altLang="en-US" sz="2400" dirty="0" smtClean="0">
                <a:solidFill>
                  <a:srgbClr val="002060"/>
                </a:solidFill>
              </a:rPr>
              <a:t>客户端</a:t>
            </a:r>
            <a:endParaRPr lang="en-US" altLang="zh-CN" sz="2400" dirty="0" smtClean="0">
              <a:solidFill>
                <a:srgbClr val="002060"/>
              </a:solidFill>
            </a:endParaRPr>
          </a:p>
          <a:p>
            <a:pPr algn="ctr"/>
            <a:r>
              <a:rPr lang="zh-CN" altLang="en-US" sz="2400" dirty="0" smtClean="0">
                <a:solidFill>
                  <a:srgbClr val="002060"/>
                </a:solidFill>
              </a:rPr>
              <a:t>如果其他语言需求？欢迎贡献或者联系我们</a:t>
            </a:r>
            <a:endParaRPr lang="en-US" altLang="zh-CN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945628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6" descr="http://android-artworks.25pp.com/fs01/2014/09/26/102_bea3c793e15ce54b99703c69136d848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3708" y="0"/>
            <a:ext cx="960292" cy="960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hape 131"/>
          <p:cNvSpPr/>
          <p:nvPr/>
        </p:nvSpPr>
        <p:spPr>
          <a:xfrm>
            <a:off x="679521" y="864745"/>
            <a:ext cx="7589835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 sz="30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algn="ctr"/>
            <a:r>
              <a:rPr lang="zh-CN" altLang="en-US" dirty="0" smtClean="0">
                <a:solidFill>
                  <a:srgbClr val="002060"/>
                </a:solidFill>
              </a:rPr>
              <a:t>客户端</a:t>
            </a:r>
            <a:r>
              <a:rPr lang="zh-CN" altLang="en-US" dirty="0">
                <a:solidFill>
                  <a:srgbClr val="002060"/>
                </a:solidFill>
              </a:rPr>
              <a:t>数</a:t>
            </a:r>
            <a:r>
              <a:rPr lang="zh-CN" altLang="en-US" dirty="0" smtClean="0">
                <a:solidFill>
                  <a:srgbClr val="002060"/>
                </a:solidFill>
              </a:rPr>
              <a:t>据访问过程</a:t>
            </a:r>
            <a:endParaRPr lang="en-US" altLang="zh-CN" dirty="0">
              <a:solidFill>
                <a:srgbClr val="002060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783769" y="1978275"/>
            <a:ext cx="1611087" cy="408620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Pegasus Client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流程图: 卡片 6"/>
          <p:cNvSpPr/>
          <p:nvPr/>
        </p:nvSpPr>
        <p:spPr>
          <a:xfrm>
            <a:off x="302371" y="3798148"/>
            <a:ext cx="3145973" cy="917255"/>
          </a:xfrm>
          <a:prstGeom prst="flowChartPunchedCard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r>
              <a:rPr lang="en-US" altLang="zh-CN" sz="1400" dirty="0" err="1" smtClean="0">
                <a:solidFill>
                  <a:schemeClr val="accent2"/>
                </a:solidFill>
              </a:rPr>
              <a:t>meta_servers</a:t>
            </a:r>
            <a:r>
              <a:rPr lang="en-US" altLang="zh-CN" sz="1400" dirty="0" smtClean="0">
                <a:solidFill>
                  <a:schemeClr val="accent2"/>
                </a:solidFill>
              </a:rPr>
              <a:t> </a:t>
            </a:r>
            <a:r>
              <a:rPr lang="en-US" altLang="zh-CN" sz="1400" dirty="0">
                <a:solidFill>
                  <a:schemeClr val="accent2"/>
                </a:solidFill>
              </a:rPr>
              <a:t>= </a:t>
            </a:r>
            <a:r>
              <a:rPr lang="en-US" altLang="zh-CN" sz="1400" dirty="0" smtClean="0">
                <a:solidFill>
                  <a:schemeClr val="accent2"/>
                </a:solidFill>
              </a:rPr>
              <a:t>host1:port1,host2:port2</a:t>
            </a:r>
          </a:p>
          <a:p>
            <a:r>
              <a:rPr lang="en-US" altLang="zh-CN" sz="1400" dirty="0" err="1" smtClean="0"/>
              <a:t>operation_timeout</a:t>
            </a:r>
            <a:r>
              <a:rPr lang="en-US" altLang="zh-CN" sz="1400" dirty="0" smtClean="0"/>
              <a:t> </a:t>
            </a:r>
            <a:r>
              <a:rPr lang="en-US" altLang="zh-CN" sz="1400" dirty="0"/>
              <a:t>= </a:t>
            </a:r>
            <a:r>
              <a:rPr lang="en-US" altLang="zh-CN" sz="1400" dirty="0" smtClean="0"/>
              <a:t>1000</a:t>
            </a:r>
          </a:p>
          <a:p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Calibri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82383" y="3406586"/>
            <a:ext cx="3048001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/>
              <a:t>配</a:t>
            </a:r>
            <a:r>
              <a:rPr lang="zh-CN" altLang="en-US" dirty="0" smtClean="0"/>
              <a:t>置文件</a:t>
            </a:r>
            <a:r>
              <a:rPr lang="en-US" altLang="zh-CN" dirty="0" err="1" smtClean="0"/>
              <a:t>p</a:t>
            </a:r>
            <a:r>
              <a:rPr kumimoji="0" lang="en-US" altLang="zh-CN" sz="18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egasus.properties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" name="直接箭头连接符 14"/>
          <p:cNvCxnSpPr>
            <a:stCxn id="6" idx="2"/>
          </p:cNvCxnSpPr>
          <p:nvPr/>
        </p:nvCxnSpPr>
        <p:spPr>
          <a:xfrm>
            <a:off x="1589313" y="2386895"/>
            <a:ext cx="0" cy="1019691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8" name="文本框 17"/>
          <p:cNvSpPr txBox="1"/>
          <p:nvPr/>
        </p:nvSpPr>
        <p:spPr>
          <a:xfrm>
            <a:off x="468085" y="2667926"/>
            <a:ext cx="1197429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FF0000"/>
                </a:solidFill>
              </a:rPr>
              <a:t>(1) </a:t>
            </a: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初始化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4667282" y="3048983"/>
            <a:ext cx="4343400" cy="3276600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4963886" y="3825923"/>
            <a:ext cx="1580752" cy="408620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主</a:t>
            </a: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MetaServer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4963886" y="4557785"/>
            <a:ext cx="1580752" cy="408620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备</a:t>
            </a: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MetaServer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6954332" y="3271183"/>
            <a:ext cx="1457511" cy="40862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ReplicaServer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6982599" y="4704664"/>
            <a:ext cx="1457511" cy="40862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ReplicaServer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6982599" y="5392718"/>
            <a:ext cx="1457511" cy="40862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ReplicaServer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0" name="直接箭头连接符 29"/>
          <p:cNvCxnSpPr/>
          <p:nvPr/>
        </p:nvCxnSpPr>
        <p:spPr>
          <a:xfrm flipV="1">
            <a:off x="3318929" y="4037678"/>
            <a:ext cx="1644957" cy="61480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4" name="直接箭头连接符 33"/>
          <p:cNvCxnSpPr/>
          <p:nvPr/>
        </p:nvCxnSpPr>
        <p:spPr>
          <a:xfrm>
            <a:off x="3318929" y="4099158"/>
            <a:ext cx="1644957" cy="616245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7" name="文本框 36"/>
          <p:cNvSpPr txBox="1"/>
          <p:nvPr/>
        </p:nvSpPr>
        <p:spPr>
          <a:xfrm>
            <a:off x="3515270" y="4110694"/>
            <a:ext cx="1197429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FF0000"/>
                </a:solidFill>
              </a:rPr>
              <a:t>(2) </a:t>
            </a:r>
            <a:r>
              <a:rPr lang="zh-CN" altLang="en-US" dirty="0">
                <a:solidFill>
                  <a:srgbClr val="FF0000"/>
                </a:solidFill>
              </a:rPr>
              <a:t>连</a:t>
            </a:r>
            <a:r>
              <a:rPr lang="zh-CN" altLang="en-US" dirty="0" smtClean="0">
                <a:solidFill>
                  <a:srgbClr val="FF0000"/>
                </a:solidFill>
              </a:rPr>
              <a:t>接</a:t>
            </a:r>
            <a:r>
              <a:rPr lang="en-US" altLang="zh-CN" dirty="0" smtClean="0">
                <a:solidFill>
                  <a:srgbClr val="FF0000"/>
                </a:solidFill>
              </a:rPr>
              <a:t>MetaServer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sym typeface="Calibri"/>
            </a:endParaRPr>
          </a:p>
        </p:txBody>
      </p:sp>
      <p:cxnSp>
        <p:nvCxnSpPr>
          <p:cNvPr id="40" name="直接箭头连接符 39"/>
          <p:cNvCxnSpPr/>
          <p:nvPr/>
        </p:nvCxnSpPr>
        <p:spPr>
          <a:xfrm flipH="1" flipV="1">
            <a:off x="2394856" y="2409127"/>
            <a:ext cx="2569030" cy="1436190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4" name="文本框 43"/>
          <p:cNvSpPr txBox="1"/>
          <p:nvPr/>
        </p:nvSpPr>
        <p:spPr>
          <a:xfrm>
            <a:off x="2750151" y="2818566"/>
            <a:ext cx="1616527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FF0000"/>
                </a:solidFill>
              </a:rPr>
              <a:t>(3) </a:t>
            </a:r>
            <a:r>
              <a:rPr lang="zh-CN" altLang="en-US" dirty="0" smtClean="0">
                <a:solidFill>
                  <a:srgbClr val="FF0000"/>
                </a:solidFill>
              </a:rPr>
              <a:t>获取路由表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sym typeface="Calibri"/>
            </a:endParaRPr>
          </a:p>
        </p:txBody>
      </p:sp>
      <p:cxnSp>
        <p:nvCxnSpPr>
          <p:cNvPr id="45" name="直接箭头连接符 44"/>
          <p:cNvCxnSpPr>
            <a:stCxn id="6" idx="3"/>
          </p:cNvCxnSpPr>
          <p:nvPr/>
        </p:nvCxnSpPr>
        <p:spPr>
          <a:xfrm>
            <a:off x="2394856" y="2182585"/>
            <a:ext cx="5181601" cy="1035274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9" name="文本框 48"/>
          <p:cNvSpPr txBox="1"/>
          <p:nvPr/>
        </p:nvSpPr>
        <p:spPr>
          <a:xfrm>
            <a:off x="4278085" y="2262868"/>
            <a:ext cx="1616527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FF0000"/>
                </a:solidFill>
              </a:rPr>
              <a:t>(4) </a:t>
            </a:r>
            <a:r>
              <a:rPr lang="zh-CN" altLang="en-US" dirty="0" smtClean="0">
                <a:solidFill>
                  <a:srgbClr val="FF0000"/>
                </a:solidFill>
              </a:rPr>
              <a:t>访问数据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sym typeface="Calibri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302371" y="5430583"/>
            <a:ext cx="7387498" cy="7745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0" indent="-228600" hangingPunct="1">
              <a:lnSpc>
                <a:spcPct val="90000"/>
              </a:lnSpc>
              <a:spcBef>
                <a:spcPts val="1000"/>
              </a:spcBef>
              <a:buSzPct val="100000"/>
              <a:buFont typeface="Helvetica"/>
              <a:buChar char="•"/>
            </a:pPr>
            <a:r>
              <a:rPr lang="zh-CN" altLang="en-US" sz="2000" dirty="0" smtClean="0">
                <a:solidFill>
                  <a:srgbClr val="002060"/>
                </a:solidFill>
              </a:rPr>
              <a:t>寻址过程不依赖</a:t>
            </a:r>
            <a:r>
              <a:rPr lang="en-US" altLang="zh-CN" sz="2000" dirty="0" smtClean="0">
                <a:solidFill>
                  <a:srgbClr val="002060"/>
                </a:solidFill>
              </a:rPr>
              <a:t>Zookeeper</a:t>
            </a:r>
          </a:p>
          <a:p>
            <a:pPr marL="228600" lvl="0" indent="-228600" hangingPunct="1">
              <a:lnSpc>
                <a:spcPct val="90000"/>
              </a:lnSpc>
              <a:spcBef>
                <a:spcPts val="1000"/>
              </a:spcBef>
              <a:buSzPct val="100000"/>
              <a:buFont typeface="Helvetica"/>
              <a:buChar char="•"/>
            </a:pPr>
            <a:r>
              <a:rPr lang="zh-CN" altLang="en-US" sz="2000" dirty="0" smtClean="0">
                <a:solidFill>
                  <a:srgbClr val="002060"/>
                </a:solidFill>
              </a:rPr>
              <a:t>用户直接提供</a:t>
            </a:r>
            <a:r>
              <a:rPr lang="en-US" altLang="zh-CN" sz="2000" dirty="0" smtClean="0">
                <a:solidFill>
                  <a:srgbClr val="002060"/>
                </a:solidFill>
              </a:rPr>
              <a:t>Meta Server</a:t>
            </a:r>
            <a:r>
              <a:rPr lang="zh-CN" altLang="en-US" sz="2000" dirty="0" smtClean="0">
                <a:solidFill>
                  <a:srgbClr val="002060"/>
                </a:solidFill>
              </a:rPr>
              <a:t>地址列表</a:t>
            </a:r>
            <a:endParaRPr lang="en-US" altLang="zh-CN" sz="2000" dirty="0" smtClean="0">
              <a:solidFill>
                <a:srgbClr val="002060"/>
              </a:solidFill>
            </a:endParaRPr>
          </a:p>
        </p:txBody>
      </p:sp>
      <p:sp>
        <p:nvSpPr>
          <p:cNvPr id="52" name="圆角矩形 51"/>
          <p:cNvSpPr/>
          <p:nvPr/>
        </p:nvSpPr>
        <p:spPr>
          <a:xfrm>
            <a:off x="6982598" y="3976109"/>
            <a:ext cx="1457511" cy="40862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ReplicaServer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6102699" y="5953319"/>
            <a:ext cx="1553228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Pegasus</a:t>
            </a:r>
            <a:r>
              <a:rPr kumimoji="0" lang="en-US" altLang="zh-CN" sz="18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 Cluster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5187299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6" descr="http://android-artworks.25pp.com/fs01/2014/09/26/102_bea3c793e15ce54b99703c69136d848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3708" y="0"/>
            <a:ext cx="960292" cy="960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hape 131"/>
          <p:cNvSpPr/>
          <p:nvPr/>
        </p:nvSpPr>
        <p:spPr>
          <a:xfrm>
            <a:off x="679521" y="864745"/>
            <a:ext cx="7589835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 sz="30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algn="ctr"/>
            <a:r>
              <a:rPr lang="zh-CN" altLang="en-US" dirty="0" smtClean="0">
                <a:solidFill>
                  <a:srgbClr val="002060"/>
                </a:solidFill>
              </a:rPr>
              <a:t>客户端</a:t>
            </a:r>
            <a:r>
              <a:rPr lang="zh-CN" altLang="en-US" dirty="0">
                <a:solidFill>
                  <a:srgbClr val="002060"/>
                </a:solidFill>
              </a:rPr>
              <a:t>接</a:t>
            </a:r>
            <a:r>
              <a:rPr lang="zh-CN" altLang="en-US" dirty="0" smtClean="0">
                <a:solidFill>
                  <a:srgbClr val="002060"/>
                </a:solidFill>
              </a:rPr>
              <a:t>口介绍</a:t>
            </a:r>
            <a:endParaRPr lang="en-US" altLang="zh-CN" dirty="0">
              <a:solidFill>
                <a:srgbClr val="002060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99865" y="2192620"/>
            <a:ext cx="1191431" cy="36933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1" vert="horz" wrap="square" lIns="45719" tIns="45719" rIns="45719" bIns="45719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HashKey_1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99867" y="4478051"/>
            <a:ext cx="1191430" cy="36933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1" vert="horz" wrap="square" lIns="45719" tIns="45719" rIns="45719" bIns="45719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algn="ctr"/>
            <a:r>
              <a:rPr lang="en-US" altLang="zh-CN" dirty="0" smtClean="0">
                <a:solidFill>
                  <a:srgbClr val="000000"/>
                </a:solidFill>
                <a:ea typeface="Calibri"/>
                <a:cs typeface="Calibri"/>
              </a:rPr>
              <a:t>HashKey_2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1524561" y="2192620"/>
            <a:ext cx="1492898" cy="36933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1" vert="horz" wrap="square" lIns="45719" tIns="45719" rIns="45719" bIns="45719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SortKey_1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3255666" y="2192620"/>
            <a:ext cx="1026367" cy="36933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1" vert="horz" wrap="square" lIns="45719" tIns="45719" rIns="45719" bIns="45719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Value1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1524561" y="2714350"/>
            <a:ext cx="1492898" cy="36933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1" vert="horz" wrap="square" lIns="45719" tIns="45719" rIns="45719" bIns="45719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algn="ctr"/>
            <a:r>
              <a:rPr lang="en-US" altLang="zh-CN" dirty="0" smtClea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SortKey_2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3255666" y="2714350"/>
            <a:ext cx="1026367" cy="36933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1" vert="horz" wrap="square" lIns="45719" tIns="45719" rIns="45719" bIns="45719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Value2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1524561" y="3212361"/>
            <a:ext cx="1492898" cy="36933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1" vert="horz" wrap="square" lIns="45719" tIns="45719" rIns="45719" bIns="45719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algn="ctr"/>
            <a:r>
              <a:rPr lang="en-US" altLang="zh-CN" dirty="0" smtClea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SortKey_3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3255666" y="3212361"/>
            <a:ext cx="1026367" cy="36933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1" vert="horz" wrap="square" lIns="45719" tIns="45719" rIns="45719" bIns="45719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Value3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1524561" y="4478051"/>
            <a:ext cx="1492898" cy="36933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1" vert="horz" wrap="square" lIns="45719" tIns="45719" rIns="45719" bIns="45719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algn="ctr"/>
            <a:r>
              <a:rPr lang="en-US" altLang="zh-CN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SortKey_1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3255666" y="4478051"/>
            <a:ext cx="1026367" cy="36933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1" vert="horz" wrap="square" lIns="45719" tIns="45719" rIns="45719" bIns="45719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Value1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1524561" y="4999781"/>
            <a:ext cx="1492898" cy="36933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1" vert="horz" wrap="square" lIns="45719" tIns="45719" rIns="45719" bIns="45719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algn="ctr"/>
            <a:r>
              <a:rPr lang="en-US" altLang="zh-CN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SortKey_2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3255666" y="4999781"/>
            <a:ext cx="1026367" cy="36933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1" vert="horz" wrap="square" lIns="45719" tIns="45719" rIns="45719" bIns="45719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Value2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1524561" y="5497792"/>
            <a:ext cx="1492898" cy="36933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1" vert="horz" wrap="square" lIns="45719" tIns="45719" rIns="45719" bIns="45719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algn="ctr"/>
            <a:r>
              <a:rPr lang="en-US" altLang="zh-CN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SortKey_3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3255666" y="5497792"/>
            <a:ext cx="1026367" cy="36933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1" vert="horz" wrap="square" lIns="45719" tIns="45719" rIns="45719" bIns="45719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Value3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4" name="直接连接符 83"/>
          <p:cNvCxnSpPr/>
          <p:nvPr/>
        </p:nvCxnSpPr>
        <p:spPr>
          <a:xfrm>
            <a:off x="93132" y="4290059"/>
            <a:ext cx="8987280" cy="0"/>
          </a:xfrm>
          <a:prstGeom prst="line">
            <a:avLst/>
          </a:prstGeom>
          <a:noFill/>
          <a:ln w="12700" cap="flat">
            <a:solidFill>
              <a:srgbClr val="FFC000"/>
            </a:solidFill>
            <a:prstDash val="dash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5" name="文本框 39"/>
          <p:cNvSpPr txBox="1"/>
          <p:nvPr/>
        </p:nvSpPr>
        <p:spPr>
          <a:xfrm>
            <a:off x="1524562" y="3412495"/>
            <a:ext cx="1063690" cy="70788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45719" tIns="45719" rIns="45719" bIns="45719" numCol="1" spcCol="38100" rtlCol="0" anchor="t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4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… …</a:t>
            </a:r>
            <a:endParaRPr kumimoji="0" lang="zh-CN" alt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文本框 41"/>
          <p:cNvSpPr txBox="1"/>
          <p:nvPr/>
        </p:nvSpPr>
        <p:spPr>
          <a:xfrm>
            <a:off x="1524561" y="5682457"/>
            <a:ext cx="1063690" cy="70788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45719" tIns="45719" rIns="45719" bIns="45719" numCol="1" spcCol="38100" rtlCol="0" anchor="t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4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… …</a:t>
            </a:r>
            <a:endParaRPr kumimoji="0" lang="zh-CN" alt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文本框 40"/>
          <p:cNvSpPr txBox="1"/>
          <p:nvPr/>
        </p:nvSpPr>
        <p:spPr>
          <a:xfrm>
            <a:off x="320911" y="1588423"/>
            <a:ext cx="1119674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45719" tIns="45719" rIns="45719" bIns="45719" numCol="1" spcCol="38100" rtlCol="0" anchor="t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HashKey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文本框 43"/>
          <p:cNvSpPr txBox="1"/>
          <p:nvPr/>
        </p:nvSpPr>
        <p:spPr>
          <a:xfrm>
            <a:off x="1819125" y="1610685"/>
            <a:ext cx="1119674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45719" tIns="45719" rIns="45719" bIns="45719" numCol="1" spcCol="38100" rtlCol="0" anchor="t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SortKey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文本框 44"/>
          <p:cNvSpPr txBox="1"/>
          <p:nvPr/>
        </p:nvSpPr>
        <p:spPr>
          <a:xfrm>
            <a:off x="3404953" y="1621979"/>
            <a:ext cx="1119674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45719" tIns="45719" rIns="45719" bIns="45719" numCol="1" spcCol="38100" rtlCol="0" anchor="t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Value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0" name="直接连接符 89"/>
          <p:cNvCxnSpPr/>
          <p:nvPr/>
        </p:nvCxnSpPr>
        <p:spPr>
          <a:xfrm>
            <a:off x="99866" y="1997838"/>
            <a:ext cx="8861315" cy="0"/>
          </a:xfrm>
          <a:prstGeom prst="line">
            <a:avLst/>
          </a:prstGeom>
          <a:noFill/>
          <a:ln w="12700" cap="flat">
            <a:solidFill>
              <a:srgbClr val="FFC000"/>
            </a:solidFill>
            <a:prstDash val="dash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1" name="直接箭头连接符 90"/>
          <p:cNvCxnSpPr/>
          <p:nvPr/>
        </p:nvCxnSpPr>
        <p:spPr>
          <a:xfrm>
            <a:off x="4366333" y="2377285"/>
            <a:ext cx="54376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2" name="圆角矩形 91"/>
          <p:cNvSpPr/>
          <p:nvPr/>
        </p:nvSpPr>
        <p:spPr>
          <a:xfrm>
            <a:off x="4935500" y="2172975"/>
            <a:ext cx="1268959" cy="40862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="horz" wrap="square" lIns="45719" tIns="45719" rIns="45719" bIns="45719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g</a:t>
            </a: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et/set/del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右大括号 92"/>
          <p:cNvSpPr/>
          <p:nvPr/>
        </p:nvSpPr>
        <p:spPr>
          <a:xfrm>
            <a:off x="4366333" y="2545968"/>
            <a:ext cx="279919" cy="1364643"/>
          </a:xfrm>
          <a:prstGeom prst="rightBrac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ot="0" spcFirstLastPara="1" vert="horz" wrap="square" lIns="91439" tIns="45719" rIns="91439" bIns="45719" numCol="1" spcCol="38100" rtlCol="0" anchor="t">
            <a:no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cxnSp>
        <p:nvCxnSpPr>
          <p:cNvPr id="94" name="直接箭头连接符 93"/>
          <p:cNvCxnSpPr/>
          <p:nvPr/>
        </p:nvCxnSpPr>
        <p:spPr>
          <a:xfrm>
            <a:off x="4649774" y="3223744"/>
            <a:ext cx="26032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5" name="圆角矩形 94"/>
          <p:cNvSpPr/>
          <p:nvPr/>
        </p:nvSpPr>
        <p:spPr>
          <a:xfrm>
            <a:off x="4938469" y="2798451"/>
            <a:ext cx="1250293" cy="1021554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="horz" wrap="square" lIns="45719" tIns="45719" rIns="45719" bIns="45719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marL="0" marR="0" indent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multi_get/</a:t>
            </a:r>
          </a:p>
          <a:p>
            <a:pPr marL="0" marR="0" indent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multi_set/</a:t>
            </a:r>
          </a:p>
          <a:p>
            <a:pPr marL="0" marR="0" indent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m</a:t>
            </a: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ulti_del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右大括号 95"/>
          <p:cNvSpPr/>
          <p:nvPr/>
        </p:nvSpPr>
        <p:spPr>
          <a:xfrm>
            <a:off x="7657479" y="2004368"/>
            <a:ext cx="298585" cy="4392503"/>
          </a:xfrm>
          <a:prstGeom prst="rightBrac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ot="0" spcFirstLastPara="1" vert="horz" wrap="square" lIns="91439" tIns="45719" rIns="91439" bIns="45719" numCol="1" spcCol="38100" rtlCol="0" anchor="t">
            <a:no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97" name="圆角矩形 96"/>
          <p:cNvSpPr/>
          <p:nvPr/>
        </p:nvSpPr>
        <p:spPr>
          <a:xfrm>
            <a:off x="7993213" y="3982111"/>
            <a:ext cx="1054359" cy="40862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="horz" wrap="square" lIns="45719" tIns="45719" rIns="45719" bIns="45719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full_scan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右大括号 97"/>
          <p:cNvSpPr/>
          <p:nvPr/>
        </p:nvSpPr>
        <p:spPr>
          <a:xfrm>
            <a:off x="6238950" y="2107282"/>
            <a:ext cx="298585" cy="2079139"/>
          </a:xfrm>
          <a:prstGeom prst="rightBrac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ot="0" spcFirstLastPara="1" vert="horz" wrap="square" lIns="91439" tIns="45719" rIns="91439" bIns="45719" numCol="1" spcCol="38100" rtlCol="0" anchor="t">
            <a:no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99" name="圆角矩形 98"/>
          <p:cNvSpPr/>
          <p:nvPr/>
        </p:nvSpPr>
        <p:spPr>
          <a:xfrm>
            <a:off x="6587723" y="2942542"/>
            <a:ext cx="1136791" cy="40862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="horz" wrap="square" lIns="45719" tIns="45719" rIns="45719" bIns="45719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h</a:t>
            </a:r>
            <a:r>
              <a:rPr lang="en-US" altLang="zh-CN" dirty="0" smtClea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ash_scan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0" name="直接连接符 99"/>
          <p:cNvCxnSpPr/>
          <p:nvPr/>
        </p:nvCxnSpPr>
        <p:spPr>
          <a:xfrm>
            <a:off x="93133" y="6389794"/>
            <a:ext cx="8987280" cy="0"/>
          </a:xfrm>
          <a:prstGeom prst="line">
            <a:avLst/>
          </a:prstGeom>
          <a:noFill/>
          <a:ln w="12700" cap="flat">
            <a:solidFill>
              <a:srgbClr val="FFC000"/>
            </a:solidFill>
            <a:prstDash val="dash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241014366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6" descr="http://android-artworks.25pp.com/fs01/2014/09/26/102_bea3c793e15ce54b99703c69136d848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3708" y="0"/>
            <a:ext cx="960292" cy="960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hape 131"/>
          <p:cNvSpPr/>
          <p:nvPr/>
        </p:nvSpPr>
        <p:spPr>
          <a:xfrm>
            <a:off x="679521" y="864745"/>
            <a:ext cx="7589835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 sz="30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algn="ctr"/>
            <a:r>
              <a:rPr lang="zh-CN" altLang="en-US" dirty="0" smtClean="0">
                <a:solidFill>
                  <a:srgbClr val="002060"/>
                </a:solidFill>
              </a:rPr>
              <a:t>客户端接口介绍</a:t>
            </a:r>
            <a:endParaRPr lang="en-US" altLang="zh-CN" dirty="0">
              <a:solidFill>
                <a:srgbClr val="002060"/>
              </a:solidFill>
            </a:endParaRPr>
          </a:p>
        </p:txBody>
      </p:sp>
      <p:sp>
        <p:nvSpPr>
          <p:cNvPr id="4" name="文本框 67"/>
          <p:cNvSpPr txBox="1"/>
          <p:nvPr/>
        </p:nvSpPr>
        <p:spPr>
          <a:xfrm>
            <a:off x="679521" y="1635048"/>
            <a:ext cx="8114260" cy="439367"/>
          </a:xfrm>
          <a:prstGeom prst="rect">
            <a:avLst/>
          </a:prstGeom>
          <a:noFill/>
          <a:ln>
            <a:noFill/>
          </a:ln>
          <a:effectLst/>
          <a:extLst>
            <a:ext uri="{AF507438-7753-43e0-B8FC-AC1667EBCBE1}">
              <a14:hiddenEffects xmlns:lc="http://schemas.openxmlformats.org/drawingml/2006/lockedCanvas"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34679" tIns="34679" rIns="34679" bIns="34679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ctr"/>
            <a:r>
              <a:rPr lang="zh-CN" altLang="en-US" sz="2400" dirty="0" smtClean="0">
                <a:solidFill>
                  <a:srgbClr val="002060"/>
                </a:solidFill>
              </a:rPr>
              <a:t>三种接口区别：</a:t>
            </a:r>
            <a:r>
              <a:rPr lang="en-US" altLang="zh-CN" sz="2400" dirty="0" smtClean="0">
                <a:solidFill>
                  <a:srgbClr val="002060"/>
                </a:solidFill>
              </a:rPr>
              <a:t>get</a:t>
            </a:r>
            <a:r>
              <a:rPr lang="zh-CN" altLang="en-US" sz="2400" dirty="0" smtClean="0">
                <a:solidFill>
                  <a:srgbClr val="002060"/>
                </a:solidFill>
              </a:rPr>
              <a:t>、</a:t>
            </a:r>
            <a:r>
              <a:rPr lang="en-US" altLang="zh-CN" sz="2400" dirty="0" err="1" smtClean="0">
                <a:solidFill>
                  <a:srgbClr val="002060"/>
                </a:solidFill>
              </a:rPr>
              <a:t>multiGet</a:t>
            </a:r>
            <a:r>
              <a:rPr lang="zh-CN" altLang="en-US" sz="2400" dirty="0" smtClean="0">
                <a:solidFill>
                  <a:srgbClr val="002060"/>
                </a:solidFill>
              </a:rPr>
              <a:t>、</a:t>
            </a:r>
            <a:r>
              <a:rPr lang="en-US" altLang="zh-CN" sz="2400" dirty="0" err="1" smtClean="0">
                <a:solidFill>
                  <a:srgbClr val="002060"/>
                </a:solidFill>
              </a:rPr>
              <a:t>batchGet</a:t>
            </a:r>
            <a:endParaRPr lang="en-US" altLang="zh-CN" sz="2400" dirty="0">
              <a:solidFill>
                <a:srgbClr val="002060"/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1109475" y="3635136"/>
            <a:ext cx="1766810" cy="751929"/>
          </a:xfrm>
          <a:prstGeom prst="ellipse">
            <a:avLst/>
          </a:prstGeom>
          <a:solidFill>
            <a:srgbClr val="478DE8"/>
          </a:solidFill>
          <a:ln>
            <a:noFill/>
          </a:ln>
          <a:effectLst>
            <a:outerShdw blurRad="457200" algn="ctr" rotWithShape="0">
              <a:srgbClr val="000000">
                <a:alpha val="52431"/>
              </a:srgbClr>
            </a:outerShdw>
          </a:effectLst>
        </p:spPr>
        <p:txBody>
          <a:bodyPr lIns="0" tIns="0" rIns="0" bIns="0" anchor="ctr"/>
          <a:lstStyle/>
          <a:p>
            <a:pPr algn="ctr" defTabSz="1314006"/>
            <a:r>
              <a:rPr lang="en-US" altLang="zh-CN" sz="2400" dirty="0" smtClean="0">
                <a:solidFill>
                  <a:srgbClr val="FFFFFF"/>
                </a:solidFill>
                <a:latin typeface="Lantinghei SC Demibold" charset="0"/>
                <a:ea typeface="宋体" panose="02010600030101010101" pitchFamily="2" charset="-122"/>
              </a:rPr>
              <a:t>multiGet</a:t>
            </a:r>
            <a:endParaRPr lang="zh-CN" altLang="en-US" sz="2400" dirty="0">
              <a:solidFill>
                <a:srgbClr val="FFFFFF"/>
              </a:solidFill>
              <a:latin typeface="Lantinghei SC Demibold" charset="0"/>
              <a:ea typeface="宋体" panose="02010600030101010101" pitchFamily="2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1140780" y="2279145"/>
            <a:ext cx="1766810" cy="751929"/>
          </a:xfrm>
          <a:prstGeom prst="ellipse">
            <a:avLst/>
          </a:prstGeom>
          <a:solidFill>
            <a:srgbClr val="478DE8"/>
          </a:solidFill>
          <a:ln>
            <a:noFill/>
          </a:ln>
          <a:effectLst>
            <a:outerShdw blurRad="457200" algn="ctr" rotWithShape="0">
              <a:srgbClr val="000000">
                <a:alpha val="52431"/>
              </a:srgbClr>
            </a:outerShdw>
          </a:effectLst>
        </p:spPr>
        <p:txBody>
          <a:bodyPr lIns="0" tIns="0" rIns="0" bIns="0" anchor="ctr"/>
          <a:lstStyle/>
          <a:p>
            <a:pPr algn="ctr" defTabSz="1314006"/>
            <a:r>
              <a:rPr lang="en-US" altLang="zh-CN" sz="2400" dirty="0" smtClean="0">
                <a:solidFill>
                  <a:srgbClr val="FFFFFF"/>
                </a:solidFill>
                <a:latin typeface="Lantinghei SC Demibold" charset="0"/>
                <a:ea typeface="宋体" panose="02010600030101010101" pitchFamily="2" charset="-122"/>
              </a:rPr>
              <a:t>get</a:t>
            </a:r>
            <a:endParaRPr lang="zh-CN" altLang="en-US" sz="2400" dirty="0">
              <a:solidFill>
                <a:srgbClr val="FFFFFF"/>
              </a:solidFill>
              <a:latin typeface="Lantinghei SC Demibold" charset="0"/>
              <a:ea typeface="宋体" panose="02010600030101010101" pitchFamily="2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140780" y="5259859"/>
            <a:ext cx="1766810" cy="751929"/>
          </a:xfrm>
          <a:prstGeom prst="ellipse">
            <a:avLst/>
          </a:prstGeom>
          <a:solidFill>
            <a:srgbClr val="478DE8"/>
          </a:solidFill>
          <a:ln>
            <a:noFill/>
          </a:ln>
          <a:effectLst>
            <a:outerShdw blurRad="457200" algn="ctr" rotWithShape="0">
              <a:srgbClr val="000000">
                <a:alpha val="52431"/>
              </a:srgbClr>
            </a:outerShdw>
          </a:effectLst>
        </p:spPr>
        <p:txBody>
          <a:bodyPr lIns="0" tIns="0" rIns="0" bIns="0" anchor="ctr"/>
          <a:lstStyle/>
          <a:p>
            <a:pPr algn="ctr" defTabSz="1314006"/>
            <a:r>
              <a:rPr lang="en-US" altLang="zh-CN" sz="2400" dirty="0" err="1" smtClean="0">
                <a:solidFill>
                  <a:srgbClr val="FFFFFF"/>
                </a:solidFill>
                <a:latin typeface="Lantinghei SC Demibold" charset="0"/>
                <a:ea typeface="宋体" panose="02010600030101010101" pitchFamily="2" charset="-122"/>
              </a:rPr>
              <a:t>batchGet</a:t>
            </a:r>
            <a:endParaRPr lang="zh-CN" altLang="en-US" sz="2400" dirty="0">
              <a:solidFill>
                <a:srgbClr val="FFFFFF"/>
              </a:solidFill>
              <a:latin typeface="Lantinghei SC Demibold" charset="0"/>
              <a:ea typeface="宋体" panose="02010600030101010101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243599" y="2463810"/>
            <a:ext cx="968809" cy="36933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1" vert="horz" wrap="square" lIns="45719" tIns="45719" rIns="45719" bIns="45719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HashKey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380780" y="2463810"/>
            <a:ext cx="848770" cy="36933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1" vert="horz" wrap="square" lIns="45719" tIns="45719" rIns="45719" bIns="45719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err="1" smtClea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SortKey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660351" y="2463810"/>
            <a:ext cx="668534" cy="36933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1" vert="horz" wrap="square" lIns="45719" tIns="45719" rIns="45719" bIns="45719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Value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" name="直接箭头连接符 12"/>
          <p:cNvCxnSpPr/>
          <p:nvPr/>
        </p:nvCxnSpPr>
        <p:spPr>
          <a:xfrm>
            <a:off x="5290481" y="2674599"/>
            <a:ext cx="30893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3151794" y="3805691"/>
            <a:ext cx="968809" cy="36933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1" vert="horz" wrap="square" lIns="45719" tIns="45719" rIns="45719" bIns="45719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HashKey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364808" y="3334210"/>
            <a:ext cx="848770" cy="36933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1" vert="horz" wrap="square" lIns="45719" tIns="45719" rIns="45719" bIns="45719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err="1" smtClea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SortKey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" name="直接箭头连接符 19"/>
          <p:cNvCxnSpPr/>
          <p:nvPr/>
        </p:nvCxnSpPr>
        <p:spPr>
          <a:xfrm>
            <a:off x="5274509" y="3544999"/>
            <a:ext cx="30893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4364808" y="3800312"/>
            <a:ext cx="848770" cy="36933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1" vert="horz" wrap="square" lIns="45719" tIns="45719" rIns="45719" bIns="45719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err="1" smtClea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SortKey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7" name="直接箭头连接符 26"/>
          <p:cNvCxnSpPr/>
          <p:nvPr/>
        </p:nvCxnSpPr>
        <p:spPr>
          <a:xfrm>
            <a:off x="5274509" y="4011101"/>
            <a:ext cx="30893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4364808" y="4281104"/>
            <a:ext cx="848770" cy="36933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1" vert="horz" wrap="square" lIns="45719" tIns="45719" rIns="45719" bIns="45719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err="1" smtClea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SortKey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0" name="直接箭头连接符 29"/>
          <p:cNvCxnSpPr/>
          <p:nvPr/>
        </p:nvCxnSpPr>
        <p:spPr>
          <a:xfrm>
            <a:off x="5274509" y="4491893"/>
            <a:ext cx="30893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1" name="右大括号 30"/>
          <p:cNvSpPr/>
          <p:nvPr/>
        </p:nvSpPr>
        <p:spPr>
          <a:xfrm rot="10800000">
            <a:off x="4168222" y="3388969"/>
            <a:ext cx="184220" cy="1244264"/>
          </a:xfrm>
          <a:prstGeom prst="rightBrac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ot="0" spcFirstLastPara="1" vert="horz" wrap="square" lIns="91439" tIns="45719" rIns="91439" bIns="45719" numCol="1" spcCol="38100" rtlCol="0" anchor="t">
            <a:no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5650077" y="3334210"/>
            <a:ext cx="668534" cy="36933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1" vert="horz" wrap="square" lIns="45719" tIns="45719" rIns="45719" bIns="45719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Value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660351" y="3805691"/>
            <a:ext cx="668534" cy="36933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1" vert="horz" wrap="square" lIns="45719" tIns="45719" rIns="45719" bIns="45719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Value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5660351" y="4277172"/>
            <a:ext cx="668534" cy="36933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1" vert="horz" wrap="square" lIns="45719" tIns="45719" rIns="45719" bIns="45719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Value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3233325" y="5054101"/>
            <a:ext cx="968809" cy="36933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1" vert="horz" wrap="square" lIns="45719" tIns="45719" rIns="45719" bIns="45719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HashKey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4370506" y="5054101"/>
            <a:ext cx="848770" cy="36933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1" vert="horz" wrap="square" lIns="45719" tIns="45719" rIns="45719" bIns="45719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err="1" smtClea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SortKey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650077" y="5054101"/>
            <a:ext cx="668534" cy="36933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1" vert="horz" wrap="square" lIns="45719" tIns="45719" rIns="45719" bIns="45719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Value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9" name="直接箭头连接符 48"/>
          <p:cNvCxnSpPr/>
          <p:nvPr/>
        </p:nvCxnSpPr>
        <p:spPr>
          <a:xfrm>
            <a:off x="5280207" y="5264890"/>
            <a:ext cx="30893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0" name="矩形 49"/>
          <p:cNvSpPr/>
          <p:nvPr/>
        </p:nvSpPr>
        <p:spPr>
          <a:xfrm>
            <a:off x="3233325" y="5567435"/>
            <a:ext cx="968809" cy="36933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1" vert="horz" wrap="square" lIns="45719" tIns="45719" rIns="45719" bIns="45719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HashKey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4370506" y="5567435"/>
            <a:ext cx="848770" cy="36933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1" vert="horz" wrap="square" lIns="45719" tIns="45719" rIns="45719" bIns="45719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err="1" smtClea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SortKey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5650077" y="5567435"/>
            <a:ext cx="668534" cy="36933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1" vert="horz" wrap="square" lIns="45719" tIns="45719" rIns="45719" bIns="45719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Value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3" name="直接箭头连接符 52"/>
          <p:cNvCxnSpPr/>
          <p:nvPr/>
        </p:nvCxnSpPr>
        <p:spPr>
          <a:xfrm>
            <a:off x="5280207" y="5778224"/>
            <a:ext cx="30893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4" name="矩形 53"/>
          <p:cNvSpPr/>
          <p:nvPr/>
        </p:nvSpPr>
        <p:spPr>
          <a:xfrm>
            <a:off x="3233325" y="6062264"/>
            <a:ext cx="968809" cy="36933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1" vert="horz" wrap="square" lIns="45719" tIns="45719" rIns="45719" bIns="45719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HashKey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4370506" y="6062264"/>
            <a:ext cx="848770" cy="36933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1" vert="horz" wrap="square" lIns="45719" tIns="45719" rIns="45719" bIns="45719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err="1" smtClea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SortKey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5650077" y="6062264"/>
            <a:ext cx="668534" cy="36933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1" vert="horz" wrap="square" lIns="45719" tIns="45719" rIns="45719" bIns="45719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Value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7" name="直接箭头连接符 56"/>
          <p:cNvCxnSpPr/>
          <p:nvPr/>
        </p:nvCxnSpPr>
        <p:spPr>
          <a:xfrm>
            <a:off x="5280207" y="6273053"/>
            <a:ext cx="30893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/>
        </p:nvCxnSpPr>
        <p:spPr>
          <a:xfrm>
            <a:off x="595901" y="3215813"/>
            <a:ext cx="8197880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9" name="直接连接符 58"/>
          <p:cNvCxnSpPr/>
          <p:nvPr/>
        </p:nvCxnSpPr>
        <p:spPr>
          <a:xfrm>
            <a:off x="595901" y="4888788"/>
            <a:ext cx="8197880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60" name="文本框 59"/>
          <p:cNvSpPr txBox="1"/>
          <p:nvPr/>
        </p:nvSpPr>
        <p:spPr>
          <a:xfrm>
            <a:off x="6927525" y="2336314"/>
            <a:ext cx="1510301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/>
              <a:t>读单条数据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6927525" y="3482526"/>
            <a:ext cx="1640229" cy="923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/>
              <a:t>一次读取同一</a:t>
            </a:r>
            <a:r>
              <a:rPr lang="en-US" altLang="zh-CN" dirty="0" err="1" smtClean="0"/>
              <a:t>HashKey</a:t>
            </a:r>
            <a:r>
              <a:rPr lang="zh-CN" altLang="en-US" dirty="0" smtClean="0"/>
              <a:t>下的多条数据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6936902" y="5150709"/>
            <a:ext cx="1816683" cy="923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/>
              <a:t>Get</a:t>
            </a:r>
            <a:r>
              <a:rPr lang="zh-CN" altLang="en-US" dirty="0" smtClean="0"/>
              <a:t>的批量封装，</a:t>
            </a:r>
            <a:endParaRPr lang="en-US" altLang="zh-CN" dirty="0" smtClean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可</a:t>
            </a: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能需要访问多个节点获取数据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圆角矩形 62"/>
          <p:cNvSpPr/>
          <p:nvPr/>
        </p:nvSpPr>
        <p:spPr>
          <a:xfrm>
            <a:off x="7187833" y="2777671"/>
            <a:ext cx="855495" cy="340517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原子操作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圆角矩形 63"/>
          <p:cNvSpPr/>
          <p:nvPr/>
        </p:nvSpPr>
        <p:spPr>
          <a:xfrm>
            <a:off x="7187832" y="4460670"/>
            <a:ext cx="855495" cy="340517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原子操作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圆角矩形 64"/>
          <p:cNvSpPr/>
          <p:nvPr/>
        </p:nvSpPr>
        <p:spPr>
          <a:xfrm>
            <a:off x="7187833" y="6133644"/>
            <a:ext cx="1093141" cy="340517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非原子操作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0529002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6" descr="http://android-artworks.25pp.com/fs01/2014/09/26/102_bea3c793e15ce54b99703c69136d848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3708" y="0"/>
            <a:ext cx="960292" cy="960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hape 131"/>
          <p:cNvSpPr/>
          <p:nvPr/>
        </p:nvSpPr>
        <p:spPr>
          <a:xfrm>
            <a:off x="679521" y="864745"/>
            <a:ext cx="7589835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 sz="30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algn="ctr"/>
            <a:r>
              <a:rPr lang="zh-CN" altLang="en-US" dirty="0">
                <a:solidFill>
                  <a:srgbClr val="002060"/>
                </a:solidFill>
              </a:rPr>
              <a:t>客户端接口介绍</a:t>
            </a:r>
            <a:endParaRPr lang="en-US" altLang="zh-CN" dirty="0">
              <a:solidFill>
                <a:srgbClr val="002060"/>
              </a:solidFill>
            </a:endParaRPr>
          </a:p>
        </p:txBody>
      </p:sp>
      <p:sp>
        <p:nvSpPr>
          <p:cNvPr id="4" name="椭圆 3"/>
          <p:cNvSpPr/>
          <p:nvPr/>
        </p:nvSpPr>
        <p:spPr>
          <a:xfrm>
            <a:off x="1264067" y="1806531"/>
            <a:ext cx="1766810" cy="751929"/>
          </a:xfrm>
          <a:prstGeom prst="ellipse">
            <a:avLst/>
          </a:prstGeom>
          <a:solidFill>
            <a:srgbClr val="478DE8"/>
          </a:solidFill>
          <a:ln>
            <a:noFill/>
          </a:ln>
          <a:effectLst>
            <a:outerShdw blurRad="457200" algn="ctr" rotWithShape="0">
              <a:srgbClr val="000000">
                <a:alpha val="52431"/>
              </a:srgbClr>
            </a:outerShdw>
          </a:effectLst>
        </p:spPr>
        <p:txBody>
          <a:bodyPr lIns="0" tIns="0" rIns="0" bIns="0" anchor="ctr"/>
          <a:lstStyle/>
          <a:p>
            <a:pPr algn="ctr" defTabSz="1314006"/>
            <a:r>
              <a:rPr lang="en-US" altLang="zh-CN" sz="2400" dirty="0" err="1" smtClean="0">
                <a:solidFill>
                  <a:srgbClr val="FFFFFF"/>
                </a:solidFill>
                <a:latin typeface="Lantinghei SC Demibold" charset="0"/>
                <a:ea typeface="宋体" panose="02010600030101010101" pitchFamily="2" charset="-122"/>
              </a:rPr>
              <a:t>ttl</a:t>
            </a:r>
            <a:endParaRPr lang="zh-CN" altLang="en-US" sz="2400" dirty="0">
              <a:solidFill>
                <a:srgbClr val="FFFFFF"/>
              </a:solidFill>
              <a:latin typeface="Lantinghei SC Demibold" charset="0"/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256240" y="1914158"/>
            <a:ext cx="3500749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zh-CN" altLang="en-US" dirty="0"/>
              <a:t>查询某</a:t>
            </a:r>
            <a:r>
              <a:rPr lang="zh-CN" altLang="en-US" dirty="0" smtClean="0"/>
              <a:t>个</a:t>
            </a:r>
            <a:r>
              <a:rPr lang="zh-CN" altLang="en-US" dirty="0"/>
              <a:t>数</a:t>
            </a:r>
            <a:r>
              <a:rPr lang="zh-CN" altLang="en-US" dirty="0" smtClean="0"/>
              <a:t>据的</a:t>
            </a:r>
            <a:r>
              <a:rPr lang="en-US" altLang="zh-CN" dirty="0" smtClean="0"/>
              <a:t>TTL</a:t>
            </a:r>
            <a:r>
              <a:rPr lang="zh-CN" altLang="en-US" dirty="0" smtClean="0"/>
              <a:t>时间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1264067" y="2961131"/>
            <a:ext cx="1766810" cy="751929"/>
          </a:xfrm>
          <a:prstGeom prst="ellipse">
            <a:avLst/>
          </a:prstGeom>
          <a:solidFill>
            <a:srgbClr val="478DE8"/>
          </a:solidFill>
          <a:ln>
            <a:noFill/>
          </a:ln>
          <a:effectLst>
            <a:outerShdw blurRad="457200" algn="ctr" rotWithShape="0">
              <a:srgbClr val="000000">
                <a:alpha val="52431"/>
              </a:srgbClr>
            </a:outerShdw>
          </a:effectLst>
        </p:spPr>
        <p:txBody>
          <a:bodyPr lIns="0" tIns="0" rIns="0" bIns="0" anchor="ctr"/>
          <a:lstStyle/>
          <a:p>
            <a:pPr algn="ctr" defTabSz="1314006"/>
            <a:r>
              <a:rPr lang="en-US" altLang="zh-CN" sz="2400" dirty="0" smtClean="0">
                <a:solidFill>
                  <a:srgbClr val="FFFFFF"/>
                </a:solidFill>
                <a:latin typeface="Lantinghei SC Demibold" charset="0"/>
                <a:ea typeface="宋体" panose="02010600030101010101" pitchFamily="2" charset="-122"/>
              </a:rPr>
              <a:t>exist</a:t>
            </a:r>
            <a:endParaRPr lang="zh-CN" altLang="en-US" sz="2400" dirty="0">
              <a:solidFill>
                <a:srgbClr val="FFFFFF"/>
              </a:solidFill>
              <a:latin typeface="Lantinghei SC Demibold" charset="0"/>
              <a:ea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256240" y="3152431"/>
            <a:ext cx="4472124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/>
              <a:t>查</a:t>
            </a:r>
            <a:r>
              <a:rPr lang="zh-CN" altLang="en-US" dirty="0" smtClean="0"/>
              <a:t>询某个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HashKey,SortKey</a:t>
            </a:r>
            <a:r>
              <a:rPr lang="en-US" altLang="zh-CN" dirty="0" smtClean="0"/>
              <a:t>]</a:t>
            </a:r>
            <a:r>
              <a:rPr lang="zh-CN" altLang="en-US" dirty="0" smtClean="0"/>
              <a:t>下是否存在</a:t>
            </a:r>
            <a:r>
              <a:rPr lang="en-US" altLang="zh-CN" dirty="0" smtClean="0"/>
              <a:t>Value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1048310" y="4137348"/>
            <a:ext cx="2629840" cy="751929"/>
          </a:xfrm>
          <a:prstGeom prst="ellipse">
            <a:avLst/>
          </a:prstGeom>
          <a:solidFill>
            <a:srgbClr val="478DE8"/>
          </a:solidFill>
          <a:ln>
            <a:noFill/>
          </a:ln>
          <a:effectLst>
            <a:outerShdw blurRad="457200" algn="ctr" rotWithShape="0">
              <a:srgbClr val="000000">
                <a:alpha val="52431"/>
              </a:srgbClr>
            </a:outerShdw>
          </a:effectLst>
        </p:spPr>
        <p:txBody>
          <a:bodyPr lIns="0" tIns="0" rIns="0" bIns="0" anchor="ctr"/>
          <a:lstStyle/>
          <a:p>
            <a:pPr algn="ctr" defTabSz="1314006"/>
            <a:r>
              <a:rPr lang="en-US" altLang="zh-CN" sz="2400" dirty="0" smtClean="0">
                <a:solidFill>
                  <a:srgbClr val="FFFFFF"/>
                </a:solidFill>
                <a:latin typeface="Lantinghei SC Demibold" charset="0"/>
                <a:ea typeface="宋体" panose="02010600030101010101" pitchFamily="2" charset="-122"/>
              </a:rPr>
              <a:t>sortKeyCount</a:t>
            </a:r>
            <a:endParaRPr lang="zh-CN" altLang="en-US" sz="2400" dirty="0">
              <a:solidFill>
                <a:srgbClr val="FFFFFF"/>
              </a:solidFill>
              <a:latin typeface="Lantinghei SC Demibold" charset="0"/>
              <a:ea typeface="宋体" panose="0201060003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256239" y="4328648"/>
            <a:ext cx="4291859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/>
              <a:t>查</a:t>
            </a:r>
            <a:r>
              <a:rPr lang="zh-CN" altLang="en-US" dirty="0" smtClean="0"/>
              <a:t>询某个</a:t>
            </a:r>
            <a:r>
              <a:rPr lang="en-US" altLang="zh-CN" dirty="0" err="1" smtClean="0"/>
              <a:t>HashKey</a:t>
            </a:r>
            <a:r>
              <a:rPr lang="zh-CN" altLang="en-US" dirty="0" smtClean="0"/>
              <a:t>下的</a:t>
            </a:r>
            <a:r>
              <a:rPr lang="en-US" altLang="zh-CN" dirty="0" err="1" smtClean="0"/>
              <a:t>SortKey</a:t>
            </a:r>
            <a:r>
              <a:rPr lang="zh-CN" altLang="en-US" dirty="0" smtClean="0"/>
              <a:t>的个数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3914456" y="5232196"/>
            <a:ext cx="2527441" cy="1466761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defTabSz="1314006"/>
            <a:r>
              <a:rPr lang="zh-CN" altLang="en-US" sz="3200" dirty="0" smtClean="0">
                <a:solidFill>
                  <a:srgbClr val="FFFFFF"/>
                </a:solidFill>
                <a:latin typeface="Lantinghei SC Demibold" charset="0"/>
                <a:ea typeface="宋体" panose="02010600030101010101" pitchFamily="2" charset="-122"/>
              </a:rPr>
              <a:t>异步调用</a:t>
            </a:r>
            <a:endParaRPr lang="zh-CN" altLang="en-US" sz="3200" dirty="0">
              <a:solidFill>
                <a:srgbClr val="FFFFFF"/>
              </a:solidFill>
              <a:latin typeface="Lantinghei SC Demibold" charset="0"/>
              <a:ea typeface="宋体" panose="02010600030101010101" pitchFamily="2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158600" y="5763032"/>
            <a:ext cx="175585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/>
              <a:t>所有接口都支持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5868725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6" descr="http://android-artworks.25pp.com/fs01/2014/09/26/102_bea3c793e15ce54b99703c69136d848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3708" y="0"/>
            <a:ext cx="960292" cy="960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hape 131"/>
          <p:cNvSpPr/>
          <p:nvPr/>
        </p:nvSpPr>
        <p:spPr>
          <a:xfrm>
            <a:off x="679521" y="864745"/>
            <a:ext cx="7589835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 sz="30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algn="ctr"/>
            <a:r>
              <a:rPr lang="en-US" altLang="zh-CN" dirty="0" smtClean="0">
                <a:solidFill>
                  <a:srgbClr val="002060"/>
                </a:solidFill>
              </a:rPr>
              <a:t>Java</a:t>
            </a:r>
            <a:r>
              <a:rPr lang="zh-CN" altLang="en-US" dirty="0" smtClean="0">
                <a:solidFill>
                  <a:srgbClr val="002060"/>
                </a:solidFill>
              </a:rPr>
              <a:t>客户端最佳实践</a:t>
            </a:r>
            <a:endParaRPr lang="en-US" altLang="zh-CN" dirty="0">
              <a:solidFill>
                <a:srgbClr val="002060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1152102" y="1708859"/>
            <a:ext cx="1971339" cy="751929"/>
          </a:xfrm>
          <a:prstGeom prst="ellipse">
            <a:avLst/>
          </a:prstGeom>
          <a:solidFill>
            <a:srgbClr val="478DE8"/>
          </a:solidFill>
          <a:ln>
            <a:noFill/>
          </a:ln>
          <a:effectLst>
            <a:outerShdw blurRad="457200" algn="ctr" rotWithShape="0">
              <a:srgbClr val="000000">
                <a:alpha val="52431"/>
              </a:srgbClr>
            </a:outerShdw>
          </a:effectLst>
        </p:spPr>
        <p:txBody>
          <a:bodyPr lIns="0" tIns="0" rIns="0" bIns="0" anchor="ctr"/>
          <a:lstStyle/>
          <a:p>
            <a:pPr algn="ctr" defTabSz="1314006"/>
            <a:r>
              <a:rPr lang="zh-CN" altLang="en-US" sz="2400" dirty="0">
                <a:solidFill>
                  <a:srgbClr val="FFFFFF"/>
                </a:solidFill>
                <a:latin typeface="Lantinghei SC Demibold" charset="0"/>
                <a:ea typeface="宋体" panose="02010600030101010101" pitchFamily="2" charset="-122"/>
              </a:rPr>
              <a:t>线</a:t>
            </a:r>
            <a:r>
              <a:rPr lang="zh-CN" altLang="en-US" sz="2400" dirty="0" smtClean="0">
                <a:solidFill>
                  <a:srgbClr val="FFFFFF"/>
                </a:solidFill>
                <a:latin typeface="Lantinghei SC Demibold" charset="0"/>
                <a:ea typeface="宋体" panose="02010600030101010101" pitchFamily="2" charset="-122"/>
              </a:rPr>
              <a:t>程安全</a:t>
            </a:r>
            <a:endParaRPr lang="zh-CN" altLang="en-US" sz="2400" dirty="0">
              <a:solidFill>
                <a:srgbClr val="FFFFFF"/>
              </a:solidFill>
              <a:latin typeface="Lantinghei SC Demibold" charset="0"/>
              <a:ea typeface="宋体" panose="02010600030101010101" pitchFamily="2" charset="-122"/>
            </a:endParaRPr>
          </a:p>
        </p:txBody>
      </p:sp>
      <p:sp>
        <p:nvSpPr>
          <p:cNvPr id="6" name="文本占位符 3"/>
          <p:cNvSpPr>
            <a:spLocks noGrp="1"/>
          </p:cNvSpPr>
          <p:nvPr>
            <p:ph type="body" sz="quarter" idx="4294967295"/>
          </p:nvPr>
        </p:nvSpPr>
        <p:spPr>
          <a:xfrm>
            <a:off x="3414831" y="1873300"/>
            <a:ext cx="5249022" cy="42304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/>
              <a:t>所有</a:t>
            </a:r>
            <a:r>
              <a:rPr lang="zh-CN" altLang="en-US" sz="1800" dirty="0" smtClean="0"/>
              <a:t>接</a:t>
            </a:r>
            <a:r>
              <a:rPr lang="zh-CN" altLang="en-US" sz="1800" dirty="0"/>
              <a:t>口都是线程安全</a:t>
            </a:r>
            <a:r>
              <a:rPr lang="zh-CN" altLang="en-US" sz="1800" dirty="0" smtClean="0"/>
              <a:t>的，不用担心多线程问题</a:t>
            </a:r>
            <a:endParaRPr lang="en-US" altLang="zh-CN" sz="1800" b="1" dirty="0">
              <a:solidFill>
                <a:srgbClr val="002060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1152102" y="2890640"/>
            <a:ext cx="1971340" cy="751929"/>
          </a:xfrm>
          <a:prstGeom prst="ellipse">
            <a:avLst/>
          </a:prstGeom>
          <a:solidFill>
            <a:srgbClr val="478DE8"/>
          </a:solidFill>
          <a:ln>
            <a:noFill/>
          </a:ln>
          <a:effectLst>
            <a:outerShdw blurRad="457200" algn="ctr" rotWithShape="0">
              <a:srgbClr val="000000">
                <a:alpha val="52431"/>
              </a:srgbClr>
            </a:outerShdw>
          </a:effectLst>
        </p:spPr>
        <p:txBody>
          <a:bodyPr lIns="0" tIns="0" rIns="0" bIns="0" anchor="ctr"/>
          <a:lstStyle/>
          <a:p>
            <a:pPr algn="ctr" defTabSz="1314006"/>
            <a:r>
              <a:rPr lang="zh-CN" altLang="en-US" sz="2400" dirty="0" smtClean="0">
                <a:solidFill>
                  <a:srgbClr val="FFFFFF"/>
                </a:solidFill>
                <a:latin typeface="Lantinghei SC Demibold" charset="0"/>
                <a:ea typeface="宋体" panose="02010600030101010101" pitchFamily="2" charset="-122"/>
              </a:rPr>
              <a:t>并发性能</a:t>
            </a:r>
            <a:endParaRPr lang="zh-CN" altLang="en-US" sz="2400" dirty="0">
              <a:solidFill>
                <a:srgbClr val="FFFFFF"/>
              </a:solidFill>
              <a:latin typeface="Lantinghei SC Demibold" charset="0"/>
              <a:ea typeface="宋体" panose="02010600030101010101" pitchFamily="2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152102" y="4074526"/>
            <a:ext cx="1971340" cy="751929"/>
          </a:xfrm>
          <a:prstGeom prst="ellipse">
            <a:avLst/>
          </a:prstGeom>
          <a:solidFill>
            <a:srgbClr val="478DE8"/>
          </a:solidFill>
          <a:ln>
            <a:noFill/>
          </a:ln>
          <a:effectLst>
            <a:outerShdw blurRad="457200" algn="ctr" rotWithShape="0">
              <a:srgbClr val="000000">
                <a:alpha val="52431"/>
              </a:srgbClr>
            </a:outerShdw>
          </a:effectLst>
        </p:spPr>
        <p:txBody>
          <a:bodyPr lIns="0" tIns="0" rIns="0" bIns="0" anchor="ctr"/>
          <a:lstStyle/>
          <a:p>
            <a:pPr algn="ctr" defTabSz="1314006"/>
            <a:r>
              <a:rPr lang="en-US" altLang="zh-CN" sz="2400" dirty="0" smtClean="0">
                <a:solidFill>
                  <a:srgbClr val="FFFFFF"/>
                </a:solidFill>
                <a:latin typeface="Lantinghei SC Demibold" charset="0"/>
                <a:ea typeface="宋体" panose="02010600030101010101" pitchFamily="2" charset="-122"/>
              </a:rPr>
              <a:t>Client</a:t>
            </a:r>
            <a:r>
              <a:rPr lang="zh-CN" altLang="en-US" sz="2400" dirty="0" smtClean="0">
                <a:solidFill>
                  <a:srgbClr val="FFFFFF"/>
                </a:solidFill>
                <a:latin typeface="Lantinghei SC Demibold" charset="0"/>
                <a:ea typeface="宋体" panose="02010600030101010101" pitchFamily="2" charset="-122"/>
              </a:rPr>
              <a:t>单例</a:t>
            </a:r>
            <a:endParaRPr lang="zh-CN" altLang="en-US" sz="2400" dirty="0">
              <a:solidFill>
                <a:srgbClr val="FFFFFF"/>
              </a:solidFill>
              <a:latin typeface="Lantinghei SC Demibold" charset="0"/>
              <a:ea typeface="宋体" panose="02010600030101010101" pitchFamily="2" charset="-122"/>
            </a:endParaRPr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4294967295"/>
          </p:nvPr>
        </p:nvSpPr>
        <p:spPr>
          <a:xfrm>
            <a:off x="3414831" y="2890640"/>
            <a:ext cx="5428086" cy="77161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/>
              <a:t>客户端底</a:t>
            </a:r>
            <a:r>
              <a:rPr lang="zh-CN" altLang="en-US" sz="1800" dirty="0" smtClean="0"/>
              <a:t>层是</a:t>
            </a:r>
            <a:r>
              <a:rPr lang="zh-CN" altLang="en-US" sz="1800" dirty="0"/>
              <a:t>异</a:t>
            </a:r>
            <a:r>
              <a:rPr lang="zh-CN" altLang="en-US" sz="1800" dirty="0" smtClean="0"/>
              <a:t>步方式实</a:t>
            </a:r>
            <a:r>
              <a:rPr lang="zh-CN" altLang="en-US" sz="1800" dirty="0"/>
              <a:t>现的，可支持较大并</a:t>
            </a:r>
            <a:r>
              <a:rPr lang="zh-CN" altLang="en-US" sz="1800" dirty="0" smtClean="0"/>
              <a:t>发，</a:t>
            </a:r>
            <a:endParaRPr lang="en-US" altLang="zh-CN" sz="18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 smtClean="0"/>
              <a:t>不用担心性能问题</a:t>
            </a:r>
            <a:endParaRPr lang="en-US" altLang="zh-CN" sz="1800" dirty="0" smtClean="0"/>
          </a:p>
          <a:p>
            <a:pPr marL="0" indent="0">
              <a:lnSpc>
                <a:spcPct val="100000"/>
              </a:lnSpc>
              <a:buNone/>
            </a:pPr>
            <a:endParaRPr lang="en-US" altLang="zh-CN" sz="1800" b="1" dirty="0">
              <a:solidFill>
                <a:srgbClr val="002060"/>
              </a:solidFill>
            </a:endParaRPr>
          </a:p>
        </p:txBody>
      </p:sp>
      <p:sp>
        <p:nvSpPr>
          <p:cNvPr id="12" name="文本占位符 3"/>
          <p:cNvSpPr>
            <a:spLocks noGrp="1"/>
          </p:cNvSpPr>
          <p:nvPr>
            <p:ph type="body" sz="quarter" idx="4294967295"/>
          </p:nvPr>
        </p:nvSpPr>
        <p:spPr>
          <a:xfrm>
            <a:off x="3414831" y="4074526"/>
            <a:ext cx="5428086" cy="77161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 smtClean="0"/>
              <a:t>通过 </a:t>
            </a:r>
            <a:r>
              <a:rPr lang="en-US" altLang="zh-CN" sz="1800" dirty="0" err="1" smtClean="0"/>
              <a:t>getSingletonClient</a:t>
            </a:r>
            <a:r>
              <a:rPr lang="en-US" altLang="zh-CN" sz="1800" dirty="0" smtClean="0"/>
              <a:t>() </a:t>
            </a:r>
            <a:r>
              <a:rPr lang="zh-CN" altLang="en-US" sz="1800" dirty="0" smtClean="0"/>
              <a:t>获得的</a:t>
            </a:r>
            <a:r>
              <a:rPr lang="en-US" altLang="zh-CN" sz="1800" dirty="0" smtClean="0"/>
              <a:t>Client</a:t>
            </a:r>
            <a:r>
              <a:rPr lang="zh-CN" altLang="en-US" sz="1800" dirty="0" smtClean="0"/>
              <a:t>是单例，</a:t>
            </a:r>
            <a:endParaRPr lang="en-US" altLang="zh-CN" sz="18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 smtClean="0"/>
              <a:t>可以重复使用</a:t>
            </a:r>
            <a:endParaRPr lang="en-US" altLang="zh-CN" sz="1800" dirty="0" smtClean="0"/>
          </a:p>
        </p:txBody>
      </p:sp>
      <p:sp>
        <p:nvSpPr>
          <p:cNvPr id="10" name="矩形 9"/>
          <p:cNvSpPr/>
          <p:nvPr/>
        </p:nvSpPr>
        <p:spPr>
          <a:xfrm>
            <a:off x="1335448" y="6331462"/>
            <a:ext cx="69339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hlinkClick r:id="rId4"/>
              </a:rPr>
              <a:t>https://github.com/XiaoMi/pegasus/wiki/Java</a:t>
            </a:r>
            <a:r>
              <a:rPr lang="zh-CN" altLang="en-US" dirty="0" smtClean="0">
                <a:hlinkClick r:id="rId4"/>
              </a:rPr>
              <a:t>客户端文档</a:t>
            </a:r>
            <a:r>
              <a:rPr lang="en-US" altLang="zh-CN" dirty="0" smtClean="0">
                <a:hlinkClick r:id="rId4"/>
              </a:rPr>
              <a:t>#</a:t>
            </a:r>
            <a:r>
              <a:rPr lang="zh-CN" altLang="en-US" dirty="0" smtClean="0">
                <a:hlinkClick r:id="rId4"/>
              </a:rPr>
              <a:t>最佳实践</a:t>
            </a:r>
            <a:endParaRPr lang="zh-CN" altLang="en-US" dirty="0"/>
          </a:p>
        </p:txBody>
      </p:sp>
      <p:sp>
        <p:nvSpPr>
          <p:cNvPr id="13" name="椭圆 12"/>
          <p:cNvSpPr/>
          <p:nvPr/>
        </p:nvSpPr>
        <p:spPr>
          <a:xfrm>
            <a:off x="1152102" y="5257657"/>
            <a:ext cx="1971340" cy="751929"/>
          </a:xfrm>
          <a:prstGeom prst="ellipse">
            <a:avLst/>
          </a:prstGeom>
          <a:solidFill>
            <a:srgbClr val="478DE8"/>
          </a:solidFill>
          <a:ln>
            <a:noFill/>
          </a:ln>
          <a:effectLst>
            <a:outerShdw blurRad="457200" algn="ctr" rotWithShape="0">
              <a:srgbClr val="000000">
                <a:alpha val="52431"/>
              </a:srgbClr>
            </a:outerShdw>
          </a:effectLst>
        </p:spPr>
        <p:txBody>
          <a:bodyPr lIns="0" tIns="0" rIns="0" bIns="0" anchor="ctr"/>
          <a:lstStyle/>
          <a:p>
            <a:pPr algn="ctr" defTabSz="1314006"/>
            <a:r>
              <a:rPr lang="zh-CN" altLang="en-US" sz="2400" dirty="0" smtClean="0">
                <a:solidFill>
                  <a:srgbClr val="FFFFFF"/>
                </a:solidFill>
                <a:latin typeface="Lantinghei SC Demibold" charset="0"/>
                <a:ea typeface="宋体" panose="02010600030101010101" pitchFamily="2" charset="-122"/>
              </a:rPr>
              <a:t>翻页功能</a:t>
            </a:r>
            <a:endParaRPr lang="zh-CN" altLang="en-US" sz="2400" dirty="0">
              <a:solidFill>
                <a:srgbClr val="FFFFFF"/>
              </a:solidFill>
              <a:latin typeface="Lantinghei SC Demibold" charset="0"/>
              <a:ea typeface="宋体" panose="02010600030101010101" pitchFamily="2" charset="-122"/>
            </a:endParaRPr>
          </a:p>
        </p:txBody>
      </p:sp>
      <p:sp>
        <p:nvSpPr>
          <p:cNvPr id="14" name="文本占位符 3"/>
          <p:cNvSpPr>
            <a:spLocks noGrp="1"/>
          </p:cNvSpPr>
          <p:nvPr>
            <p:ph type="body" sz="quarter" idx="4294967295"/>
          </p:nvPr>
        </p:nvSpPr>
        <p:spPr>
          <a:xfrm>
            <a:off x="3414831" y="5453859"/>
            <a:ext cx="5428086" cy="43656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 smtClean="0"/>
              <a:t>通过客户端提供的接口，能够轻松实现数据翻页功能</a:t>
            </a:r>
            <a:endParaRPr lang="en-US" altLang="zh-CN" sz="1800" dirty="0" smtClean="0"/>
          </a:p>
        </p:txBody>
      </p:sp>
    </p:spTree>
    <p:extLst>
      <p:ext uri="{BB962C8B-B14F-4D97-AF65-F5344CB8AC3E}">
        <p14:creationId xmlns:p14="http://schemas.microsoft.com/office/powerpoint/2010/main" val="56662567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6" descr="http://android-artworks.25pp.com/fs01/2014/09/26/102_bea3c793e15ce54b99703c69136d848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3708" y="0"/>
            <a:ext cx="960292" cy="960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hape 131"/>
          <p:cNvSpPr/>
          <p:nvPr/>
        </p:nvSpPr>
        <p:spPr>
          <a:xfrm>
            <a:off x="679521" y="864745"/>
            <a:ext cx="7589835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 sz="30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algn="ctr"/>
            <a:r>
              <a:rPr lang="zh-CN" altLang="en-US" dirty="0">
                <a:solidFill>
                  <a:srgbClr val="002060"/>
                </a:solidFill>
              </a:rPr>
              <a:t>高级使</a:t>
            </a:r>
            <a:r>
              <a:rPr lang="zh-CN" altLang="en-US" dirty="0" smtClean="0">
                <a:solidFill>
                  <a:srgbClr val="002060"/>
                </a:solidFill>
              </a:rPr>
              <a:t>用 </a:t>
            </a:r>
            <a:r>
              <a:rPr lang="en-US" altLang="zh-CN" dirty="0" smtClean="0">
                <a:solidFill>
                  <a:srgbClr val="002060"/>
                </a:solidFill>
              </a:rPr>
              <a:t>—— TTL</a:t>
            </a:r>
            <a:endParaRPr lang="en-US" altLang="zh-CN" dirty="0">
              <a:solidFill>
                <a:srgbClr val="00206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256240" y="1761757"/>
            <a:ext cx="3500749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/>
              <a:t>支持对数据指定过期时间，</a:t>
            </a:r>
            <a:endParaRPr lang="en-US" altLang="zh-CN" dirty="0" smtClean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数</a:t>
            </a: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据过期后就无法读取到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911339" y="1708956"/>
            <a:ext cx="1766810" cy="751929"/>
          </a:xfrm>
          <a:prstGeom prst="ellipse">
            <a:avLst/>
          </a:prstGeom>
          <a:solidFill>
            <a:srgbClr val="478DE8"/>
          </a:solidFill>
          <a:ln>
            <a:noFill/>
          </a:ln>
          <a:effectLst>
            <a:outerShdw blurRad="457200" algn="ctr" rotWithShape="0">
              <a:srgbClr val="000000">
                <a:alpha val="52431"/>
              </a:srgbClr>
            </a:outerShdw>
          </a:effectLst>
        </p:spPr>
        <p:txBody>
          <a:bodyPr lIns="0" tIns="0" rIns="0" bIns="0" anchor="ctr"/>
          <a:lstStyle/>
          <a:p>
            <a:pPr algn="ctr" defTabSz="1314006"/>
            <a:r>
              <a:rPr lang="en-US" altLang="zh-CN" sz="2400" dirty="0" smtClean="0">
                <a:solidFill>
                  <a:srgbClr val="FFFFFF"/>
                </a:solidFill>
                <a:latin typeface="Lantinghei SC Demibold" charset="0"/>
                <a:ea typeface="宋体" panose="02010600030101010101" pitchFamily="2" charset="-122"/>
              </a:rPr>
              <a:t>TTL</a:t>
            </a:r>
            <a:endParaRPr lang="zh-CN" altLang="en-US" sz="2400" dirty="0">
              <a:solidFill>
                <a:srgbClr val="FFFFFF"/>
              </a:solidFill>
              <a:latin typeface="Lantinghei SC Demibold" charset="0"/>
              <a:ea typeface="宋体" panose="02010600030101010101" pitchFamily="2" charset="-122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2482267" y="3329135"/>
            <a:ext cx="6369703" cy="2779602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圆柱形 2"/>
          <p:cNvSpPr/>
          <p:nvPr/>
        </p:nvSpPr>
        <p:spPr>
          <a:xfrm>
            <a:off x="5498791" y="4382411"/>
            <a:ext cx="1983480" cy="1290775"/>
          </a:xfrm>
          <a:prstGeom prst="can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030309" y="4346987"/>
            <a:ext cx="945223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RocksDB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流程图: 联系 6"/>
          <p:cNvSpPr/>
          <p:nvPr/>
        </p:nvSpPr>
        <p:spPr>
          <a:xfrm>
            <a:off x="3013785" y="3979165"/>
            <a:ext cx="780836" cy="519348"/>
          </a:xfrm>
          <a:prstGeom prst="flowChartConnector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Set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流程图: 联系 9"/>
          <p:cNvSpPr/>
          <p:nvPr/>
        </p:nvSpPr>
        <p:spPr>
          <a:xfrm>
            <a:off x="3013785" y="5357028"/>
            <a:ext cx="780836" cy="519348"/>
          </a:xfrm>
          <a:prstGeom prst="flowChartConnector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Get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笑脸 8"/>
          <p:cNvSpPr/>
          <p:nvPr/>
        </p:nvSpPr>
        <p:spPr>
          <a:xfrm>
            <a:off x="589084" y="4362129"/>
            <a:ext cx="770562" cy="708377"/>
          </a:xfrm>
          <a:prstGeom prst="smileyFace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 flipV="1">
            <a:off x="1359646" y="4326777"/>
            <a:ext cx="1654139" cy="259674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" name="直接箭头连接符 14"/>
          <p:cNvCxnSpPr>
            <a:stCxn id="10" idx="2"/>
          </p:cNvCxnSpPr>
          <p:nvPr/>
        </p:nvCxnSpPr>
        <p:spPr>
          <a:xfrm flipH="1" flipV="1">
            <a:off x="1359646" y="4885545"/>
            <a:ext cx="1654139" cy="731157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9" name="矩形 18"/>
          <p:cNvSpPr/>
          <p:nvPr/>
        </p:nvSpPr>
        <p:spPr>
          <a:xfrm>
            <a:off x="1408938" y="4046815"/>
            <a:ext cx="668534" cy="36933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1" vert="horz" wrap="square" lIns="45719" tIns="45719" rIns="45719" bIns="45719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Value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" name="直接箭头连接符 19"/>
          <p:cNvCxnSpPr>
            <a:stCxn id="7" idx="6"/>
          </p:cNvCxnSpPr>
          <p:nvPr/>
        </p:nvCxnSpPr>
        <p:spPr>
          <a:xfrm>
            <a:off x="3794621" y="4238839"/>
            <a:ext cx="1704170" cy="575960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3" name="矩形 22"/>
          <p:cNvSpPr/>
          <p:nvPr/>
        </p:nvSpPr>
        <p:spPr>
          <a:xfrm>
            <a:off x="5542979" y="4892580"/>
            <a:ext cx="1217857" cy="36933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1" vert="horz" wrap="square" lIns="45719" tIns="45719" rIns="45719" bIns="45719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ExpireTime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768981" y="4895936"/>
            <a:ext cx="668534" cy="36933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1" vert="horz" wrap="square" lIns="45719" tIns="45719" rIns="45719" bIns="45719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Value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3640509" y="3786776"/>
            <a:ext cx="3135653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1400" dirty="0"/>
              <a:t>计</a:t>
            </a:r>
            <a:r>
              <a:rPr lang="zh-CN" altLang="en-US" sz="1400" dirty="0" smtClean="0"/>
              <a:t>算 </a:t>
            </a:r>
            <a:r>
              <a:rPr kumimoji="0" lang="en-US" altLang="zh-CN" sz="14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ExpireTime</a:t>
            </a:r>
            <a:r>
              <a:rPr kumimoji="0" lang="en-US" altLang="zh-CN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 = </a:t>
            </a:r>
            <a:r>
              <a:rPr kumimoji="0" lang="en-US" altLang="zh-CN" sz="14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CurrentTime</a:t>
            </a:r>
            <a:r>
              <a:rPr kumimoji="0" lang="en-US" altLang="zh-CN" sz="14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 + TTL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" name="直接箭头连接符 25"/>
          <p:cNvCxnSpPr>
            <a:endCxn id="10" idx="6"/>
          </p:cNvCxnSpPr>
          <p:nvPr/>
        </p:nvCxnSpPr>
        <p:spPr>
          <a:xfrm flipH="1">
            <a:off x="3794621" y="5390759"/>
            <a:ext cx="1704170" cy="225943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0" name="文本框 29"/>
          <p:cNvSpPr txBox="1"/>
          <p:nvPr/>
        </p:nvSpPr>
        <p:spPr>
          <a:xfrm>
            <a:off x="3733833" y="5737074"/>
            <a:ext cx="3135653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1400" dirty="0"/>
              <a:t>过</a:t>
            </a:r>
            <a:r>
              <a:rPr lang="zh-CN" altLang="en-US" sz="1400" dirty="0" smtClean="0"/>
              <a:t>滤 </a:t>
            </a:r>
            <a:r>
              <a:rPr kumimoji="0" lang="en-US" altLang="zh-CN" sz="14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ExpireTime</a:t>
            </a:r>
            <a:r>
              <a:rPr kumimoji="0" lang="en-US" altLang="zh-CN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 &lt;</a:t>
            </a:r>
            <a:r>
              <a:rPr kumimoji="0" lang="en-US" altLang="zh-CN" sz="14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kumimoji="0" lang="en-US" altLang="zh-CN" sz="14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CurrentTime</a:t>
            </a:r>
            <a:r>
              <a:rPr kumimoji="0" lang="en-US" altLang="zh-CN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 ?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左右箭头 30"/>
          <p:cNvSpPr/>
          <p:nvPr/>
        </p:nvSpPr>
        <p:spPr>
          <a:xfrm>
            <a:off x="7513444" y="5004945"/>
            <a:ext cx="430882" cy="192271"/>
          </a:xfrm>
          <a:prstGeom prst="leftRightArrow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7955405" y="4750810"/>
            <a:ext cx="956118" cy="73866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1400" dirty="0"/>
              <a:t>后</a:t>
            </a:r>
            <a:r>
              <a:rPr lang="zh-CN" altLang="en-US" sz="1400" dirty="0" smtClean="0"/>
              <a:t>台</a:t>
            </a:r>
            <a:r>
              <a:rPr lang="zh-CN" altLang="en-US" sz="1400" dirty="0"/>
              <a:t>线</a:t>
            </a:r>
            <a:r>
              <a:rPr lang="zh-CN" altLang="en-US" sz="1400" dirty="0" smtClean="0"/>
              <a:t>程负责清理垃圾数据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Calibri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788812" y="5356418"/>
            <a:ext cx="668534" cy="36933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1" vert="horz" wrap="square" lIns="45719" tIns="45719" rIns="45719" bIns="45719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Value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641770" y="5366626"/>
            <a:ext cx="877163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zh-CN" altLang="en-US" cap="none" spc="0" dirty="0" smtClean="0">
                <a:ln/>
                <a:solidFill>
                  <a:schemeClr val="bg2"/>
                </a:solidFill>
                <a:effectLst/>
              </a:rPr>
              <a:t>不存在</a:t>
            </a:r>
            <a:endParaRPr lang="zh-CN" altLang="en-US" cap="none" spc="0" dirty="0">
              <a:ln/>
              <a:solidFill>
                <a:schemeClr val="bg2"/>
              </a:solidFill>
              <a:effectLst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474677" y="5428183"/>
            <a:ext cx="322767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1400" dirty="0" smtClean="0"/>
              <a:t>or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" name="图片 3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521" y="2763552"/>
            <a:ext cx="8172450" cy="257175"/>
          </a:xfrm>
          <a:prstGeom prst="rect">
            <a:avLst/>
          </a:prstGeom>
        </p:spPr>
      </p:pic>
      <p:sp>
        <p:nvSpPr>
          <p:cNvPr id="38" name="矩形 37"/>
          <p:cNvSpPr/>
          <p:nvPr/>
        </p:nvSpPr>
        <p:spPr>
          <a:xfrm>
            <a:off x="7326597" y="2784100"/>
            <a:ext cx="1638388" cy="257175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4892618" y="3297074"/>
            <a:ext cx="1479478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Replica Server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335448" y="6331462"/>
            <a:ext cx="69339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hlinkClick r:id="rId5"/>
              </a:rPr>
              <a:t>https://github.com/XiaoMi/pegasus/wiki/Java</a:t>
            </a:r>
            <a:r>
              <a:rPr lang="zh-CN" altLang="en-US" dirty="0" smtClean="0">
                <a:hlinkClick r:id="rId5"/>
              </a:rPr>
              <a:t>客户端文档</a:t>
            </a:r>
            <a:r>
              <a:rPr lang="en-US" altLang="zh-CN" dirty="0" smtClean="0">
                <a:hlinkClick r:id="rId5"/>
              </a:rPr>
              <a:t>#</a:t>
            </a:r>
            <a:r>
              <a:rPr lang="en-US" altLang="zh-CN" dirty="0" err="1" smtClean="0">
                <a:hlinkClick r:id="rId5"/>
              </a:rPr>
              <a:t>ttl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221726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6" descr="http://android-artworks.25pp.com/fs01/2014/09/26/102_bea3c793e15ce54b99703c69136d848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3708" y="0"/>
            <a:ext cx="960292" cy="960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hape 131"/>
          <p:cNvSpPr/>
          <p:nvPr/>
        </p:nvSpPr>
        <p:spPr>
          <a:xfrm>
            <a:off x="679521" y="864745"/>
            <a:ext cx="7589835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 sz="30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algn="ctr"/>
            <a:r>
              <a:rPr lang="zh-CN" altLang="en-US" dirty="0">
                <a:solidFill>
                  <a:srgbClr val="002060"/>
                </a:solidFill>
              </a:rPr>
              <a:t>高</a:t>
            </a:r>
            <a:r>
              <a:rPr lang="zh-CN" altLang="en-US" dirty="0" smtClean="0">
                <a:solidFill>
                  <a:srgbClr val="002060"/>
                </a:solidFill>
              </a:rPr>
              <a:t>级使用 </a:t>
            </a:r>
            <a:r>
              <a:rPr lang="en-US" altLang="zh-CN" dirty="0" smtClean="0">
                <a:solidFill>
                  <a:srgbClr val="002060"/>
                </a:solidFill>
              </a:rPr>
              <a:t>—— </a:t>
            </a:r>
            <a:r>
              <a:rPr lang="zh-CN" altLang="en-US" dirty="0" smtClean="0">
                <a:solidFill>
                  <a:srgbClr val="002060"/>
                </a:solidFill>
              </a:rPr>
              <a:t>单行事务</a:t>
            </a:r>
            <a:endParaRPr lang="en-US" altLang="zh-CN" dirty="0">
              <a:solidFill>
                <a:srgbClr val="002060"/>
              </a:solidFill>
            </a:endParaRPr>
          </a:p>
        </p:txBody>
      </p:sp>
      <p:sp>
        <p:nvSpPr>
          <p:cNvPr id="4" name="椭圆 3"/>
          <p:cNvSpPr/>
          <p:nvPr/>
        </p:nvSpPr>
        <p:spPr>
          <a:xfrm>
            <a:off x="1911339" y="1861357"/>
            <a:ext cx="1766810" cy="751929"/>
          </a:xfrm>
          <a:prstGeom prst="ellipse">
            <a:avLst/>
          </a:prstGeom>
          <a:solidFill>
            <a:srgbClr val="478DE8"/>
          </a:solidFill>
          <a:ln>
            <a:noFill/>
          </a:ln>
          <a:effectLst>
            <a:outerShdw blurRad="457200" algn="ctr" rotWithShape="0">
              <a:srgbClr val="000000">
                <a:alpha val="52431"/>
              </a:srgbClr>
            </a:outerShdw>
          </a:effectLst>
        </p:spPr>
        <p:txBody>
          <a:bodyPr lIns="0" tIns="0" rIns="0" bIns="0" anchor="ctr"/>
          <a:lstStyle/>
          <a:p>
            <a:pPr algn="ctr" defTabSz="1314006"/>
            <a:r>
              <a:rPr lang="zh-CN" altLang="en-US" sz="2400" dirty="0" smtClean="0">
                <a:solidFill>
                  <a:srgbClr val="FFFFFF"/>
                </a:solidFill>
                <a:latin typeface="Lantinghei SC Demibold" charset="0"/>
                <a:ea typeface="宋体" panose="02010600030101010101" pitchFamily="2" charset="-122"/>
              </a:rPr>
              <a:t>单行事务</a:t>
            </a:r>
            <a:endParaRPr lang="zh-CN" altLang="en-US" sz="2400" dirty="0">
              <a:solidFill>
                <a:srgbClr val="FFFFFF"/>
              </a:solidFill>
              <a:latin typeface="Lantinghei SC Demibold" charset="0"/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978837" y="1932531"/>
            <a:ext cx="4928857" cy="923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/>
              <a:t>对同一个</a:t>
            </a:r>
            <a:r>
              <a:rPr lang="en-US" altLang="zh-CN" dirty="0" err="1" smtClean="0"/>
              <a:t>HashKey</a:t>
            </a:r>
            <a:r>
              <a:rPr lang="zh-CN" altLang="en-US" dirty="0" smtClean="0"/>
              <a:t>的写操作，保证总是原子的，</a:t>
            </a:r>
            <a:endParaRPr lang="en-US" altLang="zh-CN" dirty="0" smtClean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包</a:t>
            </a: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括</a:t>
            </a:r>
            <a:r>
              <a:rPr lang="en-US" altLang="zh-CN" dirty="0" smtClean="0"/>
              <a:t>set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multiSet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del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multiDel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incr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checkAndSet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41337" y="4359732"/>
            <a:ext cx="968809" cy="36933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1" vert="horz" wrap="square" lIns="45719" tIns="45719" rIns="45719" bIns="45719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HashKey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454351" y="3888251"/>
            <a:ext cx="848770" cy="36933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1" vert="horz" wrap="square" lIns="45719" tIns="45719" rIns="45719" bIns="45719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err="1" smtClea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SortKey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454351" y="4354353"/>
            <a:ext cx="848770" cy="36933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1" vert="horz" wrap="square" lIns="45719" tIns="45719" rIns="45719" bIns="45719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err="1" smtClea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SortKey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454351" y="4835145"/>
            <a:ext cx="848770" cy="36933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1" vert="horz" wrap="square" lIns="45719" tIns="45719" rIns="45719" bIns="45719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err="1" smtClea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SortKey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右大括号 10"/>
          <p:cNvSpPr/>
          <p:nvPr/>
        </p:nvSpPr>
        <p:spPr>
          <a:xfrm rot="10800000">
            <a:off x="1257765" y="3943010"/>
            <a:ext cx="184220" cy="1244264"/>
          </a:xfrm>
          <a:prstGeom prst="rightBrac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ot="0" spcFirstLastPara="1" vert="horz" wrap="square" lIns="91439" tIns="45719" rIns="91439" bIns="45719" numCol="1" spcCol="38100" rtlCol="0" anchor="t">
            <a:no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3978836" y="3034145"/>
            <a:ext cx="4614446" cy="2878281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649261" y="3023605"/>
            <a:ext cx="1588008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Replica Server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130472" y="4371753"/>
            <a:ext cx="984605" cy="36933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Replica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" name="直接箭头连接符 11"/>
          <p:cNvCxnSpPr>
            <a:stCxn id="9" idx="3"/>
          </p:cNvCxnSpPr>
          <p:nvPr/>
        </p:nvCxnSpPr>
        <p:spPr>
          <a:xfrm>
            <a:off x="2303121" y="4539018"/>
            <a:ext cx="182045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17" idx="3"/>
          </p:cNvCxnSpPr>
          <p:nvPr/>
        </p:nvCxnSpPr>
        <p:spPr>
          <a:xfrm>
            <a:off x="5115077" y="4556418"/>
            <a:ext cx="1724702" cy="87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任意多边形 20"/>
          <p:cNvSpPr/>
          <p:nvPr/>
        </p:nvSpPr>
        <p:spPr>
          <a:xfrm>
            <a:off x="6839779" y="3912846"/>
            <a:ext cx="1520575" cy="354907"/>
          </a:xfrm>
          <a:custGeom>
            <a:avLst/>
            <a:gdLst>
              <a:gd name="connsiteX0" fmla="*/ 0 w 1520575"/>
              <a:gd name="connsiteY0" fmla="*/ 3817 h 354907"/>
              <a:gd name="connsiteX1" fmla="*/ 41097 w 1520575"/>
              <a:gd name="connsiteY1" fmla="*/ 44914 h 354907"/>
              <a:gd name="connsiteX2" fmla="*/ 236306 w 1520575"/>
              <a:gd name="connsiteY2" fmla="*/ 322316 h 354907"/>
              <a:gd name="connsiteX3" fmla="*/ 513708 w 1520575"/>
              <a:gd name="connsiteY3" fmla="*/ 55188 h 354907"/>
              <a:gd name="connsiteX4" fmla="*/ 708917 w 1520575"/>
              <a:gd name="connsiteY4" fmla="*/ 322316 h 354907"/>
              <a:gd name="connsiteX5" fmla="*/ 893852 w 1520575"/>
              <a:gd name="connsiteY5" fmla="*/ 55188 h 354907"/>
              <a:gd name="connsiteX6" fmla="*/ 1150706 w 1520575"/>
              <a:gd name="connsiteY6" fmla="*/ 342865 h 354907"/>
              <a:gd name="connsiteX7" fmla="*/ 1325366 w 1520575"/>
              <a:gd name="connsiteY7" fmla="*/ 65462 h 354907"/>
              <a:gd name="connsiteX8" fmla="*/ 1500027 w 1520575"/>
              <a:gd name="connsiteY8" fmla="*/ 312042 h 354907"/>
              <a:gd name="connsiteX9" fmla="*/ 1510301 w 1520575"/>
              <a:gd name="connsiteY9" fmla="*/ 353139 h 354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20575" h="354907">
                <a:moveTo>
                  <a:pt x="0" y="3817"/>
                </a:moveTo>
                <a:cubicBezTo>
                  <a:pt x="856" y="-2176"/>
                  <a:pt x="1713" y="-8169"/>
                  <a:pt x="41097" y="44914"/>
                </a:cubicBezTo>
                <a:cubicBezTo>
                  <a:pt x="80481" y="97997"/>
                  <a:pt x="157538" y="320604"/>
                  <a:pt x="236306" y="322316"/>
                </a:cubicBezTo>
                <a:cubicBezTo>
                  <a:pt x="315074" y="324028"/>
                  <a:pt x="434940" y="55188"/>
                  <a:pt x="513708" y="55188"/>
                </a:cubicBezTo>
                <a:cubicBezTo>
                  <a:pt x="592476" y="55188"/>
                  <a:pt x="645560" y="322316"/>
                  <a:pt x="708917" y="322316"/>
                </a:cubicBezTo>
                <a:cubicBezTo>
                  <a:pt x="772274" y="322316"/>
                  <a:pt x="820221" y="51763"/>
                  <a:pt x="893852" y="55188"/>
                </a:cubicBezTo>
                <a:cubicBezTo>
                  <a:pt x="967483" y="58613"/>
                  <a:pt x="1078787" y="341153"/>
                  <a:pt x="1150706" y="342865"/>
                </a:cubicBezTo>
                <a:cubicBezTo>
                  <a:pt x="1222625" y="344577"/>
                  <a:pt x="1267146" y="70599"/>
                  <a:pt x="1325366" y="65462"/>
                </a:cubicBezTo>
                <a:cubicBezTo>
                  <a:pt x="1383586" y="60325"/>
                  <a:pt x="1469205" y="264096"/>
                  <a:pt x="1500027" y="312042"/>
                </a:cubicBezTo>
                <a:cubicBezTo>
                  <a:pt x="1530849" y="359988"/>
                  <a:pt x="1520575" y="356563"/>
                  <a:pt x="1510301" y="353139"/>
                </a:cubicBezTo>
              </a:path>
            </a:pathLst>
          </a:cu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24" name="任意多边形 23"/>
          <p:cNvSpPr/>
          <p:nvPr/>
        </p:nvSpPr>
        <p:spPr>
          <a:xfrm>
            <a:off x="6849858" y="4539018"/>
            <a:ext cx="1520575" cy="354907"/>
          </a:xfrm>
          <a:custGeom>
            <a:avLst/>
            <a:gdLst>
              <a:gd name="connsiteX0" fmla="*/ 0 w 1520575"/>
              <a:gd name="connsiteY0" fmla="*/ 3817 h 354907"/>
              <a:gd name="connsiteX1" fmla="*/ 41097 w 1520575"/>
              <a:gd name="connsiteY1" fmla="*/ 44914 h 354907"/>
              <a:gd name="connsiteX2" fmla="*/ 236306 w 1520575"/>
              <a:gd name="connsiteY2" fmla="*/ 322316 h 354907"/>
              <a:gd name="connsiteX3" fmla="*/ 513708 w 1520575"/>
              <a:gd name="connsiteY3" fmla="*/ 55188 h 354907"/>
              <a:gd name="connsiteX4" fmla="*/ 708917 w 1520575"/>
              <a:gd name="connsiteY4" fmla="*/ 322316 h 354907"/>
              <a:gd name="connsiteX5" fmla="*/ 893852 w 1520575"/>
              <a:gd name="connsiteY5" fmla="*/ 55188 h 354907"/>
              <a:gd name="connsiteX6" fmla="*/ 1150706 w 1520575"/>
              <a:gd name="connsiteY6" fmla="*/ 342865 h 354907"/>
              <a:gd name="connsiteX7" fmla="*/ 1325366 w 1520575"/>
              <a:gd name="connsiteY7" fmla="*/ 65462 h 354907"/>
              <a:gd name="connsiteX8" fmla="*/ 1500027 w 1520575"/>
              <a:gd name="connsiteY8" fmla="*/ 312042 h 354907"/>
              <a:gd name="connsiteX9" fmla="*/ 1510301 w 1520575"/>
              <a:gd name="connsiteY9" fmla="*/ 353139 h 354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20575" h="354907">
                <a:moveTo>
                  <a:pt x="0" y="3817"/>
                </a:moveTo>
                <a:cubicBezTo>
                  <a:pt x="856" y="-2176"/>
                  <a:pt x="1713" y="-8169"/>
                  <a:pt x="41097" y="44914"/>
                </a:cubicBezTo>
                <a:cubicBezTo>
                  <a:pt x="80481" y="97997"/>
                  <a:pt x="157538" y="320604"/>
                  <a:pt x="236306" y="322316"/>
                </a:cubicBezTo>
                <a:cubicBezTo>
                  <a:pt x="315074" y="324028"/>
                  <a:pt x="434940" y="55188"/>
                  <a:pt x="513708" y="55188"/>
                </a:cubicBezTo>
                <a:cubicBezTo>
                  <a:pt x="592476" y="55188"/>
                  <a:pt x="645560" y="322316"/>
                  <a:pt x="708917" y="322316"/>
                </a:cubicBezTo>
                <a:cubicBezTo>
                  <a:pt x="772274" y="322316"/>
                  <a:pt x="820221" y="51763"/>
                  <a:pt x="893852" y="55188"/>
                </a:cubicBezTo>
                <a:cubicBezTo>
                  <a:pt x="967483" y="58613"/>
                  <a:pt x="1078787" y="341153"/>
                  <a:pt x="1150706" y="342865"/>
                </a:cubicBezTo>
                <a:cubicBezTo>
                  <a:pt x="1222625" y="344577"/>
                  <a:pt x="1267146" y="70599"/>
                  <a:pt x="1325366" y="65462"/>
                </a:cubicBezTo>
                <a:cubicBezTo>
                  <a:pt x="1383586" y="60325"/>
                  <a:pt x="1469205" y="264096"/>
                  <a:pt x="1500027" y="312042"/>
                </a:cubicBezTo>
                <a:cubicBezTo>
                  <a:pt x="1530849" y="359988"/>
                  <a:pt x="1520575" y="356563"/>
                  <a:pt x="1510301" y="353139"/>
                </a:cubicBezTo>
              </a:path>
            </a:pathLst>
          </a:cu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26" name="任意多边形 25"/>
          <p:cNvSpPr/>
          <p:nvPr/>
        </p:nvSpPr>
        <p:spPr>
          <a:xfrm>
            <a:off x="6849859" y="5144174"/>
            <a:ext cx="1520575" cy="354907"/>
          </a:xfrm>
          <a:custGeom>
            <a:avLst/>
            <a:gdLst>
              <a:gd name="connsiteX0" fmla="*/ 0 w 1520575"/>
              <a:gd name="connsiteY0" fmla="*/ 3817 h 354907"/>
              <a:gd name="connsiteX1" fmla="*/ 41097 w 1520575"/>
              <a:gd name="connsiteY1" fmla="*/ 44914 h 354907"/>
              <a:gd name="connsiteX2" fmla="*/ 236306 w 1520575"/>
              <a:gd name="connsiteY2" fmla="*/ 322316 h 354907"/>
              <a:gd name="connsiteX3" fmla="*/ 513708 w 1520575"/>
              <a:gd name="connsiteY3" fmla="*/ 55188 h 354907"/>
              <a:gd name="connsiteX4" fmla="*/ 708917 w 1520575"/>
              <a:gd name="connsiteY4" fmla="*/ 322316 h 354907"/>
              <a:gd name="connsiteX5" fmla="*/ 893852 w 1520575"/>
              <a:gd name="connsiteY5" fmla="*/ 55188 h 354907"/>
              <a:gd name="connsiteX6" fmla="*/ 1150706 w 1520575"/>
              <a:gd name="connsiteY6" fmla="*/ 342865 h 354907"/>
              <a:gd name="connsiteX7" fmla="*/ 1325366 w 1520575"/>
              <a:gd name="connsiteY7" fmla="*/ 65462 h 354907"/>
              <a:gd name="connsiteX8" fmla="*/ 1500027 w 1520575"/>
              <a:gd name="connsiteY8" fmla="*/ 312042 h 354907"/>
              <a:gd name="connsiteX9" fmla="*/ 1510301 w 1520575"/>
              <a:gd name="connsiteY9" fmla="*/ 353139 h 354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20575" h="354907">
                <a:moveTo>
                  <a:pt x="0" y="3817"/>
                </a:moveTo>
                <a:cubicBezTo>
                  <a:pt x="856" y="-2176"/>
                  <a:pt x="1713" y="-8169"/>
                  <a:pt x="41097" y="44914"/>
                </a:cubicBezTo>
                <a:cubicBezTo>
                  <a:pt x="80481" y="97997"/>
                  <a:pt x="157538" y="320604"/>
                  <a:pt x="236306" y="322316"/>
                </a:cubicBezTo>
                <a:cubicBezTo>
                  <a:pt x="315074" y="324028"/>
                  <a:pt x="434940" y="55188"/>
                  <a:pt x="513708" y="55188"/>
                </a:cubicBezTo>
                <a:cubicBezTo>
                  <a:pt x="592476" y="55188"/>
                  <a:pt x="645560" y="322316"/>
                  <a:pt x="708917" y="322316"/>
                </a:cubicBezTo>
                <a:cubicBezTo>
                  <a:pt x="772274" y="322316"/>
                  <a:pt x="820221" y="51763"/>
                  <a:pt x="893852" y="55188"/>
                </a:cubicBezTo>
                <a:cubicBezTo>
                  <a:pt x="967483" y="58613"/>
                  <a:pt x="1078787" y="341153"/>
                  <a:pt x="1150706" y="342865"/>
                </a:cubicBezTo>
                <a:cubicBezTo>
                  <a:pt x="1222625" y="344577"/>
                  <a:pt x="1267146" y="70599"/>
                  <a:pt x="1325366" y="65462"/>
                </a:cubicBezTo>
                <a:cubicBezTo>
                  <a:pt x="1383586" y="60325"/>
                  <a:pt x="1469205" y="264096"/>
                  <a:pt x="1500027" y="312042"/>
                </a:cubicBezTo>
                <a:cubicBezTo>
                  <a:pt x="1530849" y="359988"/>
                  <a:pt x="1520575" y="356563"/>
                  <a:pt x="1510301" y="353139"/>
                </a:cubicBezTo>
              </a:path>
            </a:pathLst>
          </a:cu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130472" y="3668733"/>
            <a:ext cx="984605" cy="36933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Replica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4130472" y="5054119"/>
            <a:ext cx="984605" cy="36933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Replica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2551385" y="3603044"/>
            <a:ext cx="1194523" cy="817243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同一</a:t>
            </a:r>
            <a:r>
              <a:rPr kumimoji="0" lang="en-US" altLang="zh-CN" sz="14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HashKey</a:t>
            </a:r>
            <a:r>
              <a:rPr kumimoji="0" lang="zh-CN" altLang="en-US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的数据写入同一</a:t>
            </a:r>
            <a:r>
              <a:rPr kumimoji="0" lang="en-US" altLang="zh-CN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Replica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5331113" y="3603045"/>
            <a:ext cx="1292630" cy="817243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同一</a:t>
            </a:r>
            <a:r>
              <a:rPr kumimoji="0" lang="en-US" altLang="zh-CN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Replica</a:t>
            </a:r>
            <a:r>
              <a:rPr kumimoji="0" lang="zh-CN" altLang="en-US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的操作在同一线程内串行执行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188438" y="6331462"/>
            <a:ext cx="57707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hlinkClick r:id="rId4"/>
              </a:rPr>
              <a:t>https://github.com/XiaoMi/pegasus/</a:t>
            </a:r>
            <a:r>
              <a:rPr lang="zh-CN" altLang="en-US" dirty="0" smtClean="0">
                <a:hlinkClick r:id="rId4"/>
              </a:rPr>
              <a:t>wiki</a:t>
            </a:r>
            <a:r>
              <a:rPr lang="en-US" altLang="zh-CN" dirty="0" smtClean="0">
                <a:hlinkClick r:id="rId4"/>
              </a:rPr>
              <a:t>/</a:t>
            </a:r>
            <a:r>
              <a:rPr lang="zh-CN" altLang="en-US" dirty="0" smtClean="0">
                <a:hlinkClick r:id="rId4"/>
              </a:rPr>
              <a:t>单行原子操作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36887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6" descr="http://android-artworks.25pp.com/fs01/2014/09/26/102_bea3c793e15ce54b99703c69136d848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3708" y="0"/>
            <a:ext cx="960292" cy="960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hape 131"/>
          <p:cNvSpPr/>
          <p:nvPr/>
        </p:nvSpPr>
        <p:spPr>
          <a:xfrm>
            <a:off x="679521" y="864745"/>
            <a:ext cx="7589835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 sz="30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algn="ctr"/>
            <a:r>
              <a:rPr lang="zh-CN" altLang="en-US" dirty="0">
                <a:solidFill>
                  <a:srgbClr val="002060"/>
                </a:solidFill>
              </a:rPr>
              <a:t>高级使</a:t>
            </a:r>
            <a:r>
              <a:rPr lang="zh-CN" altLang="en-US" dirty="0" smtClean="0">
                <a:solidFill>
                  <a:srgbClr val="002060"/>
                </a:solidFill>
              </a:rPr>
              <a:t>用 </a:t>
            </a:r>
            <a:r>
              <a:rPr lang="en-US" altLang="zh-CN" dirty="0" smtClean="0">
                <a:solidFill>
                  <a:srgbClr val="002060"/>
                </a:solidFill>
              </a:rPr>
              <a:t>—— </a:t>
            </a:r>
            <a:r>
              <a:rPr lang="zh-CN" altLang="en-US" dirty="0">
                <a:solidFill>
                  <a:srgbClr val="002060"/>
                </a:solidFill>
              </a:rPr>
              <a:t>条</a:t>
            </a:r>
            <a:r>
              <a:rPr lang="zh-CN" altLang="en-US" dirty="0" smtClean="0">
                <a:solidFill>
                  <a:srgbClr val="002060"/>
                </a:solidFill>
              </a:rPr>
              <a:t>件过滤</a:t>
            </a:r>
            <a:endParaRPr lang="en-US" altLang="zh-CN" dirty="0">
              <a:solidFill>
                <a:srgbClr val="002060"/>
              </a:solidFill>
            </a:endParaRPr>
          </a:p>
        </p:txBody>
      </p:sp>
      <p:sp>
        <p:nvSpPr>
          <p:cNvPr id="4" name="椭圆 3"/>
          <p:cNvSpPr/>
          <p:nvPr/>
        </p:nvSpPr>
        <p:spPr>
          <a:xfrm>
            <a:off x="1911339" y="1861357"/>
            <a:ext cx="1766810" cy="751929"/>
          </a:xfrm>
          <a:prstGeom prst="ellipse">
            <a:avLst/>
          </a:prstGeom>
          <a:solidFill>
            <a:srgbClr val="478DE8"/>
          </a:solidFill>
          <a:ln>
            <a:noFill/>
          </a:ln>
          <a:effectLst>
            <a:outerShdw blurRad="457200" algn="ctr" rotWithShape="0">
              <a:srgbClr val="000000">
                <a:alpha val="52431"/>
              </a:srgbClr>
            </a:outerShdw>
          </a:effectLst>
        </p:spPr>
        <p:txBody>
          <a:bodyPr lIns="0" tIns="0" rIns="0" bIns="0" anchor="ctr"/>
          <a:lstStyle/>
          <a:p>
            <a:pPr algn="ctr" defTabSz="1314006"/>
            <a:r>
              <a:rPr lang="zh-CN" altLang="en-US" sz="2400" dirty="0" smtClean="0">
                <a:solidFill>
                  <a:srgbClr val="FFFFFF"/>
                </a:solidFill>
                <a:latin typeface="Lantinghei SC Demibold" charset="0"/>
                <a:ea typeface="宋体" panose="02010600030101010101" pitchFamily="2" charset="-122"/>
              </a:rPr>
              <a:t>条件过滤</a:t>
            </a:r>
            <a:endParaRPr lang="zh-CN" altLang="en-US" sz="2400" dirty="0">
              <a:solidFill>
                <a:srgbClr val="FFFFFF"/>
              </a:solidFill>
              <a:latin typeface="Lantinghei SC Demibold" charset="0"/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978837" y="1932531"/>
            <a:ext cx="4928857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/>
              <a:t>对</a:t>
            </a:r>
            <a:r>
              <a:rPr lang="en-US" altLang="zh-CN" dirty="0" err="1" smtClean="0"/>
              <a:t>HashKey</a:t>
            </a:r>
            <a:r>
              <a:rPr lang="zh-CN" altLang="en-US" dirty="0" smtClean="0"/>
              <a:t>或者</a:t>
            </a:r>
            <a:r>
              <a:rPr lang="en-US" altLang="zh-CN" dirty="0" err="1" smtClean="0"/>
              <a:t>SortKey</a:t>
            </a:r>
            <a:r>
              <a:rPr lang="zh-CN" altLang="en-US" dirty="0" smtClean="0"/>
              <a:t>进行字符串匹配，</a:t>
            </a:r>
            <a:endParaRPr lang="en-US" altLang="zh-CN" dirty="0" smtClean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只有符合条件的结果才会返回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2142204" y="3602346"/>
            <a:ext cx="1163718" cy="408620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匹配类型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4474438" y="2832974"/>
            <a:ext cx="2116476" cy="519348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前缀匹配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4474438" y="3546982"/>
            <a:ext cx="2116476" cy="519348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/>
              <a:t>后</a:t>
            </a: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缀匹配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4474438" y="4260990"/>
            <a:ext cx="2116476" cy="519348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任意位置匹配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" name="直接箭头连接符 6"/>
          <p:cNvCxnSpPr>
            <a:stCxn id="2" idx="3"/>
            <a:endCxn id="3" idx="2"/>
          </p:cNvCxnSpPr>
          <p:nvPr/>
        </p:nvCxnSpPr>
        <p:spPr>
          <a:xfrm flipV="1">
            <a:off x="3305922" y="3092648"/>
            <a:ext cx="1168516" cy="714008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" name="直接箭头连接符 12"/>
          <p:cNvCxnSpPr>
            <a:stCxn id="2" idx="3"/>
            <a:endCxn id="9" idx="2"/>
          </p:cNvCxnSpPr>
          <p:nvPr/>
        </p:nvCxnSpPr>
        <p:spPr>
          <a:xfrm>
            <a:off x="3305922" y="3806656"/>
            <a:ext cx="1168516" cy="0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" name="直接箭头连接符 15"/>
          <p:cNvCxnSpPr>
            <a:stCxn id="2" idx="3"/>
            <a:endCxn id="10" idx="2"/>
          </p:cNvCxnSpPr>
          <p:nvPr/>
        </p:nvCxnSpPr>
        <p:spPr>
          <a:xfrm>
            <a:off x="3305922" y="3806656"/>
            <a:ext cx="1168516" cy="714008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9" name="圆角矩形 18"/>
          <p:cNvSpPr/>
          <p:nvPr/>
        </p:nvSpPr>
        <p:spPr>
          <a:xfrm>
            <a:off x="2142204" y="5365578"/>
            <a:ext cx="1163718" cy="408620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支持操作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3959657" y="5004158"/>
            <a:ext cx="1434276" cy="519348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multiGet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3978837" y="5675906"/>
            <a:ext cx="1415096" cy="519348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scan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" name="直接箭头连接符 21"/>
          <p:cNvCxnSpPr>
            <a:stCxn id="19" idx="3"/>
            <a:endCxn id="20" idx="2"/>
          </p:cNvCxnSpPr>
          <p:nvPr/>
        </p:nvCxnSpPr>
        <p:spPr>
          <a:xfrm flipV="1">
            <a:off x="3305922" y="5263832"/>
            <a:ext cx="653735" cy="306056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6" name="直接箭头连接符 25"/>
          <p:cNvCxnSpPr>
            <a:stCxn id="19" idx="3"/>
            <a:endCxn id="21" idx="2"/>
          </p:cNvCxnSpPr>
          <p:nvPr/>
        </p:nvCxnSpPr>
        <p:spPr>
          <a:xfrm>
            <a:off x="3305922" y="5569888"/>
            <a:ext cx="672915" cy="365692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8" name="文本框 27"/>
          <p:cNvSpPr txBox="1"/>
          <p:nvPr/>
        </p:nvSpPr>
        <p:spPr>
          <a:xfrm>
            <a:off x="5532676" y="5069537"/>
            <a:ext cx="3500749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zh-CN" altLang="en-US" dirty="0" smtClean="0"/>
              <a:t>对</a:t>
            </a:r>
            <a:r>
              <a:rPr lang="en-US" altLang="zh-CN" dirty="0" err="1" smtClean="0"/>
              <a:t>SortKey</a:t>
            </a:r>
            <a:r>
              <a:rPr lang="zh-CN" altLang="en-US" dirty="0" smtClean="0"/>
              <a:t>过滤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5532676" y="5754024"/>
            <a:ext cx="3500749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zh-CN" altLang="en-US" dirty="0" smtClean="0"/>
              <a:t>对</a:t>
            </a:r>
            <a:r>
              <a:rPr lang="en-US" altLang="zh-CN" dirty="0" err="1" smtClean="0"/>
              <a:t>HashKey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SortKey</a:t>
            </a:r>
            <a:r>
              <a:rPr lang="zh-CN" altLang="en-US" dirty="0" smtClean="0"/>
              <a:t>过滤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438728" y="6331462"/>
            <a:ext cx="67449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hlinkClick r:id="rId4"/>
              </a:rPr>
              <a:t>https://github.com/XiaoMi/pegasus/wiki/Java</a:t>
            </a:r>
            <a:r>
              <a:rPr lang="zh-CN" altLang="en-US" dirty="0" smtClean="0">
                <a:hlinkClick r:id="rId4"/>
              </a:rPr>
              <a:t>客户端文档</a:t>
            </a:r>
            <a:r>
              <a:rPr lang="en-US" altLang="zh-CN" dirty="0" smtClean="0">
                <a:hlinkClick r:id="rId4"/>
              </a:rPr>
              <a:t>#</a:t>
            </a:r>
            <a:r>
              <a:rPr lang="en-US" altLang="zh-CN" dirty="0" err="1" smtClean="0">
                <a:hlinkClick r:id="rId4"/>
              </a:rPr>
              <a:t>multiGet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721114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131"/>
          <p:cNvSpPr/>
          <p:nvPr/>
        </p:nvSpPr>
        <p:spPr>
          <a:xfrm>
            <a:off x="527122" y="871369"/>
            <a:ext cx="8040408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30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algn="ctr"/>
            <a:r>
              <a:rPr lang="zh-CN" altLang="en-US" dirty="0" smtClean="0">
                <a:solidFill>
                  <a:srgbClr val="002060"/>
                </a:solidFill>
              </a:rPr>
              <a:t>用户的需求</a:t>
            </a:r>
            <a:endParaRPr lang="en-US" altLang="zh-CN" dirty="0">
              <a:solidFill>
                <a:srgbClr val="002060"/>
              </a:solidFill>
            </a:endParaRPr>
          </a:p>
        </p:txBody>
      </p:sp>
      <p:pic>
        <p:nvPicPr>
          <p:cNvPr id="19" name="Picture 6" descr="http://android-artworks.25pp.com/fs01/2014/09/26/102_bea3c793e15ce54b99703c69136d848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3708" y="0"/>
            <a:ext cx="960292" cy="960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圆柱形 1"/>
          <p:cNvSpPr/>
          <p:nvPr/>
        </p:nvSpPr>
        <p:spPr>
          <a:xfrm>
            <a:off x="3706380" y="3495297"/>
            <a:ext cx="1023257" cy="587213"/>
          </a:xfrm>
          <a:prstGeom prst="can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存储系统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" name="Picture 4" descr="http://thepapist.org/wp-content/uploads/2015/09/question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4522" y="2990135"/>
            <a:ext cx="1349906" cy="1591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椭圆 20"/>
          <p:cNvSpPr/>
          <p:nvPr/>
        </p:nvSpPr>
        <p:spPr>
          <a:xfrm>
            <a:off x="3663583" y="1627471"/>
            <a:ext cx="1398093" cy="751929"/>
          </a:xfrm>
          <a:prstGeom prst="ellipse">
            <a:avLst/>
          </a:prstGeom>
          <a:solidFill>
            <a:srgbClr val="478DE8"/>
          </a:solidFill>
          <a:ln>
            <a:noFill/>
          </a:ln>
          <a:effectLst>
            <a:outerShdw blurRad="457200" algn="ctr" rotWithShape="0">
              <a:srgbClr val="000000">
                <a:alpha val="52431"/>
              </a:srgbClr>
            </a:outerShdw>
          </a:effectLst>
        </p:spPr>
        <p:txBody>
          <a:bodyPr lIns="0" tIns="0" rIns="0" bIns="0" anchor="ctr"/>
          <a:lstStyle/>
          <a:p>
            <a:pPr algn="ctr" defTabSz="1314006"/>
            <a:r>
              <a:rPr lang="zh-CN" altLang="en-US" sz="2400" dirty="0">
                <a:solidFill>
                  <a:srgbClr val="FFFFFF"/>
                </a:solidFill>
                <a:latin typeface="Lantinghei SC Demibold" charset="0"/>
                <a:ea typeface="宋体" panose="02010600030101010101" pitchFamily="2" charset="-122"/>
              </a:rPr>
              <a:t>稳定</a:t>
            </a:r>
            <a:r>
              <a:rPr lang="zh-CN" altLang="en-US" sz="2400" dirty="0" smtClean="0">
                <a:solidFill>
                  <a:srgbClr val="FFFFFF"/>
                </a:solidFill>
                <a:latin typeface="Lantinghei SC Demibold" charset="0"/>
                <a:ea typeface="宋体" panose="02010600030101010101" pitchFamily="2" charset="-122"/>
              </a:rPr>
              <a:t>性</a:t>
            </a:r>
            <a:endParaRPr lang="zh-CN" altLang="en-US" sz="2400" dirty="0">
              <a:solidFill>
                <a:srgbClr val="FFFFFF"/>
              </a:solidFill>
              <a:latin typeface="Lantinghei SC Demibold" charset="0"/>
              <a:ea typeface="宋体" panose="02010600030101010101" pitchFamily="2" charset="-122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5761084" y="2057558"/>
            <a:ext cx="1398093" cy="751929"/>
          </a:xfrm>
          <a:prstGeom prst="ellipse">
            <a:avLst/>
          </a:prstGeom>
          <a:solidFill>
            <a:srgbClr val="478DE8"/>
          </a:solidFill>
          <a:ln>
            <a:noFill/>
          </a:ln>
          <a:effectLst>
            <a:outerShdw blurRad="457200" algn="ctr" rotWithShape="0">
              <a:srgbClr val="000000">
                <a:alpha val="52431"/>
              </a:srgbClr>
            </a:outerShdw>
          </a:effectLst>
        </p:spPr>
        <p:txBody>
          <a:bodyPr lIns="0" tIns="0" rIns="0" bIns="0" anchor="ctr"/>
          <a:lstStyle/>
          <a:p>
            <a:pPr algn="ctr" defTabSz="1314006"/>
            <a:r>
              <a:rPr lang="zh-CN" altLang="en-US" sz="2400" dirty="0" smtClean="0">
                <a:solidFill>
                  <a:srgbClr val="FFFFFF"/>
                </a:solidFill>
                <a:latin typeface="Lantinghei SC Demibold" charset="0"/>
                <a:ea typeface="宋体" panose="02010600030101010101" pitchFamily="2" charset="-122"/>
              </a:rPr>
              <a:t>性能</a:t>
            </a:r>
            <a:endParaRPr lang="zh-CN" altLang="en-US" sz="2400" dirty="0">
              <a:solidFill>
                <a:srgbClr val="FFFFFF"/>
              </a:solidFill>
              <a:latin typeface="Lantinghei SC Demibold" charset="0"/>
              <a:ea typeface="宋体" panose="02010600030101010101" pitchFamily="2" charset="-122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6460130" y="3232938"/>
            <a:ext cx="2177619" cy="751929"/>
          </a:xfrm>
          <a:prstGeom prst="ellipse">
            <a:avLst/>
          </a:prstGeom>
          <a:solidFill>
            <a:srgbClr val="478DE8"/>
          </a:solidFill>
          <a:ln>
            <a:noFill/>
          </a:ln>
          <a:effectLst>
            <a:outerShdw blurRad="457200" algn="ctr" rotWithShape="0">
              <a:srgbClr val="000000">
                <a:alpha val="52431"/>
              </a:srgbClr>
            </a:outerShdw>
          </a:effectLst>
        </p:spPr>
        <p:txBody>
          <a:bodyPr lIns="0" tIns="0" rIns="0" bIns="0" anchor="ctr"/>
          <a:lstStyle/>
          <a:p>
            <a:pPr algn="ctr" defTabSz="1314006"/>
            <a:r>
              <a:rPr lang="zh-CN" altLang="en-US" sz="2400" dirty="0" smtClean="0">
                <a:solidFill>
                  <a:srgbClr val="FFFFFF"/>
                </a:solidFill>
                <a:latin typeface="Lantinghei SC Demibold" charset="0"/>
                <a:ea typeface="宋体" panose="02010600030101010101" pitchFamily="2" charset="-122"/>
              </a:rPr>
              <a:t>数据一致性</a:t>
            </a:r>
            <a:endParaRPr lang="zh-CN" altLang="en-US" sz="2400" dirty="0">
              <a:solidFill>
                <a:srgbClr val="FFFFFF"/>
              </a:solidFill>
              <a:latin typeface="Lantinghei SC Demibold" charset="0"/>
              <a:ea typeface="宋体" panose="02010600030101010101" pitchFamily="2" charset="-122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4402910" y="5192019"/>
            <a:ext cx="1831161" cy="751929"/>
          </a:xfrm>
          <a:prstGeom prst="ellipse">
            <a:avLst/>
          </a:prstGeom>
          <a:solidFill>
            <a:srgbClr val="478DE8"/>
          </a:solidFill>
          <a:ln>
            <a:noFill/>
          </a:ln>
          <a:effectLst>
            <a:outerShdw blurRad="457200" algn="ctr" rotWithShape="0">
              <a:srgbClr val="000000">
                <a:alpha val="52431"/>
              </a:srgbClr>
            </a:outerShdw>
          </a:effectLst>
        </p:spPr>
        <p:txBody>
          <a:bodyPr lIns="0" tIns="0" rIns="0" bIns="0" anchor="ctr"/>
          <a:lstStyle/>
          <a:p>
            <a:pPr algn="ctr" defTabSz="1314006"/>
            <a:r>
              <a:rPr lang="zh-CN" altLang="en-US" sz="2400" dirty="0" smtClean="0">
                <a:solidFill>
                  <a:srgbClr val="FFFFFF"/>
                </a:solidFill>
                <a:latin typeface="Lantinghei SC Demibold" charset="0"/>
                <a:ea typeface="宋体" panose="02010600030101010101" pitchFamily="2" charset="-122"/>
              </a:rPr>
              <a:t>可伸缩性</a:t>
            </a:r>
            <a:endParaRPr lang="zh-CN" altLang="en-US" sz="2400" dirty="0">
              <a:solidFill>
                <a:srgbClr val="FFFFFF"/>
              </a:solidFill>
              <a:latin typeface="Lantinghei SC Demibold" charset="0"/>
              <a:ea typeface="宋体" panose="02010600030101010101" pitchFamily="2" charset="-122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6575639" y="4440090"/>
            <a:ext cx="1608069" cy="751929"/>
          </a:xfrm>
          <a:prstGeom prst="ellipse">
            <a:avLst/>
          </a:prstGeom>
          <a:solidFill>
            <a:srgbClr val="478DE8"/>
          </a:solidFill>
          <a:ln>
            <a:noFill/>
          </a:ln>
          <a:effectLst>
            <a:outerShdw blurRad="457200" algn="ctr" rotWithShape="0">
              <a:srgbClr val="000000">
                <a:alpha val="52431"/>
              </a:srgbClr>
            </a:outerShdw>
          </a:effectLst>
        </p:spPr>
        <p:txBody>
          <a:bodyPr lIns="0" tIns="0" rIns="0" bIns="0" anchor="ctr"/>
          <a:lstStyle/>
          <a:p>
            <a:pPr algn="ctr" defTabSz="1314006"/>
            <a:r>
              <a:rPr lang="zh-CN" altLang="en-US" sz="2400" dirty="0" smtClean="0">
                <a:solidFill>
                  <a:srgbClr val="FFFFFF"/>
                </a:solidFill>
                <a:latin typeface="Lantinghei SC Demibold" charset="0"/>
                <a:ea typeface="宋体" panose="02010600030101010101" pitchFamily="2" charset="-122"/>
              </a:rPr>
              <a:t>持久化</a:t>
            </a:r>
            <a:endParaRPr lang="zh-CN" altLang="en-US" sz="2400" dirty="0">
              <a:solidFill>
                <a:srgbClr val="FFFFFF"/>
              </a:solidFill>
              <a:latin typeface="Lantinghei SC Demibold" charset="0"/>
              <a:ea typeface="宋体" panose="02010600030101010101" pitchFamily="2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2230181" y="5080380"/>
            <a:ext cx="1831161" cy="751929"/>
          </a:xfrm>
          <a:prstGeom prst="ellipse">
            <a:avLst/>
          </a:prstGeom>
          <a:solidFill>
            <a:srgbClr val="478DE8"/>
          </a:solidFill>
          <a:ln>
            <a:noFill/>
          </a:ln>
          <a:effectLst>
            <a:outerShdw blurRad="457200" algn="ctr" rotWithShape="0">
              <a:srgbClr val="000000">
                <a:alpha val="52431"/>
              </a:srgbClr>
            </a:outerShdw>
          </a:effectLst>
        </p:spPr>
        <p:txBody>
          <a:bodyPr lIns="0" tIns="0" rIns="0" bIns="0" anchor="ctr"/>
          <a:lstStyle/>
          <a:p>
            <a:pPr algn="ctr" defTabSz="1314006"/>
            <a:r>
              <a:rPr lang="zh-CN" altLang="en-US" sz="2400" dirty="0" smtClean="0">
                <a:solidFill>
                  <a:srgbClr val="FFFFFF"/>
                </a:solidFill>
                <a:latin typeface="Lantinghei SC Demibold" charset="0"/>
                <a:ea typeface="宋体" panose="02010600030101010101" pitchFamily="2" charset="-122"/>
              </a:rPr>
              <a:t>可监控性</a:t>
            </a:r>
            <a:endParaRPr lang="zh-CN" altLang="en-US" sz="2400" dirty="0">
              <a:solidFill>
                <a:srgbClr val="FFFFFF"/>
              </a:solidFill>
              <a:latin typeface="Lantinghei SC Demibold" charset="0"/>
              <a:ea typeface="宋体" panose="02010600030101010101" pitchFamily="2" charset="-122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980178" y="2433522"/>
            <a:ext cx="2261326" cy="751929"/>
          </a:xfrm>
          <a:prstGeom prst="ellipse">
            <a:avLst/>
          </a:prstGeom>
          <a:solidFill>
            <a:srgbClr val="478DE8"/>
          </a:solidFill>
          <a:ln>
            <a:noFill/>
          </a:ln>
          <a:effectLst>
            <a:outerShdw blurRad="457200" algn="ctr" rotWithShape="0">
              <a:srgbClr val="000000">
                <a:alpha val="52431"/>
              </a:srgbClr>
            </a:outerShdw>
          </a:effectLst>
        </p:spPr>
        <p:txBody>
          <a:bodyPr lIns="0" tIns="0" rIns="0" bIns="0" anchor="ctr"/>
          <a:lstStyle/>
          <a:p>
            <a:pPr algn="ctr" defTabSz="1314006"/>
            <a:r>
              <a:rPr lang="zh-CN" altLang="en-US" sz="2400" dirty="0" smtClean="0">
                <a:solidFill>
                  <a:srgbClr val="FFFFFF"/>
                </a:solidFill>
                <a:latin typeface="Lantinghei SC Demibold" charset="0"/>
                <a:ea typeface="宋体" panose="02010600030101010101" pitchFamily="2" charset="-122"/>
              </a:rPr>
              <a:t>接口易用性</a:t>
            </a:r>
            <a:endParaRPr lang="zh-CN" altLang="en-US" sz="2400" dirty="0">
              <a:solidFill>
                <a:srgbClr val="FFFFFF"/>
              </a:solidFill>
              <a:latin typeface="Lantinghei SC Demibold" charset="0"/>
              <a:ea typeface="宋体" panose="02010600030101010101" pitchFamily="2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1129152" y="4005943"/>
            <a:ext cx="1766448" cy="751929"/>
          </a:xfrm>
          <a:prstGeom prst="ellipse">
            <a:avLst/>
          </a:prstGeom>
          <a:solidFill>
            <a:srgbClr val="478DE8"/>
          </a:solidFill>
          <a:ln>
            <a:noFill/>
          </a:ln>
          <a:effectLst>
            <a:outerShdw blurRad="457200" algn="ctr" rotWithShape="0">
              <a:srgbClr val="000000">
                <a:alpha val="52431"/>
              </a:srgbClr>
            </a:outerShdw>
          </a:effectLst>
        </p:spPr>
        <p:txBody>
          <a:bodyPr lIns="0" tIns="0" rIns="0" bIns="0" anchor="ctr"/>
          <a:lstStyle/>
          <a:p>
            <a:pPr algn="ctr" defTabSz="1314006"/>
            <a:r>
              <a:rPr lang="zh-CN" altLang="en-US" sz="2400" dirty="0" smtClean="0">
                <a:solidFill>
                  <a:srgbClr val="FFFFFF"/>
                </a:solidFill>
                <a:latin typeface="Lantinghei SC Demibold" charset="0"/>
                <a:ea typeface="宋体" panose="02010600030101010101" pitchFamily="2" charset="-122"/>
              </a:rPr>
              <a:t>自动运维</a:t>
            </a:r>
            <a:endParaRPr lang="zh-CN" altLang="en-US" sz="2400" dirty="0">
              <a:solidFill>
                <a:srgbClr val="FFFFFF"/>
              </a:solidFill>
              <a:latin typeface="Lantinghei SC Demibold" charset="0"/>
              <a:ea typeface="宋体" panose="02010600030101010101" pitchFamily="2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779304" y="2724108"/>
            <a:ext cx="890100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在线业务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3860085" y="4741866"/>
            <a:ext cx="890100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离线业务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下箭头 29"/>
          <p:cNvSpPr/>
          <p:nvPr/>
        </p:nvSpPr>
        <p:spPr>
          <a:xfrm>
            <a:off x="4061342" y="3064902"/>
            <a:ext cx="230969" cy="342946"/>
          </a:xfrm>
          <a:prstGeom prst="downArrow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下箭头 31"/>
          <p:cNvSpPr/>
          <p:nvPr/>
        </p:nvSpPr>
        <p:spPr>
          <a:xfrm rot="10800000">
            <a:off x="4069690" y="4247558"/>
            <a:ext cx="237521" cy="363877"/>
          </a:xfrm>
          <a:prstGeom prst="downArrow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2938055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6" descr="http://android-artworks.25pp.com/fs01/2014/09/26/102_bea3c793e15ce54b99703c69136d848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3708" y="0"/>
            <a:ext cx="960292" cy="960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hape 131"/>
          <p:cNvSpPr/>
          <p:nvPr/>
        </p:nvSpPr>
        <p:spPr>
          <a:xfrm>
            <a:off x="679521" y="864745"/>
            <a:ext cx="7589835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 sz="30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algn="ctr"/>
            <a:r>
              <a:rPr lang="zh-CN" altLang="en-US" dirty="0">
                <a:solidFill>
                  <a:srgbClr val="002060"/>
                </a:solidFill>
              </a:rPr>
              <a:t>高级使</a:t>
            </a:r>
            <a:r>
              <a:rPr lang="zh-CN" altLang="en-US" dirty="0" smtClean="0">
                <a:solidFill>
                  <a:srgbClr val="002060"/>
                </a:solidFill>
              </a:rPr>
              <a:t>用 </a:t>
            </a:r>
            <a:r>
              <a:rPr lang="en-US" altLang="zh-CN" dirty="0" smtClean="0">
                <a:solidFill>
                  <a:srgbClr val="002060"/>
                </a:solidFill>
              </a:rPr>
              <a:t>—— </a:t>
            </a:r>
            <a:r>
              <a:rPr lang="zh-CN" altLang="en-US" dirty="0" smtClean="0">
                <a:solidFill>
                  <a:srgbClr val="002060"/>
                </a:solidFill>
              </a:rPr>
              <a:t>容器支持</a:t>
            </a:r>
            <a:endParaRPr lang="en-US" altLang="zh-CN" dirty="0">
              <a:solidFill>
                <a:srgbClr val="002060"/>
              </a:solidFill>
            </a:endParaRPr>
          </a:p>
        </p:txBody>
      </p:sp>
      <p:sp>
        <p:nvSpPr>
          <p:cNvPr id="4" name="椭圆 3"/>
          <p:cNvSpPr/>
          <p:nvPr/>
        </p:nvSpPr>
        <p:spPr>
          <a:xfrm>
            <a:off x="1911339" y="1861357"/>
            <a:ext cx="1766810" cy="751929"/>
          </a:xfrm>
          <a:prstGeom prst="ellipse">
            <a:avLst/>
          </a:prstGeom>
          <a:solidFill>
            <a:srgbClr val="478DE8"/>
          </a:solidFill>
          <a:ln>
            <a:noFill/>
          </a:ln>
          <a:effectLst>
            <a:outerShdw blurRad="457200" algn="ctr" rotWithShape="0">
              <a:srgbClr val="000000">
                <a:alpha val="52431"/>
              </a:srgbClr>
            </a:outerShdw>
          </a:effectLst>
        </p:spPr>
        <p:txBody>
          <a:bodyPr lIns="0" tIns="0" rIns="0" bIns="0" anchor="ctr"/>
          <a:lstStyle/>
          <a:p>
            <a:pPr algn="ctr" defTabSz="1314006"/>
            <a:r>
              <a:rPr lang="zh-CN" altLang="en-US" sz="2400" dirty="0" smtClean="0">
                <a:solidFill>
                  <a:srgbClr val="FFFFFF"/>
                </a:solidFill>
                <a:latin typeface="Lantinghei SC Demibold" charset="0"/>
                <a:ea typeface="宋体" panose="02010600030101010101" pitchFamily="2" charset="-122"/>
              </a:rPr>
              <a:t>容器支持</a:t>
            </a:r>
            <a:endParaRPr lang="zh-CN" altLang="en-US" sz="2400" dirty="0">
              <a:solidFill>
                <a:srgbClr val="FFFFFF"/>
              </a:solidFill>
              <a:latin typeface="Lantinghei SC Demibold" charset="0"/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978837" y="1932531"/>
            <a:ext cx="5030701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/>
              <a:t>Pegasus</a:t>
            </a:r>
            <a:r>
              <a:rPr lang="zh-CN" altLang="en-US" dirty="0"/>
              <a:t>本</a:t>
            </a:r>
            <a:r>
              <a:rPr lang="zh-CN" altLang="en-US" dirty="0" smtClean="0"/>
              <a:t>身不支持容器类型，</a:t>
            </a:r>
            <a:endParaRPr lang="en-US" altLang="zh-CN" dirty="0" smtClean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/>
              <a:t>但是其</a:t>
            </a:r>
            <a:r>
              <a:rPr lang="en-US" altLang="zh-CN" dirty="0" err="1" smtClean="0"/>
              <a:t>HashKey</a:t>
            </a:r>
            <a:r>
              <a:rPr lang="en-US" altLang="zh-CN" dirty="0" smtClean="0"/>
              <a:t> + </a:t>
            </a:r>
            <a:r>
              <a:rPr lang="en-US" altLang="zh-CN" dirty="0" err="1" smtClean="0"/>
              <a:t>SortKey</a:t>
            </a:r>
            <a:r>
              <a:rPr lang="zh-CN" altLang="en-US" dirty="0" smtClean="0"/>
              <a:t>的数据模型可以模拟容器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2114157" y="3325643"/>
            <a:ext cx="1163718" cy="408620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map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978837" y="3325643"/>
            <a:ext cx="1191431" cy="36933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1" vert="horz" wrap="square" lIns="45719" tIns="45719" rIns="45719" bIns="45719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Map ID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403533" y="3325643"/>
            <a:ext cx="1492898" cy="36933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1" vert="horz" wrap="square" lIns="45719" tIns="45719" rIns="45719" bIns="45719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Key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134638" y="3325643"/>
            <a:ext cx="1268961" cy="36933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1" vert="horz" wrap="square" lIns="45719" tIns="45719" rIns="45719" bIns="45719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Value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403533" y="3847373"/>
            <a:ext cx="1492898" cy="36933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1" vert="horz" wrap="square" lIns="45719" tIns="45719" rIns="45719" bIns="45719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algn="ctr"/>
            <a:r>
              <a:rPr lang="en-US" altLang="zh-CN" dirty="0" smtClea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Key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文本框 40"/>
          <p:cNvSpPr txBox="1"/>
          <p:nvPr/>
        </p:nvSpPr>
        <p:spPr>
          <a:xfrm>
            <a:off x="4199883" y="2731720"/>
            <a:ext cx="1119674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45719" tIns="45719" rIns="45719" bIns="45719" numCol="1" spcCol="38100" rtlCol="0" anchor="t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HashKey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文本框 43"/>
          <p:cNvSpPr txBox="1"/>
          <p:nvPr/>
        </p:nvSpPr>
        <p:spPr>
          <a:xfrm>
            <a:off x="5698097" y="2753982"/>
            <a:ext cx="1119674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45719" tIns="45719" rIns="45719" bIns="45719" numCol="1" spcCol="38100" rtlCol="0" anchor="t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SortKey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文本框 44"/>
          <p:cNvSpPr txBox="1"/>
          <p:nvPr/>
        </p:nvSpPr>
        <p:spPr>
          <a:xfrm>
            <a:off x="7283925" y="2765276"/>
            <a:ext cx="1119674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45719" tIns="45719" rIns="45719" bIns="45719" numCol="1" spcCol="38100" rtlCol="0" anchor="t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Value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134638" y="3847373"/>
            <a:ext cx="1268961" cy="36933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1" vert="horz" wrap="square" lIns="45719" tIns="45719" rIns="45719" bIns="45719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Value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811658" y="3152420"/>
            <a:ext cx="8197880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811658" y="4393882"/>
            <a:ext cx="8197880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3" name="圆角矩形 22"/>
          <p:cNvSpPr/>
          <p:nvPr/>
        </p:nvSpPr>
        <p:spPr>
          <a:xfrm>
            <a:off x="2114157" y="4569396"/>
            <a:ext cx="1163718" cy="408620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set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978837" y="4569396"/>
            <a:ext cx="1191431" cy="36933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1" vert="horz" wrap="square" lIns="45719" tIns="45719" rIns="45719" bIns="45719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Set ID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403533" y="4569396"/>
            <a:ext cx="1492898" cy="36933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1" vert="horz" wrap="square" lIns="45719" tIns="45719" rIns="45719" bIns="45719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Key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7134638" y="4569396"/>
            <a:ext cx="1268961" cy="36933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1" vert="horz" wrap="square" lIns="45719" tIns="45719" rIns="45719" bIns="45719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Null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5403533" y="5091126"/>
            <a:ext cx="1492898" cy="36933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1" vert="horz" wrap="square" lIns="45719" tIns="45719" rIns="45719" bIns="45719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algn="ctr"/>
            <a:r>
              <a:rPr lang="en-US" altLang="zh-CN" dirty="0" smtClea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Key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7134638" y="5091126"/>
            <a:ext cx="1268961" cy="36933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1" vert="horz" wrap="square" lIns="45719" tIns="45719" rIns="45719" bIns="45719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Null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0" name="直接连接符 29"/>
          <p:cNvCxnSpPr/>
          <p:nvPr/>
        </p:nvCxnSpPr>
        <p:spPr>
          <a:xfrm>
            <a:off x="811658" y="5624149"/>
            <a:ext cx="8197880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1" name="圆角矩形 30"/>
          <p:cNvSpPr/>
          <p:nvPr/>
        </p:nvSpPr>
        <p:spPr>
          <a:xfrm>
            <a:off x="2114157" y="5799663"/>
            <a:ext cx="1163718" cy="408620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list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978837" y="5799663"/>
            <a:ext cx="1191431" cy="36933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1" vert="horz" wrap="square" lIns="45719" tIns="45719" rIns="45719" bIns="45719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List ID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5403533" y="5799663"/>
            <a:ext cx="1492898" cy="36933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1" vert="horz" wrap="square" lIns="45719" tIns="45719" rIns="45719" bIns="45719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Index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7134638" y="5799663"/>
            <a:ext cx="1268961" cy="36933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1" vert="horz" wrap="square" lIns="45719" tIns="45719" rIns="45719" bIns="45719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algn="ctr"/>
            <a:r>
              <a:rPr lang="en-US" altLang="zh-CN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Value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5403533" y="6321393"/>
            <a:ext cx="1492898" cy="36933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1" vert="horz" wrap="square" lIns="45719" tIns="45719" rIns="45719" bIns="45719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algn="ctr"/>
            <a:r>
              <a:rPr lang="en-US" altLang="zh-CN" dirty="0" smtClea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Index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7134638" y="6321393"/>
            <a:ext cx="1268961" cy="36933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1" vert="horz" wrap="square" lIns="45719" tIns="45719" rIns="45719" bIns="45719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algn="ctr"/>
            <a:r>
              <a:rPr lang="en-US" altLang="zh-CN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Value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7" name="直接连接符 36"/>
          <p:cNvCxnSpPr/>
          <p:nvPr/>
        </p:nvCxnSpPr>
        <p:spPr>
          <a:xfrm>
            <a:off x="3585681" y="2845942"/>
            <a:ext cx="0" cy="3935002"/>
          </a:xfrm>
          <a:prstGeom prst="line">
            <a:avLst/>
          </a:prstGeom>
          <a:ln>
            <a:prstDash val="dash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706812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6" descr="http://android-artworks.25pp.com/fs01/2014/09/26/102_bea3c793e15ce54b99703c69136d848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3708" y="0"/>
            <a:ext cx="960292" cy="960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hape 131"/>
          <p:cNvSpPr/>
          <p:nvPr/>
        </p:nvSpPr>
        <p:spPr>
          <a:xfrm>
            <a:off x="679521" y="864745"/>
            <a:ext cx="7589835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 sz="30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algn="ctr"/>
            <a:r>
              <a:rPr lang="zh-CN" altLang="en-US" dirty="0">
                <a:solidFill>
                  <a:srgbClr val="002060"/>
                </a:solidFill>
              </a:rPr>
              <a:t>高级使</a:t>
            </a:r>
            <a:r>
              <a:rPr lang="zh-CN" altLang="en-US" dirty="0" smtClean="0">
                <a:solidFill>
                  <a:srgbClr val="002060"/>
                </a:solidFill>
              </a:rPr>
              <a:t>用 </a:t>
            </a:r>
            <a:r>
              <a:rPr lang="en-US" altLang="zh-CN" dirty="0" smtClean="0">
                <a:solidFill>
                  <a:srgbClr val="002060"/>
                </a:solidFill>
              </a:rPr>
              <a:t>—— </a:t>
            </a:r>
            <a:r>
              <a:rPr lang="zh-CN" altLang="en-US" dirty="0" smtClean="0">
                <a:solidFill>
                  <a:srgbClr val="002060"/>
                </a:solidFill>
              </a:rPr>
              <a:t>流量控制</a:t>
            </a:r>
            <a:endParaRPr lang="en-US" altLang="zh-CN" dirty="0">
              <a:solidFill>
                <a:srgbClr val="002060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1438728" y="2041374"/>
            <a:ext cx="1398093" cy="751929"/>
          </a:xfrm>
          <a:prstGeom prst="ellipse">
            <a:avLst/>
          </a:prstGeom>
          <a:solidFill>
            <a:srgbClr val="478DE8"/>
          </a:solidFill>
          <a:ln>
            <a:noFill/>
          </a:ln>
          <a:effectLst>
            <a:outerShdw blurRad="457200" algn="ctr" rotWithShape="0">
              <a:srgbClr val="000000">
                <a:alpha val="52431"/>
              </a:srgbClr>
            </a:outerShdw>
          </a:effectLst>
        </p:spPr>
        <p:txBody>
          <a:bodyPr lIns="0" tIns="0" rIns="0" bIns="0" anchor="ctr"/>
          <a:lstStyle/>
          <a:p>
            <a:pPr algn="ctr" defTabSz="1314006"/>
            <a:r>
              <a:rPr lang="en-US" altLang="zh-CN" sz="2400" dirty="0" smtClean="0">
                <a:solidFill>
                  <a:srgbClr val="FFFFFF"/>
                </a:solidFill>
                <a:latin typeface="Lantinghei SC Demibold" charset="0"/>
                <a:ea typeface="宋体" panose="02010600030101010101" pitchFamily="2" charset="-122"/>
              </a:rPr>
              <a:t>Why</a:t>
            </a:r>
            <a:endParaRPr lang="zh-CN" altLang="en-US" sz="2400" dirty="0">
              <a:solidFill>
                <a:srgbClr val="FFFFFF"/>
              </a:solidFill>
              <a:latin typeface="Lantinghei SC Demibold" charset="0"/>
              <a:ea typeface="宋体" panose="02010600030101010101" pitchFamily="2" charset="-122"/>
            </a:endParaRPr>
          </a:p>
        </p:txBody>
      </p:sp>
      <p:sp>
        <p:nvSpPr>
          <p:cNvPr id="6" name="文本占位符 3"/>
          <p:cNvSpPr>
            <a:spLocks noGrp="1"/>
          </p:cNvSpPr>
          <p:nvPr>
            <p:ph type="body" sz="quarter" idx="4294967295"/>
          </p:nvPr>
        </p:nvSpPr>
        <p:spPr>
          <a:xfrm>
            <a:off x="3414832" y="2041374"/>
            <a:ext cx="5249022" cy="850269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sz="1800" dirty="0" smtClean="0">
                <a:solidFill>
                  <a:srgbClr val="002060"/>
                </a:solidFill>
              </a:rPr>
              <a:t>很多业务是定期灌数据模式，可以容忍</a:t>
            </a:r>
            <a:r>
              <a:rPr lang="en-US" altLang="zh-CN" sz="1800" dirty="0" smtClean="0">
                <a:solidFill>
                  <a:srgbClr val="002060"/>
                </a:solidFill>
              </a:rPr>
              <a:t>QPS</a:t>
            </a:r>
            <a:r>
              <a:rPr lang="zh-CN" altLang="en-US" sz="1800" dirty="0" smtClean="0">
                <a:solidFill>
                  <a:srgbClr val="002060"/>
                </a:solidFill>
              </a:rPr>
              <a:t>限制</a:t>
            </a:r>
            <a:endParaRPr lang="en-US" altLang="zh-CN" sz="1800" dirty="0" smtClean="0">
              <a:solidFill>
                <a:srgbClr val="002060"/>
              </a:solidFill>
            </a:endParaRPr>
          </a:p>
          <a:p>
            <a:pPr>
              <a:lnSpc>
                <a:spcPct val="100000"/>
              </a:lnSpc>
            </a:pPr>
            <a:r>
              <a:rPr lang="zh-CN" altLang="en-US" sz="1800" dirty="0" smtClean="0">
                <a:solidFill>
                  <a:srgbClr val="002060"/>
                </a:solidFill>
              </a:rPr>
              <a:t>如果写</a:t>
            </a:r>
            <a:r>
              <a:rPr lang="zh-CN" altLang="en-US" sz="1800" dirty="0">
                <a:solidFill>
                  <a:srgbClr val="002060"/>
                </a:solidFill>
              </a:rPr>
              <a:t>压力太大，会影响读写的延迟性</a:t>
            </a:r>
            <a:r>
              <a:rPr lang="zh-CN" altLang="en-US" sz="1800" dirty="0" smtClean="0">
                <a:solidFill>
                  <a:srgbClr val="002060"/>
                </a:solidFill>
              </a:rPr>
              <a:t>能</a:t>
            </a:r>
            <a:endParaRPr lang="en-US" altLang="zh-CN" sz="1800" b="1" dirty="0">
              <a:solidFill>
                <a:srgbClr val="002060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1438728" y="3303162"/>
            <a:ext cx="1398093" cy="751929"/>
          </a:xfrm>
          <a:prstGeom prst="ellipse">
            <a:avLst/>
          </a:prstGeom>
          <a:solidFill>
            <a:srgbClr val="478DE8"/>
          </a:solidFill>
          <a:ln>
            <a:noFill/>
          </a:ln>
          <a:effectLst>
            <a:outerShdw blurRad="457200" algn="ctr" rotWithShape="0">
              <a:srgbClr val="000000">
                <a:alpha val="52431"/>
              </a:srgbClr>
            </a:outerShdw>
          </a:effectLst>
        </p:spPr>
        <p:txBody>
          <a:bodyPr lIns="0" tIns="0" rIns="0" bIns="0" anchor="ctr"/>
          <a:lstStyle/>
          <a:p>
            <a:pPr algn="ctr" defTabSz="1314006"/>
            <a:r>
              <a:rPr lang="en-US" altLang="zh-CN" sz="2400" dirty="0" smtClean="0">
                <a:solidFill>
                  <a:srgbClr val="FFFFFF"/>
                </a:solidFill>
                <a:latin typeface="Lantinghei SC Demibold" charset="0"/>
                <a:ea typeface="宋体" panose="02010600030101010101" pitchFamily="2" charset="-122"/>
              </a:rPr>
              <a:t>How</a:t>
            </a:r>
            <a:endParaRPr lang="zh-CN" altLang="en-US" sz="2400" dirty="0">
              <a:solidFill>
                <a:srgbClr val="FFFFFF"/>
              </a:solidFill>
              <a:latin typeface="Lantinghei SC Demibold" charset="0"/>
              <a:ea typeface="宋体" panose="02010600030101010101" pitchFamily="2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438727" y="4708640"/>
            <a:ext cx="1398093" cy="751929"/>
          </a:xfrm>
          <a:prstGeom prst="ellipse">
            <a:avLst/>
          </a:prstGeom>
          <a:solidFill>
            <a:srgbClr val="478DE8"/>
          </a:solidFill>
          <a:ln>
            <a:noFill/>
          </a:ln>
          <a:effectLst>
            <a:outerShdw blurRad="457200" algn="ctr" rotWithShape="0">
              <a:srgbClr val="000000">
                <a:alpha val="52431"/>
              </a:srgbClr>
            </a:outerShdw>
          </a:effectLst>
        </p:spPr>
        <p:txBody>
          <a:bodyPr lIns="0" tIns="0" rIns="0" bIns="0" anchor="ctr"/>
          <a:lstStyle/>
          <a:p>
            <a:pPr algn="ctr" defTabSz="1314006"/>
            <a:r>
              <a:rPr lang="en-US" altLang="zh-CN" sz="2400" dirty="0" smtClean="0">
                <a:solidFill>
                  <a:srgbClr val="FFFFFF"/>
                </a:solidFill>
                <a:latin typeface="Lantinghei SC Demibold" charset="0"/>
                <a:ea typeface="宋体" panose="02010600030101010101" pitchFamily="2" charset="-122"/>
              </a:rPr>
              <a:t>Result</a:t>
            </a:r>
            <a:endParaRPr lang="zh-CN" altLang="en-US" sz="2400" dirty="0">
              <a:solidFill>
                <a:srgbClr val="FFFFFF"/>
              </a:solidFill>
              <a:latin typeface="Lantinghei SC Demibold" charset="0"/>
              <a:ea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7671" y="4670437"/>
            <a:ext cx="4388883" cy="1580264"/>
          </a:xfrm>
          <a:prstGeom prst="rect">
            <a:avLst/>
          </a:prstGeom>
        </p:spPr>
      </p:pic>
      <p:sp>
        <p:nvSpPr>
          <p:cNvPr id="10" name="文本占位符 3"/>
          <p:cNvSpPr>
            <a:spLocks noGrp="1"/>
          </p:cNvSpPr>
          <p:nvPr>
            <p:ph type="body" sz="quarter" idx="4294967295"/>
          </p:nvPr>
        </p:nvSpPr>
        <p:spPr>
          <a:xfrm>
            <a:off x="3414831" y="3209940"/>
            <a:ext cx="5491173" cy="1056007"/>
          </a:xfrm>
          <a:prstGeom prst="rect">
            <a:avLst/>
          </a:prstGeom>
        </p:spPr>
        <p:txBody>
          <a:bodyPr>
            <a:normAutofit fontScale="92500"/>
          </a:bodyPr>
          <a:lstStyle/>
          <a:p>
            <a:r>
              <a:rPr lang="en-US" altLang="zh-CN" sz="1800" dirty="0" smtClean="0">
                <a:solidFill>
                  <a:srgbClr val="002060"/>
                </a:solidFill>
              </a:rPr>
              <a:t>Java Client</a:t>
            </a:r>
            <a:r>
              <a:rPr lang="zh-CN" altLang="en-US" sz="1800" dirty="0" smtClean="0">
                <a:solidFill>
                  <a:srgbClr val="002060"/>
                </a:solidFill>
              </a:rPr>
              <a:t>中提供了流量控制辅助类 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FlowController</a:t>
            </a:r>
            <a:endParaRPr lang="en-US" altLang="zh-CN" sz="1800" dirty="0" smtClean="0">
              <a:solidFill>
                <a:srgbClr val="FF0000"/>
              </a:solidFill>
            </a:endParaRPr>
          </a:p>
          <a:p>
            <a:r>
              <a:rPr lang="zh-CN" altLang="en-US" sz="1800" dirty="0" smtClean="0">
                <a:solidFill>
                  <a:srgbClr val="002060"/>
                </a:solidFill>
              </a:rPr>
              <a:t>每次写操作之前只需要调用 </a:t>
            </a:r>
            <a:r>
              <a:rPr lang="en-US" altLang="zh-CN" sz="1800" dirty="0" err="1" smtClean="0">
                <a:solidFill>
                  <a:srgbClr val="002060"/>
                </a:solidFill>
              </a:rPr>
              <a:t>getToken</a:t>
            </a:r>
            <a:r>
              <a:rPr lang="en-US" altLang="zh-CN" sz="1800" dirty="0" smtClean="0">
                <a:solidFill>
                  <a:srgbClr val="002060"/>
                </a:solidFill>
              </a:rPr>
              <a:t>() </a:t>
            </a:r>
            <a:r>
              <a:rPr lang="zh-CN" altLang="en-US" sz="1800" dirty="0" smtClean="0">
                <a:solidFill>
                  <a:srgbClr val="002060"/>
                </a:solidFill>
              </a:rPr>
              <a:t>来获得流量配额</a:t>
            </a:r>
            <a:endParaRPr lang="en-US" altLang="zh-CN" sz="1800" dirty="0" smtClean="0">
              <a:solidFill>
                <a:srgbClr val="002060"/>
              </a:solidFill>
            </a:endParaRPr>
          </a:p>
          <a:p>
            <a:r>
              <a:rPr lang="zh-CN" altLang="en-US" sz="1800" dirty="0">
                <a:solidFill>
                  <a:srgbClr val="002060"/>
                </a:solidFill>
              </a:rPr>
              <a:t>如</a:t>
            </a:r>
            <a:r>
              <a:rPr lang="zh-CN" altLang="en-US" sz="1800" dirty="0" smtClean="0">
                <a:solidFill>
                  <a:srgbClr val="002060"/>
                </a:solidFill>
              </a:rPr>
              <a:t>果超过流量限制，</a:t>
            </a:r>
            <a:r>
              <a:rPr lang="en-US" altLang="zh-CN" sz="1800" dirty="0" err="1" smtClean="0">
                <a:solidFill>
                  <a:srgbClr val="002060"/>
                </a:solidFill>
              </a:rPr>
              <a:t>getToken</a:t>
            </a:r>
            <a:r>
              <a:rPr lang="en-US" altLang="zh-CN" sz="1800" dirty="0" smtClean="0">
                <a:solidFill>
                  <a:srgbClr val="002060"/>
                </a:solidFill>
              </a:rPr>
              <a:t>()</a:t>
            </a:r>
            <a:r>
              <a:rPr lang="zh-CN" altLang="en-US" sz="1800" dirty="0" smtClean="0">
                <a:solidFill>
                  <a:srgbClr val="002060"/>
                </a:solidFill>
              </a:rPr>
              <a:t>将会阻塞一段时间返回</a:t>
            </a:r>
            <a:endParaRPr lang="en-US" altLang="zh-CN" sz="1800" dirty="0" smtClean="0">
              <a:solidFill>
                <a:srgbClr val="00206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438728" y="6331462"/>
            <a:ext cx="67449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hlinkClick r:id="rId5"/>
              </a:rPr>
              <a:t>https://github.com/XiaoMi/pegasus/wiki/Java</a:t>
            </a:r>
            <a:r>
              <a:rPr lang="zh-CN" altLang="en-US" dirty="0" smtClean="0">
                <a:hlinkClick r:id="rId5"/>
              </a:rPr>
              <a:t>客户端文档</a:t>
            </a:r>
            <a:r>
              <a:rPr lang="en-US" altLang="zh-CN" dirty="0" smtClean="0">
                <a:hlinkClick r:id="rId5"/>
              </a:rPr>
              <a:t>#</a:t>
            </a:r>
            <a:r>
              <a:rPr lang="zh-CN" altLang="en-US" dirty="0" smtClean="0">
                <a:hlinkClick r:id="rId5"/>
              </a:rPr>
              <a:t>流量控制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516660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6" descr="http://android-artworks.25pp.com/fs01/2014/09/26/102_bea3c793e15ce54b99703c69136d848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3708" y="0"/>
            <a:ext cx="960292" cy="960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hape 131"/>
          <p:cNvSpPr/>
          <p:nvPr/>
        </p:nvSpPr>
        <p:spPr>
          <a:xfrm>
            <a:off x="679521" y="864745"/>
            <a:ext cx="7589835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 sz="30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algn="ctr"/>
            <a:r>
              <a:rPr lang="zh-CN" altLang="en-US" dirty="0">
                <a:solidFill>
                  <a:srgbClr val="002060"/>
                </a:solidFill>
              </a:rPr>
              <a:t>高级使</a:t>
            </a:r>
            <a:r>
              <a:rPr lang="zh-CN" altLang="en-US" dirty="0" smtClean="0">
                <a:solidFill>
                  <a:srgbClr val="002060"/>
                </a:solidFill>
              </a:rPr>
              <a:t>用 </a:t>
            </a:r>
            <a:r>
              <a:rPr lang="en-US" altLang="zh-CN" dirty="0" smtClean="0">
                <a:solidFill>
                  <a:srgbClr val="002060"/>
                </a:solidFill>
              </a:rPr>
              <a:t>—— Redis</a:t>
            </a:r>
            <a:r>
              <a:rPr lang="zh-CN" altLang="en-US" dirty="0" smtClean="0">
                <a:solidFill>
                  <a:srgbClr val="002060"/>
                </a:solidFill>
              </a:rPr>
              <a:t>适配</a:t>
            </a:r>
            <a:endParaRPr lang="en-US" altLang="zh-CN" dirty="0">
              <a:solidFill>
                <a:srgbClr val="002060"/>
              </a:solidFill>
            </a:endParaRPr>
          </a:p>
        </p:txBody>
      </p:sp>
      <p:sp>
        <p:nvSpPr>
          <p:cNvPr id="11" name="云形 10"/>
          <p:cNvSpPr/>
          <p:nvPr/>
        </p:nvSpPr>
        <p:spPr>
          <a:xfrm>
            <a:off x="5653827" y="2021982"/>
            <a:ext cx="3206839" cy="2331076"/>
          </a:xfrm>
          <a:prstGeom prst="cloud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323528" y="2710467"/>
            <a:ext cx="1867436" cy="9541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Pegasus Cluster</a:t>
            </a:r>
            <a:endParaRPr kumimoji="0" lang="zh-CN" altLang="en-US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2807596" y="1616217"/>
            <a:ext cx="1815921" cy="954105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949263" y="1862437"/>
            <a:ext cx="1532586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Redis Proxy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2833353" y="2882637"/>
            <a:ext cx="1815921" cy="954105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975020" y="3128857"/>
            <a:ext cx="1532586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Redis Proxy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2844085" y="4149057"/>
            <a:ext cx="1815921" cy="954105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85752" y="4395277"/>
            <a:ext cx="1532586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Redis Proxy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流程图: 可选过程 14"/>
          <p:cNvSpPr/>
          <p:nvPr/>
        </p:nvSpPr>
        <p:spPr>
          <a:xfrm>
            <a:off x="607160" y="3067302"/>
            <a:ext cx="1290947" cy="662275"/>
          </a:xfrm>
          <a:prstGeom prst="flowChartAlternateProcess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87490" y="3194952"/>
            <a:ext cx="1275009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Redis Client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7" name="直接箭头连接符 26"/>
          <p:cNvCxnSpPr>
            <a:stCxn id="20" idx="3"/>
            <a:endCxn id="13" idx="2"/>
          </p:cNvCxnSpPr>
          <p:nvPr/>
        </p:nvCxnSpPr>
        <p:spPr>
          <a:xfrm flipV="1">
            <a:off x="1962499" y="2093270"/>
            <a:ext cx="845097" cy="12863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20" idx="3"/>
            <a:endCxn id="16" idx="2"/>
          </p:cNvCxnSpPr>
          <p:nvPr/>
        </p:nvCxnSpPr>
        <p:spPr>
          <a:xfrm flipV="1">
            <a:off x="1962499" y="3359690"/>
            <a:ext cx="870854" cy="199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20" idx="3"/>
            <a:endCxn id="18" idx="2"/>
          </p:cNvCxnSpPr>
          <p:nvPr/>
        </p:nvCxnSpPr>
        <p:spPr>
          <a:xfrm>
            <a:off x="1962499" y="3379617"/>
            <a:ext cx="881586" cy="12464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18" idx="6"/>
          </p:cNvCxnSpPr>
          <p:nvPr/>
        </p:nvCxnSpPr>
        <p:spPr>
          <a:xfrm flipV="1">
            <a:off x="4660006" y="3541823"/>
            <a:ext cx="1019578" cy="10842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16" idx="6"/>
          </p:cNvCxnSpPr>
          <p:nvPr/>
        </p:nvCxnSpPr>
        <p:spPr>
          <a:xfrm>
            <a:off x="4649274" y="3359690"/>
            <a:ext cx="1094228" cy="99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13" idx="6"/>
            <a:endCxn id="11" idx="2"/>
          </p:cNvCxnSpPr>
          <p:nvPr/>
        </p:nvCxnSpPr>
        <p:spPr>
          <a:xfrm>
            <a:off x="4623517" y="2093270"/>
            <a:ext cx="1040257" cy="10942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51" name="文本框 50"/>
          <p:cNvSpPr txBox="1"/>
          <p:nvPr/>
        </p:nvSpPr>
        <p:spPr>
          <a:xfrm>
            <a:off x="1390918" y="5287827"/>
            <a:ext cx="6878438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/>
              <a:t>SET  GET  DEL  SETEX  TTL  PTTL  INCR  INCRBY  DECR  DECRBY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1962499" y="6331462"/>
            <a:ext cx="53784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hlinkClick r:id="rId4"/>
              </a:rPr>
              <a:t>https://github.com/XiaoMi/pegasus/wiki/Redis</a:t>
            </a:r>
            <a:r>
              <a:rPr lang="zh-CN" altLang="en-US" dirty="0" smtClean="0">
                <a:hlinkClick r:id="rId4"/>
              </a:rPr>
              <a:t>适配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09432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6" descr="http://android-artworks.25pp.com/fs01/2014/09/26/102_bea3c793e15ce54b99703c69136d848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3708" y="0"/>
            <a:ext cx="960292" cy="960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hape 131"/>
          <p:cNvSpPr/>
          <p:nvPr/>
        </p:nvSpPr>
        <p:spPr>
          <a:xfrm>
            <a:off x="679521" y="864745"/>
            <a:ext cx="7589835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 sz="30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algn="ctr"/>
            <a:r>
              <a:rPr lang="zh-CN" altLang="en-US" dirty="0">
                <a:solidFill>
                  <a:srgbClr val="002060"/>
                </a:solidFill>
              </a:rPr>
              <a:t>高级使</a:t>
            </a:r>
            <a:r>
              <a:rPr lang="zh-CN" altLang="en-US" dirty="0" smtClean="0">
                <a:solidFill>
                  <a:srgbClr val="002060"/>
                </a:solidFill>
              </a:rPr>
              <a:t>用 </a:t>
            </a:r>
            <a:r>
              <a:rPr lang="en-US" altLang="zh-CN" dirty="0" smtClean="0">
                <a:solidFill>
                  <a:srgbClr val="002060"/>
                </a:solidFill>
              </a:rPr>
              <a:t>—— GEO</a:t>
            </a:r>
            <a:r>
              <a:rPr lang="zh-CN" altLang="en-US" dirty="0" smtClean="0">
                <a:solidFill>
                  <a:srgbClr val="002060"/>
                </a:solidFill>
              </a:rPr>
              <a:t>支持</a:t>
            </a:r>
            <a:endParaRPr lang="en-US" altLang="zh-CN" dirty="0">
              <a:solidFill>
                <a:srgbClr val="00206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962499" y="6331462"/>
            <a:ext cx="53784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hlinkClick r:id="rId4"/>
              </a:rPr>
              <a:t>https://github.com/XiaoMi/pegasus/wiki/GEO</a:t>
            </a:r>
            <a:r>
              <a:rPr lang="zh-CN" altLang="en-US" dirty="0" smtClean="0">
                <a:hlinkClick r:id="rId4"/>
              </a:rPr>
              <a:t>支持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8440" y="1418743"/>
            <a:ext cx="5966576" cy="4811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34107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6" descr="http://android-artworks.25pp.com/fs01/2014/09/26/102_bea3c793e15ce54b99703c69136d848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3708" y="0"/>
            <a:ext cx="960292" cy="960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hape 131"/>
          <p:cNvSpPr/>
          <p:nvPr/>
        </p:nvSpPr>
        <p:spPr>
          <a:xfrm>
            <a:off x="679521" y="864745"/>
            <a:ext cx="7589835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 sz="30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algn="ctr"/>
            <a:r>
              <a:rPr lang="zh-CN" altLang="en-US" dirty="0">
                <a:solidFill>
                  <a:srgbClr val="002060"/>
                </a:solidFill>
              </a:rPr>
              <a:t>高级使</a:t>
            </a:r>
            <a:r>
              <a:rPr lang="zh-CN" altLang="en-US" dirty="0" smtClean="0">
                <a:solidFill>
                  <a:srgbClr val="002060"/>
                </a:solidFill>
              </a:rPr>
              <a:t>用 </a:t>
            </a:r>
            <a:r>
              <a:rPr lang="en-US" altLang="zh-CN" dirty="0" smtClean="0">
                <a:solidFill>
                  <a:srgbClr val="002060"/>
                </a:solidFill>
              </a:rPr>
              <a:t>—— ETL</a:t>
            </a:r>
            <a:r>
              <a:rPr lang="zh-CN" altLang="en-US" dirty="0" smtClean="0">
                <a:solidFill>
                  <a:srgbClr val="002060"/>
                </a:solidFill>
              </a:rPr>
              <a:t>工具</a:t>
            </a:r>
            <a:endParaRPr lang="en-US" altLang="zh-CN" dirty="0">
              <a:solidFill>
                <a:srgbClr val="00206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962499" y="6331462"/>
            <a:ext cx="58665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hlinkClick r:id="rId4"/>
              </a:rPr>
              <a:t>https://github.com/XiaoMi/pegasus/wiki/</a:t>
            </a:r>
            <a:r>
              <a:rPr lang="zh-CN" altLang="en-US" dirty="0" smtClean="0">
                <a:hlinkClick r:id="rId4"/>
              </a:rPr>
              <a:t>使用</a:t>
            </a:r>
            <a:r>
              <a:rPr lang="en-US" altLang="zh-CN" dirty="0" err="1" smtClean="0">
                <a:hlinkClick r:id="rId4"/>
              </a:rPr>
              <a:t>DataX</a:t>
            </a:r>
            <a:r>
              <a:rPr lang="zh-CN" altLang="en-US" dirty="0" smtClean="0">
                <a:hlinkClick r:id="rId4"/>
              </a:rPr>
              <a:t>导数据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116422" y="1692540"/>
            <a:ext cx="7387498" cy="8299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0" indent="-228600" hangingPunct="1">
              <a:lnSpc>
                <a:spcPct val="90000"/>
              </a:lnSpc>
              <a:spcBef>
                <a:spcPts val="1000"/>
              </a:spcBef>
              <a:buSzPct val="100000"/>
              <a:buFont typeface="Helvetica"/>
              <a:buChar char="•"/>
            </a:pPr>
            <a:r>
              <a:rPr lang="en-US" altLang="zh-CN" sz="2400" dirty="0" smtClean="0">
                <a:solidFill>
                  <a:srgbClr val="002060"/>
                </a:solidFill>
              </a:rPr>
              <a:t>Table</a:t>
            </a:r>
            <a:r>
              <a:rPr lang="zh-CN" altLang="en-US" sz="2400" dirty="0" smtClean="0">
                <a:solidFill>
                  <a:srgbClr val="002060"/>
                </a:solidFill>
              </a:rPr>
              <a:t>迁移</a:t>
            </a:r>
            <a:endParaRPr lang="en-US" altLang="zh-CN" sz="2400" dirty="0">
              <a:solidFill>
                <a:srgbClr val="002060"/>
              </a:solidFill>
            </a:endParaRPr>
          </a:p>
          <a:p>
            <a:pPr marL="723900" lvl="1" indent="-266700" hangingPunct="1">
              <a:lnSpc>
                <a:spcPct val="90000"/>
              </a:lnSpc>
              <a:spcBef>
                <a:spcPts val="1000"/>
              </a:spcBef>
              <a:buSzPct val="100000"/>
              <a:buFont typeface="Helvetica"/>
              <a:buChar char="•"/>
            </a:pPr>
            <a:endParaRPr lang="en-US" altLang="zh-CN" sz="2000" dirty="0">
              <a:solidFill>
                <a:srgbClr val="00206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16422" y="4198894"/>
            <a:ext cx="7387498" cy="8299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0" indent="-228600" hangingPunct="1">
              <a:lnSpc>
                <a:spcPct val="90000"/>
              </a:lnSpc>
              <a:spcBef>
                <a:spcPts val="1000"/>
              </a:spcBef>
              <a:buSzPct val="100000"/>
              <a:buFont typeface="Helvetica"/>
              <a:buChar char="•"/>
            </a:pPr>
            <a:r>
              <a:rPr lang="en-US" altLang="zh-CN" sz="2400" dirty="0" err="1" smtClean="0">
                <a:solidFill>
                  <a:srgbClr val="002060"/>
                </a:solidFill>
              </a:rPr>
              <a:t>DataX</a:t>
            </a:r>
            <a:r>
              <a:rPr lang="zh-CN" altLang="en-US" sz="2400" dirty="0" smtClean="0">
                <a:solidFill>
                  <a:srgbClr val="002060"/>
                </a:solidFill>
              </a:rPr>
              <a:t>导数据</a:t>
            </a:r>
            <a:endParaRPr lang="en-US" altLang="zh-CN" sz="2400" dirty="0">
              <a:solidFill>
                <a:srgbClr val="002060"/>
              </a:solidFill>
            </a:endParaRPr>
          </a:p>
          <a:p>
            <a:pPr marL="723900" lvl="1" indent="-266700" hangingPunct="1">
              <a:lnSpc>
                <a:spcPct val="90000"/>
              </a:lnSpc>
              <a:spcBef>
                <a:spcPts val="1000"/>
              </a:spcBef>
              <a:buSzPct val="100000"/>
              <a:buFont typeface="Helvetica"/>
              <a:buChar char="•"/>
            </a:pPr>
            <a:endParaRPr lang="en-US" altLang="zh-CN" sz="2000" dirty="0">
              <a:solidFill>
                <a:srgbClr val="002060"/>
              </a:solidFill>
            </a:endParaRPr>
          </a:p>
        </p:txBody>
      </p:sp>
      <p:sp>
        <p:nvSpPr>
          <p:cNvPr id="2" name="云形 1"/>
          <p:cNvSpPr/>
          <p:nvPr/>
        </p:nvSpPr>
        <p:spPr>
          <a:xfrm>
            <a:off x="2029097" y="2177140"/>
            <a:ext cx="2299063" cy="1280160"/>
          </a:xfrm>
          <a:prstGeom prst="cloud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云形 8"/>
          <p:cNvSpPr/>
          <p:nvPr/>
        </p:nvSpPr>
        <p:spPr>
          <a:xfrm>
            <a:off x="5240835" y="2120679"/>
            <a:ext cx="2299063" cy="1280160"/>
          </a:xfrm>
          <a:prstGeom prst="cloud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962498" y="3523971"/>
            <a:ext cx="53784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hlinkClick r:id="rId5"/>
              </a:rPr>
              <a:t>https://github.com/XiaoMi/pegasus/wiki/Table</a:t>
            </a:r>
            <a:r>
              <a:rPr lang="zh-CN" altLang="en-US" dirty="0" smtClean="0">
                <a:hlinkClick r:id="rId5"/>
              </a:rPr>
              <a:t>迁移</a:t>
            </a:r>
            <a:endParaRPr lang="zh-CN" altLang="en-US" dirty="0"/>
          </a:p>
        </p:txBody>
      </p:sp>
      <p:sp>
        <p:nvSpPr>
          <p:cNvPr id="12" name="云形 11"/>
          <p:cNvSpPr/>
          <p:nvPr/>
        </p:nvSpPr>
        <p:spPr>
          <a:xfrm>
            <a:off x="1863635" y="4737821"/>
            <a:ext cx="1959430" cy="562210"/>
          </a:xfrm>
          <a:prstGeom prst="cloud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HDFS</a:t>
            </a:r>
            <a:r>
              <a:rPr lang="en-US" altLang="zh-CN" dirty="0" smtClean="0"/>
              <a:t>/HBase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云形 12"/>
          <p:cNvSpPr/>
          <p:nvPr/>
        </p:nvSpPr>
        <p:spPr>
          <a:xfrm>
            <a:off x="4185331" y="4729994"/>
            <a:ext cx="1249680" cy="577863"/>
          </a:xfrm>
          <a:prstGeom prst="cloud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MySQL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云形 13"/>
          <p:cNvSpPr/>
          <p:nvPr/>
        </p:nvSpPr>
        <p:spPr>
          <a:xfrm>
            <a:off x="5797277" y="4737820"/>
            <a:ext cx="1648551" cy="562210"/>
          </a:xfrm>
          <a:prstGeom prst="cloud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MongoDB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云形 14"/>
          <p:cNvSpPr/>
          <p:nvPr/>
        </p:nvSpPr>
        <p:spPr>
          <a:xfrm>
            <a:off x="4174897" y="5811963"/>
            <a:ext cx="1476966" cy="562210"/>
          </a:xfrm>
          <a:prstGeom prst="cloud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Pegasus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" name="直接箭头连接符 4"/>
          <p:cNvCxnSpPr/>
          <p:nvPr/>
        </p:nvCxnSpPr>
        <p:spPr>
          <a:xfrm>
            <a:off x="3405051" y="5300030"/>
            <a:ext cx="618309" cy="57825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V="1">
            <a:off x="5651863" y="5307858"/>
            <a:ext cx="792480" cy="57042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flipV="1">
            <a:off x="4876806" y="5347063"/>
            <a:ext cx="1" cy="43877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2351732" y="2454260"/>
            <a:ext cx="1925081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Pegasus</a:t>
            </a:r>
            <a:r>
              <a:rPr kumimoji="0" lang="en-US" altLang="zh-CN" sz="18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 Cluster A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5520747" y="2432183"/>
            <a:ext cx="1925081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Pegasus</a:t>
            </a:r>
            <a:r>
              <a:rPr kumimoji="0" lang="en-US" altLang="zh-CN" sz="18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 Cluster B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2701835" y="2882255"/>
            <a:ext cx="953588" cy="307775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Table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5797277" y="2868184"/>
            <a:ext cx="953588" cy="307775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Table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3" name="直接箭头连接符 32"/>
          <p:cNvCxnSpPr/>
          <p:nvPr/>
        </p:nvCxnSpPr>
        <p:spPr>
          <a:xfrm flipV="1">
            <a:off x="3823065" y="3053611"/>
            <a:ext cx="1828798" cy="78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4326622" y="3049245"/>
            <a:ext cx="900919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1400" dirty="0"/>
              <a:t>c</a:t>
            </a:r>
            <a:r>
              <a:rPr kumimoji="0" lang="en-US" altLang="zh-CN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Calibri"/>
              </a:rPr>
              <a:t>opy_data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Calibri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7689948" y="4809137"/>
            <a:ext cx="914120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/>
              <a:t>。。。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2861749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6" descr="http://android-artworks.25pp.com/fs01/2014/09/26/102_bea3c793e15ce54b99703c69136d848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3708" y="0"/>
            <a:ext cx="960292" cy="960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hape 131"/>
          <p:cNvSpPr/>
          <p:nvPr/>
        </p:nvSpPr>
        <p:spPr>
          <a:xfrm>
            <a:off x="679521" y="864745"/>
            <a:ext cx="7589835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 sz="30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algn="ctr"/>
            <a:r>
              <a:rPr lang="en-US" altLang="zh-CN" dirty="0" smtClean="0">
                <a:solidFill>
                  <a:srgbClr val="002060"/>
                </a:solidFill>
              </a:rPr>
              <a:t>Benchmark</a:t>
            </a:r>
            <a:endParaRPr lang="en-US" altLang="zh-CN" dirty="0">
              <a:solidFill>
                <a:srgbClr val="00206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962499" y="6331462"/>
            <a:ext cx="53784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hlinkClick r:id="rId4"/>
              </a:rPr>
              <a:t>https://github.com/XiaoMi/pegasus/wiki/Benchmark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655" y="1473882"/>
            <a:ext cx="8548255" cy="485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00678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6" descr="http://android-artworks.25pp.com/fs01/2014/09/26/102_bea3c793e15ce54b99703c69136d848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3708" y="0"/>
            <a:ext cx="960292" cy="960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hape 131"/>
          <p:cNvSpPr/>
          <p:nvPr/>
        </p:nvSpPr>
        <p:spPr>
          <a:xfrm>
            <a:off x="529433" y="760965"/>
            <a:ext cx="7589835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30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algn="ctr"/>
            <a:r>
              <a:rPr lang="zh-CN" altLang="en-US" dirty="0" smtClean="0">
                <a:solidFill>
                  <a:srgbClr val="002060"/>
                </a:solidFill>
              </a:rPr>
              <a:t>典型业务场景</a:t>
            </a:r>
            <a:endParaRPr lang="en-US" altLang="zh-CN" dirty="0">
              <a:solidFill>
                <a:srgbClr val="002060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3385461" y="3376022"/>
            <a:ext cx="1698171" cy="936172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3385461" y="1741713"/>
            <a:ext cx="1698171" cy="936172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565071" y="2025134"/>
            <a:ext cx="1518561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/>
              <a:t>Redis as Cache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565071" y="3573901"/>
            <a:ext cx="1431472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/>
              <a:t>HBase/MySQL/MongoDB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1855180" y="2767203"/>
            <a:ext cx="751114" cy="502194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909610" y="2833635"/>
            <a:ext cx="642260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/>
              <a:t>Write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下箭头 3"/>
          <p:cNvSpPr/>
          <p:nvPr/>
        </p:nvSpPr>
        <p:spPr>
          <a:xfrm rot="14419668">
            <a:off x="2868372" y="2110877"/>
            <a:ext cx="221028" cy="927291"/>
          </a:xfrm>
          <a:prstGeom prst="downArrow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下箭头 13"/>
          <p:cNvSpPr/>
          <p:nvPr/>
        </p:nvSpPr>
        <p:spPr>
          <a:xfrm rot="18171590">
            <a:off x="2859610" y="3021675"/>
            <a:ext cx="244784" cy="1013960"/>
          </a:xfrm>
          <a:prstGeom prst="downArrow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6011605" y="2833635"/>
            <a:ext cx="751114" cy="502194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098693" y="2900067"/>
            <a:ext cx="642260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/>
              <a:t>Read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下箭头 17"/>
          <p:cNvSpPr/>
          <p:nvPr/>
        </p:nvSpPr>
        <p:spPr>
          <a:xfrm rot="18298887">
            <a:off x="5462624" y="2073120"/>
            <a:ext cx="236179" cy="1099122"/>
          </a:xfrm>
          <a:prstGeom prst="downArrow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下箭头 18"/>
          <p:cNvSpPr/>
          <p:nvPr/>
        </p:nvSpPr>
        <p:spPr>
          <a:xfrm rot="13917550">
            <a:off x="5448108" y="2967744"/>
            <a:ext cx="217617" cy="1105500"/>
          </a:xfrm>
          <a:prstGeom prst="downArrow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685174" y="2847048"/>
            <a:ext cx="629559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/>
              <a:t>双写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4817809" y="2874668"/>
            <a:ext cx="121191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/>
              <a:t>先读</a:t>
            </a:r>
            <a:r>
              <a:rPr lang="en-US" altLang="zh-CN" dirty="0" smtClean="0"/>
              <a:t>Cache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文本占位符 3"/>
          <p:cNvSpPr>
            <a:spLocks noGrp="1"/>
          </p:cNvSpPr>
          <p:nvPr>
            <p:ph type="body" sz="quarter" idx="4294967295"/>
          </p:nvPr>
        </p:nvSpPr>
        <p:spPr>
          <a:xfrm>
            <a:off x="6949588" y="2247343"/>
            <a:ext cx="1900498" cy="1641697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zh-CN" altLang="en-US" sz="1800" dirty="0" smtClean="0">
                <a:solidFill>
                  <a:srgbClr val="002060"/>
                </a:solidFill>
              </a:rPr>
              <a:t>存在问题：</a:t>
            </a:r>
            <a:endParaRPr lang="en-US" altLang="zh-CN" sz="1800" dirty="0" smtClean="0">
              <a:solidFill>
                <a:srgbClr val="002060"/>
              </a:solidFill>
            </a:endParaRPr>
          </a:p>
          <a:p>
            <a:r>
              <a:rPr lang="zh-CN" altLang="en-US" sz="1800" dirty="0" smtClean="0">
                <a:solidFill>
                  <a:srgbClr val="002060"/>
                </a:solidFill>
              </a:rPr>
              <a:t>读写逻辑复杂</a:t>
            </a:r>
            <a:endParaRPr lang="en-US" altLang="zh-CN" sz="1800" b="1" dirty="0">
              <a:solidFill>
                <a:srgbClr val="002060"/>
              </a:solidFill>
            </a:endParaRPr>
          </a:p>
          <a:p>
            <a:pPr>
              <a:lnSpc>
                <a:spcPct val="100000"/>
              </a:lnSpc>
            </a:pPr>
            <a:r>
              <a:rPr lang="zh-CN" altLang="en-US" sz="1800" dirty="0" smtClean="0">
                <a:solidFill>
                  <a:srgbClr val="002060"/>
                </a:solidFill>
              </a:rPr>
              <a:t>数据一</a:t>
            </a:r>
            <a:r>
              <a:rPr lang="zh-CN" altLang="en-US" sz="1800" dirty="0">
                <a:solidFill>
                  <a:srgbClr val="002060"/>
                </a:solidFill>
              </a:rPr>
              <a:t>致</a:t>
            </a:r>
            <a:r>
              <a:rPr lang="zh-CN" altLang="en-US" sz="1800" dirty="0" smtClean="0">
                <a:solidFill>
                  <a:srgbClr val="002060"/>
                </a:solidFill>
              </a:rPr>
              <a:t>性</a:t>
            </a:r>
            <a:endParaRPr lang="en-US" altLang="zh-CN" sz="1800" dirty="0" smtClean="0">
              <a:solidFill>
                <a:srgbClr val="002060"/>
              </a:solidFill>
            </a:endParaRPr>
          </a:p>
          <a:p>
            <a:pPr>
              <a:lnSpc>
                <a:spcPct val="100000"/>
              </a:lnSpc>
            </a:pPr>
            <a:r>
              <a:rPr lang="zh-CN" altLang="en-US" sz="1800" dirty="0" smtClean="0">
                <a:solidFill>
                  <a:srgbClr val="002060"/>
                </a:solidFill>
                <a:sym typeface="Wingdings" panose="05000000000000000000" pitchFamily="2" charset="2"/>
              </a:rPr>
              <a:t>服务可用性</a:t>
            </a:r>
            <a:endParaRPr lang="en-US" altLang="zh-CN" sz="1800" dirty="0" smtClean="0">
              <a:solidFill>
                <a:srgbClr val="002060"/>
              </a:solidFill>
              <a:sym typeface="Wingdings" panose="05000000000000000000" pitchFamily="2" charset="2"/>
            </a:endParaRPr>
          </a:p>
          <a:p>
            <a:pPr>
              <a:lnSpc>
                <a:spcPct val="100000"/>
              </a:lnSpc>
            </a:pPr>
            <a:r>
              <a:rPr lang="zh-CN" altLang="en-US" sz="1800" dirty="0" smtClean="0">
                <a:solidFill>
                  <a:srgbClr val="002060"/>
                </a:solidFill>
              </a:rPr>
              <a:t>机</a:t>
            </a:r>
            <a:r>
              <a:rPr lang="zh-CN" altLang="en-US" sz="1800" dirty="0">
                <a:solidFill>
                  <a:srgbClr val="002060"/>
                </a:solidFill>
              </a:rPr>
              <a:t>器</a:t>
            </a:r>
            <a:r>
              <a:rPr lang="zh-CN" altLang="en-US" sz="1800" dirty="0" smtClean="0">
                <a:solidFill>
                  <a:srgbClr val="002060"/>
                </a:solidFill>
              </a:rPr>
              <a:t>成</a:t>
            </a:r>
            <a:r>
              <a:rPr lang="zh-CN" altLang="en-US" sz="1800" dirty="0">
                <a:solidFill>
                  <a:srgbClr val="002060"/>
                </a:solidFill>
              </a:rPr>
              <a:t>本</a:t>
            </a:r>
            <a:endParaRPr lang="en-US" altLang="zh-CN" sz="1800" dirty="0" smtClean="0">
              <a:solidFill>
                <a:srgbClr val="002060"/>
              </a:solidFill>
            </a:endParaRPr>
          </a:p>
        </p:txBody>
      </p:sp>
      <p:sp>
        <p:nvSpPr>
          <p:cNvPr id="13" name="右箭头 12"/>
          <p:cNvSpPr/>
          <p:nvPr/>
        </p:nvSpPr>
        <p:spPr>
          <a:xfrm rot="5400000">
            <a:off x="3824565" y="4560918"/>
            <a:ext cx="814180" cy="883574"/>
          </a:xfrm>
          <a:prstGeom prst="rightArrow">
            <a:avLst/>
          </a:prstGeom>
          <a:solidFill>
            <a:srgbClr val="00B0F0"/>
          </a:solidFill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1996691" y="5914560"/>
            <a:ext cx="751114" cy="502194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2051121" y="5980992"/>
            <a:ext cx="642260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/>
              <a:t>Write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5700322" y="5914560"/>
            <a:ext cx="751114" cy="502194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5787410" y="5980992"/>
            <a:ext cx="642260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/>
              <a:t>Read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下箭头 35"/>
          <p:cNvSpPr/>
          <p:nvPr/>
        </p:nvSpPr>
        <p:spPr>
          <a:xfrm rot="16200000">
            <a:off x="2932364" y="5855990"/>
            <a:ext cx="275550" cy="550631"/>
          </a:xfrm>
          <a:prstGeom prst="downArrow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下箭头 36"/>
          <p:cNvSpPr/>
          <p:nvPr/>
        </p:nvSpPr>
        <p:spPr>
          <a:xfrm rot="16200000">
            <a:off x="5243845" y="5890341"/>
            <a:ext cx="275550" cy="550631"/>
          </a:xfrm>
          <a:prstGeom prst="downArrow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3371899" y="5626227"/>
            <a:ext cx="1698171" cy="936172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3856305" y="5909648"/>
            <a:ext cx="112667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/>
              <a:t>Pegasus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流程图: 联系 1"/>
          <p:cNvSpPr/>
          <p:nvPr/>
        </p:nvSpPr>
        <p:spPr>
          <a:xfrm>
            <a:off x="4991900" y="4665845"/>
            <a:ext cx="1058238" cy="519348"/>
          </a:xfrm>
          <a:prstGeom prst="flowChartConnector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性能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流程图: 联系 28"/>
          <p:cNvSpPr/>
          <p:nvPr/>
        </p:nvSpPr>
        <p:spPr>
          <a:xfrm>
            <a:off x="6368596" y="4657549"/>
            <a:ext cx="1396944" cy="519348"/>
          </a:xfrm>
          <a:prstGeom prst="flowChartConnector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持久化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111742" y="4688372"/>
            <a:ext cx="277402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+</a:t>
            </a:r>
            <a:endParaRPr kumimoji="0" lang="zh-CN" altLang="en-US" sz="18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6823138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30" grpId="0" animBg="1"/>
      <p:bldP spid="31" grpId="0"/>
      <p:bldP spid="32" grpId="0" animBg="1"/>
      <p:bldP spid="33" grpId="0"/>
      <p:bldP spid="36" grpId="0" animBg="1"/>
      <p:bldP spid="37" grpId="0" animBg="1"/>
      <p:bldP spid="39" grpId="0" animBg="1"/>
      <p:bldP spid="40" grpId="0"/>
      <p:bldP spid="2" grpId="0" animBg="1"/>
      <p:bldP spid="29" grpId="0" animBg="1"/>
      <p:bldP spid="5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6" descr="http://android-artworks.25pp.com/fs01/2014/09/26/102_bea3c793e15ce54b99703c69136d848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3708" y="0"/>
            <a:ext cx="960292" cy="960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hape 131"/>
          <p:cNvSpPr/>
          <p:nvPr/>
        </p:nvSpPr>
        <p:spPr>
          <a:xfrm>
            <a:off x="529433" y="760965"/>
            <a:ext cx="7589835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30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algn="ctr"/>
            <a:r>
              <a:rPr lang="zh-CN" altLang="en-US" dirty="0" smtClean="0">
                <a:solidFill>
                  <a:srgbClr val="002060"/>
                </a:solidFill>
              </a:rPr>
              <a:t>业务场景示例 </a:t>
            </a:r>
            <a:r>
              <a:rPr lang="en-US" altLang="zh-CN" dirty="0" smtClean="0">
                <a:solidFill>
                  <a:srgbClr val="002060"/>
                </a:solidFill>
              </a:rPr>
              <a:t>- LBS</a:t>
            </a:r>
            <a:endParaRPr lang="en-US" altLang="zh-CN" dirty="0">
              <a:solidFill>
                <a:srgbClr val="002060"/>
              </a:solidFill>
            </a:endParaRPr>
          </a:p>
        </p:txBody>
      </p:sp>
      <p:sp>
        <p:nvSpPr>
          <p:cNvPr id="21" name="文本占位符 3"/>
          <p:cNvSpPr>
            <a:spLocks noGrp="1"/>
          </p:cNvSpPr>
          <p:nvPr>
            <p:ph type="body" sz="quarter" idx="4294967295"/>
          </p:nvPr>
        </p:nvSpPr>
        <p:spPr>
          <a:xfrm>
            <a:off x="722959" y="1445624"/>
            <a:ext cx="8203326" cy="2444864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en-US" sz="1800" dirty="0">
                <a:solidFill>
                  <a:srgbClr val="002060"/>
                </a:solidFill>
              </a:rPr>
              <a:t>方案</a:t>
            </a:r>
            <a:r>
              <a:rPr lang="zh-CN" altLang="en-US" sz="1800" dirty="0" smtClean="0">
                <a:solidFill>
                  <a:srgbClr val="002060"/>
                </a:solidFill>
              </a:rPr>
              <a:t>：</a:t>
            </a:r>
            <a:endParaRPr lang="en-US" altLang="zh-CN" sz="1800" dirty="0">
              <a:solidFill>
                <a:srgbClr val="002060"/>
              </a:solidFill>
            </a:endParaRPr>
          </a:p>
          <a:p>
            <a:r>
              <a:rPr lang="zh-CN" altLang="en-US" sz="1800" dirty="0">
                <a:solidFill>
                  <a:srgbClr val="002060"/>
                </a:solidFill>
              </a:rPr>
              <a:t>原来</a:t>
            </a:r>
            <a:r>
              <a:rPr lang="zh-CN" altLang="en-US" sz="1800" dirty="0" smtClean="0">
                <a:solidFill>
                  <a:srgbClr val="002060"/>
                </a:solidFill>
              </a:rPr>
              <a:t>：</a:t>
            </a:r>
            <a:r>
              <a:rPr lang="en-US" altLang="zh-CN" sz="1800" dirty="0" smtClean="0">
                <a:solidFill>
                  <a:srgbClr val="002060"/>
                </a:solidFill>
              </a:rPr>
              <a:t>MongoDB + Redis</a:t>
            </a:r>
            <a:r>
              <a:rPr lang="zh-CN" altLang="en-US" sz="1800" dirty="0" smtClean="0">
                <a:solidFill>
                  <a:srgbClr val="002060"/>
                </a:solidFill>
              </a:rPr>
              <a:t>，数据更新麻烦，运维工作量重</a:t>
            </a:r>
            <a:endParaRPr lang="en-US" altLang="zh-CN" sz="1800" dirty="0" smtClean="0">
              <a:solidFill>
                <a:srgbClr val="002060"/>
              </a:solidFill>
            </a:endParaRPr>
          </a:p>
          <a:p>
            <a:r>
              <a:rPr lang="zh-CN" altLang="en-US" sz="1800" dirty="0" smtClean="0">
                <a:solidFill>
                  <a:srgbClr val="002060"/>
                </a:solidFill>
              </a:rPr>
              <a:t>现在：</a:t>
            </a:r>
            <a:r>
              <a:rPr lang="en-US" altLang="zh-CN" sz="1800" dirty="0" smtClean="0">
                <a:solidFill>
                  <a:srgbClr val="002060"/>
                </a:solidFill>
              </a:rPr>
              <a:t>Pegasus</a:t>
            </a:r>
            <a:r>
              <a:rPr lang="zh-CN" altLang="en-US" sz="1800" dirty="0" smtClean="0">
                <a:solidFill>
                  <a:srgbClr val="002060"/>
                </a:solidFill>
              </a:rPr>
              <a:t>，数据实时更新，运维简单</a:t>
            </a:r>
            <a:endParaRPr lang="en-US" altLang="zh-CN" sz="1800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zh-CN" altLang="en-US" sz="1800" dirty="0" smtClean="0">
                <a:solidFill>
                  <a:srgbClr val="002060"/>
                </a:solidFill>
              </a:rPr>
              <a:t>收益：</a:t>
            </a:r>
            <a:endParaRPr lang="en-US" altLang="zh-CN" sz="1800" dirty="0" smtClean="0">
              <a:solidFill>
                <a:srgbClr val="002060"/>
              </a:solidFill>
            </a:endParaRPr>
          </a:p>
          <a:p>
            <a:r>
              <a:rPr lang="zh-CN" altLang="en-US" sz="1800" dirty="0" smtClean="0">
                <a:solidFill>
                  <a:srgbClr val="002060"/>
                </a:solidFill>
              </a:rPr>
              <a:t>性能</a:t>
            </a:r>
            <a:r>
              <a:rPr lang="zh-CN" altLang="en-US" sz="1800" dirty="0">
                <a:solidFill>
                  <a:srgbClr val="002060"/>
                </a:solidFill>
              </a:rPr>
              <a:t>：平均延迟在</a:t>
            </a:r>
            <a:r>
              <a:rPr lang="en-US" altLang="zh-CN" sz="1800" dirty="0">
                <a:solidFill>
                  <a:srgbClr val="FF0000"/>
                </a:solidFill>
              </a:rPr>
              <a:t>1ms</a:t>
            </a:r>
            <a:r>
              <a:rPr lang="zh-CN" altLang="en-US" sz="1800" dirty="0">
                <a:solidFill>
                  <a:srgbClr val="002060"/>
                </a:solidFill>
              </a:rPr>
              <a:t>以内，</a:t>
            </a:r>
            <a:r>
              <a:rPr lang="en-US" altLang="zh-CN" sz="1800" dirty="0">
                <a:solidFill>
                  <a:srgbClr val="002060"/>
                </a:solidFill>
              </a:rPr>
              <a:t>P99</a:t>
            </a:r>
            <a:r>
              <a:rPr lang="zh-CN" altLang="en-US" sz="1800" dirty="0">
                <a:solidFill>
                  <a:srgbClr val="002060"/>
                </a:solidFill>
              </a:rPr>
              <a:t>延迟在</a:t>
            </a:r>
            <a:r>
              <a:rPr lang="en-US" altLang="zh-CN" sz="1800" dirty="0" smtClean="0">
                <a:solidFill>
                  <a:srgbClr val="FF0000"/>
                </a:solidFill>
              </a:rPr>
              <a:t>5ms</a:t>
            </a:r>
            <a:r>
              <a:rPr lang="zh-CN" altLang="en-US" sz="1800" dirty="0" smtClean="0">
                <a:solidFill>
                  <a:srgbClr val="002060"/>
                </a:solidFill>
              </a:rPr>
              <a:t>左右</a:t>
            </a:r>
            <a:endParaRPr lang="en-US" altLang="zh-CN" sz="1800" dirty="0" smtClean="0">
              <a:solidFill>
                <a:srgbClr val="002060"/>
              </a:solidFill>
            </a:endParaRPr>
          </a:p>
          <a:p>
            <a:r>
              <a:rPr lang="zh-CN" altLang="en-US" sz="1800" dirty="0">
                <a:solidFill>
                  <a:srgbClr val="002060"/>
                </a:solidFill>
              </a:rPr>
              <a:t>稳定性：定位服务日平均</a:t>
            </a:r>
            <a:r>
              <a:rPr lang="zh-CN" altLang="en-US" sz="1800" dirty="0" smtClean="0">
                <a:solidFill>
                  <a:srgbClr val="002060"/>
                </a:solidFill>
              </a:rPr>
              <a:t>调用</a:t>
            </a:r>
            <a:r>
              <a:rPr lang="zh-CN" altLang="en-US" sz="1800" dirty="0">
                <a:solidFill>
                  <a:srgbClr val="FF0000"/>
                </a:solidFill>
              </a:rPr>
              <a:t>数</a:t>
            </a:r>
            <a:r>
              <a:rPr lang="zh-CN" altLang="en-US" sz="1800" dirty="0" smtClean="0">
                <a:solidFill>
                  <a:srgbClr val="FF0000"/>
                </a:solidFill>
              </a:rPr>
              <a:t>十亿</a:t>
            </a:r>
            <a:r>
              <a:rPr lang="zh-CN" altLang="en-US" sz="1800" dirty="0">
                <a:solidFill>
                  <a:srgbClr val="002060"/>
                </a:solidFill>
              </a:rPr>
              <a:t>次</a:t>
            </a:r>
            <a:r>
              <a:rPr lang="zh-CN" altLang="en-US" sz="1800" dirty="0" smtClean="0">
                <a:solidFill>
                  <a:srgbClr val="002060"/>
                </a:solidFill>
              </a:rPr>
              <a:t>，超时次数控制</a:t>
            </a:r>
            <a:r>
              <a:rPr lang="zh-CN" altLang="en-US" sz="1800" dirty="0">
                <a:solidFill>
                  <a:srgbClr val="002060"/>
                </a:solidFill>
              </a:rPr>
              <a:t>在</a:t>
            </a:r>
            <a:r>
              <a:rPr lang="zh-CN" altLang="en-US" sz="1800" dirty="0">
                <a:solidFill>
                  <a:srgbClr val="FF0000"/>
                </a:solidFill>
              </a:rPr>
              <a:t>个</a:t>
            </a:r>
            <a:r>
              <a:rPr lang="zh-CN" altLang="en-US" sz="1800" dirty="0" smtClean="0">
                <a:solidFill>
                  <a:srgbClr val="FF0000"/>
                </a:solidFill>
              </a:rPr>
              <a:t>位数</a:t>
            </a:r>
            <a:endParaRPr lang="en-US" altLang="zh-CN" sz="1800" dirty="0" smtClean="0">
              <a:solidFill>
                <a:srgbClr val="FF0000"/>
              </a:solidFill>
            </a:endParaRPr>
          </a:p>
          <a:p>
            <a:r>
              <a:rPr lang="zh-CN" altLang="en-US" sz="1800" dirty="0" smtClean="0">
                <a:solidFill>
                  <a:srgbClr val="002060"/>
                </a:solidFill>
              </a:rPr>
              <a:t>成本：</a:t>
            </a:r>
            <a:r>
              <a:rPr lang="en-US" altLang="zh-CN" sz="1800" dirty="0" smtClean="0">
                <a:solidFill>
                  <a:srgbClr val="002060"/>
                </a:solidFill>
              </a:rPr>
              <a:t>18</a:t>
            </a:r>
            <a:r>
              <a:rPr lang="zh-CN" altLang="en-US" sz="1800" dirty="0">
                <a:solidFill>
                  <a:srgbClr val="002060"/>
                </a:solidFill>
              </a:rPr>
              <a:t>台</a:t>
            </a:r>
            <a:r>
              <a:rPr lang="en-US" altLang="zh-CN" sz="1800" dirty="0" smtClean="0">
                <a:solidFill>
                  <a:srgbClr val="002060"/>
                </a:solidFill>
              </a:rPr>
              <a:t>MongoDB + 8</a:t>
            </a:r>
            <a:r>
              <a:rPr lang="zh-CN" altLang="en-US" sz="1800" dirty="0">
                <a:solidFill>
                  <a:srgbClr val="002060"/>
                </a:solidFill>
              </a:rPr>
              <a:t>台</a:t>
            </a:r>
            <a:r>
              <a:rPr lang="en-US" altLang="zh-CN" sz="1800" dirty="0">
                <a:solidFill>
                  <a:srgbClr val="002060"/>
                </a:solidFill>
              </a:rPr>
              <a:t>Redis </a:t>
            </a:r>
            <a:r>
              <a:rPr lang="en-US" altLang="zh-CN" sz="1800" dirty="0" smtClean="0">
                <a:solidFill>
                  <a:srgbClr val="002060"/>
                </a:solidFill>
                <a:sym typeface="Wingdings" panose="05000000000000000000" pitchFamily="2" charset="2"/>
              </a:rPr>
              <a:t></a:t>
            </a:r>
            <a:r>
              <a:rPr lang="en-US" altLang="zh-CN" sz="1800" dirty="0" smtClean="0">
                <a:solidFill>
                  <a:srgbClr val="002060"/>
                </a:solidFill>
              </a:rPr>
              <a:t> 10</a:t>
            </a:r>
            <a:r>
              <a:rPr lang="zh-CN" altLang="en-US" sz="1800" dirty="0">
                <a:solidFill>
                  <a:srgbClr val="002060"/>
                </a:solidFill>
              </a:rPr>
              <a:t>台</a:t>
            </a:r>
            <a:r>
              <a:rPr lang="en-US" altLang="zh-CN" sz="1800" dirty="0">
                <a:solidFill>
                  <a:srgbClr val="002060"/>
                </a:solidFill>
              </a:rPr>
              <a:t>Pegasus</a:t>
            </a:r>
            <a:r>
              <a:rPr lang="zh-CN" altLang="en-US" sz="1800" dirty="0">
                <a:solidFill>
                  <a:srgbClr val="002060"/>
                </a:solidFill>
              </a:rPr>
              <a:t>，节约了</a:t>
            </a:r>
            <a:r>
              <a:rPr lang="en-US" altLang="zh-CN" sz="1800" dirty="0">
                <a:solidFill>
                  <a:srgbClr val="FF0000"/>
                </a:solidFill>
              </a:rPr>
              <a:t>60%</a:t>
            </a:r>
            <a:r>
              <a:rPr lang="zh-CN" altLang="en-US" sz="1800" dirty="0" smtClean="0">
                <a:solidFill>
                  <a:srgbClr val="002060"/>
                </a:solidFill>
              </a:rPr>
              <a:t>机器</a:t>
            </a:r>
            <a:endParaRPr lang="en-US" altLang="zh-CN" sz="1800" dirty="0" smtClean="0">
              <a:solidFill>
                <a:srgbClr val="002060"/>
              </a:solidFill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189" y="3999140"/>
            <a:ext cx="7620000" cy="2374039"/>
          </a:xfrm>
          <a:prstGeom prst="rect">
            <a:avLst/>
          </a:prstGeom>
        </p:spPr>
      </p:pic>
      <p:sp>
        <p:nvSpPr>
          <p:cNvPr id="34" name="文本框 33"/>
          <p:cNvSpPr txBox="1"/>
          <p:nvPr/>
        </p:nvSpPr>
        <p:spPr>
          <a:xfrm>
            <a:off x="6373079" y="4068045"/>
            <a:ext cx="1935757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1400" dirty="0" smtClean="0"/>
              <a:t>黄色为读；紫色为更新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Calibri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962499" y="6435970"/>
            <a:ext cx="53784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hlinkClick r:id="rId5"/>
              </a:rPr>
              <a:t>https://github.com/XiaoMi/pegasus/wiki/LBS</a:t>
            </a:r>
            <a:r>
              <a:rPr lang="zh-CN" altLang="en-US" dirty="0" smtClean="0">
                <a:hlinkClick r:id="rId5"/>
              </a:rPr>
              <a:t>业务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7435760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6" descr="http://android-artworks.25pp.com/fs01/2014/09/26/102_bea3c793e15ce54b99703c69136d848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3708" y="0"/>
            <a:ext cx="960292" cy="960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hape 131"/>
          <p:cNvSpPr/>
          <p:nvPr/>
        </p:nvSpPr>
        <p:spPr>
          <a:xfrm>
            <a:off x="529433" y="760965"/>
            <a:ext cx="7589835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30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algn="ctr"/>
            <a:r>
              <a:rPr lang="zh-CN" altLang="en-US" dirty="0" smtClean="0">
                <a:solidFill>
                  <a:srgbClr val="002060"/>
                </a:solidFill>
              </a:rPr>
              <a:t>业务场景示例 </a:t>
            </a:r>
            <a:r>
              <a:rPr lang="en-US" altLang="zh-CN" dirty="0" smtClean="0">
                <a:solidFill>
                  <a:srgbClr val="002060"/>
                </a:solidFill>
              </a:rPr>
              <a:t>– </a:t>
            </a:r>
            <a:r>
              <a:rPr lang="zh-CN" altLang="en-US" dirty="0" smtClean="0">
                <a:solidFill>
                  <a:srgbClr val="002060"/>
                </a:solidFill>
              </a:rPr>
              <a:t>广告</a:t>
            </a:r>
            <a:r>
              <a:rPr lang="en-US" altLang="zh-CN" dirty="0" smtClean="0">
                <a:solidFill>
                  <a:srgbClr val="002060"/>
                </a:solidFill>
              </a:rPr>
              <a:t>CTR</a:t>
            </a:r>
            <a:endParaRPr lang="en-US" altLang="zh-CN" dirty="0">
              <a:solidFill>
                <a:srgbClr val="002060"/>
              </a:solidFill>
            </a:endParaRPr>
          </a:p>
        </p:txBody>
      </p:sp>
      <p:sp>
        <p:nvSpPr>
          <p:cNvPr id="21" name="文本占位符 3"/>
          <p:cNvSpPr>
            <a:spLocks noGrp="1"/>
          </p:cNvSpPr>
          <p:nvPr>
            <p:ph type="body" sz="quarter" idx="4294967295"/>
          </p:nvPr>
        </p:nvSpPr>
        <p:spPr>
          <a:xfrm>
            <a:off x="722959" y="1445624"/>
            <a:ext cx="8203326" cy="2444864"/>
          </a:xfrm>
          <a:prstGeom prst="rect">
            <a:avLst/>
          </a:prstGeo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zh-CN" altLang="en-US" sz="1800" dirty="0" smtClean="0">
                <a:solidFill>
                  <a:srgbClr val="002060"/>
                </a:solidFill>
              </a:rPr>
              <a:t>业务特点：</a:t>
            </a:r>
            <a:endParaRPr lang="en-US" altLang="zh-CN" sz="1800" dirty="0">
              <a:solidFill>
                <a:srgbClr val="002060"/>
              </a:solidFill>
            </a:endParaRPr>
          </a:p>
          <a:p>
            <a:r>
              <a:rPr lang="zh-CN" altLang="en-US" sz="1800" dirty="0" smtClean="0">
                <a:solidFill>
                  <a:srgbClr val="002060"/>
                </a:solidFill>
              </a:rPr>
              <a:t>数据量大：数十亿条数据，数</a:t>
            </a:r>
            <a:r>
              <a:rPr lang="en-US" altLang="zh-CN" sz="1800" dirty="0" smtClean="0">
                <a:solidFill>
                  <a:srgbClr val="002060"/>
                </a:solidFill>
              </a:rPr>
              <a:t>TB</a:t>
            </a:r>
            <a:r>
              <a:rPr lang="zh-CN" altLang="en-US" sz="1800" dirty="0" smtClean="0">
                <a:solidFill>
                  <a:srgbClr val="002060"/>
                </a:solidFill>
              </a:rPr>
              <a:t>存储量</a:t>
            </a:r>
            <a:endParaRPr lang="en-US" altLang="zh-CN" sz="1800" dirty="0" smtClean="0">
              <a:solidFill>
                <a:srgbClr val="002060"/>
              </a:solidFill>
            </a:endParaRPr>
          </a:p>
          <a:p>
            <a:r>
              <a:rPr lang="zh-CN" altLang="en-US" sz="1800" dirty="0" smtClean="0">
                <a:solidFill>
                  <a:srgbClr val="002060"/>
                </a:solidFill>
              </a:rPr>
              <a:t>更新</a:t>
            </a:r>
            <a:r>
              <a:rPr lang="zh-CN" altLang="en-US" sz="1800" dirty="0">
                <a:solidFill>
                  <a:srgbClr val="002060"/>
                </a:solidFill>
              </a:rPr>
              <a:t>频繁：数据每日几乎全量更新</a:t>
            </a:r>
            <a:r>
              <a:rPr lang="zh-CN" altLang="en-US" sz="1800" dirty="0" smtClean="0">
                <a:solidFill>
                  <a:srgbClr val="002060"/>
                </a:solidFill>
              </a:rPr>
              <a:t>，要求快速加载并生效</a:t>
            </a:r>
            <a:endParaRPr lang="en-US" altLang="zh-CN" sz="1800" dirty="0" smtClean="0">
              <a:solidFill>
                <a:srgbClr val="002060"/>
              </a:solidFill>
            </a:endParaRPr>
          </a:p>
          <a:p>
            <a:r>
              <a:rPr lang="zh-CN" altLang="en-US" sz="1800" dirty="0" smtClean="0">
                <a:solidFill>
                  <a:srgbClr val="002060"/>
                </a:solidFill>
              </a:rPr>
              <a:t>读延迟</a:t>
            </a:r>
            <a:r>
              <a:rPr lang="zh-CN" altLang="en-US" sz="1800" dirty="0">
                <a:solidFill>
                  <a:srgbClr val="002060"/>
                </a:solidFill>
              </a:rPr>
              <a:t>低：线上广告业务要求延迟很低，</a:t>
            </a:r>
            <a:r>
              <a:rPr lang="zh-CN" altLang="en-US" sz="1800" dirty="0" smtClean="0">
                <a:solidFill>
                  <a:srgbClr val="002060"/>
                </a:solidFill>
              </a:rPr>
              <a:t>超时通常都设置在</a:t>
            </a:r>
            <a:r>
              <a:rPr lang="en-US" altLang="zh-CN" sz="1800" dirty="0" smtClean="0">
                <a:solidFill>
                  <a:srgbClr val="002060"/>
                </a:solidFill>
              </a:rPr>
              <a:t>10</a:t>
            </a:r>
            <a:r>
              <a:rPr lang="zh-CN" altLang="en-US" sz="1800" dirty="0" smtClean="0">
                <a:solidFill>
                  <a:srgbClr val="002060"/>
                </a:solidFill>
              </a:rPr>
              <a:t>毫秒以内，要求</a:t>
            </a:r>
            <a:r>
              <a:rPr lang="zh-CN" altLang="en-US" sz="1800" dirty="0">
                <a:solidFill>
                  <a:srgbClr val="002060"/>
                </a:solidFill>
              </a:rPr>
              <a:t>极低的超时</a:t>
            </a:r>
            <a:r>
              <a:rPr lang="zh-CN" altLang="en-US" sz="1800" dirty="0" smtClean="0">
                <a:solidFill>
                  <a:srgbClr val="002060"/>
                </a:solidFill>
              </a:rPr>
              <a:t>率</a:t>
            </a:r>
            <a:endParaRPr lang="en-US" altLang="zh-CN" sz="1800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zh-CN" altLang="en-US" sz="1800" dirty="0" smtClean="0">
                <a:solidFill>
                  <a:srgbClr val="002060"/>
                </a:solidFill>
              </a:rPr>
              <a:t>方案：</a:t>
            </a:r>
            <a:endParaRPr lang="en-US" altLang="zh-CN" sz="1800" dirty="0">
              <a:solidFill>
                <a:srgbClr val="002060"/>
              </a:solidFill>
            </a:endParaRPr>
          </a:p>
          <a:p>
            <a:r>
              <a:rPr lang="zh-CN" altLang="en-US" sz="1800" dirty="0" smtClean="0">
                <a:solidFill>
                  <a:srgbClr val="002060"/>
                </a:solidFill>
              </a:rPr>
              <a:t>使用</a:t>
            </a:r>
            <a:r>
              <a:rPr lang="en-US" altLang="zh-CN" sz="1800" dirty="0" smtClean="0">
                <a:solidFill>
                  <a:srgbClr val="002060"/>
                </a:solidFill>
              </a:rPr>
              <a:t>Pegasus</a:t>
            </a:r>
            <a:r>
              <a:rPr lang="zh-CN" altLang="en-US" sz="1800" dirty="0" smtClean="0">
                <a:solidFill>
                  <a:srgbClr val="002060"/>
                </a:solidFill>
              </a:rPr>
              <a:t>存储，开启数据压缩，提高存储利用率</a:t>
            </a:r>
            <a:endParaRPr lang="en-US" altLang="zh-CN" sz="1800" dirty="0" smtClean="0">
              <a:solidFill>
                <a:srgbClr val="002060"/>
              </a:solidFill>
            </a:endParaRPr>
          </a:p>
          <a:p>
            <a:r>
              <a:rPr lang="zh-CN" altLang="en-US" sz="1800" dirty="0">
                <a:solidFill>
                  <a:srgbClr val="002060"/>
                </a:solidFill>
              </a:rPr>
              <a:t>使用双集群读写分离方案</a:t>
            </a:r>
            <a:r>
              <a:rPr lang="zh-CN" altLang="en-US" sz="1800" dirty="0" smtClean="0">
                <a:solidFill>
                  <a:srgbClr val="002060"/>
                </a:solidFill>
              </a:rPr>
              <a:t>，读写不会同时进行，避免写影响读，保证读性能</a:t>
            </a:r>
            <a:endParaRPr lang="en-US" altLang="zh-CN" sz="1800" dirty="0" smtClean="0">
              <a:solidFill>
                <a:srgbClr val="002060"/>
              </a:solidFill>
            </a:endParaRPr>
          </a:p>
          <a:p>
            <a:r>
              <a:rPr lang="zh-CN" altLang="en-US" sz="1800" dirty="0" smtClean="0">
                <a:solidFill>
                  <a:srgbClr val="002060"/>
                </a:solidFill>
              </a:rPr>
              <a:t>数据更新采用</a:t>
            </a:r>
            <a:r>
              <a:rPr lang="en-US" altLang="zh-CN" sz="1800" dirty="0" err="1" smtClean="0">
                <a:solidFill>
                  <a:srgbClr val="002060"/>
                </a:solidFill>
              </a:rPr>
              <a:t>bulk_load</a:t>
            </a:r>
            <a:r>
              <a:rPr lang="zh-CN" altLang="en-US" sz="1800" dirty="0" smtClean="0">
                <a:solidFill>
                  <a:srgbClr val="002060"/>
                </a:solidFill>
              </a:rPr>
              <a:t>模式，避免不必要的</a:t>
            </a:r>
            <a:r>
              <a:rPr lang="en-US" altLang="zh-CN" sz="1800" dirty="0" err="1" smtClean="0">
                <a:solidFill>
                  <a:srgbClr val="002060"/>
                </a:solidFill>
              </a:rPr>
              <a:t>RocksDB</a:t>
            </a:r>
            <a:r>
              <a:rPr lang="en-US" altLang="zh-CN" sz="1800" dirty="0" smtClean="0">
                <a:solidFill>
                  <a:srgbClr val="002060"/>
                </a:solidFill>
              </a:rPr>
              <a:t> Compaction</a:t>
            </a:r>
            <a:r>
              <a:rPr lang="zh-CN" altLang="en-US" sz="1800" dirty="0" smtClean="0">
                <a:solidFill>
                  <a:srgbClr val="002060"/>
                </a:solidFill>
              </a:rPr>
              <a:t>，提高写速度</a:t>
            </a:r>
            <a:endParaRPr lang="en-US" altLang="zh-CN" sz="1800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altLang="zh-CN" sz="1800" dirty="0" smtClean="0">
              <a:solidFill>
                <a:srgbClr val="002060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962499" y="6435970"/>
            <a:ext cx="53784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hlinkClick r:id="rId4"/>
              </a:rPr>
              <a:t>https://github.com/XiaoMi/pegasus/wiki/</a:t>
            </a:r>
            <a:r>
              <a:rPr lang="zh-CN" altLang="en-US" dirty="0" smtClean="0">
                <a:hlinkClick r:id="rId4"/>
              </a:rPr>
              <a:t>广告业务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967373" y="4334258"/>
            <a:ext cx="724407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1400" dirty="0" smtClean="0"/>
              <a:t>集群</a:t>
            </a:r>
            <a:r>
              <a:rPr lang="en-US" altLang="zh-CN" sz="1400" dirty="0" smtClean="0"/>
              <a:t>A: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Calibri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967373" y="5423414"/>
            <a:ext cx="724407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1400" dirty="0" smtClean="0"/>
              <a:t>集群</a:t>
            </a:r>
            <a:r>
              <a:rPr lang="en-US" altLang="zh-CN" sz="1400" dirty="0"/>
              <a:t>B</a:t>
            </a:r>
            <a:r>
              <a:rPr lang="en-US" altLang="zh-CN" sz="1400" dirty="0" smtClean="0"/>
              <a:t>: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Calibri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80880" y="3984439"/>
            <a:ext cx="6753225" cy="112784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80880" y="5245496"/>
            <a:ext cx="6915150" cy="1138220"/>
          </a:xfrm>
          <a:prstGeom prst="rect">
            <a:avLst/>
          </a:prstGeom>
        </p:spPr>
      </p:pic>
      <p:sp>
        <p:nvSpPr>
          <p:cNvPr id="34" name="文本框 33"/>
          <p:cNvSpPr txBox="1"/>
          <p:nvPr/>
        </p:nvSpPr>
        <p:spPr>
          <a:xfrm>
            <a:off x="5655771" y="4102415"/>
            <a:ext cx="1935757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1400" dirty="0"/>
              <a:t>蓝</a:t>
            </a:r>
            <a:r>
              <a:rPr lang="zh-CN" altLang="en-US" sz="1400" dirty="0" smtClean="0"/>
              <a:t>色为读；红色为写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083107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6" descr="http://android-artworks.25pp.com/fs01/2014/09/26/102_bea3c793e15ce54b99703c69136d848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3708" y="0"/>
            <a:ext cx="960292" cy="960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hape 131"/>
          <p:cNvSpPr/>
          <p:nvPr/>
        </p:nvSpPr>
        <p:spPr>
          <a:xfrm>
            <a:off x="831921" y="1017145"/>
            <a:ext cx="7589835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30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algn="ctr"/>
            <a:r>
              <a:rPr lang="zh-CN" altLang="en-US" dirty="0">
                <a:solidFill>
                  <a:srgbClr val="002060"/>
                </a:solidFill>
              </a:rPr>
              <a:t>用户</a:t>
            </a:r>
            <a:r>
              <a:rPr lang="zh-CN" altLang="en-US" dirty="0" smtClean="0">
                <a:solidFill>
                  <a:srgbClr val="002060"/>
                </a:solidFill>
              </a:rPr>
              <a:t>的烦恼解决了吗？</a:t>
            </a:r>
            <a:endParaRPr lang="en-US" altLang="zh-CN" dirty="0">
              <a:solidFill>
                <a:srgbClr val="002060"/>
              </a:solidFill>
            </a:endParaRPr>
          </a:p>
        </p:txBody>
      </p:sp>
      <p:pic>
        <p:nvPicPr>
          <p:cNvPr id="9218" name="Picture 2" descr="Image result for use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7522" y="2049237"/>
            <a:ext cx="1323904" cy="1323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 descr="Related imag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0554" y="1863904"/>
            <a:ext cx="2146759" cy="1694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左右箭头 4"/>
          <p:cNvSpPr/>
          <p:nvPr/>
        </p:nvSpPr>
        <p:spPr>
          <a:xfrm>
            <a:off x="3051426" y="2490294"/>
            <a:ext cx="2619128" cy="441789"/>
          </a:xfrm>
          <a:prstGeom prst="leftRightArrow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686351" y="3195491"/>
            <a:ext cx="1068798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使用简单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946544" y="3558474"/>
            <a:ext cx="1068798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高可用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79658" y="4505750"/>
            <a:ext cx="1535684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zh-CN" altLang="en-US" dirty="0"/>
              <a:t>性能满足需</a:t>
            </a: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求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103301" y="3770277"/>
            <a:ext cx="1600047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不担心丢数据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338836" y="4919414"/>
            <a:ext cx="1227029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/>
              <a:t>自动</a:t>
            </a:r>
            <a:r>
              <a:rPr lang="zh-CN" altLang="en-US" dirty="0" smtClean="0"/>
              <a:t>扩容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908524" y="5330510"/>
            <a:ext cx="1227029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/>
              <a:t>无需运维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207616" y="5619719"/>
            <a:ext cx="1227029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/>
              <a:t>系</a:t>
            </a:r>
            <a:r>
              <a:rPr lang="zh-CN" altLang="en-US" dirty="0" smtClean="0"/>
              <a:t>统稳定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1213082" y="6126938"/>
            <a:ext cx="2352783" cy="408620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我啥都不想操心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4393617" y="3315444"/>
            <a:ext cx="0" cy="3424403"/>
          </a:xfrm>
          <a:prstGeom prst="line">
            <a:avLst/>
          </a:prstGeom>
          <a:ln>
            <a:prstDash val="dash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5089798" y="3492837"/>
            <a:ext cx="1836647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简单的数据模型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7061015" y="3713411"/>
            <a:ext cx="1956858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易使用的数据接口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5713019" y="4620363"/>
            <a:ext cx="1074601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高可用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6852105" y="4363018"/>
            <a:ext cx="1074601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高性能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7863916" y="4435698"/>
            <a:ext cx="1074601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持久化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5349919" y="4036763"/>
            <a:ext cx="1463698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强一致语义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5739016" y="5576938"/>
            <a:ext cx="1074601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自动运维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6723868" y="5032961"/>
            <a:ext cx="1074601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易伸缩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7748211" y="5037792"/>
            <a:ext cx="1074601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冷备份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7389406" y="5574169"/>
            <a:ext cx="1515730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跨机房同步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4890499" y="6139982"/>
            <a:ext cx="4014637" cy="408620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这个系统让我啥都不用操心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5027160" y="5121770"/>
            <a:ext cx="1074601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/>
              <a:t>全</a:t>
            </a:r>
            <a:r>
              <a:rPr lang="zh-CN" altLang="en-US" dirty="0" smtClean="0"/>
              <a:t>面监控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2207616" y="4391463"/>
            <a:ext cx="1782858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/>
              <a:t>支持</a:t>
            </a:r>
            <a:r>
              <a:rPr lang="en-US" altLang="zh-CN" dirty="0" smtClean="0"/>
              <a:t>TB</a:t>
            </a:r>
            <a:r>
              <a:rPr lang="zh-CN" altLang="en-US" dirty="0" smtClean="0"/>
              <a:t>级数据量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2994481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131"/>
          <p:cNvSpPr/>
          <p:nvPr/>
        </p:nvSpPr>
        <p:spPr>
          <a:xfrm>
            <a:off x="527122" y="871369"/>
            <a:ext cx="8040408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30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algn="ctr"/>
            <a:r>
              <a:rPr lang="zh-CN" altLang="en-US" dirty="0">
                <a:solidFill>
                  <a:srgbClr val="002060"/>
                </a:solidFill>
              </a:rPr>
              <a:t>服</a:t>
            </a:r>
            <a:r>
              <a:rPr lang="zh-CN" altLang="en-US" dirty="0" smtClean="0">
                <a:solidFill>
                  <a:srgbClr val="002060"/>
                </a:solidFill>
              </a:rPr>
              <a:t>务可用性</a:t>
            </a:r>
            <a:endParaRPr lang="en-US" altLang="zh-CN" dirty="0">
              <a:solidFill>
                <a:srgbClr val="002060"/>
              </a:solidFill>
            </a:endParaRPr>
          </a:p>
        </p:txBody>
      </p:sp>
      <p:pic>
        <p:nvPicPr>
          <p:cNvPr id="19" name="Picture 6" descr="http://android-artworks.25pp.com/fs01/2014/09/26/102_bea3c793e15ce54b99703c69136d848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3708" y="0"/>
            <a:ext cx="960292" cy="960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椭圆 3"/>
          <p:cNvSpPr/>
          <p:nvPr/>
        </p:nvSpPr>
        <p:spPr>
          <a:xfrm>
            <a:off x="4170789" y="4930892"/>
            <a:ext cx="1398093" cy="751929"/>
          </a:xfrm>
          <a:prstGeom prst="ellipse">
            <a:avLst/>
          </a:prstGeom>
          <a:solidFill>
            <a:srgbClr val="478DE8"/>
          </a:solidFill>
          <a:ln>
            <a:noFill/>
          </a:ln>
          <a:effectLst>
            <a:outerShdw blurRad="457200" algn="ctr" rotWithShape="0">
              <a:srgbClr val="000000">
                <a:alpha val="52431"/>
              </a:srgbClr>
            </a:outerShdw>
          </a:effectLst>
        </p:spPr>
        <p:txBody>
          <a:bodyPr lIns="0" tIns="0" rIns="0" bIns="0" anchor="ctr"/>
          <a:lstStyle/>
          <a:p>
            <a:pPr algn="ctr" defTabSz="1314006"/>
            <a:r>
              <a:rPr lang="zh-CN" altLang="en-US" sz="2400" dirty="0" smtClean="0">
                <a:solidFill>
                  <a:srgbClr val="FFFFFF"/>
                </a:solidFill>
                <a:latin typeface="Lantinghei SC Demibold" charset="0"/>
                <a:ea typeface="宋体" panose="02010600030101010101" pitchFamily="2" charset="-122"/>
              </a:rPr>
              <a:t>性能</a:t>
            </a:r>
            <a:endParaRPr lang="zh-CN" altLang="en-US" sz="2400" dirty="0">
              <a:solidFill>
                <a:srgbClr val="FFFFFF"/>
              </a:solidFill>
              <a:latin typeface="Lantinghei SC Demibold" charset="0"/>
              <a:ea typeface="宋体" panose="02010600030101010101" pitchFamily="2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4368246" y="2911762"/>
            <a:ext cx="1409874" cy="751929"/>
          </a:xfrm>
          <a:prstGeom prst="ellipse">
            <a:avLst/>
          </a:prstGeom>
          <a:solidFill>
            <a:srgbClr val="478DE8"/>
          </a:solidFill>
          <a:ln>
            <a:noFill/>
          </a:ln>
          <a:effectLst>
            <a:outerShdw blurRad="457200" algn="ctr" rotWithShape="0">
              <a:srgbClr val="000000">
                <a:alpha val="52431"/>
              </a:srgbClr>
            </a:outerShdw>
          </a:effectLst>
        </p:spPr>
        <p:txBody>
          <a:bodyPr lIns="0" tIns="0" rIns="0" bIns="0" anchor="ctr"/>
          <a:lstStyle/>
          <a:p>
            <a:pPr algn="ctr" defTabSz="1314006"/>
            <a:r>
              <a:rPr lang="zh-CN" altLang="en-US" sz="2400" dirty="0" smtClean="0">
                <a:solidFill>
                  <a:srgbClr val="FFFFFF"/>
                </a:solidFill>
                <a:latin typeface="Lantinghei SC Demibold" charset="0"/>
                <a:ea typeface="宋体" panose="02010600030101010101" pitchFamily="2" charset="-122"/>
              </a:rPr>
              <a:t>一致性</a:t>
            </a:r>
            <a:endParaRPr lang="zh-CN" altLang="en-US" sz="2400" dirty="0">
              <a:solidFill>
                <a:srgbClr val="FFFFFF"/>
              </a:solidFill>
              <a:latin typeface="Lantinghei SC Demibold" charset="0"/>
              <a:ea typeface="宋体" panose="02010600030101010101" pitchFamily="2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4547326" y="3975789"/>
            <a:ext cx="1476858" cy="699447"/>
          </a:xfrm>
          <a:prstGeom prst="ellipse">
            <a:avLst/>
          </a:prstGeom>
          <a:solidFill>
            <a:srgbClr val="478DE8"/>
          </a:solidFill>
          <a:ln>
            <a:noFill/>
          </a:ln>
          <a:effectLst>
            <a:outerShdw blurRad="457200" algn="ctr" rotWithShape="0">
              <a:srgbClr val="000000">
                <a:alpha val="52431"/>
              </a:srgbClr>
            </a:outerShdw>
          </a:effectLst>
        </p:spPr>
        <p:txBody>
          <a:bodyPr lIns="0" tIns="0" rIns="0" bIns="0" anchor="ctr"/>
          <a:lstStyle/>
          <a:p>
            <a:pPr algn="ctr" defTabSz="1314006"/>
            <a:r>
              <a:rPr lang="zh-CN" altLang="en-US" sz="2400" dirty="0" smtClean="0">
                <a:solidFill>
                  <a:srgbClr val="FFFFFF"/>
                </a:solidFill>
                <a:latin typeface="Lantinghei SC Demibold" charset="0"/>
                <a:ea typeface="宋体" panose="02010600030101010101" pitchFamily="2" charset="-122"/>
              </a:rPr>
              <a:t>持久化</a:t>
            </a:r>
            <a:endParaRPr lang="zh-CN" altLang="en-US" sz="2400" dirty="0">
              <a:solidFill>
                <a:srgbClr val="FFFFFF"/>
              </a:solidFill>
              <a:latin typeface="Lantinghei SC Demibold" charset="0"/>
              <a:ea typeface="宋体" panose="02010600030101010101" pitchFamily="2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3135189" y="1859623"/>
            <a:ext cx="1608069" cy="751929"/>
          </a:xfrm>
          <a:prstGeom prst="ellipse">
            <a:avLst/>
          </a:prstGeom>
          <a:solidFill>
            <a:srgbClr val="478DE8"/>
          </a:solidFill>
          <a:ln>
            <a:noFill/>
          </a:ln>
          <a:effectLst>
            <a:outerShdw blurRad="457200" algn="ctr" rotWithShape="0">
              <a:srgbClr val="000000">
                <a:alpha val="52431"/>
              </a:srgbClr>
            </a:outerShdw>
          </a:effectLst>
        </p:spPr>
        <p:txBody>
          <a:bodyPr lIns="0" tIns="0" rIns="0" bIns="0" anchor="ctr"/>
          <a:lstStyle/>
          <a:p>
            <a:pPr algn="ctr" defTabSz="1314006"/>
            <a:r>
              <a:rPr lang="zh-CN" altLang="en-US" sz="2400" dirty="0" smtClean="0">
                <a:solidFill>
                  <a:srgbClr val="FFFFFF"/>
                </a:solidFill>
                <a:latin typeface="Lantinghei SC Demibold" charset="0"/>
                <a:ea typeface="宋体" panose="02010600030101010101" pitchFamily="2" charset="-122"/>
              </a:rPr>
              <a:t>稳定性</a:t>
            </a:r>
            <a:endParaRPr lang="zh-CN" altLang="en-US" sz="2400" dirty="0">
              <a:solidFill>
                <a:srgbClr val="FFFFFF"/>
              </a:solidFill>
              <a:latin typeface="Lantinghei SC Demibold" charset="0"/>
              <a:ea typeface="宋体" panose="02010600030101010101" pitchFamily="2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165956" y="3518520"/>
            <a:ext cx="1608069" cy="751929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defTabSz="1314006"/>
            <a:r>
              <a:rPr lang="zh-CN" altLang="en-US" sz="2400" dirty="0" smtClean="0">
                <a:solidFill>
                  <a:srgbClr val="FFFFFF"/>
                </a:solidFill>
                <a:latin typeface="Lantinghei SC Demibold" charset="0"/>
                <a:ea typeface="宋体" panose="02010600030101010101" pitchFamily="2" charset="-122"/>
              </a:rPr>
              <a:t>可用性</a:t>
            </a:r>
            <a:endParaRPr lang="zh-CN" altLang="en-US" sz="2400" dirty="0">
              <a:solidFill>
                <a:srgbClr val="FFFFFF"/>
              </a:solidFill>
              <a:latin typeface="Lantinghei SC Demibold" charset="0"/>
              <a:ea typeface="宋体" panose="02010600030101010101" pitchFamily="2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2332234" y="2521983"/>
            <a:ext cx="874067" cy="896529"/>
          </a:xfrm>
          <a:prstGeom prst="line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" name="直接连接符 12"/>
          <p:cNvCxnSpPr/>
          <p:nvPr/>
        </p:nvCxnSpPr>
        <p:spPr>
          <a:xfrm flipV="1">
            <a:off x="2774025" y="3308275"/>
            <a:ext cx="1429837" cy="375964"/>
          </a:xfrm>
          <a:prstGeom prst="line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" name="直接连接符 15"/>
          <p:cNvCxnSpPr/>
          <p:nvPr/>
        </p:nvCxnSpPr>
        <p:spPr>
          <a:xfrm>
            <a:off x="2825550" y="3984159"/>
            <a:ext cx="1565116" cy="286290"/>
          </a:xfrm>
          <a:prstGeom prst="line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" name="直接连接符 19"/>
          <p:cNvCxnSpPr/>
          <p:nvPr/>
        </p:nvCxnSpPr>
        <p:spPr>
          <a:xfrm>
            <a:off x="2569482" y="4220131"/>
            <a:ext cx="1546008" cy="935887"/>
          </a:xfrm>
          <a:prstGeom prst="line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6" name="文本框 25"/>
          <p:cNvSpPr txBox="1"/>
          <p:nvPr/>
        </p:nvSpPr>
        <p:spPr>
          <a:xfrm>
            <a:off x="4929405" y="1934960"/>
            <a:ext cx="2324838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节点宕机不中断服务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5976315" y="3082349"/>
            <a:ext cx="1418309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所读即所写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6235789" y="4158479"/>
            <a:ext cx="2331741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节点宕机不丢失数据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5624181" y="5189631"/>
            <a:ext cx="2530867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超时率在可接受范围内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3135189" y="5881570"/>
            <a:ext cx="1575512" cy="665638"/>
          </a:xfrm>
          <a:prstGeom prst="ellipse">
            <a:avLst/>
          </a:prstGeom>
          <a:solidFill>
            <a:srgbClr val="478DE8"/>
          </a:solidFill>
          <a:ln>
            <a:noFill/>
          </a:ln>
          <a:effectLst>
            <a:outerShdw blurRad="457200" algn="ctr" rotWithShape="0">
              <a:srgbClr val="000000">
                <a:alpha val="52431"/>
              </a:srgbClr>
            </a:outerShdw>
          </a:effectLst>
        </p:spPr>
        <p:txBody>
          <a:bodyPr lIns="0" tIns="0" rIns="0" bIns="0" anchor="ctr"/>
          <a:lstStyle/>
          <a:p>
            <a:pPr algn="ctr" defTabSz="1314006"/>
            <a:r>
              <a:rPr lang="zh-CN" altLang="en-US" sz="2400" dirty="0" smtClean="0">
                <a:solidFill>
                  <a:srgbClr val="FFFFFF"/>
                </a:solidFill>
                <a:latin typeface="Lantinghei SC Demibold" charset="0"/>
                <a:ea typeface="宋体" panose="02010600030101010101" pitchFamily="2" charset="-122"/>
              </a:rPr>
              <a:t>易伸缩</a:t>
            </a:r>
            <a:endParaRPr lang="zh-CN" altLang="en-US" sz="2400" dirty="0">
              <a:solidFill>
                <a:srgbClr val="FFFFFF"/>
              </a:solidFill>
              <a:latin typeface="Lantinghei SC Demibold" charset="0"/>
              <a:ea typeface="宋体" panose="02010600030101010101" pitchFamily="2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4869835" y="6026027"/>
            <a:ext cx="3982151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集群扩容方便，且扩容过程不中断服务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1" name="直接连接符 40"/>
          <p:cNvCxnSpPr/>
          <p:nvPr/>
        </p:nvCxnSpPr>
        <p:spPr>
          <a:xfrm>
            <a:off x="2246305" y="4360124"/>
            <a:ext cx="1298279" cy="1417268"/>
          </a:xfrm>
          <a:prstGeom prst="line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30071938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6" descr="http://android-artworks.25pp.com/fs01/2014/09/26/102_bea3c793e15ce54b99703c69136d848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3708" y="0"/>
            <a:ext cx="960292" cy="960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hape 131"/>
          <p:cNvSpPr/>
          <p:nvPr/>
        </p:nvSpPr>
        <p:spPr>
          <a:xfrm>
            <a:off x="831921" y="1017145"/>
            <a:ext cx="7589835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30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algn="ctr"/>
            <a:r>
              <a:rPr lang="zh-CN" altLang="en-US" dirty="0" smtClean="0">
                <a:solidFill>
                  <a:srgbClr val="002060"/>
                </a:solidFill>
              </a:rPr>
              <a:t>项目开源</a:t>
            </a:r>
            <a:endParaRPr lang="en-US" altLang="zh-CN" dirty="0">
              <a:solidFill>
                <a:srgbClr val="00206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085" y="1957682"/>
            <a:ext cx="8675505" cy="3742046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1921609" y="5991647"/>
            <a:ext cx="54104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GitHub</a:t>
            </a:r>
            <a:r>
              <a:rPr lang="zh-CN" altLang="en-US" dirty="0"/>
              <a:t>开源</a:t>
            </a:r>
            <a:r>
              <a:rPr lang="zh-CN" altLang="en-US" dirty="0" smtClean="0"/>
              <a:t>地址：</a:t>
            </a:r>
            <a:r>
              <a:rPr lang="en-US" altLang="zh-CN" dirty="0">
                <a:hlinkClick r:id="rId5"/>
              </a:rPr>
              <a:t>https://</a:t>
            </a:r>
            <a:r>
              <a:rPr lang="en-US" altLang="zh-CN" dirty="0" smtClean="0">
                <a:hlinkClick r:id="rId5"/>
              </a:rPr>
              <a:t>github.com/xiaomi/pegasus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09149" y="2433076"/>
            <a:ext cx="1280228" cy="53822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9197" y="3446698"/>
            <a:ext cx="3480896" cy="414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89813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131"/>
          <p:cNvSpPr/>
          <p:nvPr/>
        </p:nvSpPr>
        <p:spPr>
          <a:xfrm>
            <a:off x="527122" y="871369"/>
            <a:ext cx="8040408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30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algn="ctr"/>
            <a:r>
              <a:rPr lang="zh-CN" altLang="en-US" dirty="0" smtClean="0">
                <a:solidFill>
                  <a:srgbClr val="002060"/>
                </a:solidFill>
              </a:rPr>
              <a:t>未来计划</a:t>
            </a:r>
            <a:endParaRPr lang="en-US" altLang="zh-CN" dirty="0">
              <a:solidFill>
                <a:srgbClr val="002060"/>
              </a:solidFill>
            </a:endParaRPr>
          </a:p>
        </p:txBody>
      </p:sp>
      <p:pic>
        <p:nvPicPr>
          <p:cNvPr id="19" name="Picture 6" descr="http://android-artworks.25pp.com/fs01/2014/09/26/102_bea3c793e15ce54b99703c69136d848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3708" y="0"/>
            <a:ext cx="960292" cy="960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椭圆 3"/>
          <p:cNvSpPr/>
          <p:nvPr/>
        </p:nvSpPr>
        <p:spPr>
          <a:xfrm>
            <a:off x="1364552" y="1988512"/>
            <a:ext cx="2467709" cy="980720"/>
          </a:xfrm>
          <a:prstGeom prst="ellipse">
            <a:avLst/>
          </a:prstGeom>
          <a:solidFill>
            <a:srgbClr val="478DE8"/>
          </a:solidFill>
          <a:ln>
            <a:noFill/>
          </a:ln>
          <a:effectLst>
            <a:outerShdw blurRad="457200" algn="ctr" rotWithShape="0">
              <a:srgbClr val="000000">
                <a:alpha val="52431"/>
              </a:srgbClr>
            </a:outerShdw>
          </a:effectLst>
        </p:spPr>
        <p:txBody>
          <a:bodyPr lIns="0" tIns="0" rIns="0" bIns="0" anchor="ctr"/>
          <a:lstStyle/>
          <a:p>
            <a:pPr algn="ctr" defTabSz="1314006"/>
            <a:r>
              <a:rPr lang="zh-CN" altLang="en-US" sz="3200" dirty="0">
                <a:solidFill>
                  <a:srgbClr val="FFFFFF"/>
                </a:solidFill>
                <a:latin typeface="Lantinghei SC Demibold" charset="0"/>
                <a:ea typeface="宋体" panose="02010600030101010101" pitchFamily="2" charset="-122"/>
              </a:rPr>
              <a:t>完善功能</a:t>
            </a:r>
          </a:p>
        </p:txBody>
      </p:sp>
      <p:sp>
        <p:nvSpPr>
          <p:cNvPr id="5" name="椭圆 4"/>
          <p:cNvSpPr/>
          <p:nvPr/>
        </p:nvSpPr>
        <p:spPr>
          <a:xfrm>
            <a:off x="1364549" y="5188785"/>
            <a:ext cx="2467709" cy="980720"/>
          </a:xfrm>
          <a:prstGeom prst="ellipse">
            <a:avLst/>
          </a:prstGeom>
          <a:solidFill>
            <a:srgbClr val="478DE8"/>
          </a:solidFill>
          <a:ln>
            <a:noFill/>
          </a:ln>
          <a:effectLst>
            <a:outerShdw blurRad="457200" algn="ctr" rotWithShape="0">
              <a:srgbClr val="000000">
                <a:alpha val="52431"/>
              </a:srgbClr>
            </a:outerShdw>
          </a:effectLst>
        </p:spPr>
        <p:txBody>
          <a:bodyPr lIns="0" tIns="0" rIns="0" bIns="0" anchor="ctr"/>
          <a:lstStyle/>
          <a:p>
            <a:pPr algn="ctr" defTabSz="1314006"/>
            <a:r>
              <a:rPr lang="zh-CN" altLang="en-US" sz="3200" dirty="0" smtClean="0">
                <a:solidFill>
                  <a:srgbClr val="FFFFFF"/>
                </a:solidFill>
                <a:latin typeface="Lantinghei SC Demibold" charset="0"/>
                <a:ea typeface="宋体" panose="02010600030101010101" pitchFamily="2" charset="-122"/>
              </a:rPr>
              <a:t>开源推广</a:t>
            </a:r>
            <a:endParaRPr lang="zh-CN" altLang="en-US" sz="3200" dirty="0">
              <a:solidFill>
                <a:srgbClr val="FFFFFF"/>
              </a:solidFill>
              <a:latin typeface="Lantinghei SC Demibold" charset="0"/>
              <a:ea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358981" y="2283488"/>
            <a:ext cx="4281585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/>
              <a:t>根据业务需要完善功能，将系统做到极致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1364550" y="3582224"/>
            <a:ext cx="2467709" cy="980720"/>
          </a:xfrm>
          <a:prstGeom prst="ellipse">
            <a:avLst/>
          </a:prstGeom>
          <a:solidFill>
            <a:srgbClr val="478DE8"/>
          </a:solidFill>
          <a:ln>
            <a:noFill/>
          </a:ln>
          <a:effectLst>
            <a:outerShdw blurRad="457200" algn="ctr" rotWithShape="0">
              <a:srgbClr val="000000">
                <a:alpha val="52431"/>
              </a:srgbClr>
            </a:outerShdw>
          </a:effectLst>
        </p:spPr>
        <p:txBody>
          <a:bodyPr lIns="0" tIns="0" rIns="0" bIns="0" anchor="ctr"/>
          <a:lstStyle/>
          <a:p>
            <a:pPr algn="ctr" defTabSz="1314006"/>
            <a:r>
              <a:rPr lang="zh-CN" altLang="en-US" sz="3200" dirty="0" smtClean="0">
                <a:solidFill>
                  <a:srgbClr val="FFFFFF"/>
                </a:solidFill>
                <a:latin typeface="Lantinghei SC Demibold" charset="0"/>
                <a:ea typeface="宋体" panose="02010600030101010101" pitchFamily="2" charset="-122"/>
              </a:rPr>
              <a:t>服务业务</a:t>
            </a:r>
            <a:endParaRPr lang="zh-CN" altLang="en-US" sz="3200" dirty="0">
              <a:solidFill>
                <a:srgbClr val="FFFFFF"/>
              </a:solidFill>
              <a:latin typeface="Lantinghei SC Demibold" charset="0"/>
              <a:ea typeface="宋体" panose="02010600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358980" y="3887919"/>
            <a:ext cx="4208550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/>
              <a:t>提供高质量的服务，让更多用户受益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358980" y="5494480"/>
            <a:ext cx="4538440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/>
              <a:t>打造开源社区，让系统为更多公司所用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962499" y="6375007"/>
            <a:ext cx="53784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hlinkClick r:id="rId4"/>
              </a:rPr>
              <a:t>https://github.com/XiaoMi/pegasus/wiki/RoadMap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605162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ttp://android-artworks.25pp.com/fs01/2014/09/26/102_bea3c793e15ce54b99703c69136d848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3708" y="0"/>
            <a:ext cx="960292" cy="960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/>
          <p:cNvSpPr txBox="1"/>
          <p:nvPr/>
        </p:nvSpPr>
        <p:spPr>
          <a:xfrm>
            <a:off x="1600201" y="960292"/>
            <a:ext cx="6583507" cy="415498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4400" b="1" dirty="0" smtClean="0">
                <a:solidFill>
                  <a:srgbClr val="002060"/>
                </a:solidFill>
              </a:rPr>
              <a:t>在做项目的时候</a:t>
            </a:r>
            <a:endParaRPr lang="en-US" altLang="zh-CN" sz="4400" b="1" dirty="0" smtClean="0">
              <a:solidFill>
                <a:srgbClr val="002060"/>
              </a:solidFill>
            </a:endParaRP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4400" b="1" dirty="0">
                <a:solidFill>
                  <a:srgbClr val="002060"/>
                </a:solidFill>
              </a:rPr>
              <a:t>在</a:t>
            </a:r>
            <a:r>
              <a:rPr lang="zh-CN" altLang="en-US" sz="4400" b="1" dirty="0" smtClean="0">
                <a:solidFill>
                  <a:srgbClr val="002060"/>
                </a:solidFill>
              </a:rPr>
              <a:t>需要存储数据的时候</a:t>
            </a:r>
            <a:endParaRPr lang="en-US" altLang="zh-CN" sz="4400" b="1" dirty="0" smtClean="0">
              <a:solidFill>
                <a:srgbClr val="002060"/>
              </a:solidFill>
            </a:endParaRP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4400" b="1" i="0" u="none" strike="noStrike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想</a:t>
            </a:r>
            <a:r>
              <a:rPr kumimoji="0" lang="zh-CN" altLang="en-US" sz="4400" b="1" i="0" u="none" strike="noStrike" cap="none" spc="0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到我们</a:t>
            </a:r>
            <a:r>
              <a:rPr kumimoji="0" lang="en-US" altLang="zh-CN" sz="4400" b="1" i="0" u="none" strike="noStrike" cap="none" spc="0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lang="zh-CN" altLang="en-US" sz="4400" b="1" dirty="0" smtClean="0">
                <a:solidFill>
                  <a:srgbClr val="002060"/>
                </a:solidFill>
              </a:rPr>
              <a:t>咨询我们</a:t>
            </a:r>
            <a:endParaRPr lang="en-US" altLang="zh-CN" sz="4400" b="1" dirty="0" smtClean="0">
              <a:solidFill>
                <a:srgbClr val="002060"/>
              </a:solidFill>
            </a:endParaRP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4400" b="1" i="0" u="none" strike="noStrike" cap="none" spc="0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帮你</a:t>
            </a:r>
            <a:r>
              <a:rPr lang="zh-CN" altLang="en-US" sz="4400" b="1" dirty="0">
                <a:solidFill>
                  <a:srgbClr val="002060"/>
                </a:solidFill>
              </a:rPr>
              <a:t>节省</a:t>
            </a:r>
            <a:r>
              <a:rPr kumimoji="0" lang="zh-CN" altLang="en-US" sz="4400" b="1" i="0" u="none" strike="noStrike" cap="none" spc="0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很多时间</a:t>
            </a:r>
            <a:endParaRPr kumimoji="0" lang="en-US" altLang="zh-CN" sz="4400" b="1" i="0" u="none" strike="noStrike" cap="none" spc="0" normalizeH="0" baseline="0" dirty="0" smtClean="0">
              <a:ln>
                <a:noFill/>
              </a:ln>
              <a:solidFill>
                <a:srgbClr val="00206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4400" b="1" dirty="0">
                <a:solidFill>
                  <a:srgbClr val="002060"/>
                </a:solidFill>
              </a:rPr>
              <a:t>将</a:t>
            </a:r>
            <a:r>
              <a:rPr lang="zh-CN" altLang="en-US" sz="4400" b="1" dirty="0" smtClean="0">
                <a:solidFill>
                  <a:srgbClr val="002060"/>
                </a:solidFill>
              </a:rPr>
              <a:t>更多精力专注在业务上</a:t>
            </a:r>
            <a:endParaRPr kumimoji="0" lang="en-US" altLang="zh-CN" sz="4400" b="1" i="0" u="none" strike="noStrike" cap="none" spc="0" normalizeH="0" baseline="0" dirty="0" smtClean="0">
              <a:ln>
                <a:noFill/>
              </a:ln>
              <a:solidFill>
                <a:srgbClr val="00206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4400" b="1" dirty="0" smtClean="0">
                <a:solidFill>
                  <a:srgbClr val="002060"/>
                </a:solidFill>
              </a:rPr>
              <a:t>这就是我们的价值</a:t>
            </a:r>
            <a:endParaRPr kumimoji="0" lang="zh-CN" altLang="en-US" sz="4400" b="1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361026" y="5519057"/>
            <a:ext cx="5061856" cy="101566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2000" dirty="0" smtClean="0"/>
              <a:t>请记住这个邮箱：</a:t>
            </a:r>
            <a:r>
              <a:rPr lang="en-US" altLang="zh-CN" sz="2000" dirty="0" smtClean="0">
                <a:solidFill>
                  <a:srgbClr val="0000FF"/>
                </a:solidFill>
              </a:rPr>
              <a:t>pegasus-help@xiaomi.com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zh-CN" sz="2000" dirty="0" smtClean="0"/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Calibri"/>
              </a:rPr>
              <a:t>欢</a:t>
            </a:r>
            <a:r>
              <a:rPr kumimoji="0" lang="zh-CN" altLang="en-US" sz="2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Calibri"/>
              </a:rPr>
              <a:t>迎咨询！</a:t>
            </a:r>
            <a:endParaRPr kumimoji="0" lang="zh-CN" altLang="en-US" sz="2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5148013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131"/>
          <p:cNvSpPr/>
          <p:nvPr/>
        </p:nvSpPr>
        <p:spPr>
          <a:xfrm>
            <a:off x="527122" y="871369"/>
            <a:ext cx="8040408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30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algn="ctr"/>
            <a:r>
              <a:rPr lang="zh-CN" altLang="en-US" dirty="0" smtClean="0">
                <a:solidFill>
                  <a:srgbClr val="002060"/>
                </a:solidFill>
              </a:rPr>
              <a:t>小米云存储服务</a:t>
            </a:r>
            <a:endParaRPr lang="en-US" altLang="zh-CN" dirty="0">
              <a:solidFill>
                <a:srgbClr val="002060"/>
              </a:solidFill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2453546" y="5193245"/>
            <a:ext cx="5444031" cy="772561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2458515" y="4216654"/>
            <a:ext cx="5439062" cy="743665"/>
          </a:xfrm>
          <a:prstGeom prst="roundRect">
            <a:avLst/>
          </a:prstGeom>
          <a:solidFill>
            <a:srgbClr val="0070C0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/>
            <a:endParaRPr lang="zh-CN" altLang="en-US" sz="2800" b="1" dirty="0">
              <a:solidFill>
                <a:schemeClr val="bg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2458515" y="3174676"/>
            <a:ext cx="5439062" cy="839708"/>
          </a:xfrm>
          <a:prstGeom prst="roundRect">
            <a:avLst/>
          </a:prstGeom>
          <a:solidFill>
            <a:srgbClr val="00B0F0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/>
            <a:endParaRPr lang="zh-CN" altLang="en-US" sz="2800" b="1" dirty="0">
              <a:solidFill>
                <a:schemeClr val="bg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271533" y="5293564"/>
            <a:ext cx="1808056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ZooKeeper</a:t>
            </a:r>
            <a:endParaRPr kumimoji="0" lang="zh-CN" altLang="en-US" sz="280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617467" y="4342002"/>
            <a:ext cx="1598466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HDFS</a:t>
            </a:r>
            <a:endParaRPr kumimoji="0" lang="zh-CN" altLang="en-US" sz="280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546586" y="3327040"/>
            <a:ext cx="1598466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HBase</a:t>
            </a:r>
            <a:endParaRPr kumimoji="0" lang="zh-CN" altLang="en-US" sz="280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2453546" y="1970059"/>
            <a:ext cx="1629148" cy="947956"/>
          </a:xfrm>
          <a:prstGeom prst="roundRect">
            <a:avLst/>
          </a:prstGeom>
          <a:solidFill>
            <a:schemeClr val="accent2"/>
          </a:solidFill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410553" y="2039060"/>
            <a:ext cx="1751653" cy="80021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FDS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>
                <a:solidFill>
                  <a:schemeClr val="bg1"/>
                </a:solidFill>
              </a:rPr>
              <a:t>对象存储服务</a:t>
            </a:r>
            <a:endParaRPr kumimoji="0" lang="zh-CN" altLang="en-US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Calibri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4241719" y="1957816"/>
            <a:ext cx="1824692" cy="947956"/>
          </a:xfrm>
          <a:prstGeom prst="roundRect">
            <a:avLst/>
          </a:prstGeom>
          <a:solidFill>
            <a:schemeClr val="accent2"/>
          </a:solidFill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278238" y="2046695"/>
            <a:ext cx="1751653" cy="80021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SDS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>
                <a:solidFill>
                  <a:schemeClr val="bg1"/>
                </a:solidFill>
              </a:rPr>
              <a:t>结构化</a:t>
            </a:r>
            <a:r>
              <a:rPr lang="zh-CN" altLang="en-US" dirty="0" smtClean="0">
                <a:solidFill>
                  <a:schemeClr val="bg1"/>
                </a:solidFill>
              </a:rPr>
              <a:t>存储服务</a:t>
            </a:r>
            <a:endParaRPr kumimoji="0" lang="zh-CN" altLang="en-US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Calibri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6268429" y="1961131"/>
            <a:ext cx="1629148" cy="947956"/>
          </a:xfrm>
          <a:prstGeom prst="roundRect">
            <a:avLst/>
          </a:prstGeom>
          <a:solidFill>
            <a:schemeClr val="accent2"/>
          </a:solidFill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225436" y="2030132"/>
            <a:ext cx="1751653" cy="80021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EMQ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>
                <a:solidFill>
                  <a:schemeClr val="bg1"/>
                </a:solidFill>
              </a:rPr>
              <a:t>消息队列服务</a:t>
            </a:r>
            <a:endParaRPr kumimoji="0" lang="zh-CN" altLang="en-US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Calibri"/>
            </a:endParaRPr>
          </a:p>
        </p:txBody>
      </p:sp>
      <p:pic>
        <p:nvPicPr>
          <p:cNvPr id="19" name="Picture 6" descr="http://android-artworks.25pp.com/fs01/2014/09/26/102_bea3c793e15ce54b99703c69136d848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3708" y="0"/>
            <a:ext cx="960292" cy="960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文本框 19"/>
          <p:cNvSpPr txBox="1"/>
          <p:nvPr/>
        </p:nvSpPr>
        <p:spPr>
          <a:xfrm>
            <a:off x="587993" y="3526473"/>
            <a:ext cx="1783601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结构化</a:t>
            </a:r>
            <a:r>
              <a:rPr kumimoji="0" lang="en-US" altLang="zh-CN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kumimoji="0" lang="zh-CN" altLang="en-US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半结构化数据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171543" y="4434598"/>
            <a:ext cx="1239010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非结构化数据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7943364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243943" y="3132657"/>
            <a:ext cx="2787763" cy="1863275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Shape 131"/>
          <p:cNvSpPr/>
          <p:nvPr/>
        </p:nvSpPr>
        <p:spPr>
          <a:xfrm>
            <a:off x="527122" y="871369"/>
            <a:ext cx="6921428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30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rPr lang="en-US" altLang="zh-CN" dirty="0" smtClean="0"/>
              <a:t>Storage Service In Xiaomi</a:t>
            </a:r>
            <a:endParaRPr dirty="0"/>
          </a:p>
        </p:txBody>
      </p:sp>
      <p:sp>
        <p:nvSpPr>
          <p:cNvPr id="7" name="文本框 6"/>
          <p:cNvSpPr txBox="1"/>
          <p:nvPr/>
        </p:nvSpPr>
        <p:spPr>
          <a:xfrm>
            <a:off x="731420" y="2580758"/>
            <a:ext cx="2631878" cy="70788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4000" b="1" dirty="0" smtClean="0">
                <a:solidFill>
                  <a:srgbClr val="7030A0"/>
                </a:solidFill>
              </a:rPr>
              <a:t>上百个业务</a:t>
            </a:r>
            <a:endParaRPr kumimoji="0" lang="zh-CN" altLang="en-US" sz="4000" b="1" i="0" u="none" strike="noStrike" cap="none" spc="0" normalizeH="0" baseline="0" dirty="0">
              <a:ln>
                <a:noFill/>
              </a:ln>
              <a:solidFill>
                <a:srgbClr val="7030A0"/>
              </a:solidFill>
              <a:effectLst/>
              <a:uFillTx/>
              <a:sym typeface="Calibri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223192" y="1767437"/>
            <a:ext cx="3082271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just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3600" b="1" dirty="0" smtClean="0">
                <a:solidFill>
                  <a:schemeClr val="accent5"/>
                </a:solidFill>
              </a:rPr>
              <a:t>PB</a:t>
            </a:r>
            <a:r>
              <a:rPr lang="zh-CN" altLang="en-US" sz="3600" b="1" dirty="0" smtClean="0">
                <a:solidFill>
                  <a:schemeClr val="accent5"/>
                </a:solidFill>
              </a:rPr>
              <a:t>级数据规模</a:t>
            </a:r>
            <a:endParaRPr kumimoji="0" lang="zh-CN" altLang="en-US" sz="3600" b="1" i="0" u="none" strike="noStrike" cap="none" spc="0" normalizeH="0" baseline="0" dirty="0">
              <a:ln>
                <a:noFill/>
              </a:ln>
              <a:solidFill>
                <a:schemeClr val="accent5"/>
              </a:solidFill>
              <a:effectLst/>
              <a:uFillTx/>
              <a:sym typeface="Calibri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180638" y="2515708"/>
            <a:ext cx="2535824" cy="70788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4000" b="1" dirty="0">
                <a:solidFill>
                  <a:schemeClr val="accent6"/>
                </a:solidFill>
              </a:rPr>
              <a:t>数</a:t>
            </a:r>
            <a:r>
              <a:rPr lang="zh-CN" altLang="en-US" sz="4000" b="1" dirty="0" smtClean="0">
                <a:solidFill>
                  <a:schemeClr val="accent6"/>
                </a:solidFill>
              </a:rPr>
              <a:t>万亿行</a:t>
            </a:r>
            <a:endParaRPr kumimoji="0" lang="zh-CN" altLang="en-US" sz="4000" b="1" i="0" u="none" strike="noStrike" cap="none" spc="0" normalizeH="0" baseline="0" dirty="0">
              <a:ln>
                <a:noFill/>
              </a:ln>
              <a:solidFill>
                <a:schemeClr val="accent6"/>
              </a:solidFill>
              <a:effectLst/>
              <a:uFillTx/>
              <a:sym typeface="Calibri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373659" y="4033518"/>
            <a:ext cx="2535824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3600" b="1" i="0" u="none" strike="noStrike" cap="none" spc="0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uFillTx/>
                <a:sym typeface="Calibri"/>
              </a:rPr>
              <a:t>千万级</a:t>
            </a:r>
            <a:r>
              <a:rPr kumimoji="0" lang="en-US" altLang="zh-CN" sz="3600" b="1" i="0" u="none" strike="noStrike" cap="none" spc="0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uFillTx/>
                <a:sym typeface="Calibri"/>
              </a:rPr>
              <a:t>QPS</a:t>
            </a:r>
            <a:endParaRPr kumimoji="0" lang="zh-CN" altLang="en-US" sz="3600" b="1" i="0" u="none" strike="noStrike" cap="none" spc="0" normalizeH="0" baseline="0" dirty="0">
              <a:ln>
                <a:noFill/>
              </a:ln>
              <a:solidFill>
                <a:srgbClr val="7030A0"/>
              </a:solidFill>
              <a:effectLst/>
              <a:uFillTx/>
              <a:sym typeface="Calibri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14041" y="3823050"/>
            <a:ext cx="2303881" cy="83099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4800" b="1" dirty="0" smtClean="0">
                <a:solidFill>
                  <a:srgbClr val="FF0000"/>
                </a:solidFill>
              </a:rPr>
              <a:t>&gt;99.95%</a:t>
            </a:r>
            <a:endParaRPr kumimoji="0" lang="zh-CN" altLang="en-US" sz="48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sym typeface="Calibri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589449" y="5428232"/>
            <a:ext cx="4349756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3600" b="1" dirty="0">
                <a:solidFill>
                  <a:schemeClr val="accent2">
                    <a:lumMod val="75000"/>
                  </a:schemeClr>
                </a:solidFill>
              </a:rPr>
              <a:t>6</a:t>
            </a:r>
            <a:r>
              <a:rPr lang="en-US" altLang="zh-CN" sz="3600" b="1" dirty="0" smtClean="0">
                <a:solidFill>
                  <a:schemeClr val="accent2">
                    <a:lumMod val="75000"/>
                  </a:schemeClr>
                </a:solidFill>
              </a:rPr>
              <a:t> HBase Committers</a:t>
            </a:r>
            <a:endParaRPr kumimoji="0" lang="zh-CN" altLang="en-US" sz="3600" b="1" i="0" u="none" strike="noStrike" cap="none" spc="0" normalizeH="0" baseline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FillTx/>
              <a:sym typeface="Calibri"/>
            </a:endParaRPr>
          </a:p>
        </p:txBody>
      </p:sp>
      <p:sp>
        <p:nvSpPr>
          <p:cNvPr id="16" name="Shape 131"/>
          <p:cNvSpPr/>
          <p:nvPr/>
        </p:nvSpPr>
        <p:spPr>
          <a:xfrm>
            <a:off x="527122" y="871369"/>
            <a:ext cx="8040408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30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algn="ctr"/>
            <a:r>
              <a:rPr lang="en-US" altLang="zh-CN" dirty="0" smtClean="0">
                <a:solidFill>
                  <a:srgbClr val="002060"/>
                </a:solidFill>
              </a:rPr>
              <a:t>HBase</a:t>
            </a:r>
            <a:r>
              <a:rPr lang="zh-CN" altLang="en-US" dirty="0" smtClean="0">
                <a:solidFill>
                  <a:srgbClr val="002060"/>
                </a:solidFill>
              </a:rPr>
              <a:t>在小米的应用</a:t>
            </a:r>
            <a:endParaRPr lang="en-US" altLang="zh-CN" dirty="0">
              <a:solidFill>
                <a:srgbClr val="002060"/>
              </a:solidFill>
            </a:endParaRPr>
          </a:p>
        </p:txBody>
      </p:sp>
      <p:pic>
        <p:nvPicPr>
          <p:cNvPr id="15" name="Picture 6" descr="http://android-artworks.25pp.com/fs01/2014/09/26/102_bea3c793e15ce54b99703c69136d848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3708" y="0"/>
            <a:ext cx="960292" cy="960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Image result for hbas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5815" y="3336540"/>
            <a:ext cx="2359870" cy="1533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161557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131"/>
          <p:cNvSpPr/>
          <p:nvPr/>
        </p:nvSpPr>
        <p:spPr>
          <a:xfrm>
            <a:off x="527122" y="847253"/>
            <a:ext cx="8000652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30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algn="ctr"/>
            <a:r>
              <a:rPr lang="en-US" altLang="zh-CN" dirty="0" smtClean="0">
                <a:solidFill>
                  <a:srgbClr val="002060"/>
                </a:solidFill>
              </a:rPr>
              <a:t>HBase</a:t>
            </a:r>
            <a:r>
              <a:rPr lang="zh-CN" altLang="en-US" dirty="0">
                <a:solidFill>
                  <a:srgbClr val="002060"/>
                </a:solidFill>
              </a:rPr>
              <a:t>存</a:t>
            </a:r>
            <a:r>
              <a:rPr lang="zh-CN" altLang="en-US" dirty="0" smtClean="0">
                <a:solidFill>
                  <a:srgbClr val="002060"/>
                </a:solidFill>
              </a:rPr>
              <a:t>在的问题</a:t>
            </a:r>
            <a:endParaRPr lang="en-US" altLang="zh-CN" dirty="0">
              <a:solidFill>
                <a:srgbClr val="00206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8561" y="1721772"/>
            <a:ext cx="4744155" cy="3519857"/>
          </a:xfrm>
          <a:prstGeom prst="rect">
            <a:avLst/>
          </a:prstGeom>
        </p:spPr>
      </p:pic>
      <p:sp>
        <p:nvSpPr>
          <p:cNvPr id="17" name="椭圆 16"/>
          <p:cNvSpPr/>
          <p:nvPr/>
        </p:nvSpPr>
        <p:spPr>
          <a:xfrm>
            <a:off x="921013" y="2832145"/>
            <a:ext cx="2653553" cy="519348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>
                <a:solidFill>
                  <a:srgbClr val="002060"/>
                </a:solidFill>
                <a:latin typeface="Calibri"/>
                <a:ea typeface="Calibri"/>
                <a:cs typeface="Calibri"/>
              </a:rPr>
              <a:t>数据不在本地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921013" y="2050587"/>
            <a:ext cx="2653553" cy="519348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>
                <a:solidFill>
                  <a:srgbClr val="002060"/>
                </a:solidFill>
                <a:latin typeface="Calibri"/>
                <a:ea typeface="Calibri"/>
                <a:cs typeface="Calibri"/>
              </a:rPr>
              <a:t>分层架构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921013" y="3570695"/>
            <a:ext cx="2653553" cy="519348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>
                <a:solidFill>
                  <a:srgbClr val="002060"/>
                </a:solidFill>
                <a:latin typeface="Calibri"/>
                <a:ea typeface="Calibri"/>
                <a:cs typeface="Calibri"/>
              </a:rPr>
              <a:t>宕</a:t>
            </a:r>
            <a:r>
              <a:rPr lang="zh-CN" altLang="en-US" dirty="0" smtClean="0">
                <a:solidFill>
                  <a:srgbClr val="002060"/>
                </a:solidFill>
                <a:latin typeface="Calibri"/>
                <a:ea typeface="Calibri"/>
                <a:cs typeface="Calibri"/>
              </a:rPr>
              <a:t>机恢复速度慢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779036" y="5654666"/>
            <a:ext cx="1280957" cy="369330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  <a:latin typeface="Calibri"/>
                <a:ea typeface="Calibri"/>
                <a:cs typeface="Calibri"/>
              </a:rPr>
              <a:t>可用性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591096" y="5660562"/>
            <a:ext cx="1256286" cy="369330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性能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" name="Picture 6" descr="http://android-artworks.25pp.com/fs01/2014/09/26/102_bea3c793e15ce54b99703c69136d848a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3708" y="0"/>
            <a:ext cx="960292" cy="960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椭圆 11"/>
          <p:cNvSpPr/>
          <p:nvPr/>
        </p:nvSpPr>
        <p:spPr>
          <a:xfrm>
            <a:off x="921012" y="4309245"/>
            <a:ext cx="2653553" cy="519348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002060"/>
                </a:solidFill>
                <a:latin typeface="Calibri"/>
                <a:ea typeface="Calibri"/>
                <a:cs typeface="Calibri"/>
              </a:rPr>
              <a:t>Java GC </a:t>
            </a:r>
            <a:r>
              <a:rPr lang="zh-CN" altLang="en-US" dirty="0" smtClean="0">
                <a:solidFill>
                  <a:srgbClr val="002060"/>
                </a:solidFill>
                <a:latin typeface="Calibri"/>
                <a:ea typeface="Calibri"/>
                <a:cs typeface="Calibri"/>
              </a:rPr>
              <a:t>问题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4924645" y="5339099"/>
            <a:ext cx="3051985" cy="1328021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zh-CN" dirty="0" smtClean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/>
              <a:t>数据量大</a:t>
            </a:r>
            <a:endParaRPr lang="en-US" altLang="zh-CN" dirty="0" smtClean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/>
              <a:t>数据完整性要求较高</a:t>
            </a:r>
            <a:endParaRPr lang="en-US" altLang="zh-CN" dirty="0" smtClean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/>
              <a:t>性能和可用性要求没那么高</a:t>
            </a:r>
            <a:endParaRPr lang="en-US" altLang="zh-CN" dirty="0" smtClean="0"/>
          </a:p>
        </p:txBody>
      </p:sp>
      <p:cxnSp>
        <p:nvCxnSpPr>
          <p:cNvPr id="4" name="直接箭头连接符 3"/>
          <p:cNvCxnSpPr>
            <a:stCxn id="12" idx="4"/>
            <a:endCxn id="21" idx="0"/>
          </p:cNvCxnSpPr>
          <p:nvPr/>
        </p:nvCxnSpPr>
        <p:spPr>
          <a:xfrm flipH="1">
            <a:off x="1419515" y="4828593"/>
            <a:ext cx="828274" cy="826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12" idx="4"/>
            <a:endCxn id="22" idx="0"/>
          </p:cNvCxnSpPr>
          <p:nvPr/>
        </p:nvCxnSpPr>
        <p:spPr>
          <a:xfrm>
            <a:off x="2247789" y="4828593"/>
            <a:ext cx="971450" cy="831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1984933" y="5133860"/>
            <a:ext cx="718171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影响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096178" y="5383565"/>
            <a:ext cx="708917" cy="276997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业务场景</a:t>
            </a:r>
            <a:endParaRPr kumimoji="0" lang="zh-CN" alt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8346536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DengXian"/>
        <a:ea typeface="DengXian"/>
        <a:cs typeface="DengXia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DengXian"/>
        <a:ea typeface="DengXian"/>
        <a:cs typeface="DengXia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10995</TotalTime>
  <Words>3084</Words>
  <Application>Microsoft Office PowerPoint</Application>
  <PresentationFormat>全屏显示(4:3)</PresentationFormat>
  <Paragraphs>817</Paragraphs>
  <Slides>62</Slides>
  <Notes>52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62</vt:i4>
      </vt:variant>
    </vt:vector>
  </HeadingPairs>
  <TitlesOfParts>
    <vt:vector size="74" baseType="lpstr">
      <vt:lpstr>Helvetica Light</vt:lpstr>
      <vt:lpstr>Lantinghei SC Demibold</vt:lpstr>
      <vt:lpstr>DengXian</vt:lpstr>
      <vt:lpstr>宋体</vt:lpstr>
      <vt:lpstr>Microsoft YaHei</vt:lpstr>
      <vt:lpstr>Microsoft YaHei</vt:lpstr>
      <vt:lpstr>Arial</vt:lpstr>
      <vt:lpstr>Calibri</vt:lpstr>
      <vt:lpstr>Calibri Light</vt:lpstr>
      <vt:lpstr>Helvetica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zhaojia_cn@outlook.com</cp:lastModifiedBy>
  <cp:revision>1384</cp:revision>
  <dcterms:modified xsi:type="dcterms:W3CDTF">2019-02-20T02:50:03Z</dcterms:modified>
</cp:coreProperties>
</file>