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49" r:id="rId3"/>
    <p:sldId id="258" r:id="rId4"/>
    <p:sldId id="350" r:id="rId5"/>
    <p:sldId id="348" r:id="rId6"/>
    <p:sldId id="318" r:id="rId7"/>
    <p:sldId id="321" r:id="rId8"/>
    <p:sldId id="314" r:id="rId9"/>
    <p:sldId id="324" r:id="rId10"/>
    <p:sldId id="351" r:id="rId11"/>
    <p:sldId id="322" r:id="rId12"/>
    <p:sldId id="325" r:id="rId13"/>
    <p:sldId id="334" r:id="rId14"/>
    <p:sldId id="293" r:id="rId15"/>
    <p:sldId id="316" r:id="rId16"/>
    <p:sldId id="294" r:id="rId17"/>
    <p:sldId id="263" r:id="rId18"/>
    <p:sldId id="267" r:id="rId19"/>
    <p:sldId id="265" r:id="rId20"/>
    <p:sldId id="333" r:id="rId21"/>
    <p:sldId id="282" r:id="rId22"/>
    <p:sldId id="340" r:id="rId23"/>
    <p:sldId id="300" r:id="rId24"/>
    <p:sldId id="299" r:id="rId25"/>
    <p:sldId id="343" r:id="rId26"/>
    <p:sldId id="341" r:id="rId27"/>
    <p:sldId id="342" r:id="rId28"/>
    <p:sldId id="347" r:id="rId29"/>
    <p:sldId id="277" r:id="rId30"/>
    <p:sldId id="278" r:id="rId31"/>
    <p:sldId id="280" r:id="rId32"/>
    <p:sldId id="364" r:id="rId33"/>
    <p:sldId id="344" r:id="rId34"/>
    <p:sldId id="346" r:id="rId35"/>
    <p:sldId id="352" r:id="rId36"/>
    <p:sldId id="339" r:id="rId37"/>
    <p:sldId id="338" r:id="rId38"/>
    <p:sldId id="353" r:id="rId39"/>
    <p:sldId id="354" r:id="rId40"/>
    <p:sldId id="355" r:id="rId41"/>
    <p:sldId id="356" r:id="rId42"/>
    <p:sldId id="357" r:id="rId43"/>
    <p:sldId id="361" r:id="rId44"/>
    <p:sldId id="362" r:id="rId45"/>
    <p:sldId id="358" r:id="rId46"/>
    <p:sldId id="359" r:id="rId47"/>
    <p:sldId id="360" r:id="rId48"/>
    <p:sldId id="363" r:id="rId4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>
    <p:extLst>
      <p:ext uri="{19B8F6BF-5375-455C-9EA6-DF929625EA0E}">
        <p15:presenceInfo xmlns:p15="http://schemas.microsoft.com/office/powerpoint/2012/main" userId="qinzuo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820" autoAdjust="0"/>
  </p:normalViewPr>
  <p:slideViewPr>
    <p:cSldViewPr snapToGrid="0" snapToObjects="1">
      <p:cViewPr varScale="1">
        <p:scale>
          <a:sx n="76" d="100"/>
          <a:sy n="76" d="100"/>
        </p:scale>
        <p:origin x="16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7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91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选择太多怎么办？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围绕需求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先做容易的选择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把握大方向，不要纠结于细节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选择时间不要太长，做比猜好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留下切换的余地，做到可插拔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09360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为什么选择使用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C++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语言？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Java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有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GC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问题；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C++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适合写高性能服务器，无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GC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，风险小</a:t>
            </a:r>
          </a:p>
          <a:p>
            <a:endParaRPr lang="en-US" altLang="zh-CN" dirty="0" smtClean="0"/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为什么存储选择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SSD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？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SSD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性能高；成本已经能承受；逐渐成为主流</a:t>
            </a:r>
          </a:p>
          <a:p>
            <a:endParaRPr lang="en-US" altLang="zh-CN" dirty="0" smtClean="0"/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为什么选用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RocksDB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作为存储引擎？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LSMT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结构能抑制写放大，保证写性能；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RocksDB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LevelDB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基础上做了很多优化，能充分利用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SSD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IOPS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性能和多核服务器的计算性能，譬如支持多线程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Compaction</a:t>
            </a:r>
            <a:endParaRPr lang="zh-CN" altLang="en-US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82724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为什么数据视图使用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KV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模型而不是表格模型？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  其实最终还是希望提供表格模型，但是初期系统的关注点在于验证架构和协议的可行性上，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KV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模型更易实现；功能上，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KV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模型也能满足大部分业务；底层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RocksDB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引擎更适合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KV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</a:t>
            </a:r>
          </a:p>
          <a:p>
            <a:endParaRPr lang="en-US" altLang="zh-CN" dirty="0" smtClean="0"/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为什么数据分片使用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Hash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而不是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Range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？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Range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模型在处理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split/merge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时比较复杂；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Hash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模型更简单，数据倾斜和可伸缩性可以通过合理设计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Hash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键和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Hash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函数、预设更多的桶等措施来缓解；而对于业务中单用户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ID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数据量过多造成服务热点的问题，无论是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Hash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模型还是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Range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模型都同样会遇到，也都不易解决，这点上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Range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模型无明显优势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7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呈现给用户的视图模型，是不是很简单？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63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虽然简单，但是功能还是挺完备的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09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接口也容易使用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684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 smtClean="0"/>
              <a:t>强一致性的分布式存储系统通过基于“复制状态机”模型来构建：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 smtClean="0"/>
              <a:t>如果各节点的初始状态一致，每个节点都执行相同且</a:t>
            </a:r>
            <a:r>
              <a:rPr lang="en-US" altLang="zh-CN" dirty="0" smtClean="0"/>
              <a:t>deterministic</a:t>
            </a:r>
            <a:r>
              <a:rPr lang="zh-CN" altLang="en-US" dirty="0" smtClean="0"/>
              <a:t>的操作序列，那么它们最后都能得到一致的状态。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图中给出了常见的基于日志的复制状态机的架构，包含几个重要组成部分：</a:t>
            </a:r>
            <a:endParaRPr lang="en-US" altLang="zh-CN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zh-CN" baseline="0" dirty="0" smtClean="0"/>
              <a:t>State Machine</a:t>
            </a:r>
            <a:r>
              <a:rPr lang="zh-CN" altLang="en-US" baseline="0" dirty="0" smtClean="0"/>
              <a:t>：状态机，对外界呈现的最终存储状态</a:t>
            </a:r>
            <a:endParaRPr lang="en-US" altLang="zh-CN" baseline="0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zh-CN" baseline="0" dirty="0" smtClean="0"/>
              <a:t>Log</a:t>
            </a:r>
            <a:r>
              <a:rPr lang="zh-CN" altLang="en-US" baseline="0" dirty="0" smtClean="0"/>
              <a:t>：存储操作序列，这些操作将按照顺序执行到状态机上</a:t>
            </a:r>
            <a:endParaRPr lang="en-US" altLang="zh-CN" baseline="0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zh-CN" dirty="0" smtClean="0"/>
              <a:t>Consensus Module</a:t>
            </a:r>
            <a:r>
              <a:rPr lang="zh-CN" altLang="en-US" dirty="0" smtClean="0"/>
              <a:t>：实现一致性算法的模块，该模块保证每个节点都拥有完全一致的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，即相同的操作序列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dirty="0" smtClean="0"/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dirty="0" smtClean="0"/>
              <a:t>一次请求的处理步骤是：</a:t>
            </a:r>
            <a:endParaRPr lang="en-US" altLang="zh-CN" dirty="0" smtClean="0"/>
          </a:p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发送操作命令</a:t>
            </a:r>
            <a:endParaRPr lang="en-US" altLang="zh-CN" dirty="0" smtClean="0"/>
          </a:p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Consensus</a:t>
            </a:r>
            <a:r>
              <a:rPr lang="zh-CN" altLang="en-US" dirty="0" smtClean="0"/>
              <a:t>模块命令追加到本地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中，并与其他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交互，将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复制到其他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上，保证复制过程的一致性</a:t>
            </a:r>
            <a:endParaRPr lang="en-US" altLang="zh-CN" dirty="0" smtClean="0"/>
          </a:p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/>
              <a:t>确保完成复制后，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将命令执行到状态机上，使命令生效</a:t>
            </a:r>
            <a:endParaRPr lang="en-US" altLang="zh-CN" dirty="0" smtClean="0"/>
          </a:p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向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回复执行结果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著名的一致性协议有</a:t>
            </a:r>
            <a:r>
              <a:rPr lang="en-US" altLang="zh-CN" dirty="0" smtClean="0"/>
              <a:t>Paxos(1990)</a:t>
            </a:r>
            <a:r>
              <a:rPr lang="zh-CN" altLang="en-US" dirty="0" smtClean="0"/>
              <a:t>，但是它太难理解和实现了。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/>
              <a:t>另外一个广为人知的算法是</a:t>
            </a:r>
            <a:r>
              <a:rPr lang="en-US" altLang="zh-CN" dirty="0" smtClean="0"/>
              <a:t>Raft(2013)</a:t>
            </a:r>
            <a:r>
              <a:rPr lang="zh-CN" altLang="en-US" dirty="0" smtClean="0"/>
              <a:t>，它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容易理解且得到大量实践验证。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Pegasus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系统使用的是另外一个算法</a:t>
            </a:r>
            <a:r>
              <a:rPr lang="en-US" altLang="zh-CN" dirty="0" smtClean="0"/>
              <a:t>PacificA(2008)</a:t>
            </a:r>
            <a:r>
              <a:rPr lang="zh-CN" altLang="en-US" dirty="0" smtClean="0"/>
              <a:t>，最初由微软在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年发表，并且在微软内部有实现的系统。该算法与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很类似，特点也是简单且容易实现。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为什么一致性协议使用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PacificA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而不是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Raft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？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 其实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PacificA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Raft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协议很相似，最大的区别应当就是前者要求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Fully Replicated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，后者要求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Majority Replicated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；虽然看起来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Fully Replicated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会因为长尾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RPC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影响延迟，但是因为其在遇到长尾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RPC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时可以立即降级为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2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备份提供服务，所以影响可以减小。考虑到当时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Raft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协议并没有好的开源库可以参考，同时我们这边对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PacificA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有微软经验做背书，所以选择了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PacificA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协议；总之，这个选择并不是关键因素，后续我们也考虑换为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Raft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协议。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403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Pegasus</a:t>
            </a:r>
            <a:r>
              <a:rPr lang="zh-CN" altLang="zh-CN" dirty="0" smtClean="0"/>
              <a:t>系统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primary/backup paradigm</a:t>
            </a:r>
            <a:r>
              <a:rPr lang="zh-CN" altLang="zh-CN" dirty="0" smtClean="0"/>
              <a:t>（主备模式）</a:t>
            </a:r>
            <a:r>
              <a:rPr lang="zh-CN" altLang="en-US" dirty="0" smtClean="0"/>
              <a:t>：</a:t>
            </a:r>
            <a:r>
              <a:rPr lang="zh-CN" altLang="zh-CN" dirty="0" smtClean="0"/>
              <a:t>每份数据冗余存储在一组</a:t>
            </a:r>
            <a:r>
              <a:rPr lang="en-US" altLang="zh-CN" dirty="0" smtClean="0"/>
              <a:t>server</a:t>
            </a:r>
            <a:r>
              <a:rPr lang="zh-CN" altLang="zh-CN" dirty="0" smtClean="0"/>
              <a:t>上，这组</a:t>
            </a:r>
            <a:r>
              <a:rPr lang="en-US" altLang="zh-CN" dirty="0" smtClean="0"/>
              <a:t>server</a:t>
            </a:r>
            <a:r>
              <a:rPr lang="zh-CN" altLang="zh-CN" dirty="0" smtClean="0"/>
              <a:t>称为</a:t>
            </a:r>
            <a:r>
              <a:rPr lang="en-US" altLang="zh-CN" dirty="0" smtClean="0">
                <a:solidFill>
                  <a:srgbClr val="FF0000"/>
                </a:solidFill>
              </a:rPr>
              <a:t>replica group</a:t>
            </a:r>
            <a:r>
              <a:rPr lang="zh-CN" altLang="zh-CN" dirty="0" smtClean="0"/>
              <a:t>（冗余组），其中每个</a:t>
            </a:r>
            <a:r>
              <a:rPr lang="en-US" altLang="zh-CN" dirty="0" smtClean="0"/>
              <a:t>server</a:t>
            </a:r>
            <a:r>
              <a:rPr lang="zh-CN" altLang="zh-CN" dirty="0" smtClean="0"/>
              <a:t>称为</a:t>
            </a:r>
            <a:r>
              <a:rPr lang="en-US" altLang="zh-CN" dirty="0" smtClean="0">
                <a:solidFill>
                  <a:srgbClr val="FF0000"/>
                </a:solidFill>
              </a:rPr>
              <a:t>replica</a:t>
            </a:r>
            <a:r>
              <a:rPr lang="zh-CN" altLang="zh-CN" dirty="0" smtClean="0"/>
              <a:t>（副本）。</a:t>
            </a:r>
            <a:r>
              <a:rPr lang="zh-CN" altLang="en-US" dirty="0" smtClean="0"/>
              <a:t>其中一</a:t>
            </a:r>
            <a:r>
              <a:rPr lang="zh-CN" altLang="zh-CN" dirty="0" smtClean="0"/>
              <a:t>个副本指定为</a:t>
            </a:r>
            <a:r>
              <a:rPr lang="en-US" altLang="zh-CN" dirty="0" smtClean="0">
                <a:solidFill>
                  <a:srgbClr val="FF0000"/>
                </a:solidFill>
              </a:rPr>
              <a:t>primary</a:t>
            </a:r>
            <a:r>
              <a:rPr lang="zh-CN" altLang="zh-CN" dirty="0" smtClean="0"/>
              <a:t>（主），其他副本指定为</a:t>
            </a:r>
            <a:r>
              <a:rPr lang="en-US" altLang="zh-CN" dirty="0" smtClean="0">
                <a:solidFill>
                  <a:srgbClr val="FF0000"/>
                </a:solidFill>
              </a:rPr>
              <a:t>secondary</a:t>
            </a:r>
            <a:r>
              <a:rPr lang="zh-CN" altLang="zh-CN" dirty="0" smtClean="0"/>
              <a:t>（备）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这种指定关系称之为</a:t>
            </a:r>
            <a:r>
              <a:rPr lang="zh-CN" altLang="en-US" dirty="0" smtClean="0"/>
              <a:t>冗余组</a:t>
            </a:r>
            <a:r>
              <a:rPr lang="zh-CN" altLang="zh-CN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configuration</a:t>
            </a:r>
            <a:r>
              <a:rPr lang="zh-CN" altLang="zh-CN" dirty="0" smtClean="0"/>
              <a:t>（配置）。一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server</a:t>
            </a:r>
            <a:r>
              <a:rPr lang="zh-CN" altLang="zh-CN" dirty="0" smtClean="0"/>
              <a:t>可以同时服务多个冗余组</a:t>
            </a:r>
            <a:r>
              <a:rPr lang="zh-CN" altLang="en-US" dirty="0" smtClean="0"/>
              <a:t>，单个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上每个冗余组最多只有一个备份。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Configuration</a:t>
            </a:r>
            <a:r>
              <a:rPr lang="zh-CN" altLang="zh-CN" dirty="0" smtClean="0"/>
              <a:t>会随着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增删而发生变化，</a:t>
            </a:r>
            <a:r>
              <a:rPr lang="zh-CN" altLang="en-US" dirty="0" smtClean="0"/>
              <a:t>并</a:t>
            </a:r>
            <a:r>
              <a:rPr lang="zh-CN" altLang="zh-CN" dirty="0" smtClean="0"/>
              <a:t>通过</a:t>
            </a:r>
            <a:r>
              <a:rPr lang="en-US" altLang="zh-CN" dirty="0" smtClean="0"/>
              <a:t>version</a:t>
            </a:r>
            <a:r>
              <a:rPr lang="zh-CN" altLang="zh-CN" dirty="0" smtClean="0"/>
              <a:t>机制来记录这种变化，</a:t>
            </a:r>
            <a:r>
              <a:rPr lang="zh-CN" altLang="en-US" dirty="0" smtClean="0"/>
              <a:t>可以认为是“逻辑时钟”</a:t>
            </a:r>
            <a:r>
              <a:rPr lang="zh-CN" altLang="en-US" dirty="0" smtClean="0">
                <a:solidFill>
                  <a:srgbClr val="FF0000"/>
                </a:solidFill>
              </a:rPr>
              <a:t>。每次</a:t>
            </a:r>
            <a:r>
              <a:rPr lang="en-US" altLang="zh-CN" dirty="0" smtClean="0">
                <a:solidFill>
                  <a:srgbClr val="FF0000"/>
                </a:solidFill>
              </a:rPr>
              <a:t>configuration</a:t>
            </a:r>
            <a:r>
              <a:rPr lang="zh-CN" altLang="en-US" dirty="0" smtClean="0">
                <a:solidFill>
                  <a:srgbClr val="FF0000"/>
                </a:solidFill>
              </a:rPr>
              <a:t>发生变化，都会将</a:t>
            </a:r>
            <a:r>
              <a:rPr lang="en-US" altLang="zh-CN" dirty="0" smtClean="0">
                <a:solidFill>
                  <a:srgbClr val="FF0000"/>
                </a:solidFill>
              </a:rPr>
              <a:t>version</a:t>
            </a:r>
            <a:r>
              <a:rPr lang="zh-CN" altLang="en-US" dirty="0" smtClean="0">
                <a:solidFill>
                  <a:srgbClr val="FF0000"/>
                </a:solidFill>
              </a:rPr>
              <a:t>加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，因此</a:t>
            </a:r>
            <a:r>
              <a:rPr lang="en-US" altLang="zh-CN" dirty="0" smtClean="0">
                <a:solidFill>
                  <a:srgbClr val="FF0000"/>
                </a:solidFill>
              </a:rPr>
              <a:t>version</a:t>
            </a:r>
            <a:r>
              <a:rPr lang="zh-CN" altLang="en-US" dirty="0" smtClean="0">
                <a:solidFill>
                  <a:srgbClr val="FF0000"/>
                </a:solidFill>
              </a:rPr>
              <a:t>总是单调递增的。在</a:t>
            </a:r>
            <a:r>
              <a:rPr lang="en-US" altLang="zh-CN" dirty="0" smtClean="0">
                <a:solidFill>
                  <a:srgbClr val="FF0000"/>
                </a:solidFill>
              </a:rPr>
              <a:t>replication</a:t>
            </a:r>
            <a:r>
              <a:rPr lang="en-US" altLang="zh-CN" baseline="0" dirty="0" smtClean="0">
                <a:solidFill>
                  <a:srgbClr val="FF0000"/>
                </a:solidFill>
              </a:rPr>
              <a:t> log</a:t>
            </a:r>
            <a:r>
              <a:rPr lang="zh-CN" altLang="en-US" baseline="0" dirty="0" smtClean="0">
                <a:solidFill>
                  <a:srgbClr val="FF0000"/>
                </a:solidFill>
              </a:rPr>
              <a:t>中会存储当前的</a:t>
            </a:r>
            <a:r>
              <a:rPr lang="en-US" altLang="zh-CN" baseline="0" dirty="0" smtClean="0">
                <a:solidFill>
                  <a:srgbClr val="FF0000"/>
                </a:solidFill>
              </a:rPr>
              <a:t>version</a:t>
            </a:r>
            <a:r>
              <a:rPr lang="zh-CN" altLang="en-US" baseline="0" dirty="0" smtClean="0">
                <a:solidFill>
                  <a:srgbClr val="FF0000"/>
                </a:solidFill>
              </a:rPr>
              <a:t>，以识别过期数据（</a:t>
            </a:r>
            <a:r>
              <a:rPr lang="en-US" altLang="zh-CN" baseline="0" dirty="0" smtClean="0">
                <a:solidFill>
                  <a:srgbClr val="FF0000"/>
                </a:solidFill>
              </a:rPr>
              <a:t>o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bsolete data</a:t>
            </a:r>
            <a:r>
              <a:rPr lang="zh-CN" altLang="en-US" baseline="0" dirty="0" smtClean="0">
                <a:solidFill>
                  <a:srgbClr val="FF0000"/>
                </a:solidFill>
              </a:rPr>
              <a:t>）。</a:t>
            </a:r>
            <a:endParaRPr lang="en-US" altLang="zh-CN" baseline="0" dirty="0" smtClean="0">
              <a:solidFill>
                <a:srgbClr val="FF0000"/>
              </a:solidFill>
            </a:endParaRPr>
          </a:p>
          <a:p>
            <a:pPr lvl="1"/>
            <a:endParaRPr lang="en-US" altLang="zh-CN" baseline="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Primary</a:t>
            </a:r>
            <a:r>
              <a:rPr lang="zh-CN" altLang="en-US" dirty="0" smtClean="0"/>
              <a:t>全权负责与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的交互。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的请求分为两种类型：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即只读查询，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直接在本地处理并将结果发送给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，无需与</a:t>
            </a:r>
            <a:r>
              <a:rPr lang="en-US" altLang="zh-CN" dirty="0" smtClean="0"/>
              <a:t>secondary</a:t>
            </a:r>
            <a:r>
              <a:rPr lang="zh-CN" altLang="en-US" dirty="0" smtClean="0"/>
              <a:t>交互；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是更新操作，需要向操作先复制到各个</a:t>
            </a:r>
            <a:r>
              <a:rPr lang="en-US" altLang="zh-CN" dirty="0" smtClean="0"/>
              <a:t>secondary</a:t>
            </a:r>
            <a:r>
              <a:rPr lang="zh-CN" altLang="en-US" dirty="0" smtClean="0"/>
              <a:t>上，复制成功后才执行到本地以生效，然后将结果发送给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主备模式的好处就是大大降低了协议的复杂度和系统实现的难度。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29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PacificA</a:t>
            </a:r>
            <a:r>
              <a:rPr lang="zh-CN" altLang="en-US" dirty="0" smtClean="0"/>
              <a:t>算法的两阶段提交步骤：</a:t>
            </a:r>
            <a:endParaRPr lang="en-US" altLang="zh-CN" dirty="0" smtClean="0"/>
          </a:p>
          <a:p>
            <a:pPr marL="228600" marR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Primary</a:t>
            </a:r>
            <a:r>
              <a:rPr lang="zh-CN" altLang="en-US" dirty="0" smtClean="0"/>
              <a:t>收到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发来的写请求，首先将请求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到本地</a:t>
            </a:r>
            <a:r>
              <a:rPr lang="en-US" altLang="zh-CN" dirty="0" smtClean="0"/>
              <a:t>log</a:t>
            </a:r>
          </a:p>
          <a:p>
            <a:pPr marL="228600" marR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Primary</a:t>
            </a:r>
            <a:r>
              <a:rPr lang="zh-CN" altLang="en-US" dirty="0" smtClean="0"/>
              <a:t>向各</a:t>
            </a:r>
            <a:r>
              <a:rPr lang="en-US" altLang="zh-CN" dirty="0" smtClean="0"/>
              <a:t>Secondary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消息，消息中携带写请求日志数据</a:t>
            </a:r>
          </a:p>
          <a:p>
            <a:pPr marL="228600" marR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各</a:t>
            </a:r>
            <a:r>
              <a:rPr lang="en-US" altLang="zh-CN" dirty="0" smtClean="0"/>
              <a:t>Secondary</a:t>
            </a:r>
            <a:r>
              <a:rPr lang="zh-CN" altLang="en-US" dirty="0" smtClean="0"/>
              <a:t>将日志数据</a:t>
            </a:r>
            <a:r>
              <a:rPr lang="en-US" altLang="zh-CN" dirty="0" smtClean="0"/>
              <a:t>Prepare</a:t>
            </a:r>
            <a:r>
              <a:rPr lang="zh-CN" altLang="en-US" dirty="0" smtClean="0"/>
              <a:t>到本地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，然后向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发送回复；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收到所有</a:t>
            </a:r>
            <a:r>
              <a:rPr lang="en-US" altLang="zh-CN" dirty="0" smtClean="0"/>
              <a:t>Secondary</a:t>
            </a:r>
            <a:r>
              <a:rPr lang="zh-CN" altLang="en-US" dirty="0" smtClean="0"/>
              <a:t>的回复后，将该请求标记为</a:t>
            </a:r>
            <a:r>
              <a:rPr lang="en-US" altLang="zh-CN" dirty="0" smtClean="0"/>
              <a:t>Committed</a:t>
            </a:r>
            <a:endParaRPr lang="zh-CN" altLang="en-US" dirty="0" smtClean="0"/>
          </a:p>
          <a:p>
            <a:pPr marL="228600" marR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Primary</a:t>
            </a:r>
            <a:r>
              <a:rPr lang="zh-CN" altLang="en-US" dirty="0" smtClean="0"/>
              <a:t>将写请求操作执行到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中，之后的读请求都能获取到最新数据</a:t>
            </a:r>
          </a:p>
          <a:p>
            <a:pPr marL="228600" marR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 smtClean="0"/>
              <a:t>最后，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向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发送写请求处理完成的响应</a:t>
            </a:r>
          </a:p>
        </p:txBody>
      </p:sp>
    </p:spTree>
    <p:extLst>
      <p:ext uri="{BB962C8B-B14F-4D97-AF65-F5344CB8AC3E}">
        <p14:creationId xmlns:p14="http://schemas.microsoft.com/office/powerpoint/2010/main" val="180630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BATM</a:t>
            </a:r>
            <a:r>
              <a:rPr lang="zh-CN" altLang="en-US" dirty="0" smtClean="0"/>
              <a:t>，只差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就能召唤神龙了。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193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为什么使用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Centralized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架构而不是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De-Centralized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架构？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 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De-Centralized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架构的典型代表是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DynamoDB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，虽然具有无单点、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Scalability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好的特点，但是缺点是难实现、难测试、难保证强一致性；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Centralized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架构更易实现，更易支持强一致性，单点问题在实现上也有很多解决办法；同时随着机器硬件提高，一个单点能支持的集群越来越大；所以现在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Centralized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架构更欢迎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为什么采用单层架构而不是类似于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HBase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的双层结构？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  双层架构的典型代表是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HBase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，虽然架构更清晰，但是缺点是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Data Locality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不够好、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Failover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过程慢、增加对外部服务的依赖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226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Pegasus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整体架构分为四个部分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MetaServer</a:t>
            </a:r>
            <a:r>
              <a:rPr lang="zh-CN" altLang="zh-CN" dirty="0" smtClean="0"/>
              <a:t>：负责表操作、</a:t>
            </a:r>
            <a:r>
              <a:rPr lang="en-US" altLang="zh-CN" dirty="0" smtClean="0"/>
              <a:t>ReplicaServer</a:t>
            </a:r>
            <a:r>
              <a:rPr lang="zh-CN" altLang="zh-CN" dirty="0" smtClean="0"/>
              <a:t>管理、</a:t>
            </a:r>
            <a:r>
              <a:rPr lang="en-US" altLang="zh-CN" dirty="0" smtClean="0"/>
              <a:t>Partition</a:t>
            </a:r>
            <a:r>
              <a:rPr lang="zh-CN" altLang="zh-CN" dirty="0" smtClean="0"/>
              <a:t>分配、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和</a:t>
            </a:r>
            <a:r>
              <a:rPr lang="zh-CN" altLang="zh-CN" dirty="0" smtClean="0"/>
              <a:t>负载均衡等</a:t>
            </a:r>
            <a:r>
              <a:rPr lang="zh-CN" altLang="en-US" dirty="0" smtClean="0"/>
              <a:t>；</a:t>
            </a:r>
            <a:r>
              <a:rPr lang="zh-CN" altLang="zh-CN" dirty="0" smtClean="0"/>
              <a:t>采用主备模式，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一主两备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ZooKeeper</a:t>
            </a:r>
            <a:r>
              <a:rPr lang="zh-CN" altLang="zh-CN" dirty="0" smtClean="0"/>
              <a:t>：负责</a:t>
            </a:r>
            <a:r>
              <a:rPr lang="zh-CN" altLang="en-US" dirty="0" smtClean="0"/>
              <a:t>元</a:t>
            </a:r>
            <a:r>
              <a:rPr lang="zh-CN" altLang="zh-CN" dirty="0" smtClean="0"/>
              <a:t>信息存储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MetaServer</a:t>
            </a:r>
            <a:r>
              <a:rPr lang="zh-CN" altLang="zh-CN" dirty="0" smtClean="0"/>
              <a:t>选主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ReplicaServer</a:t>
            </a:r>
            <a:r>
              <a:rPr lang="zh-CN" altLang="zh-CN" dirty="0" smtClean="0"/>
              <a:t>：负责数据存储、对</a:t>
            </a:r>
            <a:r>
              <a:rPr lang="en-US" altLang="zh-CN" dirty="0" smtClean="0"/>
              <a:t>Client</a:t>
            </a:r>
            <a:r>
              <a:rPr lang="zh-CN" altLang="zh-CN" dirty="0" smtClean="0"/>
              <a:t>提供读写服务等</a:t>
            </a:r>
            <a:r>
              <a:rPr lang="zh-CN" altLang="en-US" dirty="0" smtClean="0"/>
              <a:t>，实现一致性协议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ClientLib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客户端库，包括不同语言的绑定，使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能够高效地</a:t>
            </a:r>
            <a:r>
              <a:rPr lang="zh-CN" altLang="zh-CN" dirty="0" smtClean="0"/>
              <a:t>读写</a:t>
            </a:r>
            <a:r>
              <a:rPr lang="zh-CN" altLang="en-US" dirty="0" smtClean="0"/>
              <a:t>数据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2964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200" dirty="0" smtClean="0">
                <a:solidFill>
                  <a:srgbClr val="002060"/>
                </a:solidFill>
              </a:rPr>
              <a:t>的设计有两种不同的选择：</a:t>
            </a:r>
            <a:endParaRPr lang="en-US" altLang="zh-CN" sz="1200" dirty="0" smtClean="0">
              <a:solidFill>
                <a:srgbClr val="002060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1200" dirty="0" smtClean="0">
                <a:solidFill>
                  <a:srgbClr val="002060"/>
                </a:solidFill>
              </a:rPr>
              <a:t>所有</a:t>
            </a:r>
            <a:r>
              <a:rPr lang="en-US" altLang="zh-CN" sz="1200" dirty="0" smtClean="0">
                <a:solidFill>
                  <a:srgbClr val="002060"/>
                </a:solidFill>
              </a:rPr>
              <a:t>Replica</a:t>
            </a:r>
            <a:r>
              <a:rPr lang="zh-CN" altLang="en-US" sz="1200" dirty="0" smtClean="0">
                <a:solidFill>
                  <a:srgbClr val="002060"/>
                </a:solidFill>
              </a:rPr>
              <a:t>公用一个</a:t>
            </a:r>
            <a:r>
              <a:rPr lang="en-US" altLang="zh-CN" sz="1200" dirty="0" smtClean="0">
                <a:solidFill>
                  <a:srgbClr val="002060"/>
                </a:solidFill>
              </a:rPr>
              <a:t>RocksDB</a:t>
            </a:r>
          </a:p>
          <a:p>
            <a:pPr marL="171450" indent="-171450">
              <a:buFontTx/>
              <a:buChar char="-"/>
            </a:pPr>
            <a:r>
              <a:rPr lang="zh-CN" altLang="en-US" sz="1200" dirty="0" smtClean="0">
                <a:solidFill>
                  <a:srgbClr val="002060"/>
                </a:solidFill>
              </a:rPr>
              <a:t>每个</a:t>
            </a:r>
            <a:r>
              <a:rPr lang="en-US" altLang="zh-CN" sz="1200" dirty="0" smtClean="0">
                <a:solidFill>
                  <a:srgbClr val="002060"/>
                </a:solidFill>
              </a:rPr>
              <a:t>Replica</a:t>
            </a:r>
            <a:r>
              <a:rPr lang="zh-CN" altLang="en-US" sz="1200" dirty="0" smtClean="0">
                <a:solidFill>
                  <a:srgbClr val="002060"/>
                </a:solidFill>
              </a:rPr>
              <a:t>独享一个</a:t>
            </a:r>
            <a:r>
              <a:rPr lang="en-US" altLang="zh-CN" sz="1200" dirty="0" smtClean="0">
                <a:solidFill>
                  <a:srgbClr val="002060"/>
                </a:solidFill>
              </a:rPr>
              <a:t>RocksDB</a:t>
            </a:r>
          </a:p>
          <a:p>
            <a:pPr marL="0" indent="0">
              <a:buFontTx/>
              <a:buNone/>
            </a:pPr>
            <a:endParaRPr lang="en-US" altLang="zh-CN" sz="1200" dirty="0" smtClean="0">
              <a:solidFill>
                <a:srgbClr val="002060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1200" dirty="0" smtClean="0">
                <a:solidFill>
                  <a:srgbClr val="002060"/>
                </a:solidFill>
              </a:rPr>
              <a:t>选择后一种的原因：</a:t>
            </a:r>
            <a:endParaRPr lang="en-US" altLang="zh-CN" sz="1200" dirty="0" smtClean="0">
              <a:solidFill>
                <a:srgbClr val="002060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1200" baseline="0" dirty="0" smtClean="0">
                <a:solidFill>
                  <a:srgbClr val="002060"/>
                </a:solidFill>
              </a:rPr>
              <a:t>避免数据相互影响</a:t>
            </a:r>
            <a:endParaRPr lang="en-US" altLang="zh-CN" sz="1200" baseline="0" dirty="0" smtClean="0">
              <a:solidFill>
                <a:srgbClr val="002060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1200" baseline="0" dirty="0" smtClean="0">
                <a:solidFill>
                  <a:srgbClr val="002060"/>
                </a:solidFill>
              </a:rPr>
              <a:t>更容易实现</a:t>
            </a:r>
            <a:r>
              <a:rPr lang="en-US" altLang="zh-CN" sz="1200" baseline="0" dirty="0" smtClean="0">
                <a:solidFill>
                  <a:srgbClr val="002060"/>
                </a:solidFill>
              </a:rPr>
              <a:t>Load Balance</a:t>
            </a:r>
            <a:r>
              <a:rPr lang="zh-CN" altLang="en-US" sz="1200" baseline="0" dirty="0" smtClean="0">
                <a:solidFill>
                  <a:srgbClr val="002060"/>
                </a:solidFill>
              </a:rPr>
              <a:t>和</a:t>
            </a:r>
            <a:r>
              <a:rPr lang="en-US" altLang="zh-CN" sz="1200" baseline="0" dirty="0" smtClean="0">
                <a:solidFill>
                  <a:srgbClr val="002060"/>
                </a:solidFill>
              </a:rPr>
              <a:t>Drop Table</a:t>
            </a:r>
          </a:p>
          <a:p>
            <a:pPr marL="171450" indent="-171450">
              <a:buFontTx/>
              <a:buChar char="-"/>
            </a:pPr>
            <a:r>
              <a:rPr lang="zh-CN" altLang="en-US" sz="1200" baseline="0" dirty="0" smtClean="0">
                <a:solidFill>
                  <a:srgbClr val="002060"/>
                </a:solidFill>
              </a:rPr>
              <a:t>方便将数据分布到多个</a:t>
            </a:r>
            <a:r>
              <a:rPr lang="en-US" altLang="zh-CN" sz="1200" baseline="0" dirty="0" smtClean="0">
                <a:solidFill>
                  <a:srgbClr val="002060"/>
                </a:solidFill>
              </a:rPr>
              <a:t>SSD</a:t>
            </a:r>
            <a:r>
              <a:rPr lang="zh-CN" altLang="en-US" sz="1200" baseline="0" dirty="0" smtClean="0">
                <a:solidFill>
                  <a:srgbClr val="002060"/>
                </a:solidFill>
              </a:rPr>
              <a:t>盘中</a:t>
            </a:r>
            <a:endParaRPr lang="en-US" altLang="zh-CN" sz="1200" baseline="0" dirty="0" smtClean="0">
              <a:solidFill>
                <a:srgbClr val="00206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185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aseline="0" dirty="0" smtClean="0"/>
              <a:t>为什么</a:t>
            </a:r>
            <a:r>
              <a:rPr lang="en-US" altLang="zh-CN" baseline="0" dirty="0" smtClean="0"/>
              <a:t>commit log</a:t>
            </a:r>
            <a:r>
              <a:rPr lang="zh-CN" altLang="en-US" baseline="0" dirty="0" smtClean="0"/>
              <a:t>要做成所有</a:t>
            </a:r>
            <a:r>
              <a:rPr lang="en-US" altLang="zh-CN" baseline="0" dirty="0" smtClean="0"/>
              <a:t>Replica</a:t>
            </a:r>
            <a:r>
              <a:rPr lang="zh-CN" altLang="en-US" baseline="0" dirty="0" smtClean="0"/>
              <a:t>共享的？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减少</a:t>
            </a:r>
            <a:r>
              <a:rPr lang="en-US" altLang="zh-CN" baseline="0" dirty="0" smtClean="0"/>
              <a:t>write compete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适合</a:t>
            </a:r>
            <a:r>
              <a:rPr lang="en-US" altLang="zh-CN" baseline="0" dirty="0" smtClean="0"/>
              <a:t>batch write</a:t>
            </a:r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RocksDB</a:t>
            </a:r>
            <a:r>
              <a:rPr lang="zh-CN" altLang="en-US" dirty="0" smtClean="0"/>
              <a:t>是典型的</a:t>
            </a:r>
            <a:r>
              <a:rPr lang="en-US" altLang="zh-CN" b="0" dirty="0" smtClean="0">
                <a:solidFill>
                  <a:srgbClr val="FF0000"/>
                </a:solidFill>
              </a:rPr>
              <a:t>Log Based Storage System</a:t>
            </a:r>
            <a:r>
              <a:rPr lang="zh-CN" altLang="en-US" b="0" dirty="0" smtClean="0">
                <a:solidFill>
                  <a:srgbClr val="FF0000"/>
                </a:solidFill>
              </a:rPr>
              <a:t>：</a:t>
            </a:r>
            <a:endParaRPr lang="en-US" altLang="zh-CN" b="0" dirty="0" smtClean="0">
              <a:solidFill>
                <a:sysClr val="windowText" lastClr="000000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收到写请求后，先写入到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文件，用于宕机后的数据恢复（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写）</a:t>
            </a:r>
            <a:endParaRPr lang="en-US" altLang="zh-CN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将写请求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到内存结构上，提供快速查询能力</a:t>
            </a:r>
            <a:endParaRPr lang="en-US" altLang="zh-CN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内存结构会定期写入到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文件中，进行持久化（顺序写）</a:t>
            </a:r>
            <a:endParaRPr lang="en-US" altLang="zh-CN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一旦数据已经持久化到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中，相关的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数据就可以清理掉</a:t>
            </a:r>
            <a:endParaRPr lang="en-US" altLang="zh-CN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zh-CN" altLang="en-US" dirty="0" smtClean="0"/>
              <a:t>系统定期对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进行整理合并，优化存储结构，清除垃圾数据（顺序写）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主要优点：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将随机写转化为了批量顺序写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天然就与“复制状态机”匹配，非常适合作为“复制状态机”模型的存储实现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46665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</a:t>
            </a:r>
            <a:r>
              <a:rPr lang="en-US" altLang="zh-CN" dirty="0" smtClean="0"/>
              <a:t>ReplicaServer</a:t>
            </a:r>
            <a:r>
              <a:rPr lang="zh-CN" altLang="en-US" dirty="0" smtClean="0"/>
              <a:t>的架构看起来应当是这样。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18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如果发生了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，在进行恢复时，落后的</a:t>
            </a:r>
            <a:r>
              <a:rPr lang="en-US" altLang="zh-CN" dirty="0" smtClean="0"/>
              <a:t>Replica</a:t>
            </a:r>
            <a:r>
              <a:rPr lang="zh-CN" altLang="en-US" dirty="0" smtClean="0"/>
              <a:t>需要通过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过程来</a:t>
            </a:r>
            <a:r>
              <a:rPr lang="en-US" altLang="zh-CN" dirty="0" smtClean="0"/>
              <a:t>Catch</a:t>
            </a:r>
            <a:r>
              <a:rPr lang="en-US" altLang="zh-CN" baseline="0" dirty="0" smtClean="0"/>
              <a:t> Up</a:t>
            </a:r>
            <a:r>
              <a:rPr lang="zh-CN" altLang="en-US" baseline="0" dirty="0" smtClean="0"/>
              <a:t>状态。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Catch Up</a:t>
            </a:r>
            <a:r>
              <a:rPr lang="zh-CN" altLang="en-US" baseline="0" dirty="0" smtClean="0"/>
              <a:t>过程主要通过：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Learn checkpoint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checkpoint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Replica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RocksDB</a:t>
            </a:r>
            <a:r>
              <a:rPr lang="zh-CN" altLang="en-US" baseline="0" dirty="0" smtClean="0"/>
              <a:t>定期生成的数据快照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Learn commit log</a:t>
            </a:r>
            <a:r>
              <a:rPr lang="zh-CN" altLang="en-US" baseline="0" dirty="0" smtClean="0"/>
              <a:t>：对于</a:t>
            </a:r>
            <a:r>
              <a:rPr lang="en-US" altLang="zh-CN" baseline="0" dirty="0" smtClean="0"/>
              <a:t>checkpoint</a:t>
            </a:r>
            <a:r>
              <a:rPr lang="zh-CN" altLang="en-US" baseline="0" dirty="0" smtClean="0"/>
              <a:t>中未包含的数据，通过</a:t>
            </a:r>
            <a:r>
              <a:rPr lang="en-US" altLang="zh-CN" baseline="0" dirty="0" smtClean="0"/>
              <a:t>commit log</a:t>
            </a:r>
            <a:r>
              <a:rPr lang="zh-CN" altLang="en-US" baseline="0" dirty="0" smtClean="0"/>
              <a:t>来学习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zh-CN" altLang="en-US" baseline="0" dirty="0" smtClean="0"/>
              <a:t>但是</a:t>
            </a:r>
            <a:r>
              <a:rPr lang="en-US" altLang="zh-CN" baseline="0" dirty="0" smtClean="0"/>
              <a:t>commit log</a:t>
            </a:r>
            <a:r>
              <a:rPr lang="zh-CN" altLang="en-US" baseline="0" dirty="0" smtClean="0"/>
              <a:t>是所有</a:t>
            </a:r>
            <a:r>
              <a:rPr lang="en-US" altLang="zh-CN" baseline="0" dirty="0" smtClean="0"/>
              <a:t>Replica</a:t>
            </a:r>
            <a:r>
              <a:rPr lang="zh-CN" altLang="en-US" baseline="0" dirty="0" smtClean="0"/>
              <a:t>共享的，日志数据是混放的，有两种不同的优化办法：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在写日志的时候就分开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Learn</a:t>
            </a:r>
            <a:r>
              <a:rPr lang="zh-CN" altLang="en-US" baseline="0" dirty="0" smtClean="0"/>
              <a:t>的时候进行</a:t>
            </a:r>
            <a:r>
              <a:rPr lang="en-US" altLang="zh-CN" baseline="0" dirty="0" smtClean="0"/>
              <a:t>Split</a:t>
            </a:r>
            <a:r>
              <a:rPr lang="zh-CN" altLang="en-US" baseline="0" dirty="0" smtClean="0"/>
              <a:t>，类似</a:t>
            </a:r>
            <a:r>
              <a:rPr lang="en-US" altLang="zh-CN" baseline="0" dirty="0" smtClean="0"/>
              <a:t>HBase</a:t>
            </a:r>
          </a:p>
          <a:p>
            <a:pPr marL="0" indent="0">
              <a:buFontTx/>
              <a:buNone/>
            </a:pP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Pegasus</a:t>
            </a:r>
            <a:r>
              <a:rPr lang="zh-CN" altLang="en-US" baseline="0" dirty="0" smtClean="0"/>
              <a:t>采用前一种，在写</a:t>
            </a:r>
            <a:r>
              <a:rPr lang="en-US" altLang="zh-CN" baseline="0" dirty="0" smtClean="0"/>
              <a:t>commit log</a:t>
            </a:r>
            <a:r>
              <a:rPr lang="zh-CN" altLang="en-US" baseline="0" dirty="0" smtClean="0"/>
              <a:t>时，分为了</a:t>
            </a:r>
            <a:r>
              <a:rPr lang="en-US" altLang="zh-CN" baseline="0" dirty="0" smtClean="0"/>
              <a:t>Shared-Log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Private-Log</a:t>
            </a:r>
            <a:r>
              <a:rPr lang="zh-CN" altLang="en-US" baseline="0" dirty="0" smtClean="0"/>
              <a:t>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Shared-Log</a:t>
            </a:r>
            <a:r>
              <a:rPr lang="zh-CN" altLang="en-US" baseline="0" dirty="0" smtClean="0"/>
              <a:t>：所有</a:t>
            </a:r>
            <a:r>
              <a:rPr lang="en-US" altLang="zh-CN" baseline="0" dirty="0" smtClean="0"/>
              <a:t>Replica</a:t>
            </a:r>
            <a:r>
              <a:rPr lang="zh-CN" altLang="en-US" baseline="0" dirty="0" smtClean="0"/>
              <a:t>共享，用于数据</a:t>
            </a:r>
            <a:r>
              <a:rPr lang="en-US" altLang="zh-CN" baseline="0" dirty="0" smtClean="0"/>
              <a:t>Recovery</a:t>
            </a:r>
            <a:r>
              <a:rPr lang="zh-CN" altLang="en-US" baseline="0" dirty="0" smtClean="0"/>
              <a:t>，为了不丢数据，需要实时追加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Private-Log</a:t>
            </a:r>
            <a:r>
              <a:rPr lang="zh-CN" altLang="en-US" baseline="0" dirty="0" smtClean="0"/>
              <a:t>：每个</a:t>
            </a:r>
            <a:r>
              <a:rPr lang="en-US" altLang="zh-CN" baseline="0" dirty="0" smtClean="0"/>
              <a:t>Replica</a:t>
            </a:r>
            <a:r>
              <a:rPr lang="zh-CN" altLang="en-US" baseline="0" dirty="0" smtClean="0"/>
              <a:t>独有，用于数据</a:t>
            </a:r>
            <a:r>
              <a:rPr lang="en-US" altLang="zh-CN" baseline="0" dirty="0" smtClean="0"/>
              <a:t>Learning</a:t>
            </a:r>
            <a:r>
              <a:rPr lang="zh-CN" altLang="en-US" baseline="0" dirty="0" smtClean="0"/>
              <a:t>，为了提高性能，采用批量缓存、异步写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39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所以，</a:t>
            </a:r>
            <a:r>
              <a:rPr lang="en-US" altLang="zh-CN" dirty="0" smtClean="0"/>
              <a:t>ReplicaServer</a:t>
            </a:r>
            <a:r>
              <a:rPr lang="zh-CN" altLang="en-US" dirty="0" smtClean="0"/>
              <a:t>的架构改进成了这样。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7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RocksDB</a:t>
            </a:r>
            <a:r>
              <a:rPr lang="zh-CN" altLang="en-US" dirty="0" smtClean="0"/>
              <a:t>做存储引擎，但也不是拿来即用的，还需要做一些修改。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801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Failover</a:t>
            </a:r>
            <a:r>
              <a:rPr lang="zh-CN" altLang="en-US" dirty="0" smtClean="0"/>
              <a:t>是分布式系统的重要方面，也是难点。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538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由于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总是和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状态同步的（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基本可以认为是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的镜像），因此在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切换的时候，新的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无需或极少进行日志的</a:t>
            </a:r>
            <a:r>
              <a:rPr lang="en-US" altLang="zh-CN" sz="1200" dirty="0" smtClean="0"/>
              <a:t>redo</a:t>
            </a:r>
            <a:r>
              <a:rPr lang="zh-CN" altLang="en-US" sz="1200" dirty="0" smtClean="0"/>
              <a:t>，只需修改元数据，与</a:t>
            </a:r>
            <a:r>
              <a:rPr lang="en-US" altLang="zh-CN" sz="1200" dirty="0" smtClean="0"/>
              <a:t>HBase</a:t>
            </a:r>
            <a:r>
              <a:rPr lang="zh-CN" altLang="en-US" sz="1200" dirty="0" smtClean="0"/>
              <a:t>相比</a:t>
            </a:r>
            <a:r>
              <a:rPr lang="zh-CN" altLang="en-US" sz="1200" dirty="0" smtClean="0">
                <a:solidFill>
                  <a:srgbClr val="FF0000"/>
                </a:solidFill>
              </a:rPr>
              <a:t>切换代价更小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Failover</a:t>
            </a:r>
            <a:r>
              <a:rPr lang="zh-CN" altLang="en-US" sz="1200" dirty="0" smtClean="0"/>
              <a:t>速度更快。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937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大纲很简洁，设计是重点。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077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Secondary Failover</a:t>
            </a:r>
            <a:r>
              <a:rPr lang="zh-CN" altLang="en-US" sz="1200" dirty="0" smtClean="0"/>
              <a:t>的过程中，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能在一主一备状态下</a:t>
            </a:r>
            <a:r>
              <a:rPr lang="zh-CN" altLang="en-US" sz="1200" dirty="0" smtClean="0">
                <a:solidFill>
                  <a:srgbClr val="FF0000"/>
                </a:solidFill>
              </a:rPr>
              <a:t>持续提供服务</a:t>
            </a:r>
            <a:r>
              <a:rPr lang="zh-CN" altLang="en-US" sz="1200" dirty="0" smtClean="0"/>
              <a:t>，保证服务的高可用性。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770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如何保证高可用？</a:t>
            </a:r>
            <a:endParaRPr lang="en-US" altLang="zh-CN" dirty="0" smtClean="0"/>
          </a:p>
          <a:p>
            <a:r>
              <a:rPr lang="en-US" altLang="zh-CN" dirty="0" smtClean="0"/>
              <a:t>    Client</a:t>
            </a:r>
            <a:r>
              <a:rPr lang="zh-CN" altLang="en-US" dirty="0" smtClean="0"/>
              <a:t>一般情况下读写数据都是与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直接交互，只有在初次读写或者元数据变化时需要从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获取元数据，因此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对可用性影响不大。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8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4612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Pegasus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rDSN</a:t>
            </a:r>
            <a:r>
              <a:rPr lang="zh-CN" altLang="en-US" dirty="0" smtClean="0"/>
              <a:t>框架构建。</a:t>
            </a:r>
            <a:endParaRPr lang="en-US" altLang="zh-CN" dirty="0" smtClean="0"/>
          </a:p>
          <a:p>
            <a:r>
              <a:rPr lang="en-US" altLang="zh-CN" dirty="0" smtClean="0"/>
              <a:t>rDSN</a:t>
            </a:r>
            <a:r>
              <a:rPr lang="zh-CN" altLang="en-US" dirty="0" smtClean="0"/>
              <a:t>最初由微软开源，发起者是</a:t>
            </a:r>
            <a:r>
              <a:rPr lang="en-US" altLang="zh-CN" dirty="0" smtClean="0"/>
              <a:t>MSRA</a:t>
            </a:r>
            <a:r>
              <a:rPr lang="zh-CN" altLang="en-US" dirty="0" smtClean="0"/>
              <a:t>的郭振宇大牛，我们小米也参与了合作开发。</a:t>
            </a:r>
            <a:endParaRPr lang="en-US" altLang="zh-CN" dirty="0" smtClean="0"/>
          </a:p>
          <a:p>
            <a:r>
              <a:rPr lang="zh-CN" altLang="en-US" dirty="0" smtClean="0"/>
              <a:t>架构特点：基于微内核、模块化和插件化、方便测试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222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单元测试和集成测试是常见的测试方法。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模拟测试：在单个进程中模拟整个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的执行（</a:t>
            </a:r>
            <a:r>
              <a:rPr lang="en-US" altLang="zh-CN" dirty="0" smtClean="0"/>
              <a:t>LOCK/RPC/AIO</a:t>
            </a:r>
            <a:r>
              <a:rPr lang="zh-CN" altLang="en-US" dirty="0" smtClean="0"/>
              <a:t>等都被模拟），所有操作都由一个线程执行，并发操作被串行化，每一个</a:t>
            </a:r>
            <a:r>
              <a:rPr lang="en-US" altLang="zh-CN" dirty="0" smtClean="0"/>
              <a:t>non-deterministic</a:t>
            </a:r>
            <a:r>
              <a:rPr lang="zh-CN" altLang="en-US" dirty="0" smtClean="0"/>
              <a:t>事件都由随机数控制，而随机数也是伪随机的。测试可以在运行过程中随机注入各种错误，可以控制错误出现概率。如果系统出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，只要将</a:t>
            </a:r>
            <a:r>
              <a:rPr lang="en-US" altLang="zh-CN" dirty="0" smtClean="0"/>
              <a:t>random seed</a:t>
            </a:r>
            <a:r>
              <a:rPr lang="zh-CN" altLang="en-US" dirty="0" smtClean="0"/>
              <a:t>设为一致重新运行，就能复现问题。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场景测试：基于</a:t>
            </a:r>
            <a:r>
              <a:rPr lang="en-US" altLang="zh-CN" dirty="0" smtClean="0"/>
              <a:t>plugin tools</a:t>
            </a:r>
            <a:r>
              <a:rPr lang="zh-CN" altLang="en-US" dirty="0" smtClean="0"/>
              <a:t>开发的测试框架，使用声明式的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定义语言，构造各种不同的测试场景，用于测试各种路径和</a:t>
            </a:r>
            <a:r>
              <a:rPr lang="en-US" altLang="zh-CN" dirty="0" smtClean="0"/>
              <a:t>corner</a:t>
            </a:r>
            <a:r>
              <a:rPr lang="en-US" altLang="zh-CN" baseline="0" dirty="0" smtClean="0"/>
              <a:t> case</a:t>
            </a:r>
            <a:r>
              <a:rPr lang="zh-CN" altLang="en-US" baseline="0" dirty="0" smtClean="0"/>
              <a:t>，或者构造回归测试的场景。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13723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899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三部曲：为什么做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怎么做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做出了什么？</a:t>
            </a:r>
            <a:endParaRPr lang="en-US" altLang="zh-CN" dirty="0" smtClean="0"/>
          </a:p>
          <a:p>
            <a:r>
              <a:rPr lang="zh-CN" altLang="en-US" dirty="0" smtClean="0"/>
              <a:t>选择总是很多，合适才是最好。找对象亦是如此。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08010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要做的事情总是很多。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726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</a:t>
            </a:r>
            <a:r>
              <a:rPr lang="en-US" altLang="zh-CN" dirty="0" smtClean="0"/>
              <a:t>Pegasus</a:t>
            </a:r>
            <a:r>
              <a:rPr lang="zh-CN" altLang="en-US" dirty="0" smtClean="0"/>
              <a:t>能像飞马一样又快又稳地运行。</a:t>
            </a:r>
          </a:p>
        </p:txBody>
      </p:sp>
    </p:spTree>
    <p:extLst>
      <p:ext uri="{BB962C8B-B14F-4D97-AF65-F5344CB8AC3E}">
        <p14:creationId xmlns:p14="http://schemas.microsoft.com/office/powerpoint/2010/main" val="33669920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后面还有彩蛋。</a:t>
            </a:r>
          </a:p>
        </p:txBody>
      </p:sp>
    </p:spTree>
    <p:extLst>
      <p:ext uri="{BB962C8B-B14F-4D97-AF65-F5344CB8AC3E}">
        <p14:creationId xmlns:p14="http://schemas.microsoft.com/office/powerpoint/2010/main" val="264464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887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机器配置：</a:t>
            </a:r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CPU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：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Intel(R) Xeon(R) CPU E5-2630 v2 @ 2.60GHz * 24</a:t>
            </a:r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SSD * 8 / SSD * 4</a:t>
            </a:r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Network Ping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延迟约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0.08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毫秒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测试配置</a:t>
            </a:r>
          </a:p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Server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端：集群使用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5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个数据节点（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ReplicaServer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），测试表的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Partition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个数为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128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，各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Replica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满足均匀分布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Client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端：在若干机器上各同时启动一个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Client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进程，每个进程启动若干个线程，每个线程不停地发送同步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set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请求，然后统计性能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261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机器配置和测试配置与上一页相同。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4988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测试说明：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所有的数据点皆由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YCSB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测试输出得到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集群使用了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10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个数据节点（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RegionServer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），每个节点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12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块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SSD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，万兆网卡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lvl="1" indent="0">
              <a:buFontTx/>
              <a:buNone/>
            </a:pP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    -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READ/WRITE record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都是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1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个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field , 1KB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数据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  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-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测试使用了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5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台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client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同时发送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request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，以模拟重负载场景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   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-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主要关注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Average-Latency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、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P99-Latency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、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QPS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这三个指标</a:t>
            </a:r>
          </a:p>
        </p:txBody>
      </p:sp>
    </p:spTree>
    <p:extLst>
      <p:ext uri="{BB962C8B-B14F-4D97-AF65-F5344CB8AC3E}">
        <p14:creationId xmlns:p14="http://schemas.microsoft.com/office/powerpoint/2010/main" val="34946204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分为三种角色，对应三种状态：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Leader</a:t>
            </a:r>
            <a:r>
              <a:rPr lang="zh-CN" altLang="en-US" dirty="0" smtClean="0"/>
              <a:t>：全权负责与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的交互，任意时刻系统中最多只能存在一个</a:t>
            </a:r>
            <a:r>
              <a:rPr lang="en-US" altLang="zh-CN" dirty="0" smtClean="0"/>
              <a:t>Leader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Follower</a:t>
            </a:r>
            <a:r>
              <a:rPr lang="zh-CN" altLang="en-US" dirty="0" smtClean="0"/>
              <a:t>：总是被动响应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请求，从不主动发起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Candidate</a:t>
            </a:r>
            <a:r>
              <a:rPr lang="zh-CN" altLang="en-US" dirty="0" smtClean="0"/>
              <a:t>：由</a:t>
            </a:r>
            <a:r>
              <a:rPr lang="en-US" altLang="zh-CN" dirty="0" smtClean="0"/>
              <a:t>Follower</a:t>
            </a:r>
            <a:r>
              <a:rPr lang="zh-CN" altLang="en-US" dirty="0" smtClean="0"/>
              <a:t>向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转换的中间状态，该状态下会发起选举投票，选举成功就会成为</a:t>
            </a:r>
            <a:r>
              <a:rPr lang="en-US" altLang="zh-CN" dirty="0" smtClean="0"/>
              <a:t>Leader</a:t>
            </a:r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Raft</a:t>
            </a:r>
            <a:r>
              <a:rPr lang="zh-CN" altLang="en-US" dirty="0" smtClean="0"/>
              <a:t>将算法分解为两个过程，并对应着两个多数原则：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Leader</a:t>
            </a:r>
            <a:r>
              <a:rPr lang="zh-CN" altLang="en-US" dirty="0" smtClean="0"/>
              <a:t>选举：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只有获得超过半数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的投票才能成为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日志复制：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只有将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成功复制到超过半数的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上才能完成提交</a:t>
            </a:r>
            <a:endParaRPr lang="en-US" altLang="zh-CN" dirty="0" smtClean="0"/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r>
              <a:rPr lang="zh-CN" altLang="en-US" dirty="0" smtClean="0"/>
              <a:t>为了保证算法的正确性，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算法对以上两个过程增加了一些额外限制：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投票限制：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只会投票给日志“比自己更新”或者“和自己一样新“的</a:t>
            </a:r>
            <a:r>
              <a:rPr lang="en-US" altLang="zh-CN" baseline="0" dirty="0" smtClean="0"/>
              <a:t>Candidate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复制限制：在日志复制过程中进行一致性检查，只有在前一条日志保持一致的情况下在允许复制成功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提交限制：在</a:t>
            </a:r>
            <a:r>
              <a:rPr lang="en-US" altLang="zh-CN" baseline="0" dirty="0" smtClean="0"/>
              <a:t>Leader</a:t>
            </a:r>
            <a:r>
              <a:rPr lang="zh-CN" altLang="en-US" baseline="0" dirty="0" smtClean="0"/>
              <a:t>切换时，新的</a:t>
            </a:r>
            <a:r>
              <a:rPr lang="en-US" altLang="zh-CN" baseline="0" dirty="0" smtClean="0"/>
              <a:t>Leader</a:t>
            </a:r>
            <a:r>
              <a:rPr lang="zh-CN" altLang="en-US" baseline="0" dirty="0" smtClean="0"/>
              <a:t>不能提交老</a:t>
            </a:r>
            <a:r>
              <a:rPr lang="en-US" altLang="zh-CN" baseline="0" dirty="0" smtClean="0"/>
              <a:t>Leader</a:t>
            </a:r>
            <a:r>
              <a:rPr lang="zh-CN" altLang="en-US" baseline="0" dirty="0" smtClean="0"/>
              <a:t>遗留的日志，只能提交自己新创建的日志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zh-CN" altLang="en-US" baseline="0" dirty="0" smtClean="0"/>
              <a:t>通过以上限制，</a:t>
            </a:r>
            <a:r>
              <a:rPr lang="en-US" altLang="zh-CN" baseline="0" dirty="0" smtClean="0"/>
              <a:t>Raft</a:t>
            </a:r>
            <a:r>
              <a:rPr lang="zh-CN" altLang="en-US" baseline="0" dirty="0" smtClean="0"/>
              <a:t>保证以下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个属性在任何时刻都是成立的，确保算法的正确性：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Election Safety</a:t>
            </a:r>
            <a:r>
              <a:rPr lang="zh-CN" altLang="en-US" baseline="0" dirty="0" smtClean="0"/>
              <a:t>：在一个</a:t>
            </a:r>
            <a:r>
              <a:rPr lang="en-US" altLang="zh-CN" baseline="0" dirty="0" smtClean="0"/>
              <a:t>Term</a:t>
            </a:r>
            <a:r>
              <a:rPr lang="zh-CN" altLang="en-US" baseline="0" dirty="0" smtClean="0"/>
              <a:t>中最多只允许存在一个</a:t>
            </a:r>
            <a:r>
              <a:rPr lang="en-US" altLang="zh-CN" baseline="0" dirty="0" smtClean="0"/>
              <a:t>Leader</a:t>
            </a: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Leader Append-Only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Leader</a:t>
            </a:r>
            <a:r>
              <a:rPr lang="zh-CN" altLang="en-US" baseline="0" dirty="0" smtClean="0"/>
              <a:t>从不“重写”（</a:t>
            </a:r>
            <a:r>
              <a:rPr lang="en-US" altLang="zh-CN" baseline="0" dirty="0" smtClean="0"/>
              <a:t>overwrite</a:t>
            </a:r>
            <a:r>
              <a:rPr lang="zh-CN" altLang="en-US" baseline="0" dirty="0" smtClean="0"/>
              <a:t>）或者“删除”（</a:t>
            </a:r>
            <a:r>
              <a:rPr lang="en-US" altLang="zh-CN" baseline="0" dirty="0" smtClean="0"/>
              <a:t>delete</a:t>
            </a:r>
            <a:r>
              <a:rPr lang="zh-CN" altLang="en-US" baseline="0" dirty="0" smtClean="0"/>
              <a:t>）本地</a:t>
            </a:r>
            <a:r>
              <a:rPr lang="en-US" altLang="zh-CN" baseline="0" dirty="0" smtClean="0"/>
              <a:t>Log</a:t>
            </a:r>
            <a:r>
              <a:rPr lang="zh-CN" altLang="en-US" baseline="0" dirty="0" smtClean="0"/>
              <a:t>，只会“追加”（</a:t>
            </a:r>
            <a:r>
              <a:rPr lang="en-US" altLang="zh-CN" baseline="0" dirty="0" smtClean="0"/>
              <a:t>append</a:t>
            </a:r>
            <a:r>
              <a:rPr lang="zh-CN" altLang="en-US" baseline="0" dirty="0" smtClean="0"/>
              <a:t>）本地</a:t>
            </a:r>
            <a:r>
              <a:rPr lang="en-US" altLang="zh-CN" baseline="0" dirty="0" smtClean="0"/>
              <a:t>Log</a:t>
            </a: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Log Matching</a:t>
            </a:r>
            <a:r>
              <a:rPr lang="zh-CN" altLang="en-US" baseline="0" dirty="0" smtClean="0"/>
              <a:t>：如果两个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上有一条</a:t>
            </a:r>
            <a:r>
              <a:rPr lang="en-US" altLang="zh-CN" baseline="0" dirty="0" smtClean="0"/>
              <a:t>Log Entry</a:t>
            </a:r>
            <a:r>
              <a:rPr lang="zh-CN" altLang="en-US" baseline="0" dirty="0" smtClean="0"/>
              <a:t>具有相同的</a:t>
            </a:r>
            <a:r>
              <a:rPr lang="en-US" altLang="zh-CN" baseline="0" dirty="0" smtClean="0"/>
              <a:t>Term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Index</a:t>
            </a:r>
            <a:r>
              <a:rPr lang="zh-CN" altLang="en-US" baseline="0" dirty="0" smtClean="0"/>
              <a:t>，那么这两个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上在</a:t>
            </a:r>
            <a:r>
              <a:rPr lang="en-US" altLang="zh-CN" baseline="0" dirty="0" smtClean="0"/>
              <a:t>[1,Index]</a:t>
            </a:r>
            <a:r>
              <a:rPr lang="zh-CN" altLang="en-US" baseline="0" dirty="0" smtClean="0"/>
              <a:t>范围内的</a:t>
            </a:r>
            <a:r>
              <a:rPr lang="en-US" altLang="zh-CN" baseline="0" dirty="0" smtClean="0"/>
              <a:t>Log Entry</a:t>
            </a:r>
            <a:r>
              <a:rPr lang="zh-CN" altLang="en-US" baseline="0" dirty="0" smtClean="0"/>
              <a:t>都一致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Leader Completeness</a:t>
            </a:r>
            <a:r>
              <a:rPr lang="zh-CN" altLang="en-US" baseline="0" dirty="0" smtClean="0"/>
              <a:t>：如果一条</a:t>
            </a:r>
            <a:r>
              <a:rPr lang="en-US" altLang="zh-CN" baseline="0" dirty="0" smtClean="0"/>
              <a:t>Log Entry</a:t>
            </a:r>
            <a:r>
              <a:rPr lang="zh-CN" altLang="en-US" baseline="0" dirty="0" smtClean="0"/>
              <a:t>被某个</a:t>
            </a:r>
            <a:r>
              <a:rPr lang="en-US" altLang="zh-CN" baseline="0" dirty="0" smtClean="0"/>
              <a:t>Leader</a:t>
            </a:r>
            <a:r>
              <a:rPr lang="zh-CN" altLang="en-US" baseline="0" dirty="0" smtClean="0"/>
              <a:t>提交（</a:t>
            </a:r>
            <a:r>
              <a:rPr lang="en-US" altLang="zh-CN" baseline="0" dirty="0" smtClean="0"/>
              <a:t>committed</a:t>
            </a:r>
            <a:r>
              <a:rPr lang="zh-CN" altLang="en-US" baseline="0" dirty="0" smtClean="0"/>
              <a:t>），那么此后所有</a:t>
            </a:r>
            <a:r>
              <a:rPr lang="en-US" altLang="zh-CN" baseline="0" dirty="0" smtClean="0"/>
              <a:t>Leader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Log</a:t>
            </a:r>
            <a:r>
              <a:rPr lang="zh-CN" altLang="en-US" baseline="0" dirty="0" smtClean="0"/>
              <a:t>中都包含该</a:t>
            </a:r>
            <a:r>
              <a:rPr lang="en-US" altLang="zh-CN" baseline="0" dirty="0" smtClean="0"/>
              <a:t>Log Entry</a:t>
            </a: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State Machine Safety</a:t>
            </a:r>
            <a:r>
              <a:rPr lang="zh-CN" altLang="en-US" baseline="0" dirty="0" smtClean="0"/>
              <a:t>：一旦某个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将一条</a:t>
            </a:r>
            <a:r>
              <a:rPr lang="en-US" altLang="zh-CN" baseline="0" dirty="0" smtClean="0"/>
              <a:t>Log Entry</a:t>
            </a:r>
            <a:r>
              <a:rPr lang="zh-CN" altLang="en-US" baseline="0" dirty="0" smtClean="0"/>
              <a:t>执行到了状态机，那么其他</a:t>
            </a:r>
            <a:r>
              <a:rPr lang="en-US" altLang="zh-CN" baseline="0" dirty="0" smtClean="0"/>
              <a:t>Server</a:t>
            </a:r>
            <a:r>
              <a:rPr lang="zh-CN" altLang="en-US" baseline="0" dirty="0" smtClean="0"/>
              <a:t>在相同位置只会执行相同的</a:t>
            </a:r>
            <a:r>
              <a:rPr lang="en-US" altLang="zh-CN" baseline="0" dirty="0" smtClean="0"/>
              <a:t>Log Entry</a:t>
            </a:r>
          </a:p>
          <a:p>
            <a:pPr marL="0" indent="0">
              <a:buFontTx/>
              <a:buNone/>
            </a:pP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790053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Raft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PacificA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共同点：</a:t>
            </a: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都基于“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Replicated State Machine”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模型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都采用分治思想将问题分解为子问题，追求简单易懂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都使用“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Strong Leader”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拓扑结构（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Leader/Primary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）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都使用“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Logical Time”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来避免时钟同步问题（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Term/Version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）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都使用“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Two-Phrase Commit”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的思想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Log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数据都从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Leader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向非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Leader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单向流动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都使用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Heartbeat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进行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Failure Detection</a:t>
            </a: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都适用“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Log Based Storage”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存储模式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不同点：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Leader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选举方式上：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Raft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使用多数投票的方式；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PacificA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使用先到先得的抢主方式；而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Pegasus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实现是采用了另外一种方式，即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MetaServer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指定的方式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Commit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条件上：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Raft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是日志复制到多数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Server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上即可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Commit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；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PacificA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要求日志成功复制到所有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Secondary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上才能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Commit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；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正确性保证上：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Raft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在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Leader Election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和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Majority Replication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的基础上增加了一些额外的限制（包括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Election Restriction/Replication Restriction/Committing Restriction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）来保证算法的正确性；而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PacificA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的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Fully Replication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本身就是一个较强的限制。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殊途同归，各有利弊。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endParaRPr lang="zh-CN" altLang="en-US" sz="1200" b="0" i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477024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Pegasus</a:t>
            </a:r>
            <a:r>
              <a:rPr lang="zh-CN" altLang="en-US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使用基于租约的心跳机制来进行失败检测。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endParaRPr lang="en-US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r>
              <a:rPr lang="zh-CN" altLang="en-US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租约机制说明：</a:t>
            </a:r>
            <a:endParaRPr lang="zh-CN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lvl="0" indent="-171450">
              <a:buFontTx/>
              <a:buChar char="-"/>
            </a:pP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beacon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总是从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worker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发送给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master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，发送间隔为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beacon_interval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；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lvl="0" indent="-171450">
              <a:buFontTx/>
              <a:buChar char="-"/>
            </a:pP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对于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worker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，超时时间为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lease_period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；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lvl="0" indent="-171450">
              <a:buFontTx/>
              <a:buChar char="-"/>
            </a:pP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对于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master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，超时时间为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grace_period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；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lvl="0" indent="-171450">
              <a:buFontTx/>
              <a:buChar char="-"/>
            </a:pP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通常来说：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grace_period &gt; lease_period &gt; beacon_interval * 2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；</a:t>
            </a:r>
          </a:p>
          <a:p>
            <a:endParaRPr lang="en-US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租约机制可以用租房子来进行比喻</a:t>
            </a:r>
            <a:r>
              <a:rPr lang="zh-CN" altLang="en-US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：</a:t>
            </a:r>
            <a:endParaRPr lang="zh-CN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在租房过程中涉及到两种角色：租户和房东。租户的目标就是成为房子的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primary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（获得对房子的使用权）；房东的原则是保证同一时刻只有一个租户拥有对房子的使用权（避免一房多租）。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租户定期向房东交租金，以获取对房子的使用权。如果要一直住下去，就要不停地续租。租户交租金有个习惯，就是每次总是交到距离交租金当天以后固定天数（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lease period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）为止。但是由于一些原因，并不是每次都能成功将租金交给房东（譬如找不到房东了或者转账失败了）。租户从最后一次成功交租金的那天（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last send time with ack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）开始算时间，当发现租金所覆盖的天数达到了（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lease timeout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），就知道房子到期了，会自觉搬出去。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房东从最后一次成功收到租户交来的租金那天开始算时间，当发现房子到期了却还没有收到续租的租金，就会考虑新找租户了。当然房东人比较好，会给租户几天宽限期（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grace period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）。如果</a:t>
            </a:r>
            <a:r>
              <a:rPr lang="zh-CN" altLang="en-US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从上次收到租金时间（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last beacon receive</a:t>
            </a:r>
            <a:r>
              <a:rPr lang="en-US" altLang="zh-CN" sz="120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 time</a:t>
            </a:r>
            <a:r>
              <a:rPr lang="zh-CN" altLang="en-US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）到现在超过了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宽限期，就会让新的租户搬进去。</a:t>
            </a:r>
            <a:r>
              <a:rPr lang="zh-CN" altLang="en-US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由于此时租户已经自觉搬出去了，就不会出现两个租户同时去住一个房子的尴尬情况。</a:t>
            </a:r>
            <a:endParaRPr lang="zh-CN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endParaRPr lang="en-US" altLang="zh-CN" sz="120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r>
              <a:rPr lang="zh-CN" altLang="en-US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所以上面两个时间：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lease</a:t>
            </a:r>
            <a:r>
              <a:rPr lang="en-US" altLang="zh-CN" sz="120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 period</a:t>
            </a:r>
            <a:r>
              <a:rPr lang="zh-CN" altLang="en-US" sz="120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和</a:t>
            </a:r>
            <a:r>
              <a:rPr lang="en-US" altLang="zh-CN" sz="120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grace period</a:t>
            </a:r>
            <a:r>
              <a:rPr lang="zh-CN" altLang="en-US" sz="120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，后者总是大于前者。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6782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RocksDB</a:t>
            </a:r>
            <a:r>
              <a:rPr lang="zh-CN" altLang="en-US" dirty="0" smtClean="0"/>
              <a:t>本身支持同步快照。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46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我们改进了</a:t>
            </a:r>
            <a:r>
              <a:rPr lang="en-US" altLang="zh-CN" dirty="0" smtClean="0"/>
              <a:t>RocksDB</a:t>
            </a:r>
            <a:r>
              <a:rPr lang="zh-CN" altLang="en-US" dirty="0" smtClean="0"/>
              <a:t>，以支持异步快照。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7962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希望你能有所收获。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1754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小米存储服务栈：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基础服务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HDFS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FDS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S3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SDS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DynamoDB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EMQ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SQS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Pegasus</a:t>
            </a:r>
          </a:p>
          <a:p>
            <a:pPr marL="0" indent="0">
              <a:buFontTx/>
              <a:buNone/>
            </a:pP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zh-CN" altLang="en-US" baseline="0" dirty="0" smtClean="0"/>
              <a:t>其中，</a:t>
            </a:r>
            <a:r>
              <a:rPr lang="en-US" altLang="zh-CN" baseline="0" dirty="0" smtClean="0"/>
              <a:t>FDS/SDS/EMQ</a:t>
            </a:r>
            <a:r>
              <a:rPr lang="zh-CN" altLang="en-US" baseline="0" dirty="0" smtClean="0"/>
              <a:t>都是存储组开发的基于</a:t>
            </a: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HDFS</a:t>
            </a:r>
            <a:r>
              <a:rPr lang="zh-CN" altLang="en-US" baseline="0" dirty="0" smtClean="0"/>
              <a:t>封装的不同类型的存储服务，主要面向小米生态云的使用者，譬如生态链企业：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是对象存储服务，提供类似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AWS S3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Bucket/Object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数据模型，提供简洁的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Restful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 API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可用于存储和提取任意数量的数据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SDS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是结构化数据存储服务，提供类似关系数据库的表格存储模型，提供完善的数据类型支持，并增加索引和条件查询功能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EMQ</a:t>
            </a:r>
            <a:r>
              <a:rPr lang="zh-CN" altLang="en-US" baseline="0" dirty="0" smtClean="0"/>
              <a:t>是消息队列，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向使用者提供高效、稳定、可靠、全面托管的分布式消息队列服务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60195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aseline="0" dirty="0" smtClean="0"/>
              <a:t>来点数据：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上百个业务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数据总量</a:t>
            </a:r>
            <a:r>
              <a:rPr lang="en-US" altLang="zh-CN" baseline="0" dirty="0" smtClean="0"/>
              <a:t>10PB</a:t>
            </a:r>
            <a:r>
              <a:rPr lang="zh-CN" altLang="en-US" baseline="0" dirty="0" smtClean="0"/>
              <a:t>级别（不包括用户图片）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每天以数百</a:t>
            </a:r>
            <a:r>
              <a:rPr lang="en-US" altLang="zh-CN" baseline="0" dirty="0" smtClean="0"/>
              <a:t>TB</a:t>
            </a:r>
            <a:r>
              <a:rPr lang="zh-CN" altLang="en-US" baseline="0" dirty="0" smtClean="0"/>
              <a:t>的速度增长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数万亿行的结构化数据（主要存储在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千万级别的</a:t>
            </a:r>
            <a:r>
              <a:rPr lang="en-US" altLang="zh-CN" dirty="0" smtClean="0"/>
              <a:t>QPS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&gt;99.95%</a:t>
            </a:r>
            <a:r>
              <a:rPr lang="zh-CN" altLang="en-US" dirty="0" smtClean="0"/>
              <a:t>的服务可用性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使用和贡献者，有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HBase</a:t>
            </a:r>
            <a:r>
              <a:rPr lang="en-US" altLang="zh-CN" baseline="0" dirty="0" smtClean="0"/>
              <a:t> Committer</a:t>
            </a:r>
            <a:r>
              <a:rPr lang="zh-CN" altLang="en-US" b="0" baseline="0" dirty="0" smtClean="0"/>
              <a:t>（其中包括一个</a:t>
            </a:r>
            <a:r>
              <a:rPr lang="en-US" altLang="zh-CN" b="0" baseline="0" dirty="0" smtClean="0"/>
              <a:t>PMC</a:t>
            </a:r>
            <a:r>
              <a:rPr lang="zh-CN" altLang="en-US" b="0" baseline="0" dirty="0" smtClean="0"/>
              <a:t>），积极贡献开源</a:t>
            </a:r>
            <a:endParaRPr lang="en-US" altLang="zh-CN" b="0" baseline="0" dirty="0" smtClean="0"/>
          </a:p>
          <a:p>
            <a:pPr marL="0" indent="0">
              <a:buFontTx/>
              <a:buNone/>
            </a:pPr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47368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总的来说，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很好用，能很好地服务大部分业务。</a:t>
            </a:r>
            <a:endParaRPr lang="en-US" altLang="zh-CN" dirty="0" smtClean="0"/>
          </a:p>
          <a:p>
            <a:r>
              <a:rPr lang="zh-CN" altLang="en-US" dirty="0" smtClean="0"/>
              <a:t>小米接入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的业务中，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以上都很满意；但还有小部分业务对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的可用性和性能还不是太满意。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原因在于其架构和语言：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语言不可避免遇到</a:t>
            </a:r>
            <a:r>
              <a:rPr lang="en-US" altLang="zh-CN" baseline="0" dirty="0" smtClean="0"/>
              <a:t>GC</a:t>
            </a:r>
            <a:r>
              <a:rPr lang="zh-CN" altLang="en-US" baseline="0" dirty="0" smtClean="0"/>
              <a:t>问题，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假死造成系统无响应，降低系统可用性</a:t>
            </a:r>
            <a:endParaRPr lang="en-US" altLang="zh-CN" dirty="0" smtClean="0"/>
          </a:p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使用严格的分层结构，上层的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仅仅是服务点（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），要求每个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同时只能由一个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服务，形成单点；当某个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宕机时，必须再选一个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来服务，选好后，需要做较多恢复工作（日志的</a:t>
            </a:r>
            <a:r>
              <a:rPr lang="en-US" altLang="zh-CN" dirty="0" smtClean="0"/>
              <a:t>split</a:t>
            </a:r>
            <a:r>
              <a:rPr lang="en-US" altLang="zh-CN" baseline="0" dirty="0" smtClean="0"/>
              <a:t> &amp; </a:t>
            </a:r>
            <a:r>
              <a:rPr lang="en-US" altLang="zh-CN" dirty="0" smtClean="0"/>
              <a:t>replay</a:t>
            </a:r>
            <a:r>
              <a:rPr lang="zh-CN" altLang="en-US" dirty="0" smtClean="0"/>
              <a:t>），这个过程比较耗时，而在这段时间内服务是不可用的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底层使用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进行数据的持久化和冗余复制，但是数据的物理位置对上层是透明的，也就是说，不能保证</a:t>
            </a:r>
            <a:r>
              <a:rPr lang="en-US" altLang="zh-CN" dirty="0" smtClean="0"/>
              <a:t>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Locality</a:t>
            </a:r>
            <a:r>
              <a:rPr lang="zh-CN" altLang="en-US" dirty="0" smtClean="0"/>
              <a:t>，造成性能问题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保证一个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只由一个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服务，为了避免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假死问题的影响，</a:t>
            </a:r>
            <a:r>
              <a:rPr lang="en-US" altLang="zh-CN" dirty="0" smtClean="0"/>
              <a:t>ZK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超时无法设得很小，造成从宕机到被</a:t>
            </a:r>
            <a:r>
              <a:rPr lang="en-US" altLang="zh-CN" dirty="0" smtClean="0"/>
              <a:t>ZK</a:t>
            </a:r>
            <a:r>
              <a:rPr lang="zh-CN" altLang="en-US" dirty="0" smtClean="0"/>
              <a:t>发现的过程比较长，而在这段时间内服务也是不可用的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652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志不立，天下无可成之事。</a:t>
            </a:r>
          </a:p>
        </p:txBody>
      </p:sp>
    </p:spTree>
    <p:extLst>
      <p:ext uri="{BB962C8B-B14F-4D97-AF65-F5344CB8AC3E}">
        <p14:creationId xmlns:p14="http://schemas.microsoft.com/office/powerpoint/2010/main" val="288889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Pegasus</a:t>
            </a:r>
            <a:r>
              <a:rPr lang="zh-CN" altLang="en-US" dirty="0" smtClean="0"/>
              <a:t>在希腊神话中是飞马的意思，寓意着希望。同时，</a:t>
            </a:r>
            <a:r>
              <a:rPr lang="en-US" altLang="zh-CN" dirty="0" smtClean="0"/>
              <a:t>Pegasus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Paxos</a:t>
            </a:r>
            <a:r>
              <a:rPr lang="zh-CN" altLang="en-US" dirty="0" smtClean="0"/>
              <a:t>谐音。</a:t>
            </a:r>
          </a:p>
        </p:txBody>
      </p:sp>
    </p:spTree>
    <p:extLst>
      <p:ext uri="{BB962C8B-B14F-4D97-AF65-F5344CB8AC3E}">
        <p14:creationId xmlns:p14="http://schemas.microsoft.com/office/powerpoint/2010/main" val="4731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idu/sofa-pbrp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XiaoMi/pegasus" TargetMode="External"/><Relationship Id="rId4" Type="http://schemas.openxmlformats.org/officeDocument/2006/relationships/hyperlink" Target="https://github.com/Microsoft/rDS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DSN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wp-content/uploads/2008/02/tr-2008-25.pdf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XiaoMi/pegasus" TargetMode="External"/><Relationship Id="rId5" Type="http://schemas.openxmlformats.org/officeDocument/2006/relationships/hyperlink" Target="https://github.com/Microsoft/rDSN" TargetMode="External"/><Relationship Id="rId4" Type="http://schemas.openxmlformats.org/officeDocument/2006/relationships/hyperlink" Target="https://raft.github.io/raft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061" cy="6858000"/>
          </a:xfrm>
          <a:prstGeom prst="rect">
            <a:avLst/>
          </a:prstGeom>
        </p:spPr>
      </p:pic>
      <p:sp>
        <p:nvSpPr>
          <p:cNvPr id="118" name="Shape 118"/>
          <p:cNvSpPr/>
          <p:nvPr/>
        </p:nvSpPr>
        <p:spPr>
          <a:xfrm>
            <a:off x="580910" y="1441003"/>
            <a:ext cx="8215360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：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zh-CN" altLang="en-US" dirty="0" smtClean="0">
                <a:solidFill>
                  <a:srgbClr val="002060"/>
                </a:solidFill>
              </a:rPr>
              <a:t>一</a:t>
            </a:r>
            <a:r>
              <a:rPr lang="zh-CN" altLang="en-US" dirty="0">
                <a:solidFill>
                  <a:srgbClr val="002060"/>
                </a:solidFill>
              </a:rPr>
              <a:t>个分布式</a:t>
            </a:r>
            <a:r>
              <a:rPr lang="en-US" altLang="zh-CN" dirty="0">
                <a:solidFill>
                  <a:srgbClr val="002060"/>
                </a:solidFill>
              </a:rPr>
              <a:t>KV</a:t>
            </a:r>
            <a:r>
              <a:rPr lang="zh-CN" altLang="en-US" dirty="0">
                <a:solidFill>
                  <a:srgbClr val="002060"/>
                </a:solidFill>
              </a:rPr>
              <a:t>系统的设计</a:t>
            </a:r>
            <a:r>
              <a:rPr lang="zh-CN" altLang="en-US" dirty="0" smtClean="0">
                <a:solidFill>
                  <a:srgbClr val="002060"/>
                </a:solidFill>
              </a:rPr>
              <a:t>过程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613182" y="3881733"/>
            <a:ext cx="235592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覃左言</a:t>
            </a:r>
            <a:r>
              <a:rPr lang="en-US" altLang="zh-CN" dirty="0" smtClean="0">
                <a:solidFill>
                  <a:srgbClr val="002060"/>
                </a:solidFill>
              </a:rPr>
              <a:t>@</a:t>
            </a:r>
            <a:r>
              <a:rPr lang="zh-CN" altLang="en-US" dirty="0" smtClean="0">
                <a:solidFill>
                  <a:srgbClr val="002060"/>
                </a:solidFill>
              </a:rPr>
              <a:t>小米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6" name="Shape 131"/>
          <p:cNvSpPr/>
          <p:nvPr/>
        </p:nvSpPr>
        <p:spPr>
          <a:xfrm>
            <a:off x="2835754" y="2413336"/>
            <a:ext cx="692142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dirty="0"/>
          </a:p>
        </p:txBody>
      </p:sp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b="1" dirty="0">
                <a:solidFill>
                  <a:srgbClr val="FF0000"/>
                </a:solidFill>
              </a:rPr>
              <a:t>设计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总结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6825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2" y="763734"/>
            <a:ext cx="7709104" cy="575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Many Choices …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9522" y="1668155"/>
            <a:ext cx="512493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sym typeface="Calibri"/>
              </a:rPr>
              <a:t>数据</a:t>
            </a:r>
            <a:r>
              <a:rPr lang="zh-CN" altLang="en-US" sz="2400" dirty="0">
                <a:solidFill>
                  <a:srgbClr val="002060"/>
                </a:solidFill>
              </a:rPr>
              <a:t>视图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sym typeface="Calibri"/>
              </a:rPr>
              <a:t>：</a:t>
            </a:r>
            <a:r>
              <a:rPr lang="en-US" altLang="zh-CN" sz="2400" dirty="0" smtClean="0">
                <a:solidFill>
                  <a:srgbClr val="002060"/>
                </a:solidFill>
              </a:rPr>
              <a:t>KV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sym typeface="Calibri"/>
              </a:rPr>
              <a:t>系统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sym typeface="Calibri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</a:rPr>
              <a:t>还是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sym typeface="Calibri"/>
              </a:rPr>
              <a:t> </a:t>
            </a:r>
            <a:r>
              <a:rPr kumimoji="0" lang="zh-CN" altLang="en-US" sz="2400" b="0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sym typeface="Calibri"/>
              </a:rPr>
              <a:t>表格系统</a:t>
            </a:r>
            <a:r>
              <a:rPr lang="zh-CN" altLang="en-US" sz="2400" dirty="0">
                <a:solidFill>
                  <a:srgbClr val="002060"/>
                </a:solidFill>
              </a:rPr>
              <a:t>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3294" y="2811375"/>
            <a:ext cx="60306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2060"/>
                </a:solidFill>
              </a:rPr>
              <a:t>系统架构：</a:t>
            </a:r>
            <a:r>
              <a:rPr lang="en-US" altLang="zh-CN" sz="2400" dirty="0">
                <a:solidFill>
                  <a:srgbClr val="002060"/>
                </a:solidFill>
              </a:rPr>
              <a:t>Centralized </a:t>
            </a:r>
            <a:r>
              <a:rPr lang="zh-CN" altLang="en-US" sz="2400" dirty="0">
                <a:solidFill>
                  <a:srgbClr val="002060"/>
                </a:solidFill>
              </a:rPr>
              <a:t>还是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De-Centralized</a:t>
            </a:r>
            <a:r>
              <a:rPr lang="zh-CN" altLang="en-US" sz="2400" dirty="0">
                <a:solidFill>
                  <a:srgbClr val="002060"/>
                </a:solidFill>
              </a:rPr>
              <a:t>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74519" y="2239765"/>
            <a:ext cx="440404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2060"/>
                </a:solidFill>
              </a:rPr>
              <a:t>数据分布：</a:t>
            </a:r>
            <a:r>
              <a:rPr lang="en-US" altLang="zh-CN" sz="2400" dirty="0">
                <a:solidFill>
                  <a:srgbClr val="002060"/>
                </a:solidFill>
              </a:rPr>
              <a:t>Hash </a:t>
            </a:r>
            <a:r>
              <a:rPr lang="zh-CN" altLang="en-US" sz="2400" dirty="0">
                <a:solidFill>
                  <a:srgbClr val="002060"/>
                </a:solidFill>
              </a:rPr>
              <a:t>还是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Range</a:t>
            </a:r>
            <a:r>
              <a:rPr lang="zh-CN" altLang="en-US" sz="2400" dirty="0">
                <a:solidFill>
                  <a:srgbClr val="002060"/>
                </a:solidFill>
              </a:rPr>
              <a:t>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783645" y="3379649"/>
            <a:ext cx="571033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实现语言：</a:t>
            </a:r>
            <a:r>
              <a:rPr lang="en-US" altLang="zh-CN" sz="2400" dirty="0" smtClean="0">
                <a:solidFill>
                  <a:srgbClr val="002060"/>
                </a:solidFill>
              </a:rPr>
              <a:t>C++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smtClean="0">
                <a:solidFill>
                  <a:srgbClr val="002060"/>
                </a:solidFill>
              </a:rPr>
              <a:t>Java </a:t>
            </a:r>
            <a:r>
              <a:rPr lang="zh-CN" altLang="en-US" sz="2400" dirty="0" smtClean="0">
                <a:solidFill>
                  <a:srgbClr val="002060"/>
                </a:solidFill>
              </a:rPr>
              <a:t>还是 </a:t>
            </a:r>
            <a:r>
              <a:rPr lang="en-US" altLang="zh-CN" sz="2400" dirty="0" smtClean="0">
                <a:solidFill>
                  <a:srgbClr val="002060"/>
                </a:solidFill>
              </a:rPr>
              <a:t>Go </a:t>
            </a:r>
            <a:r>
              <a:rPr lang="zh-CN" altLang="en-US" sz="2400" dirty="0" smtClean="0">
                <a:solidFill>
                  <a:srgbClr val="002060"/>
                </a:solidFill>
              </a:rPr>
              <a:t>？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41319" y="3975652"/>
            <a:ext cx="517388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存储介质：</a:t>
            </a:r>
            <a:r>
              <a:rPr lang="en-US" altLang="zh-CN" sz="2400" dirty="0" smtClean="0">
                <a:solidFill>
                  <a:srgbClr val="002060"/>
                </a:solidFill>
              </a:rPr>
              <a:t>HDD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smtClean="0">
                <a:solidFill>
                  <a:srgbClr val="002060"/>
                </a:solidFill>
              </a:rPr>
              <a:t>SSD </a:t>
            </a:r>
            <a:r>
              <a:rPr lang="zh-CN" altLang="en-US" sz="2400" dirty="0" smtClean="0">
                <a:solidFill>
                  <a:srgbClr val="002060"/>
                </a:solidFill>
              </a:rPr>
              <a:t>还是 </a:t>
            </a:r>
            <a:r>
              <a:rPr lang="en-US" altLang="zh-CN" sz="2400" dirty="0" smtClean="0">
                <a:solidFill>
                  <a:srgbClr val="002060"/>
                </a:solidFill>
              </a:rPr>
              <a:t>Memory </a:t>
            </a:r>
            <a:r>
              <a:rPr lang="zh-CN" altLang="en-US" sz="2400" dirty="0" smtClean="0">
                <a:solidFill>
                  <a:srgbClr val="002060"/>
                </a:solidFill>
              </a:rPr>
              <a:t>？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23400" y="4507744"/>
            <a:ext cx="556030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一致性协议：</a:t>
            </a:r>
            <a:r>
              <a:rPr lang="en-US" altLang="zh-CN" sz="2400" dirty="0" smtClean="0">
                <a:solidFill>
                  <a:srgbClr val="002060"/>
                </a:solidFill>
              </a:rPr>
              <a:t>Paxos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smtClean="0">
                <a:solidFill>
                  <a:srgbClr val="002060"/>
                </a:solidFill>
              </a:rPr>
              <a:t>Raft </a:t>
            </a:r>
            <a:r>
              <a:rPr lang="zh-CN" altLang="en-US" sz="2400" dirty="0" smtClean="0">
                <a:solidFill>
                  <a:srgbClr val="002060"/>
                </a:solidFill>
              </a:rPr>
              <a:t>还是其他 ？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32" y="1081907"/>
            <a:ext cx="1765256" cy="168876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76543" y="4847736"/>
            <a:ext cx="288166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solidFill>
                  <a:srgbClr val="002060"/>
                </a:solidFill>
              </a:rPr>
              <a:t>… …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984" y="5500520"/>
            <a:ext cx="1411229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围绕需求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73038" y="5500519"/>
            <a:ext cx="2243668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先做容易的选择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0531" y="5500516"/>
            <a:ext cx="1642474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不要太纠结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63090" y="5500515"/>
            <a:ext cx="2265496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留有切换的余地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639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Basic Choices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00623" y="1767248"/>
            <a:ext cx="48939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实现语言：</a:t>
            </a:r>
            <a:r>
              <a:rPr lang="en-US" altLang="zh-CN" sz="2400" dirty="0" smtClean="0">
                <a:solidFill>
                  <a:srgbClr val="002060"/>
                </a:solidFill>
              </a:rPr>
              <a:t>C++    </a:t>
            </a:r>
            <a:r>
              <a:rPr lang="en-US" altLang="zh-CN" sz="2400" strike="sngStrike" dirty="0" smtClean="0">
                <a:solidFill>
                  <a:schemeClr val="tx2"/>
                </a:solidFill>
              </a:rPr>
              <a:t>Java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dirty="0" smtClean="0">
                <a:solidFill>
                  <a:srgbClr val="002060"/>
                </a:solidFill>
              </a:rPr>
              <a:t>Java</a:t>
            </a:r>
            <a:r>
              <a:rPr lang="zh-CN" altLang="en-US" sz="2400" dirty="0" smtClean="0">
                <a:solidFill>
                  <a:srgbClr val="002060"/>
                </a:solidFill>
              </a:rPr>
              <a:t>有</a:t>
            </a:r>
            <a:r>
              <a:rPr lang="en-US" altLang="zh-CN" sz="2400" dirty="0" smtClean="0">
                <a:solidFill>
                  <a:srgbClr val="002060"/>
                </a:solidFill>
              </a:rPr>
              <a:t>GC</a:t>
            </a:r>
            <a:r>
              <a:rPr lang="zh-CN" altLang="en-US" sz="2400" dirty="0" smtClean="0">
                <a:solidFill>
                  <a:srgbClr val="002060"/>
                </a:solidFill>
              </a:rPr>
              <a:t>问题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dirty="0" smtClean="0">
                <a:solidFill>
                  <a:srgbClr val="002060"/>
                </a:solidFill>
              </a:rPr>
              <a:t>C++</a:t>
            </a:r>
            <a:r>
              <a:rPr lang="zh-CN" altLang="en-US" sz="2400" dirty="0" smtClean="0">
                <a:solidFill>
                  <a:srgbClr val="002060"/>
                </a:solidFill>
              </a:rPr>
              <a:t>性能高，风险小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0623" y="3376571"/>
            <a:ext cx="489396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存储介质：</a:t>
            </a:r>
            <a:r>
              <a:rPr lang="en-US" altLang="zh-CN" sz="2400" dirty="0" smtClean="0">
                <a:solidFill>
                  <a:srgbClr val="002060"/>
                </a:solidFill>
              </a:rPr>
              <a:t>SSD    </a:t>
            </a:r>
            <a:r>
              <a:rPr lang="en-US" altLang="zh-CN" sz="2400" strike="sngStrike" dirty="0" smtClean="0">
                <a:solidFill>
                  <a:schemeClr val="tx2"/>
                </a:solidFill>
              </a:rPr>
              <a:t>HDD</a:t>
            </a:r>
            <a:r>
              <a:rPr lang="en-US" altLang="zh-CN" sz="2400" dirty="0" smtClean="0">
                <a:solidFill>
                  <a:schemeClr val="tx2"/>
                </a:solidFill>
              </a:rPr>
              <a:t>    </a:t>
            </a:r>
            <a:r>
              <a:rPr lang="en-US" altLang="zh-CN" sz="2400" strike="sngStrike" dirty="0" smtClean="0">
                <a:solidFill>
                  <a:schemeClr val="tx2"/>
                </a:solidFill>
              </a:rPr>
              <a:t>Memory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性能、成本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0623" y="4614701"/>
            <a:ext cx="705555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单机引擎：</a:t>
            </a:r>
            <a:r>
              <a:rPr lang="en-US" altLang="zh-CN" sz="2400" dirty="0" smtClean="0">
                <a:solidFill>
                  <a:srgbClr val="002060"/>
                </a:solidFill>
              </a:rPr>
              <a:t>RocksDB    </a:t>
            </a:r>
            <a:r>
              <a:rPr lang="en-US" altLang="zh-CN" sz="2400" strike="sngStrike" dirty="0" smtClean="0">
                <a:solidFill>
                  <a:schemeClr val="tx2"/>
                </a:solidFill>
              </a:rPr>
              <a:t>BDB</a:t>
            </a:r>
            <a:r>
              <a:rPr lang="en-US" altLang="zh-CN" sz="2400" dirty="0" smtClean="0">
                <a:solidFill>
                  <a:schemeClr val="tx2"/>
                </a:solidFill>
              </a:rPr>
              <a:t>    </a:t>
            </a:r>
            <a:r>
              <a:rPr lang="en-US" altLang="zh-CN" sz="2400" strike="sngStrike" dirty="0" smtClean="0">
                <a:solidFill>
                  <a:schemeClr val="tx2"/>
                </a:solidFill>
              </a:rPr>
              <a:t>LevelDB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dirty="0" smtClean="0">
                <a:solidFill>
                  <a:srgbClr val="002060"/>
                </a:solidFill>
              </a:rPr>
              <a:t>LSMT</a:t>
            </a:r>
            <a:r>
              <a:rPr lang="zh-CN" altLang="en-US" sz="2400" dirty="0" smtClean="0">
                <a:solidFill>
                  <a:srgbClr val="002060"/>
                </a:solidFill>
              </a:rPr>
              <a:t>（</a:t>
            </a:r>
            <a:r>
              <a:rPr lang="en-US" altLang="zh-CN" sz="2400" dirty="0" smtClean="0">
                <a:solidFill>
                  <a:srgbClr val="002060"/>
                </a:solidFill>
              </a:rPr>
              <a:t>Log Structured Merge Tree</a:t>
            </a:r>
            <a:r>
              <a:rPr lang="zh-CN" altLang="en-US" sz="2400" dirty="0" smtClean="0">
                <a:solidFill>
                  <a:srgbClr val="002060"/>
                </a:solidFill>
              </a:rPr>
              <a:t>）保证写性能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针对</a:t>
            </a:r>
            <a:r>
              <a:rPr lang="en-US" altLang="zh-CN" sz="2400" dirty="0" smtClean="0">
                <a:solidFill>
                  <a:srgbClr val="002060"/>
                </a:solidFill>
              </a:rPr>
              <a:t>SSD</a:t>
            </a:r>
            <a:r>
              <a:rPr lang="zh-CN" altLang="en-US" sz="2400" dirty="0" smtClean="0">
                <a:solidFill>
                  <a:srgbClr val="002060"/>
                </a:solidFill>
              </a:rPr>
              <a:t>和多核优化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9816" y="1910957"/>
            <a:ext cx="1816363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39815" y="2792025"/>
            <a:ext cx="1816364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开发难度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39815" y="3660823"/>
            <a:ext cx="1816364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风险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07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2" y="884623"/>
            <a:ext cx="753431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Model Choices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0623" y="1826882"/>
            <a:ext cx="4893963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数据视图：</a:t>
            </a:r>
            <a:r>
              <a:rPr lang="en-US" altLang="zh-CN" sz="2400" dirty="0" smtClean="0">
                <a:solidFill>
                  <a:srgbClr val="002060"/>
                </a:solidFill>
              </a:rPr>
              <a:t>KV</a:t>
            </a:r>
            <a:r>
              <a:rPr lang="zh-CN" altLang="en-US" sz="2400" dirty="0" smtClean="0">
                <a:solidFill>
                  <a:srgbClr val="002060"/>
                </a:solidFill>
              </a:rPr>
              <a:t>系统    </a:t>
            </a:r>
            <a:r>
              <a:rPr lang="en-US" altLang="zh-CN" sz="2400" strike="sngStrike" dirty="0" smtClean="0">
                <a:solidFill>
                  <a:schemeClr val="tx2"/>
                </a:solidFill>
              </a:rPr>
              <a:t>Tabular</a:t>
            </a:r>
            <a:r>
              <a:rPr lang="zh-CN" altLang="en-US" sz="2400" strike="sngStrike" dirty="0" smtClean="0">
                <a:solidFill>
                  <a:schemeClr val="tx2"/>
                </a:solidFill>
              </a:rPr>
              <a:t>系统</a:t>
            </a:r>
            <a:endParaRPr lang="en-US" altLang="zh-CN" sz="2400" strike="sngStrike" dirty="0" smtClean="0">
              <a:solidFill>
                <a:schemeClr val="tx2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关注点在架构可行性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400" dirty="0" smtClean="0">
                <a:solidFill>
                  <a:srgbClr val="002060"/>
                </a:solidFill>
              </a:rPr>
              <a:t>KV</a:t>
            </a:r>
            <a:r>
              <a:rPr lang="zh-CN" altLang="en-US" sz="2400" dirty="0" smtClean="0">
                <a:solidFill>
                  <a:srgbClr val="002060"/>
                </a:solidFill>
              </a:rPr>
              <a:t>系统更易实现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将来可改造为</a:t>
            </a:r>
            <a:r>
              <a:rPr lang="en-US" altLang="zh-CN" sz="2400" dirty="0" smtClean="0">
                <a:solidFill>
                  <a:srgbClr val="002060"/>
                </a:solidFill>
              </a:rPr>
              <a:t>Tabular</a:t>
            </a:r>
            <a:r>
              <a:rPr lang="zh-CN" altLang="en-US" sz="2400" dirty="0" smtClean="0">
                <a:solidFill>
                  <a:srgbClr val="002060"/>
                </a:solidFill>
              </a:rPr>
              <a:t>系统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0623" y="3809425"/>
            <a:ext cx="7213211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数据分布：固定</a:t>
            </a:r>
            <a:r>
              <a:rPr lang="en-US" altLang="zh-CN" sz="2400" dirty="0" smtClean="0">
                <a:solidFill>
                  <a:srgbClr val="002060"/>
                </a:solidFill>
              </a:rPr>
              <a:t>Hash</a:t>
            </a:r>
            <a:r>
              <a:rPr lang="zh-CN" altLang="en-US" sz="2400" dirty="0" smtClean="0">
                <a:solidFill>
                  <a:srgbClr val="002060"/>
                </a:solidFill>
              </a:rPr>
              <a:t>分片    </a:t>
            </a:r>
            <a:r>
              <a:rPr lang="zh-CN" altLang="en-US" sz="2400" strike="sngStrike" dirty="0" smtClean="0">
                <a:solidFill>
                  <a:schemeClr val="tx2"/>
                </a:solidFill>
              </a:rPr>
              <a:t>一致性</a:t>
            </a:r>
            <a:r>
              <a:rPr lang="en-US" altLang="zh-CN" sz="2400" strike="sngStrike" dirty="0" smtClean="0">
                <a:solidFill>
                  <a:schemeClr val="tx2"/>
                </a:solidFill>
              </a:rPr>
              <a:t>Hash</a:t>
            </a:r>
            <a:r>
              <a:rPr lang="en-US" altLang="zh-CN" sz="2400" dirty="0" smtClean="0">
                <a:solidFill>
                  <a:schemeClr val="tx2"/>
                </a:solidFill>
              </a:rPr>
              <a:t>    </a:t>
            </a:r>
            <a:r>
              <a:rPr lang="en-US" altLang="zh-CN" sz="2400" strike="sngStrike" dirty="0" smtClean="0">
                <a:solidFill>
                  <a:schemeClr val="tx2"/>
                </a:solidFill>
              </a:rPr>
              <a:t>Range</a:t>
            </a:r>
            <a:r>
              <a:rPr lang="zh-CN" altLang="en-US" sz="2400" strike="sngStrike" dirty="0" smtClean="0">
                <a:solidFill>
                  <a:schemeClr val="tx2"/>
                </a:solidFill>
              </a:rPr>
              <a:t>分片</a:t>
            </a:r>
            <a:endParaRPr lang="en-US" altLang="zh-CN" sz="2400" strike="sngStrike" dirty="0" smtClean="0">
              <a:solidFill>
                <a:schemeClr val="tx2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实现简单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数据倾斜：</a:t>
            </a:r>
            <a:r>
              <a:rPr lang="zh-CN" altLang="en-US" sz="2400" dirty="0">
                <a:solidFill>
                  <a:srgbClr val="002060"/>
                </a:solidFill>
              </a:rPr>
              <a:t>合理</a:t>
            </a:r>
            <a:r>
              <a:rPr lang="zh-CN" altLang="en-US" sz="2400" dirty="0" smtClean="0">
                <a:solidFill>
                  <a:srgbClr val="002060"/>
                </a:solidFill>
              </a:rPr>
              <a:t>设计</a:t>
            </a:r>
            <a:r>
              <a:rPr lang="en-US" altLang="zh-CN" sz="2400" dirty="0" smtClean="0">
                <a:solidFill>
                  <a:srgbClr val="002060"/>
                </a:solidFill>
              </a:rPr>
              <a:t>Hash</a:t>
            </a:r>
            <a:r>
              <a:rPr lang="zh-CN" altLang="en-US" sz="2400" dirty="0" smtClean="0">
                <a:solidFill>
                  <a:srgbClr val="002060"/>
                </a:solidFill>
              </a:rPr>
              <a:t>键和</a:t>
            </a:r>
            <a:r>
              <a:rPr lang="en-US" altLang="zh-CN" sz="2400" dirty="0" smtClean="0">
                <a:solidFill>
                  <a:srgbClr val="002060"/>
                </a:solidFill>
              </a:rPr>
              <a:t>Hash</a:t>
            </a:r>
            <a:r>
              <a:rPr lang="zh-CN" altLang="en-US" sz="2400" dirty="0" smtClean="0">
                <a:solidFill>
                  <a:srgbClr val="002060"/>
                </a:solidFill>
              </a:rPr>
              <a:t>函数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可伸缩性：</a:t>
            </a:r>
            <a:r>
              <a:rPr lang="zh-CN" altLang="en-US" sz="2400" dirty="0">
                <a:solidFill>
                  <a:srgbClr val="002060"/>
                </a:solidFill>
              </a:rPr>
              <a:t>预</a:t>
            </a:r>
            <a:r>
              <a:rPr lang="zh-CN" altLang="en-US" sz="2400" dirty="0" smtClean="0">
                <a:solidFill>
                  <a:srgbClr val="002060"/>
                </a:solidFill>
              </a:rPr>
              <a:t>设 </a:t>
            </a:r>
            <a:r>
              <a:rPr lang="en-US" altLang="zh-CN" sz="2400" dirty="0" smtClean="0">
                <a:solidFill>
                  <a:srgbClr val="002060"/>
                </a:solidFill>
              </a:rPr>
              <a:t>Partition Count </a:t>
            </a:r>
            <a:r>
              <a:rPr lang="zh-CN" altLang="en-US" sz="2400" dirty="0" smtClean="0">
                <a:solidFill>
                  <a:srgbClr val="002060"/>
                </a:solidFill>
              </a:rPr>
              <a:t>远大于</a:t>
            </a:r>
            <a:r>
              <a:rPr lang="en-US" altLang="zh-CN" sz="2400" dirty="0" smtClean="0">
                <a:solidFill>
                  <a:srgbClr val="002060"/>
                </a:solidFill>
              </a:rPr>
              <a:t> Server Count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400" dirty="0" smtClean="0">
                <a:solidFill>
                  <a:srgbClr val="002060"/>
                </a:solidFill>
              </a:rPr>
              <a:t>热点问题：</a:t>
            </a:r>
            <a:r>
              <a:rPr lang="en-US" altLang="zh-CN" sz="2400" dirty="0" smtClean="0">
                <a:solidFill>
                  <a:srgbClr val="002060"/>
                </a:solidFill>
              </a:rPr>
              <a:t>Hash</a:t>
            </a:r>
            <a:r>
              <a:rPr lang="zh-CN" altLang="en-US" sz="2400" dirty="0">
                <a:solidFill>
                  <a:srgbClr val="002060"/>
                </a:solidFill>
              </a:rPr>
              <a:t>分片</a:t>
            </a:r>
            <a:r>
              <a:rPr lang="zh-CN" altLang="en-US" sz="2400" dirty="0" smtClean="0">
                <a:solidFill>
                  <a:srgbClr val="002060"/>
                </a:solidFill>
              </a:rPr>
              <a:t>和</a:t>
            </a:r>
            <a:r>
              <a:rPr lang="en-US" altLang="zh-CN" sz="2400" dirty="0" smtClean="0">
                <a:solidFill>
                  <a:srgbClr val="002060"/>
                </a:solidFill>
              </a:rPr>
              <a:t>Range</a:t>
            </a:r>
            <a:r>
              <a:rPr lang="zh-CN" altLang="en-US" sz="2400" dirty="0">
                <a:solidFill>
                  <a:srgbClr val="002060"/>
                </a:solidFill>
              </a:rPr>
              <a:t>分片</a:t>
            </a:r>
            <a:r>
              <a:rPr lang="zh-CN" altLang="en-US" sz="2400" dirty="0" smtClean="0">
                <a:solidFill>
                  <a:srgbClr val="002060"/>
                </a:solidFill>
              </a:rPr>
              <a:t>都不易解决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0534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69548" y="1040265"/>
            <a:ext cx="1075798" cy="38213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2060"/>
                </a:solidFill>
              </a:rPr>
              <a:t>HashKey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45346" y="1040266"/>
            <a:ext cx="1132763" cy="382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SortKey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3510" y="1083849"/>
            <a:ext cx="129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n w="0"/>
                <a:solidFill>
                  <a:schemeClr val="accent1"/>
                </a:solidFill>
              </a:rPr>
              <a:t>用户数据</a:t>
            </a:r>
            <a:r>
              <a:rPr lang="zh-CN" altLang="en-US" sz="1600" dirty="0">
                <a:ln w="0"/>
                <a:solidFill>
                  <a:schemeClr val="accent1"/>
                </a:solidFill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7664462" y="1040266"/>
            <a:ext cx="847469" cy="3821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Value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85913" y="4572000"/>
            <a:ext cx="5050087" cy="116114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746684" y="4794926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222917" y="479492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354246" y="479492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4" idx="2"/>
            <a:endCxn id="16" idx="0"/>
          </p:cNvCxnSpPr>
          <p:nvPr/>
        </p:nvCxnSpPr>
        <p:spPr>
          <a:xfrm flipH="1">
            <a:off x="4395367" y="2319374"/>
            <a:ext cx="1615867" cy="600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600427" y="2919867"/>
            <a:ext cx="1589880" cy="5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Partition #0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5407159" y="2916551"/>
            <a:ext cx="1574212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#1</a:t>
            </a:r>
            <a:endParaRPr lang="zh-CN" altLang="en-US" sz="1600" dirty="0"/>
          </a:p>
        </p:txBody>
      </p:sp>
      <p:sp>
        <p:nvSpPr>
          <p:cNvPr id="18" name="椭圆 17"/>
          <p:cNvSpPr/>
          <p:nvPr/>
        </p:nvSpPr>
        <p:spPr>
          <a:xfrm>
            <a:off x="7149519" y="2916551"/>
            <a:ext cx="1680960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 #2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7" idx="4"/>
            <a:endCxn id="12" idx="0"/>
          </p:cNvCxnSpPr>
          <p:nvPr/>
        </p:nvCxnSpPr>
        <p:spPr>
          <a:xfrm flipH="1">
            <a:off x="5762004" y="3483973"/>
            <a:ext cx="432261" cy="131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4"/>
          </p:cNvCxnSpPr>
          <p:nvPr/>
        </p:nvCxnSpPr>
        <p:spPr>
          <a:xfrm flipH="1">
            <a:off x="4245311" y="3483973"/>
            <a:ext cx="3744688" cy="131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4"/>
            <a:endCxn id="13" idx="0"/>
          </p:cNvCxnSpPr>
          <p:nvPr/>
        </p:nvCxnSpPr>
        <p:spPr>
          <a:xfrm>
            <a:off x="4395367" y="3483972"/>
            <a:ext cx="3497966" cy="1310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 rot="5400000">
            <a:off x="6445118" y="-215767"/>
            <a:ext cx="246338" cy="2192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37973" y="387259"/>
            <a:ext cx="643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Key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29911" y="1444851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hash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44425" y="3590240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route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箭头连接符 25"/>
          <p:cNvCxnSpPr>
            <a:stCxn id="3" idx="2"/>
            <a:endCxn id="34" idx="0"/>
          </p:cNvCxnSpPr>
          <p:nvPr/>
        </p:nvCxnSpPr>
        <p:spPr>
          <a:xfrm>
            <a:off x="6007447" y="1422404"/>
            <a:ext cx="3787" cy="52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395945" y="1944806"/>
            <a:ext cx="1230577" cy="3745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Partition ID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15648" y="1188603"/>
            <a:ext cx="3441919" cy="388423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组合主键：</a:t>
            </a:r>
            <a:r>
              <a:rPr lang="en-US" altLang="zh-CN" sz="1800" dirty="0" smtClean="0">
                <a:solidFill>
                  <a:srgbClr val="002060"/>
                </a:solidFill>
              </a:rPr>
              <a:t>HashKey + SortKey</a:t>
            </a:r>
          </a:p>
          <a:p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2060"/>
                </a:solidFill>
              </a:rPr>
              <a:t>HashKey</a:t>
            </a:r>
            <a:r>
              <a:rPr lang="zh-CN" altLang="en-US" sz="1800" dirty="0" smtClean="0">
                <a:solidFill>
                  <a:srgbClr val="002060"/>
                </a:solidFill>
              </a:rPr>
              <a:t>用于</a:t>
            </a:r>
            <a:r>
              <a:rPr lang="en-US" altLang="zh-CN" sz="1800" dirty="0" smtClean="0">
                <a:solidFill>
                  <a:srgbClr val="002060"/>
                </a:solidFill>
              </a:rPr>
              <a:t>Hash</a:t>
            </a:r>
            <a:r>
              <a:rPr lang="zh-CN" altLang="en-US" sz="1800" dirty="0" smtClean="0">
                <a:solidFill>
                  <a:srgbClr val="002060"/>
                </a:solidFill>
              </a:rPr>
              <a:t>分片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2060"/>
                </a:solidFill>
              </a:rPr>
              <a:t>同一</a:t>
            </a:r>
            <a:r>
              <a:rPr lang="zh-CN" altLang="en-US" sz="1800" dirty="0" smtClean="0">
                <a:solidFill>
                  <a:srgbClr val="002060"/>
                </a:solidFill>
              </a:rPr>
              <a:t>个分片</a:t>
            </a:r>
            <a:r>
              <a:rPr lang="en-US" altLang="zh-CN" sz="1800" dirty="0" smtClean="0">
                <a:solidFill>
                  <a:srgbClr val="002060"/>
                </a:solidFill>
              </a:rPr>
              <a:t>(Partition</a:t>
            </a:r>
            <a:r>
              <a:rPr lang="en-US" altLang="zh-CN" sz="1800" dirty="0">
                <a:solidFill>
                  <a:srgbClr val="002060"/>
                </a:solidFill>
              </a:rPr>
              <a:t>)</a:t>
            </a:r>
            <a:r>
              <a:rPr lang="zh-CN" altLang="en-US" sz="1800" dirty="0" smtClean="0">
                <a:solidFill>
                  <a:srgbClr val="002060"/>
                </a:solidFill>
              </a:rPr>
              <a:t>中</a:t>
            </a:r>
            <a:r>
              <a:rPr lang="zh-CN" altLang="en-US" sz="1800" dirty="0">
                <a:solidFill>
                  <a:srgbClr val="002060"/>
                </a:solidFill>
              </a:rPr>
              <a:t>的数据</a:t>
            </a:r>
            <a:r>
              <a:rPr lang="zh-CN" altLang="en-US" sz="1800" dirty="0" smtClean="0">
                <a:solidFill>
                  <a:srgbClr val="002060"/>
                </a:solidFill>
              </a:rPr>
              <a:t>按照 </a:t>
            </a:r>
            <a:r>
              <a:rPr lang="en-US" altLang="zh-CN" sz="1800" b="1" dirty="0" smtClean="0">
                <a:solidFill>
                  <a:srgbClr val="002060"/>
                </a:solidFill>
              </a:rPr>
              <a:t>[HashKey + SortKey] </a:t>
            </a:r>
            <a:r>
              <a:rPr lang="zh-CN" altLang="en-US" sz="1800" dirty="0" smtClean="0">
                <a:solidFill>
                  <a:srgbClr val="002060"/>
                </a:solidFill>
              </a:rPr>
              <a:t>排序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利用</a:t>
            </a:r>
            <a:r>
              <a:rPr lang="en-US" altLang="zh-CN" sz="1800" dirty="0" smtClean="0">
                <a:solidFill>
                  <a:srgbClr val="002060"/>
                </a:solidFill>
              </a:rPr>
              <a:t>Table</a:t>
            </a:r>
            <a:r>
              <a:rPr lang="zh-CN" altLang="en-US" sz="1800" dirty="0">
                <a:solidFill>
                  <a:srgbClr val="002060"/>
                </a:solidFill>
              </a:rPr>
              <a:t>进行空间隔离</a:t>
            </a:r>
            <a:endParaRPr lang="en-US" altLang="zh-CN" sz="1800" dirty="0">
              <a:solidFill>
                <a:srgbClr val="002060"/>
              </a:solidFill>
            </a:endParaRPr>
          </a:p>
          <a:p>
            <a:endParaRPr lang="en-US" altLang="zh-CN" sz="1800" b="1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随着业务需求增加功能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474470"/>
            <a:ext cx="2579521" cy="2560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 smtClean="0">
                <a:solidFill>
                  <a:srgbClr val="002060"/>
                </a:solidFill>
              </a:rPr>
              <a:t>数据模型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63380" y="5350750"/>
            <a:ext cx="685931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简单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991077" y="5356646"/>
            <a:ext cx="685931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灵活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490841" y="4933079"/>
            <a:ext cx="73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…</a:t>
            </a:r>
            <a:endParaRPr lang="zh-CN" altLang="en-US" sz="2400" b="1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067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3102" y="1466852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3102" y="3752283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46040" y="1466852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0825" y="1466852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46040" y="1988582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30825" y="1988582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46040" y="248659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30825" y="2486593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46040" y="375228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30825" y="3752283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46040" y="427401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30825" y="4274013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46040" y="4772024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30825" y="4772024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91883" y="3564291"/>
            <a:ext cx="7016617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文本框 39"/>
          <p:cNvSpPr txBox="1"/>
          <p:nvPr/>
        </p:nvSpPr>
        <p:spPr>
          <a:xfrm>
            <a:off x="2146041" y="2686727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46040" y="4956689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2390" y="671804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72609" y="671020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80112" y="671020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373222" y="1272070"/>
            <a:ext cx="7053939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>
            <a:off x="5243803" y="1651517"/>
            <a:ext cx="858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139541" y="1457029"/>
            <a:ext cx="12689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et/set/del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右大括号 49"/>
          <p:cNvSpPr/>
          <p:nvPr/>
        </p:nvSpPr>
        <p:spPr>
          <a:xfrm>
            <a:off x="5225142" y="1820200"/>
            <a:ext cx="279919" cy="136464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486405" y="2497976"/>
            <a:ext cx="615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6158207" y="2209197"/>
            <a:ext cx="1250293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multi_get/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multi_set/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右大括号 55"/>
          <p:cNvSpPr/>
          <p:nvPr/>
        </p:nvSpPr>
        <p:spPr>
          <a:xfrm>
            <a:off x="7744402" y="1272070"/>
            <a:ext cx="298585" cy="447544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108297" y="3300408"/>
            <a:ext cx="933061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can_all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164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20402" y="963384"/>
            <a:ext cx="5243323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get(HashKey</a:t>
            </a:r>
            <a:r>
              <a:rPr lang="en-US" altLang="zh-CN" sz="1800" dirty="0">
                <a:solidFill>
                  <a:srgbClr val="002060"/>
                </a:solidFill>
              </a:rPr>
              <a:t>, SortKey</a:t>
            </a:r>
            <a:r>
              <a:rPr lang="en-US" altLang="zh-CN" sz="1800" dirty="0" smtClean="0">
                <a:solidFill>
                  <a:srgbClr val="002060"/>
                </a:solidFill>
              </a:rPr>
              <a:t>) 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dirty="0" smtClean="0">
                <a:solidFill>
                  <a:srgbClr val="002060"/>
                </a:solidFill>
              </a:rPr>
              <a:t>  Value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71633" y="454592"/>
            <a:ext cx="2579521" cy="2560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2060"/>
                </a:solidFill>
              </a:rPr>
              <a:t>数据接口</a:t>
            </a:r>
            <a:endParaRPr lang="en-US" altLang="zh-CN" sz="2000" b="1" dirty="0" smtClean="0">
              <a:solidFill>
                <a:srgbClr val="002060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29492" y="1467109"/>
            <a:ext cx="5243323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</a:rPr>
              <a:t>set(HashKey, SortKey, </a:t>
            </a:r>
            <a:r>
              <a:rPr lang="en-US" altLang="zh-CN" sz="1800" dirty="0" smtClean="0">
                <a:solidFill>
                  <a:srgbClr val="002060"/>
                </a:solidFill>
              </a:rPr>
              <a:t>Value, TTL) 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 </a:t>
            </a:r>
            <a:r>
              <a:rPr lang="en-US" altLang="zh-CN" sz="1800" dirty="0" smtClean="0">
                <a:solidFill>
                  <a:srgbClr val="002060"/>
                </a:solidFill>
              </a:rPr>
              <a:t>Bool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29491" y="1970109"/>
            <a:ext cx="5243323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</a:rPr>
              <a:t>del(HashKey, </a:t>
            </a:r>
            <a:r>
              <a:rPr lang="en-US" altLang="zh-CN" sz="1800" dirty="0" smtClean="0">
                <a:solidFill>
                  <a:srgbClr val="002060"/>
                </a:solidFill>
              </a:rPr>
              <a:t>SortKey) 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 </a:t>
            </a:r>
            <a:r>
              <a:rPr lang="en-US" altLang="zh-CN" sz="1800" dirty="0" smtClean="0">
                <a:solidFill>
                  <a:srgbClr val="002060"/>
                </a:solidFill>
              </a:rPr>
              <a:t>Bool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29490" y="2485964"/>
            <a:ext cx="5243323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multi_get(HashKey</a:t>
            </a:r>
            <a:r>
              <a:rPr lang="en-US" altLang="zh-CN" sz="1800" dirty="0">
                <a:solidFill>
                  <a:srgbClr val="002060"/>
                </a:solidFill>
              </a:rPr>
              <a:t>, </a:t>
            </a:r>
            <a:r>
              <a:rPr lang="en-US" altLang="zh-CN" sz="1800" dirty="0" smtClean="0">
                <a:solidFill>
                  <a:srgbClr val="002060"/>
                </a:solidFill>
              </a:rPr>
              <a:t>SortKey[]) 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dirty="0" smtClean="0">
                <a:solidFill>
                  <a:srgbClr val="002060"/>
                </a:solidFill>
              </a:rPr>
              <a:t>  Value[]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29490" y="2993237"/>
            <a:ext cx="5243323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multi_set(HashKey</a:t>
            </a:r>
            <a:r>
              <a:rPr lang="en-US" altLang="zh-CN" sz="1800" dirty="0">
                <a:solidFill>
                  <a:srgbClr val="002060"/>
                </a:solidFill>
              </a:rPr>
              <a:t>, </a:t>
            </a:r>
            <a:r>
              <a:rPr lang="en-US" altLang="zh-CN" sz="1800" dirty="0" smtClean="0">
                <a:solidFill>
                  <a:srgbClr val="002060"/>
                </a:solidFill>
              </a:rPr>
              <a:t>SortKey[], Value[]) 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dirty="0" smtClean="0">
                <a:solidFill>
                  <a:srgbClr val="002060"/>
                </a:solidFill>
              </a:rPr>
              <a:t>  Bool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20402" y="3492689"/>
            <a:ext cx="5442860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</a:rPr>
              <a:t>scan(HashKey, SortKeyBegin, SortKeyEnd) </a:t>
            </a:r>
            <a:r>
              <a:rPr lang="en-US" altLang="zh-CN" sz="1800" dirty="0" smtClean="0">
                <a:solidFill>
                  <a:srgbClr val="002060"/>
                </a:solidFill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1800" dirty="0" smtClean="0">
                <a:solidFill>
                  <a:srgbClr val="002060"/>
                </a:solidFill>
              </a:rPr>
              <a:t> </a:t>
            </a:r>
            <a:r>
              <a:rPr lang="en-US" altLang="zh-CN" sz="1800" dirty="0">
                <a:solidFill>
                  <a:srgbClr val="002060"/>
                </a:solidFill>
              </a:rPr>
              <a:t>Iterator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20401" y="3989883"/>
            <a:ext cx="5243323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</a:rPr>
              <a:t>scan_all</a:t>
            </a:r>
            <a:r>
              <a:rPr lang="en-US" altLang="zh-CN" sz="1800" dirty="0" smtClean="0">
                <a:solidFill>
                  <a:srgbClr val="002060"/>
                </a:solidFill>
              </a:rPr>
              <a:t>() 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 </a:t>
            </a:r>
            <a:r>
              <a:rPr lang="en-US" altLang="zh-CN" sz="1800" dirty="0" smtClean="0">
                <a:solidFill>
                  <a:srgbClr val="002060"/>
                </a:solidFill>
              </a:rPr>
              <a:t>Iterator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175318" y="963384"/>
            <a:ext cx="2783153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读单条数据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184408" y="1467109"/>
            <a:ext cx="2774063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写单条数据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184408" y="1970109"/>
            <a:ext cx="2774064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删单条数据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184406" y="2485964"/>
            <a:ext cx="2774065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读相同</a:t>
            </a:r>
            <a:r>
              <a:rPr lang="en-US" altLang="zh-CN" sz="1800" dirty="0" smtClean="0">
                <a:solidFill>
                  <a:srgbClr val="002060"/>
                </a:solidFill>
              </a:rPr>
              <a:t>HashKey</a:t>
            </a:r>
            <a:r>
              <a:rPr lang="zh-CN" altLang="en-US" sz="1800" dirty="0" smtClean="0">
                <a:solidFill>
                  <a:srgbClr val="002060"/>
                </a:solidFill>
              </a:rPr>
              <a:t>的多条数据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184406" y="2993237"/>
            <a:ext cx="2774065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写相同</a:t>
            </a:r>
            <a:r>
              <a:rPr lang="en-US" altLang="zh-CN" sz="1800" dirty="0" smtClean="0">
                <a:solidFill>
                  <a:srgbClr val="002060"/>
                </a:solidFill>
              </a:rPr>
              <a:t>HashKey</a:t>
            </a:r>
            <a:r>
              <a:rPr lang="zh-CN" altLang="en-US" sz="1800" dirty="0">
                <a:solidFill>
                  <a:srgbClr val="002060"/>
                </a:solidFill>
              </a:rPr>
              <a:t>的多条</a:t>
            </a:r>
            <a:r>
              <a:rPr lang="zh-CN" altLang="en-US" sz="1800" dirty="0" smtClean="0">
                <a:solidFill>
                  <a:srgbClr val="002060"/>
                </a:solidFill>
              </a:rPr>
              <a:t>数据</a:t>
            </a:r>
            <a:endParaRPr lang="en-US" altLang="zh-CN" sz="1800" dirty="0">
              <a:solidFill>
                <a:srgbClr val="002060"/>
              </a:solidFill>
            </a:endParaRPr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175318" y="3492689"/>
            <a:ext cx="2779490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扫描相同</a:t>
            </a:r>
            <a:r>
              <a:rPr lang="en-US" altLang="zh-CN" sz="1800" dirty="0" smtClean="0">
                <a:solidFill>
                  <a:srgbClr val="002060"/>
                </a:solidFill>
              </a:rPr>
              <a:t>HashKey</a:t>
            </a:r>
            <a:r>
              <a:rPr lang="zh-CN" altLang="en-US" sz="1800" dirty="0" smtClean="0">
                <a:solidFill>
                  <a:srgbClr val="002060"/>
                </a:solidFill>
              </a:rPr>
              <a:t>的数据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175318" y="3989883"/>
            <a:ext cx="2779490" cy="4826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扫描全部数据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71633" y="4644858"/>
            <a:ext cx="2579521" cy="2560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Redis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适配</a:t>
            </a:r>
            <a:endParaRPr lang="en-US" altLang="zh-CN" sz="2000" b="1" dirty="0" smtClean="0">
              <a:solidFill>
                <a:srgbClr val="002060"/>
              </a:solidFill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841748" y="5086138"/>
            <a:ext cx="7173291" cy="31199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SET    SETEX    GET    DEL    INCR    INCRBY    DECR    DECRBY    TTL</a:t>
            </a:r>
          </a:p>
        </p:txBody>
      </p:sp>
      <p:sp>
        <p:nvSpPr>
          <p:cNvPr id="22" name="矩形 21"/>
          <p:cNvSpPr/>
          <p:nvPr/>
        </p:nvSpPr>
        <p:spPr>
          <a:xfrm>
            <a:off x="3742462" y="5631200"/>
            <a:ext cx="1358709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易使用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540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20" y="1469105"/>
            <a:ext cx="6414165" cy="3902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51529" y="5712538"/>
            <a:ext cx="518714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Replicated State Machine 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Architecture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00830" y="2654163"/>
            <a:ext cx="1463351" cy="7754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716156" y="3330438"/>
            <a:ext cx="1784674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9356" y="4211584"/>
            <a:ext cx="17852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Paxos  </a:t>
            </a:r>
            <a:r>
              <a:rPr lang="en-US" altLang="zh-CN" dirty="0" smtClean="0">
                <a:solidFill>
                  <a:srgbClr val="FF0000"/>
                </a:solidFill>
              </a:rPr>
              <a:t>    (1990)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9356" y="4651543"/>
            <a:ext cx="17852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Raft       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(2013)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9356" y="5093249"/>
            <a:ext cx="15419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PacificA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(2008)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1" name="Shape 131"/>
          <p:cNvSpPr/>
          <p:nvPr/>
        </p:nvSpPr>
        <p:spPr>
          <a:xfrm>
            <a:off x="679521" y="703878"/>
            <a:ext cx="760971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Consensus Algorithm Choices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3847" y="5070441"/>
            <a:ext cx="1843314" cy="407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2" grpId="0"/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2" y="464749"/>
            <a:ext cx="6950075" cy="4857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3430" y="5621848"/>
            <a:ext cx="55971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Primary/Backup Paradigm of PacificA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笑脸 5"/>
          <p:cNvSpPr/>
          <p:nvPr/>
        </p:nvSpPr>
        <p:spPr>
          <a:xfrm>
            <a:off x="772752" y="2861498"/>
            <a:ext cx="648419" cy="61160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5965" y="3457316"/>
            <a:ext cx="766301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i="1" dirty="0" smtClean="0">
                <a:solidFill>
                  <a:schemeClr val="tx1"/>
                </a:solidFill>
              </a:rPr>
              <a:t>lient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438424" y="3115542"/>
            <a:ext cx="14925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695986" y="2278252"/>
            <a:ext cx="1146875" cy="889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695986" y="3167301"/>
            <a:ext cx="1146875" cy="1063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16697" y="2722776"/>
            <a:ext cx="902584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query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89227" y="3219497"/>
            <a:ext cx="1209393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412475" y="3243665"/>
            <a:ext cx="14724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44867" y="2705380"/>
            <a:ext cx="111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replicate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44866" y="3288175"/>
            <a:ext cx="111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replicate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28004" y="2722775"/>
            <a:ext cx="902584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update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48756" y="2722776"/>
            <a:ext cx="297803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163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8" grpId="0"/>
      <p:bldP spid="18" grpId="1"/>
      <p:bldP spid="18" grpId="2"/>
      <p:bldP spid="19" grpId="0"/>
      <p:bldP spid="19" grpId="1"/>
      <p:bldP spid="19" grpId="2"/>
      <p:bldP spid="25" grpId="0"/>
      <p:bldP spid="26" grpId="0"/>
      <p:bldP spid="27" grpId="2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2417522" y="1814973"/>
            <a:ext cx="2200139" cy="239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763886" y="227957"/>
            <a:ext cx="2200139" cy="239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763886" y="3304629"/>
            <a:ext cx="2200139" cy="2393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81986" y="3542249"/>
            <a:ext cx="353094" cy="34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667017" y="3534522"/>
            <a:ext cx="1216548" cy="334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Log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13381" y="1957860"/>
            <a:ext cx="1216548" cy="327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</a:t>
            </a:r>
            <a:r>
              <a:rPr lang="en-US" altLang="zh-CN" b="1" dirty="0" smtClean="0"/>
              <a:t>og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81987" y="3538125"/>
            <a:ext cx="323550" cy="334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881987" y="3538124"/>
            <a:ext cx="323550" cy="334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柱形 51"/>
          <p:cNvSpPr/>
          <p:nvPr/>
        </p:nvSpPr>
        <p:spPr>
          <a:xfrm>
            <a:off x="2905651" y="2400029"/>
            <a:ext cx="1138898" cy="85246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柱形 52"/>
          <p:cNvSpPr/>
          <p:nvPr/>
        </p:nvSpPr>
        <p:spPr>
          <a:xfrm>
            <a:off x="6252018" y="790655"/>
            <a:ext cx="1138898" cy="85246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柱形 53"/>
          <p:cNvSpPr/>
          <p:nvPr/>
        </p:nvSpPr>
        <p:spPr>
          <a:xfrm>
            <a:off x="6247954" y="3795690"/>
            <a:ext cx="1138898" cy="85246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4617661" y="2366886"/>
            <a:ext cx="1146225" cy="605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617661" y="3164036"/>
            <a:ext cx="1146225" cy="540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058146" y="3269812"/>
            <a:ext cx="147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/>
                </a:solidFill>
              </a:rPr>
              <a:t>Secondary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1483212" y="2747329"/>
            <a:ext cx="934310" cy="102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笑脸 64"/>
          <p:cNvSpPr/>
          <p:nvPr/>
        </p:nvSpPr>
        <p:spPr>
          <a:xfrm>
            <a:off x="786377" y="2520457"/>
            <a:ext cx="648419" cy="611606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59590" y="3116275"/>
            <a:ext cx="766301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C</a:t>
            </a:r>
            <a:r>
              <a:rPr lang="en-US" altLang="zh-CN" b="1" dirty="0" smtClean="0">
                <a:solidFill>
                  <a:schemeClr val="accent2"/>
                </a:solidFill>
              </a:rPr>
              <a:t>lient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27187" y="2242579"/>
            <a:ext cx="1019806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prepare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611477" y="3410224"/>
            <a:ext cx="1209393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prepare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4617664" y="2454801"/>
            <a:ext cx="1146222" cy="609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4617661" y="3087836"/>
            <a:ext cx="1146225" cy="522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152039" y="2619286"/>
            <a:ext cx="72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52039" y="3059155"/>
            <a:ext cx="1209393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201450" y="2697905"/>
            <a:ext cx="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DB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497296" y="2454801"/>
            <a:ext cx="1209393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82862" y="3535958"/>
            <a:ext cx="353922" cy="333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885378" y="3542249"/>
            <a:ext cx="349702" cy="3268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 rot="10800000">
            <a:off x="1458447" y="2887910"/>
            <a:ext cx="934310" cy="10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436336" y="2884120"/>
            <a:ext cx="1209393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773430" y="5785970"/>
            <a:ext cx="55971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Two-Phrase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ommit of PacificA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11218" y="4946796"/>
            <a:ext cx="1216548" cy="327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</a:t>
            </a:r>
            <a:r>
              <a:rPr lang="en-US" altLang="zh-CN" b="1" dirty="0" smtClean="0"/>
              <a:t>og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6058146" y="161891"/>
            <a:ext cx="147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/>
                </a:solidFill>
              </a:rPr>
              <a:t>Secondary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726557" y="1758183"/>
            <a:ext cx="147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5"/>
                </a:solidFill>
              </a:rPr>
              <a:t>Primary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567167" y="1086742"/>
            <a:ext cx="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DB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571668" y="4085192"/>
            <a:ext cx="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DB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 flipH="1" flipV="1">
            <a:off x="3874367" y="3080216"/>
            <a:ext cx="177836" cy="446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929804" y="3117875"/>
            <a:ext cx="1019806" cy="37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apply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3513" y="5131102"/>
            <a:ext cx="1386363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强一致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360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75 -0.09653 L -0.1342 -0.09653 C -0.07396 -0.09653 0.00122 -0.07107 0.00122 -0.04977 L 0.00122 -0.00232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208 L 0.36614 -0.230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7" y="-1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208 L 0.36614 0.204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16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2865 -0.1173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-588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50" grpId="0" animBg="1"/>
      <p:bldP spid="50" grpId="1" animBg="1"/>
      <p:bldP spid="51" grpId="0" animBg="1"/>
      <p:bldP spid="51" grpId="1" animBg="1"/>
      <p:bldP spid="64" grpId="0" animBg="1"/>
      <p:bldP spid="64" grpId="1" animBg="1"/>
      <p:bldP spid="67" grpId="0"/>
      <p:bldP spid="67" grpId="1"/>
      <p:bldP spid="68" grpId="0"/>
      <p:bldP spid="68" grpId="1"/>
      <p:bldP spid="71" grpId="0"/>
      <p:bldP spid="71" grpId="1"/>
      <p:bldP spid="72" grpId="0"/>
      <p:bldP spid="72" grpId="1"/>
      <p:bldP spid="76" grpId="0"/>
      <p:bldP spid="76" grpId="1"/>
      <p:bldP spid="77" grpId="0" animBg="1"/>
      <p:bldP spid="77" grpId="1" animBg="1"/>
      <p:bldP spid="78" grpId="0" animBg="1"/>
      <p:bldP spid="78" grpId="1" animBg="1"/>
      <p:bldP spid="79" grpId="0" animBg="1"/>
      <p:bldP spid="80" grpId="0"/>
      <p:bldP spid="57" grpId="0"/>
      <p:bldP spid="5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83807" y="1239822"/>
            <a:ext cx="13490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3200" dirty="0">
                <a:solidFill>
                  <a:srgbClr val="002060"/>
                </a:solidFill>
              </a:rPr>
              <a:t>关于</a:t>
            </a:r>
            <a:r>
              <a:rPr lang="zh-CN" altLang="en-US" sz="3200" dirty="0" smtClean="0">
                <a:solidFill>
                  <a:srgbClr val="002060"/>
                </a:solidFill>
              </a:rPr>
              <a:t>我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2076707" y="1276874"/>
            <a:ext cx="6871290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002060"/>
                </a:solidFill>
              </a:rPr>
              <a:t>姓名：覃左言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002060"/>
                </a:solidFill>
              </a:rPr>
              <a:t>经历：腾讯</a:t>
            </a:r>
            <a:r>
              <a:rPr lang="en-US" altLang="zh-CN" sz="2000" dirty="0" smtClean="0">
                <a:solidFill>
                  <a:srgbClr val="002060"/>
                </a:solidFill>
              </a:rPr>
              <a:t>/</a:t>
            </a:r>
            <a:r>
              <a:rPr lang="zh-CN" altLang="en-US" sz="2000" dirty="0" smtClean="0">
                <a:solidFill>
                  <a:srgbClr val="002060"/>
                </a:solidFill>
              </a:rPr>
              <a:t>百度</a:t>
            </a:r>
            <a:r>
              <a:rPr lang="en-US" altLang="zh-CN" sz="2000" dirty="0" smtClean="0">
                <a:solidFill>
                  <a:srgbClr val="002060"/>
                </a:solidFill>
              </a:rPr>
              <a:t>/</a:t>
            </a:r>
            <a:r>
              <a:rPr lang="zh-CN" altLang="en-US" sz="2000" dirty="0" smtClean="0">
                <a:solidFill>
                  <a:srgbClr val="002060"/>
                </a:solidFill>
              </a:rPr>
              <a:t>小米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002060"/>
                </a:solidFill>
              </a:rPr>
              <a:t>关注：基础架构、分布式系统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002060"/>
                </a:solidFill>
              </a:rPr>
              <a:t>爱好：运动、开源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002060"/>
                </a:solidFill>
              </a:rPr>
              <a:t>开发过微服务框架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002060"/>
                </a:solidFill>
              </a:rPr>
              <a:t>写过</a:t>
            </a:r>
            <a:r>
              <a:rPr lang="en-US" altLang="zh-CN" sz="2000" dirty="0" smtClean="0">
                <a:solidFill>
                  <a:srgbClr val="002060"/>
                </a:solidFill>
              </a:rPr>
              <a:t>RPC</a:t>
            </a:r>
            <a:r>
              <a:rPr lang="zh-CN" altLang="en-US" sz="2000" dirty="0" smtClean="0">
                <a:solidFill>
                  <a:srgbClr val="002060"/>
                </a:solidFill>
              </a:rPr>
              <a:t>框架：</a:t>
            </a:r>
            <a:r>
              <a:rPr lang="en-US" altLang="zh-CN" sz="2000" dirty="0">
                <a:solidFill>
                  <a:srgbClr val="002060"/>
                </a:solidFill>
                <a:hlinkClick r:id="rId3"/>
              </a:rPr>
              <a:t>https://</a:t>
            </a:r>
            <a:r>
              <a:rPr lang="en-US" altLang="zh-CN" sz="2000" dirty="0" smtClean="0">
                <a:solidFill>
                  <a:srgbClr val="002060"/>
                </a:solidFill>
                <a:hlinkClick r:id="rId3"/>
              </a:rPr>
              <a:t>github.com/baidu/sofa-pbrpc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002060"/>
                </a:solidFill>
              </a:rPr>
              <a:t>参与过分布式框架：</a:t>
            </a:r>
            <a:r>
              <a:rPr lang="en-US" altLang="zh-CN" sz="2000" dirty="0">
                <a:solidFill>
                  <a:srgbClr val="002060"/>
                </a:solidFill>
                <a:hlinkClick r:id="rId4"/>
              </a:rPr>
              <a:t>https://github.com/Microsoft/rDSN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000" dirty="0" smtClean="0">
                <a:solidFill>
                  <a:srgbClr val="002060"/>
                </a:solidFill>
              </a:rPr>
              <a:t>正在做</a:t>
            </a:r>
            <a:r>
              <a:rPr lang="en-US" altLang="zh-CN" sz="2000" dirty="0" smtClean="0">
                <a:solidFill>
                  <a:srgbClr val="002060"/>
                </a:solidFill>
              </a:rPr>
              <a:t>KV</a:t>
            </a:r>
            <a:r>
              <a:rPr lang="zh-CN" altLang="en-US" sz="2000" dirty="0" smtClean="0">
                <a:solidFill>
                  <a:srgbClr val="002060"/>
                </a:solidFill>
              </a:rPr>
              <a:t>存储系统：</a:t>
            </a:r>
            <a:r>
              <a:rPr lang="en-US" altLang="zh-CN" sz="2000" dirty="0">
                <a:solidFill>
                  <a:srgbClr val="002060"/>
                </a:solidFill>
                <a:hlinkClick r:id="rId5"/>
              </a:rPr>
              <a:t>https://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github.com/XiaoMi/pegasus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1870969" y="1310639"/>
            <a:ext cx="0" cy="41754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0551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2" y="598839"/>
            <a:ext cx="766934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Architecture Choices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5" name="Shape 131"/>
          <p:cNvSpPr/>
          <p:nvPr/>
        </p:nvSpPr>
        <p:spPr>
          <a:xfrm>
            <a:off x="534914" y="1617313"/>
            <a:ext cx="819343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Centralized </a:t>
            </a:r>
            <a:r>
              <a:rPr lang="en-US" altLang="zh-CN" dirty="0" smtClean="0">
                <a:solidFill>
                  <a:srgbClr val="002060"/>
                </a:solidFill>
              </a:rPr>
              <a:t>      Vs</a:t>
            </a:r>
            <a:r>
              <a:rPr lang="en-US" altLang="zh-CN" dirty="0">
                <a:solidFill>
                  <a:srgbClr val="002060"/>
                </a:solidFill>
              </a:rPr>
              <a:t>. </a:t>
            </a:r>
            <a:r>
              <a:rPr lang="en-US" altLang="zh-CN" dirty="0" smtClean="0">
                <a:solidFill>
                  <a:srgbClr val="002060"/>
                </a:solidFill>
              </a:rPr>
              <a:t>   Decentralized      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8" name="Shape 131"/>
          <p:cNvSpPr/>
          <p:nvPr/>
        </p:nvSpPr>
        <p:spPr>
          <a:xfrm>
            <a:off x="699212" y="5462357"/>
            <a:ext cx="819343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Layered        Vs.       Integrated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29182" y="1617313"/>
            <a:ext cx="2742732" cy="5539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284914" y="5462357"/>
            <a:ext cx="2632525" cy="5539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85" y="2449370"/>
            <a:ext cx="3692047" cy="27392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43" y="2266112"/>
            <a:ext cx="2996192" cy="3038631"/>
          </a:xfrm>
          <a:prstGeom prst="rect">
            <a:avLst/>
          </a:prstGeom>
        </p:spPr>
      </p:pic>
      <p:pic>
        <p:nvPicPr>
          <p:cNvPr id="10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282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1773430" y="5785970"/>
            <a:ext cx="559713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Pegasus 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Architecture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0" y="514351"/>
            <a:ext cx="7249478" cy="5058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82616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68207" y="1627396"/>
            <a:ext cx="3749983" cy="319672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5298" y="1679143"/>
            <a:ext cx="196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</a:rPr>
              <a:t>ReplicaServer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5719" y="2216107"/>
            <a:ext cx="3233538" cy="13938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13081" y="2216107"/>
            <a:ext cx="2209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ReplicaManager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98482" y="2680029"/>
            <a:ext cx="868549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Replica</a:t>
            </a:r>
            <a:endParaRPr lang="zh-CN" altLang="en-US" sz="1400" dirty="0"/>
          </a:p>
        </p:txBody>
      </p:sp>
      <p:sp>
        <p:nvSpPr>
          <p:cNvPr id="10" name="上下箭头 9"/>
          <p:cNvSpPr/>
          <p:nvPr/>
        </p:nvSpPr>
        <p:spPr>
          <a:xfrm>
            <a:off x="5844555" y="3285920"/>
            <a:ext cx="170075" cy="782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5457712" y="4099775"/>
            <a:ext cx="953361" cy="544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RocksDB</a:t>
            </a:r>
            <a:endParaRPr lang="zh-CN" altLang="en-US" sz="1400" dirty="0"/>
          </a:p>
        </p:txBody>
      </p:sp>
      <p:sp>
        <p:nvSpPr>
          <p:cNvPr id="19" name="上下箭头 18"/>
          <p:cNvSpPr/>
          <p:nvPr/>
        </p:nvSpPr>
        <p:spPr>
          <a:xfrm>
            <a:off x="7933727" y="3295429"/>
            <a:ext cx="170075" cy="782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539905" y="2680028"/>
            <a:ext cx="868549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Replica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7536390" y="2680027"/>
            <a:ext cx="868549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Replica</a:t>
            </a:r>
            <a:endParaRPr lang="zh-CN" altLang="en-US" sz="1400" dirty="0"/>
          </a:p>
        </p:txBody>
      </p:sp>
      <p:sp>
        <p:nvSpPr>
          <p:cNvPr id="28" name="上下箭头 27"/>
          <p:cNvSpPr/>
          <p:nvPr/>
        </p:nvSpPr>
        <p:spPr>
          <a:xfrm>
            <a:off x="6889141" y="3294239"/>
            <a:ext cx="170075" cy="782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2350" y="1627398"/>
            <a:ext cx="3764320" cy="319672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9441" y="1679145"/>
            <a:ext cx="196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</a:rPr>
              <a:t>ReplicaServer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9862" y="2216109"/>
            <a:ext cx="3233538" cy="13938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47224" y="2216109"/>
            <a:ext cx="2209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ReplicaManager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32625" y="2680031"/>
            <a:ext cx="868549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Replica</a:t>
            </a:r>
            <a:endParaRPr lang="zh-CN" altLang="en-US" sz="1400" dirty="0"/>
          </a:p>
        </p:txBody>
      </p:sp>
      <p:sp>
        <p:nvSpPr>
          <p:cNvPr id="34" name="上下箭头 33"/>
          <p:cNvSpPr/>
          <p:nvPr/>
        </p:nvSpPr>
        <p:spPr>
          <a:xfrm rot="19015848">
            <a:off x="1393377" y="3166238"/>
            <a:ext cx="157445" cy="10645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下箭头 35"/>
          <p:cNvSpPr/>
          <p:nvPr/>
        </p:nvSpPr>
        <p:spPr>
          <a:xfrm rot="2653846">
            <a:off x="2812074" y="3142302"/>
            <a:ext cx="145818" cy="11044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1745472" y="2680030"/>
            <a:ext cx="868549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Replica</a:t>
            </a:r>
            <a:endParaRPr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2770533" y="2680029"/>
            <a:ext cx="868549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Replica</a:t>
            </a:r>
            <a:endParaRPr lang="zh-CN" altLang="en-US" sz="1400" dirty="0"/>
          </a:p>
        </p:txBody>
      </p:sp>
      <p:sp>
        <p:nvSpPr>
          <p:cNvPr id="39" name="流程图: 磁盘 38"/>
          <p:cNvSpPr/>
          <p:nvPr/>
        </p:nvSpPr>
        <p:spPr>
          <a:xfrm>
            <a:off x="1644716" y="4106026"/>
            <a:ext cx="998559" cy="544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RocksDB</a:t>
            </a:r>
            <a:endParaRPr lang="zh-CN" altLang="en-US" sz="1400" dirty="0"/>
          </a:p>
        </p:txBody>
      </p:sp>
      <p:sp>
        <p:nvSpPr>
          <p:cNvPr id="41" name="上下箭头 40"/>
          <p:cNvSpPr/>
          <p:nvPr/>
        </p:nvSpPr>
        <p:spPr>
          <a:xfrm>
            <a:off x="2094708" y="3294241"/>
            <a:ext cx="170075" cy="782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Shape 131"/>
          <p:cNvSpPr/>
          <p:nvPr/>
        </p:nvSpPr>
        <p:spPr>
          <a:xfrm>
            <a:off x="679521" y="715720"/>
            <a:ext cx="773858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ReplicaServer Design Choices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3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流程图: 磁盘 39"/>
          <p:cNvSpPr/>
          <p:nvPr/>
        </p:nvSpPr>
        <p:spPr>
          <a:xfrm>
            <a:off x="6495897" y="4090883"/>
            <a:ext cx="953361" cy="544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RocksDB</a:t>
            </a:r>
            <a:endParaRPr lang="zh-CN" altLang="en-US" sz="1400" dirty="0"/>
          </a:p>
        </p:txBody>
      </p:sp>
      <p:sp>
        <p:nvSpPr>
          <p:cNvPr id="43" name="流程图: 磁盘 42"/>
          <p:cNvSpPr/>
          <p:nvPr/>
        </p:nvSpPr>
        <p:spPr>
          <a:xfrm>
            <a:off x="7534082" y="4090883"/>
            <a:ext cx="953361" cy="5442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RocksDB</a:t>
            </a:r>
            <a:endParaRPr lang="zh-CN" altLang="en-US" sz="1400" dirty="0"/>
          </a:p>
        </p:txBody>
      </p:sp>
      <p:sp>
        <p:nvSpPr>
          <p:cNvPr id="4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2145723" y="5071806"/>
            <a:ext cx="5243323" cy="111546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避免不同</a:t>
            </a:r>
            <a:r>
              <a:rPr lang="en-US" altLang="zh-CN" sz="1800" dirty="0" smtClean="0">
                <a:solidFill>
                  <a:srgbClr val="002060"/>
                </a:solidFill>
              </a:rPr>
              <a:t>Table/Partition</a:t>
            </a:r>
            <a:r>
              <a:rPr lang="zh-CN" altLang="en-US" sz="1800" dirty="0" smtClean="0">
                <a:solidFill>
                  <a:srgbClr val="002060"/>
                </a:solidFill>
              </a:rPr>
              <a:t>的数据相互影响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更容易实现 </a:t>
            </a:r>
            <a:r>
              <a:rPr lang="en-US" altLang="zh-CN" sz="1800" dirty="0" smtClean="0">
                <a:solidFill>
                  <a:srgbClr val="002060"/>
                </a:solidFill>
              </a:rPr>
              <a:t>Load Balance </a:t>
            </a:r>
            <a:r>
              <a:rPr lang="zh-CN" altLang="en-US" sz="1800" dirty="0" smtClean="0">
                <a:solidFill>
                  <a:srgbClr val="002060"/>
                </a:solidFill>
              </a:rPr>
              <a:t>和 </a:t>
            </a:r>
            <a:r>
              <a:rPr lang="en-US" altLang="zh-CN" sz="1800" dirty="0" smtClean="0">
                <a:solidFill>
                  <a:srgbClr val="002060"/>
                </a:solidFill>
              </a:rPr>
              <a:t>Drop Table</a:t>
            </a: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方便将数据分散到多个</a:t>
            </a:r>
            <a:r>
              <a:rPr lang="en-US" altLang="zh-CN" sz="1800" dirty="0" smtClean="0">
                <a:solidFill>
                  <a:srgbClr val="002060"/>
                </a:solidFill>
              </a:rPr>
              <a:t>SSD</a:t>
            </a:r>
            <a:r>
              <a:rPr lang="zh-CN" altLang="en-US" sz="1800" dirty="0" smtClean="0">
                <a:solidFill>
                  <a:srgbClr val="002060"/>
                </a:solidFill>
              </a:rPr>
              <a:t>盘，提高并发能力</a:t>
            </a:r>
            <a:endParaRPr lang="en-US" altLang="zh-CN" sz="1800" dirty="0">
              <a:solidFill>
                <a:srgbClr val="002060"/>
              </a:solidFill>
            </a:endParaRPr>
          </a:p>
        </p:txBody>
      </p:sp>
      <p:pic>
        <p:nvPicPr>
          <p:cNvPr id="2" name="Picture 2" descr="Image result for red tick transpar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28" y="1319246"/>
            <a:ext cx="787632" cy="73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4048363" y="2656757"/>
            <a:ext cx="101839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4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9167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667270"/>
            <a:ext cx="7815724" cy="41541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8429" y="5773888"/>
            <a:ext cx="518714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RocksDB: Log-Based Storage System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5361" y="2330822"/>
            <a:ext cx="358588" cy="2241177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093315" y="3335223"/>
            <a:ext cx="592047" cy="1486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5788" y="4821381"/>
            <a:ext cx="4201978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Make commit log shared by all replicas</a:t>
            </a:r>
          </a:p>
          <a:p>
            <a:pPr marL="342900" indent="-342900">
              <a:buFontTx/>
              <a:buChar char="-"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rPr>
              <a:t>减少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rPr>
              <a:t>write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rPr>
              <a:t> compete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FF0000"/>
                </a:solidFill>
              </a:rPr>
              <a:t>适合 </a:t>
            </a:r>
            <a:r>
              <a:rPr lang="en-US" altLang="zh-CN" sz="2000" dirty="0" smtClean="0">
                <a:solidFill>
                  <a:srgbClr val="FF0000"/>
                </a:solidFill>
              </a:rPr>
              <a:t>b</a:t>
            </a:r>
            <a:r>
              <a:rPr lang="en-US" altLang="zh-CN" sz="2000" baseline="0" dirty="0" smtClean="0">
                <a:solidFill>
                  <a:srgbClr val="FF0000"/>
                </a:solidFill>
              </a:rPr>
              <a:t>atch write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0819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551" y="1109294"/>
            <a:ext cx="7968708" cy="333990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8642" y="1161041"/>
            <a:ext cx="196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</a:rPr>
              <a:t>ReplicaServer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6642" y="1698005"/>
            <a:ext cx="4960003" cy="13938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4005" y="1698005"/>
            <a:ext cx="2209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ReplicaManager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80842" y="2133430"/>
            <a:ext cx="11207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Replica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3062898" y="2133429"/>
            <a:ext cx="11207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Replica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4649405" y="2133428"/>
            <a:ext cx="11207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Replica</a:t>
            </a:r>
            <a:endParaRPr lang="zh-CN" altLang="en-US" b="1" dirty="0"/>
          </a:p>
        </p:txBody>
      </p:sp>
      <p:sp>
        <p:nvSpPr>
          <p:cNvPr id="10" name="上下箭头 9"/>
          <p:cNvSpPr/>
          <p:nvPr/>
        </p:nvSpPr>
        <p:spPr>
          <a:xfrm>
            <a:off x="1967832" y="2714001"/>
            <a:ext cx="170075" cy="782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资料带 11"/>
          <p:cNvSpPr/>
          <p:nvPr/>
        </p:nvSpPr>
        <p:spPr>
          <a:xfrm>
            <a:off x="6696942" y="1766999"/>
            <a:ext cx="1581227" cy="106917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Commit Log</a:t>
            </a:r>
            <a:endParaRPr lang="zh-CN" altLang="en-US" dirty="0"/>
          </a:p>
        </p:txBody>
      </p:sp>
      <p:sp>
        <p:nvSpPr>
          <p:cNvPr id="13" name="左右箭头 12"/>
          <p:cNvSpPr/>
          <p:nvPr/>
        </p:nvSpPr>
        <p:spPr>
          <a:xfrm>
            <a:off x="6095673" y="2264297"/>
            <a:ext cx="533418" cy="2612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4299416" y="759165"/>
            <a:ext cx="349989" cy="683453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下箭头 19"/>
          <p:cNvSpPr/>
          <p:nvPr/>
        </p:nvSpPr>
        <p:spPr>
          <a:xfrm>
            <a:off x="5121167" y="2714001"/>
            <a:ext cx="170075" cy="782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80396" y="406277"/>
            <a:ext cx="78320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RPC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20321" y="5755454"/>
            <a:ext cx="518714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Architecture of ReplicaServer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75435" y="4685359"/>
            <a:ext cx="5243323" cy="13010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管理多个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</a:t>
            </a: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每个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 </a:t>
            </a:r>
            <a:r>
              <a:rPr lang="zh-CN" altLang="en-US" sz="1800" dirty="0" smtClean="0">
                <a:solidFill>
                  <a:srgbClr val="FF0000"/>
                </a:solidFill>
              </a:rPr>
              <a:t>独享 </a:t>
            </a:r>
            <a:r>
              <a:rPr lang="en-US" altLang="zh-CN" sz="1800" dirty="0" smtClean="0">
                <a:solidFill>
                  <a:srgbClr val="002060"/>
                </a:solidFill>
              </a:rPr>
              <a:t>RocksDB</a:t>
            </a:r>
          </a:p>
          <a:p>
            <a:r>
              <a:rPr lang="zh-CN" altLang="en-US" sz="1800" dirty="0">
                <a:solidFill>
                  <a:srgbClr val="002060"/>
                </a:solidFill>
              </a:rPr>
              <a:t>所有</a:t>
            </a:r>
            <a:r>
              <a:rPr lang="en-US" altLang="zh-CN" sz="1800" dirty="0">
                <a:solidFill>
                  <a:srgbClr val="002060"/>
                </a:solidFill>
              </a:rPr>
              <a:t>Replica </a:t>
            </a:r>
            <a:r>
              <a:rPr lang="zh-CN" altLang="en-US" sz="1800" dirty="0">
                <a:solidFill>
                  <a:srgbClr val="FF0000"/>
                </a:solidFill>
              </a:rPr>
              <a:t>共享 </a:t>
            </a:r>
            <a:r>
              <a:rPr lang="en-US" altLang="zh-CN" sz="1800" dirty="0">
                <a:solidFill>
                  <a:srgbClr val="002060"/>
                </a:solidFill>
              </a:rPr>
              <a:t>Commit </a:t>
            </a:r>
            <a:r>
              <a:rPr lang="en-US" altLang="zh-CN" sz="1800" dirty="0" smtClean="0">
                <a:solidFill>
                  <a:srgbClr val="002060"/>
                </a:solidFill>
              </a:rPr>
              <a:t>Log</a:t>
            </a:r>
            <a:endParaRPr lang="en-US" altLang="zh-CN" sz="1800" dirty="0">
              <a:solidFill>
                <a:srgbClr val="002060"/>
              </a:solidFill>
            </a:endParaRPr>
          </a:p>
        </p:txBody>
      </p:sp>
      <p:pic>
        <p:nvPicPr>
          <p:cNvPr id="2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流程图: 磁盘 23"/>
          <p:cNvSpPr/>
          <p:nvPr/>
        </p:nvSpPr>
        <p:spPr>
          <a:xfrm>
            <a:off x="1409514" y="3530600"/>
            <a:ext cx="1263425" cy="6894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RocksDB</a:t>
            </a:r>
            <a:endParaRPr lang="zh-CN" altLang="en-US" dirty="0"/>
          </a:p>
        </p:txBody>
      </p:sp>
      <p:sp>
        <p:nvSpPr>
          <p:cNvPr id="26" name="流程图: 磁盘 25"/>
          <p:cNvSpPr/>
          <p:nvPr/>
        </p:nvSpPr>
        <p:spPr>
          <a:xfrm>
            <a:off x="4551775" y="3532001"/>
            <a:ext cx="1263425" cy="6894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RocksDB</a:t>
            </a:r>
            <a:endParaRPr lang="zh-CN" altLang="en-US" dirty="0"/>
          </a:p>
        </p:txBody>
      </p:sp>
      <p:sp>
        <p:nvSpPr>
          <p:cNvPr id="27" name="流程图: 磁盘 26"/>
          <p:cNvSpPr/>
          <p:nvPr/>
        </p:nvSpPr>
        <p:spPr>
          <a:xfrm>
            <a:off x="2977739" y="3534067"/>
            <a:ext cx="1263425" cy="6894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RocksDB</a:t>
            </a:r>
            <a:endParaRPr lang="zh-CN" altLang="en-US" dirty="0"/>
          </a:p>
        </p:txBody>
      </p:sp>
      <p:sp>
        <p:nvSpPr>
          <p:cNvPr id="28" name="上下箭头 27"/>
          <p:cNvSpPr/>
          <p:nvPr/>
        </p:nvSpPr>
        <p:spPr>
          <a:xfrm>
            <a:off x="3500353" y="2735468"/>
            <a:ext cx="170075" cy="782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6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18200" y="2165057"/>
            <a:ext cx="2655354" cy="20439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534233" y="216416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RocksDB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79568" y="3102432"/>
            <a:ext cx="2366673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321933" y="2561402"/>
            <a:ext cx="1147483" cy="4086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memtable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流程图: 资料带 10"/>
          <p:cNvSpPr/>
          <p:nvPr/>
        </p:nvSpPr>
        <p:spPr>
          <a:xfrm>
            <a:off x="6898769" y="3168357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流程图: 资料带 13"/>
          <p:cNvSpPr/>
          <p:nvPr/>
        </p:nvSpPr>
        <p:spPr>
          <a:xfrm>
            <a:off x="6629828" y="3325888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流程图: 资料带 12"/>
          <p:cNvSpPr/>
          <p:nvPr/>
        </p:nvSpPr>
        <p:spPr>
          <a:xfrm>
            <a:off x="6316064" y="3488804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流程图: 资料带 14"/>
          <p:cNvSpPr/>
          <p:nvPr/>
        </p:nvSpPr>
        <p:spPr>
          <a:xfrm>
            <a:off x="3740634" y="4466387"/>
            <a:ext cx="1362638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Commit 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82294" y="2503644"/>
            <a:ext cx="905433" cy="51934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直接箭头连接符 16"/>
          <p:cNvCxnSpPr>
            <a:stCxn id="12" idx="4"/>
            <a:endCxn id="15" idx="0"/>
          </p:cNvCxnSpPr>
          <p:nvPr/>
        </p:nvCxnSpPr>
        <p:spPr>
          <a:xfrm>
            <a:off x="4235011" y="3022992"/>
            <a:ext cx="186942" cy="1504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6"/>
            <a:endCxn id="10" idx="1"/>
          </p:cNvCxnSpPr>
          <p:nvPr/>
        </p:nvCxnSpPr>
        <p:spPr>
          <a:xfrm>
            <a:off x="4687727" y="2763318"/>
            <a:ext cx="1634206" cy="2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5234579" y="1697788"/>
            <a:ext cx="3305318" cy="347868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流程图: 资料带 20"/>
          <p:cNvSpPr/>
          <p:nvPr/>
        </p:nvSpPr>
        <p:spPr>
          <a:xfrm>
            <a:off x="6978860" y="4432464"/>
            <a:ext cx="1221669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直接箭头连接符 21"/>
          <p:cNvCxnSpPr>
            <a:endCxn id="21" idx="0"/>
          </p:cNvCxnSpPr>
          <p:nvPr/>
        </p:nvCxnSpPr>
        <p:spPr>
          <a:xfrm>
            <a:off x="7283664" y="3984272"/>
            <a:ext cx="306031" cy="509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2"/>
          </p:cNvCxnSpPr>
          <p:nvPr/>
        </p:nvCxnSpPr>
        <p:spPr>
          <a:xfrm>
            <a:off x="4421953" y="5017381"/>
            <a:ext cx="1176369" cy="679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1" idx="2"/>
          </p:cNvCxnSpPr>
          <p:nvPr/>
        </p:nvCxnSpPr>
        <p:spPr>
          <a:xfrm flipH="1">
            <a:off x="6994625" y="4983458"/>
            <a:ext cx="595070" cy="713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516826" y="1469735"/>
            <a:ext cx="2988479" cy="13161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zh-CN" sz="2000" dirty="0" smtClean="0">
                <a:solidFill>
                  <a:srgbClr val="002060"/>
                </a:solidFill>
              </a:rPr>
              <a:t>How to catch up: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002060"/>
                </a:solidFill>
              </a:rPr>
              <a:t>Learn checkpoint</a:t>
            </a:r>
          </a:p>
          <a:p>
            <a:pPr lvl="1"/>
            <a:r>
              <a:rPr lang="en-US" altLang="zh-CN" sz="2000" dirty="0" smtClean="0">
                <a:solidFill>
                  <a:srgbClr val="002060"/>
                </a:solidFill>
              </a:rPr>
              <a:t>Learn commit log</a:t>
            </a:r>
          </a:p>
        </p:txBody>
      </p:sp>
      <p:sp>
        <p:nvSpPr>
          <p:cNvPr id="49" name="矩形 48"/>
          <p:cNvSpPr/>
          <p:nvPr/>
        </p:nvSpPr>
        <p:spPr>
          <a:xfrm>
            <a:off x="1018039" y="2890242"/>
            <a:ext cx="1475849" cy="92332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 Log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Shared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直接箭头连接符 54"/>
          <p:cNvCxnSpPr>
            <a:stCxn id="49" idx="2"/>
            <a:endCxn id="59" idx="0"/>
          </p:cNvCxnSpPr>
          <p:nvPr/>
        </p:nvCxnSpPr>
        <p:spPr>
          <a:xfrm>
            <a:off x="1755964" y="3813570"/>
            <a:ext cx="4069" cy="32338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文本框 58"/>
          <p:cNvSpPr txBox="1"/>
          <p:nvPr/>
        </p:nvSpPr>
        <p:spPr>
          <a:xfrm>
            <a:off x="1435456" y="4136957"/>
            <a:ext cx="64915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Split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7904" y="4835847"/>
            <a:ext cx="1184934" cy="36933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Shared 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021002" y="4831887"/>
            <a:ext cx="1261023" cy="369330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Private Log</a:t>
            </a:r>
            <a:endParaRPr lang="zh-CN" altLang="en-US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620288" y="4824534"/>
            <a:ext cx="3663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+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930371" y="5263233"/>
            <a:ext cx="0" cy="263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 rot="10800000" flipH="1" flipV="1">
            <a:off x="1734492" y="5823756"/>
            <a:ext cx="195076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批量</a:t>
            </a:r>
            <a:r>
              <a:rPr lang="zh-CN" altLang="en-US" sz="1600" dirty="0" smtClean="0">
                <a:solidFill>
                  <a:srgbClr val="FF0000"/>
                </a:solidFill>
              </a:rPr>
              <a:t>缓存 </a:t>
            </a:r>
            <a:r>
              <a:rPr lang="en-US" altLang="zh-CN" sz="1600" dirty="0">
                <a:solidFill>
                  <a:srgbClr val="FF0000"/>
                </a:solidFill>
              </a:rPr>
              <a:t>&amp;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</a:rPr>
              <a:t>异步写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 rot="10800000" flipH="1" flipV="1">
            <a:off x="167842" y="5517251"/>
            <a:ext cx="152505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rgbClr val="FF0000"/>
                </a:solidFill>
              </a:rPr>
              <a:t>用于</a:t>
            </a:r>
            <a:r>
              <a:rPr lang="en-US" altLang="zh-CN" sz="1600" dirty="0" smtClean="0">
                <a:solidFill>
                  <a:srgbClr val="FF0000"/>
                </a:solidFill>
              </a:rPr>
              <a:t>Recovery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666027" y="5254094"/>
            <a:ext cx="0" cy="263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流程图: 资料带 73"/>
          <p:cNvSpPr/>
          <p:nvPr/>
        </p:nvSpPr>
        <p:spPr>
          <a:xfrm>
            <a:off x="3750992" y="4466036"/>
            <a:ext cx="1352279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Shared 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流程图: 资料带 74"/>
          <p:cNvSpPr/>
          <p:nvPr/>
        </p:nvSpPr>
        <p:spPr>
          <a:xfrm>
            <a:off x="5534233" y="4453895"/>
            <a:ext cx="1233660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Private </a:t>
            </a:r>
            <a:r>
              <a:rPr lang="en-US" altLang="zh-CN" dirty="0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L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直接箭头连接符 75"/>
          <p:cNvCxnSpPr>
            <a:stCxn id="12" idx="4"/>
            <a:endCxn id="74" idx="0"/>
          </p:cNvCxnSpPr>
          <p:nvPr/>
        </p:nvCxnSpPr>
        <p:spPr>
          <a:xfrm>
            <a:off x="4235011" y="3022992"/>
            <a:ext cx="192121" cy="1504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2" idx="5"/>
            <a:endCxn id="75" idx="0"/>
          </p:cNvCxnSpPr>
          <p:nvPr/>
        </p:nvCxnSpPr>
        <p:spPr>
          <a:xfrm>
            <a:off x="4555129" y="2946935"/>
            <a:ext cx="1595934" cy="1568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5" idx="2"/>
            <a:endCxn id="58" idx="0"/>
          </p:cNvCxnSpPr>
          <p:nvPr/>
        </p:nvCxnSpPr>
        <p:spPr>
          <a:xfrm>
            <a:off x="6151063" y="5004889"/>
            <a:ext cx="145411" cy="691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Shape 131"/>
          <p:cNvSpPr/>
          <p:nvPr/>
        </p:nvSpPr>
        <p:spPr>
          <a:xfrm>
            <a:off x="706409" y="598456"/>
            <a:ext cx="783348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Considering Catch-Up ...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80610" y="1478361"/>
            <a:ext cx="5132709" cy="390613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567096" y="1498763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ReplicaServer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6321933" y="1682395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Replica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598322" y="5696784"/>
            <a:ext cx="1396303" cy="36036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Learner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直接箭头连接符 49"/>
          <p:cNvCxnSpPr>
            <a:stCxn id="59" idx="2"/>
            <a:endCxn id="60" idx="0"/>
          </p:cNvCxnSpPr>
          <p:nvPr/>
        </p:nvCxnSpPr>
        <p:spPr>
          <a:xfrm flipH="1">
            <a:off x="930371" y="4506287"/>
            <a:ext cx="829662" cy="32956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接箭头连接符 51"/>
          <p:cNvCxnSpPr>
            <a:stCxn id="59" idx="2"/>
            <a:endCxn id="62" idx="0"/>
          </p:cNvCxnSpPr>
          <p:nvPr/>
        </p:nvCxnSpPr>
        <p:spPr>
          <a:xfrm>
            <a:off x="1760033" y="4506287"/>
            <a:ext cx="891481" cy="32560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/>
          <p:cNvSpPr txBox="1"/>
          <p:nvPr/>
        </p:nvSpPr>
        <p:spPr>
          <a:xfrm rot="10800000" flipH="1" flipV="1">
            <a:off x="176205" y="5823756"/>
            <a:ext cx="152505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rgbClr val="FF0000"/>
                </a:solidFill>
              </a:rPr>
              <a:t>实时追加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 rot="10800000" flipH="1" flipV="1">
            <a:off x="1734492" y="5519464"/>
            <a:ext cx="195076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rgbClr val="FF0000"/>
                </a:solidFill>
              </a:rPr>
              <a:t>用于</a:t>
            </a:r>
            <a:r>
              <a:rPr lang="en-US" altLang="zh-CN" sz="1600" dirty="0" smtClean="0">
                <a:solidFill>
                  <a:srgbClr val="FF0000"/>
                </a:solidFill>
              </a:rPr>
              <a:t>Learning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9593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9" grpId="0" animBg="1"/>
      <p:bldP spid="59" grpId="0"/>
      <p:bldP spid="60" grpId="0" animBg="1"/>
      <p:bldP spid="62" grpId="0" animBg="1"/>
      <p:bldP spid="61" grpId="0"/>
      <p:bldP spid="68" grpId="0"/>
      <p:bldP spid="72" grpId="0"/>
      <p:bldP spid="74" grpId="0" animBg="1"/>
      <p:bldP spid="75" grpId="0" animBg="1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551" y="1028330"/>
            <a:ext cx="7968708" cy="381482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8642" y="1080077"/>
            <a:ext cx="196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</a:rPr>
              <a:t>ReplicaServer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6642" y="1655141"/>
            <a:ext cx="4960003" cy="203162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4005" y="1655141"/>
            <a:ext cx="2209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</a:rPr>
              <a:t>ReplicaManager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86246" y="2106332"/>
            <a:ext cx="11207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Replica</a:t>
            </a:r>
            <a:endParaRPr lang="zh-CN" altLang="en-US" b="1" dirty="0"/>
          </a:p>
        </p:txBody>
      </p:sp>
      <p:sp>
        <p:nvSpPr>
          <p:cNvPr id="11" name="流程图: 磁盘 10"/>
          <p:cNvSpPr/>
          <p:nvPr/>
        </p:nvSpPr>
        <p:spPr>
          <a:xfrm>
            <a:off x="1285876" y="3942623"/>
            <a:ext cx="1181046" cy="6894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RocksDB</a:t>
            </a:r>
            <a:endParaRPr lang="zh-CN" altLang="en-US" dirty="0"/>
          </a:p>
        </p:txBody>
      </p:sp>
      <p:sp>
        <p:nvSpPr>
          <p:cNvPr id="12" name="流程图: 资料带 11"/>
          <p:cNvSpPr/>
          <p:nvPr/>
        </p:nvSpPr>
        <p:spPr>
          <a:xfrm>
            <a:off x="6696942" y="1724135"/>
            <a:ext cx="1581227" cy="106917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Shared Log</a:t>
            </a:r>
            <a:endParaRPr lang="zh-CN" altLang="en-US" dirty="0"/>
          </a:p>
        </p:txBody>
      </p:sp>
      <p:sp>
        <p:nvSpPr>
          <p:cNvPr id="13" name="左右箭头 12"/>
          <p:cNvSpPr/>
          <p:nvPr/>
        </p:nvSpPr>
        <p:spPr>
          <a:xfrm>
            <a:off x="6095673" y="2221433"/>
            <a:ext cx="533418" cy="2612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4299416" y="716301"/>
            <a:ext cx="349989" cy="683453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80396" y="363413"/>
            <a:ext cx="78320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RPC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20321" y="5755454"/>
            <a:ext cx="518714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Improved Architecture of ReplicaServer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75435" y="5050235"/>
            <a:ext cx="5243323" cy="67981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Shared Log for Recovery</a:t>
            </a:r>
          </a:p>
          <a:p>
            <a:r>
              <a:rPr lang="en-US" altLang="zh-CN" sz="1800" dirty="0" smtClean="0">
                <a:solidFill>
                  <a:srgbClr val="002060"/>
                </a:solidFill>
              </a:rPr>
              <a:t>Private Log for Learning</a:t>
            </a:r>
          </a:p>
        </p:txBody>
      </p:sp>
      <p:sp>
        <p:nvSpPr>
          <p:cNvPr id="16" name="矩形 15"/>
          <p:cNvSpPr/>
          <p:nvPr/>
        </p:nvSpPr>
        <p:spPr>
          <a:xfrm>
            <a:off x="1774630" y="3204792"/>
            <a:ext cx="1025693" cy="3077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Private Log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上下箭头 23"/>
          <p:cNvSpPr/>
          <p:nvPr/>
        </p:nvSpPr>
        <p:spPr>
          <a:xfrm>
            <a:off x="2107652" y="2720234"/>
            <a:ext cx="127527" cy="4583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896231" y="2106332"/>
            <a:ext cx="11207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Replica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3284615" y="3204792"/>
            <a:ext cx="1025693" cy="3077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Private Log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450789" y="2106332"/>
            <a:ext cx="1120771" cy="580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Replica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4839173" y="3204792"/>
            <a:ext cx="1025693" cy="3077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Private Log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流程图: 磁盘 36"/>
          <p:cNvSpPr/>
          <p:nvPr/>
        </p:nvSpPr>
        <p:spPr>
          <a:xfrm>
            <a:off x="2852643" y="3951655"/>
            <a:ext cx="1181046" cy="6894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RocksDB</a:t>
            </a:r>
            <a:endParaRPr lang="zh-CN" altLang="en-US" dirty="0"/>
          </a:p>
        </p:txBody>
      </p:sp>
      <p:sp>
        <p:nvSpPr>
          <p:cNvPr id="38" name="流程图: 磁盘 37"/>
          <p:cNvSpPr/>
          <p:nvPr/>
        </p:nvSpPr>
        <p:spPr>
          <a:xfrm>
            <a:off x="4390514" y="3962932"/>
            <a:ext cx="1181046" cy="6894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RocksDB</a:t>
            </a:r>
            <a:endParaRPr lang="zh-CN" altLang="en-US" dirty="0"/>
          </a:p>
        </p:txBody>
      </p:sp>
      <p:sp>
        <p:nvSpPr>
          <p:cNvPr id="40" name="上下箭头 39"/>
          <p:cNvSpPr/>
          <p:nvPr/>
        </p:nvSpPr>
        <p:spPr>
          <a:xfrm>
            <a:off x="1541210" y="2693071"/>
            <a:ext cx="175551" cy="1242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上下箭头 32"/>
          <p:cNvSpPr/>
          <p:nvPr/>
        </p:nvSpPr>
        <p:spPr>
          <a:xfrm>
            <a:off x="3052872" y="2701684"/>
            <a:ext cx="175551" cy="1242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4613571" y="2694315"/>
            <a:ext cx="175551" cy="1242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上下箭头 41"/>
          <p:cNvSpPr/>
          <p:nvPr/>
        </p:nvSpPr>
        <p:spPr>
          <a:xfrm>
            <a:off x="3586643" y="2716669"/>
            <a:ext cx="127527" cy="4583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上下箭头 42"/>
          <p:cNvSpPr/>
          <p:nvPr/>
        </p:nvSpPr>
        <p:spPr>
          <a:xfrm>
            <a:off x="5166686" y="2713111"/>
            <a:ext cx="127527" cy="4583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92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4"/>
          <p:cNvSpPr/>
          <p:nvPr/>
        </p:nvSpPr>
        <p:spPr>
          <a:xfrm>
            <a:off x="527122" y="1348119"/>
            <a:ext cx="7665156" cy="2054409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只使用</a:t>
            </a:r>
            <a:r>
              <a:rPr lang="en-US" altLang="zh-CN" dirty="0" smtClean="0">
                <a:solidFill>
                  <a:srgbClr val="002060"/>
                </a:solidFill>
              </a:rPr>
              <a:t>Default Column Family</a:t>
            </a:r>
            <a:endParaRPr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禁</a:t>
            </a:r>
            <a:r>
              <a:rPr lang="zh-CN" altLang="en-US" dirty="0" smtClean="0">
                <a:solidFill>
                  <a:srgbClr val="002060"/>
                </a:solidFill>
              </a:rPr>
              <a:t>用</a:t>
            </a:r>
            <a:r>
              <a:rPr lang="en-US" altLang="zh-CN" dirty="0" smtClean="0">
                <a:solidFill>
                  <a:srgbClr val="002060"/>
                </a:solidFill>
              </a:rPr>
              <a:t>Write </a:t>
            </a:r>
            <a:r>
              <a:rPr lang="en-US" altLang="zh-CN" dirty="0" smtClean="0">
                <a:solidFill>
                  <a:srgbClr val="002060"/>
                </a:solidFill>
              </a:rPr>
              <a:t>Ahead </a:t>
            </a:r>
            <a:r>
              <a:rPr lang="en-US" altLang="zh-CN" dirty="0" smtClean="0">
                <a:solidFill>
                  <a:srgbClr val="002060"/>
                </a:solidFill>
              </a:rPr>
              <a:t>Log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并发控制：写操作在单线程中串行执行，读操作允许多线程并发执行</a:t>
            </a:r>
            <a:endParaRPr lang="en-US" altLang="zh-CN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数据扩展：写操作</a:t>
            </a:r>
            <a:r>
              <a:rPr lang="zh-CN" altLang="en-US" dirty="0" smtClean="0">
                <a:solidFill>
                  <a:srgbClr val="002060"/>
                </a:solidFill>
              </a:rPr>
              <a:t>会额外传入数据在</a:t>
            </a:r>
            <a:r>
              <a:rPr lang="en-US" altLang="zh-CN" dirty="0">
                <a:solidFill>
                  <a:srgbClr val="002060"/>
                </a:solidFill>
              </a:rPr>
              <a:t>Log</a:t>
            </a:r>
            <a:r>
              <a:rPr lang="zh-CN" altLang="en-US" dirty="0">
                <a:solidFill>
                  <a:srgbClr val="002060"/>
                </a:solidFill>
              </a:rPr>
              <a:t>中的序号</a:t>
            </a:r>
            <a:r>
              <a:rPr lang="zh-CN" altLang="en-US" dirty="0" smtClean="0">
                <a:solidFill>
                  <a:srgbClr val="002060"/>
                </a:solidFill>
              </a:rPr>
              <a:t>（</a:t>
            </a:r>
            <a:r>
              <a:rPr lang="en-US" altLang="zh-CN" dirty="0">
                <a:solidFill>
                  <a:srgbClr val="002060"/>
                </a:solidFill>
              </a:rPr>
              <a:t>D</a:t>
            </a:r>
            <a:r>
              <a:rPr lang="en-US" altLang="zh-CN" dirty="0" smtClean="0">
                <a:solidFill>
                  <a:srgbClr val="002060"/>
                </a:solidFill>
              </a:rPr>
              <a:t>ecree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优化快照：</a:t>
            </a:r>
            <a:r>
              <a:rPr lang="zh-CN" altLang="en-US" dirty="0" smtClean="0">
                <a:solidFill>
                  <a:srgbClr val="002060"/>
                </a:solidFill>
              </a:rPr>
              <a:t>同步 </a:t>
            </a:r>
            <a:r>
              <a:rPr lang="en-US" altLang="zh-CN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异步，避免同步过程阻塞</a:t>
            </a:r>
            <a:r>
              <a:rPr lang="zh-CN" altLang="en-US" dirty="0">
                <a:solidFill>
                  <a:srgbClr val="002060"/>
                </a:solidFill>
                <a:sym typeface="Wingdings" panose="05000000000000000000" pitchFamily="2" charset="2"/>
              </a:rPr>
              <a:t>写操作</a:t>
            </a:r>
            <a:endParaRPr lang="en-US" altLang="zh-CN" dirty="0" smtClean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7646" y="3738315"/>
            <a:ext cx="3137648" cy="217375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53679" y="373742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5"/>
                </a:solidFill>
              </a:rPr>
              <a:t>RocksDB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52801" y="4675691"/>
            <a:ext cx="2743200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102740" y="4098803"/>
            <a:ext cx="1147483" cy="4086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memtable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流程图: 资料带 10"/>
          <p:cNvSpPr/>
          <p:nvPr/>
        </p:nvSpPr>
        <p:spPr>
          <a:xfrm>
            <a:off x="4518215" y="4820446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流程图: 资料带 13"/>
          <p:cNvSpPr/>
          <p:nvPr/>
        </p:nvSpPr>
        <p:spPr>
          <a:xfrm>
            <a:off x="4249274" y="4977977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流程图: 资料带 12"/>
          <p:cNvSpPr/>
          <p:nvPr/>
        </p:nvSpPr>
        <p:spPr>
          <a:xfrm>
            <a:off x="3935510" y="5140893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流程图: 资料带 14"/>
          <p:cNvSpPr/>
          <p:nvPr/>
        </p:nvSpPr>
        <p:spPr>
          <a:xfrm>
            <a:off x="1461244" y="5018550"/>
            <a:ext cx="1362638" cy="612216"/>
          </a:xfrm>
          <a:prstGeom prst="flowChartPunchedTap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 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54772" y="3887412"/>
            <a:ext cx="905433" cy="51934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直接箭头连接符 16"/>
          <p:cNvCxnSpPr>
            <a:stCxn id="12" idx="5"/>
            <a:endCxn id="15" idx="0"/>
          </p:cNvCxnSpPr>
          <p:nvPr/>
        </p:nvCxnSpPr>
        <p:spPr>
          <a:xfrm>
            <a:off x="1827607" y="4330703"/>
            <a:ext cx="314956" cy="749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5"/>
          </p:cNvCxnSpPr>
          <p:nvPr/>
        </p:nvCxnSpPr>
        <p:spPr>
          <a:xfrm>
            <a:off x="1827607" y="4330703"/>
            <a:ext cx="22106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144847" y="4053506"/>
            <a:ext cx="905433" cy="519348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Read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直接箭头连接符 33"/>
          <p:cNvCxnSpPr>
            <a:endCxn id="33" idx="3"/>
          </p:cNvCxnSpPr>
          <p:nvPr/>
        </p:nvCxnSpPr>
        <p:spPr>
          <a:xfrm flipV="1">
            <a:off x="5469420" y="4496797"/>
            <a:ext cx="1808025" cy="5217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3" idx="2"/>
          </p:cNvCxnSpPr>
          <p:nvPr/>
        </p:nvCxnSpPr>
        <p:spPr>
          <a:xfrm>
            <a:off x="5396756" y="4313180"/>
            <a:ext cx="17480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Shape 131"/>
          <p:cNvSpPr/>
          <p:nvPr/>
        </p:nvSpPr>
        <p:spPr>
          <a:xfrm>
            <a:off x="827022" y="550082"/>
            <a:ext cx="736525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RocksDB </a:t>
            </a:r>
            <a:r>
              <a:rPr lang="en-US" altLang="zh-CN" dirty="0" smtClean="0">
                <a:solidFill>
                  <a:srgbClr val="002060"/>
                </a:solidFill>
              </a:rPr>
              <a:t>as </a:t>
            </a:r>
            <a:r>
              <a:rPr lang="en-US" altLang="zh-CN" dirty="0">
                <a:solidFill>
                  <a:srgbClr val="002060"/>
                </a:solidFill>
              </a:rPr>
              <a:t>Storage Engine</a:t>
            </a: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59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31"/>
          <p:cNvSpPr/>
          <p:nvPr/>
        </p:nvSpPr>
        <p:spPr>
          <a:xfrm>
            <a:off x="827022" y="550082"/>
            <a:ext cx="703482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Failover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549375" y="1452836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4"/>
            <a:endCxn id="37" idx="0"/>
          </p:cNvCxnSpPr>
          <p:nvPr/>
        </p:nvCxnSpPr>
        <p:spPr>
          <a:xfrm flipH="1">
            <a:off x="4808202" y="2212689"/>
            <a:ext cx="404435" cy="1509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4"/>
            <a:endCxn id="36" idx="0"/>
          </p:cNvCxnSpPr>
          <p:nvPr/>
        </p:nvCxnSpPr>
        <p:spPr>
          <a:xfrm>
            <a:off x="5212637" y="2212689"/>
            <a:ext cx="1133449" cy="266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4"/>
            <a:endCxn id="25" idx="0"/>
          </p:cNvCxnSpPr>
          <p:nvPr/>
        </p:nvCxnSpPr>
        <p:spPr>
          <a:xfrm>
            <a:off x="5212637" y="2212689"/>
            <a:ext cx="2706550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114229" y="3727270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6" name="圆柱形 25"/>
          <p:cNvSpPr/>
          <p:nvPr/>
        </p:nvSpPr>
        <p:spPr>
          <a:xfrm>
            <a:off x="8208639" y="4377208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流程图: 资料带 26"/>
          <p:cNvSpPr/>
          <p:nvPr/>
        </p:nvSpPr>
        <p:spPr>
          <a:xfrm>
            <a:off x="7334853" y="4384480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本框 14"/>
          <p:cNvSpPr txBox="1"/>
          <p:nvPr/>
        </p:nvSpPr>
        <p:spPr>
          <a:xfrm>
            <a:off x="7897196" y="4420003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9" name="文本框 20"/>
          <p:cNvSpPr txBox="1"/>
          <p:nvPr/>
        </p:nvSpPr>
        <p:spPr>
          <a:xfrm>
            <a:off x="4513531" y="309070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文本框 21"/>
          <p:cNvSpPr txBox="1"/>
          <p:nvPr/>
        </p:nvSpPr>
        <p:spPr>
          <a:xfrm>
            <a:off x="5471464" y="358433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22"/>
          <p:cNvSpPr txBox="1"/>
          <p:nvPr/>
        </p:nvSpPr>
        <p:spPr>
          <a:xfrm>
            <a:off x="6346086" y="2905219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20583" y="1449588"/>
            <a:ext cx="1903562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2"/>
            <a:endCxn id="19" idx="6"/>
          </p:cNvCxnSpPr>
          <p:nvPr/>
        </p:nvCxnSpPr>
        <p:spPr>
          <a:xfrm flipH="1">
            <a:off x="5875899" y="1829515"/>
            <a:ext cx="944684" cy="3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541128" y="4872846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003244" y="372175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6528125" y="5527720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流程图: 资料带 38"/>
          <p:cNvSpPr/>
          <p:nvPr/>
        </p:nvSpPr>
        <p:spPr>
          <a:xfrm>
            <a:off x="5636001" y="5534992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6216682" y="5570515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008562" y="4388714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流程图: 资料带 41"/>
          <p:cNvSpPr/>
          <p:nvPr/>
        </p:nvSpPr>
        <p:spPr>
          <a:xfrm>
            <a:off x="4148897" y="4395986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文本框 11"/>
          <p:cNvSpPr txBox="1"/>
          <p:nvPr/>
        </p:nvSpPr>
        <p:spPr>
          <a:xfrm>
            <a:off x="4697119" y="4431509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4" name="文本占位符 3"/>
          <p:cNvSpPr>
            <a:spLocks noGrp="1"/>
          </p:cNvSpPr>
          <p:nvPr/>
        </p:nvSpPr>
        <p:spPr>
          <a:xfrm>
            <a:off x="546107" y="1654161"/>
            <a:ext cx="2986950" cy="428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和所有的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维持心跳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Failure Detection</a:t>
            </a:r>
            <a:r>
              <a:rPr lang="zh-CN" altLang="en-US" sz="2000" dirty="0" smtClean="0">
                <a:solidFill>
                  <a:srgbClr val="002060"/>
                </a:solidFill>
              </a:rPr>
              <a:t>通过心跳来实现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Failover</a:t>
            </a:r>
            <a:r>
              <a:rPr lang="zh-CN" altLang="en-US" sz="2000" dirty="0" smtClean="0">
                <a:solidFill>
                  <a:srgbClr val="002060"/>
                </a:solidFill>
              </a:rPr>
              <a:t>有三种类型：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Primary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Secondary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 Failover</a:t>
            </a:r>
          </a:p>
        </p:txBody>
      </p:sp>
      <p:pic>
        <p:nvPicPr>
          <p:cNvPr id="3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75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8616" y="3591323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183621" y="1316890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911982" y="1316889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866628" y="5056051"/>
            <a:ext cx="171933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4"/>
            <a:endCxn id="3" idx="0"/>
          </p:cNvCxnSpPr>
          <p:nvPr/>
        </p:nvCxnSpPr>
        <p:spPr>
          <a:xfrm flipH="1">
            <a:off x="4160927" y="2076742"/>
            <a:ext cx="414317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  <a:endCxn id="6" idx="0"/>
          </p:cNvCxnSpPr>
          <p:nvPr/>
        </p:nvCxnSpPr>
        <p:spPr>
          <a:xfrm>
            <a:off x="4575244" y="2076742"/>
            <a:ext cx="1151050" cy="297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  <a:endCxn id="10" idx="0"/>
          </p:cNvCxnSpPr>
          <p:nvPr/>
        </p:nvCxnSpPr>
        <p:spPr>
          <a:xfrm>
            <a:off x="4575244" y="2076742"/>
            <a:ext cx="3234532" cy="152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765837" y="3598594"/>
            <a:ext cx="2087877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6"/>
            <a:endCxn id="10" idx="2"/>
          </p:cNvCxnSpPr>
          <p:nvPr/>
        </p:nvCxnSpPr>
        <p:spPr>
          <a:xfrm>
            <a:off x="4963238" y="3971250"/>
            <a:ext cx="1802599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6"/>
            <a:endCxn id="6" idx="0"/>
          </p:cNvCxnSpPr>
          <p:nvPr/>
        </p:nvCxnSpPr>
        <p:spPr>
          <a:xfrm>
            <a:off x="4963238" y="3971250"/>
            <a:ext cx="763056" cy="10848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6"/>
          </p:cNvCxnSpPr>
          <p:nvPr/>
        </p:nvCxnSpPr>
        <p:spPr>
          <a:xfrm flipH="1" flipV="1">
            <a:off x="5238506" y="1696816"/>
            <a:ext cx="9451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4327626" y="4153377"/>
            <a:ext cx="521853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流程图: 资料带 14"/>
          <p:cNvSpPr/>
          <p:nvPr/>
        </p:nvSpPr>
        <p:spPr>
          <a:xfrm>
            <a:off x="3482622" y="4160649"/>
            <a:ext cx="54527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6184" y="419617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7" name="圆柱形 16"/>
          <p:cNvSpPr/>
          <p:nvPr/>
        </p:nvSpPr>
        <p:spPr>
          <a:xfrm>
            <a:off x="7947332" y="4188898"/>
            <a:ext cx="556466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流程图: 资料带 17"/>
          <p:cNvSpPr/>
          <p:nvPr/>
        </p:nvSpPr>
        <p:spPr>
          <a:xfrm>
            <a:off x="7073548" y="4196170"/>
            <a:ext cx="57405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35889" y="4231693"/>
            <a:ext cx="3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133678" y="3636083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6"/>
            <a:endCxn id="3" idx="2"/>
          </p:cNvCxnSpPr>
          <p:nvPr/>
        </p:nvCxnSpPr>
        <p:spPr>
          <a:xfrm>
            <a:off x="2473080" y="3964006"/>
            <a:ext cx="885536" cy="724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360430" y="3598566"/>
            <a:ext cx="1604622" cy="7598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endCxn id="25" idx="0"/>
          </p:cNvCxnSpPr>
          <p:nvPr/>
        </p:nvCxnSpPr>
        <p:spPr>
          <a:xfrm flipH="1">
            <a:off x="4162741" y="2083985"/>
            <a:ext cx="414318" cy="151458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6"/>
            <a:endCxn id="10" idx="2"/>
          </p:cNvCxnSpPr>
          <p:nvPr/>
        </p:nvCxnSpPr>
        <p:spPr>
          <a:xfrm>
            <a:off x="4965052" y="3978493"/>
            <a:ext cx="1800785" cy="2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6"/>
            <a:endCxn id="33" idx="0"/>
          </p:cNvCxnSpPr>
          <p:nvPr/>
        </p:nvCxnSpPr>
        <p:spPr>
          <a:xfrm>
            <a:off x="4965052" y="3978493"/>
            <a:ext cx="761239" cy="10702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圆柱形 28"/>
          <p:cNvSpPr/>
          <p:nvPr/>
        </p:nvSpPr>
        <p:spPr>
          <a:xfrm>
            <a:off x="4327626" y="4146106"/>
            <a:ext cx="521853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流程图: 资料带 29"/>
          <p:cNvSpPr/>
          <p:nvPr/>
        </p:nvSpPr>
        <p:spPr>
          <a:xfrm>
            <a:off x="3482622" y="4153378"/>
            <a:ext cx="545271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16184" y="4188901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3" idx="6"/>
            <a:endCxn id="25" idx="2"/>
          </p:cNvCxnSpPr>
          <p:nvPr/>
        </p:nvCxnSpPr>
        <p:spPr>
          <a:xfrm>
            <a:off x="2473080" y="3964006"/>
            <a:ext cx="887350" cy="144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866625" y="5048780"/>
            <a:ext cx="1719331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3" idx="6"/>
            <a:endCxn id="33" idx="2"/>
          </p:cNvCxnSpPr>
          <p:nvPr/>
        </p:nvCxnSpPr>
        <p:spPr>
          <a:xfrm>
            <a:off x="2473080" y="3964006"/>
            <a:ext cx="2393545" cy="14647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7"/>
            <a:endCxn id="10" idx="3"/>
          </p:cNvCxnSpPr>
          <p:nvPr/>
        </p:nvCxnSpPr>
        <p:spPr>
          <a:xfrm flipV="1">
            <a:off x="6334166" y="4247169"/>
            <a:ext cx="737434" cy="91288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995616" y="5058399"/>
            <a:ext cx="200324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8191624" y="5648703"/>
            <a:ext cx="576735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流程图: 资料带 37"/>
          <p:cNvSpPr/>
          <p:nvPr/>
        </p:nvSpPr>
        <p:spPr>
          <a:xfrm>
            <a:off x="7291738" y="5655975"/>
            <a:ext cx="600153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80182" y="5691498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3" idx="6"/>
            <a:endCxn id="36" idx="2"/>
          </p:cNvCxnSpPr>
          <p:nvPr/>
        </p:nvCxnSpPr>
        <p:spPr>
          <a:xfrm>
            <a:off x="6585956" y="5428707"/>
            <a:ext cx="409660" cy="961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4"/>
            <a:endCxn id="36" idx="1"/>
          </p:cNvCxnSpPr>
          <p:nvPr/>
        </p:nvCxnSpPr>
        <p:spPr>
          <a:xfrm>
            <a:off x="4575244" y="2076742"/>
            <a:ext cx="2713740" cy="3092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>
            <a:off x="5956466" y="5626687"/>
            <a:ext cx="57047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流程图: 资料带 20"/>
          <p:cNvSpPr/>
          <p:nvPr/>
        </p:nvSpPr>
        <p:spPr>
          <a:xfrm>
            <a:off x="5062844" y="5633959"/>
            <a:ext cx="59388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45023" y="566948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32915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67117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4" y="1999511"/>
            <a:ext cx="3615007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选择一个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成为新的</a:t>
            </a: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665123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3749" y="5277928"/>
            <a:ext cx="1287436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131"/>
          <p:cNvSpPr/>
          <p:nvPr/>
        </p:nvSpPr>
        <p:spPr>
          <a:xfrm>
            <a:off x="827022" y="534394"/>
            <a:ext cx="7561960" cy="569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Primary Failover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4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5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6" grpId="0" animBg="1"/>
      <p:bldP spid="6" grpId="1" animBg="1"/>
      <p:bldP spid="10" grpId="0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8" grpId="0" animBg="1"/>
      <p:bldP spid="19" grpId="0"/>
      <p:bldP spid="23" grpId="0" animBg="1"/>
      <p:bldP spid="25" grpId="0" animBg="1"/>
      <p:bldP spid="29" grpId="0" animBg="1"/>
      <p:bldP spid="30" grpId="0" animBg="1"/>
      <p:bldP spid="31" grpId="0"/>
      <p:bldP spid="33" grpId="0" animBg="1"/>
      <p:bldP spid="36" grpId="0" animBg="1"/>
      <p:bldP spid="37" grpId="0" animBg="1"/>
      <p:bldP spid="38" grpId="0" animBg="1"/>
      <p:bldP spid="39" grpId="0"/>
      <p:bldP spid="20" grpId="0" animBg="1"/>
      <p:bldP spid="21" grpId="0" animBg="1"/>
      <p:bldP spid="22" grpId="0"/>
      <p:bldP spid="51" grpId="0" build="p" animBg="1"/>
      <p:bldP spid="53" grpId="0" uiExpand="1" build="p" animBg="1"/>
      <p:bldP spid="54" grpId="0" build="p" animBg="1"/>
      <p:bldP spid="55" grpId="0" build="p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设计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总结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4372798" y="3642877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6951062" y="1368444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4926164" y="1368443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6098514" y="5107605"/>
            <a:ext cx="184448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4"/>
            <a:endCxn id="49" idx="0"/>
          </p:cNvCxnSpPr>
          <p:nvPr/>
        </p:nvCxnSpPr>
        <p:spPr>
          <a:xfrm flipH="1">
            <a:off x="5175109" y="2128296"/>
            <a:ext cx="414317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4"/>
            <a:endCxn id="52" idx="0"/>
          </p:cNvCxnSpPr>
          <p:nvPr/>
        </p:nvCxnSpPr>
        <p:spPr>
          <a:xfrm>
            <a:off x="5589426" y="2128296"/>
            <a:ext cx="1431331" cy="297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4"/>
            <a:endCxn id="56" idx="0"/>
          </p:cNvCxnSpPr>
          <p:nvPr/>
        </p:nvCxnSpPr>
        <p:spPr>
          <a:xfrm>
            <a:off x="5589426" y="2128296"/>
            <a:ext cx="2348577" cy="152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020757" y="3650148"/>
            <a:ext cx="183449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9" idx="6"/>
            <a:endCxn id="56" idx="2"/>
          </p:cNvCxnSpPr>
          <p:nvPr/>
        </p:nvCxnSpPr>
        <p:spPr>
          <a:xfrm>
            <a:off x="5977420" y="4022804"/>
            <a:ext cx="1043337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52" idx="0"/>
          </p:cNvCxnSpPr>
          <p:nvPr/>
        </p:nvCxnSpPr>
        <p:spPr>
          <a:xfrm>
            <a:off x="5899571" y="4204931"/>
            <a:ext cx="1121186" cy="90267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2"/>
            <a:endCxn id="51" idx="6"/>
          </p:cNvCxnSpPr>
          <p:nvPr/>
        </p:nvCxnSpPr>
        <p:spPr>
          <a:xfrm flipH="1" flipV="1">
            <a:off x="6252688" y="1748370"/>
            <a:ext cx="6983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5486949" y="4204931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流程图: 资料带 60"/>
          <p:cNvSpPr/>
          <p:nvPr/>
        </p:nvSpPr>
        <p:spPr>
          <a:xfrm>
            <a:off x="4642426" y="4212203"/>
            <a:ext cx="544789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75506" y="424772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3" name="圆柱形 62"/>
          <p:cNvSpPr/>
          <p:nvPr/>
        </p:nvSpPr>
        <p:spPr>
          <a:xfrm>
            <a:off x="8163231" y="4240452"/>
            <a:ext cx="52741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流程图: 资料带 63"/>
          <p:cNvSpPr/>
          <p:nvPr/>
        </p:nvSpPr>
        <p:spPr>
          <a:xfrm>
            <a:off x="7312669" y="4247724"/>
            <a:ext cx="55082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51788" y="4283247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6" name="圆柱形 65"/>
          <p:cNvSpPr/>
          <p:nvPr/>
        </p:nvSpPr>
        <p:spPr>
          <a:xfrm>
            <a:off x="7217382" y="5678241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流程图: 资料带 66"/>
          <p:cNvSpPr/>
          <p:nvPr/>
        </p:nvSpPr>
        <p:spPr>
          <a:xfrm>
            <a:off x="6325258" y="5685513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905939" y="572103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2148096" y="3694880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9" idx="6"/>
            <a:endCxn id="49" idx="2"/>
          </p:cNvCxnSpPr>
          <p:nvPr/>
        </p:nvCxnSpPr>
        <p:spPr>
          <a:xfrm>
            <a:off x="3487498" y="4022803"/>
            <a:ext cx="885300" cy="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9" idx="6"/>
            <a:endCxn id="72" idx="2"/>
          </p:cNvCxnSpPr>
          <p:nvPr/>
        </p:nvCxnSpPr>
        <p:spPr>
          <a:xfrm>
            <a:off x="5977420" y="4022804"/>
            <a:ext cx="1033343" cy="363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7010763" y="3642878"/>
            <a:ext cx="1844486" cy="7671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3" name="圆柱形 72"/>
          <p:cNvSpPr/>
          <p:nvPr/>
        </p:nvSpPr>
        <p:spPr>
          <a:xfrm>
            <a:off x="8168547" y="4247725"/>
            <a:ext cx="527410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流程图: 资料带 73"/>
          <p:cNvSpPr/>
          <p:nvPr/>
        </p:nvSpPr>
        <p:spPr>
          <a:xfrm>
            <a:off x="7317985" y="4254997"/>
            <a:ext cx="550828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857104" y="4290520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51" idx="4"/>
            <a:endCxn id="56" idx="0"/>
          </p:cNvCxnSpPr>
          <p:nvPr/>
        </p:nvCxnSpPr>
        <p:spPr>
          <a:xfrm>
            <a:off x="5589426" y="2128296"/>
            <a:ext cx="2348577" cy="152185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2787737" y="5096317"/>
            <a:ext cx="189147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8" name="圆柱形 77"/>
          <p:cNvSpPr/>
          <p:nvPr/>
        </p:nvSpPr>
        <p:spPr>
          <a:xfrm>
            <a:off x="3921863" y="5697909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流程图: 资料带 78"/>
          <p:cNvSpPr/>
          <p:nvPr/>
        </p:nvSpPr>
        <p:spPr>
          <a:xfrm>
            <a:off x="3008337" y="5705181"/>
            <a:ext cx="61379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610420" y="5740704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49" idx="3"/>
            <a:endCxn id="77" idx="0"/>
          </p:cNvCxnSpPr>
          <p:nvPr/>
        </p:nvCxnSpPr>
        <p:spPr>
          <a:xfrm flipH="1">
            <a:off x="3733474" y="4291452"/>
            <a:ext cx="874315" cy="80486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1" idx="4"/>
            <a:endCxn id="77" idx="0"/>
          </p:cNvCxnSpPr>
          <p:nvPr/>
        </p:nvCxnSpPr>
        <p:spPr>
          <a:xfrm flipH="1">
            <a:off x="3733474" y="2128296"/>
            <a:ext cx="1855952" cy="2968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313380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655400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983739"/>
            <a:ext cx="3150659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在一</a:t>
            </a:r>
            <a:r>
              <a:rPr lang="zh-CN" altLang="en-US" sz="1800" dirty="0">
                <a:solidFill>
                  <a:srgbClr val="002060"/>
                </a:solidFill>
              </a:rPr>
              <a:t>主一备</a:t>
            </a:r>
            <a:r>
              <a:rPr lang="zh-CN" altLang="en-US" sz="1800" dirty="0" smtClean="0">
                <a:solidFill>
                  <a:srgbClr val="002060"/>
                </a:solidFill>
              </a:rPr>
              <a:t>状态下继续</a:t>
            </a:r>
            <a:r>
              <a:rPr lang="zh-CN" altLang="en-US" sz="1800" dirty="0">
                <a:solidFill>
                  <a:srgbClr val="002060"/>
                </a:solidFill>
              </a:rPr>
              <a:t>提供服务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649351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32579" y="5277927"/>
            <a:ext cx="1292873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131"/>
          <p:cNvSpPr/>
          <p:nvPr/>
        </p:nvSpPr>
        <p:spPr>
          <a:xfrm>
            <a:off x="827022" y="536990"/>
            <a:ext cx="7561604" cy="567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Secondary Failover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4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520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6" grpId="0" animBg="1"/>
      <p:bldP spid="56" grpId="1" animBg="1"/>
      <p:bldP spid="60" grpId="0" animBg="1"/>
      <p:bldP spid="61" grpId="0" animBg="1"/>
      <p:bldP spid="62" grpId="0"/>
      <p:bldP spid="63" grpId="0" animBg="1"/>
      <p:bldP spid="63" grpId="1" animBg="1"/>
      <p:bldP spid="64" grpId="0" animBg="1"/>
      <p:bldP spid="64" grpId="1" animBg="1"/>
      <p:bldP spid="65" grpId="0"/>
      <p:bldP spid="65" grpId="1"/>
      <p:bldP spid="66" grpId="0" animBg="1"/>
      <p:bldP spid="67" grpId="0" animBg="1"/>
      <p:bldP spid="68" grpId="0"/>
      <p:bldP spid="69" grpId="0" animBg="1"/>
      <p:bldP spid="72" grpId="0" animBg="1"/>
      <p:bldP spid="73" grpId="0" animBg="1"/>
      <p:bldP spid="74" grpId="0" animBg="1"/>
      <p:bldP spid="75" grpId="0"/>
      <p:bldP spid="77" grpId="0" animBg="1"/>
      <p:bldP spid="78" grpId="0" animBg="1"/>
      <p:bldP spid="79" grpId="0" animBg="1"/>
      <p:bldP spid="80" grpId="0"/>
      <p:bldP spid="92" grpId="0" build="p" animBg="1"/>
      <p:bldP spid="94" grpId="0" build="p" animBg="1"/>
      <p:bldP spid="95" grpId="0" build="p" animBg="1"/>
      <p:bldP spid="96" grpId="0" build="p" animBg="1"/>
      <p:bldP spid="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4253781" y="2034297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30" idx="4"/>
            <a:endCxn id="45" idx="0"/>
          </p:cNvCxnSpPr>
          <p:nvPr/>
        </p:nvCxnSpPr>
        <p:spPr>
          <a:xfrm flipH="1">
            <a:off x="4569760" y="2794150"/>
            <a:ext cx="347283" cy="1480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4"/>
            <a:endCxn id="44" idx="0"/>
          </p:cNvCxnSpPr>
          <p:nvPr/>
        </p:nvCxnSpPr>
        <p:spPr>
          <a:xfrm>
            <a:off x="4917043" y="2794150"/>
            <a:ext cx="1104175" cy="2353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4"/>
            <a:endCxn id="34" idx="0"/>
          </p:cNvCxnSpPr>
          <p:nvPr/>
        </p:nvCxnSpPr>
        <p:spPr>
          <a:xfrm>
            <a:off x="4917043" y="2794150"/>
            <a:ext cx="2551734" cy="1548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663819" y="4342409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7758229" y="5012225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流程图: 资料带 36"/>
          <p:cNvSpPr/>
          <p:nvPr/>
        </p:nvSpPr>
        <p:spPr>
          <a:xfrm>
            <a:off x="6884443" y="5019497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46786" y="5055020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037540" y="3633181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86741" y="3946247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91692" y="3770321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74415" y="1853082"/>
            <a:ext cx="1897567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0" idx="6"/>
          </p:cNvCxnSpPr>
          <p:nvPr/>
        </p:nvCxnSpPr>
        <p:spPr>
          <a:xfrm flipH="1">
            <a:off x="5580305" y="2233009"/>
            <a:ext cx="1569858" cy="181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216260" y="514768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64802" y="4274637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6203257" y="5802556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流程图: 资料带 46"/>
          <p:cNvSpPr/>
          <p:nvPr/>
        </p:nvSpPr>
        <p:spPr>
          <a:xfrm>
            <a:off x="5311133" y="5809828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91814" y="5845351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9" name="圆柱形 48"/>
          <p:cNvSpPr/>
          <p:nvPr/>
        </p:nvSpPr>
        <p:spPr>
          <a:xfrm>
            <a:off x="4770120" y="4950297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流程图: 资料带 49"/>
          <p:cNvSpPr/>
          <p:nvPr/>
        </p:nvSpPr>
        <p:spPr>
          <a:xfrm>
            <a:off x="3910455" y="4957569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58677" y="499309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216300" y="1303071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516742" y="2597596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endCxn id="52" idx="6"/>
          </p:cNvCxnSpPr>
          <p:nvPr/>
        </p:nvCxnSpPr>
        <p:spPr>
          <a:xfrm flipH="1" flipV="1">
            <a:off x="6542824" y="1682998"/>
            <a:ext cx="750219" cy="379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7"/>
          </p:cNvCxnSpPr>
          <p:nvPr/>
        </p:nvCxnSpPr>
        <p:spPr>
          <a:xfrm flipH="1">
            <a:off x="6649001" y="2414224"/>
            <a:ext cx="644042" cy="294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4151320" y="1183743"/>
            <a:ext cx="2811650" cy="233636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直接箭头连接符 98"/>
          <p:cNvCxnSpPr>
            <a:stCxn id="114" idx="4"/>
          </p:cNvCxnSpPr>
          <p:nvPr/>
        </p:nvCxnSpPr>
        <p:spPr>
          <a:xfrm flipH="1">
            <a:off x="4569761" y="2800682"/>
            <a:ext cx="350933" cy="14801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14" idx="4"/>
            <a:endCxn id="44" idx="0"/>
          </p:cNvCxnSpPr>
          <p:nvPr/>
        </p:nvCxnSpPr>
        <p:spPr>
          <a:xfrm>
            <a:off x="4920694" y="2800682"/>
            <a:ext cx="1100524" cy="234700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037540" y="3639349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986741" y="3952415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91692" y="3776489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cxnSp>
        <p:nvCxnSpPr>
          <p:cNvPr id="105" name="直接箭头连接符 104"/>
          <p:cNvCxnSpPr>
            <a:endCxn id="114" idx="6"/>
          </p:cNvCxnSpPr>
          <p:nvPr/>
        </p:nvCxnSpPr>
        <p:spPr>
          <a:xfrm flipH="1">
            <a:off x="5583956" y="2239177"/>
            <a:ext cx="1566207" cy="181579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268083"/>
            <a:ext cx="2938897" cy="610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和所有</a:t>
            </a:r>
            <a:r>
              <a:rPr lang="zh-CN" altLang="en-US" sz="1800" dirty="0">
                <a:solidFill>
                  <a:srgbClr val="002060"/>
                </a:solidFill>
              </a:rPr>
              <a:t>的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维持心跳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1886913"/>
            <a:ext cx="2721007" cy="3283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2215691"/>
            <a:ext cx="2772836" cy="9583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某个备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通过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抢主成为新的主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endParaRPr lang="zh-CN" altLang="en-US" sz="18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9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3188523"/>
            <a:ext cx="2721007" cy="3622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从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恢复状态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3554231"/>
            <a:ext cx="2946250" cy="6062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sz="1800" dirty="0" smtClean="0">
                <a:solidFill>
                  <a:srgbClr val="002060"/>
                </a:solidFill>
              </a:rPr>
              <a:t>重新和所有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建立心跳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5524059" y="2591297"/>
            <a:ext cx="132652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4257432" y="2040829"/>
            <a:ext cx="1326524" cy="759853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51" name="下箭头 150"/>
          <p:cNvSpPr/>
          <p:nvPr/>
        </p:nvSpPr>
        <p:spPr>
          <a:xfrm rot="3863789">
            <a:off x="7044860" y="2412031"/>
            <a:ext cx="179799" cy="631813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063623" y="2660716"/>
            <a:ext cx="10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recover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118" name="直接箭头连接符 117"/>
          <p:cNvCxnSpPr>
            <a:stCxn id="113" idx="4"/>
            <a:endCxn id="45" idx="0"/>
          </p:cNvCxnSpPr>
          <p:nvPr/>
        </p:nvCxnSpPr>
        <p:spPr>
          <a:xfrm flipH="1">
            <a:off x="4569760" y="3351150"/>
            <a:ext cx="1617561" cy="92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3" idx="4"/>
            <a:endCxn id="44" idx="0"/>
          </p:cNvCxnSpPr>
          <p:nvPr/>
        </p:nvCxnSpPr>
        <p:spPr>
          <a:xfrm flipH="1">
            <a:off x="6021218" y="3351150"/>
            <a:ext cx="166103" cy="179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3" idx="4"/>
            <a:endCxn id="34" idx="0"/>
          </p:cNvCxnSpPr>
          <p:nvPr/>
        </p:nvCxnSpPr>
        <p:spPr>
          <a:xfrm>
            <a:off x="6187321" y="3351150"/>
            <a:ext cx="1281456" cy="991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827022" y="5304245"/>
            <a:ext cx="1228450" cy="461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131"/>
          <p:cNvSpPr/>
          <p:nvPr/>
        </p:nvSpPr>
        <p:spPr>
          <a:xfrm>
            <a:off x="827021" y="536243"/>
            <a:ext cx="7660995" cy="56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MetaServer Failover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5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接箭头连接符 56"/>
          <p:cNvCxnSpPr>
            <a:stCxn id="114" idx="4"/>
            <a:endCxn id="34" idx="0"/>
          </p:cNvCxnSpPr>
          <p:nvPr/>
        </p:nvCxnSpPr>
        <p:spPr>
          <a:xfrm>
            <a:off x="4920694" y="2800682"/>
            <a:ext cx="2548083" cy="154172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34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6" grpId="0" animBg="1"/>
      <p:bldP spid="37" grpId="0" animBg="1"/>
      <p:bldP spid="38" grpId="0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3" grpId="1" animBg="1"/>
      <p:bldP spid="144" grpId="0" animBg="1"/>
      <p:bldP spid="102" grpId="1"/>
      <p:bldP spid="102" grpId="2"/>
      <p:bldP spid="103" grpId="1"/>
      <p:bldP spid="103" grpId="2"/>
      <p:bldP spid="104" grpId="1"/>
      <p:bldP spid="104" grpId="2"/>
      <p:bldP spid="106" grpId="0" uiExpand="1" build="p" animBg="1"/>
      <p:bldP spid="107" grpId="0" uiExpand="1" build="p" animBg="1"/>
      <p:bldP spid="108" grpId="0" uiExpand="1" build="p" animBg="1"/>
      <p:bldP spid="109" grpId="0" build="p" animBg="1"/>
      <p:bldP spid="110" grpId="0" uiExpand="1" build="p" animBg="1"/>
      <p:bldP spid="113" grpId="0" animBg="1"/>
      <p:bldP spid="114" grpId="0" animBg="1"/>
      <p:bldP spid="151" grpId="0" animBg="1"/>
      <p:bldP spid="151" grpId="1" animBg="1"/>
      <p:bldP spid="116" grpId="0"/>
      <p:bldP spid="116" grpId="1"/>
      <p:bldP spid="1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16422" y="1474829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Table</a:t>
            </a:r>
            <a:r>
              <a:rPr lang="zh-CN" altLang="en-US" sz="2400" dirty="0" smtClean="0">
                <a:solidFill>
                  <a:srgbClr val="002060"/>
                </a:solidFill>
              </a:rPr>
              <a:t>软删除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Table</a:t>
            </a:r>
            <a:r>
              <a:rPr lang="zh-CN" altLang="en-US" sz="2000" dirty="0">
                <a:solidFill>
                  <a:srgbClr val="002060"/>
                </a:solidFill>
              </a:rPr>
              <a:t>删除</a:t>
            </a:r>
            <a:r>
              <a:rPr lang="zh-CN" altLang="en-US" sz="2000" dirty="0" smtClean="0">
                <a:solidFill>
                  <a:srgbClr val="002060"/>
                </a:solidFill>
              </a:rPr>
              <a:t>后，数据会保</a:t>
            </a:r>
            <a:r>
              <a:rPr lang="zh-CN" altLang="en-US" sz="2000" dirty="0">
                <a:solidFill>
                  <a:srgbClr val="002060"/>
                </a:solidFill>
              </a:rPr>
              <a:t>留一段时</a:t>
            </a:r>
            <a:r>
              <a:rPr lang="zh-CN" altLang="en-US" sz="2000" dirty="0" smtClean="0">
                <a:solidFill>
                  <a:srgbClr val="002060"/>
                </a:solidFill>
              </a:rPr>
              <a:t>间，防止误删除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422" y="2512589"/>
            <a:ext cx="7910566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元数据恢复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元数据丢失或者损</a:t>
            </a:r>
            <a:r>
              <a:rPr lang="zh-CN" altLang="en-US" sz="2000" dirty="0" smtClean="0">
                <a:solidFill>
                  <a:srgbClr val="002060"/>
                </a:solidFill>
              </a:rPr>
              <a:t>坏</a:t>
            </a:r>
            <a:r>
              <a:rPr lang="zh-CN" altLang="en-US" sz="2000" dirty="0">
                <a:solidFill>
                  <a:srgbClr val="002060"/>
                </a:solidFill>
              </a:rPr>
              <a:t>时</a:t>
            </a:r>
            <a:r>
              <a:rPr lang="zh-CN" altLang="en-US" sz="2000" dirty="0" smtClean="0">
                <a:solidFill>
                  <a:srgbClr val="002060"/>
                </a:solidFill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zh-CN" altLang="en-US" sz="2000" dirty="0" smtClean="0">
                <a:solidFill>
                  <a:srgbClr val="002060"/>
                </a:solidFill>
              </a:rPr>
              <a:t>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>
                <a:solidFill>
                  <a:srgbClr val="002060"/>
                </a:solidFill>
              </a:rPr>
              <a:t>收集并重建元数据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422" y="3566176"/>
            <a:ext cx="6188618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定期冷备份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数据</a:t>
            </a:r>
            <a:r>
              <a:rPr lang="zh-CN" altLang="en-US" sz="2000" dirty="0">
                <a:solidFill>
                  <a:srgbClr val="002060"/>
                </a:solidFill>
              </a:rPr>
              <a:t>定期备</a:t>
            </a:r>
            <a:r>
              <a:rPr lang="zh-CN" altLang="en-US" sz="2000" dirty="0" smtClean="0">
                <a:solidFill>
                  <a:srgbClr val="002060"/>
                </a:solidFill>
              </a:rPr>
              <a:t>份到多种介质，譬如</a:t>
            </a:r>
            <a:r>
              <a:rPr lang="en-US" altLang="zh-CN" sz="2000" dirty="0" smtClean="0">
                <a:solidFill>
                  <a:srgbClr val="002060"/>
                </a:solidFill>
              </a:rPr>
              <a:t>HDFS</a:t>
            </a: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在需要的时候快速恢复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6422" y="4976080"/>
            <a:ext cx="6188618" cy="164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跨机房热备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在多个机房部署集群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采</a:t>
            </a:r>
            <a:r>
              <a:rPr lang="zh-CN" altLang="en-US" sz="2000" dirty="0" smtClean="0">
                <a:solidFill>
                  <a:srgbClr val="002060"/>
                </a:solidFill>
              </a:rPr>
              <a:t>用</a:t>
            </a:r>
            <a:r>
              <a:rPr lang="zh-CN" altLang="en-US" sz="2000" dirty="0">
                <a:solidFill>
                  <a:srgbClr val="002060"/>
                </a:solidFill>
              </a:rPr>
              <a:t>异</a:t>
            </a:r>
            <a:r>
              <a:rPr lang="zh-CN" altLang="en-US" sz="2000" dirty="0" smtClean="0">
                <a:solidFill>
                  <a:srgbClr val="002060"/>
                </a:solidFill>
              </a:rPr>
              <a:t>步复制的方式实时同步数据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多集群可同时对外提供服务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46" name="Shape 131"/>
          <p:cNvSpPr/>
          <p:nvPr/>
        </p:nvSpPr>
        <p:spPr>
          <a:xfrm>
            <a:off x="827022" y="550082"/>
            <a:ext cx="703482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Data Safety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0091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51972" y="1474831"/>
            <a:ext cx="8440056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Built on </a:t>
            </a:r>
            <a:r>
              <a:rPr lang="en-US" altLang="zh-CN" sz="2400" dirty="0">
                <a:solidFill>
                  <a:srgbClr val="002060"/>
                </a:solidFill>
              </a:rPr>
              <a:t>rDSN (</a:t>
            </a:r>
            <a:r>
              <a:rPr lang="en-US" altLang="zh-CN" sz="2400" dirty="0">
                <a:solidFill>
                  <a:schemeClr val="accent2"/>
                </a:solidFill>
              </a:rPr>
              <a:t>Robust Distributed System Nucleus</a:t>
            </a:r>
            <a:r>
              <a:rPr lang="en-US" altLang="zh-CN" sz="2400" dirty="0">
                <a:solidFill>
                  <a:srgbClr val="002060"/>
                </a:solidFill>
              </a:rPr>
              <a:t>) framework</a:t>
            </a: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>
                <a:solidFill>
                  <a:srgbClr val="002060"/>
                </a:solidFill>
                <a:hlinkClick r:id="rId3"/>
              </a:rPr>
              <a:t>https://</a:t>
            </a:r>
            <a:r>
              <a:rPr lang="en-US" altLang="zh-CN" sz="2400" dirty="0" smtClean="0">
                <a:solidFill>
                  <a:srgbClr val="002060"/>
                </a:solidFill>
                <a:hlinkClick r:id="rId3"/>
              </a:rPr>
              <a:t>github.com/Microsoft/rDSN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2" name="矩形 21"/>
          <p:cNvSpPr/>
          <p:nvPr/>
        </p:nvSpPr>
        <p:spPr>
          <a:xfrm>
            <a:off x="5981049" y="2648125"/>
            <a:ext cx="2912658" cy="40010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Microkernel Architecture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85" y="2752808"/>
            <a:ext cx="5201867" cy="314349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5981049" y="3445473"/>
            <a:ext cx="2912658" cy="40010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Most Things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A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 Pluggable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81049" y="5142405"/>
            <a:ext cx="2912658" cy="70788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Friendly for Testing, Debugging and Monitoring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71675" y="3958137"/>
            <a:ext cx="583324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Lock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00807" y="3960611"/>
            <a:ext cx="459102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RPC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92912" y="3953532"/>
            <a:ext cx="459102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AIO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97822" y="3953532"/>
            <a:ext cx="729132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Timer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71675" y="4403887"/>
            <a:ext cx="930172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Logging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54247" y="4402141"/>
            <a:ext cx="1207294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Replication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40371" y="4403887"/>
            <a:ext cx="6030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31"/>
          <p:cNvSpPr/>
          <p:nvPr/>
        </p:nvSpPr>
        <p:spPr>
          <a:xfrm>
            <a:off x="827022" y="550082"/>
            <a:ext cx="703482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Engineering …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983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73142" y="1474829"/>
            <a:ext cx="250158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Unit Test</a:t>
            </a:r>
          </a:p>
        </p:txBody>
      </p:sp>
      <p:sp>
        <p:nvSpPr>
          <p:cNvPr id="9" name="矩形 8"/>
          <p:cNvSpPr/>
          <p:nvPr/>
        </p:nvSpPr>
        <p:spPr>
          <a:xfrm>
            <a:off x="273142" y="2390669"/>
            <a:ext cx="250158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Integration Test</a:t>
            </a:r>
          </a:p>
        </p:txBody>
      </p:sp>
      <p:sp>
        <p:nvSpPr>
          <p:cNvPr id="10" name="矩形 9"/>
          <p:cNvSpPr/>
          <p:nvPr/>
        </p:nvSpPr>
        <p:spPr>
          <a:xfrm>
            <a:off x="273142" y="3362976"/>
            <a:ext cx="5118662" cy="215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Simulation Test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Simulate cluster in single process</a:t>
            </a: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Processing can be replayed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endParaRPr lang="en-US" altLang="zh-CN" sz="2400" dirty="0" smtClean="0">
              <a:solidFill>
                <a:srgbClr val="002060"/>
              </a:solidFill>
            </a:endParaRPr>
          </a:p>
          <a:p>
            <a:pPr marL="228600" lvl="6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142" y="4976080"/>
            <a:ext cx="8440056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Scenario Test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Declarative language</a:t>
            </a: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Construct different scenarios (executing paths / corner cases)</a:t>
            </a:r>
          </a:p>
        </p:txBody>
      </p:sp>
      <p:sp>
        <p:nvSpPr>
          <p:cNvPr id="6" name="燕尾形箭头 5"/>
          <p:cNvSpPr/>
          <p:nvPr/>
        </p:nvSpPr>
        <p:spPr>
          <a:xfrm>
            <a:off x="2369159" y="5026638"/>
            <a:ext cx="572876" cy="346780"/>
          </a:xfrm>
          <a:prstGeom prst="notched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606" y="1123295"/>
            <a:ext cx="5838095" cy="43047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92336" y="1460224"/>
            <a:ext cx="2522483" cy="22354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76570" y="2161970"/>
            <a:ext cx="3980926" cy="22354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386006" y="2266386"/>
            <a:ext cx="307295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7664791" y="2110960"/>
            <a:ext cx="127200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rPr>
              <a:t>等待状态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376569" y="2677038"/>
            <a:ext cx="4288221" cy="22354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7685560" y="2781454"/>
            <a:ext cx="307295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文本框 38"/>
          <p:cNvSpPr txBox="1"/>
          <p:nvPr/>
        </p:nvSpPr>
        <p:spPr>
          <a:xfrm>
            <a:off x="7964345" y="2626028"/>
            <a:ext cx="127200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rgbClr val="FF0000"/>
                </a:solidFill>
              </a:rPr>
              <a:t>发起动作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73553" y="3157127"/>
            <a:ext cx="4012454" cy="245232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382989" y="3283229"/>
            <a:ext cx="307295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文本框 42"/>
          <p:cNvSpPr txBox="1"/>
          <p:nvPr/>
        </p:nvSpPr>
        <p:spPr>
          <a:xfrm>
            <a:off x="7661774" y="3127803"/>
            <a:ext cx="127200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 smtClean="0">
                <a:solidFill>
                  <a:srgbClr val="FF0000"/>
                </a:solidFill>
              </a:rPr>
              <a:t>注入错误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5914417" y="1582938"/>
            <a:ext cx="307295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/>
          <p:cNvSpPr txBox="1"/>
          <p:nvPr/>
        </p:nvSpPr>
        <p:spPr>
          <a:xfrm>
            <a:off x="6193202" y="1427512"/>
            <a:ext cx="127200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rPr>
              <a:t>设置属性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46" name="Shape 131"/>
          <p:cNvSpPr/>
          <p:nvPr/>
        </p:nvSpPr>
        <p:spPr>
          <a:xfrm>
            <a:off x="827022" y="550082"/>
            <a:ext cx="703482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How to Test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67862" y="3688123"/>
            <a:ext cx="3980926" cy="223545"/>
          </a:xfrm>
          <a:prstGeom prst="rect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377298" y="3792539"/>
            <a:ext cx="307295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7656083" y="3637113"/>
            <a:ext cx="127200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libri"/>
              </a:rPr>
              <a:t>等待状态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0490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 animBg="1"/>
      <p:bldP spid="8" grpId="0" animBg="1"/>
      <p:bldP spid="29" grpId="0" animBg="1"/>
      <p:bldP spid="28" grpId="0"/>
      <p:bldP spid="37" grpId="0" animBg="1"/>
      <p:bldP spid="39" grpId="0"/>
      <p:bldP spid="41" grpId="0" animBg="1"/>
      <p:bldP spid="43" grpId="0"/>
      <p:bldP spid="45" grpId="0"/>
      <p:bldP spid="22" grpId="0" animBg="1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设计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b="1" dirty="0" smtClean="0">
                <a:solidFill>
                  <a:srgbClr val="FF0000"/>
                </a:solidFill>
              </a:rPr>
              <a:t>总结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456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31"/>
          <p:cNvSpPr/>
          <p:nvPr/>
        </p:nvSpPr>
        <p:spPr>
          <a:xfrm>
            <a:off x="881681" y="946013"/>
            <a:ext cx="141364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4000" dirty="0" smtClean="0">
                <a:solidFill>
                  <a:srgbClr val="002060"/>
                </a:solidFill>
              </a:rPr>
              <a:t>Why</a:t>
            </a:r>
            <a:endParaRPr lang="en-US" altLang="zh-CN" sz="4000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8872" y="3596668"/>
            <a:ext cx="7618962" cy="2378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1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altLang="zh-CN" sz="3200" dirty="0" smtClean="0">
                <a:solidFill>
                  <a:srgbClr val="002060"/>
                </a:solidFill>
              </a:rPr>
              <a:t>Pegasus</a:t>
            </a:r>
            <a:r>
              <a:rPr lang="zh-CN" altLang="en-US" sz="3200" dirty="0" smtClean="0">
                <a:solidFill>
                  <a:srgbClr val="002060"/>
                </a:solidFill>
              </a:rPr>
              <a:t>是对</a:t>
            </a:r>
            <a:r>
              <a:rPr lang="en-US" altLang="zh-CN" sz="3200" dirty="0" smtClean="0">
                <a:solidFill>
                  <a:srgbClr val="002060"/>
                </a:solidFill>
              </a:rPr>
              <a:t>HBase</a:t>
            </a:r>
            <a:r>
              <a:rPr lang="zh-CN" altLang="en-US" sz="3200" dirty="0" smtClean="0">
                <a:solidFill>
                  <a:srgbClr val="002060"/>
                </a:solidFill>
              </a:rPr>
              <a:t>的有力补充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更优异的</a:t>
            </a:r>
            <a:r>
              <a:rPr lang="zh-CN" altLang="en-US" sz="2400" dirty="0">
                <a:solidFill>
                  <a:srgbClr val="002060"/>
                </a:solidFill>
              </a:rPr>
              <a:t>性能：</a:t>
            </a:r>
            <a:r>
              <a:rPr lang="en-US" altLang="zh-CN" sz="2400" dirty="0">
                <a:solidFill>
                  <a:srgbClr val="002060"/>
                </a:solidFill>
              </a:rPr>
              <a:t>C</a:t>
            </a:r>
            <a:r>
              <a:rPr lang="en-US" altLang="zh-CN" sz="2400" dirty="0" smtClean="0">
                <a:solidFill>
                  <a:srgbClr val="002060"/>
                </a:solidFill>
              </a:rPr>
              <a:t>++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smtClean="0">
                <a:solidFill>
                  <a:srgbClr val="002060"/>
                </a:solidFill>
              </a:rPr>
              <a:t>No GC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smtClean="0">
                <a:solidFill>
                  <a:srgbClr val="002060"/>
                </a:solidFill>
              </a:rPr>
              <a:t>Data </a:t>
            </a:r>
            <a:r>
              <a:rPr lang="en-US" altLang="zh-CN" sz="2400" dirty="0">
                <a:solidFill>
                  <a:srgbClr val="002060"/>
                </a:solidFill>
              </a:rPr>
              <a:t>Locality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更</a:t>
            </a:r>
            <a:r>
              <a:rPr lang="zh-CN" altLang="en-US" sz="2400" dirty="0">
                <a:solidFill>
                  <a:srgbClr val="002060"/>
                </a:solidFill>
              </a:rPr>
              <a:t>高的可用性：</a:t>
            </a:r>
            <a:r>
              <a:rPr lang="en-US" altLang="zh-CN" sz="2400" dirty="0">
                <a:solidFill>
                  <a:srgbClr val="002060"/>
                </a:solidFill>
              </a:rPr>
              <a:t>No GC</a:t>
            </a:r>
            <a:r>
              <a:rPr lang="zh-CN" altLang="en-US" sz="2400" dirty="0">
                <a:solidFill>
                  <a:srgbClr val="002060"/>
                </a:solidFill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</a:rPr>
              <a:t>Faster Failover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更轻量的部署：</a:t>
            </a:r>
            <a:r>
              <a:rPr lang="en-US" altLang="zh-CN" sz="2400" dirty="0">
                <a:solidFill>
                  <a:srgbClr val="002060"/>
                </a:solidFill>
              </a:rPr>
              <a:t>No HDFS</a:t>
            </a:r>
            <a:r>
              <a:rPr lang="zh-CN" altLang="en-US" sz="2400" dirty="0">
                <a:solidFill>
                  <a:srgbClr val="002060"/>
                </a:solidFill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</a:rPr>
              <a:t>No ZooKeeper (in the future)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更简单的接口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en-US" altLang="zh-CN" sz="2400" dirty="0" smtClean="0">
                <a:solidFill>
                  <a:srgbClr val="002060"/>
                </a:solidFill>
              </a:rPr>
              <a:t>Key-Value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620688" y="1132005"/>
            <a:ext cx="466530" cy="335902"/>
          </a:xfrm>
          <a:prstGeom prst="rightArrow">
            <a:avLst/>
          </a:prstGeom>
          <a:solidFill>
            <a:srgbClr val="00206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31"/>
          <p:cNvSpPr/>
          <p:nvPr/>
        </p:nvSpPr>
        <p:spPr>
          <a:xfrm>
            <a:off x="3524547" y="970958"/>
            <a:ext cx="141364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4000" smtClean="0">
                <a:solidFill>
                  <a:srgbClr val="002060"/>
                </a:solidFill>
              </a:rPr>
              <a:t>How</a:t>
            </a:r>
            <a:endParaRPr lang="en-US" altLang="zh-CN" sz="4000" dirty="0">
              <a:solidFill>
                <a:srgbClr val="002060"/>
              </a:solidFill>
            </a:endParaRPr>
          </a:p>
        </p:txBody>
      </p:sp>
      <p:sp>
        <p:nvSpPr>
          <p:cNvPr id="8" name="Shape 131"/>
          <p:cNvSpPr/>
          <p:nvPr/>
        </p:nvSpPr>
        <p:spPr>
          <a:xfrm>
            <a:off x="6085738" y="964628"/>
            <a:ext cx="141364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4000" dirty="0" smtClean="0">
                <a:solidFill>
                  <a:srgbClr val="002060"/>
                </a:solidFill>
              </a:rPr>
              <a:t>What</a:t>
            </a:r>
            <a:endParaRPr lang="en-US" altLang="zh-CN" sz="4000" dirty="0">
              <a:solidFill>
                <a:srgbClr val="00206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207572" y="1132005"/>
            <a:ext cx="466530" cy="335902"/>
          </a:xfrm>
          <a:prstGeom prst="rightArrow">
            <a:avLst/>
          </a:prstGeom>
          <a:solidFill>
            <a:srgbClr val="00206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31"/>
          <p:cNvSpPr/>
          <p:nvPr/>
        </p:nvSpPr>
        <p:spPr>
          <a:xfrm>
            <a:off x="3520850" y="964674"/>
            <a:ext cx="141364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How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sp>
        <p:nvSpPr>
          <p:cNvPr id="11" name="Shape 131"/>
          <p:cNvSpPr/>
          <p:nvPr/>
        </p:nvSpPr>
        <p:spPr>
          <a:xfrm>
            <a:off x="2859769" y="1817836"/>
            <a:ext cx="415684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Many choices …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pic>
        <p:nvPicPr>
          <p:cNvPr id="1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131"/>
          <p:cNvSpPr/>
          <p:nvPr/>
        </p:nvSpPr>
        <p:spPr>
          <a:xfrm>
            <a:off x="3595956" y="2651058"/>
            <a:ext cx="415684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4000" dirty="0" smtClean="0">
                <a:solidFill>
                  <a:srgbClr val="FF0000"/>
                </a:solidFill>
              </a:rPr>
              <a:t>Fit is the best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4793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1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31"/>
          <p:cNvSpPr/>
          <p:nvPr/>
        </p:nvSpPr>
        <p:spPr>
          <a:xfrm>
            <a:off x="527122" y="871369"/>
            <a:ext cx="703482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Future Work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3944" y="1790146"/>
            <a:ext cx="6858000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 smtClean="0">
                <a:solidFill>
                  <a:srgbClr val="002060"/>
                </a:solidFill>
              </a:rPr>
              <a:t>PacificA </a:t>
            </a:r>
            <a:r>
              <a:rPr lang="en-US" altLang="zh-CN" sz="2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 Raft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Key-Value  Tabular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>
                <a:solidFill>
                  <a:srgbClr val="002060"/>
                </a:solidFill>
              </a:rPr>
              <a:t>Remove ZooKeeper Dependency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>
                <a:solidFill>
                  <a:srgbClr val="002060"/>
                </a:solidFill>
              </a:rPr>
              <a:t>Performance </a:t>
            </a:r>
            <a:r>
              <a:rPr lang="en-US" altLang="zh-CN" sz="2800" dirty="0" smtClean="0">
                <a:solidFill>
                  <a:srgbClr val="002060"/>
                </a:solidFill>
              </a:rPr>
              <a:t>Tuning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 smtClean="0">
                <a:solidFill>
                  <a:srgbClr val="002060"/>
                </a:solidFill>
              </a:rPr>
              <a:t>Improve Load Balance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 smtClean="0">
                <a:solidFill>
                  <a:srgbClr val="002060"/>
                </a:solidFill>
              </a:rPr>
              <a:t>Cross Row Transaction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 smtClean="0">
                <a:solidFill>
                  <a:srgbClr val="002060"/>
                </a:solidFill>
              </a:rPr>
              <a:t>Open Source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27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9822" y="1832097"/>
            <a:ext cx="210871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Thanks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17272" y="5447804"/>
            <a:ext cx="7618962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1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zh-CN" altLang="en-US" sz="2400" dirty="0">
                <a:solidFill>
                  <a:srgbClr val="002060"/>
                </a:solidFill>
              </a:rPr>
              <a:t>欢</a:t>
            </a:r>
            <a:r>
              <a:rPr lang="zh-CN" altLang="en-US" sz="2400" dirty="0" smtClean="0">
                <a:solidFill>
                  <a:srgbClr val="002060"/>
                </a:solidFill>
              </a:rPr>
              <a:t>迎有志之士加入我们：分布式相关、</a:t>
            </a:r>
            <a:r>
              <a:rPr lang="zh-CN" altLang="en-US" sz="2400" dirty="0">
                <a:solidFill>
                  <a:srgbClr val="002060"/>
                </a:solidFill>
              </a:rPr>
              <a:t>人</a:t>
            </a:r>
            <a:r>
              <a:rPr lang="zh-CN" altLang="en-US" sz="2400" dirty="0" smtClean="0">
                <a:solidFill>
                  <a:srgbClr val="002060"/>
                </a:solidFill>
              </a:rPr>
              <a:t>工智能相关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lvl="0" algn="ctr" hangingPunct="1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zh-CN" altLang="en-US" sz="2400" dirty="0" smtClean="0">
                <a:solidFill>
                  <a:srgbClr val="002060"/>
                </a:solidFill>
              </a:rPr>
              <a:t>简历</a:t>
            </a:r>
            <a:r>
              <a:rPr lang="zh-CN" altLang="en-US" sz="2400" dirty="0">
                <a:solidFill>
                  <a:srgbClr val="002060"/>
                </a:solidFill>
              </a:rPr>
              <a:t>请</a:t>
            </a:r>
            <a:r>
              <a:rPr lang="zh-CN" altLang="en-US" sz="2400" dirty="0" smtClean="0">
                <a:solidFill>
                  <a:srgbClr val="002060"/>
                </a:solidFill>
              </a:rPr>
              <a:t>发至邮</a:t>
            </a:r>
            <a:r>
              <a:rPr lang="zh-CN" altLang="en-US" sz="2400" dirty="0" smtClean="0">
                <a:solidFill>
                  <a:srgbClr val="002060"/>
                </a:solidFill>
              </a:rPr>
              <a:t>箱：</a:t>
            </a:r>
            <a:r>
              <a:rPr lang="en-US" altLang="zh-CN" sz="2400" dirty="0" smtClean="0">
                <a:solidFill>
                  <a:srgbClr val="002060"/>
                </a:solidFill>
              </a:rPr>
              <a:t>qinzuoyan@xiaomi.com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131" y="3451076"/>
            <a:ext cx="1553157" cy="1541479"/>
          </a:xfrm>
          <a:prstGeom prst="rect">
            <a:avLst/>
          </a:prstGeom>
        </p:spPr>
      </p:pic>
      <p:sp>
        <p:nvSpPr>
          <p:cNvPr id="8" name="Shape 123"/>
          <p:cNvSpPr/>
          <p:nvPr/>
        </p:nvSpPr>
        <p:spPr>
          <a:xfrm>
            <a:off x="3826130" y="3106563"/>
            <a:ext cx="155315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sz="1400" b="1" dirty="0" smtClean="0">
                <a:solidFill>
                  <a:srgbClr val="002060"/>
                </a:solidFill>
              </a:rPr>
              <a:t>个人微信号：</a:t>
            </a:r>
            <a:endParaRPr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801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9050" y="2601536"/>
            <a:ext cx="270570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5400" b="1" dirty="0">
                <a:solidFill>
                  <a:srgbClr val="002060"/>
                </a:solidFill>
              </a:rPr>
              <a:t>附录</a:t>
            </a:r>
            <a:endParaRPr kumimoji="0" lang="zh-CN" altLang="en-US" sz="5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sym typeface="Calibri"/>
            </a:endParaRPr>
          </a:p>
        </p:txBody>
      </p:sp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322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b="1" dirty="0" smtClean="0">
                <a:solidFill>
                  <a:srgbClr val="FF0000"/>
                </a:solidFill>
              </a:rPr>
              <a:t>背景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设计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总结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161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8" y="3784273"/>
            <a:ext cx="4041590" cy="260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4" name="内容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42" y="1111067"/>
            <a:ext cx="4056267" cy="240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5" name="内容占位符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42" y="3784273"/>
            <a:ext cx="4056267" cy="260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6" name="Shape 132"/>
          <p:cNvSpPr/>
          <p:nvPr/>
        </p:nvSpPr>
        <p:spPr>
          <a:xfrm>
            <a:off x="440542" y="1111737"/>
            <a:ext cx="473336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写性能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" name="Shape 134"/>
          <p:cNvSpPr/>
          <p:nvPr/>
        </p:nvSpPr>
        <p:spPr>
          <a:xfrm>
            <a:off x="440542" y="1573402"/>
            <a:ext cx="4762950" cy="1200329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00" dirty="0" smtClean="0">
                <a:solidFill>
                  <a:srgbClr val="002060"/>
                </a:solidFill>
              </a:rPr>
              <a:t>单机</a:t>
            </a:r>
            <a:r>
              <a:rPr lang="en-US" altLang="zh-CN" sz="1600" dirty="0" smtClean="0">
                <a:solidFill>
                  <a:srgbClr val="002060"/>
                </a:solidFill>
              </a:rPr>
              <a:t>QPS </a:t>
            </a:r>
            <a:r>
              <a:rPr lang="zh-CN" altLang="en-US" sz="1600" dirty="0" smtClean="0">
                <a:solidFill>
                  <a:srgbClr val="002060"/>
                </a:solidFill>
              </a:rPr>
              <a:t>可达 </a:t>
            </a:r>
            <a:r>
              <a:rPr lang="en-US" altLang="zh-CN" sz="1600" dirty="0" smtClean="0">
                <a:solidFill>
                  <a:srgbClr val="002060"/>
                </a:solidFill>
              </a:rPr>
              <a:t>1.5w+</a:t>
            </a:r>
          </a:p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00" dirty="0">
                <a:solidFill>
                  <a:srgbClr val="002060"/>
                </a:solidFill>
              </a:rPr>
              <a:t>单机</a:t>
            </a:r>
            <a:r>
              <a:rPr lang="en-US" altLang="zh-CN" sz="1600" dirty="0" smtClean="0">
                <a:solidFill>
                  <a:srgbClr val="002060"/>
                </a:solidFill>
              </a:rPr>
              <a:t>QPS&lt;1w </a:t>
            </a:r>
            <a:r>
              <a:rPr lang="zh-CN" altLang="en-US" sz="1600" dirty="0" smtClean="0">
                <a:solidFill>
                  <a:srgbClr val="002060"/>
                </a:solidFill>
              </a:rPr>
              <a:t>时，平均延迟</a:t>
            </a:r>
            <a:r>
              <a:rPr lang="en-US" altLang="zh-CN" sz="1600" dirty="0" smtClean="0">
                <a:solidFill>
                  <a:srgbClr val="002060"/>
                </a:solidFill>
              </a:rPr>
              <a:t>&lt;5ms</a:t>
            </a:r>
            <a:endParaRPr lang="en-US" altLang="zh-CN" sz="1600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00" dirty="0">
                <a:solidFill>
                  <a:srgbClr val="002060"/>
                </a:solidFill>
              </a:rPr>
              <a:t>单机</a:t>
            </a:r>
            <a:r>
              <a:rPr lang="en-US" altLang="zh-CN" sz="1600" dirty="0" smtClean="0">
                <a:solidFill>
                  <a:srgbClr val="002060"/>
                </a:solidFill>
              </a:rPr>
              <a:t>QPS&lt;1w </a:t>
            </a:r>
            <a:r>
              <a:rPr lang="zh-CN" altLang="en-US" sz="1600" dirty="0" smtClean="0">
                <a:solidFill>
                  <a:srgbClr val="002060"/>
                </a:solidFill>
              </a:rPr>
              <a:t>时，</a:t>
            </a:r>
            <a:r>
              <a:rPr lang="en-US" altLang="zh-CN" sz="1600" dirty="0" smtClean="0">
                <a:solidFill>
                  <a:srgbClr val="002060"/>
                </a:solidFill>
              </a:rPr>
              <a:t>P99 </a:t>
            </a:r>
            <a:r>
              <a:rPr lang="zh-CN" altLang="en-US" sz="1600" dirty="0" smtClean="0">
                <a:solidFill>
                  <a:srgbClr val="002060"/>
                </a:solidFill>
              </a:rPr>
              <a:t>延迟</a:t>
            </a:r>
            <a:r>
              <a:rPr lang="en-US" altLang="zh-CN" sz="1600" dirty="0" smtClean="0">
                <a:solidFill>
                  <a:srgbClr val="002060"/>
                </a:solidFill>
              </a:rPr>
              <a:t>&lt;20ms</a:t>
            </a:r>
            <a:r>
              <a:rPr lang="zh-CN" altLang="en-US" sz="1600" dirty="0" smtClean="0">
                <a:solidFill>
                  <a:srgbClr val="002060"/>
                </a:solidFill>
              </a:rPr>
              <a:t> </a:t>
            </a: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8" name="Shape 135"/>
          <p:cNvSpPr/>
          <p:nvPr/>
        </p:nvSpPr>
        <p:spPr>
          <a:xfrm>
            <a:off x="440541" y="6444090"/>
            <a:ext cx="8342272" cy="377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buSzPct val="60000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400" dirty="0" smtClean="0">
                <a:solidFill>
                  <a:srgbClr val="002060"/>
                </a:solidFill>
              </a:rPr>
              <a:t>注：</a:t>
            </a:r>
            <a:r>
              <a:rPr lang="en-US" altLang="zh-CN" sz="1400" dirty="0">
                <a:solidFill>
                  <a:srgbClr val="002060"/>
                </a:solidFill>
              </a:rPr>
              <a:t>X</a:t>
            </a:r>
            <a:r>
              <a:rPr lang="zh-CN" altLang="en-US" sz="1400" dirty="0">
                <a:solidFill>
                  <a:srgbClr val="002060"/>
                </a:solidFill>
              </a:rPr>
              <a:t>轴</a:t>
            </a:r>
            <a:r>
              <a:rPr lang="en-US" altLang="zh-CN" sz="1400" dirty="0" smtClean="0">
                <a:solidFill>
                  <a:srgbClr val="002060"/>
                </a:solidFill>
              </a:rPr>
              <a:t>T</a:t>
            </a:r>
            <a:r>
              <a:rPr lang="en-US" altLang="zh-CN" sz="1400" baseline="-25000" dirty="0" smtClean="0">
                <a:solidFill>
                  <a:srgbClr val="002060"/>
                </a:solidFill>
              </a:rPr>
              <a:t>n</a:t>
            </a:r>
            <a:r>
              <a:rPr lang="zh-CN" altLang="en-US" sz="1400" dirty="0" smtClean="0">
                <a:solidFill>
                  <a:srgbClr val="002060"/>
                </a:solidFill>
              </a:rPr>
              <a:t>为单</a:t>
            </a:r>
            <a:r>
              <a:rPr lang="en-US" altLang="zh-CN" sz="1400" dirty="0">
                <a:solidFill>
                  <a:srgbClr val="002060"/>
                </a:solidFill>
              </a:rPr>
              <a:t>Client</a:t>
            </a:r>
            <a:r>
              <a:rPr lang="zh-CN" altLang="en-US" sz="1400" dirty="0">
                <a:solidFill>
                  <a:srgbClr val="002060"/>
                </a:solidFill>
              </a:rPr>
              <a:t>线程</a:t>
            </a:r>
            <a:r>
              <a:rPr lang="zh-CN" altLang="en-US" sz="1400" dirty="0" smtClean="0">
                <a:solidFill>
                  <a:srgbClr val="002060"/>
                </a:solidFill>
              </a:rPr>
              <a:t>数，</a:t>
            </a:r>
            <a:r>
              <a:rPr lang="en-US" altLang="zh-CN" sz="1400" dirty="0">
                <a:solidFill>
                  <a:srgbClr val="002060"/>
                </a:solidFill>
              </a:rPr>
              <a:t>Y</a:t>
            </a:r>
            <a:r>
              <a:rPr lang="zh-CN" altLang="en-US" sz="1400" dirty="0">
                <a:solidFill>
                  <a:srgbClr val="002060"/>
                </a:solidFill>
              </a:rPr>
              <a:t>轴</a:t>
            </a:r>
            <a:r>
              <a:rPr lang="en-US" altLang="zh-CN" sz="1400" dirty="0" smtClean="0">
                <a:solidFill>
                  <a:srgbClr val="002060"/>
                </a:solidFill>
              </a:rPr>
              <a:t>C</a:t>
            </a:r>
            <a:r>
              <a:rPr lang="en-US" altLang="zh-CN" sz="1400" baseline="-25000" dirty="0" smtClean="0">
                <a:solidFill>
                  <a:srgbClr val="002060"/>
                </a:solidFill>
              </a:rPr>
              <a:t>n</a:t>
            </a:r>
            <a:r>
              <a:rPr lang="zh-CN" altLang="en-US" sz="1400" dirty="0" smtClean="0">
                <a:solidFill>
                  <a:srgbClr val="002060"/>
                </a:solidFill>
              </a:rPr>
              <a:t>为</a:t>
            </a:r>
            <a:r>
              <a:rPr lang="en-US" altLang="zh-CN" sz="1400" dirty="0" smtClean="0">
                <a:solidFill>
                  <a:srgbClr val="002060"/>
                </a:solidFill>
              </a:rPr>
              <a:t>Client</a:t>
            </a:r>
            <a:r>
              <a:rPr lang="zh-CN" altLang="en-US" sz="1400" dirty="0">
                <a:solidFill>
                  <a:srgbClr val="002060"/>
                </a:solidFill>
              </a:rPr>
              <a:t>进程</a:t>
            </a:r>
            <a:r>
              <a:rPr lang="zh-CN" altLang="en-US" sz="1400" dirty="0" smtClean="0">
                <a:solidFill>
                  <a:srgbClr val="002060"/>
                </a:solidFill>
              </a:rPr>
              <a:t>数，</a:t>
            </a:r>
            <a:r>
              <a:rPr lang="en-US" altLang="zh-CN" sz="1400" dirty="0" smtClean="0">
                <a:solidFill>
                  <a:srgbClr val="002060"/>
                </a:solidFill>
              </a:rPr>
              <a:t>Z</a:t>
            </a:r>
            <a:r>
              <a:rPr lang="zh-CN" altLang="en-US" sz="1400" dirty="0" smtClean="0">
                <a:solidFill>
                  <a:srgbClr val="002060"/>
                </a:solidFill>
              </a:rPr>
              <a:t>轴延迟单位为微妙，集群</a:t>
            </a:r>
            <a:r>
              <a:rPr lang="zh-CN" altLang="en-US" sz="1400" dirty="0">
                <a:solidFill>
                  <a:srgbClr val="002060"/>
                </a:solidFill>
              </a:rPr>
              <a:t>使用</a:t>
            </a:r>
            <a:r>
              <a:rPr lang="en-US" altLang="zh-CN" sz="1400" dirty="0" smtClean="0">
                <a:solidFill>
                  <a:srgbClr val="002060"/>
                </a:solidFill>
              </a:rPr>
              <a:t>5</a:t>
            </a:r>
            <a:r>
              <a:rPr lang="zh-CN" altLang="en-US" sz="1400" dirty="0" smtClean="0">
                <a:solidFill>
                  <a:srgbClr val="002060"/>
                </a:solidFill>
              </a:rPr>
              <a:t>个数据节点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04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6" y="3843243"/>
            <a:ext cx="3979005" cy="234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4" name="内容占位符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60" y="3843243"/>
            <a:ext cx="4178809" cy="234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pic>
        <p:nvPicPr>
          <p:cNvPr id="5" name="内容占位符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61" y="1089515"/>
            <a:ext cx="4178807" cy="2470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6" name="Shape 132"/>
          <p:cNvSpPr/>
          <p:nvPr/>
        </p:nvSpPr>
        <p:spPr>
          <a:xfrm>
            <a:off x="457795" y="1111741"/>
            <a:ext cx="473336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读性能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" name="Shape 134"/>
          <p:cNvSpPr/>
          <p:nvPr/>
        </p:nvSpPr>
        <p:spPr>
          <a:xfrm>
            <a:off x="457795" y="1573406"/>
            <a:ext cx="4762950" cy="1200329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00" dirty="0" smtClean="0">
                <a:solidFill>
                  <a:srgbClr val="002060"/>
                </a:solidFill>
              </a:rPr>
              <a:t>单机</a:t>
            </a:r>
            <a:r>
              <a:rPr lang="en-US" altLang="zh-CN" sz="1600" dirty="0" smtClean="0">
                <a:solidFill>
                  <a:srgbClr val="002060"/>
                </a:solidFill>
              </a:rPr>
              <a:t>QPS </a:t>
            </a:r>
            <a:r>
              <a:rPr lang="zh-CN" altLang="en-US" sz="1600" dirty="0" smtClean="0">
                <a:solidFill>
                  <a:srgbClr val="002060"/>
                </a:solidFill>
              </a:rPr>
              <a:t>可达 </a:t>
            </a:r>
            <a:r>
              <a:rPr lang="en-US" altLang="zh-CN" sz="1600" dirty="0" smtClean="0">
                <a:solidFill>
                  <a:srgbClr val="002060"/>
                </a:solidFill>
              </a:rPr>
              <a:t>10w+</a:t>
            </a:r>
          </a:p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00" dirty="0">
                <a:solidFill>
                  <a:srgbClr val="002060"/>
                </a:solidFill>
              </a:rPr>
              <a:t>单机</a:t>
            </a:r>
            <a:r>
              <a:rPr lang="en-US" altLang="zh-CN" sz="1600" dirty="0" smtClean="0">
                <a:solidFill>
                  <a:srgbClr val="002060"/>
                </a:solidFill>
              </a:rPr>
              <a:t>QPS&lt;5w </a:t>
            </a:r>
            <a:r>
              <a:rPr lang="zh-CN" altLang="en-US" sz="1600" dirty="0" smtClean="0">
                <a:solidFill>
                  <a:srgbClr val="002060"/>
                </a:solidFill>
              </a:rPr>
              <a:t>时，平均延迟</a:t>
            </a:r>
            <a:r>
              <a:rPr lang="en-US" altLang="zh-CN" sz="1600" dirty="0" smtClean="0">
                <a:solidFill>
                  <a:srgbClr val="002060"/>
                </a:solidFill>
              </a:rPr>
              <a:t>&lt;1ms</a:t>
            </a:r>
            <a:endParaRPr lang="en-US" altLang="zh-CN" sz="1600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600" dirty="0">
                <a:solidFill>
                  <a:srgbClr val="002060"/>
                </a:solidFill>
              </a:rPr>
              <a:t>单机</a:t>
            </a:r>
            <a:r>
              <a:rPr lang="en-US" altLang="zh-CN" sz="1600" dirty="0" smtClean="0">
                <a:solidFill>
                  <a:srgbClr val="002060"/>
                </a:solidFill>
              </a:rPr>
              <a:t>QPS&lt;5w </a:t>
            </a:r>
            <a:r>
              <a:rPr lang="zh-CN" altLang="en-US" sz="1600" dirty="0" smtClean="0">
                <a:solidFill>
                  <a:srgbClr val="002060"/>
                </a:solidFill>
              </a:rPr>
              <a:t>时，</a:t>
            </a:r>
            <a:r>
              <a:rPr lang="en-US" altLang="zh-CN" sz="1600" dirty="0" smtClean="0">
                <a:solidFill>
                  <a:srgbClr val="002060"/>
                </a:solidFill>
              </a:rPr>
              <a:t>P99 </a:t>
            </a:r>
            <a:r>
              <a:rPr lang="zh-CN" altLang="en-US" sz="1600" dirty="0" smtClean="0">
                <a:solidFill>
                  <a:srgbClr val="002060"/>
                </a:solidFill>
              </a:rPr>
              <a:t>延迟</a:t>
            </a:r>
            <a:r>
              <a:rPr lang="en-US" altLang="zh-CN" sz="1600" dirty="0" smtClean="0">
                <a:solidFill>
                  <a:srgbClr val="002060"/>
                </a:solidFill>
              </a:rPr>
              <a:t>&lt;5ms</a:t>
            </a:r>
            <a:r>
              <a:rPr lang="zh-CN" altLang="en-US" sz="1600" dirty="0" smtClean="0">
                <a:solidFill>
                  <a:srgbClr val="002060"/>
                </a:solidFill>
              </a:rPr>
              <a:t> </a:t>
            </a: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8" name="Shape 135"/>
          <p:cNvSpPr/>
          <p:nvPr/>
        </p:nvSpPr>
        <p:spPr>
          <a:xfrm>
            <a:off x="440541" y="6461343"/>
            <a:ext cx="8268030" cy="377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buSzPct val="60000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400" dirty="0" smtClean="0">
                <a:solidFill>
                  <a:srgbClr val="002060"/>
                </a:solidFill>
              </a:rPr>
              <a:t>注：</a:t>
            </a:r>
            <a:r>
              <a:rPr lang="en-US" altLang="zh-CN" sz="1400" dirty="0">
                <a:solidFill>
                  <a:srgbClr val="002060"/>
                </a:solidFill>
              </a:rPr>
              <a:t>X</a:t>
            </a:r>
            <a:r>
              <a:rPr lang="zh-CN" altLang="en-US" sz="1400" dirty="0">
                <a:solidFill>
                  <a:srgbClr val="002060"/>
                </a:solidFill>
              </a:rPr>
              <a:t>轴</a:t>
            </a:r>
            <a:r>
              <a:rPr lang="en-US" altLang="zh-CN" sz="1400" dirty="0" smtClean="0">
                <a:solidFill>
                  <a:srgbClr val="002060"/>
                </a:solidFill>
              </a:rPr>
              <a:t>T</a:t>
            </a:r>
            <a:r>
              <a:rPr lang="en-US" altLang="zh-CN" sz="1400" baseline="-25000" dirty="0" smtClean="0">
                <a:solidFill>
                  <a:srgbClr val="002060"/>
                </a:solidFill>
              </a:rPr>
              <a:t>n</a:t>
            </a:r>
            <a:r>
              <a:rPr lang="zh-CN" altLang="en-US" sz="1400" dirty="0" smtClean="0">
                <a:solidFill>
                  <a:srgbClr val="002060"/>
                </a:solidFill>
              </a:rPr>
              <a:t>为单</a:t>
            </a:r>
            <a:r>
              <a:rPr lang="en-US" altLang="zh-CN" sz="1400" dirty="0">
                <a:solidFill>
                  <a:srgbClr val="002060"/>
                </a:solidFill>
              </a:rPr>
              <a:t>Client</a:t>
            </a:r>
            <a:r>
              <a:rPr lang="zh-CN" altLang="en-US" sz="1400" dirty="0">
                <a:solidFill>
                  <a:srgbClr val="002060"/>
                </a:solidFill>
              </a:rPr>
              <a:t>线程</a:t>
            </a:r>
            <a:r>
              <a:rPr lang="zh-CN" altLang="en-US" sz="1400" dirty="0" smtClean="0">
                <a:solidFill>
                  <a:srgbClr val="002060"/>
                </a:solidFill>
              </a:rPr>
              <a:t>数，</a:t>
            </a:r>
            <a:r>
              <a:rPr lang="en-US" altLang="zh-CN" sz="1400" dirty="0">
                <a:solidFill>
                  <a:srgbClr val="002060"/>
                </a:solidFill>
              </a:rPr>
              <a:t>Y</a:t>
            </a:r>
            <a:r>
              <a:rPr lang="zh-CN" altLang="en-US" sz="1400" dirty="0">
                <a:solidFill>
                  <a:srgbClr val="002060"/>
                </a:solidFill>
              </a:rPr>
              <a:t>轴</a:t>
            </a:r>
            <a:r>
              <a:rPr lang="en-US" altLang="zh-CN" sz="1400" dirty="0" smtClean="0">
                <a:solidFill>
                  <a:srgbClr val="002060"/>
                </a:solidFill>
              </a:rPr>
              <a:t>C</a:t>
            </a:r>
            <a:r>
              <a:rPr lang="en-US" altLang="zh-CN" sz="1400" baseline="-25000" dirty="0" smtClean="0">
                <a:solidFill>
                  <a:srgbClr val="002060"/>
                </a:solidFill>
              </a:rPr>
              <a:t>n</a:t>
            </a:r>
            <a:r>
              <a:rPr lang="zh-CN" altLang="en-US" sz="1400" dirty="0" smtClean="0">
                <a:solidFill>
                  <a:srgbClr val="002060"/>
                </a:solidFill>
              </a:rPr>
              <a:t>为</a:t>
            </a:r>
            <a:r>
              <a:rPr lang="en-US" altLang="zh-CN" sz="1400" dirty="0" smtClean="0">
                <a:solidFill>
                  <a:srgbClr val="002060"/>
                </a:solidFill>
              </a:rPr>
              <a:t>Client</a:t>
            </a:r>
            <a:r>
              <a:rPr lang="zh-CN" altLang="en-US" sz="1400" dirty="0">
                <a:solidFill>
                  <a:srgbClr val="002060"/>
                </a:solidFill>
              </a:rPr>
              <a:t>进程</a:t>
            </a:r>
            <a:r>
              <a:rPr lang="zh-CN" altLang="en-US" sz="1400" dirty="0" smtClean="0">
                <a:solidFill>
                  <a:srgbClr val="002060"/>
                </a:solidFill>
              </a:rPr>
              <a:t>数，</a:t>
            </a:r>
            <a:r>
              <a:rPr lang="en-US" altLang="zh-CN" sz="1400" dirty="0" smtClean="0">
                <a:solidFill>
                  <a:srgbClr val="002060"/>
                </a:solidFill>
              </a:rPr>
              <a:t>Z</a:t>
            </a:r>
            <a:r>
              <a:rPr lang="zh-CN" altLang="en-US" sz="1400" dirty="0" smtClean="0">
                <a:solidFill>
                  <a:srgbClr val="002060"/>
                </a:solidFill>
              </a:rPr>
              <a:t>轴延迟单位为微妙，集群</a:t>
            </a:r>
            <a:r>
              <a:rPr lang="zh-CN" altLang="en-US" sz="1400" dirty="0">
                <a:solidFill>
                  <a:srgbClr val="002060"/>
                </a:solidFill>
              </a:rPr>
              <a:t>使用</a:t>
            </a:r>
            <a:r>
              <a:rPr lang="en-US" altLang="zh-CN" sz="1400" dirty="0" smtClean="0">
                <a:solidFill>
                  <a:srgbClr val="002060"/>
                </a:solidFill>
              </a:rPr>
              <a:t>5</a:t>
            </a:r>
            <a:r>
              <a:rPr lang="zh-CN" altLang="en-US" sz="1400" dirty="0">
                <a:solidFill>
                  <a:srgbClr val="002060"/>
                </a:solidFill>
              </a:rPr>
              <a:t>个数据</a:t>
            </a:r>
            <a:r>
              <a:rPr lang="zh-CN" altLang="en-US" sz="1400" dirty="0" smtClean="0">
                <a:solidFill>
                  <a:srgbClr val="002060"/>
                </a:solidFill>
              </a:rPr>
              <a:t>节点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687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440541" y="6448680"/>
            <a:ext cx="8268030" cy="377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buSzPct val="60000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1400" dirty="0" smtClean="0">
                <a:solidFill>
                  <a:srgbClr val="002060"/>
                </a:solidFill>
              </a:rPr>
              <a:t>注：蓝色曲线为</a:t>
            </a:r>
            <a:r>
              <a:rPr lang="en-US" altLang="zh-CN" sz="1400" dirty="0" smtClean="0">
                <a:solidFill>
                  <a:srgbClr val="002060"/>
                </a:solidFill>
              </a:rPr>
              <a:t>Pegasus</a:t>
            </a:r>
            <a:r>
              <a:rPr lang="zh-CN" altLang="en-US" sz="1400" dirty="0" smtClean="0">
                <a:solidFill>
                  <a:srgbClr val="002060"/>
                </a:solidFill>
              </a:rPr>
              <a:t>，红色曲线为</a:t>
            </a:r>
            <a:r>
              <a:rPr lang="en-US" altLang="zh-CN" sz="1400" dirty="0" smtClean="0">
                <a:solidFill>
                  <a:srgbClr val="002060"/>
                </a:solidFill>
              </a:rPr>
              <a:t>HBase</a:t>
            </a:r>
            <a:r>
              <a:rPr lang="zh-CN" altLang="en-US" sz="1400" dirty="0" smtClean="0">
                <a:solidFill>
                  <a:srgbClr val="002060"/>
                </a:solidFill>
              </a:rPr>
              <a:t>，</a:t>
            </a:r>
            <a:r>
              <a:rPr lang="zh-CN" altLang="en-US" sz="1400" dirty="0">
                <a:solidFill>
                  <a:srgbClr val="002060"/>
                </a:solidFill>
              </a:rPr>
              <a:t>延迟单位为微妙，</a:t>
            </a:r>
            <a:r>
              <a:rPr lang="zh-CN" altLang="en-US" sz="1400" dirty="0" smtClean="0">
                <a:solidFill>
                  <a:srgbClr val="002060"/>
                </a:solidFill>
              </a:rPr>
              <a:t>集群使用</a:t>
            </a:r>
            <a:r>
              <a:rPr lang="en-US" altLang="zh-CN" sz="1400" dirty="0" smtClean="0">
                <a:solidFill>
                  <a:srgbClr val="002060"/>
                </a:solidFill>
              </a:rPr>
              <a:t>10</a:t>
            </a:r>
            <a:r>
              <a:rPr lang="zh-CN" altLang="en-US" sz="1400" dirty="0" smtClean="0">
                <a:solidFill>
                  <a:srgbClr val="002060"/>
                </a:solidFill>
              </a:rPr>
              <a:t>个</a:t>
            </a:r>
            <a:r>
              <a:rPr lang="zh-CN" altLang="en-US" sz="1400" dirty="0">
                <a:solidFill>
                  <a:srgbClr val="002060"/>
                </a:solidFill>
              </a:rPr>
              <a:t>数据节点</a:t>
            </a:r>
            <a:endParaRPr lang="en-US" altLang="zh-CN" sz="1400" dirty="0">
              <a:solidFill>
                <a:srgbClr val="002060"/>
              </a:solidFill>
            </a:endParaRPr>
          </a:p>
        </p:txBody>
      </p:sp>
      <p:sp>
        <p:nvSpPr>
          <p:cNvPr id="6" name="Shape 132"/>
          <p:cNvSpPr/>
          <p:nvPr/>
        </p:nvSpPr>
        <p:spPr>
          <a:xfrm>
            <a:off x="440541" y="1131491"/>
            <a:ext cx="243774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>
                <a:solidFill>
                  <a:srgbClr val="002060"/>
                </a:solidFill>
              </a:rPr>
              <a:t>对比</a:t>
            </a:r>
            <a:r>
              <a:rPr lang="en-US" altLang="zh-CN" dirty="0" smtClean="0">
                <a:solidFill>
                  <a:srgbClr val="002060"/>
                </a:solidFill>
              </a:rPr>
              <a:t>HBase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" name="Shape 134"/>
          <p:cNvSpPr/>
          <p:nvPr/>
        </p:nvSpPr>
        <p:spPr>
          <a:xfrm>
            <a:off x="440541" y="1710024"/>
            <a:ext cx="2796532" cy="877163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读</a:t>
            </a:r>
            <a:r>
              <a:rPr lang="zh-CN" altLang="en-US" dirty="0" smtClean="0">
                <a:solidFill>
                  <a:srgbClr val="002060"/>
                </a:solidFill>
              </a:rPr>
              <a:t>性能优势明显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SzPct val="60000"/>
              <a:buFont typeface="Helvetica"/>
              <a:buChar char="■"/>
              <a:defRPr sz="1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写性能略差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37" y="1068533"/>
            <a:ext cx="5792589" cy="52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6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31026" y="4252163"/>
            <a:ext cx="1765737" cy="1328021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三种角色：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/>
                </a:solidFill>
              </a:rPr>
              <a:t>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/>
                </a:solidFill>
              </a:rPr>
              <a:t>Follower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5"/>
                </a:solidFill>
              </a:rPr>
              <a:t>Candidate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31025" y="2841949"/>
            <a:ext cx="1765737" cy="1021554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两个过程：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accent6"/>
                </a:solidFill>
              </a:rPr>
              <a:t>Leader</a:t>
            </a:r>
            <a:r>
              <a:rPr lang="zh-CN" altLang="en-US" dirty="0" smtClean="0">
                <a:solidFill>
                  <a:schemeClr val="accent6"/>
                </a:solidFill>
              </a:rPr>
              <a:t>选举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6"/>
                </a:solidFill>
              </a:rPr>
              <a:t>日志复制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82115" y="2841949"/>
            <a:ext cx="1765737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两</a:t>
            </a:r>
            <a:r>
              <a:rPr lang="zh-CN" altLang="en-US" dirty="0" smtClean="0">
                <a:solidFill>
                  <a:schemeClr val="accent2"/>
                </a:solidFill>
              </a:rPr>
              <a:t>个多数：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/>
                </a:solidFill>
              </a:rPr>
              <a:t>多数投票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2"/>
                </a:solidFill>
              </a:rPr>
              <a:t>多数复制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79935" y="2688715"/>
            <a:ext cx="1765737" cy="13280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三个限制：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投票限制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复制限制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提交</a:t>
            </a:r>
            <a:r>
              <a:rPr lang="zh-CN" altLang="en-US" dirty="0" smtClean="0">
                <a:solidFill>
                  <a:srgbClr val="FF0000"/>
                </a:solidFill>
              </a:rPr>
              <a:t>限制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31933" y="335645"/>
            <a:ext cx="2963919" cy="194095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五个保证：</a:t>
            </a:r>
            <a:endParaRPr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030A0"/>
                </a:solidFill>
              </a:rPr>
              <a:t>Election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030A0"/>
                </a:solidFill>
              </a:rPr>
              <a:t>Leader Append-Only</a:t>
            </a:r>
            <a:endParaRPr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030A0"/>
                </a:solidFill>
              </a:rPr>
              <a:t>Log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030A0"/>
                </a:solidFill>
              </a:rPr>
              <a:t>Leader 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7030A0"/>
                </a:solidFill>
              </a:rPr>
              <a:t>State Machine Safety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3147852" y="3342744"/>
            <a:ext cx="683173" cy="9982"/>
          </a:xfrm>
          <a:prstGeom prst="straightConnector1">
            <a:avLst/>
          </a:prstGeom>
          <a:noFill/>
          <a:ln w="57150" cap="flat">
            <a:solidFill>
              <a:schemeClr val="accent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stCxn id="6" idx="1"/>
            <a:endCxn id="4" idx="3"/>
          </p:cNvCxnSpPr>
          <p:nvPr/>
        </p:nvCxnSpPr>
        <p:spPr>
          <a:xfrm flipH="1">
            <a:off x="5596762" y="3352726"/>
            <a:ext cx="68317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3" idx="0"/>
            <a:endCxn id="4" idx="2"/>
          </p:cNvCxnSpPr>
          <p:nvPr/>
        </p:nvCxnSpPr>
        <p:spPr>
          <a:xfrm flipH="1" flipV="1">
            <a:off x="4713894" y="3863503"/>
            <a:ext cx="1" cy="38866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4713893" y="2308132"/>
            <a:ext cx="2" cy="510778"/>
          </a:xfrm>
          <a:prstGeom prst="straightConnector1">
            <a:avLst/>
          </a:prstGeom>
          <a:noFill/>
          <a:ln w="57150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/>
          <p:cNvCxnSpPr/>
          <p:nvPr/>
        </p:nvCxnSpPr>
        <p:spPr>
          <a:xfrm flipV="1">
            <a:off x="3090045" y="2325514"/>
            <a:ext cx="740981" cy="516435"/>
          </a:xfrm>
          <a:prstGeom prst="straightConnector1">
            <a:avLst/>
          </a:prstGeom>
          <a:noFill/>
          <a:ln w="57150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5538956" y="2331173"/>
            <a:ext cx="740978" cy="456205"/>
          </a:xfrm>
          <a:prstGeom prst="straightConnector1">
            <a:avLst/>
          </a:prstGeom>
          <a:noFill/>
          <a:ln w="57150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2120321" y="5986285"/>
            <a:ext cx="518714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Raft Algorithm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354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/>
          <p:cNvSpPr/>
          <p:nvPr/>
        </p:nvSpPr>
        <p:spPr>
          <a:xfrm>
            <a:off x="1629968" y="594370"/>
            <a:ext cx="632549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Raft</a:t>
            </a:r>
            <a:r>
              <a:rPr lang="en-US" dirty="0" smtClean="0"/>
              <a:t>                           </a:t>
            </a:r>
            <a:r>
              <a:rPr lang="en-US" dirty="0" smtClean="0">
                <a:solidFill>
                  <a:srgbClr val="002060"/>
                </a:solidFill>
              </a:rPr>
              <a:t>PacificA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1776" y="409704"/>
            <a:ext cx="920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i="1" dirty="0" smtClean="0">
                <a:ln/>
                <a:solidFill>
                  <a:schemeClr val="accent4"/>
                </a:solidFill>
              </a:rPr>
              <a:t>VS</a:t>
            </a:r>
            <a:endParaRPr lang="zh-CN" altLang="en-US" sz="5400" b="1" i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9808" y="1755061"/>
            <a:ext cx="7977352" cy="2254469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81594" y="2385095"/>
            <a:ext cx="1493561" cy="40862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Strong Leader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85513" y="1960455"/>
            <a:ext cx="2614407" cy="408620"/>
          </a:xfrm>
          <a:prstGeom prst="roundRect">
            <a:avLst/>
          </a:prstGeom>
          <a:solidFill>
            <a:srgbClr val="92D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Replicated State Machine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67481" y="2979729"/>
            <a:ext cx="1364899" cy="40862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Logical Time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969247" y="2494809"/>
            <a:ext cx="2163798" cy="40862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Two-Phrase Commit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130588" y="3244218"/>
            <a:ext cx="1202171" cy="40862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Heartbeat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406457" y="4433867"/>
            <a:ext cx="0" cy="2072442"/>
          </a:xfrm>
          <a:prstGeom prst="line">
            <a:avLst/>
          </a:prstGeom>
          <a:noFill/>
          <a:ln w="28575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圆角矩形 15"/>
          <p:cNvSpPr/>
          <p:nvPr/>
        </p:nvSpPr>
        <p:spPr>
          <a:xfrm>
            <a:off x="2870899" y="4564227"/>
            <a:ext cx="2261714" cy="4086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Majority Vote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680300" y="4564581"/>
            <a:ext cx="2592351" cy="4086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First Come First Served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870899" y="5246765"/>
            <a:ext cx="2261714" cy="4086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Majority Replication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80301" y="5246765"/>
            <a:ext cx="2592349" cy="4086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Fully Replication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51095" y="2628712"/>
            <a:ext cx="1668785" cy="40862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Decomposition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977931" y="3163393"/>
            <a:ext cx="2708556" cy="40862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Log-Based Storage System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7352" y="4603517"/>
            <a:ext cx="18816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Leader Election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7352" y="5254589"/>
            <a:ext cx="18816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kumimoji="0" lang="en-US" altLang="zh-CN" sz="1800" b="1" i="0" u="none" strike="noStrike" cap="none" spc="0" normalizeH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Condition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7352" y="5905661"/>
            <a:ext cx="18816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/>
            <a:r>
              <a:rPr lang="en-US" altLang="zh-CN" b="1" dirty="0">
                <a:solidFill>
                  <a:srgbClr val="002060"/>
                </a:solidFill>
              </a:rPr>
              <a:t>Safety </a:t>
            </a:r>
            <a:r>
              <a:rPr lang="en-US" altLang="zh-CN" b="1" dirty="0" smtClean="0">
                <a:solidFill>
                  <a:srgbClr val="002060"/>
                </a:solidFill>
              </a:rPr>
              <a:t>Guarantee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sym typeface="Calibri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870899" y="5929303"/>
            <a:ext cx="2261714" cy="4086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Additional Restriction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680299" y="5928949"/>
            <a:ext cx="2592351" cy="40862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Fully </a:t>
            </a: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Replication</a:t>
            </a:r>
            <a:endParaRPr lang="zh-CN" altLang="en-US" dirty="0">
              <a:solidFill>
                <a:srgbClr val="00206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9195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2120321" y="6084916"/>
            <a:ext cx="518714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Lease-Based Failure Detection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8" name="Picture 4" descr="Image result for 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89" y="5367990"/>
            <a:ext cx="486810" cy="4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44" y="5116837"/>
            <a:ext cx="813938" cy="936389"/>
          </a:xfrm>
          <a:prstGeom prst="rect">
            <a:avLst/>
          </a:prstGeom>
        </p:spPr>
      </p:pic>
      <p:sp>
        <p:nvSpPr>
          <p:cNvPr id="46" name="右箭头 45"/>
          <p:cNvSpPr/>
          <p:nvPr/>
        </p:nvSpPr>
        <p:spPr>
          <a:xfrm>
            <a:off x="4003163" y="5500882"/>
            <a:ext cx="1062738" cy="22102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87811" y="5455643"/>
            <a:ext cx="6195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chemeClr val="tx1"/>
                </a:solidFill>
              </a:rPr>
              <a:t>租户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72266" y="5455643"/>
            <a:ext cx="61956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libri"/>
              </a:rPr>
              <a:t>房主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27" y="658437"/>
            <a:ext cx="8431810" cy="4297503"/>
          </a:xfrm>
          <a:prstGeom prst="rect">
            <a:avLst/>
          </a:prstGeom>
        </p:spPr>
      </p:pic>
      <p:pic>
        <p:nvPicPr>
          <p:cNvPr id="10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531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/>
          <p:cNvSpPr/>
          <p:nvPr/>
        </p:nvSpPr>
        <p:spPr>
          <a:xfrm>
            <a:off x="527122" y="871369"/>
            <a:ext cx="703482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RocksDB supports async</a:t>
            </a:r>
            <a:r>
              <a:rPr lang="en-US" altLang="zh-CN" dirty="0">
                <a:solidFill>
                  <a:srgbClr val="002060"/>
                </a:solidFill>
              </a:rPr>
              <a:t>-</a:t>
            </a:r>
            <a:r>
              <a:rPr lang="en-US" altLang="zh-CN" dirty="0" smtClean="0">
                <a:solidFill>
                  <a:srgbClr val="002060"/>
                </a:solidFill>
              </a:rPr>
              <a:t>checkpoint 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3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48002" y="2127397"/>
            <a:ext cx="8202512" cy="132936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RocksDB</a:t>
            </a:r>
            <a:r>
              <a:rPr lang="zh-CN" altLang="en-US" sz="1800" dirty="0" smtClean="0">
                <a:solidFill>
                  <a:srgbClr val="002060"/>
                </a:solidFill>
              </a:rPr>
              <a:t>记录最后一次</a:t>
            </a:r>
            <a:r>
              <a:rPr lang="en-US" altLang="zh-CN" sz="1800" dirty="0" smtClean="0">
                <a:solidFill>
                  <a:srgbClr val="002060"/>
                </a:solidFill>
              </a:rPr>
              <a:t>Write</a:t>
            </a:r>
            <a:r>
              <a:rPr lang="zh-CN" altLang="en-US" sz="1800" dirty="0" smtClean="0">
                <a:solidFill>
                  <a:srgbClr val="002060"/>
                </a:solidFill>
              </a:rPr>
              <a:t>的 </a:t>
            </a:r>
            <a:r>
              <a:rPr lang="en-US" altLang="zh-CN" sz="1800" dirty="0" smtClean="0">
                <a:solidFill>
                  <a:srgbClr val="FF0000"/>
                </a:solidFill>
              </a:rPr>
              <a:t>lastDecree</a:t>
            </a: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在</a:t>
            </a:r>
            <a:r>
              <a:rPr lang="en-US" altLang="zh-CN" sz="1800" dirty="0" smtClean="0">
                <a:solidFill>
                  <a:srgbClr val="002060"/>
                </a:solidFill>
              </a:rPr>
              <a:t>Sync-Checkpoint</a:t>
            </a:r>
            <a:r>
              <a:rPr lang="zh-CN" altLang="en-US" sz="1800" dirty="0" smtClean="0">
                <a:solidFill>
                  <a:srgbClr val="002060"/>
                </a:solidFill>
              </a:rPr>
              <a:t>时，需先 </a:t>
            </a:r>
            <a:r>
              <a:rPr lang="en-US" altLang="zh-CN" sz="1800" dirty="0" smtClean="0">
                <a:solidFill>
                  <a:srgbClr val="002060"/>
                </a:solidFill>
              </a:rPr>
              <a:t>dump memtable</a:t>
            </a:r>
            <a:r>
              <a:rPr lang="zh-CN" altLang="en-US" sz="1800" dirty="0" smtClean="0">
                <a:solidFill>
                  <a:srgbClr val="002060"/>
                </a:solidFill>
              </a:rPr>
              <a:t>，然后 </a:t>
            </a:r>
            <a:r>
              <a:rPr lang="zh-CN" altLang="en-US" sz="1800" dirty="0" smtClean="0">
                <a:solidFill>
                  <a:srgbClr val="FF0000"/>
                </a:solidFill>
              </a:rPr>
              <a:t>同步等待 </a:t>
            </a:r>
            <a:r>
              <a:rPr lang="en-US" altLang="zh-CN" sz="1800" dirty="0" smtClean="0">
                <a:solidFill>
                  <a:srgbClr val="002060"/>
                </a:solidFill>
              </a:rPr>
              <a:t>dump</a:t>
            </a:r>
            <a:r>
              <a:rPr lang="zh-CN" altLang="en-US" sz="1800" dirty="0" smtClean="0">
                <a:solidFill>
                  <a:srgbClr val="002060"/>
                </a:solidFill>
              </a:rPr>
              <a:t>完成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en-US" altLang="zh-CN" sz="1800" dirty="0" smtClean="0">
                <a:solidFill>
                  <a:srgbClr val="002060"/>
                </a:solidFill>
              </a:rPr>
              <a:t>Dump</a:t>
            </a:r>
            <a:r>
              <a:rPr lang="zh-CN" altLang="en-US" sz="1800" dirty="0" smtClean="0">
                <a:solidFill>
                  <a:srgbClr val="002060"/>
                </a:solidFill>
              </a:rPr>
              <a:t>完成后，将元数据和</a:t>
            </a:r>
            <a:r>
              <a:rPr lang="en-US" altLang="zh-CN" sz="1800" dirty="0" smtClean="0">
                <a:solidFill>
                  <a:srgbClr val="002060"/>
                </a:solidFill>
              </a:rPr>
              <a:t>sstable</a:t>
            </a:r>
            <a:r>
              <a:rPr lang="zh-CN" altLang="en-US" sz="1800" dirty="0" smtClean="0">
                <a:solidFill>
                  <a:srgbClr val="002060"/>
                </a:solidFill>
              </a:rPr>
              <a:t>拷贝至</a:t>
            </a:r>
            <a:r>
              <a:rPr lang="en-US" altLang="zh-CN" sz="1800" dirty="0" smtClean="0">
                <a:solidFill>
                  <a:srgbClr val="002060"/>
                </a:solidFill>
              </a:rPr>
              <a:t>Checkpoint</a:t>
            </a:r>
            <a:r>
              <a:rPr lang="zh-CN" altLang="en-US" sz="1800" dirty="0" smtClean="0">
                <a:solidFill>
                  <a:srgbClr val="002060"/>
                </a:solidFill>
              </a:rPr>
              <a:t>，然后使用 </a:t>
            </a:r>
            <a:r>
              <a:rPr lang="en-US" altLang="zh-CN" sz="1800" dirty="0" smtClean="0">
                <a:solidFill>
                  <a:srgbClr val="002060"/>
                </a:solidFill>
              </a:rPr>
              <a:t>lastDecree </a:t>
            </a:r>
            <a:r>
              <a:rPr lang="zh-CN" altLang="en-US" sz="1800" dirty="0" smtClean="0">
                <a:solidFill>
                  <a:srgbClr val="002060"/>
                </a:solidFill>
              </a:rPr>
              <a:t>进行标记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在整个过程中 </a:t>
            </a:r>
            <a:r>
              <a:rPr lang="zh-CN" altLang="en-US" sz="1800" dirty="0" smtClean="0">
                <a:solidFill>
                  <a:srgbClr val="FF0000"/>
                </a:solidFill>
              </a:rPr>
              <a:t>需阻塞写操作</a:t>
            </a:r>
            <a:r>
              <a:rPr lang="zh-CN" altLang="en-US" sz="1800" dirty="0" smtClean="0">
                <a:solidFill>
                  <a:srgbClr val="002060"/>
                </a:solidFill>
              </a:rPr>
              <a:t>，</a:t>
            </a:r>
            <a:r>
              <a:rPr lang="zh-CN" altLang="en-US" sz="1800" dirty="0">
                <a:solidFill>
                  <a:srgbClr val="002060"/>
                </a:solidFill>
              </a:rPr>
              <a:t>降低可用性</a:t>
            </a:r>
            <a:endParaRPr lang="en-US" altLang="zh-CN" sz="1800" dirty="0">
              <a:solidFill>
                <a:srgbClr val="002060"/>
              </a:solidFill>
            </a:endParaRPr>
          </a:p>
        </p:txBody>
      </p:sp>
      <p:sp>
        <p:nvSpPr>
          <p:cNvPr id="3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99232" y="1627216"/>
            <a:ext cx="3951887" cy="2474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 smtClean="0">
                <a:solidFill>
                  <a:srgbClr val="002060"/>
                </a:solidFill>
              </a:rPr>
              <a:t>RocksDB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本身支持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Sync-Checkpoint :</a:t>
            </a:r>
          </a:p>
        </p:txBody>
      </p:sp>
      <p:sp>
        <p:nvSpPr>
          <p:cNvPr id="39" name="矩形 38"/>
          <p:cNvSpPr/>
          <p:nvPr/>
        </p:nvSpPr>
        <p:spPr>
          <a:xfrm>
            <a:off x="3070551" y="3709474"/>
            <a:ext cx="3137648" cy="204395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086584" y="3708585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RocksDB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285706" y="4646849"/>
            <a:ext cx="2743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919533" y="4069961"/>
            <a:ext cx="1147483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memtable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流程图: 资料带 43"/>
          <p:cNvSpPr/>
          <p:nvPr/>
        </p:nvSpPr>
        <p:spPr>
          <a:xfrm>
            <a:off x="4451120" y="4712774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流程图: 资料带 46"/>
          <p:cNvSpPr/>
          <p:nvPr/>
        </p:nvSpPr>
        <p:spPr>
          <a:xfrm>
            <a:off x="4182179" y="4870305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流程图: 资料带 47"/>
          <p:cNvSpPr/>
          <p:nvPr/>
        </p:nvSpPr>
        <p:spPr>
          <a:xfrm>
            <a:off x="3868415" y="5033221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流程图: 资料带 49"/>
          <p:cNvSpPr/>
          <p:nvPr/>
        </p:nvSpPr>
        <p:spPr>
          <a:xfrm>
            <a:off x="1394149" y="4989708"/>
            <a:ext cx="1362638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Prepare 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987677" y="3858570"/>
            <a:ext cx="905433" cy="51934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直接箭头连接符 51"/>
          <p:cNvCxnSpPr>
            <a:stCxn id="51" idx="5"/>
            <a:endCxn id="50" idx="0"/>
          </p:cNvCxnSpPr>
          <p:nvPr/>
        </p:nvCxnSpPr>
        <p:spPr>
          <a:xfrm>
            <a:off x="1760512" y="4301861"/>
            <a:ext cx="314956" cy="749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51" idx="5"/>
          </p:cNvCxnSpPr>
          <p:nvPr/>
        </p:nvCxnSpPr>
        <p:spPr>
          <a:xfrm flipV="1">
            <a:off x="1760512" y="4295528"/>
            <a:ext cx="2042231" cy="6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流程图: 资料带 55"/>
          <p:cNvSpPr/>
          <p:nvPr/>
        </p:nvSpPr>
        <p:spPr>
          <a:xfrm>
            <a:off x="5191331" y="4908549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直接箭头连接符 56"/>
          <p:cNvCxnSpPr>
            <a:endCxn id="56" idx="0"/>
          </p:cNvCxnSpPr>
          <p:nvPr/>
        </p:nvCxnSpPr>
        <p:spPr>
          <a:xfrm>
            <a:off x="5104866" y="4295528"/>
            <a:ext cx="525736" cy="674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911244" y="4067616"/>
            <a:ext cx="1147483" cy="40862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memtable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流程图: 资料带 59"/>
          <p:cNvSpPr/>
          <p:nvPr/>
        </p:nvSpPr>
        <p:spPr>
          <a:xfrm>
            <a:off x="6603354" y="4463408"/>
            <a:ext cx="1199856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6095668" y="5018882"/>
            <a:ext cx="381472" cy="281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6126081" y="4888349"/>
            <a:ext cx="395477" cy="144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134370" y="3956944"/>
            <a:ext cx="379877" cy="663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982002" y="3852237"/>
            <a:ext cx="905433" cy="519348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直接箭头连接符 64"/>
          <p:cNvCxnSpPr>
            <a:stCxn id="64" idx="5"/>
          </p:cNvCxnSpPr>
          <p:nvPr/>
        </p:nvCxnSpPr>
        <p:spPr>
          <a:xfrm>
            <a:off x="1754837" y="4295528"/>
            <a:ext cx="314956" cy="74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6" name="直接箭头连接符 65"/>
          <p:cNvCxnSpPr>
            <a:stCxn id="64" idx="5"/>
          </p:cNvCxnSpPr>
          <p:nvPr/>
        </p:nvCxnSpPr>
        <p:spPr>
          <a:xfrm>
            <a:off x="1754837" y="4295528"/>
            <a:ext cx="2047906" cy="6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4" name="矩形 33"/>
          <p:cNvSpPr/>
          <p:nvPr/>
        </p:nvSpPr>
        <p:spPr>
          <a:xfrm>
            <a:off x="5231049" y="3782245"/>
            <a:ext cx="86462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lastDecree</a:t>
            </a:r>
            <a:endParaRPr kumimoji="0" lang="zh-CN" altLang="en-US" sz="140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698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6" grpId="0" animBg="1"/>
      <p:bldP spid="58" grpId="0" animBg="1"/>
      <p:bldP spid="60" grpId="0" animBg="1"/>
      <p:bldP spid="64" grpId="0" animBg="1"/>
      <p:bldP spid="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1"/>
          <p:cNvSpPr/>
          <p:nvPr/>
        </p:nvSpPr>
        <p:spPr>
          <a:xfrm>
            <a:off x="527122" y="871369"/>
            <a:ext cx="703482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RocksDB supports async</a:t>
            </a:r>
            <a:r>
              <a:rPr lang="en-US" altLang="zh-CN" dirty="0">
                <a:solidFill>
                  <a:srgbClr val="002060"/>
                </a:solidFill>
              </a:rPr>
              <a:t>-</a:t>
            </a:r>
            <a:r>
              <a:rPr lang="en-US" altLang="zh-CN" dirty="0" smtClean="0">
                <a:solidFill>
                  <a:srgbClr val="002060"/>
                </a:solidFill>
              </a:rPr>
              <a:t>checkpoint 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70721" y="3641006"/>
            <a:ext cx="3137648" cy="204395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86754" y="364011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RocksDB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3685876" y="4578381"/>
            <a:ext cx="2743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435815" y="4001493"/>
            <a:ext cx="1147483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memtable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流程图: 资料带 24"/>
          <p:cNvSpPr/>
          <p:nvPr/>
        </p:nvSpPr>
        <p:spPr>
          <a:xfrm>
            <a:off x="4851290" y="4644306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流程图: 资料带 25"/>
          <p:cNvSpPr/>
          <p:nvPr/>
        </p:nvSpPr>
        <p:spPr>
          <a:xfrm>
            <a:off x="4582349" y="4801837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流程图: 资料带 26"/>
          <p:cNvSpPr/>
          <p:nvPr/>
        </p:nvSpPr>
        <p:spPr>
          <a:xfrm>
            <a:off x="4268585" y="4964753"/>
            <a:ext cx="878541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sstable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流程图: 资料带 27"/>
          <p:cNvSpPr/>
          <p:nvPr/>
        </p:nvSpPr>
        <p:spPr>
          <a:xfrm>
            <a:off x="1794319" y="4921240"/>
            <a:ext cx="1362638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Prepare 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387847" y="3790102"/>
            <a:ext cx="905433" cy="51934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Write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>
            <a:stCxn id="29" idx="5"/>
            <a:endCxn id="28" idx="0"/>
          </p:cNvCxnSpPr>
          <p:nvPr/>
        </p:nvCxnSpPr>
        <p:spPr>
          <a:xfrm>
            <a:off x="2160682" y="4233393"/>
            <a:ext cx="314956" cy="749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5"/>
          </p:cNvCxnSpPr>
          <p:nvPr/>
        </p:nvCxnSpPr>
        <p:spPr>
          <a:xfrm>
            <a:off x="2160682" y="4233393"/>
            <a:ext cx="22106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48002" y="2127397"/>
            <a:ext cx="7999312" cy="132936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1800" dirty="0" smtClean="0">
                <a:solidFill>
                  <a:srgbClr val="002060"/>
                </a:solidFill>
              </a:rPr>
              <a:t>RocksDB</a:t>
            </a:r>
            <a:r>
              <a:rPr lang="zh-CN" altLang="en-US" sz="1800" dirty="0" smtClean="0">
                <a:solidFill>
                  <a:srgbClr val="002060"/>
                </a:solidFill>
              </a:rPr>
              <a:t>的</a:t>
            </a:r>
            <a:r>
              <a:rPr lang="en-US" altLang="zh-CN" sz="1800" dirty="0" smtClean="0">
                <a:solidFill>
                  <a:srgbClr val="002060"/>
                </a:solidFill>
              </a:rPr>
              <a:t>memtable/sstable</a:t>
            </a:r>
            <a:r>
              <a:rPr lang="zh-CN" altLang="en-US" sz="1800" dirty="0" smtClean="0">
                <a:solidFill>
                  <a:srgbClr val="002060"/>
                </a:solidFill>
              </a:rPr>
              <a:t>都会记录 </a:t>
            </a:r>
            <a:r>
              <a:rPr lang="zh-CN" altLang="en-US" sz="1800" dirty="0" smtClean="0">
                <a:solidFill>
                  <a:srgbClr val="FF0000"/>
                </a:solidFill>
              </a:rPr>
              <a:t>自己当前的</a:t>
            </a:r>
            <a:r>
              <a:rPr lang="en-US" altLang="zh-CN" sz="1800" dirty="0" smtClean="0">
                <a:solidFill>
                  <a:srgbClr val="FF0000"/>
                </a:solidFill>
              </a:rPr>
              <a:t>lastDecree</a:t>
            </a:r>
          </a:p>
          <a:p>
            <a:pPr>
              <a:lnSpc>
                <a:spcPct val="11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在</a:t>
            </a:r>
            <a:r>
              <a:rPr lang="en-US" altLang="zh-CN" sz="1800" dirty="0" smtClean="0">
                <a:solidFill>
                  <a:srgbClr val="002060"/>
                </a:solidFill>
              </a:rPr>
              <a:t>Async-Checkpoint</a:t>
            </a:r>
            <a:r>
              <a:rPr lang="zh-CN" altLang="en-US" sz="1800" dirty="0" smtClean="0">
                <a:solidFill>
                  <a:srgbClr val="002060"/>
                </a:solidFill>
              </a:rPr>
              <a:t>时，直接忽略</a:t>
            </a:r>
            <a:r>
              <a:rPr lang="en-US" altLang="zh-CN" sz="1800" dirty="0" smtClean="0">
                <a:solidFill>
                  <a:srgbClr val="002060"/>
                </a:solidFill>
              </a:rPr>
              <a:t>memtable</a:t>
            </a:r>
            <a:r>
              <a:rPr lang="zh-CN" altLang="en-US" sz="1800" dirty="0" smtClean="0">
                <a:solidFill>
                  <a:srgbClr val="002060"/>
                </a:solidFill>
              </a:rPr>
              <a:t>的数据，</a:t>
            </a:r>
            <a:r>
              <a:rPr lang="zh-CN" altLang="en-US" sz="1800" dirty="0">
                <a:solidFill>
                  <a:srgbClr val="002060"/>
                </a:solidFill>
              </a:rPr>
              <a:t>将元数据和</a:t>
            </a:r>
            <a:r>
              <a:rPr lang="en-US" altLang="zh-CN" sz="1800" dirty="0">
                <a:solidFill>
                  <a:srgbClr val="002060"/>
                </a:solidFill>
              </a:rPr>
              <a:t>sstable</a:t>
            </a:r>
            <a:r>
              <a:rPr lang="zh-CN" altLang="en-US" sz="1800" dirty="0">
                <a:solidFill>
                  <a:srgbClr val="002060"/>
                </a:solidFill>
              </a:rPr>
              <a:t>拷贝至</a:t>
            </a:r>
            <a:r>
              <a:rPr lang="en-US" altLang="zh-CN" sz="1800" dirty="0">
                <a:solidFill>
                  <a:srgbClr val="002060"/>
                </a:solidFill>
              </a:rPr>
              <a:t>Checkpoint</a:t>
            </a:r>
            <a:r>
              <a:rPr lang="zh-CN" altLang="en-US" sz="1800" dirty="0">
                <a:solidFill>
                  <a:srgbClr val="002060"/>
                </a:solidFill>
              </a:rPr>
              <a:t>，并</a:t>
            </a:r>
            <a:r>
              <a:rPr lang="zh-CN" altLang="en-US" sz="1800" dirty="0" smtClean="0">
                <a:solidFill>
                  <a:srgbClr val="002060"/>
                </a:solidFill>
              </a:rPr>
              <a:t>使用所有</a:t>
            </a:r>
            <a:r>
              <a:rPr lang="en-US" altLang="zh-CN" sz="1800" dirty="0" smtClean="0">
                <a:solidFill>
                  <a:srgbClr val="002060"/>
                </a:solidFill>
              </a:rPr>
              <a:t>sstable</a:t>
            </a:r>
            <a:r>
              <a:rPr lang="zh-CN" altLang="en-US" sz="1800" dirty="0" smtClean="0">
                <a:solidFill>
                  <a:srgbClr val="002060"/>
                </a:solidFill>
              </a:rPr>
              <a:t>的 </a:t>
            </a:r>
            <a:r>
              <a:rPr lang="zh-CN" altLang="en-US" sz="1800" dirty="0" smtClean="0">
                <a:solidFill>
                  <a:srgbClr val="FF0000"/>
                </a:solidFill>
              </a:rPr>
              <a:t>最大</a:t>
            </a:r>
            <a:r>
              <a:rPr lang="en-US" altLang="zh-CN" sz="1800" dirty="0" smtClean="0">
                <a:solidFill>
                  <a:srgbClr val="FF0000"/>
                </a:solidFill>
              </a:rPr>
              <a:t>lastDecree </a:t>
            </a:r>
            <a:r>
              <a:rPr lang="zh-CN" altLang="en-US" sz="1800" dirty="0" smtClean="0">
                <a:solidFill>
                  <a:srgbClr val="002060"/>
                </a:solidFill>
              </a:rPr>
              <a:t>作为</a:t>
            </a:r>
            <a:r>
              <a:rPr lang="en-US" altLang="zh-CN" sz="1800" dirty="0" smtClean="0">
                <a:solidFill>
                  <a:srgbClr val="002060"/>
                </a:solidFill>
              </a:rPr>
              <a:t>Checkpoint</a:t>
            </a:r>
            <a:r>
              <a:rPr lang="zh-CN" altLang="en-US" sz="1800" dirty="0" smtClean="0">
                <a:solidFill>
                  <a:srgbClr val="002060"/>
                </a:solidFill>
              </a:rPr>
              <a:t>的</a:t>
            </a:r>
            <a:r>
              <a:rPr lang="en-US" altLang="zh-CN" sz="1800" dirty="0" smtClean="0">
                <a:solidFill>
                  <a:srgbClr val="002060"/>
                </a:solidFill>
              </a:rPr>
              <a:t>decree</a:t>
            </a:r>
            <a:r>
              <a:rPr lang="zh-CN" altLang="en-US" sz="1800" dirty="0" smtClean="0">
                <a:solidFill>
                  <a:srgbClr val="002060"/>
                </a:solidFill>
              </a:rPr>
              <a:t>标记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在整个过程中 </a:t>
            </a:r>
            <a:r>
              <a:rPr lang="zh-CN" altLang="en-US" sz="1800" dirty="0" smtClean="0">
                <a:solidFill>
                  <a:srgbClr val="FF0000"/>
                </a:solidFill>
              </a:rPr>
              <a:t>无需阻塞写操作</a:t>
            </a:r>
            <a:r>
              <a:rPr lang="zh-CN" altLang="en-US" sz="1800" dirty="0" smtClean="0">
                <a:solidFill>
                  <a:srgbClr val="002060"/>
                </a:solidFill>
              </a:rPr>
              <a:t>，保证可用性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9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99232" y="1618605"/>
            <a:ext cx="4352057" cy="2560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改进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的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RocksDB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支持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Async-Checkpoint :</a:t>
            </a:r>
          </a:p>
        </p:txBody>
      </p:sp>
      <p:sp>
        <p:nvSpPr>
          <p:cNvPr id="60" name="流程图: 资料带 59"/>
          <p:cNvSpPr/>
          <p:nvPr/>
        </p:nvSpPr>
        <p:spPr>
          <a:xfrm>
            <a:off x="6841459" y="4746650"/>
            <a:ext cx="1199856" cy="612216"/>
          </a:xfrm>
          <a:prstGeom prst="flowChartPunchedTap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5746621" y="5191062"/>
            <a:ext cx="1028363" cy="158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789168" y="4921240"/>
            <a:ext cx="985009" cy="85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5572370" y="4717806"/>
            <a:ext cx="121610" cy="10558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22976" y="4043500"/>
            <a:ext cx="121610" cy="10558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270635" y="4891046"/>
            <a:ext cx="121610" cy="10558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957390" y="5043446"/>
            <a:ext cx="121610" cy="10558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直接箭头连接符 136"/>
          <p:cNvCxnSpPr>
            <a:stCxn id="74" idx="0"/>
          </p:cNvCxnSpPr>
          <p:nvPr/>
        </p:nvCxnSpPr>
        <p:spPr>
          <a:xfrm flipV="1">
            <a:off x="5483781" y="3429002"/>
            <a:ext cx="556411" cy="614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6040192" y="3290501"/>
            <a:ext cx="10161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lastDecree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316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31"/>
          <p:cNvSpPr/>
          <p:nvPr/>
        </p:nvSpPr>
        <p:spPr>
          <a:xfrm>
            <a:off x="527122" y="871369"/>
            <a:ext cx="703482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参考</a:t>
            </a:r>
            <a:endParaRPr lang="en-US" altLang="zh-CN" dirty="0" smtClean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944" y="1790146"/>
            <a:ext cx="6858000" cy="4331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 smtClean="0">
                <a:solidFill>
                  <a:srgbClr val="002060"/>
                </a:solidFill>
              </a:rPr>
              <a:t>PacificA </a:t>
            </a:r>
            <a:r>
              <a:rPr lang="en-US" altLang="zh-CN" sz="2800" dirty="0">
                <a:solidFill>
                  <a:srgbClr val="002060"/>
                </a:solidFill>
              </a:rPr>
              <a:t>Algorithm</a:t>
            </a: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>
                <a:solidFill>
                  <a:srgbClr val="002060"/>
                </a:solidFill>
                <a:hlinkClick r:id="rId3"/>
              </a:rPr>
              <a:t>https://</a:t>
            </a:r>
            <a:r>
              <a:rPr lang="en-US" altLang="zh-CN" sz="2000" dirty="0" smtClean="0">
                <a:solidFill>
                  <a:srgbClr val="002060"/>
                </a:solidFill>
                <a:hlinkClick r:id="rId3"/>
              </a:rPr>
              <a:t>www.microsoft.com/en-us/research/wp-content/uploads/2008/02/tr-2008-25.pdf</a:t>
            </a:r>
            <a:r>
              <a:rPr lang="en-US" altLang="zh-CN" sz="2000" dirty="0" smtClean="0">
                <a:solidFill>
                  <a:srgbClr val="002060"/>
                </a:solidFill>
              </a:rPr>
              <a:t> 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>
                <a:solidFill>
                  <a:srgbClr val="002060"/>
                </a:solidFill>
              </a:rPr>
              <a:t>Raft Algorithm</a:t>
            </a: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>
                <a:solidFill>
                  <a:srgbClr val="002060"/>
                </a:solidFill>
                <a:hlinkClick r:id="rId4"/>
              </a:rPr>
              <a:t>https://raft.github.io/raft.pdf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 smtClean="0">
                <a:solidFill>
                  <a:srgbClr val="002060"/>
                </a:solidFill>
              </a:rPr>
              <a:t>rDSN Framework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>
                <a:solidFill>
                  <a:srgbClr val="002060"/>
                </a:solidFill>
                <a:hlinkClick r:id="rId5"/>
              </a:rPr>
              <a:t>https://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github.com/Microsoft/rDSN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800" dirty="0" smtClean="0">
                <a:solidFill>
                  <a:srgbClr val="002060"/>
                </a:solidFill>
              </a:rPr>
              <a:t>Pegasus System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>
                <a:solidFill>
                  <a:srgbClr val="002060"/>
                </a:solidFill>
                <a:hlinkClick r:id="rId6"/>
              </a:rPr>
              <a:t>https://</a:t>
            </a:r>
            <a:r>
              <a:rPr lang="en-US" altLang="zh-CN" sz="2000" dirty="0" smtClean="0">
                <a:solidFill>
                  <a:srgbClr val="002060"/>
                </a:solidFill>
                <a:hlinkClick r:id="rId6"/>
              </a:rPr>
              <a:t>github.com/XiaoMi/pegasus</a:t>
            </a:r>
            <a:r>
              <a:rPr lang="en-US" altLang="zh-CN" sz="2000" dirty="0" smtClean="0">
                <a:solidFill>
                  <a:srgbClr val="002060"/>
                </a:solidFill>
              </a:rPr>
              <a:t> (coming soon)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endParaRPr lang="zh-CN" altLang="en-US" sz="2000" dirty="0">
              <a:solidFill>
                <a:srgbClr val="002060"/>
              </a:solidFill>
            </a:endParaRPr>
          </a:p>
        </p:txBody>
      </p:sp>
      <p:pic>
        <p:nvPicPr>
          <p:cNvPr id="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333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Storage Service in Xiaomi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71059" y="5117822"/>
            <a:ext cx="7115547" cy="7725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76028" y="4141231"/>
            <a:ext cx="5439062" cy="743665"/>
          </a:xfrm>
          <a:prstGeom prst="round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76028" y="3099253"/>
            <a:ext cx="5439062" cy="839708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00702" y="1882393"/>
            <a:ext cx="1485904" cy="30121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07787" y="3099253"/>
            <a:ext cx="137881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92460" y="5218141"/>
            <a:ext cx="18080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ZooKeeper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34980" y="4266579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64099" y="3251617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HBase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71059" y="1894636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28066" y="1963637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对象存储服务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59232" y="1882393"/>
            <a:ext cx="1824692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95751" y="1971272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结构化</a:t>
            </a:r>
            <a:r>
              <a:rPr lang="zh-CN" altLang="en-US" dirty="0" smtClean="0">
                <a:solidFill>
                  <a:schemeClr val="bg1"/>
                </a:solidFill>
              </a:rPr>
              <a:t>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885942" y="1885708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42949" y="1954709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EMQ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消息队列服务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970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1"/>
          <p:cNvSpPr/>
          <p:nvPr/>
        </p:nvSpPr>
        <p:spPr>
          <a:xfrm>
            <a:off x="527122" y="871369"/>
            <a:ext cx="692142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Storage Service In Xiaomi</a:t>
            </a:r>
            <a:endParaRPr dirty="0"/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18" y="2913221"/>
            <a:ext cx="1586652" cy="158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1420" y="2580758"/>
            <a:ext cx="26318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 smtClean="0">
                <a:solidFill>
                  <a:srgbClr val="7030A0"/>
                </a:solidFill>
              </a:rPr>
              <a:t>上百个业务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2012" y="1562562"/>
            <a:ext cx="243997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400" b="1" dirty="0" smtClean="0">
                <a:solidFill>
                  <a:schemeClr val="accent5"/>
                </a:solidFill>
              </a:rPr>
              <a:t>10PB</a:t>
            </a:r>
            <a:r>
              <a:rPr lang="zh-CN" altLang="en-US" sz="5400" b="1" dirty="0" smtClean="0">
                <a:solidFill>
                  <a:schemeClr val="accent5"/>
                </a:solidFill>
              </a:rPr>
              <a:t>级</a:t>
            </a:r>
            <a:endParaRPr kumimoji="0" lang="zh-CN" altLang="en-US" sz="54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7809" y="3518684"/>
            <a:ext cx="25358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>
                <a:solidFill>
                  <a:schemeClr val="accent6"/>
                </a:solidFill>
              </a:rPr>
              <a:t>数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万亿行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89794" y="4865289"/>
            <a:ext cx="25358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千万级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QPS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4041" y="3648344"/>
            <a:ext cx="230388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FF0000"/>
                </a:solidFill>
              </a:rPr>
              <a:t>&gt;99.95%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6614" y="5188454"/>
            <a:ext cx="43497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 HBase Committers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15996" y="2465158"/>
            <a:ext cx="281135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</a:rPr>
              <a:t>数</a:t>
            </a:r>
            <a:r>
              <a:rPr lang="zh-CN" altLang="en-US" sz="3200" b="1" dirty="0" smtClean="0">
                <a:solidFill>
                  <a:schemeClr val="accent4">
                    <a:lumMod val="75000"/>
                  </a:schemeClr>
                </a:solidFill>
              </a:rPr>
              <a:t>百</a:t>
            </a:r>
            <a:r>
              <a:rPr lang="en-US" altLang="zh-CN" sz="3200" b="1" dirty="0" smtClean="0">
                <a:solidFill>
                  <a:schemeClr val="accent4">
                    <a:lumMod val="75000"/>
                  </a:schemeClr>
                </a:solidFill>
              </a:rPr>
              <a:t>TB/day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sym typeface="Calibri"/>
            </a:endParaRPr>
          </a:p>
        </p:txBody>
      </p:sp>
      <p:sp>
        <p:nvSpPr>
          <p:cNvPr id="1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Storage Service </a:t>
            </a:r>
            <a:r>
              <a:rPr lang="en-US" altLang="zh-CN" dirty="0">
                <a:solidFill>
                  <a:srgbClr val="002060"/>
                </a:solidFill>
              </a:rPr>
              <a:t>i</a:t>
            </a:r>
            <a:r>
              <a:rPr lang="en-US" altLang="zh-CN" dirty="0" smtClean="0">
                <a:solidFill>
                  <a:srgbClr val="002060"/>
                </a:solidFill>
              </a:rPr>
              <a:t>n Xiaomi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647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31"/>
          <p:cNvSpPr/>
          <p:nvPr/>
        </p:nvSpPr>
        <p:spPr>
          <a:xfrm>
            <a:off x="527122" y="847253"/>
            <a:ext cx="800065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HBase Is Good, but Not Enough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44" y="2076054"/>
            <a:ext cx="4744155" cy="3519857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921013" y="283214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Weak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 Locality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21013" y="2050587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Layered Structure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1013" y="357069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Longtime Recovery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5557" y="4344996"/>
            <a:ext cx="3304464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JVM </a:t>
            </a: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Garbage Collection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6020" y="5279440"/>
            <a:ext cx="1280957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可用性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91096" y="5285336"/>
            <a:ext cx="1256286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70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>
          <a:xfrm>
            <a:off x="452478" y="2054440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高可用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7" name="AutoShape 3"/>
          <p:cNvSpPr>
            <a:spLocks/>
          </p:cNvSpPr>
          <p:nvPr/>
        </p:nvSpPr>
        <p:spPr bwMode="auto">
          <a:xfrm>
            <a:off x="919513" y="4880547"/>
            <a:ext cx="1997135" cy="432882"/>
          </a:xfrm>
          <a:prstGeom prst="roundRect">
            <a:avLst>
              <a:gd name="adj" fmla="val 11718"/>
            </a:avLst>
          </a:prstGeom>
          <a:solidFill>
            <a:srgbClr val="80CA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5024" tIns="65024" rIns="65024" bIns="65024" anchor="ctr"/>
          <a:lstStyle>
            <a:lvl1pPr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en-US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目标用户</a:t>
            </a:r>
            <a:endParaRPr lang="zh-CN" altLang="zh-CN" dirty="0" smtClean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99715" y="20542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高性能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46952" y="20542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强一致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94189" y="2059478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易使用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Shape 131"/>
          <p:cNvSpPr/>
          <p:nvPr/>
        </p:nvSpPr>
        <p:spPr>
          <a:xfrm>
            <a:off x="679522" y="1023769"/>
            <a:ext cx="772898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What We </a:t>
            </a:r>
            <a:r>
              <a:rPr lang="en-US" altLang="zh-CN" dirty="0">
                <a:solidFill>
                  <a:srgbClr val="002060"/>
                </a:solidFill>
              </a:rPr>
              <a:t>W</a:t>
            </a:r>
            <a:r>
              <a:rPr lang="en-US" altLang="zh-CN" dirty="0" smtClean="0">
                <a:solidFill>
                  <a:srgbClr val="002060"/>
                </a:solidFill>
              </a:rPr>
              <a:t>ant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4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3289745" y="4352967"/>
            <a:ext cx="489396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对延迟</a:t>
            </a:r>
            <a:r>
              <a:rPr lang="zh-CN" altLang="en-US" sz="2000" dirty="0">
                <a:solidFill>
                  <a:srgbClr val="002060"/>
                </a:solidFill>
              </a:rPr>
              <a:t>较</a:t>
            </a:r>
            <a:r>
              <a:rPr lang="zh-CN" altLang="en-US" sz="2000" dirty="0" smtClean="0">
                <a:solidFill>
                  <a:srgbClr val="002060"/>
                </a:solidFill>
              </a:rPr>
              <a:t>敏感的在线业务：广告、支付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对可用性要求很高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希望提供强一致性的语义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373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2" y="1023769"/>
            <a:ext cx="764946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What We Did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050" name="Picture 2" descr="Image result for pegasus dra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12" y="3347935"/>
            <a:ext cx="3666995" cy="28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539822" y="1832097"/>
            <a:ext cx="210871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67"/>
          <p:cNvSpPr txBox="1"/>
          <p:nvPr/>
        </p:nvSpPr>
        <p:spPr>
          <a:xfrm>
            <a:off x="769674" y="2833492"/>
            <a:ext cx="7812672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2060"/>
                </a:solidFill>
              </a:rPr>
              <a:t>一</a:t>
            </a:r>
            <a:r>
              <a:rPr lang="zh-CN" altLang="en-US" sz="2400" dirty="0" smtClean="0">
                <a:solidFill>
                  <a:srgbClr val="002060"/>
                </a:solidFill>
              </a:rPr>
              <a:t>个高可用、高性能、强一致的分布式</a:t>
            </a:r>
            <a:r>
              <a:rPr lang="en-US" altLang="zh-CN" sz="2400" dirty="0" smtClean="0">
                <a:solidFill>
                  <a:srgbClr val="002060"/>
                </a:solidFill>
              </a:rPr>
              <a:t>KV</a:t>
            </a:r>
            <a:r>
              <a:rPr lang="zh-CN" altLang="en-US" sz="2400" dirty="0" smtClean="0">
                <a:solidFill>
                  <a:srgbClr val="002060"/>
                </a:solidFill>
              </a:rPr>
              <a:t>存储系统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329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6505</TotalTime>
  <Words>6897</Words>
  <Application>Microsoft Office PowerPoint</Application>
  <PresentationFormat>全屏显示(4:3)</PresentationFormat>
  <Paragraphs>814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Lantinghei SC Demibold</vt:lpstr>
      <vt:lpstr>DengXian</vt:lpstr>
      <vt:lpstr>宋体</vt:lpstr>
      <vt:lpstr>Microsoft YaHei</vt:lpstr>
      <vt:lpstr>Arial</vt:lpstr>
      <vt:lpstr>Calibri</vt:lpstr>
      <vt:lpstr>Calibri Light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帐户</cp:lastModifiedBy>
  <cp:revision>858</cp:revision>
  <dcterms:modified xsi:type="dcterms:W3CDTF">2017-03-25T05:08:51Z</dcterms:modified>
</cp:coreProperties>
</file>