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80" r:id="rId5"/>
    <p:sldId id="263" r:id="rId6"/>
    <p:sldId id="285" r:id="rId7"/>
    <p:sldId id="286" r:id="rId8"/>
    <p:sldId id="261" r:id="rId9"/>
    <p:sldId id="265" r:id="rId10"/>
    <p:sldId id="316" r:id="rId12"/>
    <p:sldId id="278" r:id="rId13"/>
    <p:sldId id="279" r:id="rId14"/>
    <p:sldId id="308" r:id="rId15"/>
    <p:sldId id="310" r:id="rId16"/>
    <p:sldId id="320" r:id="rId17"/>
    <p:sldId id="312" r:id="rId18"/>
    <p:sldId id="313" r:id="rId19"/>
    <p:sldId id="315" r:id="rId20"/>
    <p:sldId id="314" r:id="rId21"/>
    <p:sldId id="281" r:id="rId22"/>
    <p:sldId id="282" r:id="rId23"/>
    <p:sldId id="341" r:id="rId24"/>
    <p:sldId id="284" r:id="rId25"/>
    <p:sldId id="342" r:id="rId26"/>
    <p:sldId id="343" r:id="rId27"/>
    <p:sldId id="344" r:id="rId28"/>
    <p:sldId id="345" r:id="rId29"/>
    <p:sldId id="283" r:id="rId30"/>
    <p:sldId id="268" r:id="rId31"/>
    <p:sldId id="266" r:id="rId32"/>
    <p:sldId id="269" r:id="rId33"/>
    <p:sldId id="270" r:id="rId34"/>
    <p:sldId id="318" r:id="rId35"/>
    <p:sldId id="271" r:id="rId36"/>
    <p:sldId id="322" r:id="rId37"/>
    <p:sldId id="317" r:id="rId38"/>
    <p:sldId id="319" r:id="rId39"/>
    <p:sldId id="272" r:id="rId40"/>
    <p:sldId id="32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C4F0-6AA7-3F4E-85CA-680822B92E9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6FC2B-DD5D-924F-BBAE-A1627DECE8B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6FC2B-DD5D-924F-BBAE-A1627DECE8B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1C8E-9C0A-BE4E-92D0-28E45C6C3E3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07B8-6307-EE41-983B-B9B9990806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81235"/>
            <a:ext cx="9476935" cy="1603717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音视频封装面面观</a:t>
            </a:r>
            <a:endParaRPr kumimoji="1"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48240" y="4873625"/>
            <a:ext cx="1320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X-Lab:</a:t>
            </a:r>
            <a:r>
              <a:rPr lang="zh-CN" altLang="en-US"/>
              <a:t>田野</a:t>
            </a:r>
            <a:endParaRPr lang="zh-CN" altLang="en-US"/>
          </a:p>
          <a:p>
            <a:r>
              <a:rPr lang="en-US" altLang="zh-CN"/>
              <a:t>2019/12/17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540" y="202565"/>
            <a:ext cx="2703195" cy="6877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PS Header</a:t>
            </a:r>
            <a:endParaRPr kumimoji="1" lang="en-US" alt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54265" y="1428750"/>
            <a:ext cx="4258310" cy="3143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7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总结：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</a:rPr>
              <a:t>1. 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ps头无论是什么样的包都是要有的，00 00 01 BA是关键，其它字段基本可以忽略不计；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</a:rPr>
              <a:t>2. 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无扩展字段是直接读十四个字节跳过解析即可，但是当pack_stuffing_length不为0时，需要解析出来，加上该长度跳过。该字段位于第十四字节的后面三bit位；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</a:rPr>
              <a:t>3. 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也可以根据该值进行打包和封装，基本对应位都是用默认值；</a:t>
            </a:r>
            <a:endParaRPr lang="zh-CN" altLang="en-US" sz="105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428750"/>
            <a:ext cx="3295650" cy="4016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035" y="1428750"/>
            <a:ext cx="3469005" cy="317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65" y="4669155"/>
            <a:ext cx="37623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0" y="135890"/>
            <a:ext cx="4584700" cy="67818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PS System Header</a:t>
            </a:r>
            <a:endParaRPr kumimoji="1" lang="en-US" alt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87680" y="1027430"/>
          <a:ext cx="4032885" cy="5622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675"/>
                <a:gridCol w="693420"/>
                <a:gridCol w="732790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语  法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位数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助记符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system_header() {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system_header_start_code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32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header_length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16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marker_bit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rate_bound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22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marker_bit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audio_bound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6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fixed_flag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58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CSPS_flag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system_audio_lock_flag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system_video_lock_flag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marker_bit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vedio_bound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5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packet_rate_restriction_flag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reserved_bits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7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while (nextbits()=='1') {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 stream_id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8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 </a:t>
                      </a: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'11'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2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 P-STD_buffer_bound_scale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 P-STD_buffer_size_bound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13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}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}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</a:tbl>
          </a:graphicData>
        </a:graphic>
      </p:graphicFrame>
      <p:pic>
        <p:nvPicPr>
          <p:cNvPr id="7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0908" y="1027113"/>
            <a:ext cx="5478145" cy="315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721225" y="4660265"/>
            <a:ext cx="5477510" cy="1835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7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总结：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7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对于系统头部的解析，我们一般只要先首先判断是否存在系统头（根据系统头的起始码0x000001BB），然后我们读取系统头的头部长度,即PS SYSTEM HEADER LENGTH部分，然后根据头部的长度，跳过PS系统头。进入下一个部分，即PS 节目流映射头。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350" y="88265"/>
            <a:ext cx="5620385" cy="94551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PS System Map Header</a:t>
            </a:r>
            <a:endParaRPr kumimoji="1" lang="en-US" alt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87350" y="927100"/>
          <a:ext cx="3824605" cy="571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740"/>
                <a:gridCol w="644525"/>
                <a:gridCol w="68834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语  法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位数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助记符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program_stream_map() {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packet_start_code_prefix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24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map_stream_id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8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program_stream_map_length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16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current_next_indicator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reserved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2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program_stream_map_version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5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reserved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7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marker_bit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bslbf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program_stream_info_length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16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for (i=0;i&lt;N;i++){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 descriptor()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}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elementary_stream_map_length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16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for (i=0;i&lt;N1;i++){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stream_type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8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elementary_stream_id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8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elementary_stream_info_length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16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uimsbf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for (i=0;i&lt;N2;i++) {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    descriptor()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   }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}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   CRC_32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32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rpchof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}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t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2"/>
                    </a:solidFill>
                  </a:tcPr>
                </a:tc>
              </a:tr>
            </a:tbl>
          </a:graphicData>
        </a:graphic>
      </p:graphicFrame>
      <p:sp>
        <p:nvSpPr>
          <p:cNvPr id="6" name="右大括号 5"/>
          <p:cNvSpPr/>
          <p:nvPr/>
        </p:nvSpPr>
        <p:spPr>
          <a:xfrm>
            <a:off x="4212167" y="4570095"/>
            <a:ext cx="135466" cy="711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5500" y="4695190"/>
            <a:ext cx="1644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4</a:t>
            </a:r>
            <a:r>
              <a:rPr lang="zh-CN" altLang="en-US" sz="1200"/>
              <a:t>字节描述</a:t>
            </a:r>
            <a:r>
              <a:rPr lang="en-US" altLang="zh-CN" sz="1200"/>
              <a:t>PS</a:t>
            </a:r>
            <a:r>
              <a:rPr lang="zh-CN" altLang="en-US" sz="1200"/>
              <a:t>基本流的</a:t>
            </a:r>
            <a:endParaRPr lang="zh-CN" altLang="en-US" sz="1200"/>
          </a:p>
          <a:p>
            <a:r>
              <a:rPr lang="zh-CN" altLang="en-US" sz="1200"/>
              <a:t>音视频编码类型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4478655" y="1499870"/>
            <a:ext cx="2092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Stream Type: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1、MPEG-4 视频流： 0x10；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2、H.264 视频流：     0x1B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3、SVAC 视频流：     0x80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4、G.711 音频流：     0x90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5、G.722.1 音频流：  0x92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6、G.723.1 音频流：  0x93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7、G.729 音频流：     0x99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8、SVAC音频流：      0x9B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78655" y="5281295"/>
            <a:ext cx="20929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+mn-ea"/>
                <a:cs typeface="+mn-ea"/>
              </a:rPr>
              <a:t>elementary_sream_id: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这个字段的定义</a:t>
            </a:r>
            <a:r>
              <a:rPr lang="en-US" altLang="zh-CN" sz="1200">
                <a:latin typeface="+mn-ea"/>
                <a:cs typeface="+mn-ea"/>
              </a:rPr>
              <a:t>,</a:t>
            </a:r>
            <a:r>
              <a:rPr lang="zh-CN" altLang="en-US" sz="1200">
                <a:latin typeface="+mn-ea"/>
                <a:cs typeface="+mn-ea"/>
              </a:rPr>
              <a:t>其0x(C0~DF)指音频，0x(E0~EF)为视频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该基本流所在PES分组的PES分组标题中stream_id字段的值。</a:t>
            </a:r>
            <a:endParaRPr lang="zh-CN" altLang="en-US" sz="1200">
              <a:latin typeface="+mn-ea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625" y="927100"/>
            <a:ext cx="5273040" cy="3567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51625" y="4695190"/>
            <a:ext cx="5212715" cy="1786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1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对于这个字段的解析，我们需要取值0x000001BC的位串，指出节目流映射的开始，暂时不需要处理，读取Header Length直接跳过即可，如果需要解析流编码类型，必须详细解析这个字段。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1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实际上我们需要在解析节目映射流头字段时，需要解析基本映射流长度字段,这里面包含这是否含有音视频以及音视频对应的编码格式。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91225" cy="763905"/>
          </a:xfrm>
        </p:spPr>
        <p:txBody>
          <a:bodyPr/>
          <a:lstStyle/>
          <a:p>
            <a:r>
              <a:rPr kumimoji="1" lang="en-US" altLang="zh-CN" dirty="0">
                <a:latin typeface="Lucida Grande" panose="020B0600040502020204" pitchFamily="34" charset="0"/>
                <a:cs typeface="Lucida Grande" panose="020B0600040502020204" pitchFamily="34" charset="0"/>
              </a:rPr>
              <a:t>PES Header</a:t>
            </a:r>
            <a:endParaRPr kumimoji="1" lang="en-US" altLang="zh-CN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37300" y="1308735"/>
            <a:ext cx="4841875" cy="3062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30000"/>
              </a:lnSpc>
            </a:pPr>
            <a:r>
              <a:rPr lang="zh-CN" sz="1200" b="1">
                <a:solidFill>
                  <a:srgbClr val="000000"/>
                </a:solidFill>
                <a:latin typeface="+mn-ea"/>
                <a:cs typeface="+mn-ea"/>
              </a:rPr>
              <a:t>总结：</a:t>
            </a:r>
            <a:endParaRPr lang="zh-CN" sz="1200" b="1">
              <a:solidFill>
                <a:srgbClr val="000000"/>
              </a:solidFill>
              <a:latin typeface="+mn-ea"/>
              <a:cs typeface="+mn-ea"/>
            </a:endParaRPr>
          </a:p>
          <a:p>
            <a:pPr indent="0">
              <a:lnSpc>
                <a:spcPct val="230000"/>
              </a:lnSpc>
            </a:pPr>
            <a:r>
              <a:rPr lang="zh-CN" sz="1200" b="1">
                <a:solidFill>
                  <a:srgbClr val="000000"/>
                </a:solidFill>
                <a:latin typeface="+mn-ea"/>
                <a:cs typeface="+mn-ea"/>
              </a:rPr>
              <a:t>PES显然是里面所有头最复杂的，但是很多字段到底有没有定义，需要看第八个字节的六大标记，如果没有此标记解析起来相对简单。</a:t>
            </a:r>
            <a:endParaRPr lang="zh-CN" sz="1200" b="1">
              <a:solidFill>
                <a:srgbClr val="000000"/>
              </a:solidFill>
              <a:latin typeface="+mn-ea"/>
              <a:cs typeface="+mn-ea"/>
            </a:endParaRPr>
          </a:p>
          <a:p>
            <a:pPr indent="0">
              <a:lnSpc>
                <a:spcPct val="230000"/>
              </a:lnSpc>
            </a:pPr>
            <a:r>
              <a:rPr lang="zh-CN" sz="1200" b="1">
                <a:solidFill>
                  <a:srgbClr val="000000"/>
                </a:solidFill>
                <a:latin typeface="+mn-ea"/>
                <a:cs typeface="+mn-ea"/>
              </a:rPr>
              <a:t>1.先解析头的前缀四字节，根据stream_id判断是音频还是视频；</a:t>
            </a:r>
            <a:endParaRPr lang="zh-CN" sz="1200" b="1">
              <a:solidFill>
                <a:srgbClr val="000000"/>
              </a:solidFill>
              <a:latin typeface="+mn-ea"/>
              <a:cs typeface="+mn-ea"/>
            </a:endParaRPr>
          </a:p>
          <a:p>
            <a:pPr indent="0">
              <a:lnSpc>
                <a:spcPct val="230000"/>
              </a:lnSpc>
            </a:pPr>
            <a:r>
              <a:rPr lang="zh-CN" sz="1200" b="1">
                <a:solidFill>
                  <a:srgbClr val="000000"/>
                </a:solidFill>
                <a:latin typeface="+mn-ea"/>
                <a:cs typeface="+mn-ea"/>
              </a:rPr>
              <a:t>2.紧接着长度，则为下一个ps包的起始位置；</a:t>
            </a:r>
            <a:endParaRPr lang="zh-CN" sz="1200" b="1">
              <a:solidFill>
                <a:srgbClr val="000000"/>
              </a:solidFill>
              <a:latin typeface="+mn-ea"/>
              <a:cs typeface="+mn-ea"/>
            </a:endParaRPr>
          </a:p>
          <a:p>
            <a:pPr indent="0">
              <a:lnSpc>
                <a:spcPct val="230000"/>
              </a:lnSpc>
            </a:pPr>
            <a:r>
              <a:rPr lang="zh-CN" sz="1200" b="1">
                <a:solidFill>
                  <a:srgbClr val="000000"/>
                </a:solidFill>
                <a:latin typeface="+mn-ea"/>
                <a:cs typeface="+mn-ea"/>
              </a:rPr>
              <a:t>3.判断PTS_DTS_flags PTS DTS标记；</a:t>
            </a:r>
            <a:endParaRPr lang="zh-CN" sz="1200" b="1">
              <a:solidFill>
                <a:srgbClr val="000000"/>
              </a:solidFill>
              <a:latin typeface="+mn-ea"/>
              <a:cs typeface="+mn-ea"/>
            </a:endParaRPr>
          </a:p>
          <a:p>
            <a:pPr indent="0">
              <a:lnSpc>
                <a:spcPct val="230000"/>
              </a:lnSpc>
            </a:pPr>
            <a:r>
              <a:rPr lang="zh-CN" sz="1200" b="1">
                <a:solidFill>
                  <a:srgbClr val="000000"/>
                </a:solidFill>
                <a:latin typeface="+mn-ea"/>
                <a:cs typeface="+mn-ea"/>
              </a:rPr>
              <a:t>4.解析PTS和DTS值即可；</a:t>
            </a:r>
            <a:endParaRPr lang="zh-CN" sz="1200" b="1">
              <a:solidFill>
                <a:srgbClr val="000000"/>
              </a:solidFill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308735"/>
            <a:ext cx="5238750" cy="3095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930" y="4495165"/>
            <a:ext cx="5238115" cy="165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70000"/>
              </a:lnSpc>
            </a:pPr>
            <a:r>
              <a:rPr lang="zh-CN" altLang="en-US" sz="1200" b="1">
                <a:latin typeface="+mn-ea"/>
                <a:cs typeface="+mn-ea"/>
              </a:rPr>
              <a:t>重点字段</a:t>
            </a:r>
            <a:endParaRPr lang="en-US" altLang="zh-CN" sz="1200" b="1">
              <a:latin typeface="+mn-ea"/>
              <a:cs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zh-CN" sz="1200" b="1">
                <a:latin typeface="+mn-ea"/>
                <a:cs typeface="+mn-ea"/>
              </a:rPr>
              <a:t>1.S</a:t>
            </a:r>
            <a:r>
              <a:rPr lang="zh-CN" altLang="en-US" sz="1200" b="1">
                <a:latin typeface="+mn-ea"/>
                <a:cs typeface="+mn-ea"/>
              </a:rPr>
              <a:t>tream_id </a:t>
            </a:r>
            <a:r>
              <a:rPr lang="en-US" altLang="zh-CN" sz="1200" b="1">
                <a:latin typeface="+mn-ea"/>
                <a:cs typeface="+mn-ea"/>
              </a:rPr>
              <a:t>:</a:t>
            </a:r>
            <a:r>
              <a:rPr lang="zh-CN" altLang="en-US" sz="1200" b="1">
                <a:latin typeface="+mn-ea"/>
                <a:cs typeface="+mn-ea"/>
              </a:rPr>
              <a:t>区分视频还是音频以及私有数据的关键；</a:t>
            </a:r>
            <a:endParaRPr lang="zh-CN" altLang="en-US" sz="1200" b="1">
              <a:latin typeface="+mn-ea"/>
              <a:cs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zh-CN" sz="1200" b="1">
                <a:latin typeface="+mn-ea"/>
                <a:cs typeface="+mn-ea"/>
              </a:rPr>
              <a:t>2.</a:t>
            </a:r>
            <a:r>
              <a:rPr lang="zh-CN" altLang="en-US" sz="1200" b="1">
                <a:latin typeface="+mn-ea"/>
                <a:cs typeface="+mn-ea"/>
              </a:rPr>
              <a:t>PTS_DTS_flags </a:t>
            </a:r>
            <a:r>
              <a:rPr lang="en-US" altLang="zh-CN" sz="1200" b="1">
                <a:latin typeface="+mn-ea"/>
                <a:cs typeface="+mn-ea"/>
              </a:rPr>
              <a:t>:</a:t>
            </a:r>
            <a:r>
              <a:rPr lang="zh-CN" altLang="en-US" sz="1200" b="1">
                <a:latin typeface="+mn-ea"/>
                <a:cs typeface="+mn-ea"/>
              </a:rPr>
              <a:t>2位字段。当值为'10'时，PTS字段应出现在PES分组标题中；当值为'11'时，PTS字段和DTS字段都应出现在PES分组标题中；当值为'00'时，PTS字段和DTS字段都不出现在PES分组标题中。值'01'是不允许的；</a:t>
            </a:r>
            <a:endParaRPr lang="zh-CN" altLang="en-US" sz="1200" b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91225" cy="763905"/>
          </a:xfrm>
        </p:spPr>
        <p:txBody>
          <a:bodyPr/>
          <a:lstStyle/>
          <a:p>
            <a:r>
              <a:rPr kumimoji="1" lang="en-US" altLang="zh-CN" dirty="0">
                <a:latin typeface="Lucida Grande" panose="020B0600040502020204" pitchFamily="34" charset="0"/>
                <a:cs typeface="Lucida Grande" panose="020B0600040502020204" pitchFamily="34" charset="0"/>
              </a:rPr>
              <a:t>PES Header</a:t>
            </a:r>
            <a:endParaRPr kumimoji="1" lang="en-US" altLang="zh-CN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29425" y="1483360"/>
            <a:ext cx="4297680" cy="4451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7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总结：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7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PES显然是里面所有头最复杂的，但是很多字段到底有没有定义，需要看第八个C0字节的六大标记，如果没有此标记解析起来相当简单。特别是PES扩展字段标记和特技方式字段。再后面是长度0A，后面的字节则就是PES重要信息PTS和DTS。当然有没有DTS还是要看前面的标记。一种时间戳占五个字节。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7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1.先解析头的前缀四字节，根据stream_id判断是音频还是视频；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7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2.紧接着长度，则为下一个ps包的起始位置；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7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3.判断PTS_DTS_flags PTS DTS标记，解析PTS和DTS值即可；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70000"/>
              </a:lnSpc>
            </a:pP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4.stream_id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里面含有一些私有数据</a:t>
            </a: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0xBD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，实现是需要去掉；</a:t>
            </a:r>
            <a:endParaRPr lang="zh-CN" altLang="en-US" sz="105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1483360"/>
            <a:ext cx="5273040" cy="200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616643"/>
            <a:ext cx="5274310" cy="2773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40685" cy="982980"/>
          </a:xfrm>
        </p:spPr>
        <p:txBody>
          <a:bodyPr/>
          <a:lstStyle/>
          <a:p>
            <a:r>
              <a:rPr kumimoji="1" lang="zh-CN" altLang="en-US" dirty="0">
                <a:latin typeface="Lucida Grande" panose="020B0600040502020204" pitchFamily="34" charset="0"/>
                <a:cs typeface="Lucida Grande" panose="020B0600040502020204" pitchFamily="34" charset="0"/>
              </a:rPr>
              <a:t>国标</a:t>
            </a:r>
            <a:r>
              <a:rPr kumimoji="1" lang="en-US" altLang="zh-CN" dirty="0">
                <a:latin typeface="Lucida Grande" panose="020B0600040502020204" pitchFamily="34" charset="0"/>
                <a:cs typeface="Lucida Grande" panose="020B0600040502020204" pitchFamily="34" charset="0"/>
              </a:rPr>
              <a:t>PS</a:t>
            </a:r>
            <a:r>
              <a:rPr kumimoji="1" lang="zh-CN" altLang="en-US" dirty="0">
                <a:latin typeface="Lucida Grande" panose="020B0600040502020204" pitchFamily="34" charset="0"/>
                <a:cs typeface="Lucida Grande" panose="020B0600040502020204" pitchFamily="34" charset="0"/>
              </a:rPr>
              <a:t>流</a:t>
            </a:r>
            <a:endParaRPr kumimoji="1" lang="zh-CN" altLang="en-US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19860" y="1929130"/>
            <a:ext cx="960120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30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总结：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30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国标PS流虽然非常复杂，每个包头涉及字段很多。但是实际解析起来可以忽略大量字段,t同时如果是封装，对于不关心字段也就填充默认值来处理：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30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1.PS头即一般就是14字节，直接识别跳过即可；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30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2.系统标题头也是识别前缀，直接读取长度跳过即可；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30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3.节目映射头只有当PES里面承载的ES是IDR帧时才会存在，一般要解析是否还有音视频，同时了解他们的编码格式;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30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4.PES头虽然复杂，但是我们只解析里面的PTS和DTS，里面的六大标记字段只有是0，解析起来也是非常简单的，其中第7和第8字节是关键;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4305" y="2427605"/>
            <a:ext cx="4262755" cy="1270000"/>
          </a:xfrm>
        </p:spPr>
        <p:txBody>
          <a:bodyPr>
            <a:normAutofit fontScale="90000"/>
          </a:bodyPr>
          <a:lstStyle/>
          <a:p>
            <a:r>
              <a:rPr kumimoji="1"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TS 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封装格式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解析</a:t>
            </a:r>
            <a:endParaRPr kumimoji="1"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29075" cy="887730"/>
          </a:xfrm>
        </p:spPr>
        <p:txBody>
          <a:bodyPr/>
          <a:lstStyle/>
          <a:p>
            <a:r>
              <a:rPr kumimoji="1" lang="en-US" altLang="zh-CN" dirty="0">
                <a:latin typeface="Lucida Grande" panose="020B0600040502020204" pitchFamily="34" charset="0"/>
                <a:cs typeface="Lucida Grande" panose="020B0600040502020204" pitchFamily="34" charset="0"/>
              </a:rPr>
              <a:t>TS</a:t>
            </a:r>
            <a:r>
              <a:rPr kumimoji="1" lang="zh-CN" altLang="en-US" dirty="0">
                <a:latin typeface="Lucida Grande" panose="020B0600040502020204" pitchFamily="34" charset="0"/>
                <a:cs typeface="Lucida Grande" panose="020B0600040502020204" pitchFamily="34" charset="0"/>
              </a:rPr>
              <a:t>流分析</a:t>
            </a:r>
            <a:endParaRPr kumimoji="1" lang="zh-CN" altLang="en-US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29425" y="1483360"/>
            <a:ext cx="3801745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</a:pP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总结：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1.TS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流由一个个</a:t>
            </a: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TS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包组成，正常情况下没个</a:t>
            </a: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TS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包固定大小是</a:t>
            </a: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188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字节；</a:t>
            </a:r>
            <a:endParaRPr lang="zh-CN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2.TS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包类型有</a:t>
            </a: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PAT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PMT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、视频包、音频包等，其中</a:t>
            </a: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PAT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是分析</a:t>
            </a: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TS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的起始位置和关键；</a:t>
            </a:r>
            <a:endParaRPr lang="zh-CN" altLang="en-US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3.TS</a:t>
            </a:r>
            <a:r>
              <a:rPr lang="zh-CN" alt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流是下面这种形式包：</a:t>
            </a:r>
            <a:endParaRPr lang="zh-CN" altLang="en-US"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zh-CN" altLang="en-US" sz="1050" b="1">
                <a:solidFill>
                  <a:srgbClr val="FF0000"/>
                </a:solidFill>
                <a:ea typeface="宋体" panose="02010600030101010101" pitchFamily="2" charset="-122"/>
              </a:rPr>
              <a:t>PAT PMT PMT PMT DATA DATA ......PAT PMT PMT PMT DATA DATA......</a:t>
            </a:r>
            <a:endParaRPr lang="zh-CN" altLang="en-US" sz="105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050" b="1">
                <a:solidFill>
                  <a:schemeClr val="tx1"/>
                </a:solidFill>
                <a:ea typeface="宋体" panose="02010600030101010101" pitchFamily="2" charset="-122"/>
              </a:rPr>
              <a:t>4.TS</a:t>
            </a:r>
            <a:r>
              <a:rPr lang="zh-CN" altLang="en-US" sz="1050" b="1">
                <a:solidFill>
                  <a:schemeClr val="tx1"/>
                </a:solidFill>
                <a:ea typeface="宋体" panose="02010600030101010101" pitchFamily="2" charset="-122"/>
              </a:rPr>
              <a:t>流和</a:t>
            </a:r>
            <a:r>
              <a:rPr lang="en-US" altLang="zh-CN" sz="1050" b="1">
                <a:solidFill>
                  <a:schemeClr val="tx1"/>
                </a:solidFill>
                <a:ea typeface="宋体" panose="02010600030101010101" pitchFamily="2" charset="-122"/>
              </a:rPr>
              <a:t>PS</a:t>
            </a:r>
            <a:r>
              <a:rPr lang="zh-CN" altLang="en-US" sz="1050" b="1">
                <a:solidFill>
                  <a:schemeClr val="tx1"/>
                </a:solidFill>
                <a:ea typeface="宋体" panose="02010600030101010101" pitchFamily="2" charset="-122"/>
              </a:rPr>
              <a:t>流在</a:t>
            </a:r>
            <a:r>
              <a:rPr lang="en-US" altLang="zh-CN" sz="1050" b="1">
                <a:solidFill>
                  <a:schemeClr val="tx1"/>
                </a:solidFill>
                <a:ea typeface="宋体" panose="02010600030101010101" pitchFamily="2" charset="-122"/>
              </a:rPr>
              <a:t>PES</a:t>
            </a:r>
            <a:r>
              <a:rPr lang="zh-CN" altLang="en-US" sz="1050" b="1">
                <a:solidFill>
                  <a:schemeClr val="tx1"/>
                </a:solidFill>
                <a:ea typeface="宋体" panose="02010600030101010101" pitchFamily="2" charset="-122"/>
              </a:rPr>
              <a:t>层面是统一的，可以自由相互转换；</a:t>
            </a:r>
            <a:endParaRPr lang="zh-CN" altLang="en-US" sz="1050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050" b="1">
                <a:solidFill>
                  <a:schemeClr val="tx1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1050" b="1">
                <a:solidFill>
                  <a:schemeClr val="tx1"/>
                </a:solidFill>
                <a:ea typeface="宋体" panose="02010600030101010101" pitchFamily="2" charset="-122"/>
              </a:rPr>
              <a:t>一个完整的</a:t>
            </a:r>
            <a:r>
              <a:rPr lang="en-US" altLang="zh-CN" sz="1050" b="1">
                <a:solidFill>
                  <a:schemeClr val="tx1"/>
                </a:solidFill>
                <a:ea typeface="宋体" panose="02010600030101010101" pitchFamily="2" charset="-122"/>
              </a:rPr>
              <a:t>PES</a:t>
            </a:r>
            <a:r>
              <a:rPr lang="zh-CN" altLang="en-US" sz="1050" b="1">
                <a:solidFill>
                  <a:schemeClr val="tx1"/>
                </a:solidFill>
                <a:ea typeface="宋体" panose="02010600030101010101" pitchFamily="2" charset="-122"/>
              </a:rPr>
              <a:t>包由整数个</a:t>
            </a:r>
            <a:r>
              <a:rPr lang="en-US" altLang="zh-CN" sz="1050" b="1">
                <a:solidFill>
                  <a:schemeClr val="tx1"/>
                </a:solidFill>
                <a:ea typeface="宋体" panose="02010600030101010101" pitchFamily="2" charset="-122"/>
              </a:rPr>
              <a:t>TS</a:t>
            </a:r>
            <a:r>
              <a:rPr lang="zh-CN" altLang="en-US" sz="1050" b="1">
                <a:solidFill>
                  <a:schemeClr val="tx1"/>
                </a:solidFill>
                <a:ea typeface="宋体" panose="02010600030101010101" pitchFamily="2" charset="-122"/>
              </a:rPr>
              <a:t>包组成，否则需要对最后一个</a:t>
            </a:r>
            <a:r>
              <a:rPr lang="en-US" altLang="zh-CN" sz="1050" b="1">
                <a:solidFill>
                  <a:schemeClr val="tx1"/>
                </a:solidFill>
                <a:ea typeface="宋体" panose="02010600030101010101" pitchFamily="2" charset="-122"/>
              </a:rPr>
              <a:t>TS</a:t>
            </a:r>
            <a:r>
              <a:rPr lang="zh-CN" altLang="en-US" sz="1050" b="1">
                <a:solidFill>
                  <a:schemeClr val="tx1"/>
                </a:solidFill>
                <a:ea typeface="宋体" panose="02010600030101010101" pitchFamily="2" charset="-122"/>
              </a:rPr>
              <a:t>进行填充；</a:t>
            </a:r>
            <a:endParaRPr lang="zh-CN" altLang="en-US" sz="105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483043"/>
            <a:ext cx="5271770" cy="363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38200" y="5404485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  <a:sym typeface="+mn-ea"/>
              </a:rPr>
              <a:t>PAT Program Association Table: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  <a:sym typeface="+mn-ea"/>
              </a:rPr>
              <a:t>节目关联映射表</a:t>
            </a:r>
            <a:endParaRPr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  <a:sym typeface="+mn-ea"/>
            </a:endParaRPr>
          </a:p>
          <a:p>
            <a:pPr algn="l"/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  <a:sym typeface="+mn-ea"/>
              </a:rPr>
              <a:t>PMT Program Map Table：节目映射表</a:t>
            </a:r>
            <a:endParaRPr lang="en-US" altLang="zh-CN" dirty="0">
              <a:latin typeface="PingFang SC Medium" panose="020B0400000000000000" pitchFamily="34" charset="-122"/>
              <a:ea typeface="PingFang SC Medium" panose="020B04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17570" cy="793115"/>
          </a:xfrm>
        </p:spPr>
        <p:txBody>
          <a:bodyPr/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TS Header</a:t>
            </a:r>
            <a:endParaRPr 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66545"/>
            <a:ext cx="7496175" cy="341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533765" y="1566545"/>
            <a:ext cx="2397125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latin typeface="+mn-ea"/>
                <a:cs typeface="+mn-ea"/>
              </a:rPr>
              <a:t>重点字段解析：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endParaRPr lang="en-US" altLang="zh-CN" sz="1200">
              <a:latin typeface="+mn-ea"/>
              <a:cs typeface="+mn-ea"/>
            </a:endParaRPr>
          </a:p>
          <a:p>
            <a:pPr algn="l"/>
            <a:r>
              <a:rPr lang="en-US" altLang="zh-CN" sz="1200">
                <a:latin typeface="+mn-ea"/>
                <a:cs typeface="+mn-ea"/>
              </a:rPr>
              <a:t>Payload unit start:</a:t>
            </a:r>
            <a:r>
              <a:rPr lang="zh-CN" altLang="en-US" sz="1200">
                <a:latin typeface="+mn-ea"/>
                <a:cs typeface="+mn-ea"/>
              </a:rPr>
              <a:t>表示这个</a:t>
            </a:r>
            <a:r>
              <a:rPr lang="en-US" altLang="zh-CN" sz="1200">
                <a:latin typeface="+mn-ea"/>
                <a:cs typeface="+mn-ea"/>
              </a:rPr>
              <a:t>TS</a:t>
            </a:r>
            <a:r>
              <a:rPr lang="zh-CN" altLang="en-US" sz="1200">
                <a:latin typeface="+mn-ea"/>
                <a:cs typeface="+mn-ea"/>
              </a:rPr>
              <a:t>包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是不是所承载内容的第一个</a:t>
            </a:r>
            <a:r>
              <a:rPr lang="en-US" altLang="zh-CN" sz="1200">
                <a:latin typeface="+mn-ea"/>
                <a:cs typeface="+mn-ea"/>
              </a:rPr>
              <a:t>TS</a:t>
            </a:r>
            <a:r>
              <a:rPr lang="zh-CN" altLang="en-US" sz="1200">
                <a:latin typeface="+mn-ea"/>
                <a:cs typeface="+mn-ea"/>
              </a:rPr>
              <a:t>包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标识承载内容的开始和结束；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Continuity Counter:</a:t>
            </a:r>
            <a:r>
              <a:rPr lang="zh-CN" altLang="en-US" sz="1200">
                <a:latin typeface="+mn-ea"/>
                <a:cs typeface="+mn-ea"/>
                <a:sym typeface="+mn-ea"/>
              </a:rPr>
              <a:t>根据分别承载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  <a:sym typeface="+mn-ea"/>
              </a:rPr>
              <a:t>内容的不同，分别计数</a:t>
            </a:r>
            <a:r>
              <a:rPr lang="en-US" altLang="zh-CN" sz="1200">
                <a:latin typeface="+mn-ea"/>
                <a:cs typeface="+mn-ea"/>
                <a:sym typeface="+mn-ea"/>
              </a:rPr>
              <a:t>0-15</a:t>
            </a:r>
            <a:r>
              <a:rPr lang="zh-CN" altLang="en-US" sz="1200">
                <a:latin typeface="+mn-ea"/>
                <a:cs typeface="+mn-ea"/>
                <a:sym typeface="+mn-ea"/>
              </a:rPr>
              <a:t>之间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  <a:sym typeface="+mn-ea"/>
              </a:rPr>
              <a:t>循环；</a:t>
            </a:r>
            <a:endParaRPr lang="zh-CN" altLang="en-US" sz="1200"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en-US" altLang="zh-CN" sz="1200">
                <a:latin typeface="+mn-ea"/>
                <a:cs typeface="+mn-ea"/>
              </a:rPr>
              <a:t>PID</a:t>
            </a:r>
            <a:r>
              <a:rPr lang="zh-CN" altLang="en-US" sz="1200">
                <a:latin typeface="+mn-ea"/>
                <a:cs typeface="+mn-ea"/>
              </a:rPr>
              <a:t>：代表当前</a:t>
            </a:r>
            <a:r>
              <a:rPr lang="en-US" altLang="zh-CN" sz="1200">
                <a:latin typeface="+mn-ea"/>
                <a:cs typeface="+mn-ea"/>
              </a:rPr>
              <a:t>TS</a:t>
            </a:r>
            <a:r>
              <a:rPr lang="zh-CN" altLang="en-US" sz="1200">
                <a:latin typeface="+mn-ea"/>
                <a:cs typeface="+mn-ea"/>
              </a:rPr>
              <a:t>包承载内容类型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一般第一个</a:t>
            </a:r>
            <a:r>
              <a:rPr lang="en-US" altLang="zh-CN" sz="1200">
                <a:latin typeface="+mn-ea"/>
                <a:cs typeface="+mn-ea"/>
              </a:rPr>
              <a:t>TS</a:t>
            </a:r>
            <a:r>
              <a:rPr lang="zh-CN" altLang="en-US" sz="1200">
                <a:latin typeface="+mn-ea"/>
                <a:cs typeface="+mn-ea"/>
              </a:rPr>
              <a:t>包的</a:t>
            </a:r>
            <a:r>
              <a:rPr lang="en-US" altLang="zh-CN" sz="1200">
                <a:latin typeface="+mn-ea"/>
                <a:cs typeface="+mn-ea"/>
              </a:rPr>
              <a:t>PID</a:t>
            </a:r>
            <a:r>
              <a:rPr lang="zh-CN" altLang="en-US" sz="1200">
                <a:latin typeface="+mn-ea"/>
                <a:cs typeface="+mn-ea"/>
              </a:rPr>
              <a:t>是</a:t>
            </a:r>
            <a:r>
              <a:rPr lang="en-US" altLang="zh-CN" sz="1200">
                <a:latin typeface="+mn-ea"/>
                <a:cs typeface="+mn-ea"/>
              </a:rPr>
              <a:t>0x00</a:t>
            </a:r>
            <a:r>
              <a:rPr lang="zh-CN" altLang="en-US" sz="1200">
                <a:latin typeface="+mn-ea"/>
                <a:cs typeface="+mn-ea"/>
              </a:rPr>
              <a:t>代表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en-US" altLang="zh-CN" sz="1200">
                <a:latin typeface="+mn-ea"/>
                <a:cs typeface="+mn-ea"/>
              </a:rPr>
              <a:t>PAT</a:t>
            </a:r>
            <a:r>
              <a:rPr lang="zh-CN" altLang="en-US" sz="1200">
                <a:latin typeface="+mn-ea"/>
                <a:cs typeface="+mn-ea"/>
              </a:rPr>
              <a:t>；</a:t>
            </a:r>
            <a:endParaRPr lang="en-US" altLang="zh-CN" sz="1200">
              <a:latin typeface="+mn-ea"/>
              <a:cs typeface="+mn-ea"/>
            </a:endParaRPr>
          </a:p>
          <a:p>
            <a:pPr algn="l"/>
            <a:endParaRPr lang="en-US" altLang="zh-CN" sz="1200">
              <a:latin typeface="+mn-ea"/>
              <a:cs typeface="+mn-ea"/>
            </a:endParaRPr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94205" cy="824230"/>
          </a:xfrm>
        </p:spPr>
        <p:txBody>
          <a:bodyPr>
            <a:norm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PAT</a:t>
            </a:r>
            <a:endParaRPr 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38517" y="1354328"/>
          <a:ext cx="5409565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645"/>
                <a:gridCol w="1084580"/>
                <a:gridCol w="419735"/>
                <a:gridCol w="1036955"/>
                <a:gridCol w="1037590"/>
              </a:tblGrid>
              <a:tr h="146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占位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属于第几字节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当前数据和分析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1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table_id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表ID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第一字节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0x00：标识一个TS PSI分段的内容是节目关联分段，条件访问分段还是节目映射分段。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对于PAT置为0x00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section_synatx_indication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段同步标识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第二字节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1：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“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”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第二字节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0：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第二字节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11：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section_length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分段长度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第三字节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 0000 1100：0x0D：十三字节。分段长度字段，这个值是包括该字段在内到CRC_32校验字段的字节数，其值不超过1021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5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transport_stream_id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传输流标识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第四、五字节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0x00 0x01:该字节充当标签，标识网络内此传输流有别于任何其他路复用流。其值由用户规定。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11: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version_number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PAT的版本号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第六字节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00 000:PAT的版本号，如果PAT有变，则版本号加1</a:t>
                      </a:r>
                      <a:endParaRPr lang="en-US" altLang="en-US" sz="1000" b="0">
                        <a:solidFill>
                          <a:srgbClr val="4D4D4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63310" y="1354455"/>
          <a:ext cx="542036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305"/>
                <a:gridCol w="1133475"/>
                <a:gridCol w="439420"/>
                <a:gridCol w="1084580"/>
                <a:gridCol w="1084580"/>
              </a:tblGrid>
              <a:tr h="814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current_next_indicator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第六字节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1:置为0时，表明该传送的段不能使用，下一个表分段才能有效，一般默认值用1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30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section_number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分段号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第七字节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0x00表明该TS包属于PAT的第几个分段，分段号从0开始。因为PAT可以描述很多PMT信息，所以长度可能比较长。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last_section_number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最后一个分段号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第八字节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0x00表明该PAT的最大分段数目，一般情况都是一个PAT表由一个TS包传输。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program_number（循环开始,N从0开始）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节目的编号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N+2字节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0x00 0x01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N+3字节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111：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257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network_PID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NIT表的PID值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N+3 N+4字节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节目号为0则用此值；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651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program_map_PID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PMT的ID值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N+4字节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0000 0000 0000：0x10 0x004096 其它时，则填充此值；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3257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crc_32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CRC校验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最后载荷四个字节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CRC校验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90900" y="55124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00525" cy="69723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概要</a:t>
            </a:r>
            <a:endParaRPr 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音视频基础</a:t>
            </a:r>
            <a:endParaRPr lang="en-US" sz="4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音视频封装格式</a:t>
            </a:r>
            <a:endParaRPr lang="en-US" altLang="zh-CN" sz="4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4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94205" cy="824230"/>
          </a:xfrm>
        </p:spPr>
        <p:txBody>
          <a:bodyPr>
            <a:norm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PAT</a:t>
            </a:r>
            <a:endParaRPr 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26465" y="2141220"/>
            <a:ext cx="7313295" cy="2576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40000"/>
              </a:lnSpc>
            </a:pPr>
            <a:r>
              <a:rPr lang="zh-CN" alt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总结：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40000"/>
              </a:lnSpc>
            </a:pP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表格灰色部分是个循环，整个占用四字节，那到底有几个循环是怎么算出来的？是根据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section_length-6-4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/4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算来的，减去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就是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section_length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last_section_number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字段和，</a:t>
            </a:r>
            <a:endParaRPr lang="zh-CN" sz="10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40000"/>
              </a:lnSpc>
            </a:pP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减去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是因为还有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CRC_32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占用的四字节，总长度是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0x0d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(13 - 6 -4)/4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2. 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表格红色部分，是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if-else if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关系。取决于前面字段节目号是否从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开始；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3. PAT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表我们主要就是解析怎么获取到后面的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PMT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的表格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10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0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0900" y="55124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245" cy="820420"/>
          </a:xfrm>
        </p:spPr>
        <p:txBody>
          <a:bodyPr/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PMT</a:t>
            </a:r>
            <a:endParaRPr 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85545"/>
            <a:ext cx="6442710" cy="40398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484745" y="2772410"/>
            <a:ext cx="3104515" cy="866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en-US" sz="1200" b="0">
                <a:latin typeface="+mn-ea"/>
                <a:cs typeface="+mn-ea"/>
              </a:rPr>
              <a:t>1. </a:t>
            </a:r>
            <a:r>
              <a:rPr lang="zh-CN" sz="1200" b="0">
                <a:latin typeface="+mn-ea"/>
                <a:cs typeface="+mn-ea"/>
              </a:rPr>
              <a:t>当前频道中包含的</a:t>
            </a:r>
            <a:r>
              <a:rPr lang="en-US" sz="1200" b="0">
                <a:latin typeface="+mn-ea"/>
                <a:cs typeface="+mn-ea"/>
              </a:rPr>
              <a:t>Video</a:t>
            </a:r>
            <a:r>
              <a:rPr lang="zh-CN" sz="1200" b="0">
                <a:latin typeface="+mn-ea"/>
                <a:cs typeface="+mn-ea"/>
              </a:rPr>
              <a:t>数据的</a:t>
            </a:r>
            <a:r>
              <a:rPr lang="en-US" sz="1200" b="0">
                <a:latin typeface="+mn-ea"/>
                <a:cs typeface="+mn-ea"/>
              </a:rPr>
              <a:t>PID</a:t>
            </a:r>
            <a:r>
              <a:rPr lang="zh-CN" sz="1200" b="0">
                <a:latin typeface="+mn-ea"/>
                <a:cs typeface="+mn-ea"/>
              </a:rPr>
              <a:t>；</a:t>
            </a:r>
            <a:r>
              <a:rPr lang="en-US" sz="1200" b="0">
                <a:latin typeface="+mn-ea"/>
                <a:cs typeface="+mn-ea"/>
              </a:rPr>
              <a:t>2. </a:t>
            </a:r>
            <a:r>
              <a:rPr lang="zh-CN" sz="1200" b="0">
                <a:latin typeface="+mn-ea"/>
                <a:cs typeface="+mn-ea"/>
              </a:rPr>
              <a:t>当前频道中包含的</a:t>
            </a:r>
            <a:r>
              <a:rPr lang="en-US" sz="1200" b="0">
                <a:latin typeface="+mn-ea"/>
                <a:cs typeface="+mn-ea"/>
              </a:rPr>
              <a:t>Audio</a:t>
            </a:r>
            <a:r>
              <a:rPr lang="zh-CN" sz="1200" b="0">
                <a:latin typeface="+mn-ea"/>
                <a:cs typeface="+mn-ea"/>
              </a:rPr>
              <a:t>数据的</a:t>
            </a:r>
            <a:r>
              <a:rPr lang="en-US" sz="1200" b="0">
                <a:latin typeface="+mn-ea"/>
                <a:cs typeface="+mn-ea"/>
              </a:rPr>
              <a:t>PID</a:t>
            </a:r>
            <a:r>
              <a:rPr lang="zh-CN" sz="1200" b="0">
                <a:latin typeface="+mn-ea"/>
                <a:cs typeface="+mn-ea"/>
              </a:rPr>
              <a:t>；</a:t>
            </a:r>
            <a:r>
              <a:rPr lang="en-US" sz="1200" b="0">
                <a:latin typeface="+mn-ea"/>
                <a:cs typeface="+mn-ea"/>
              </a:rPr>
              <a:t>3. </a:t>
            </a:r>
            <a:r>
              <a:rPr lang="zh-CN" sz="1200" b="0">
                <a:latin typeface="+mn-ea"/>
                <a:cs typeface="+mn-ea"/>
              </a:rPr>
              <a:t>和当前频道关联在一起的其它数据</a:t>
            </a:r>
            <a:r>
              <a:rPr lang="en-US" sz="1200" b="0">
                <a:latin typeface="+mn-ea"/>
                <a:cs typeface="+mn-ea"/>
              </a:rPr>
              <a:t>PID</a:t>
            </a:r>
            <a:r>
              <a:rPr lang="zh-CN" sz="1200" b="0">
                <a:latin typeface="+mn-ea"/>
                <a:cs typeface="+mn-ea"/>
              </a:rPr>
              <a:t>；</a:t>
            </a:r>
            <a:endParaRPr lang="zh-CN" altLang="en-US" sz="12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94205" cy="824230"/>
          </a:xfrm>
        </p:spPr>
        <p:txBody>
          <a:bodyPr>
            <a:norm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PMT</a:t>
            </a:r>
            <a:endParaRPr 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0900" y="55124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67105" y="1189355"/>
          <a:ext cx="5310505" cy="4772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365"/>
                <a:gridCol w="1091565"/>
                <a:gridCol w="408305"/>
                <a:gridCol w="947420"/>
                <a:gridCol w="1339850"/>
              </a:tblGrid>
              <a:tr h="144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属于第几字节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当前数据和分析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table_id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表ID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第一字节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0x02：标识一个TS PSI分段的内容是节目关联分段，条件访问分段还是节目映射分段。对于PMT置为0x02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section_synatx_indication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段同步标识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第二字节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1：对于PMT该字段置为1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“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”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0值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第二字节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0：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第二字节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11：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6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section_length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分段长度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第二、三字节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0000 0001 0111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：0x17：23：二十三字节。分段长度字段，前两位置00，这个值是包括该字段在内到CRC_32校验字段的字节数，起值不超过1021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program_number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传输流标识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第四、五字节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0x00 0x01:对应于PAT中的program_number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第六字节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11：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version_number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PMT的版本号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第六字节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00 000</a:t>
                      </a:r>
                      <a:r>
                        <a:rPr lang="en-US" sz="900" b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PMT的版本号，如果字段中有关信息有变，则版本号以32为模加1。版本号是对一个节目的定义。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current_next_indicator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标识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第六字节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1: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该字段置为1时，表示当前传送的program_map_section可用。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置为0时，表明该传送的段不能使用，下一个表分段才能有效；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399530" y="1189355"/>
          <a:ext cx="5478780" cy="327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990"/>
                <a:gridCol w="1126490"/>
                <a:gridCol w="421005"/>
                <a:gridCol w="977900"/>
                <a:gridCol w="1382395"/>
              </a:tblGrid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section_number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分段号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第七字节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0x00该字段一般总是置为0x00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last_section_number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最后一个分段号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第八字节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0x00该字段一般总是置为0x00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第九字节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1110 0001 0000 0000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PCR_PID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PCR值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第九字节第十字节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0001 0000 00000x100256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该字段指示TS包的PID值，该TS含有该PCR字段，而PCR值对应于有节目号指定的节目。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2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第十一字节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1111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077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program_info_length不为0，后面进行循环层1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节目信息长度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第十一字节第十二字节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 0000 000: </a:t>
                      </a:r>
                      <a:r>
                        <a:rPr lang="en-US" sz="1000" b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表明跟随其后的对节目信息描述的字节数，也就是第一个N loop descriptors的字节数。这里是0则表示第一层循环略过；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94205" cy="824230"/>
          </a:xfrm>
        </p:spPr>
        <p:txBody>
          <a:bodyPr>
            <a:norm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PMT</a:t>
            </a:r>
            <a:endParaRPr 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0900" y="55124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080135" y="1339850"/>
          <a:ext cx="7189470" cy="4767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1210"/>
                <a:gridCol w="1478280"/>
                <a:gridCol w="553085"/>
                <a:gridCol w="1282700"/>
                <a:gridCol w="1814195"/>
              </a:tblGrid>
              <a:tr h="5499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stream_type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开始循环层2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流类型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N+1字节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（N=0）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0x1B:表明这个流是h264编码格式；表示PES流的类型。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N+2字节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（N=0）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111：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550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elementary_pid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负载该PES流的TS包的PID值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N+2字节N+3字节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（N=0）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0001 0000 0000：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0x100：256：表明负载该PES流的PID值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N+4字节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（N=0）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916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es_info_length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不为0，循环层3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Es流描述相关的字节数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N+5字节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（N=0）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 	0000 0000：表明跟随其后描述相关节目元素的字节数；否则为第二个循环的第二层循环；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stream_type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流类型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N+1字节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（N=1）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 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N+2字节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（N=1）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elementary_pid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负载该PES流的TS包的PID值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N+2字节N+3字节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（N=1）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0001 0000 0001:0x101257：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reserved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N+4字节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（N=1）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1111：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101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es_info_length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Es流描述相关的字节数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N+5字节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（N=1）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 00000000：表明跟随其后描述相关节目元素的字节数；否则为第二个循环的第二层循环；默认一般为0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crc_32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CRC校验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载荷最后四字节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0x2F 0x44 0xB9 0x9B CRC校验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687435" y="1339850"/>
            <a:ext cx="3162300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</a:pP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总结：</a:t>
            </a:r>
            <a:endParaRPr lang="en-US" sz="105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program_info_length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如果不为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，则有多少字节，则后面要跟多少字节对节目信息进行描述。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2. stream_type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es_info_length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是另外一层循环，在这里面有可能还存在一层循环，就是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es_info_length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，不为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时要将此字节计算在之内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如果为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则一次循环需要五字节。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3. 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图表中显示了红色和黄色循环了两次。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4. 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这里面定义的真实码流视频和音频的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PID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，所以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PMT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是定义每路节目的音视频类型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和编号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PID</a:t>
            </a:r>
            <a:r>
              <a:rPr 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的关键。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40915" cy="8204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音频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TS</a:t>
            </a:r>
            <a:endParaRPr lang="en-US" alt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3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1928" y="1263968"/>
            <a:ext cx="4162425" cy="532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5545"/>
            <a:ext cx="6939915" cy="32143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40915" cy="8204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视频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TS</a:t>
            </a:r>
            <a:endParaRPr lang="en-US" alt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1195070"/>
            <a:ext cx="951547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99130" cy="1049020"/>
          </a:xfrm>
        </p:spPr>
        <p:txBody>
          <a:bodyPr/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TS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流总结</a:t>
            </a:r>
            <a:endParaRPr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1757045"/>
            <a:ext cx="5010150" cy="4023995"/>
          </a:xfrm>
        </p:spPr>
        <p:txBody>
          <a:bodyPr>
            <a:normAutofit fontScale="25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总结：</a:t>
            </a:r>
            <a:endParaRPr sz="4000" dirty="0"/>
          </a:p>
          <a:p>
            <a:pPr marL="0" indent="0">
              <a:lnSpc>
                <a:spcPct val="200000"/>
              </a:lnSpc>
              <a:buNone/>
            </a:pPr>
            <a:r>
              <a:rPr sz="4000" dirty="0"/>
              <a:t>基本上从TS流分析H264码流这块，简单的方法就是先分析PID为0x00的PAT，然后分析PMT里面对音频和视频的PID定义。然后以定义PID分别过滤音频，然后再过滤视频，这样就完成了从TS文件到音视频数据的过滤。</a:t>
            </a:r>
            <a:endParaRPr sz="4000" dirty="0"/>
          </a:p>
          <a:p>
            <a:pPr>
              <a:lnSpc>
                <a:spcPct val="200000"/>
              </a:lnSpc>
            </a:pPr>
            <a:r>
              <a:rPr sz="4000" dirty="0"/>
              <a:t>1.第一步找PAT,注重分析PMT的表的PID；</a:t>
            </a:r>
            <a:endParaRPr sz="4000" dirty="0"/>
          </a:p>
          <a:p>
            <a:pPr>
              <a:lnSpc>
                <a:spcPct val="200000"/>
              </a:lnSpc>
            </a:pPr>
            <a:r>
              <a:rPr sz="4000" dirty="0"/>
              <a:t>2.第二步找PMT，分析里面是否含有音视频，音视频编码格式，音视频的PID；</a:t>
            </a:r>
            <a:endParaRPr sz="4000" dirty="0"/>
          </a:p>
          <a:p>
            <a:pPr>
              <a:lnSpc>
                <a:spcPct val="200000"/>
              </a:lnSpc>
            </a:pPr>
            <a:r>
              <a:rPr sz="4000" dirty="0"/>
              <a:t>3.第三步根据音视频的PID过滤音频TS包和视频TS包</a:t>
            </a:r>
            <a:endParaRPr sz="4000" dirty="0"/>
          </a:p>
          <a:p>
            <a:pPr>
              <a:lnSpc>
                <a:spcPct val="200000"/>
              </a:lnSpc>
            </a:pPr>
            <a:r>
              <a:rPr sz="4000" dirty="0"/>
              <a:t>4.拿掉TS头，PES头，后即可得到音频数据和视频数据的裸码流；</a:t>
            </a:r>
            <a:endParaRPr sz="4000" dirty="0"/>
          </a:p>
          <a:p>
            <a:pPr marL="0" indent="0">
              <a:lnSpc>
                <a:spcPct val="200000"/>
              </a:lnSpc>
              <a:buNone/>
            </a:pPr>
            <a:endParaRPr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1660" y="1852295"/>
            <a:ext cx="6020435" cy="37649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4305" y="2427605"/>
            <a:ext cx="4262755" cy="1270000"/>
          </a:xfrm>
        </p:spPr>
        <p:txBody>
          <a:bodyPr>
            <a:normAutofit fontScale="90000"/>
          </a:bodyPr>
          <a:lstStyle/>
          <a:p>
            <a:r>
              <a:rPr kumimoji="1"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FLV 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封装格式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解析</a:t>
            </a:r>
            <a:endParaRPr kumimoji="1"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38575" cy="89725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FLV</a:t>
            </a:r>
            <a:r>
              <a:rPr kumimoji="1" lang="zh-CN" altLang="en-US" dirty="0"/>
              <a:t>整体结构</a:t>
            </a:r>
            <a:br>
              <a:rPr kumimoji="1" lang="en-US" altLang="zh-CN" dirty="0"/>
            </a:br>
            <a:endParaRPr kumimoji="1" lang="zh-CN" altLang="en-US" sz="2000" dirty="0">
              <a:latin typeface="Lucida Sans" panose="020B0602030504020204" pitchFamily="34" charset="0"/>
            </a:endParaRPr>
          </a:p>
        </p:txBody>
      </p:sp>
      <p:pic>
        <p:nvPicPr>
          <p:cNvPr id="3" name="图片 5" descr="80097-d432e5fc1b07a7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069975"/>
            <a:ext cx="5226050" cy="3606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543050" y="5140960"/>
            <a:ext cx="7980680" cy="1751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80000"/>
              </a:lnSpc>
            </a:pPr>
            <a:r>
              <a:rPr lang="en-US" sz="1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flv header + flv bodyflv header + previous size0 + tag1 + previous size1 + tag2 + .....+ prvious sizen+ tagn+1flv header + previous size0 + tag1 header + tag1 data1 + ........+ previous sizen + tagn header+tagn data</a:t>
            </a:r>
            <a:endParaRPr lang="en-US" sz="1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80000"/>
              </a:lnSpc>
            </a:pP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previous tag sizen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表示的前一个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tag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的整体大小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80000"/>
              </a:lnSpc>
            </a:pP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每个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Tag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数据大小在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Tag Header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头里面的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 size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字段里面；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-2147482619" descr="微信图片_201909191412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85" y="1194435"/>
            <a:ext cx="4584065" cy="4083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117666" cy="66278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实例分析</a:t>
            </a:r>
            <a:endParaRPr kumimoji="1" lang="zh-CN" altLang="en-US" dirty="0"/>
          </a:p>
        </p:txBody>
      </p:sp>
      <p:pic>
        <p:nvPicPr>
          <p:cNvPr id="3" name="图片 -2147482622" descr="8b5ed8ac1625f78e327b635731ecf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1292860"/>
            <a:ext cx="5991860" cy="4616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143000"/>
            <a:ext cx="6350000" cy="45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810" y="1484630"/>
            <a:ext cx="4860925" cy="394906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74650"/>
            <a:ext cx="2846070" cy="763905"/>
          </a:xfrm>
        </p:spPr>
        <p:txBody>
          <a:bodyPr/>
          <a:p>
            <a:r>
              <a:rPr kumimoji="1" 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封装基础</a:t>
            </a:r>
            <a:endParaRPr kumimoji="1" 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117666" cy="66278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FLV Header</a:t>
            </a:r>
            <a:endParaRPr kumimoji="1" lang="en-US" altLang="zh-CN" dirty="0"/>
          </a:p>
        </p:txBody>
      </p:sp>
      <p:pic>
        <p:nvPicPr>
          <p:cNvPr id="3" name="图片 -2147482621" descr="4a401b5e1c9b48b16550e7a3c3bbc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91565"/>
            <a:ext cx="8524875" cy="2221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38200" y="3669030"/>
            <a:ext cx="7398385" cy="2919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50000"/>
              </a:lnSpc>
            </a:pPr>
            <a:r>
              <a:rPr lang="zh-CN" alt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总结：</a:t>
            </a:r>
            <a:endParaRPr lang="en-US" sz="105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250000"/>
              </a:lnSpc>
            </a:pP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1.Flv h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eader 的前三个字节是固定的FLV的 ASCII 码的值0x46 0x4C 0x56；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2.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接下来的一个字节表示 FLV 的版本号,例如 0x01 代表 FLV 版本号为 1；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3.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第 5 个字节中的第0位和第2位分别表示video和audio的存在情况（1表示存在，0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表示不存在）其余6位必须为0.最后的4字节表示FLV Header的长度，对于version 1，此处为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9;4.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一般判断格式是不是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flv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，先从收到数据的第一字节连续查找flv三个字符，如果找到一般可以判断是flv封装格式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5.Header</a:t>
            </a:r>
            <a:r>
              <a:rPr lang="zh-CN" sz="1050" b="1">
                <a:solidFill>
                  <a:srgbClr val="000000"/>
                </a:solidFill>
                <a:ea typeface="宋体" panose="02010600030101010101" pitchFamily="2" charset="-122"/>
              </a:rPr>
              <a:t>头数据一般是9字节但是不绝对，所以需要读最后的长度字段来解析</a:t>
            </a:r>
            <a:r>
              <a:rPr 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05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117666" cy="66278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FLV TAG Header</a:t>
            </a:r>
            <a:endParaRPr kumimoji="1" lang="en-US" altLang="zh-CN" dirty="0"/>
          </a:p>
        </p:txBody>
      </p:sp>
      <p:sp>
        <p:nvSpPr>
          <p:cNvPr id="100" name="文本框 99"/>
          <p:cNvSpPr txBox="1"/>
          <p:nvPr/>
        </p:nvSpPr>
        <p:spPr>
          <a:xfrm>
            <a:off x="838200" y="3669030"/>
            <a:ext cx="9058275" cy="2110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50000"/>
              </a:lnSpc>
            </a:pPr>
            <a:r>
              <a:rPr lang="zh-CN" altLang="en-US" sz="10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总结：</a:t>
            </a:r>
            <a:endParaRPr lang="en-US" sz="105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250000"/>
              </a:lnSpc>
            </a:pPr>
            <a:r>
              <a:rPr sz="1050" b="1">
                <a:solidFill>
                  <a:srgbClr val="000000"/>
                </a:solidFill>
                <a:ea typeface="宋体" panose="02010600030101010101" pitchFamily="2" charset="-122"/>
              </a:rPr>
              <a:t>1.无论那种类型的tag，tag头字节都是11字节，要解析里面的音频帧，视频帧或者元数据需要读取tag头里面的data长度字段;</a:t>
            </a:r>
            <a:endParaRPr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50000"/>
              </a:lnSpc>
            </a:pPr>
            <a:r>
              <a:rPr sz="1050" b="1">
                <a:solidFill>
                  <a:srgbClr val="000000"/>
                </a:solidFill>
                <a:ea typeface="宋体" panose="02010600030101010101" pitchFamily="2" charset="-122"/>
              </a:rPr>
              <a:t>2.时间戳很关键，播放过程中，FLV tag的时间信息完全依赖于 FLV 时间戳，内置的其他时间信息都被忽略掉,一般非音视频的tag，时间戳就是0即可；</a:t>
            </a:r>
            <a:endParaRPr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50000"/>
              </a:lnSpc>
            </a:pPr>
            <a:r>
              <a:rPr sz="1050" b="1">
                <a:solidFill>
                  <a:srgbClr val="000000"/>
                </a:solidFill>
                <a:ea typeface="宋体" panose="02010600030101010101" pitchFamily="2" charset="-122"/>
              </a:rPr>
              <a:t>3.注意计算好时间戳大小，这里的单位是毫秒，所以一定要根据采样率和视频帧率，音频帧采样多少计算好时间戳，然后还要换算成毫秒</a:t>
            </a:r>
            <a:r>
              <a:rPr lang="en-US" sz="1050" b="1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sz="105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250000"/>
              </a:lnSpc>
            </a:pPr>
            <a:r>
              <a:rPr sz="1050" b="1">
                <a:solidFill>
                  <a:srgbClr val="000000"/>
                </a:solidFill>
                <a:ea typeface="宋体" panose="02010600030101010101" pitchFamily="2" charset="-122"/>
              </a:rPr>
              <a:t>4.Tag头解析完后，Tag数据部分不是视频帧和音频帧，还要根据H264和AAC的打包方案解析才能得到真实的音视频裸数据；</a:t>
            </a:r>
            <a:endParaRPr sz="105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8517" y="1200150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占位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Tag类型(TagType)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 bytes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1-2bit位：</a:t>
                      </a:r>
                      <a:r>
                        <a:rPr lang="en-US" sz="9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必须为0，保留位；</a:t>
                      </a:r>
                      <a:r>
                        <a:rPr lang="en-US" sz="9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第3bit位：</a:t>
                      </a:r>
                      <a:r>
                        <a:rPr lang="en-US" sz="9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0表示未加密，1表示加密，一般默认0；</a:t>
                      </a:r>
                      <a:r>
                        <a:rPr lang="en-US" sz="9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4-8bit位：</a:t>
                      </a:r>
                      <a:r>
                        <a:rPr lang="en-US" sz="9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8：音频、9：视频、18：script数据；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数据大小(DataSize)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 bytes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数据字段的长度，是Tag Data的长度，不包括11字节的Tag Header长度； 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时间戳(Timestamp)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 bytes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毫秒为单位，第一个tag时，该值总是0，单位是</a:t>
                      </a:r>
                      <a:r>
                        <a:rPr lang="en-US" sz="9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毫秒</a:t>
                      </a:r>
                      <a:r>
                        <a:rPr lang="en-US" sz="9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，则意味着要将时间戳单位关系换算好；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时间戳扩展(TimeStampExtended)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 bytes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时间戳扩展为4bytes,代表高8位，很少用到；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流ID</a:t>
                      </a:r>
                      <a:r>
                        <a:rPr lang="en-US" sz="9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（Stream ID）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3bytes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总是0，暂时未用到，因为flv只封装一路音视频，但是对于TS和PS则有特殊含义；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数据(Data)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音频、视频或script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数据实体，音频、视频和脚本数据；</a:t>
                      </a:r>
                      <a:endParaRPr lang="en-US" altLang="en-US" sz="900" b="0">
                        <a:solidFill>
                          <a:srgbClr val="4F4F4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11975" cy="66294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Script T</a:t>
            </a:r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AG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脚本元数据T</a:t>
            </a:r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AG</a:t>
            </a:r>
            <a:endParaRPr kumimoji="1" lang="en-US" alt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3" name="图片 -2147482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1197610"/>
            <a:ext cx="6339205" cy="488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7750175" y="1585595"/>
            <a:ext cx="297370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solidFill>
                  <a:srgbClr val="4F4F4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Metdata Tag</a:t>
            </a:r>
            <a:r>
              <a:rPr lang="zh-CN" sz="1050" b="0">
                <a:solidFill>
                  <a:srgbClr val="4F4F4F"/>
                </a:solidFill>
                <a:latin typeface="Times New Roman" panose="02020603050405020304" charset="0"/>
                <a:ea typeface="宋体" panose="02010600030101010101" pitchFamily="2" charset="-122"/>
              </a:rPr>
              <a:t>有下面两种包组成：</a:t>
            </a:r>
            <a:endParaRPr lang="zh-CN" sz="1050" b="0">
              <a:solidFill>
                <a:srgbClr val="4F4F4F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105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AMF1{“on MetaData”}|AMF2{“width height”}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7750175" y="2218690"/>
          <a:ext cx="38766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/>
                <a:gridCol w="570230"/>
                <a:gridCol w="2353945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字段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占位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备注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AMF Type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1byte字节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固定值为0x08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AMF 长度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4byte字节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数组元素的个数：0x00 00 00 0D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AMF value值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计算得到字节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因为在该tag的头已经说明该tag的data有300字节，则用该值减去AMF1长度13字节和AMF2头的5字节即为剩余AMF2的Value值大小：300 -  13 - 5 = 283字节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7734935" y="3831590"/>
          <a:ext cx="298894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940"/>
                <a:gridCol w="1437005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000" b="0">
                        <a:solidFill>
                          <a:srgbClr val="4D4D4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duration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时长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width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视频宽度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height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视频高度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videodatarate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视频码率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framerate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视频帧率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videocodecid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视频编码方式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audiosamplerate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音频采样率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audiosamplesize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音频采样精度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stereo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是否为立体声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audiocodecid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音频编码方式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filesize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文件大小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11975" cy="66294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Script T</a:t>
            </a:r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AG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脚本元数据T</a:t>
            </a:r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AG</a:t>
            </a:r>
            <a:endParaRPr kumimoji="1" lang="en-US" alt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85215"/>
            <a:ext cx="4118610" cy="5493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70" y="1198245"/>
            <a:ext cx="6808470" cy="53803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87365" cy="66294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Times New Roman" panose="02020603050405020304" charset="0"/>
                <a:ea typeface="PingFang SC Medium" panose="020B0400000000000000" pitchFamily="34" charset="-122"/>
                <a:cs typeface="Times New Roman" panose="02020603050405020304" charset="0"/>
              </a:rPr>
              <a:t>Video </a:t>
            </a:r>
            <a:r>
              <a:rPr kumimoji="1" lang="en-US" altLang="zh-CN" dirty="0">
                <a:latin typeface="Times New Roman" panose="02020603050405020304" charset="0"/>
                <a:ea typeface="PingFang SC Medium" panose="020B0400000000000000" pitchFamily="34" charset="-122"/>
                <a:cs typeface="Times New Roman" panose="02020603050405020304" charset="0"/>
              </a:rPr>
              <a:t>TAG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视频</a:t>
            </a:r>
            <a:r>
              <a:rPr kumimoji="1" lang="zh-CN" altLang="en-US" dirty="0">
                <a:latin typeface="Times New Roman" panose="02020603050405020304" charset="0"/>
                <a:ea typeface="PingFang SC Medium" panose="020B0400000000000000" pitchFamily="34" charset="-122"/>
                <a:cs typeface="Times New Roman" panose="02020603050405020304" charset="0"/>
              </a:rPr>
              <a:t>T</a:t>
            </a:r>
            <a:r>
              <a:rPr kumimoji="1" lang="en-US" altLang="zh-CN" dirty="0">
                <a:latin typeface="Times New Roman" panose="02020603050405020304" charset="0"/>
                <a:ea typeface="PingFang SC Medium" panose="020B0400000000000000" pitchFamily="34" charset="-122"/>
                <a:cs typeface="Times New Roman" panose="02020603050405020304" charset="0"/>
              </a:rPr>
              <a:t>AG</a:t>
            </a:r>
            <a:endParaRPr kumimoji="1" lang="en-US" altLang="zh-CN" dirty="0">
              <a:latin typeface="Times New Roman" panose="02020603050405020304" charset="0"/>
              <a:ea typeface="PingFang SC Medium" panose="020B0400000000000000" pitchFamily="34" charset="-122"/>
              <a:cs typeface="Times New Roman" panose="02020603050405020304" charset="0"/>
            </a:endParaRPr>
          </a:p>
        </p:txBody>
      </p:sp>
      <p:pic>
        <p:nvPicPr>
          <p:cNvPr id="3" name="图片 -2147482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1363345"/>
            <a:ext cx="5440680" cy="4131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09" descr="1568890617815_0A2DFB9E-5DF6-4eb0-9C9D-A5E5EAB0F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5" y="1363345"/>
            <a:ext cx="6094730" cy="4131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10260" y="5833110"/>
            <a:ext cx="26523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Video TAG Header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688580" y="5833110"/>
            <a:ext cx="27952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Video TAG Data</a:t>
            </a:r>
            <a:endParaRPr lang="en-US" altLang="zh-CN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87365" cy="66294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Times New Roman" panose="02020603050405020304" charset="0"/>
                <a:ea typeface="PingFang SC Medium" panose="020B0400000000000000" pitchFamily="34" charset="-122"/>
                <a:cs typeface="Times New Roman" panose="02020603050405020304" charset="0"/>
              </a:rPr>
              <a:t>Audio</a:t>
            </a:r>
            <a:r>
              <a:rPr kumimoji="1" lang="zh-CN" altLang="en-US" dirty="0">
                <a:latin typeface="Times New Roman" panose="02020603050405020304" charset="0"/>
                <a:ea typeface="PingFang SC Medium" panose="020B0400000000000000" pitchFamily="34" charset="-122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PingFang SC Medium" panose="020B0400000000000000" pitchFamily="34" charset="-122"/>
                <a:cs typeface="Times New Roman" panose="02020603050405020304" charset="0"/>
              </a:rPr>
              <a:t>TAG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音频</a:t>
            </a:r>
            <a:r>
              <a:rPr kumimoji="1" lang="zh-CN" altLang="en-US" dirty="0">
                <a:latin typeface="Times New Roman" panose="02020603050405020304" charset="0"/>
                <a:ea typeface="PingFang SC Medium" panose="020B0400000000000000" pitchFamily="34" charset="-122"/>
                <a:cs typeface="Times New Roman" panose="02020603050405020304" charset="0"/>
              </a:rPr>
              <a:t>T</a:t>
            </a:r>
            <a:r>
              <a:rPr kumimoji="1" lang="en-US" altLang="zh-CN" dirty="0">
                <a:latin typeface="Times New Roman" panose="02020603050405020304" charset="0"/>
                <a:ea typeface="PingFang SC Medium" panose="020B0400000000000000" pitchFamily="34" charset="-122"/>
                <a:cs typeface="Times New Roman" panose="02020603050405020304" charset="0"/>
              </a:rPr>
              <a:t>AG</a:t>
            </a:r>
            <a:endParaRPr kumimoji="1" lang="en-US" altLang="zh-CN" dirty="0">
              <a:latin typeface="Times New Roman" panose="02020603050405020304" charset="0"/>
              <a:ea typeface="PingFang SC Medium" panose="020B0400000000000000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7355" y="5694680"/>
            <a:ext cx="26523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Audio TAG Header</a:t>
            </a:r>
            <a:endParaRPr lang="en-US" altLang="zh-CN" sz="1000"/>
          </a:p>
        </p:txBody>
      </p:sp>
      <p:sp>
        <p:nvSpPr>
          <p:cNvPr id="6" name="文本框 5"/>
          <p:cNvSpPr txBox="1"/>
          <p:nvPr/>
        </p:nvSpPr>
        <p:spPr>
          <a:xfrm>
            <a:off x="6918960" y="5694680"/>
            <a:ext cx="4196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Audio TAG Data</a:t>
            </a:r>
            <a:endParaRPr lang="en-US" altLang="zh-CN" sz="1000"/>
          </a:p>
          <a:p>
            <a:pPr algn="ctr"/>
            <a:r>
              <a:rPr lang="en-US" altLang="zh-CN" sz="1000" b="1">
                <a:solidFill>
                  <a:srgbClr val="FF0000"/>
                </a:solidFill>
              </a:rPr>
              <a:t>AAC Sequence Header|AAC Raw Data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pic>
        <p:nvPicPr>
          <p:cNvPr id="3" name="图片 -2147482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363345"/>
            <a:ext cx="5431790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65" y="1535430"/>
            <a:ext cx="5539105" cy="3561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47950" cy="66294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FLV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总结</a:t>
            </a:r>
            <a:endParaRPr kumimoji="1"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8200" y="1566545"/>
            <a:ext cx="76885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</a:pPr>
            <a:r>
              <a:rPr lang="en-US" sz="1200">
                <a:solidFill>
                  <a:schemeClr val="tx1"/>
                </a:solidFill>
                <a:latin typeface="+mn-ea"/>
                <a:cs typeface="+mn-ea"/>
              </a:rPr>
              <a:t>1.FLV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就三种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</a:rPr>
              <a:t>TAG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，比较简单的封装格式，每个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</a:rPr>
              <a:t>TAG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都是由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</a:rPr>
              <a:t>Tag Header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和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</a:rPr>
              <a:t>TAG Data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组成；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200">
                <a:latin typeface="+mn-ea"/>
                <a:cs typeface="+mn-ea"/>
                <a:sym typeface="+mn-ea"/>
              </a:rPr>
              <a:t>2.FLV</a:t>
            </a:r>
            <a:r>
              <a:rPr lang="zh-CN" altLang="en-US" sz="1200">
                <a:latin typeface="+mn-ea"/>
                <a:cs typeface="+mn-ea"/>
                <a:sym typeface="+mn-ea"/>
              </a:rPr>
              <a:t>中对时间戳的处理？如果含有</a:t>
            </a:r>
            <a:r>
              <a:rPr lang="en-US" altLang="zh-CN" sz="1200">
                <a:latin typeface="+mn-ea"/>
                <a:cs typeface="+mn-ea"/>
                <a:sym typeface="+mn-ea"/>
              </a:rPr>
              <a:t>B</a:t>
            </a:r>
            <a:r>
              <a:rPr lang="zh-CN" altLang="en-US" sz="1200">
                <a:latin typeface="+mn-ea"/>
                <a:cs typeface="+mn-ea"/>
                <a:sym typeface="+mn-ea"/>
              </a:rPr>
              <a:t>帧时间戳怎么计算？特别是</a:t>
            </a:r>
            <a:r>
              <a:rPr lang="en-US" altLang="zh-CN" sz="1200">
                <a:latin typeface="+mn-ea"/>
                <a:cs typeface="+mn-ea"/>
                <a:sym typeface="+mn-ea"/>
              </a:rPr>
              <a:t>PTS</a:t>
            </a:r>
            <a:r>
              <a:rPr lang="zh-CN" altLang="en-US" sz="1200">
                <a:latin typeface="+mn-ea"/>
                <a:cs typeface="+mn-ea"/>
                <a:sym typeface="+mn-ea"/>
              </a:rPr>
              <a:t>和</a:t>
            </a:r>
            <a:r>
              <a:rPr lang="en-US" altLang="zh-CN" sz="1200">
                <a:latin typeface="+mn-ea"/>
                <a:cs typeface="+mn-ea"/>
                <a:sym typeface="+mn-ea"/>
              </a:rPr>
              <a:t>DTS</a:t>
            </a:r>
            <a:r>
              <a:rPr lang="zh-CN" altLang="en-US" sz="1200">
                <a:latin typeface="+mn-ea"/>
                <a:cs typeface="+mn-ea"/>
                <a:sym typeface="+mn-ea"/>
              </a:rPr>
              <a:t>时间戳；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200">
                <a:latin typeface="+mn-ea"/>
                <a:cs typeface="+mn-ea"/>
                <a:sym typeface="+mn-ea"/>
              </a:rPr>
              <a:t>3.</a:t>
            </a:r>
            <a:r>
              <a:rPr lang="zh-CN" altLang="en-US" sz="1200">
                <a:latin typeface="+mn-ea"/>
                <a:cs typeface="+mn-ea"/>
                <a:sym typeface="+mn-ea"/>
              </a:rPr>
              <a:t>你能从</a:t>
            </a:r>
            <a:r>
              <a:rPr lang="en-US" altLang="zh-CN" sz="1200">
                <a:latin typeface="+mn-ea"/>
                <a:cs typeface="+mn-ea"/>
                <a:sym typeface="+mn-ea"/>
              </a:rPr>
              <a:t>FLV</a:t>
            </a:r>
            <a:r>
              <a:rPr lang="zh-CN" altLang="en-US" sz="1200">
                <a:latin typeface="+mn-ea"/>
                <a:cs typeface="+mn-ea"/>
                <a:sym typeface="+mn-ea"/>
              </a:rPr>
              <a:t>这种封装格式中，借鉴到什么？加入让你设计一种私有封装格式，又该如何设计；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</a:rPr>
              <a:t>4.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如果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</a:rPr>
              <a:t>FLV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里面扩展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</a:rPr>
              <a:t>H.265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视频编码格式，你觉得大概的思路是什么；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</a:rPr>
              <a:t>5.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你觉得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</a:rPr>
              <a:t>FLV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</a:rPr>
              <a:t>的缺点有哪些；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47950" cy="662940"/>
          </a:xfrm>
        </p:spPr>
        <p:txBody>
          <a:bodyPr>
            <a:normAutofit fontScale="90000"/>
          </a:bodyPr>
          <a:lstStyle/>
          <a:p>
            <a:r>
              <a:rPr kumimoji="1" 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参考文档</a:t>
            </a:r>
            <a:endParaRPr kumimoji="1" 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8200" y="1566545"/>
            <a:ext cx="1046035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</a:pPr>
            <a:r>
              <a:rPr lang="en-US" sz="105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1.ISO/IEC 13818</a:t>
            </a:r>
            <a:endParaRPr lang="zh-CN" altLang="en-US" sz="105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05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2.ISO/IEC 14496</a:t>
            </a:r>
            <a:endParaRPr lang="en-US" altLang="zh-CN" sz="105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105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3.video_file_format_spec_v10_1.pdf</a:t>
            </a:r>
            <a:endParaRPr lang="en-US" altLang="zh-CN" sz="105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en-US" altLang="zh-CN"/>
              <a:t>0.</a:t>
            </a:r>
            <a:r>
              <a:rPr lang="zh-CN" altLang="en-US"/>
              <a:t>该封装格式推出机构和</a:t>
            </a:r>
            <a:r>
              <a:rPr lang="en-US" altLang="zh-CN"/>
              <a:t>Spe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该封装格式支持的音视频编码格式以及怎么封装的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封装格式的复杂性、容错性，灵活性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封装格式对流化和网络传输协议的支持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封装格式对码流高标清切换，对Trick-pla</a:t>
            </a:r>
            <a:r>
              <a:rPr lang="en-US" altLang="zh-CN"/>
              <a:t>y</a:t>
            </a:r>
            <a:r>
              <a:rPr lang="zh-CN" altLang="en-US"/>
              <a:t>播放的支持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封装格式里面时间戳信息是怎么体现的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不同封装格式对使用场景的支持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537210"/>
            <a:ext cx="2846070" cy="763905"/>
          </a:xfrm>
        </p:spPr>
        <p:txBody>
          <a:bodyPr/>
          <a:p>
            <a:r>
              <a:rPr kumimoji="1" 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封装基础</a:t>
            </a:r>
            <a:endParaRPr kumimoji="1" 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1840230" y="1214755"/>
          <a:ext cx="8693150" cy="4029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671195"/>
                <a:gridCol w="1251585"/>
                <a:gridCol w="897255"/>
                <a:gridCol w="1243965"/>
                <a:gridCol w="1815465"/>
                <a:gridCol w="1259205"/>
              </a:tblGrid>
              <a:tr h="335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推出机构时间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支持视频编码格式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支持音频编码格式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传输流媒体协议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概括性描述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目前使用领域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18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TS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MPEG2-TS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Transport Stream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MPEG组织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1994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MPEG2 MPEG4H.263 H.264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G7xx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HLS(TCP)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VCD/DVD时代的封装格式，逐渐推出历史舞台，得益于苹果还能存活一段时间。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广电 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数字电视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苹果系列产品安防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PS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MPEG2-PS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Program Stream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MPEG组织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1994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年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MPEG2 MPEG4H.263 H.264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G7xx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RTP(TCP UDP)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RTSP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VCD/DVD时代的封装格式，基本已经退出历史舞台，安防还有少许使用。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DVD电影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安防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FLV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Flash Video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Adobe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H.264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MP3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HTTP(TCP)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RTMP(TCP)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Adobe目前已经不再更新标准，CDN存量比较大，还有一定的市场，但是长远看也会退出历史舞台。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互联网视频网站点播视频网站CDN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7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MP4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FMP4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F4V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MPEG-4 Part 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MPEG组织基于QuickTime格式。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MPEG2 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MPEG4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H.263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H.264 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H.265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AV1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MP3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AAC 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HTTP(TCP)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HLS(TCP)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DASH(TCP)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持续更新相关标准，基本跟上高清这一波潮流，发展动力强劲。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互联网视频网站点播视频网站短视频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RAW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登虹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H.264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H.265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AV1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G711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AAC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Tcpbuffer(TCP)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公司私有个数数据，仅仅局限登虹自己产品。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安防IoT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74650"/>
            <a:ext cx="2846070" cy="763905"/>
          </a:xfrm>
        </p:spPr>
        <p:txBody>
          <a:bodyPr/>
          <a:p>
            <a:r>
              <a:rPr kumimoji="1" 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封装总结</a:t>
            </a:r>
            <a:endParaRPr kumimoji="1" lang="zh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0230" y="5341620"/>
            <a:ext cx="90462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MPEG是运动图像专家组(Moving Picture Experts Group)的简称，其实质上的名称为国际标准化组织（ISO）和国际电工委员会（IEC）联合技术委员会（JTC）1的第29 分委员会的第11工作组，即ISO/IEC JTC1/SC29/WG11，成立于1988年。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74650"/>
            <a:ext cx="3609340" cy="763905"/>
          </a:xfrm>
        </p:spPr>
        <p:txBody>
          <a:bodyPr>
            <a:normAutofit fontScale="90000"/>
          </a:bodyPr>
          <a:lstStyle/>
          <a:p>
            <a:r>
              <a:rPr kumimoji="1"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MEPG2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基本概念</a:t>
            </a:r>
            <a:endParaRPr kumimoji="1"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1560" y="1482725"/>
            <a:ext cx="1063752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基本概念：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ES</a:t>
            </a:r>
            <a:r>
              <a:rPr lang="zh-CN" altLang="en-US"/>
              <a:t>即</a:t>
            </a:r>
            <a:r>
              <a:rPr lang="en-US" altLang="zh-CN"/>
              <a:t>Elemenyary Stream:</a:t>
            </a:r>
            <a:r>
              <a:rPr lang="zh-CN" altLang="en-US"/>
              <a:t>指只包含</a:t>
            </a:r>
            <a:r>
              <a:rPr lang="en-US" altLang="zh-CN"/>
              <a:t>1</a:t>
            </a:r>
            <a:r>
              <a:rPr lang="zh-CN" altLang="en-US"/>
              <a:t>个信源编码器的数据流，就是编码后的原始视频数据或者音频数据；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PES</a:t>
            </a:r>
            <a:r>
              <a:rPr lang="zh-CN" altLang="en-US"/>
              <a:t>即</a:t>
            </a:r>
            <a:r>
              <a:rPr lang="en-US" altLang="zh-CN"/>
              <a:t>Packetized Elementary Stream:</a:t>
            </a:r>
            <a:r>
              <a:rPr lang="zh-CN" altLang="en-US"/>
              <a:t>将</a:t>
            </a:r>
            <a:r>
              <a:rPr lang="en-US" altLang="zh-CN"/>
              <a:t>ES</a:t>
            </a:r>
            <a:r>
              <a:rPr lang="zh-CN" altLang="en-US"/>
              <a:t>流分组打包后，在每个包前面加</a:t>
            </a:r>
            <a:r>
              <a:rPr lang="en-US" altLang="zh-CN"/>
              <a:t>PES</a:t>
            </a:r>
            <a:r>
              <a:rPr lang="zh-CN" altLang="en-US"/>
              <a:t>包头就构成了</a:t>
            </a:r>
            <a:r>
              <a:rPr lang="en-US" altLang="zh-CN"/>
              <a:t>PES,</a:t>
            </a:r>
            <a:r>
              <a:rPr lang="zh-CN" altLang="en-US"/>
              <a:t>视频</a:t>
            </a:r>
            <a:r>
              <a:rPr lang="en-US" altLang="zh-CN"/>
              <a:t>PES</a:t>
            </a:r>
            <a:r>
              <a:rPr lang="zh-CN" altLang="en-US"/>
              <a:t>一</a:t>
            </a:r>
            <a:endParaRPr lang="zh-CN" altLang="en-US"/>
          </a:p>
          <a:p>
            <a:pPr algn="l"/>
            <a:r>
              <a:rPr lang="zh-CN" altLang="en-US"/>
              <a:t>般一帧一个包，音频</a:t>
            </a:r>
            <a:r>
              <a:rPr lang="en-US" altLang="zh-CN"/>
              <a:t>PES</a:t>
            </a:r>
            <a:r>
              <a:rPr lang="zh-CN" altLang="en-US"/>
              <a:t>一般一个包的数据量不超过</a:t>
            </a:r>
            <a:r>
              <a:rPr lang="en-US" altLang="zh-CN"/>
              <a:t>64KB</a:t>
            </a:r>
            <a:r>
              <a:rPr lang="zh-CN" altLang="en-US"/>
              <a:t>；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PS流</a:t>
            </a:r>
            <a:r>
              <a:rPr lang="en-US" altLang="zh-CN"/>
              <a:t>(Program Stream):节目流, 将具有共同时间基准的一个或多个PES组合（复合）而成的单一数据流</a:t>
            </a:r>
            <a:endParaRPr lang="en-US" altLang="zh-CN"/>
          </a:p>
          <a:p>
            <a:pPr algn="l"/>
            <a:r>
              <a:rPr lang="en-US" altLang="zh-CN"/>
              <a:t>(用于播放或编辑系统，如m2p)</a:t>
            </a:r>
            <a:r>
              <a:rPr lang="zh-CN" altLang="en-US"/>
              <a:t>；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TS流</a:t>
            </a:r>
            <a:r>
              <a:rPr lang="en-US" altLang="zh-CN"/>
              <a:t>(Transport Stream):传输流，将具有共同时间基准或独立时间基准的一个或多个PES组合（复合）</a:t>
            </a:r>
            <a:endParaRPr lang="en-US" altLang="zh-CN"/>
          </a:p>
          <a:p>
            <a:pPr algn="l"/>
            <a:r>
              <a:rPr lang="en-US" altLang="zh-CN"/>
              <a:t>而成的单一数据流（用于数据传输</a:t>
            </a:r>
            <a:r>
              <a:rPr lang="zh-CN" altLang="en-US"/>
              <a:t>）；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78730" cy="897255"/>
          </a:xfrm>
        </p:spPr>
        <p:txBody>
          <a:bodyPr/>
          <a:lstStyle/>
          <a:p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MPEG2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码流层次结构</a:t>
            </a:r>
            <a:endParaRPr kumimoji="1"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8375" y="1667510"/>
            <a:ext cx="3056255" cy="3522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310000"/>
              </a:lnSpc>
            </a:pPr>
            <a:r>
              <a:rPr lang="en-US" altLang="zh-CN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TS S: Transport Stream Header</a:t>
            </a:r>
            <a:endParaRPr lang="en-US" altLang="zh-CN" sz="1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lnSpc>
                <a:spcPct val="310000"/>
              </a:lnSpc>
            </a:pPr>
            <a:r>
              <a:rPr lang="en-US" altLang="zh-CN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PAT:Program Association Table </a:t>
            </a:r>
            <a:r>
              <a:rPr lang="zh-CN" altLang="en-US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节目关联表</a:t>
            </a:r>
            <a:endParaRPr lang="zh-CN" altLang="en-US" sz="1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lnSpc>
                <a:spcPct val="310000"/>
              </a:lnSpc>
            </a:pPr>
            <a:r>
              <a:rPr lang="en-US" altLang="zh-CN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PMT:Program Map Table </a:t>
            </a:r>
            <a:r>
              <a:rPr lang="zh-CN" altLang="en-US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节目映射表</a:t>
            </a:r>
            <a:endParaRPr lang="zh-CN" altLang="en-US" sz="1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lnSpc>
                <a:spcPct val="310000"/>
              </a:lnSpc>
            </a:pPr>
            <a:r>
              <a:rPr lang="en-US" altLang="zh-CN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PS H: Program Stream Header</a:t>
            </a:r>
            <a:endParaRPr lang="en-US" altLang="zh-CN" sz="1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lnSpc>
                <a:spcPct val="310000"/>
              </a:lnSpc>
            </a:pPr>
            <a:r>
              <a:rPr lang="en-US" altLang="zh-CN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PS SH:</a:t>
            </a:r>
            <a:r>
              <a:rPr lang="en-US" altLang="zh-CN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Program Ststem  System </a:t>
            </a:r>
            <a:r>
              <a:rPr lang="en-US" altLang="zh-CN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Header</a:t>
            </a:r>
            <a:endParaRPr lang="en-US" altLang="zh-CN" sz="1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310000"/>
              </a:lnSpc>
            </a:pPr>
            <a:r>
              <a:rPr lang="en-US" altLang="zh-CN" sz="1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PS SM:Program Stream System Map</a:t>
            </a:r>
            <a:endParaRPr lang="en-US" altLang="zh-CN" sz="1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 descr="MEPG2层次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543685"/>
            <a:ext cx="7950200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4305" y="2427605"/>
            <a:ext cx="4262755" cy="1270000"/>
          </a:xfrm>
        </p:spPr>
        <p:txBody>
          <a:bodyPr>
            <a:normAutofit fontScale="90000"/>
          </a:bodyPr>
          <a:lstStyle/>
          <a:p>
            <a:r>
              <a:rPr kumimoji="1"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PS 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封装格式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解析</a:t>
            </a:r>
            <a:endParaRPr kumimoji="1"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16855" cy="868045"/>
          </a:xfrm>
        </p:spPr>
        <p:txBody>
          <a:bodyPr/>
          <a:lstStyle/>
          <a:p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PS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码流分析示意图</a:t>
            </a:r>
            <a:endParaRPr kumimoji="1"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3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33170"/>
            <a:ext cx="5610225" cy="4763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37020" y="2117090"/>
            <a:ext cx="4765040" cy="2995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80000"/>
              </a:lnSpc>
            </a:pPr>
            <a:r>
              <a:rPr lang="en-US" sz="1050" b="1">
                <a:latin typeface="宋体" panose="02010600030101010101" pitchFamily="2" charset="-122"/>
              </a:rPr>
              <a:t>1.IDR</a:t>
            </a:r>
            <a:r>
              <a:rPr lang="zh-CN" sz="1050" b="1">
                <a:ea typeface="宋体" panose="02010600030101010101" pitchFamily="2" charset="-122"/>
              </a:rPr>
              <a:t>关键帧封装：</a:t>
            </a:r>
            <a:r>
              <a:rPr lang="zh-CN" sz="1050" b="0">
                <a:ea typeface="宋体" panose="02010600030101010101" pitchFamily="2" charset="-122"/>
              </a:rPr>
              <a:t>每个IDR NALU 前一般都会包含SPS、PPS 等NALU，因此将SPS、PPS、IDR 的NALU 封装为一个PS 包：</a:t>
            </a:r>
            <a:r>
              <a:rPr lang="zh-CN" sz="1050" b="1">
                <a:solidFill>
                  <a:srgbClr val="FF0000"/>
                </a:solidFill>
                <a:ea typeface="宋体" panose="02010600030101010101" pitchFamily="2" charset="-122"/>
              </a:rPr>
              <a:t>PSheader| PS system header | PS system Map | PES header | h264 raw data。</a:t>
            </a:r>
            <a:r>
              <a:rPr lang="en-US" sz="1050" b="1">
                <a:latin typeface="宋体" panose="02010600030101010101" pitchFamily="2" charset="-122"/>
              </a:rPr>
              <a:t>2.</a:t>
            </a:r>
            <a:r>
              <a:rPr lang="zh-CN" sz="1050" b="1">
                <a:ea typeface="宋体" panose="02010600030101010101" pitchFamily="2" charset="-122"/>
              </a:rPr>
              <a:t>非关键帧封装：</a:t>
            </a:r>
            <a:r>
              <a:rPr lang="zh-CN" sz="1050" b="0">
                <a:ea typeface="宋体" panose="02010600030101010101" pitchFamily="2" charset="-122"/>
              </a:rPr>
              <a:t>PS包从外到内的顺序是：</a:t>
            </a:r>
            <a:r>
              <a:rPr lang="zh-CN" sz="1050" b="1">
                <a:solidFill>
                  <a:srgbClr val="FF0000"/>
                </a:solidFill>
                <a:ea typeface="宋体" panose="02010600030101010101" pitchFamily="2" charset="-122"/>
              </a:rPr>
              <a:t>PSheader| PES header | h264 raw data。</a:t>
            </a:r>
            <a:r>
              <a:rPr lang="en-US" sz="1050" b="1">
                <a:latin typeface="宋体" panose="02010600030101010101" pitchFamily="2" charset="-122"/>
              </a:rPr>
              <a:t>3.</a:t>
            </a:r>
            <a:r>
              <a:rPr lang="zh-CN" sz="1050" b="1">
                <a:ea typeface="宋体" panose="02010600030101010101" pitchFamily="2" charset="-122"/>
              </a:rPr>
              <a:t>含有音频的PS封装：</a:t>
            </a:r>
            <a:r>
              <a:rPr lang="zh-CN" sz="1050" b="0">
                <a:solidFill>
                  <a:srgbClr val="0000FF"/>
                </a:solidFill>
                <a:ea typeface="宋体" panose="02010600030101010101" pitchFamily="2" charset="-122"/>
              </a:rPr>
              <a:t>PS头|PES(video)|PES(audio)</a:t>
            </a:r>
            <a:r>
              <a:rPr lang="en-US" sz="1050" b="1">
                <a:solidFill>
                  <a:srgbClr val="FF0000"/>
                </a:solidFill>
                <a:latin typeface="宋体" panose="02010600030101010101" pitchFamily="2" charset="-122"/>
              </a:rPr>
              <a:t>PSheader| PES header | h264 raw data|PES header|AAC raw data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10243</Words>
  <Application>WPS 演示</Application>
  <PresentationFormat>宽屏</PresentationFormat>
  <Paragraphs>1235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Arial</vt:lpstr>
      <vt:lpstr>宋体</vt:lpstr>
      <vt:lpstr>Wingdings</vt:lpstr>
      <vt:lpstr>PingFang SC Medium</vt:lpstr>
      <vt:lpstr>PingFang SC</vt:lpstr>
      <vt:lpstr>Times New Roman</vt:lpstr>
      <vt:lpstr>等线</vt:lpstr>
      <vt:lpstr>微软雅黑</vt:lpstr>
      <vt:lpstr>Arial Unicode MS</vt:lpstr>
      <vt:lpstr>等线 Light</vt:lpstr>
      <vt:lpstr>Verdana</vt:lpstr>
      <vt:lpstr>Lucida Grande</vt:lpstr>
      <vt:lpstr>Calibri</vt:lpstr>
      <vt:lpstr>Lucida Sans</vt:lpstr>
      <vt:lpstr>Office 主题​​</vt:lpstr>
      <vt:lpstr>1_Office 主题​​</vt:lpstr>
      <vt:lpstr>音视频封装面面观</vt:lpstr>
      <vt:lpstr>概要</vt:lpstr>
      <vt:lpstr>封装基础</vt:lpstr>
      <vt:lpstr>封装基础</vt:lpstr>
      <vt:lpstr>封装总结</vt:lpstr>
      <vt:lpstr>MEPG2基本概念</vt:lpstr>
      <vt:lpstr>MPEG2码流层次结构</vt:lpstr>
      <vt:lpstr>PS 封装格式解析</vt:lpstr>
      <vt:lpstr>PS码流分析示意图</vt:lpstr>
      <vt:lpstr>PS Header</vt:lpstr>
      <vt:lpstr>PS System Header</vt:lpstr>
      <vt:lpstr>PS System Map Header</vt:lpstr>
      <vt:lpstr>PES Header</vt:lpstr>
      <vt:lpstr>PES Header</vt:lpstr>
      <vt:lpstr>国标PS流</vt:lpstr>
      <vt:lpstr>TS 封装格式解析</vt:lpstr>
      <vt:lpstr>TS流分析</vt:lpstr>
      <vt:lpstr>TS Header</vt:lpstr>
      <vt:lpstr>PAT</vt:lpstr>
      <vt:lpstr>PAT</vt:lpstr>
      <vt:lpstr>PMT</vt:lpstr>
      <vt:lpstr>PMT</vt:lpstr>
      <vt:lpstr>PMT</vt:lpstr>
      <vt:lpstr>音频TS</vt:lpstr>
      <vt:lpstr>视频TS</vt:lpstr>
      <vt:lpstr>TS流总结</vt:lpstr>
      <vt:lpstr>FLV 封装格式解析</vt:lpstr>
      <vt:lpstr>FLV整体结构 </vt:lpstr>
      <vt:lpstr>实例分析</vt:lpstr>
      <vt:lpstr>FLV Header</vt:lpstr>
      <vt:lpstr>FLV TAG Header</vt:lpstr>
      <vt:lpstr>Script TAG 脚本元数据TAG</vt:lpstr>
      <vt:lpstr>Script TAG 脚本元数据TAG</vt:lpstr>
      <vt:lpstr>Video TAG 视频TAG</vt:lpstr>
      <vt:lpstr>Audio TAG 音频TAG</vt:lpstr>
      <vt:lpstr>FLV总结</vt:lpstr>
      <vt:lpstr>参考文档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Chou Robin</dc:creator>
  <cp:lastModifiedBy>潇湘落木</cp:lastModifiedBy>
  <cp:revision>192</cp:revision>
  <dcterms:created xsi:type="dcterms:W3CDTF">2019-05-26T14:57:00Z</dcterms:created>
  <dcterms:modified xsi:type="dcterms:W3CDTF">2019-12-20T00:38:25Z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