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3" r:id="rId2"/>
    <p:sldId id="274" r:id="rId3"/>
    <p:sldId id="278" r:id="rId4"/>
    <p:sldId id="280" r:id="rId5"/>
    <p:sldId id="279" r:id="rId6"/>
    <p:sldId id="297" r:id="rId7"/>
    <p:sldId id="298" r:id="rId8"/>
    <p:sldId id="296" r:id="rId9"/>
    <p:sldId id="283" r:id="rId10"/>
    <p:sldId id="282" r:id="rId11"/>
    <p:sldId id="284" r:id="rId12"/>
    <p:sldId id="285" r:id="rId13"/>
    <p:sldId id="286" r:id="rId14"/>
    <p:sldId id="288" r:id="rId15"/>
    <p:sldId id="290" r:id="rId16"/>
    <p:sldId id="287" r:id="rId17"/>
    <p:sldId id="295" r:id="rId18"/>
    <p:sldId id="294" r:id="rId19"/>
    <p:sldId id="289" r:id="rId20"/>
    <p:sldId id="291" r:id="rId21"/>
    <p:sldId id="292" r:id="rId22"/>
    <p:sldId id="293" r:id="rId23"/>
    <p:sldId id="281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71915" autoAdjust="0"/>
  </p:normalViewPr>
  <p:slideViewPr>
    <p:cSldViewPr>
      <p:cViewPr>
        <p:scale>
          <a:sx n="150" d="100"/>
          <a:sy n="150" d="100"/>
        </p:scale>
        <p:origin x="-696" y="594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2020/3/25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6aiq.com/article/1564634702930" TargetMode="External"/><Relationship Id="rId7" Type="http://schemas.openxmlformats.org/officeDocument/2006/relationships/hyperlink" Target="https://idndx.com/2014/09/01/the-implementation-of-epoll-1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zhihu.com/question/30772664" TargetMode="External"/><Relationship Id="rId5" Type="http://schemas.openxmlformats.org/officeDocument/2006/relationships/hyperlink" Target="https://zhuanlan.zhihu.com/p/93609693" TargetMode="External"/><Relationship Id="rId4" Type="http://schemas.openxmlformats.org/officeDocument/2006/relationships/hyperlink" Target="https://idndx.com/2015/07/08/the-implementation-of-epoll-4/" TargetMode="Externa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kirito.moe/tcp-talk/" TargetMode="External"/><Relationship Id="rId3" Type="http://schemas.openxmlformats.org/officeDocument/2006/relationships/hyperlink" Target="https://zhuanlan.zhihu.com/p/21378825" TargetMode="External"/><Relationship Id="rId7" Type="http://schemas.openxmlformats.org/officeDocument/2006/relationships/hyperlink" Target="https://www.infoq.cn/article/5NhHho2gUgvKu*iHW24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infoq.cn/article/UiKyF*4zxplSrpWZ5km1" TargetMode="External"/><Relationship Id="rId5" Type="http://schemas.openxmlformats.org/officeDocument/2006/relationships/hyperlink" Target="https://zhuanlan.zhihu.com/p/80273373" TargetMode="External"/><Relationship Id="rId4" Type="http://schemas.openxmlformats.org/officeDocument/2006/relationships/hyperlink" Target="https://www.zhihu.com/question/20831000" TargetMode="External"/><Relationship Id="rId9" Type="http://schemas.openxmlformats.org/officeDocument/2006/relationships/hyperlink" Target="https://crossoverjie.top/2018/09/25/netty/million-sms-push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replication" TargetMode="External"/><Relationship Id="rId7" Type="http://schemas.openxmlformats.org/officeDocument/2006/relationships/hyperlink" Target="https://www.jianshu.com/p/6fe7c56e487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uejin.im/post/5b67029c6fb9a04fa42fd592" TargetMode="External"/><Relationship Id="rId5" Type="http://schemas.openxmlformats.org/officeDocument/2006/relationships/hyperlink" Target="http://mdba.cn/2015/03/16/redis%E5%A4%8D%E5%88%B6%E4%B8%AD%E6%96%AD%E9%97%AE%E9%A2%98-%E6%85%A2%E6%9F%A5%E8%AF%A2/" TargetMode="External"/><Relationship Id="rId4" Type="http://schemas.openxmlformats.org/officeDocument/2006/relationships/hyperlink" Target="http://russellluo.com/2018/07/redis-replication-demystified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096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511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措施一：功能分离</a:t>
            </a: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措施二：就绪列表 </a:t>
            </a: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措施三：用户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epoll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处理期间，内核继续响应软终端。</a:t>
            </a: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poll（poll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基本一样，有少量改进）的基础引入了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eventpoll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作为中间层，使用了先进的数据结构，是一种高效的多路复用技术。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https://www.6aiq.com/article/1564634702930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https://idndx.com/2015/07/08/the-implementation-of-epoll-4/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https://zhuanlan.zhihu.com/p/93609693</a:t>
            </a:r>
            <a:endParaRPr lang="en-US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一个连接的内存消耗是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4+4+4+4=16K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4G/16K=26.2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万并发</a:t>
            </a: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6"/>
              </a:rPr>
              <a:t>https://www.zhihu.com/question/30772664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5"/>
              </a:rPr>
              <a:t>https://zhuanlan.zhihu.com</a:t>
            </a:r>
          </a:p>
          <a:p>
            <a:r>
              <a:rPr lang="en-US" dirty="0" smtClean="0">
                <a:hlinkClick r:id="rId5"/>
              </a:rPr>
              <a:t>/p/93609693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7"/>
              </a:rPr>
              <a:t>https://idndx.com/2014/09/01/the-implementation-of-epoll-1/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511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https://zhuanlan.zhihu.com/p/21378825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https://zhuanlan.zhihu.com/p/21378825</a:t>
            </a:r>
            <a:endParaRPr lang="en-US" altLang="zh-CN" dirty="0" smtClean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hlinkClick r:id="rId4"/>
              </a:rPr>
              <a:t>如何实现单服务器</a:t>
            </a:r>
            <a:r>
              <a:rPr lang="en-US" altLang="zh-CN" dirty="0" smtClean="0">
                <a:hlinkClick r:id="rId4"/>
              </a:rPr>
              <a:t>300</a:t>
            </a:r>
            <a:r>
              <a:rPr lang="zh-CN" altLang="en-US" dirty="0" smtClean="0">
                <a:hlinkClick r:id="rId4"/>
              </a:rPr>
              <a:t>万个长连接的？</a:t>
            </a:r>
            <a:endParaRPr lang="en-US" dirty="0" smtClean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https://www.zhihu.com/question/20831000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Golang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实现单机百万长连接服务 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美图的三年优化经验</a:t>
            </a:r>
          </a:p>
          <a:p>
            <a:r>
              <a:rPr lang="en-US" dirty="0" smtClean="0">
                <a:hlinkClick r:id="rId5"/>
              </a:rPr>
              <a:t>https://zhuanlan.zhihu.com/p/80273373</a:t>
            </a:r>
          </a:p>
          <a:p>
            <a:r>
              <a:rPr lang="en-US" dirty="0" smtClean="0">
                <a:hlinkClick r:id="rId5"/>
              </a:rPr>
              <a:t>https://zhuanlan.zhihu.com/p/80273373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https://www.infoq.cn/article/UiKyF*4zxplSrpWZ5km1</a:t>
            </a:r>
            <a:endParaRPr lang="en-US" altLang="zh-CN" dirty="0" smtClean="0"/>
          </a:p>
          <a:p>
            <a:r>
              <a:rPr lang="en-US" dirty="0" smtClean="0">
                <a:hlinkClick r:id="rId7"/>
              </a:rPr>
              <a:t>https://www.infoq.cn/article/5NhHho2gUgvKu*iHW24E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https://www.cnkirito.moe/tcp-talk/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9"/>
              </a:rPr>
              <a:t>https://crossoverjie.top/2018/09/25/netty/million-sms-push/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5118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>
                <a:hlinkClick r:id="rId3"/>
              </a:rPr>
              <a:t>1 </a:t>
            </a:r>
            <a:r>
              <a:rPr lang="en-US" baseline="0" dirty="0" err="1" smtClean="0">
                <a:hlinkClick r:id="rId3"/>
              </a:rPr>
              <a:t>jianli</a:t>
            </a:r>
            <a:r>
              <a:rPr lang="en-US" baseline="0" dirty="0" smtClean="0">
                <a:hlinkClick r:id="rId3"/>
              </a:rPr>
              <a:t> </a:t>
            </a:r>
            <a:r>
              <a:rPr lang="en-US" baseline="0" dirty="0" err="1" smtClean="0">
                <a:hlinkClick r:id="rId3"/>
              </a:rPr>
              <a:t>connent</a:t>
            </a:r>
            <a:r>
              <a:rPr lang="en-US" baseline="0" dirty="0" smtClean="0">
                <a:hlinkClick r:id="rId3"/>
              </a:rPr>
              <a:t> </a:t>
            </a:r>
          </a:p>
          <a:p>
            <a:r>
              <a:rPr lang="en-US" baseline="0" dirty="0" smtClean="0">
                <a:hlinkClick r:id="rId3"/>
              </a:rPr>
              <a:t>2. Slave </a:t>
            </a:r>
            <a:r>
              <a:rPr lang="zh-CN" altLang="en-US" baseline="0" dirty="0" smtClean="0">
                <a:hlinkClick r:id="rId3"/>
              </a:rPr>
              <a:t>主动发全量同步请求 </a:t>
            </a:r>
            <a:endParaRPr lang="en-US" baseline="0" dirty="0" smtClean="0">
              <a:hlinkClick r:id="rId3"/>
            </a:endParaRPr>
          </a:p>
          <a:p>
            <a:r>
              <a:rPr lang="en-US" baseline="0" dirty="0" smtClean="0">
                <a:hlinkClick r:id="rId3"/>
              </a:rPr>
              <a:t>3 </a:t>
            </a:r>
            <a:r>
              <a:rPr lang="en-US" altLang="zh-CN" baseline="0" dirty="0" smtClean="0">
                <a:hlinkClick r:id="rId3"/>
              </a:rPr>
              <a:t>master 1 fork </a:t>
            </a:r>
            <a:r>
              <a:rPr lang="en-US" altLang="zh-CN" baseline="0" dirty="0" err="1" smtClean="0">
                <a:hlinkClick r:id="rId3"/>
              </a:rPr>
              <a:t>bgsave</a:t>
            </a:r>
            <a:r>
              <a:rPr lang="en-US" altLang="zh-CN" baseline="0" dirty="0" smtClean="0">
                <a:hlinkClick r:id="rId3"/>
              </a:rPr>
              <a:t>   </a:t>
            </a:r>
            <a:r>
              <a:rPr lang="en-US" altLang="zh-CN" baseline="0" dirty="0" err="1" smtClean="0">
                <a:hlinkClick r:id="rId3"/>
              </a:rPr>
              <a:t>rdb</a:t>
            </a:r>
            <a:r>
              <a:rPr lang="zh-CN" altLang="en-US" baseline="0" dirty="0" smtClean="0">
                <a:hlinkClick r:id="rId3"/>
              </a:rPr>
              <a:t>文件 </a:t>
            </a:r>
            <a:r>
              <a:rPr lang="en-US" altLang="zh-CN" baseline="0" dirty="0" smtClean="0">
                <a:hlinkClick r:id="rId3"/>
              </a:rPr>
              <a:t>2 </a:t>
            </a:r>
            <a:r>
              <a:rPr lang="zh-CN" altLang="en-US" baseline="0" dirty="0" smtClean="0">
                <a:hlinkClick r:id="rId3"/>
              </a:rPr>
              <a:t>同时</a:t>
            </a:r>
            <a:r>
              <a:rPr lang="en-US" altLang="zh-CN" baseline="0" dirty="0" smtClean="0">
                <a:hlinkClick r:id="rId3"/>
              </a:rPr>
              <a:t>new client </a:t>
            </a:r>
            <a:r>
              <a:rPr lang="zh-CN" altLang="en-US" baseline="0" dirty="0" smtClean="0">
                <a:hlinkClick r:id="rId3"/>
              </a:rPr>
              <a:t>命令存储到起来 </a:t>
            </a:r>
            <a:endParaRPr lang="en-US" altLang="zh-CN" baseline="0" dirty="0" smtClean="0">
              <a:hlinkClick r:id="rId3"/>
            </a:endParaRPr>
          </a:p>
          <a:p>
            <a:r>
              <a:rPr lang="en-US" baseline="0" dirty="0" smtClean="0">
                <a:hlinkClick r:id="rId3"/>
              </a:rPr>
              <a:t> </a:t>
            </a:r>
            <a:r>
              <a:rPr lang="en-US" altLang="zh-CN" baseline="0" dirty="0" smtClean="0">
                <a:hlinkClick r:id="rId3"/>
              </a:rPr>
              <a:t>master slave</a:t>
            </a:r>
            <a:r>
              <a:rPr lang="zh-CN" altLang="en-US" baseline="0" dirty="0" smtClean="0">
                <a:hlinkClick r:id="rId3"/>
              </a:rPr>
              <a:t>客户端 </a:t>
            </a:r>
            <a:r>
              <a:rPr lang="en-US" altLang="zh-CN" baseline="0" dirty="0" err="1" smtClean="0">
                <a:hlinkClick r:id="rId3"/>
              </a:rPr>
              <a:t>rdb</a:t>
            </a:r>
            <a:r>
              <a:rPr lang="zh-CN" altLang="en-US" baseline="0" dirty="0" smtClean="0">
                <a:hlinkClick r:id="rId3"/>
              </a:rPr>
              <a:t>穿上比，全面输出过去</a:t>
            </a:r>
            <a:endParaRPr lang="en-US" altLang="zh-CN" baseline="0" dirty="0" smtClean="0">
              <a:hlinkClick r:id="rId3"/>
            </a:endParaRPr>
          </a:p>
          <a:p>
            <a:endParaRPr lang="en-US" baseline="0" dirty="0" smtClean="0">
              <a:hlinkClick r:id="rId3"/>
            </a:endParaRPr>
          </a:p>
          <a:p>
            <a:r>
              <a:rPr lang="en-US" baseline="0" dirty="0" smtClean="0">
                <a:hlinkClick r:id="rId3"/>
              </a:rPr>
              <a:t>3 master new </a:t>
            </a:r>
            <a:r>
              <a:rPr lang="zh-CN" altLang="en-US" baseline="0" dirty="0" smtClean="0">
                <a:hlinkClick r:id="rId3"/>
              </a:rPr>
              <a:t>命令 发送</a:t>
            </a:r>
            <a:r>
              <a:rPr lang="en-US" altLang="zh-CN" baseline="0" dirty="0" smtClean="0">
                <a:hlinkClick r:id="rId3"/>
              </a:rPr>
              <a:t>salve</a:t>
            </a:r>
            <a:r>
              <a:rPr lang="zh-CN" altLang="en-US" baseline="0" dirty="0" smtClean="0">
                <a:hlinkClick r:id="rId3"/>
              </a:rPr>
              <a:t>，</a:t>
            </a:r>
            <a:endParaRPr lang="en-US" altLang="zh-CN" baseline="0" dirty="0" smtClean="0">
              <a:hlinkClick r:id="rId3"/>
            </a:endParaRPr>
          </a:p>
          <a:p>
            <a:r>
              <a:rPr lang="en-US" baseline="0" dirty="0" smtClean="0">
                <a:hlinkClick r:id="rId3"/>
              </a:rPr>
              <a:t> </a:t>
            </a:r>
            <a:r>
              <a:rPr lang="en-US" altLang="zh-CN" baseline="0" dirty="0" smtClean="0">
                <a:hlinkClick r:id="rId3"/>
              </a:rPr>
              <a:t>backlog</a:t>
            </a:r>
            <a:r>
              <a:rPr lang="zh-CN" altLang="en-US" baseline="0" dirty="0" smtClean="0">
                <a:hlinkClick r:id="rId3"/>
              </a:rPr>
              <a:t>队列中，</a:t>
            </a:r>
            <a:endParaRPr lang="en-US" altLang="zh-CN" baseline="0" dirty="0" smtClean="0">
              <a:hlinkClick r:id="rId3"/>
            </a:endParaRPr>
          </a:p>
          <a:p>
            <a:r>
              <a:rPr lang="en-US" altLang="zh-CN" baseline="0" dirty="0" smtClean="0">
                <a:hlinkClick r:id="rId3"/>
              </a:rPr>
              <a:t>4 </a:t>
            </a:r>
            <a:r>
              <a:rPr lang="zh-CN" altLang="en-US" baseline="0" dirty="0" smtClean="0">
                <a:hlinkClick r:id="rId3"/>
              </a:rPr>
              <a:t>。</a:t>
            </a:r>
            <a:r>
              <a:rPr lang="en-US" altLang="zh-CN" baseline="0" dirty="0" err="1" smtClean="0">
                <a:hlinkClick r:id="rId3"/>
              </a:rPr>
              <a:t>Savle</a:t>
            </a:r>
            <a:r>
              <a:rPr lang="en-US" altLang="zh-CN" baseline="0" dirty="0" smtClean="0">
                <a:hlinkClick r:id="rId3"/>
              </a:rPr>
              <a:t> </a:t>
            </a:r>
            <a:r>
              <a:rPr lang="zh-CN" altLang="en-US" baseline="0" dirty="0" smtClean="0">
                <a:hlinkClick r:id="rId3"/>
              </a:rPr>
              <a:t>重启或者其他故障，回复后发现 重复</a:t>
            </a:r>
            <a:r>
              <a:rPr lang="en-US" altLang="zh-CN" baseline="0" dirty="0" smtClean="0">
                <a:hlinkClick r:id="rId3"/>
              </a:rPr>
              <a:t> 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https://redis.io/topics/replication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 uses by default asynchronous replication, which being low latency and high performance, is the natural replication mode for the vast majority of Redis use cases.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Redis replicas asynchronously acknowledge the amount of data they received periodically with the master.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master does not wait every time for a command to be processed by the replicas, however it knows,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needed, what replica already processed what command. This allows to have optional synchronous replication.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http://russellluo.com/2018/07/redis-replication-demystified.html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http://mdba.cn/2015/03/16/redis%E5%A4%8D%E5%88%B6%E4%B8%AD%E6%96%AD%E9%97%AE%E9%A2%98-%E6%85%A2%E6%9F%A5%E8%AF%A2/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部分同步复制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3</a:t>
            </a:r>
          </a:p>
          <a:p>
            <a:r>
              <a:rPr lang="en-US" dirty="0" smtClean="0">
                <a:hlinkClick r:id="rId6"/>
              </a:rPr>
              <a:t>https://juejin.im/post/5b67029c6fb9a04fa42fd592#heading-16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allows to have optional synchronous replication.</a:t>
            </a:r>
          </a:p>
          <a:p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redis4.0  psync2</a:t>
            </a:r>
          </a:p>
          <a:p>
            <a:r>
              <a:rPr lang="en-US" dirty="0" smtClean="0">
                <a:hlinkClick r:id="rId7"/>
              </a:rPr>
              <a:t>https://www.jianshu.com/p/6fe7c56e487c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redis4.0</a:t>
            </a:r>
            <a:r>
              <a:rPr lang="zh-CN" altLang="en-US" dirty="0" smtClean="0"/>
              <a:t>为实现重启后，仍可进行部分重新同步，主要做以下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点：</a:t>
            </a:r>
            <a:br>
              <a:rPr lang="zh-CN" altLang="en-US" dirty="0" smtClean="0"/>
            </a:br>
            <a:r>
              <a:rPr lang="en-US" altLang="zh-CN" dirty="0" smtClean="0"/>
              <a:t>1 redis</a:t>
            </a:r>
            <a:r>
              <a:rPr lang="zh-CN" altLang="en-US" dirty="0" smtClean="0"/>
              <a:t>关闭时，把复制信息作为辅助字段</a:t>
            </a:r>
            <a:r>
              <a:rPr lang="en-US" altLang="zh-CN" dirty="0" smtClean="0"/>
              <a:t>(AUX Fields)</a:t>
            </a:r>
            <a:r>
              <a:rPr lang="zh-CN" altLang="en-US" dirty="0" smtClean="0"/>
              <a:t>存储在</a:t>
            </a:r>
            <a:r>
              <a:rPr lang="en-US" altLang="zh-CN" dirty="0" smtClean="0"/>
              <a:t>RDB</a:t>
            </a:r>
            <a:r>
              <a:rPr lang="zh-CN" altLang="en-US" dirty="0" smtClean="0"/>
              <a:t>文件中；以实现同步信息持久化。</a:t>
            </a:r>
            <a:br>
              <a:rPr lang="zh-CN" altLang="en-US" dirty="0" smtClean="0"/>
            </a:br>
            <a:r>
              <a:rPr lang="en-US" altLang="zh-CN" dirty="0" smtClean="0"/>
              <a:t>2 redis</a:t>
            </a:r>
            <a:r>
              <a:rPr lang="zh-CN" altLang="en-US" dirty="0" smtClean="0"/>
              <a:t>启动加载</a:t>
            </a:r>
            <a:r>
              <a:rPr lang="en-US" altLang="zh-CN" dirty="0" smtClean="0"/>
              <a:t>RDB</a:t>
            </a:r>
            <a:r>
              <a:rPr lang="zh-CN" altLang="en-US" dirty="0" smtClean="0"/>
              <a:t>文件时，会把复制信息赋给相关字段；为部分同步</a:t>
            </a:r>
            <a:br>
              <a:rPr lang="zh-CN" altLang="en-US" dirty="0" smtClean="0"/>
            </a:br>
            <a:r>
              <a:rPr lang="en-US" altLang="zh-CN" dirty="0" smtClean="0"/>
              <a:t>3 redis</a:t>
            </a:r>
            <a:r>
              <a:rPr lang="zh-CN" altLang="en-US" dirty="0" smtClean="0"/>
              <a:t>重新同步时，会上报</a:t>
            </a:r>
            <a:r>
              <a:rPr lang="en-US" altLang="zh-CN" dirty="0" err="1" smtClean="0"/>
              <a:t>repl</a:t>
            </a:r>
            <a:r>
              <a:rPr lang="en-US" altLang="zh-CN" dirty="0" smtClean="0"/>
              <a:t>-id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repl</a:t>
            </a:r>
            <a:r>
              <a:rPr lang="en-US" altLang="zh-CN" dirty="0" smtClean="0"/>
              <a:t>-offset</a:t>
            </a:r>
            <a:r>
              <a:rPr lang="zh-CN" altLang="en-US" dirty="0" smtClean="0"/>
              <a:t>同步信息，如果和主实例匹配，且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还在主实例的复制积压缓冲区内，则只进行部分重新同步。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作者：</a:t>
            </a:r>
            <a:r>
              <a:rPr lang="en-US" altLang="zh-CN" dirty="0" err="1" smtClean="0"/>
              <a:t>RogerZhuo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链接：</a:t>
            </a:r>
            <a:r>
              <a:rPr lang="en-US" altLang="zh-CN" dirty="0" smtClean="0"/>
              <a:t>https://www.jianshu.com/p/6fe7c56e487c</a:t>
            </a:r>
            <a:br>
              <a:rPr lang="en-US" altLang="zh-CN" dirty="0" smtClean="0"/>
            </a:br>
            <a:r>
              <a:rPr lang="zh-CN" altLang="en-US" dirty="0" smtClean="0"/>
              <a:t>来源：简书</a:t>
            </a:r>
            <a:br>
              <a:rPr lang="zh-CN" altLang="en-US" dirty="0" smtClean="0"/>
            </a:br>
            <a:r>
              <a:rPr lang="zh-CN" altLang="en-US" dirty="0" smtClean="0"/>
              <a:t>著作权归作者所有。商业转载请联系作者获得授权，非商业转载请注明出处。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https://raft.github.io/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09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2020/3/25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2020/3/25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5NhHho2gUgvKu*iHW24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oq.cn/article/UiKyF*4zxplSrpWZ5km1" TargetMode="External"/><Relationship Id="rId4" Type="http://schemas.openxmlformats.org/officeDocument/2006/relationships/hyperlink" Target="https://cloud.tencent.com/developer/article/144430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altLang="zh-CN" dirty="0" smtClean="0"/>
              <a:t>【</a:t>
            </a:r>
            <a:r>
              <a:rPr dirty="0" smtClean="0"/>
              <a:t>同步增量日志回访的方式。</a:t>
            </a:r>
            <a:r>
              <a:rPr lang="en-US" altLang="zh-CN" dirty="0" smtClean="0"/>
              <a:t>】</a:t>
            </a:r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dirty="0"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 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www.infoq.cn/article/5NhHho2gUgvKu*iHW24E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https://cloud.tencent.com/developer/article/1444308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https://www.infoq.cn/article/UiKyF*4zxplSrpWZ5km1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altLang="en-US" dirty="0" smtClean="0"/>
              <a:t>假设你业务已经完成，并且没有问题，不需要在这方面优化</a:t>
            </a:r>
            <a:endParaRPr lang="en-US" altLang="en-US" dirty="0" smtClean="0"/>
          </a:p>
          <a:p>
            <a:pPr>
              <a:buFontTx/>
              <a:buChar char="-"/>
            </a:pPr>
            <a:r>
              <a:rPr altLang="en-US" dirty="0" smtClean="0"/>
              <a:t>单机并发 </a:t>
            </a:r>
            <a:r>
              <a:rPr lang="en-US" altLang="en-US" dirty="0"/>
              <a:t>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</a:t>
            </a:r>
            <a:r>
              <a:rPr dirty="0" smtClean="0"/>
              <a:t>并发限制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#</a:t>
            </a:r>
            <a:r>
              <a:rPr lang="en-US" dirty="0"/>
              <a:t>define ST_EPOLL_EVTLIST_SIZE 4096</a:t>
            </a:r>
          </a:p>
          <a:p>
            <a:pPr>
              <a:buFontTx/>
              <a:buChar char="-"/>
            </a:pPr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，同时只运行并没有本周区别呀 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altLang="zh-CN" dirty="0" err="1" smtClean="0">
                <a:sym typeface="Wingdings" pitchFamily="2" charset="2"/>
              </a:rPr>
              <a:t>vp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4666724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14428"/>
            <a:ext cx="571504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54994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    故障转移（</a:t>
            </a:r>
            <a:r>
              <a:rPr lang="en-US" altLang="zh-CN" dirty="0" smtClean="0"/>
              <a:t>master slave 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个步骤）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142990"/>
            <a:ext cx="411202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142990"/>
            <a:ext cx="4293190" cy="279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altLang="en-US" dirty="0" smtClean="0"/>
              <a:t>碎片：新来业务阻塞吗？</a:t>
            </a:r>
            <a:endParaRPr lang="en-US" altLang="en-US" dirty="0" smtClean="0"/>
          </a:p>
          <a:p>
            <a:pPr>
              <a:buNone/>
            </a:pPr>
            <a:r>
              <a:rPr lang="en-US" altLang="en-US" dirty="0"/>
              <a:t> </a:t>
            </a:r>
            <a:r>
              <a:rPr altLang="en-US" dirty="0" smtClean="0"/>
              <a:t>在还没有确立</a:t>
            </a:r>
            <a:r>
              <a:rPr lang="en-US" altLang="zh-CN" dirty="0" smtClean="0"/>
              <a:t>new master</a:t>
            </a:r>
            <a:r>
              <a:rPr dirty="0" smtClean="0"/>
              <a:t>之前阻塞的，之后不阻塞，同步数据 </a:t>
            </a:r>
            <a:r>
              <a:rPr lang="en-US" dirty="0" smtClean="0"/>
              <a:t>1 </a:t>
            </a:r>
            <a:r>
              <a:rPr dirty="0" smtClean="0"/>
              <a:t>新建立不阻塞 </a:t>
            </a:r>
            <a:r>
              <a:rPr lang="en-US" dirty="0" smtClean="0"/>
              <a:t>3</a:t>
            </a:r>
            <a:r>
              <a:rPr dirty="0" smtClean="0"/>
              <a:t>全量同步阻塞 </a:t>
            </a:r>
            <a:r>
              <a:rPr lang="en-US" dirty="0" smtClean="0"/>
              <a:t>3 </a:t>
            </a:r>
            <a:r>
              <a:rPr dirty="0" smtClean="0"/>
              <a:t>命令同步或者异步传输，更阻塞</a:t>
            </a:r>
            <a:endParaRPr lang="en-US" altLang="en-US" dirty="0" smtClean="0"/>
          </a:p>
          <a:p>
            <a:r>
              <a:rPr dirty="0"/>
              <a:t>故障切换后，新的</a:t>
            </a:r>
            <a:r>
              <a:rPr lang="en-US" altLang="zh-CN" dirty="0"/>
              <a:t>slave</a:t>
            </a:r>
            <a:r>
              <a:rPr dirty="0"/>
              <a:t>需进行全量重同步</a:t>
            </a:r>
            <a:r>
              <a:rPr dirty="0" smtClean="0"/>
              <a:t>。</a:t>
            </a:r>
            <a:r>
              <a:rPr lang="en-US" altLang="zh-CN" dirty="0" smtClean="0"/>
              <a:t>【new </a:t>
            </a:r>
            <a:r>
              <a:rPr dirty="0" smtClean="0"/>
              <a:t>不维护</a:t>
            </a:r>
            <a:r>
              <a:rPr lang="en-US" altLang="zh-CN" dirty="0" smtClean="0"/>
              <a:t>slave</a:t>
            </a:r>
            <a:r>
              <a:rPr dirty="0" smtClean="0"/>
              <a:t>一致性，</a:t>
            </a:r>
            <a:r>
              <a:rPr lang="en-US" altLang="zh-CN" dirty="0" smtClean="0"/>
              <a:t>salve</a:t>
            </a:r>
            <a:r>
              <a:rPr dirty="0" smtClean="0"/>
              <a:t>发起请</a:t>
            </a:r>
            <a:r>
              <a:rPr lang="en-US" altLang="zh-CN" dirty="0" smtClean="0"/>
              <a:t>】</a:t>
            </a:r>
          </a:p>
          <a:p>
            <a:endParaRPr lang="en-US" dirty="0"/>
          </a:p>
          <a:p>
            <a:pPr>
              <a:buNone/>
            </a:pPr>
            <a:r>
              <a:rPr sz="1200" dirty="0" smtClean="0"/>
              <a:t>同步方式：维护过，</a:t>
            </a:r>
            <a:r>
              <a:rPr lang="en-US" altLang="zh-CN" sz="1200" dirty="0" err="1" smtClean="0"/>
              <a:t>mysql</a:t>
            </a:r>
            <a:r>
              <a:rPr lang="en-US" altLang="zh-CN" sz="1200" dirty="0" smtClean="0"/>
              <a:t> oracle</a:t>
            </a:r>
            <a:r>
              <a:rPr sz="1200" dirty="0" smtClean="0"/>
              <a:t>肯定知道。</a:t>
            </a:r>
            <a:r>
              <a:rPr sz="1200" dirty="0"/>
              <a:t>全量，增量 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err="1" smtClean="0"/>
              <a:t>Redis</a:t>
            </a:r>
            <a:r>
              <a:rPr sz="1200" dirty="0"/>
              <a:t>在</a:t>
            </a:r>
            <a:endParaRPr lang="en-US" sz="1200" dirty="0" smtClean="0"/>
          </a:p>
          <a:p>
            <a:pPr>
              <a:buNone/>
            </a:pPr>
            <a:r>
              <a:rPr sz="1200" dirty="0" smtClean="0"/>
              <a:t>新的</a:t>
            </a:r>
            <a:r>
              <a:rPr lang="en-US" altLang="zh-CN" sz="1200" dirty="0" smtClean="0"/>
              <a:t>master</a:t>
            </a:r>
            <a:r>
              <a:rPr sz="1200" dirty="0" smtClean="0"/>
              <a:t>在选举成功之后，就可以为提供服务了，不阻塞</a:t>
            </a:r>
            <a:r>
              <a:rPr lang="en-US" altLang="zh-CN" sz="1200" dirty="0" smtClean="0"/>
              <a:t>client</a:t>
            </a:r>
            <a:r>
              <a:rPr sz="1200" dirty="0" smtClean="0"/>
              <a:t>请求。</a:t>
            </a:r>
            <a:endParaRPr lang="en-US" sz="1200" dirty="0" smtClean="0"/>
          </a:p>
          <a:p>
            <a:pPr>
              <a:buNone/>
            </a:pPr>
            <a:r>
              <a:rPr sz="1200" dirty="0" smtClean="0"/>
              <a:t>在数据不一致方面，依赖</a:t>
            </a:r>
            <a:r>
              <a:rPr lang="en-US" altLang="zh-CN" sz="1200" dirty="0" smtClean="0"/>
              <a:t>replication</a:t>
            </a:r>
            <a:r>
              <a:rPr sz="1200" dirty="0" smtClean="0"/>
              <a:t>过程。</a:t>
            </a:r>
            <a:endParaRPr lang="en-US" sz="1200" dirty="0" smtClean="0"/>
          </a:p>
          <a:p>
            <a:pPr>
              <a:buAutoNum type="arabicPeriod"/>
            </a:pPr>
            <a:r>
              <a:rPr lang="en-US" altLang="zh-CN" sz="1200" dirty="0" smtClean="0"/>
              <a:t>Salve</a:t>
            </a:r>
            <a:r>
              <a:rPr sz="1200" dirty="0" smtClean="0"/>
              <a:t>发起</a:t>
            </a:r>
            <a:r>
              <a:rPr lang="en-US" altLang="zh-CN" sz="1200" dirty="0" err="1" smtClean="0"/>
              <a:t>slaveof</a:t>
            </a:r>
            <a:r>
              <a:rPr sz="1200" dirty="0" smtClean="0"/>
              <a:t>命令建立链接 ，然后发起完全同步请求</a:t>
            </a:r>
            <a:r>
              <a:rPr lang="en-US" sz="1200" dirty="0" smtClean="0"/>
              <a:t>—</a:t>
            </a:r>
            <a:r>
              <a:rPr sz="1200" dirty="0" smtClean="0">
                <a:solidFill>
                  <a:srgbClr val="FF0000"/>
                </a:solidFill>
              </a:rPr>
              <a:t>建立链接</a:t>
            </a:r>
            <a:endParaRPr lang="en-US" sz="1200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altLang="zh-CN" sz="1200" dirty="0" smtClean="0"/>
              <a:t>Master </a:t>
            </a:r>
            <a:r>
              <a:rPr lang="en-US" altLang="zh-CN" sz="1200" dirty="0"/>
              <a:t> </a:t>
            </a:r>
            <a:r>
              <a:rPr sz="1200" dirty="0"/>
              <a:t>传输</a:t>
            </a:r>
            <a:r>
              <a:rPr lang="en-US" altLang="zh-CN" sz="1200" dirty="0" smtClean="0"/>
              <a:t>fork</a:t>
            </a:r>
            <a:r>
              <a:rPr sz="1200" dirty="0" smtClean="0"/>
              <a:t>进程 产生</a:t>
            </a:r>
            <a:r>
              <a:rPr lang="en-US" altLang="zh-CN" sz="1200" dirty="0" err="1" smtClean="0"/>
              <a:t>rdb</a:t>
            </a:r>
            <a:r>
              <a:rPr sz="1200" dirty="0" smtClean="0"/>
              <a:t>文件后，在期间的命令作为客户端全部发送大</a:t>
            </a:r>
            <a:r>
              <a:rPr lang="en-US" altLang="zh-CN" sz="1200" dirty="0" smtClean="0"/>
              <a:t>slave</a:t>
            </a:r>
            <a:r>
              <a:rPr lang="en-US" altLang="zh-CN" sz="1200" dirty="0"/>
              <a:t>-</a:t>
            </a:r>
            <a:r>
              <a:rPr sz="1200" dirty="0" smtClean="0">
                <a:solidFill>
                  <a:srgbClr val="FF0000"/>
                </a:solidFill>
              </a:rPr>
              <a:t>完全同步（全量</a:t>
            </a:r>
            <a:r>
              <a:rPr sz="1200" dirty="0">
                <a:solidFill>
                  <a:srgbClr val="FF0000"/>
                </a:solidFill>
              </a:rPr>
              <a:t>文件</a:t>
            </a:r>
            <a:r>
              <a:rPr lang="en-US" sz="1200" dirty="0" smtClean="0">
                <a:solidFill>
                  <a:srgbClr val="FF0000"/>
                </a:solidFill>
              </a:rPr>
              <a:t>+</a:t>
            </a:r>
            <a:r>
              <a:rPr sz="1200" dirty="0" smtClean="0">
                <a:solidFill>
                  <a:srgbClr val="FF0000"/>
                </a:solidFill>
              </a:rPr>
              <a:t>全部增量命令）</a:t>
            </a:r>
            <a:endParaRPr lang="en-US" sz="1200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sz="1200" dirty="0" smtClean="0">
                <a:solidFill>
                  <a:srgbClr val="FF0000"/>
                </a:solidFill>
              </a:rPr>
              <a:t>在数据完一致后，</a:t>
            </a:r>
            <a:r>
              <a:rPr lang="en-US" altLang="zh-CN" sz="1200" dirty="0" smtClean="0">
                <a:solidFill>
                  <a:srgbClr val="FF0000"/>
                </a:solidFill>
              </a:rPr>
              <a:t>master </a:t>
            </a:r>
            <a:r>
              <a:rPr sz="1200" dirty="0" smtClean="0">
                <a:solidFill>
                  <a:srgbClr val="FF0000"/>
                </a:solidFill>
              </a:rPr>
              <a:t>命令传播，根据配置完成同步或者异步的命令的复制。如果</a:t>
            </a:r>
            <a:r>
              <a:rPr lang="en-US" altLang="zh-CN" sz="1200" dirty="0" smtClean="0">
                <a:solidFill>
                  <a:srgbClr val="FF0000"/>
                </a:solidFill>
              </a:rPr>
              <a:t>backlog</a:t>
            </a:r>
            <a:r>
              <a:rPr sz="1200" dirty="0" smtClean="0">
                <a:solidFill>
                  <a:srgbClr val="FF0000"/>
                </a:solidFill>
              </a:rPr>
              <a:t>队列无法解决，重复（</a:t>
            </a:r>
            <a:r>
              <a:rPr sz="1200" dirty="0">
                <a:solidFill>
                  <a:srgbClr val="FF0000"/>
                </a:solidFill>
              </a:rPr>
              <a:t>全部</a:t>
            </a:r>
            <a:r>
              <a:rPr sz="1200" dirty="0" smtClean="0">
                <a:solidFill>
                  <a:srgbClr val="FF0000"/>
                </a:solidFill>
              </a:rPr>
              <a:t>增量命令）</a:t>
            </a:r>
            <a:endParaRPr lang="en-US" sz="1200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endParaRPr lang="en-US" sz="1200" dirty="0">
              <a:solidFill>
                <a:srgbClr val="FF0000"/>
              </a:solidFill>
            </a:endParaRPr>
          </a:p>
          <a:p>
            <a:pPr>
              <a:buAutoNum type="arabicPeriod"/>
            </a:pPr>
            <a:endParaRPr lang="en-US" sz="1200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endParaRPr lang="en-US" sz="1200" dirty="0" smtClean="0"/>
          </a:p>
          <a:p>
            <a:pPr>
              <a:buAutoNum type="arabicPeriod"/>
            </a:pPr>
            <a:endParaRPr lang="en-US" altLang="en-US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12118" cy="8572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    故障转移（切换）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98951" y="1347788"/>
            <a:ext cx="4666724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9452</TotalTime>
  <Words>1355</Words>
  <Application>Microsoft Office PowerPoint</Application>
  <PresentationFormat>全屏显示(16:9)</PresentationFormat>
  <Paragraphs>255</Paragraphs>
  <Slides>23</Slides>
  <Notes>16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    故障转移（master slave 同步3个步骤）</vt:lpstr>
      <vt:lpstr>    故障转移（切换）</vt:lpstr>
      <vt:lpstr>幻灯片 7</vt:lpstr>
      <vt:lpstr>幻灯片 8</vt:lpstr>
      <vt:lpstr>Raft-1</vt:lpstr>
      <vt:lpstr>Raft-2</vt:lpstr>
      <vt:lpstr> MDB 【5分钟】</vt:lpstr>
      <vt:lpstr> redis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设计一个长连接的服务【5分钟】</vt:lpstr>
      <vt:lpstr> 设计一个长连接的服务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618</cp:revision>
  <dcterms:created xsi:type="dcterms:W3CDTF">2016-11-29T04:08:00Z</dcterms:created>
  <dcterms:modified xsi:type="dcterms:W3CDTF">2020-03-25T06:38:51Z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