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73" r:id="rId2"/>
    <p:sldId id="274" r:id="rId3"/>
    <p:sldId id="278" r:id="rId4"/>
    <p:sldId id="280" r:id="rId5"/>
    <p:sldId id="279" r:id="rId6"/>
    <p:sldId id="283" r:id="rId7"/>
    <p:sldId id="282" r:id="rId8"/>
    <p:sldId id="284" r:id="rId9"/>
    <p:sldId id="285" r:id="rId10"/>
    <p:sldId id="286" r:id="rId11"/>
    <p:sldId id="287" r:id="rId12"/>
    <p:sldId id="281" r:id="rId13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02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61" autoAdjust="0"/>
    <p:restoredTop sz="91508" autoAdjust="0"/>
  </p:normalViewPr>
  <p:slideViewPr>
    <p:cSldViewPr>
      <p:cViewPr>
        <p:scale>
          <a:sx n="150" d="100"/>
          <a:sy n="150" d="100"/>
        </p:scale>
        <p:origin x="438" y="1194"/>
      </p:cViewPr>
      <p:guideLst>
        <p:guide orient="horz" pos="1595"/>
        <p:guide pos="280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920F0F-0E56-2B45-B1BF-268524318682}" type="datetimeFigureOut">
              <a:rPr kumimoji="1" lang="zh-CN" altLang="en-US" smtClean="0"/>
              <a:pPr/>
              <a:t>2020/2/11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1A26BA-2BD7-424D-9E31-04AA10F01EFC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075712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86081A-1E41-D34E-AC33-11FD77CCCD8D}" type="datetimeFigureOut">
              <a:rPr kumimoji="1" lang="zh-CN" altLang="en-US" smtClean="0"/>
              <a:pPr/>
              <a:t>2020/2/11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F453D5-9B32-8F40-BF12-CF5772967439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631676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xetorthio/jedis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6Kwx8zfGW0Y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angcy6.github.io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qiankunli.github.io/2019/04/20/redis_source.html" TargetMode="External"/><Relationship Id="rId5" Type="http://schemas.openxmlformats.org/officeDocument/2006/relationships/hyperlink" Target="https://redis.io/topics/faq#redis-is-single-threaded-how-can-i-exploit-multiple-cpu--cores" TargetMode="External"/><Relationship Id="rId4" Type="http://schemas.openxmlformats.org/officeDocument/2006/relationships/hyperlink" Target="http://localhost:1313/post/DataBase/server_redis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hihiro.org.cn/blogs/1651636328.html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redis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集群是一个由多个主从节点群组成的分布式服务器群，它具有复制、高可用和分片特性。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Redis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集群不需要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sentinel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哨兵也能完成节点移除和故障转移的功能。需要将每个节点设置成集群模式，这种集群模式没有中心节点，可水平扩展，据官方文档称可以线性扩展到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1000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节点</a:t>
            </a:r>
            <a:endParaRPr lang="en-US" altLang="zh-C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dirty="0" smtClean="0">
                <a:hlinkClick r:id="rId3"/>
              </a:rPr>
              <a:t>https://github.com/xetorthio/jedis</a:t>
            </a:r>
            <a:r>
              <a:rPr lang="en-US" dirty="0" smtClean="0"/>
              <a:t> (5)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3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4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5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zh-CN" altLang="en-US" dirty="0" smtClean="0"/>
              <a:t>里面关键词</a:t>
            </a:r>
          </a:p>
          <a:p>
            <a:pPr>
              <a:buNone/>
            </a:pPr>
            <a:r>
              <a:rPr lang="en-US" dirty="0" smtClean="0"/>
              <a:t>Replicated state machine </a:t>
            </a:r>
          </a:p>
          <a:p>
            <a:pPr>
              <a:buNone/>
            </a:pPr>
            <a:r>
              <a:rPr lang="en-US" altLang="zh-CN" dirty="0" smtClean="0"/>
              <a:t>Server </a:t>
            </a:r>
            <a:r>
              <a:rPr lang="en-US" dirty="0" smtClean="0"/>
              <a:t>rules repeatedly </a:t>
            </a:r>
          </a:p>
          <a:p>
            <a:pPr>
              <a:buNone/>
            </a:pPr>
            <a:r>
              <a:rPr lang="en-US" dirty="0" smtClean="0"/>
              <a:t>Server states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6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3"/>
              </a:rPr>
              <a:t>https://www.youtube.com/watch?v=6Kwx8zfGW0Y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7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hlinkClick r:id="rId3"/>
              </a:rPr>
              <a:t>https://</a:t>
            </a:r>
            <a:r>
              <a:rPr lang="en-US" altLang="zh-CN" dirty="0" err="1" smtClean="0">
                <a:hlinkClick r:id="rId3"/>
              </a:rPr>
              <a:t>wangcy6.github.io</a:t>
            </a:r>
            <a:r>
              <a:rPr lang="en-US" altLang="zh-CN" dirty="0" smtClean="0">
                <a:hlinkClick r:id="rId3"/>
              </a:rPr>
              <a:t>/</a:t>
            </a:r>
            <a:r>
              <a:rPr lang="en-US" altLang="zh-CN" dirty="0" smtClean="0">
                <a:hlinkClick r:id="rId4"/>
              </a:rPr>
              <a:t>/post/</a:t>
            </a:r>
            <a:r>
              <a:rPr lang="en-US" altLang="zh-CN" dirty="0" err="1" smtClean="0">
                <a:hlinkClick r:id="rId4"/>
              </a:rPr>
              <a:t>DataBase</a:t>
            </a:r>
            <a:r>
              <a:rPr lang="en-US" altLang="zh-CN" dirty="0" smtClean="0">
                <a:hlinkClick r:id="rId4"/>
              </a:rPr>
              <a:t>/</a:t>
            </a:r>
            <a:r>
              <a:rPr lang="en-US" altLang="zh-CN" dirty="0" err="1" smtClean="0">
                <a:hlinkClick r:id="rId4"/>
              </a:rPr>
              <a:t>server_redis</a:t>
            </a:r>
            <a:r>
              <a:rPr lang="en-US" altLang="zh-CN" dirty="0" smtClean="0">
                <a:hlinkClick r:id="rId4"/>
              </a:rPr>
              <a:t>/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hlinkClick r:id="rId5"/>
              </a:rPr>
              <a:t>https://</a:t>
            </a:r>
            <a:r>
              <a:rPr lang="en-US" altLang="zh-CN" dirty="0" err="1" smtClean="0">
                <a:hlinkClick r:id="rId5"/>
              </a:rPr>
              <a:t>redis.io</a:t>
            </a:r>
            <a:r>
              <a:rPr lang="en-US" altLang="zh-CN" dirty="0" smtClean="0">
                <a:hlinkClick r:id="rId5"/>
              </a:rPr>
              <a:t>/topics/</a:t>
            </a:r>
            <a:r>
              <a:rPr lang="en-US" altLang="zh-CN" dirty="0" err="1" smtClean="0">
                <a:hlinkClick r:id="rId5"/>
              </a:rPr>
              <a:t>faq#redis-is-single-threaded-how-can-i-exploit-multiple-cpu</a:t>
            </a:r>
            <a:r>
              <a:rPr lang="en-US" altLang="zh-CN" dirty="0" smtClean="0">
                <a:hlinkClick r:id="rId5"/>
              </a:rPr>
              <a:t>--cores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hlinkClick r:id="rId6"/>
              </a:rPr>
              <a:t>https://</a:t>
            </a:r>
            <a:r>
              <a:rPr lang="en-US" altLang="zh-CN" dirty="0" err="1" smtClean="0">
                <a:hlinkClick r:id="rId6"/>
              </a:rPr>
              <a:t>qiankunli.github.io</a:t>
            </a:r>
            <a:r>
              <a:rPr lang="en-US" altLang="zh-CN" dirty="0" smtClean="0">
                <a:hlinkClick r:id="rId6"/>
              </a:rPr>
              <a:t>/2019/04/20/</a:t>
            </a:r>
            <a:r>
              <a:rPr lang="en-US" altLang="zh-CN" dirty="0" err="1" smtClean="0">
                <a:hlinkClick r:id="rId6"/>
              </a:rPr>
              <a:t>redis_source.html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我们以读事件为例，但发现数据可读时，执行了那么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rfileProc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的执行逻辑是啥呢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31242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3"/>
              </a:rPr>
              <a:t>https://</a:t>
            </a:r>
            <a:r>
              <a:rPr lang="en-US" altLang="zh-CN" dirty="0" err="1" smtClean="0">
                <a:hlinkClick r:id="rId3"/>
              </a:rPr>
              <a:t>chihiro.org.cn</a:t>
            </a:r>
            <a:r>
              <a:rPr lang="en-US" altLang="zh-CN" dirty="0" smtClean="0">
                <a:hlinkClick r:id="rId3"/>
              </a:rPr>
              <a:t>/blogs/</a:t>
            </a:r>
            <a:r>
              <a:rPr lang="en-US" altLang="zh-CN" dirty="0" err="1" smtClean="0">
                <a:hlinkClick r:id="rId3"/>
              </a:rPr>
              <a:t>1651636328.html</a:t>
            </a:r>
            <a:r>
              <a:rPr lang="en-US" altLang="zh-CN" dirty="0" smtClean="0"/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Simple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rtmp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serve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53119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 descr="ppt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9329"/>
            <a:ext cx="9324528" cy="5223368"/>
          </a:xfrm>
          <a:prstGeom prst="rect">
            <a:avLst/>
          </a:prstGeom>
        </p:spPr>
      </p:pic>
      <p:sp>
        <p:nvSpPr>
          <p:cNvPr id="15" name="副标题 2"/>
          <p:cNvSpPr txBox="1"/>
          <p:nvPr userDrawn="1"/>
        </p:nvSpPr>
        <p:spPr>
          <a:xfrm>
            <a:off x="2339752" y="4155926"/>
            <a:ext cx="6408712" cy="6480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kumimoji="1" lang="zh-CN" altLang="en-US" sz="1800" spc="300" dirty="0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901279"/>
            <a:ext cx="7772400" cy="1102519"/>
          </a:xfrm>
        </p:spPr>
        <p:txBody>
          <a:bodyPr>
            <a:normAutofit/>
          </a:bodyPr>
          <a:lstStyle>
            <a:lvl1pPr algn="ctr">
              <a:defRPr sz="4000" spc="3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 userDrawn="1"/>
        </p:nvSpPr>
        <p:spPr bwMode="auto">
          <a:xfrm>
            <a:off x="278726" y="269565"/>
            <a:ext cx="10305125" cy="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9" name="图片 8" descr="11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-92546"/>
            <a:ext cx="2494837" cy="10829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540000" y="1274400"/>
            <a:ext cx="8229600" cy="273630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7600" y="231379"/>
            <a:ext cx="8229600" cy="857250"/>
          </a:xfrm>
        </p:spPr>
        <p:txBody>
          <a:bodyPr>
            <a:noAutofit/>
          </a:bodyPr>
          <a:lstStyle>
            <a:lvl1pPr marL="0" algn="l" defTabSz="914400" rtl="0" eaLnBrk="1" latinLnBrk="0" hangingPunct="1">
              <a:defRPr kumimoji="1" lang="zh-CN" altLang="en-US" sz="2800" kern="12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87624" y="1491630"/>
            <a:ext cx="6743177" cy="223224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1" lang="zh-CN" alt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>
              <a:lnSpc>
                <a:spcPct val="150000"/>
              </a:lnSpc>
              <a:defRPr kumimoji="1" lang="zh-CN" alt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>
              <a:lnSpc>
                <a:spcPct val="150000"/>
              </a:lnSpc>
              <a:defRPr kumimoji="1" lang="zh-CN" alt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>
              <a:lnSpc>
                <a:spcPct val="150000"/>
              </a:lnSpc>
              <a:defRPr kumimoji="1" lang="zh-CN" alt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>
              <a:lnSpc>
                <a:spcPct val="150000"/>
              </a:lnSpc>
              <a:defRPr kumimoji="1" lang="zh-CN" altLang="en-US" sz="18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pic>
        <p:nvPicPr>
          <p:cNvPr id="10" name="图片 9" descr="国美互联网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267494"/>
            <a:ext cx="2195736" cy="509508"/>
          </a:xfrm>
          <a:prstGeom prst="rect">
            <a:avLst/>
          </a:prstGeom>
        </p:spPr>
      </p:pic>
      <p:pic>
        <p:nvPicPr>
          <p:cNvPr id="13" name="图片 12" descr="国美互联网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227" y="4515966"/>
            <a:ext cx="733795" cy="5760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1131590"/>
            <a:ext cx="9144000" cy="3384376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" name="内容占位符 2"/>
          <p:cNvSpPr>
            <a:spLocks noGrp="1"/>
          </p:cNvSpPr>
          <p:nvPr>
            <p:ph idx="1"/>
          </p:nvPr>
        </p:nvSpPr>
        <p:spPr>
          <a:xfrm>
            <a:off x="416744" y="1347614"/>
            <a:ext cx="8229600" cy="2880320"/>
          </a:xfrm>
        </p:spPr>
        <p:txBody>
          <a:bodyPr>
            <a:normAutofit/>
          </a:bodyPr>
          <a:lstStyle>
            <a:lvl1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>
              <a:defRPr kumimoji="1" lang="zh-CN" altLang="en-US" sz="16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7600" y="230400"/>
            <a:ext cx="8229600" cy="85725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pic>
        <p:nvPicPr>
          <p:cNvPr id="11" name="图片 10" descr="国美互联网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227" y="4515966"/>
            <a:ext cx="733795" cy="576064"/>
          </a:xfrm>
          <a:prstGeom prst="rect">
            <a:avLst/>
          </a:prstGeom>
        </p:spPr>
      </p:pic>
      <p:pic>
        <p:nvPicPr>
          <p:cNvPr id="12" name="图片 11" descr="国美互联网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267494"/>
            <a:ext cx="2195736" cy="5095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/>
        </p:nvSpPr>
        <p:spPr>
          <a:xfrm>
            <a:off x="0" y="1131590"/>
            <a:ext cx="9144000" cy="3384376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15700" y="1347614"/>
            <a:ext cx="4038600" cy="2880000"/>
          </a:xfrm>
        </p:spPr>
        <p:txBody>
          <a:bodyPr>
            <a:normAutofit/>
          </a:bodyPr>
          <a:lstStyle>
            <a:lvl1pPr>
              <a:defRPr sz="1600" b="0">
                <a:latin typeface="+mj-ea"/>
                <a:ea typeface="+mj-ea"/>
              </a:defRPr>
            </a:lvl1pPr>
            <a:lvl2pPr>
              <a:defRPr sz="1600" b="0">
                <a:latin typeface="+mj-ea"/>
                <a:ea typeface="+mj-ea"/>
              </a:defRPr>
            </a:lvl2pPr>
            <a:lvl3pPr>
              <a:defRPr sz="1600" b="0">
                <a:latin typeface="+mj-ea"/>
                <a:ea typeface="+mj-ea"/>
              </a:defRPr>
            </a:lvl3pPr>
            <a:lvl4pPr>
              <a:defRPr sz="1600" b="0">
                <a:latin typeface="+mj-ea"/>
                <a:ea typeface="+mj-ea"/>
              </a:defRPr>
            </a:lvl4pPr>
            <a:lvl5pPr>
              <a:defRPr sz="1600" b="0">
                <a:latin typeface="+mj-ea"/>
                <a:ea typeface="+mj-e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2800" y="1347614"/>
            <a:ext cx="4038600" cy="2880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417600" y="230400"/>
            <a:ext cx="8229600" cy="85725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pic>
        <p:nvPicPr>
          <p:cNvPr id="15" name="图片 14" descr="国美互联网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4515966"/>
            <a:ext cx="733795" cy="576064"/>
          </a:xfrm>
          <a:prstGeom prst="rect">
            <a:avLst/>
          </a:prstGeom>
        </p:spPr>
      </p:pic>
      <p:pic>
        <p:nvPicPr>
          <p:cNvPr id="11" name="图片 10" descr="国美互联网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267494"/>
            <a:ext cx="2195736" cy="5095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 userDrawn="1"/>
        </p:nvSpPr>
        <p:spPr>
          <a:xfrm>
            <a:off x="0" y="1131590"/>
            <a:ext cx="9144000" cy="3384376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231378"/>
            <a:ext cx="3960440" cy="1332259"/>
          </a:xfrm>
        </p:spPr>
        <p:txBody>
          <a:bodyPr>
            <a:noAutofit/>
          </a:bodyPr>
          <a:lstStyle>
            <a:lvl1pPr marL="0" algn="l" defTabSz="914400" rtl="0" eaLnBrk="1" latinLnBrk="0" hangingPunct="1">
              <a:defRPr kumimoji="1" lang="zh-CN" altLang="en-US" sz="2800" kern="12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3608" y="1643055"/>
            <a:ext cx="7632848" cy="2224839"/>
          </a:xfrm>
        </p:spPr>
        <p:txBody>
          <a:bodyPr>
            <a:normAutofit/>
          </a:bodyPr>
          <a:lstStyle>
            <a:lvl1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>
              <a:defRPr kumimoji="1" lang="zh-CN" altLang="en-US" sz="16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cxnSp>
        <p:nvCxnSpPr>
          <p:cNvPr id="11" name="直线连接符 8"/>
          <p:cNvCxnSpPr/>
          <p:nvPr userDrawn="1"/>
        </p:nvCxnSpPr>
        <p:spPr>
          <a:xfrm>
            <a:off x="6300192" y="2211710"/>
            <a:ext cx="1827376" cy="191770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图片 14" descr="国美互联网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4515966"/>
            <a:ext cx="733795" cy="576064"/>
          </a:xfrm>
          <a:prstGeom prst="rect">
            <a:avLst/>
          </a:prstGeom>
        </p:spPr>
      </p:pic>
      <p:pic>
        <p:nvPicPr>
          <p:cNvPr id="14" name="图片 13" descr="国美互联网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267494"/>
            <a:ext cx="2195736" cy="5095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660232" y="4659982"/>
            <a:ext cx="2133600" cy="273844"/>
          </a:xfrm>
        </p:spPr>
        <p:txBody>
          <a:bodyPr/>
          <a:lstStyle/>
          <a:p>
            <a:fld id="{7BC3C6E0-25AE-8A44-A617-CADD813DE539}" type="datetime1">
              <a:rPr lang="zh-CN" altLang="en-US" smtClean="0"/>
              <a:pPr/>
              <a:t>2020/2/11</a:t>
            </a:fld>
            <a:endParaRPr lang="zh-CN" alt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0" y="1689527"/>
            <a:ext cx="9144000" cy="1764447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椭圆 8"/>
          <p:cNvSpPr/>
          <p:nvPr userDrawn="1"/>
        </p:nvSpPr>
        <p:spPr>
          <a:xfrm>
            <a:off x="3206750" y="1206500"/>
            <a:ext cx="2730500" cy="2730500"/>
          </a:xfrm>
          <a:prstGeom prst="ellipse">
            <a:avLst/>
          </a:prstGeom>
          <a:solidFill>
            <a:srgbClr val="FFFFFF"/>
          </a:solidFill>
          <a:ln w="762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ln w="76200" cmpd="sng">
                <a:solidFill>
                  <a:srgbClr val="000000"/>
                </a:solidFill>
              </a:ln>
            </a:endParaRPr>
          </a:p>
        </p:txBody>
      </p:sp>
      <p:sp>
        <p:nvSpPr>
          <p:cNvPr id="10" name="文本框 14"/>
          <p:cNvSpPr txBox="1"/>
          <p:nvPr userDrawn="1"/>
        </p:nvSpPr>
        <p:spPr>
          <a:xfrm>
            <a:off x="3848100" y="1905000"/>
            <a:ext cx="1415772" cy="8309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kumimoji="1" sz="48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lang="zh-CN" altLang="en-US" dirty="0"/>
              <a:t>谢谢</a:t>
            </a:r>
          </a:p>
        </p:txBody>
      </p:sp>
      <p:sp>
        <p:nvSpPr>
          <p:cNvPr id="11" name="文本框 15"/>
          <p:cNvSpPr txBox="1"/>
          <p:nvPr userDrawn="1"/>
        </p:nvSpPr>
        <p:spPr>
          <a:xfrm>
            <a:off x="3298428" y="2532841"/>
            <a:ext cx="2425700" cy="8309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kumimoji="1" sz="48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algn="ctr"/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THANKS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3" name="图片 12" descr="国美互联网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4515966"/>
            <a:ext cx="733795" cy="5760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17600" y="23040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E94C4-0AC0-E74D-83DE-D1778C094258}" type="datetime1">
              <a:rPr lang="zh-CN" altLang="en-US" smtClean="0"/>
              <a:pPr/>
              <a:t>2020/2/11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  <a:lumOff val="50000"/>
            </a:schemeClr>
          </a:solidFill>
          <a:latin typeface="+mj-ea"/>
          <a:ea typeface="+mj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>
              <a:lumMod val="50000"/>
              <a:lumOff val="50000"/>
            </a:schemeClr>
          </a:solidFill>
          <a:latin typeface="+mj-ea"/>
          <a:ea typeface="+mj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  <a:lumOff val="50000"/>
            </a:schemeClr>
          </a:solidFill>
          <a:latin typeface="+mj-ea"/>
          <a:ea typeface="+mj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>
              <a:lumMod val="50000"/>
              <a:lumOff val="50000"/>
            </a:schemeClr>
          </a:solidFill>
          <a:latin typeface="+mj-ea"/>
          <a:ea typeface="+mj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tx1">
              <a:lumMod val="50000"/>
              <a:lumOff val="50000"/>
            </a:schemeClr>
          </a:solidFill>
          <a:latin typeface="+mj-ea"/>
          <a:ea typeface="+mj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angcy6.github.io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localhost:1313/post/DataBase/server_redis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raft.github.io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raft.github.io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4294967295"/>
          </p:nvPr>
        </p:nvSpPr>
        <p:spPr>
          <a:xfrm>
            <a:off x="3851920" y="3003798"/>
            <a:ext cx="3600400" cy="5932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000" dirty="0" smtClean="0">
                <a:solidFill>
                  <a:schemeClr val="bg1">
                    <a:lumMod val="95000"/>
                  </a:schemeClr>
                </a:solidFill>
              </a:rPr>
              <a:t>营销中心</a:t>
            </a:r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616024" y="1469231"/>
            <a:ext cx="7772400" cy="1102519"/>
          </a:xfrm>
        </p:spPr>
        <p:txBody>
          <a:bodyPr>
            <a:noAutofit/>
          </a:bodyPr>
          <a:lstStyle/>
          <a:p>
            <a:r>
              <a:rPr lang="zh-CN" altLang="en-US" sz="6000" dirty="0" smtClean="0">
                <a:latin typeface="微软雅黑"/>
                <a:ea typeface="微软雅黑"/>
                <a:cs typeface="微软雅黑"/>
              </a:rPr>
              <a:t>国美互联网</a:t>
            </a:r>
            <a:r>
              <a:rPr lang="en-US" altLang="zh-CN" sz="6000" dirty="0" smtClean="0">
                <a:latin typeface="微软雅黑"/>
                <a:ea typeface="微软雅黑"/>
                <a:cs typeface="微软雅黑"/>
              </a:rPr>
              <a:t>PPT</a:t>
            </a:r>
            <a:endParaRPr lang="zh-CN" altLang="en-US" sz="6000" dirty="0"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3"/>
              </a:rPr>
              <a:t>https://</a:t>
            </a:r>
            <a:r>
              <a:rPr lang="en-US" altLang="zh-CN" dirty="0" err="1">
                <a:hlinkClick r:id="rId3"/>
              </a:rPr>
              <a:t>wangcy6.github.io</a:t>
            </a:r>
            <a:r>
              <a:rPr lang="en-US" altLang="zh-CN" dirty="0">
                <a:hlinkClick r:id="rId3"/>
              </a:rPr>
              <a:t>/</a:t>
            </a:r>
            <a:r>
              <a:rPr lang="en-US" altLang="zh-CN" dirty="0">
                <a:hlinkClick r:id="rId4"/>
              </a:rPr>
              <a:t>/post/</a:t>
            </a:r>
            <a:r>
              <a:rPr lang="en-US" altLang="zh-CN" dirty="0" err="1">
                <a:hlinkClick r:id="rId4"/>
              </a:rPr>
              <a:t>DataBase</a:t>
            </a:r>
            <a:r>
              <a:rPr lang="en-US" altLang="zh-CN" dirty="0">
                <a:hlinkClick r:id="rId4"/>
              </a:rPr>
              <a:t>/</a:t>
            </a:r>
            <a:r>
              <a:rPr lang="en-US" altLang="zh-CN" dirty="0" err="1">
                <a:hlinkClick r:id="rId4"/>
              </a:rPr>
              <a:t>server_redis</a:t>
            </a:r>
            <a:r>
              <a:rPr lang="en-US" altLang="zh-CN" dirty="0" smtClean="0">
                <a:hlinkClick r:id="rId4"/>
              </a:rPr>
              <a:t>/</a:t>
            </a:r>
            <a:endParaRPr b="1" dirty="0"/>
          </a:p>
          <a:p>
            <a:r>
              <a:rPr lang="zh-CN" altLang="en-US" dirty="0" smtClean="0"/>
              <a:t>释</a:t>
            </a:r>
            <a:r>
              <a:rPr lang="en-US" altLang="zh-CN" dirty="0" err="1"/>
              <a:t>Redis</a:t>
            </a:r>
            <a:r>
              <a:rPr lang="zh-CN" altLang="en-US" dirty="0"/>
              <a:t>是单线程的，为什么能这么高</a:t>
            </a:r>
            <a:r>
              <a:rPr lang="zh-CN" altLang="en-US" dirty="0" smtClean="0"/>
              <a:t>效！</a:t>
            </a:r>
            <a:endParaRPr lang="en-US" altLang="zh-CN" dirty="0" smtClean="0"/>
          </a:p>
          <a:p>
            <a:r>
              <a:rPr lang="en-US" altLang="zh-CN" dirty="0" smtClean="0"/>
              <a:t>whys-the-design-</a:t>
            </a:r>
            <a:r>
              <a:rPr lang="en-US" altLang="zh-CN" dirty="0" err="1" smtClean="0"/>
              <a:t>redis</a:t>
            </a:r>
            <a:r>
              <a:rPr lang="en-US" altLang="zh-CN" dirty="0" smtClean="0"/>
              <a:t>-single-thread</a:t>
            </a:r>
          </a:p>
          <a:p>
            <a:pPr marL="0" indent="0"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r>
              <a:rPr lang="en-US" altLang="zh-CN" dirty="0" err="1" smtClean="0"/>
              <a:t>redis</a:t>
            </a:r>
            <a:r>
              <a:rPr lang="en-US" altLang="zh-CN" dirty="0" smtClean="0"/>
              <a:t>-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51520" y="123478"/>
            <a:ext cx="8229600" cy="857250"/>
          </a:xfrm>
        </p:spPr>
        <p:txBody>
          <a:bodyPr/>
          <a:lstStyle/>
          <a:p>
            <a:r>
              <a:rPr lang="zh-CN" altLang="en-US" dirty="0"/>
              <a:t>流媒体服务</a:t>
            </a:r>
            <a:r>
              <a:rPr lang="zh-CN" altLang="en-US" dirty="0" smtClean="0"/>
              <a:t>器集群方案</a:t>
            </a:r>
            <a:r>
              <a:rPr lang="en-US" altLang="zh-CN" dirty="0" smtClean="0"/>
              <a:t>:</a:t>
            </a:r>
            <a:r>
              <a:rPr lang="zh-CN" altLang="en-US" dirty="0" smtClean="0"/>
              <a:t>避免单点</a:t>
            </a:r>
            <a:endParaRPr lang="zh-CN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131590"/>
            <a:ext cx="7076683" cy="331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2764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sz="2000" dirty="0" smtClean="0">
                <a:solidFill>
                  <a:schemeClr val="tx1"/>
                </a:solidFill>
              </a:rPr>
              <a:t>陈咬金三板斧</a:t>
            </a:r>
            <a:r>
              <a:rPr lang="zh-CN" altLang="en-US" sz="2000" dirty="0" smtClean="0">
                <a:solidFill>
                  <a:schemeClr val="tx1"/>
                </a:solidFill>
              </a:rPr>
              <a:t>（</a:t>
            </a:r>
            <a:r>
              <a:rPr lang="zh-CN" altLang="en-US" sz="2000" dirty="0">
                <a:solidFill>
                  <a:schemeClr val="tx1"/>
                </a:solidFill>
              </a:rPr>
              <a:t>微软雅黑</a:t>
            </a:r>
            <a:r>
              <a:rPr lang="en-US" altLang="zh-CN" sz="2000" dirty="0">
                <a:solidFill>
                  <a:schemeClr val="tx1"/>
                </a:solidFill>
              </a:rPr>
              <a:t>28</a:t>
            </a:r>
            <a:r>
              <a:rPr lang="zh-CN" altLang="en-US" sz="2000" dirty="0">
                <a:solidFill>
                  <a:schemeClr val="tx1"/>
                </a:solidFill>
              </a:rPr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altLang="en-US" dirty="0" smtClean="0">
                <a:solidFill>
                  <a:srgbClr val="FF0000"/>
                </a:solidFill>
              </a:rPr>
              <a:t>从数据流（状态变化）了解项目细节</a:t>
            </a:r>
            <a:endParaRPr lang="zh-CN" altLang="en-US" dirty="0" smtClean="0">
              <a:solidFill>
                <a:srgbClr val="FF0000"/>
              </a:solidFill>
            </a:endParaRPr>
          </a:p>
          <a:p>
            <a:pPr>
              <a:buFont typeface="+mj-lt"/>
              <a:buAutoNum type="arabicPeriod"/>
            </a:pPr>
            <a:r>
              <a:rPr altLang="en-US" dirty="0" smtClean="0">
                <a:solidFill>
                  <a:srgbClr val="FF0000"/>
                </a:solidFill>
              </a:rPr>
              <a:t>从模型设计了解架构</a:t>
            </a:r>
            <a:endParaRPr lang="zh-CN" altLang="en-US" dirty="0">
              <a:solidFill>
                <a:srgbClr val="FF0000"/>
              </a:solidFill>
            </a:endParaRPr>
          </a:p>
          <a:p>
            <a:pPr>
              <a:buFont typeface="+mj-lt"/>
              <a:buAutoNum type="arabicPeriod"/>
            </a:pPr>
            <a:r>
              <a:rPr altLang="en-US" dirty="0" smtClean="0">
                <a:solidFill>
                  <a:srgbClr val="FF0000"/>
                </a:solidFill>
              </a:rPr>
              <a:t>从</a:t>
            </a:r>
            <a:r>
              <a:rPr lang="en-US" altLang="zh-CN" dirty="0" smtClean="0">
                <a:solidFill>
                  <a:srgbClr val="FF0000"/>
                </a:solidFill>
              </a:rPr>
              <a:t>pr</a:t>
            </a:r>
            <a:r>
              <a:rPr dirty="0" smtClean="0">
                <a:solidFill>
                  <a:srgbClr val="FF0000"/>
                </a:solidFill>
              </a:rPr>
              <a:t>了解新版本变更 新特性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8316416" y="4767263"/>
            <a:ext cx="2133600" cy="27384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1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altLang="zh-CN" dirty="0" smtClean="0"/>
              <a:t>Redis</a:t>
            </a:r>
            <a:r>
              <a:rPr dirty="0" smtClean="0"/>
              <a:t>集群设计</a:t>
            </a:r>
            <a:r>
              <a:rPr lang="en-US" dirty="0" smtClean="0"/>
              <a:t>(</a:t>
            </a:r>
            <a:r>
              <a:rPr dirty="0" smtClean="0"/>
              <a:t>最新</a:t>
            </a:r>
            <a:r>
              <a:rPr lang="en-US" dirty="0" smtClean="0"/>
              <a:t>)</a:t>
            </a:r>
          </a:p>
          <a:p>
            <a:pPr>
              <a:buFontTx/>
              <a:buChar char="-"/>
            </a:pPr>
            <a:r>
              <a:rPr altLang="en-US" dirty="0" smtClean="0"/>
              <a:t>描述</a:t>
            </a:r>
            <a:r>
              <a:rPr lang="en-US" altLang="zh-CN" dirty="0" smtClean="0"/>
              <a:t>raft</a:t>
            </a:r>
            <a:r>
              <a:rPr dirty="0" smtClean="0"/>
              <a:t>协议领导选举过程</a:t>
            </a:r>
            <a:endParaRPr lang="en-US" dirty="0" smtClean="0"/>
          </a:p>
          <a:p>
            <a:pPr>
              <a:buFontTx/>
              <a:buChar char="-"/>
            </a:pPr>
            <a:r>
              <a:rPr dirty="0" smtClean="0"/>
              <a:t>描述下处理死锁过程</a:t>
            </a:r>
            <a:endParaRPr lang="en-US" dirty="0" smtClean="0"/>
          </a:p>
          <a:p>
            <a:pPr>
              <a:buFontTx/>
              <a:buChar char="-"/>
            </a:pPr>
            <a:r>
              <a:rPr dirty="0" smtClean="0"/>
              <a:t>描述下内存暴涨逻辑</a:t>
            </a:r>
            <a:endParaRPr lang="en-US" dirty="0" smtClean="0"/>
          </a:p>
          <a:p>
            <a:pPr>
              <a:buFontTx/>
              <a:buChar char="-"/>
            </a:pPr>
            <a:r>
              <a:rPr dirty="0" smtClean="0"/>
              <a:t>描述业务拆分过程。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/>
              <a:t>state machine</a:t>
            </a:r>
          </a:p>
          <a:p>
            <a:pPr>
              <a:buFontTx/>
              <a:buChar char="-"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FontTx/>
              <a:buChar char="-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 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JedisCluster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 descr="181526_7mpT_3796575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428610"/>
            <a:ext cx="8909656" cy="428628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 </a:t>
            </a:r>
            <a:r>
              <a:rPr lang="en-US" dirty="0" err="1" smtClean="0"/>
              <a:t>JedisCluster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0" y="1357304"/>
            <a:ext cx="4527582" cy="2928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00530" y="1714494"/>
            <a:ext cx="4643470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71470" y="642924"/>
            <a:ext cx="6695076" cy="4080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00694" y="714362"/>
            <a:ext cx="3982530" cy="6486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hlinkClick r:id="rId3"/>
              </a:rPr>
              <a:t>https://raft.github.io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altLang="zh-CN" dirty="0" smtClean="0"/>
              <a:t>Select  </a:t>
            </a:r>
            <a:r>
              <a:rPr lang="en-US" altLang="zh-CN" dirty="0"/>
              <a:t>Leader </a:t>
            </a:r>
            <a:r>
              <a:rPr lang="en-US" altLang="zh-CN" dirty="0" smtClean="0"/>
              <a:t>  </a:t>
            </a:r>
            <a:endParaRPr lang="en-US" altLang="zh-CN" dirty="0"/>
          </a:p>
          <a:p>
            <a:r>
              <a:rPr lang="en-US" dirty="0" smtClean="0">
                <a:solidFill>
                  <a:srgbClr val="FF0000"/>
                </a:solidFill>
              </a:rPr>
              <a:t>5.2</a:t>
            </a:r>
          </a:p>
          <a:p>
            <a:pPr>
              <a:buAutoNum type="arabicPeriod"/>
            </a:pPr>
            <a:r>
              <a:rPr dirty="0" smtClean="0">
                <a:solidFill>
                  <a:srgbClr val="FF0000"/>
                </a:solidFill>
              </a:rPr>
              <a:t>任期号为王，任期异常覆盖日志情况不考虑 （什么网络分区舍去 正常如何）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2</a:t>
            </a:r>
            <a:r>
              <a:rPr dirty="0" smtClean="0">
                <a:solidFill>
                  <a:srgbClr val="FF0000"/>
                </a:solidFill>
              </a:rPr>
              <a:t>个候选人无限重复选举</a:t>
            </a:r>
            <a:r>
              <a:rPr lang="en-US" altLang="zh-CN" dirty="0" smtClean="0">
                <a:solidFill>
                  <a:srgbClr val="FF0000"/>
                </a:solidFill>
              </a:rPr>
              <a:t>split</a:t>
            </a:r>
            <a:r>
              <a:rPr dirty="0" smtClean="0">
                <a:solidFill>
                  <a:srgbClr val="FF0000"/>
                </a:solidFill>
              </a:rPr>
              <a:t>一样的（</a:t>
            </a:r>
            <a:r>
              <a:rPr dirty="0">
                <a:solidFill>
                  <a:srgbClr val="FF0000"/>
                </a:solidFill>
              </a:rPr>
              <a:t>什么网络分区舍去 正常如何</a:t>
            </a:r>
            <a:r>
              <a:rPr dirty="0" smtClean="0">
                <a:solidFill>
                  <a:srgbClr val="FF0000"/>
                </a:solidFill>
              </a:rPr>
              <a:t>）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 </a:t>
            </a:r>
          </a:p>
          <a:p>
            <a:r>
              <a:rPr dirty="0">
                <a:solidFill>
                  <a:srgbClr val="FF0000"/>
                </a:solidFill>
              </a:rPr>
              <a:t>看懂</a:t>
            </a:r>
            <a:r>
              <a:rPr lang="en-US" dirty="0"/>
              <a:t>Figure </a:t>
            </a:r>
            <a:r>
              <a:rPr lang="en-US" dirty="0" smtClean="0"/>
              <a:t>1 2 4 </a:t>
            </a:r>
            <a:r>
              <a:rPr dirty="0" smtClean="0"/>
              <a:t>举例</a:t>
            </a:r>
            <a:endParaRPr lang="en-US" dirty="0" smtClean="0"/>
          </a:p>
          <a:p>
            <a:r>
              <a:rPr lang="en-US" altLang="zh-CN" dirty="0" smtClean="0"/>
              <a:t>Raft </a:t>
            </a:r>
            <a:r>
              <a:rPr dirty="0" smtClean="0"/>
              <a:t>一共</a:t>
            </a:r>
            <a:r>
              <a:rPr lang="en-US" dirty="0" smtClean="0">
                <a:solidFill>
                  <a:srgbClr val="FF0000"/>
                </a:solidFill>
              </a:rPr>
              <a:t>18</a:t>
            </a:r>
            <a:r>
              <a:rPr dirty="0" smtClean="0">
                <a:solidFill>
                  <a:srgbClr val="FF0000"/>
                </a:solidFill>
              </a:rPr>
              <a:t>个视频</a:t>
            </a:r>
            <a:r>
              <a:rPr dirty="0" smtClean="0"/>
              <a:t>，全部看完 </a:t>
            </a:r>
            <a:r>
              <a:rPr lang="en-US" dirty="0" smtClean="0"/>
              <a:t> </a:t>
            </a:r>
            <a:r>
              <a:rPr dirty="0" smtClean="0"/>
              <a:t>（</a:t>
            </a:r>
            <a:r>
              <a:rPr lang="en-US" dirty="0" smtClean="0"/>
              <a:t>2</a:t>
            </a:r>
            <a:r>
              <a:rPr dirty="0" smtClean="0"/>
              <a:t>）</a:t>
            </a:r>
            <a:endParaRPr lang="en-US" dirty="0" smtClean="0"/>
          </a:p>
          <a:p>
            <a:pPr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Raft-1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5.3 Log </a:t>
            </a:r>
            <a:r>
              <a:rPr lang="en-US" dirty="0" smtClean="0"/>
              <a:t>replication  </a:t>
            </a:r>
            <a:r>
              <a:rPr lang="en-US" altLang="zh-CN" dirty="0" smtClean="0"/>
              <a:t>time-5</a:t>
            </a:r>
            <a:endParaRPr lang="en-US" dirty="0" smtClean="0"/>
          </a:p>
          <a:p>
            <a:r>
              <a:rPr lang="en-US" altLang="zh-CN" dirty="0"/>
              <a:t>Raft </a:t>
            </a:r>
            <a:r>
              <a:rPr dirty="0"/>
              <a:t>一共</a:t>
            </a:r>
            <a:r>
              <a:rPr lang="en-US" altLang="zh-CN" dirty="0">
                <a:solidFill>
                  <a:srgbClr val="FF0000"/>
                </a:solidFill>
              </a:rPr>
              <a:t>18</a:t>
            </a:r>
            <a:r>
              <a:rPr dirty="0">
                <a:solidFill>
                  <a:srgbClr val="FF0000"/>
                </a:solidFill>
              </a:rPr>
              <a:t>个视频</a:t>
            </a:r>
            <a:r>
              <a:rPr dirty="0"/>
              <a:t>，全部看完  （</a:t>
            </a:r>
            <a:r>
              <a:rPr lang="en-US" altLang="zh-CN" dirty="0"/>
              <a:t>2</a:t>
            </a:r>
            <a:r>
              <a:rPr dirty="0" smtClean="0"/>
              <a:t>）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https://raft.github.io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endParaRPr lang="en-US" dirty="0"/>
          </a:p>
          <a:p>
            <a:endParaRPr dirty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/>
              <a:t/>
            </a:r>
            <a:br>
              <a:rPr lang="en-US" dirty="0"/>
            </a:b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Raft-2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0" y="2857502"/>
            <a:ext cx="4432102" cy="1533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Slave</a:t>
            </a:r>
            <a:r>
              <a:rPr dirty="0" smtClean="0"/>
              <a:t>：</a:t>
            </a:r>
            <a:r>
              <a:rPr altLang="en-US" dirty="0" smtClean="0"/>
              <a:t>回滚失败怎么办？</a:t>
            </a:r>
            <a:r>
              <a:rPr lang="en-US" altLang="en-US" dirty="0" smtClean="0"/>
              <a:t>(</a:t>
            </a:r>
            <a:r>
              <a:rPr altLang="en-US" dirty="0" smtClean="0"/>
              <a:t>如果是业务问题肯定无法解决，过网络和主机问题可以</a:t>
            </a:r>
            <a:r>
              <a:rPr lang="en-US" altLang="en-US" dirty="0" smtClean="0"/>
              <a:t>)</a:t>
            </a:r>
          </a:p>
          <a:p>
            <a:r>
              <a:rPr lang="en-US" altLang="zh-CN" dirty="0" err="1" smtClean="0"/>
              <a:t>commIndex</a:t>
            </a:r>
            <a:r>
              <a:rPr dirty="0" smtClean="0"/>
              <a:t>如何界定</a:t>
            </a:r>
            <a:endParaRPr lang="en-US" dirty="0" smtClean="0"/>
          </a:p>
          <a:p>
            <a:r>
              <a:rPr lang="en-US" altLang="zh-CN" dirty="0"/>
              <a:t>Leader </a:t>
            </a:r>
            <a:r>
              <a:rPr dirty="0"/>
              <a:t>全部</a:t>
            </a:r>
            <a:r>
              <a:rPr lang="en-US" altLang="zh-CN" dirty="0"/>
              <a:t>get </a:t>
            </a:r>
            <a:r>
              <a:rPr lang="en-US" altLang="zh-CN" dirty="0" err="1" smtClean="0"/>
              <a:t>commited</a:t>
            </a:r>
            <a:r>
              <a:rPr lang="en-US" altLang="zh-CN" dirty="0" smtClean="0"/>
              <a:t> </a:t>
            </a:r>
            <a:r>
              <a:rPr dirty="0" smtClean="0"/>
              <a:t>，然后马上失败怎办？（一般， 特殊情 客户端再次查询）</a:t>
            </a:r>
            <a:endParaRPr lang="en-US" dirty="0" smtClean="0"/>
          </a:p>
          <a:p>
            <a:r>
              <a:rPr dirty="0" smtClean="0"/>
              <a:t>这个地方一致是模糊地方，被问</a:t>
            </a:r>
            <a:r>
              <a:rPr lang="en-US" dirty="0" smtClean="0"/>
              <a:t>N</a:t>
            </a:r>
            <a:r>
              <a:rPr dirty="0" smtClean="0"/>
              <a:t>次，从来没有正确回复过</a:t>
            </a:r>
            <a:endParaRPr lang="en-US" dirty="0" smtClean="0"/>
          </a:p>
          <a:p>
            <a:r>
              <a:rPr lang="en-US" dirty="0" smtClean="0"/>
              <a:t>(</a:t>
            </a:r>
            <a:r>
              <a:rPr dirty="0" smtClean="0"/>
              <a:t>客户端肯定失败，内部保持统一，需要客户端再次查询</a:t>
            </a:r>
            <a:r>
              <a:rPr lang="en-US" dirty="0" smtClean="0"/>
              <a:t>)</a:t>
            </a:r>
          </a:p>
          <a:p>
            <a:r>
              <a:rPr dirty="0"/>
              <a:t>服务</a:t>
            </a:r>
            <a:r>
              <a:rPr dirty="0" smtClean="0"/>
              <a:t>状态变化：</a:t>
            </a:r>
            <a:endParaRPr lang="en-US" dirty="0" smtClean="0"/>
          </a:p>
          <a:p>
            <a:r>
              <a:rPr dirty="0" smtClean="0"/>
              <a:t>业务的数据变化</a:t>
            </a:r>
            <a:endParaRPr lang="en-US" dirty="0" smtClean="0"/>
          </a:p>
          <a:p>
            <a:r>
              <a:rPr smtClean="0"/>
              <a:t>内存管理</a:t>
            </a:r>
            <a:endParaRPr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MDB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国美互联网_优化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>
            <a:lumMod val="40000"/>
            <a:lumOff val="60000"/>
          </a:schemeClr>
        </a:solidFill>
        <a:ln>
          <a:noFill/>
        </a:ln>
      </a:spPr>
      <a:bodyPr rtlCol="0" anchor="ctr"/>
      <a:lstStyle>
        <a:defPPr algn="ctr" defTabSz="914400">
          <a:defRPr kumimoji="0" sz="1800" b="0" i="0" u="none" strike="noStrike" kern="0" cap="none" spc="0" normalizeH="0" baseline="0" noProof="0" dirty="0">
            <a:ln>
              <a:noFill/>
            </a:ln>
            <a:solidFill>
              <a:sysClr val="windowText" lastClr="000000"/>
            </a:solidFill>
            <a:effectLst/>
            <a:uLnTx/>
            <a:uFillTx/>
            <a:cs typeface="+mn-ea"/>
            <a:sym typeface="+mn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国美互联网_优化</Template>
  <TotalTime>4401</TotalTime>
  <Words>383</Words>
  <Application>Microsoft Office PowerPoint</Application>
  <PresentationFormat>全屏显示(16:9)</PresentationFormat>
  <Paragraphs>66</Paragraphs>
  <Slides>12</Slides>
  <Notes>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国美互联网_优化</vt:lpstr>
      <vt:lpstr>国美互联网PPT</vt:lpstr>
      <vt:lpstr>陈咬金三板斧（微软雅黑28）</vt:lpstr>
      <vt:lpstr>项目 </vt:lpstr>
      <vt:lpstr>JedisCluster</vt:lpstr>
      <vt:lpstr> JedisCluster  </vt:lpstr>
      <vt:lpstr>PowerPoint 演示文稿</vt:lpstr>
      <vt:lpstr>Raft-1</vt:lpstr>
      <vt:lpstr>Raft-2</vt:lpstr>
      <vt:lpstr> MDB</vt:lpstr>
      <vt:lpstr> redis-</vt:lpstr>
      <vt:lpstr>流媒体服务器集群方案:避免单点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国美互联网PPT模版（微软雅黑40） </dc:title>
  <dc:creator>wangtingting-ds(王婷婷.美信品牌中心.总监)</dc:creator>
  <cp:lastModifiedBy>wangchuanyi</cp:lastModifiedBy>
  <cp:revision>380</cp:revision>
  <dcterms:created xsi:type="dcterms:W3CDTF">2016-11-29T04:08:00Z</dcterms:created>
  <dcterms:modified xsi:type="dcterms:W3CDTF">2020-02-11T09:26:55Z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2052-10.1.0.6065</vt:lpwstr>
  </property>
</Properties>
</file>