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40" r:id="rId2"/>
    <p:sldId id="2864" r:id="rId3"/>
    <p:sldId id="2857" r:id="rId4"/>
    <p:sldId id="2865" r:id="rId5"/>
    <p:sldId id="2866" r:id="rId6"/>
    <p:sldId id="2867" r:id="rId7"/>
    <p:sldId id="2868" r:id="rId8"/>
    <p:sldId id="2869" r:id="rId9"/>
    <p:sldId id="2871" r:id="rId10"/>
    <p:sldId id="2872" r:id="rId11"/>
    <p:sldId id="2873" r:id="rId12"/>
  </p:sldIdLst>
  <p:sldSz cx="12858750" cy="723265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AB63"/>
    <a:srgbClr val="A4D16D"/>
    <a:srgbClr val="DDEEC9"/>
    <a:srgbClr val="DE790F"/>
    <a:srgbClr val="DFF7EC"/>
    <a:srgbClr val="5E916C"/>
    <a:srgbClr val="457C53"/>
    <a:srgbClr val="72AF0A"/>
    <a:srgbClr val="838E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75" autoAdjust="0"/>
    <p:restoredTop sz="75911" autoAdjust="0"/>
  </p:normalViewPr>
  <p:slideViewPr>
    <p:cSldViewPr>
      <p:cViewPr varScale="1">
        <p:scale>
          <a:sx n="52" d="100"/>
          <a:sy n="52" d="100"/>
        </p:scale>
        <p:origin x="-1218" y="-90"/>
      </p:cViewPr>
      <p:guideLst>
        <p:guide orient="horz" pos="328"/>
        <p:guide orient="horz" pos="4183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90528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8926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afboat/unixCod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xggg/libio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zy.swust.net.cn/02/2/czxt/chapter2/section2/semaphone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huihoo.com/os/process/semaphore.htm" TargetMode="External"/><Relationship Id="rId4" Type="http://schemas.openxmlformats.org/officeDocument/2006/relationships/hyperlink" Target="https://blog.nowcoder.net/n/dcd0f5364a2c4fe8a09655c821d87849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Guco/shmqueue" TargetMode="External"/><Relationship Id="rId7" Type="http://schemas.openxmlformats.org/officeDocument/2006/relationships/hyperlink" Target="https://theboostcpplibraries.com/boost.interproces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highscore.de/cpp/boost/" TargetMode="External"/><Relationship Id="rId5" Type="http://schemas.openxmlformats.org/officeDocument/2006/relationships/hyperlink" Target="https://segmentfault.com/a/1190000012185545" TargetMode="External"/><Relationship Id="rId4" Type="http://schemas.openxmlformats.org/officeDocument/2006/relationships/hyperlink" Target="https://segmentfault.com/a/1190000021735193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se.51cto.com/art/202002/610953.ht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https://github.com/aleafboat/unixCode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err="1" smtClean="0">
                <a:hlinkClick r:id="rId3"/>
              </a:rPr>
              <a:t>github.com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err="1" smtClean="0">
                <a:hlinkClick r:id="rId3"/>
              </a:rPr>
              <a:t>wxggg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smtClean="0">
                <a:hlinkClick r:id="rId3"/>
              </a:rPr>
              <a:t>libio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http://zy.swust.net.cn/02/2/czxt/chapter2/section2/semaphone.htm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https://blog.nowcoder.net/n/dcd0f5364a2c4fe8a09655c821d87849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https://docs.huihoo.com/os/process/semaphore.htm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https://github.com/DGuco/shmqueue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smtClean="0">
                <a:hlinkClick r:id="rId4"/>
              </a:rPr>
              <a:t>https://segmentfault.com/a/1190000021735193</a:t>
            </a:r>
            <a:r>
              <a:rPr lang="en-US" dirty="0" smtClean="0"/>
              <a:t> </a:t>
            </a:r>
            <a:r>
              <a:rPr lang="zh-CN" altLang="en-US" dirty="0" smtClean="0"/>
              <a:t>读写锁</a:t>
            </a:r>
            <a:r>
              <a:rPr lang="zh-CN" altLang="en-US" baseline="0" dirty="0" smtClean="0"/>
              <a:t> 多读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写 ，加锁和解锁都是通 抢占锁来修改数据， 用另外一个锁同步</a:t>
            </a:r>
            <a:endParaRPr lang="en-US" altLang="zh-CN" baseline="0" dirty="0" smtClean="0"/>
          </a:p>
          <a:p>
            <a:r>
              <a:rPr lang="en-US" dirty="0" smtClean="0">
                <a:hlinkClick r:id="rId5"/>
              </a:rPr>
              <a:t>https://segmentfault.com/a/1190000012185545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解决方式：</a:t>
            </a:r>
            <a:r>
              <a:rPr lang="en-US" altLang="zh-CN" dirty="0" smtClean="0"/>
              <a:t>boost </a:t>
            </a:r>
            <a:r>
              <a:rPr lang="en-US" altLang="zh-CN" dirty="0" err="1" smtClean="0"/>
              <a:t>c++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缺点是什么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避免</a:t>
            </a:r>
            <a:endParaRPr lang="en-US" altLang="zh-CN" dirty="0" smtClean="0"/>
          </a:p>
          <a:p>
            <a:r>
              <a:rPr lang="en-US" dirty="0" smtClean="0">
                <a:hlinkClick r:id="rId6"/>
              </a:rPr>
              <a:t>http://zh.highscore.de/cpp/boost/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https://theboostcpplibraries.com/boost.interprocess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中断 不可中断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中断 不可中断</a:t>
            </a:r>
            <a:endParaRPr lang="en-US" altLang="zh-CN" dirty="0" smtClean="0"/>
          </a:p>
          <a:p>
            <a:endParaRPr lang="en-US" altLang="zh-CN" smtClean="0"/>
          </a:p>
          <a:p>
            <a:r>
              <a:rPr lang="en-US" smtClean="0">
                <a:hlinkClick r:id="rId3"/>
              </a:rPr>
              <a:t>https://database.51cto.com/art/202002/610953.htm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0861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iming>
    <p:tnLst>
      <p:par>
        <p:cTn id="1" dur="indefinite" restart="never" nodeType="tmRoot"/>
      </p:par>
    </p:tnLst>
  </p:timing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Guco/shmqueu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lzj112/MyBu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boostcpplibraries.com/boost.interprocess" TargetMode="External"/><Relationship Id="rId2" Type="http://schemas.openxmlformats.org/officeDocument/2006/relationships/hyperlink" Target="http://zh.highscore.de/cpp/boo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61224" y="1555920"/>
            <a:ext cx="7797526" cy="4120810"/>
          </a:xfrm>
          <a:prstGeom prst="rect">
            <a:avLst/>
          </a:prstGeom>
          <a:solidFill>
            <a:schemeClr val="accent2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" y="1555920"/>
            <a:ext cx="5061223" cy="4120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1388815" y="2365779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1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>
            <a:off x="1278203" y="4221948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3"/>
            </p:custDataLst>
          </p:nvPr>
        </p:nvSpPr>
        <p:spPr>
          <a:xfrm>
            <a:off x="6691911" y="2109015"/>
            <a:ext cx="2466542" cy="5539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读写锁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6691911" y="2978531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工作完成情况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5"/>
            </p:custDataLst>
          </p:nvPr>
        </p:nvSpPr>
        <p:spPr>
          <a:xfrm>
            <a:off x="6691911" y="3848047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成功项目展示</a:t>
            </a:r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6"/>
            </p:custDataLst>
          </p:nvPr>
        </p:nvSpPr>
        <p:spPr>
          <a:xfrm>
            <a:off x="6691911" y="4717563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明年工作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计划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216" y="345511"/>
            <a:ext cx="485775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1250" advTm="4000">
        <p15:prstTrans prst="airplane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/>
      <p:bldP spid="19" grpId="0"/>
      <p:bldP spid="13" grpId="0"/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65948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线程 </a:t>
            </a:r>
            <a:r>
              <a:rPr lang="en-US" altLang="zh-CN" dirty="0" smtClean="0"/>
              <a:t>---</a:t>
            </a:r>
            <a:r>
              <a:rPr lang="zh-CN" altLang="en-US" sz="4800" dirty="0" smtClean="0"/>
              <a:t>进程状态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2897" y="1258871"/>
            <a:ext cx="12001584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个队列存储进程</a:t>
            </a:r>
            <a:r>
              <a:rPr lang="en-US" altLang="zh-CN" sz="2000" dirty="0" smtClean="0"/>
              <a:t>PCB</a:t>
            </a:r>
          </a:p>
          <a:p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挂起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队列 </a:t>
            </a:r>
            <a:r>
              <a: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suspend queue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 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处在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挂起状态的进程映像在磁盘上， 目的是减少进程占用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等待队列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发生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进程唤醒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   </a:t>
            </a:r>
          </a:p>
          <a:p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就绪队列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等待和挂起区别</a:t>
            </a:r>
            <a:endParaRPr lang="en-US" altLang="zh-CN" sz="2000" dirty="0" smtClean="0"/>
          </a:p>
          <a:p>
            <a:r>
              <a:rPr lang="zh-CN" altLang="en-US" sz="2000" dirty="0" smtClean="0"/>
              <a:t>就绪队列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孤儿进程 僵尸</a:t>
            </a:r>
            <a:r>
              <a:rPr lang="zh-CN" altLang="en-US" sz="2000" dirty="0" smtClean="0"/>
              <a:t>进程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65948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线程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区别 使用场景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2897" y="1258871"/>
            <a:ext cx="1200158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隔离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8167" y="-5150"/>
            <a:ext cx="12858750" cy="72429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2495550" y="1914469"/>
            <a:ext cx="78676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9600" b="1" cap="all" dirty="0">
                <a:solidFill>
                  <a:schemeClr val="bg1"/>
                </a:solidFill>
                <a:cs typeface="Arial" panose="020B0604020202020204" pitchFamily="34" charset="0"/>
              </a:rPr>
              <a:t>锻</a:t>
            </a:r>
            <a:r>
              <a:rPr lang="zh-CN" altLang="en-US" sz="9600" b="1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炼 思路</a:t>
            </a:r>
            <a:endParaRPr lang="zh-CN" altLang="en-US" sz="9600" b="1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263125" y="3248338"/>
            <a:ext cx="63325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483045" y="4960943"/>
            <a:ext cx="2298257" cy="34970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author</a:t>
            </a:r>
            <a:r>
              <a:rPr lang="zh-CN" altLang="en-US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r>
              <a:rPr lang="en-US" altLang="zh-CN" sz="1800" dirty="0" smtClean="0">
                <a:solidFill>
                  <a:schemeClr val="bg1"/>
                </a:solidFill>
                <a:cs typeface="Arial" panose="020B0604020202020204" pitchFamily="34" charset="0"/>
              </a:rPr>
              <a:t>troy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6410454" y="4973940"/>
            <a:ext cx="3171696" cy="3189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 anchor="ctr" anchorCtr="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 dirty="0" smtClean="0">
                <a:solidFill>
                  <a:schemeClr val="bg1"/>
                </a:solidFill>
                <a:cs typeface="Arial" panose="020B0604020202020204" pitchFamily="34" charset="0"/>
              </a:rPr>
              <a:t>Welcome star 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9" grpId="1"/>
      <p:bldP spid="10" grpId="0"/>
      <p:bldP spid="10" grpId="1"/>
      <p:bldP spid="11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/>
          <p:nvPr/>
        </p:nvGrpSpPr>
        <p:grpSpPr>
          <a:xfrm>
            <a:off x="6427775" y="1658569"/>
            <a:ext cx="6027206" cy="2410900"/>
            <a:chOff x="4500562" y="1285866"/>
            <a:chExt cx="4286248" cy="1714512"/>
          </a:xfrm>
        </p:grpSpPr>
        <p:sp>
          <p:nvSpPr>
            <p:cNvPr id="38" name="Rectangle 37"/>
            <p:cNvSpPr/>
            <p:nvPr/>
          </p:nvSpPr>
          <p:spPr>
            <a:xfrm>
              <a:off x="4500562" y="1285866"/>
              <a:ext cx="4286248" cy="171451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06519" y="1509652"/>
              <a:ext cx="198132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</a:t>
              </a:r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boost:: shared_mutex </a:t>
              </a:r>
            </a:p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428583" y="4044952"/>
            <a:ext cx="5926796" cy="3454723"/>
            <a:chOff x="285720" y="3000379"/>
            <a:chExt cx="4214842" cy="2456828"/>
          </a:xfrm>
        </p:grpSpPr>
        <p:sp>
          <p:nvSpPr>
            <p:cNvPr id="54" name="Rectangle 53"/>
            <p:cNvSpPr/>
            <p:nvPr/>
          </p:nvSpPr>
          <p:spPr>
            <a:xfrm>
              <a:off x="285720" y="3000379"/>
              <a:ext cx="4214842" cy="1714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09814" y="3356003"/>
              <a:ext cx="2540468" cy="21012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</a:t>
              </a:r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RWMutex </a:t>
              </a:r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互斥锁和信号量实现</a:t>
              </a:r>
              <a:endPara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</a:t>
              </a: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--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go1.1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rwmutex.go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6786566" y="4259267"/>
            <a:ext cx="5528202" cy="1989536"/>
            <a:chOff x="2040370" y="1428742"/>
            <a:chExt cx="2573727" cy="1478441"/>
          </a:xfrm>
        </p:grpSpPr>
        <p:sp>
          <p:nvSpPr>
            <p:cNvPr id="61" name="Rectangle 60"/>
            <p:cNvSpPr/>
            <p:nvPr/>
          </p:nvSpPr>
          <p:spPr>
            <a:xfrm>
              <a:off x="2572512" y="1534915"/>
              <a:ext cx="2041585" cy="13722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读写锁</a:t>
              </a:r>
              <a:endPara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---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来源：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UNIX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网络编程卷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：进程间通信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8.4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章节</a:t>
              </a:r>
              <a:endPara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                    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40370" y="1428742"/>
              <a:ext cx="67424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3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824036" y="233568"/>
            <a:ext cx="2807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读写锁实现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21" y="4116391"/>
            <a:ext cx="187994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1" y="4330705"/>
            <a:ext cx="1476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21" y="5116523"/>
            <a:ext cx="192882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72713" y="1687499"/>
            <a:ext cx="226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矩形 43"/>
          <p:cNvSpPr/>
          <p:nvPr/>
        </p:nvSpPr>
        <p:spPr>
          <a:xfrm>
            <a:off x="357145" y="1544623"/>
            <a:ext cx="5143536" cy="22860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std::   shared_mutex</a:t>
            </a:r>
            <a:endParaRPr lang="zh-CN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897" y="1758937"/>
            <a:ext cx="1819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/>
              <a:t>  </a:t>
            </a:r>
            <a:r>
              <a:rPr lang="zh-CN" altLang="en-US" dirty="0" smtClean="0"/>
              <a:t>问：谈谈你对自旋锁的理解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400" y="1600101"/>
            <a:ext cx="121513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9749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/>
          <p:nvPr/>
        </p:nvGrpSpPr>
        <p:grpSpPr>
          <a:xfrm>
            <a:off x="6427775" y="1658569"/>
            <a:ext cx="6027206" cy="2410900"/>
            <a:chOff x="4500562" y="1285866"/>
            <a:chExt cx="4286248" cy="1714512"/>
          </a:xfrm>
        </p:grpSpPr>
        <p:sp>
          <p:nvSpPr>
            <p:cNvPr id="38" name="Rectangle 37"/>
            <p:cNvSpPr/>
            <p:nvPr/>
          </p:nvSpPr>
          <p:spPr>
            <a:xfrm>
              <a:off x="4500562" y="1285866"/>
              <a:ext cx="4286248" cy="1714512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806519" y="1509652"/>
              <a:ext cx="198132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</a:t>
              </a:r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boost:: shared_mutex </a:t>
              </a:r>
            </a:p>
            <a:p>
              <a:pPr>
                <a:lnSpc>
                  <a:spcPct val="150000"/>
                </a:lnSpc>
              </a:pPr>
              <a:endPara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428583" y="4044952"/>
            <a:ext cx="5926796" cy="3454723"/>
            <a:chOff x="285720" y="3000379"/>
            <a:chExt cx="4214842" cy="2456828"/>
          </a:xfrm>
        </p:grpSpPr>
        <p:sp>
          <p:nvSpPr>
            <p:cNvPr id="54" name="Rectangle 53"/>
            <p:cNvSpPr/>
            <p:nvPr/>
          </p:nvSpPr>
          <p:spPr>
            <a:xfrm>
              <a:off x="285720" y="3000379"/>
              <a:ext cx="4214842" cy="17145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809814" y="3356003"/>
              <a:ext cx="2540468" cy="210120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</a:t>
              </a:r>
              <a:r>
                <a:rPr lang="en-US" altLang="zh-CN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RWMutex </a:t>
              </a:r>
              <a:r>
                <a:rPr lang="zh-CN" altLang="en-US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互斥锁和信号量实现</a:t>
              </a:r>
              <a:endPara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</a:t>
              </a: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--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go1.1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rwmutex.go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</a:t>
              </a:r>
            </a:p>
            <a:p>
              <a:pPr>
                <a:lnSpc>
                  <a:spcPct val="150000"/>
                </a:lnSpc>
              </a:pPr>
              <a:endPara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6786566" y="4259267"/>
            <a:ext cx="5528202" cy="1989536"/>
            <a:chOff x="2040370" y="1428742"/>
            <a:chExt cx="2573727" cy="1478441"/>
          </a:xfrm>
        </p:grpSpPr>
        <p:sp>
          <p:nvSpPr>
            <p:cNvPr id="61" name="Rectangle 60"/>
            <p:cNvSpPr/>
            <p:nvPr/>
          </p:nvSpPr>
          <p:spPr>
            <a:xfrm>
              <a:off x="2572512" y="1534915"/>
              <a:ext cx="2041585" cy="13722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</a:t>
              </a:r>
              <a:r>
                <a:rPr lang="zh-CN" altLang="en-US" sz="2000" dirty="0" smtClean="0">
                  <a:solidFill>
                    <a:srgbClr val="FFC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使用互斥锁和条件变量实现 读写锁</a:t>
              </a:r>
              <a:endPara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---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来源：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UNIX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网络编程卷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：进程间通信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8.4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章节</a:t>
              </a:r>
              <a:endPara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                          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40370" y="1428742"/>
              <a:ext cx="674242" cy="147740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endParaRPr lang="en-US" sz="135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 Light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2" name="TextBox 8"/>
          <p:cNvSpPr txBox="1"/>
          <p:nvPr/>
        </p:nvSpPr>
        <p:spPr>
          <a:xfrm>
            <a:off x="824035" y="233568"/>
            <a:ext cx="63254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3200" b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Libevent</a:t>
            </a:r>
            <a:r>
              <a:rPr lang="en-US" altLang="zh-CN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多线程的实现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21" y="4116391"/>
            <a:ext cx="187994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1" y="4330705"/>
            <a:ext cx="1476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21" y="5116523"/>
            <a:ext cx="192882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72713" y="1687499"/>
            <a:ext cx="22669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矩形 43"/>
          <p:cNvSpPr/>
          <p:nvPr/>
        </p:nvSpPr>
        <p:spPr>
          <a:xfrm>
            <a:off x="357145" y="1544623"/>
            <a:ext cx="5143536" cy="228601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std::   shared_mutex</a:t>
            </a:r>
            <a:endParaRPr lang="zh-CN" alt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897" y="1758937"/>
            <a:ext cx="18192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84328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网络编程 卷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：进程间通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92" y="1830375"/>
            <a:ext cx="1282335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07" y="4545019"/>
            <a:ext cx="3714776" cy="252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72449" y="2678285"/>
            <a:ext cx="5357797" cy="516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51" y="1616061"/>
            <a:ext cx="5357797" cy="516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1"/>
            <a:ext cx="11090672" cy="551727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https://github.com/DGuco/shmqueue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>1</a:t>
            </a:r>
            <a:br>
              <a:rPr lang="en-US" altLang="zh-CN" dirty="0" smtClean="0"/>
            </a:br>
            <a:r>
              <a:rPr lang="zh-CN" altLang="en-US" dirty="0" smtClean="0"/>
              <a:t>个生产，一个消费  轮流执行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个信号量 </a:t>
            </a:r>
            <a:r>
              <a:rPr lang="en-US" altLang="zh-CN" dirty="0" smtClean="0"/>
              <a:t>0  1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多个生成 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个消费： </a:t>
            </a:r>
            <a:r>
              <a:rPr lang="en-US" altLang="zh-CN" dirty="0" smtClean="0"/>
              <a:t>2 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N1</a:t>
            </a:r>
            <a:br>
              <a:rPr lang="en-US" altLang="zh-CN" dirty="0" smtClean="0"/>
            </a:br>
            <a:r>
              <a:rPr lang="en-US" dirty="0" smtClean="0">
                <a:hlinkClick r:id="rId4"/>
              </a:rPr>
              <a:t>https://github.com/lzj112/MyBus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76613" y="1630363"/>
            <a:ext cx="61055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5588707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http://zh.highscore.de/cpp/boost/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https://theboostcpplibraries.com/boost.interprocess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 </a:t>
            </a:r>
            <a:r>
              <a:rPr lang="en-US" altLang="zh-CN" dirty="0" err="1" smtClean="0"/>
              <a:t>vs</a:t>
            </a:r>
            <a:r>
              <a:rPr lang="zh-CN" altLang="en-US" dirty="0" smtClean="0"/>
              <a:t>线程 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59" y="1687499"/>
            <a:ext cx="49434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47" y="1616061"/>
            <a:ext cx="44958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23" y="1830375"/>
            <a:ext cx="5300646" cy="4450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3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BFBFBF"/>
      </a:accent2>
      <a:accent3>
        <a:srgbClr val="0070C0"/>
      </a:accent3>
      <a:accent4>
        <a:srgbClr val="BFBFBF"/>
      </a:accent4>
      <a:accent5>
        <a:srgbClr val="0070C0"/>
      </a:accent5>
      <a:accent6>
        <a:srgbClr val="BFBFBF"/>
      </a:accent6>
      <a:hlink>
        <a:srgbClr val="0070C0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自定义</PresentationFormat>
  <Paragraphs>123</Paragraphs>
  <Slides>11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第一PPT，www.1ppt.com</vt:lpstr>
      <vt:lpstr>幻灯片 1</vt:lpstr>
      <vt:lpstr>幻灯片 2</vt:lpstr>
      <vt:lpstr>幻灯片 3</vt:lpstr>
      <vt:lpstr>   问：谈谈你对自旋锁的理解</vt:lpstr>
      <vt:lpstr>幻灯片 5</vt:lpstr>
      <vt:lpstr>UNIX网络编程 卷2：进程间通</vt:lpstr>
      <vt:lpstr>https://github.com/DGuco/shmqueue  1 个生产，一个消费  轮流执行 2个信号量 0  1  多个生成 1个消费： 2 个 N1 https://github.com/lzj112/MyBus</vt:lpstr>
      <vt:lpstr>http://zh.highscore.de/cpp/boost/ https://theboostcpplibraries.com/boost.interprocess</vt:lpstr>
      <vt:lpstr>进程 vs线程 </vt:lpstr>
      <vt:lpstr> 进程 vs线程 ---进程状态</vt:lpstr>
      <vt:lpstr> 进程 vs线程 ---区别 使用场景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/>
  <cp:keywords>www.1ppt.com</cp:keywords>
  <cp:lastModifiedBy/>
  <cp:revision>2</cp:revision>
  <dcterms:created xsi:type="dcterms:W3CDTF">2016-12-18T13:13:00Z</dcterms:created>
  <dcterms:modified xsi:type="dcterms:W3CDTF">2020-04-08T10:21:50Z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