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4" r:id="rId2"/>
    <p:sldId id="278" r:id="rId3"/>
    <p:sldId id="280" r:id="rId4"/>
    <p:sldId id="279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90" r:id="rId13"/>
    <p:sldId id="297" r:id="rId14"/>
    <p:sldId id="291" r:id="rId15"/>
    <p:sldId id="289" r:id="rId16"/>
    <p:sldId id="292" r:id="rId17"/>
    <p:sldId id="296" r:id="rId18"/>
    <p:sldId id="294" r:id="rId19"/>
    <p:sldId id="295" r:id="rId20"/>
    <p:sldId id="293" r:id="rId21"/>
    <p:sldId id="299" r:id="rId22"/>
    <p:sldId id="302" r:id="rId23"/>
    <p:sldId id="301" r:id="rId24"/>
    <p:sldId id="300" r:id="rId25"/>
    <p:sldId id="281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82873" autoAdjust="0"/>
  </p:normalViewPr>
  <p:slideViewPr>
    <p:cSldViewPr>
      <p:cViewPr>
        <p:scale>
          <a:sx n="100" d="100"/>
          <a:sy n="100" d="100"/>
        </p:scale>
        <p:origin x="-2136" y="-49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2020/5/25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698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2020/5/25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445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837322/is-it-is-possible-to-force-tcp-socket-to-send-0-bytes-in-case-of-packet-losse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dba.cn/2015/03/17/redis%E4%B8%BB%E4%BB%8E%E5%A4%8D%E5%88%B6%EF%BC%882%EF%BC%89-replication-buffer%E4%B8%8Ereplication-backlo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37403889/the-difference-between-repl-buffer-and-backlog-in-redis" TargetMode="External"/><Relationship Id="rId4" Type="http://schemas.openxmlformats.org/officeDocument/2006/relationships/hyperlink" Target="https://mhl.xyz/Cache/redis-client-output-buffer-limit.html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labs.com/blog/top-redis-headaches-for-devops-replication-buffer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mdba.cn/2015/03/17/redis%E4%B8%BB%E4%BB%8E%E5%A4%8D%E5%88%B6%EF%BC%882%EF%BC%89-replication-buffer%E4%B8%8Ereplication-backlog/" TargetMode="External"/><Relationship Id="rId5" Type="http://schemas.openxmlformats.org/officeDocument/2006/relationships/hyperlink" Target="https://github.com/spotahome/redis-operator/issues/118" TargetMode="External"/><Relationship Id="rId4" Type="http://schemas.openxmlformats.org/officeDocument/2006/relationships/hyperlink" Target="https://cachecloud.github.io/2016/11/24/%E5%85%A8%E9%87%8F%E5%A4%8D%E5%88%B6%E9%97%AE%E9%A2%98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book.readthedocs.io/en/latest/compress-datastruct/ziplist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p.weixin.qq.com/s?__biz=MzI1MzYzMTI2Ng==&amp;mid=2247484134&amp;idx=1&amp;sn=aa2ac7c6fc3c702ec3ea8fc22cff88b9&amp;scene=21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qiankunli.github.io/2019/04/20/redis_source.html" TargetMode="External"/><Relationship Id="rId5" Type="http://schemas.openxmlformats.org/officeDocument/2006/relationships/hyperlink" Target="https://redis.io/topics/faq" TargetMode="External"/><Relationship Id="rId4" Type="http://schemas.openxmlformats.org/officeDocument/2006/relationships/hyperlink" Target="http://localhost:1313/post/DataBase/server_redi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ihiro.org.cn/blogs/1651636328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book.com/preview/object/object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utiao.com/a1661858461586509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ldblog.antirez.com/post/redis-persistence-demystified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mtClean="0">
                <a:hlinkClick r:id="rId3"/>
              </a:rPr>
              <a:t>https://github.com/xetorthio/jedis</a:t>
            </a:r>
            <a:r>
              <a:rPr lang="en-US" smtClean="0"/>
              <a:t> (5)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 </a:t>
            </a:r>
            <a:r>
              <a:rPr lang="en-US" altLang="zh-CN" dirty="0" smtClean="0"/>
              <a:t>AOF </a:t>
            </a:r>
            <a:r>
              <a:rPr lang="zh-CN" altLang="en-US" dirty="0" smtClean="0"/>
              <a:t>缓存写入到文件中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 AOF </a:t>
            </a:r>
            <a:r>
              <a:rPr lang="zh-CN" altLang="en-US" dirty="0" smtClean="0"/>
              <a:t>重写缓存链表，链接着多个缓存块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list *</a:t>
            </a:r>
            <a:r>
              <a:rPr lang="en-US" altLang="zh-CN" dirty="0" err="1" smtClean="0"/>
              <a:t>aof_rewrite_buf_blocks</a:t>
            </a:r>
            <a:r>
              <a:rPr lang="en-US" altLang="zh-CN" dirty="0" smtClean="0"/>
              <a:t>;   /* Hold changes during an AOF rewrite. */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// AOF </a:t>
            </a:r>
            <a:r>
              <a:rPr lang="zh-CN" altLang="en-US" dirty="0" smtClean="0"/>
              <a:t>缓冲区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sds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aof_buf</a:t>
            </a:r>
            <a:r>
              <a:rPr lang="en-US" altLang="zh-CN" dirty="0" smtClean="0"/>
              <a:t>;      /* AOF buffer, written before entering the event loop */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8734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/* This is how rewriting of the append only file in background works:</a:t>
            </a:r>
          </a:p>
          <a:p>
            <a:r>
              <a:rPr lang="en-US" altLang="zh-CN" smtClean="0"/>
              <a:t> * </a:t>
            </a:r>
          </a:p>
          <a:p>
            <a:r>
              <a:rPr lang="en-US" altLang="zh-CN" smtClean="0"/>
              <a:t> * </a:t>
            </a:r>
            <a:r>
              <a:rPr lang="zh-CN" altLang="en-US" smtClean="0"/>
              <a:t>以下是后台重写 </a:t>
            </a:r>
            <a:r>
              <a:rPr lang="en-US" altLang="zh-CN" smtClean="0"/>
              <a:t>AOF </a:t>
            </a:r>
            <a:r>
              <a:rPr lang="zh-CN" altLang="en-US" smtClean="0"/>
              <a:t>文件（</a:t>
            </a:r>
            <a:r>
              <a:rPr lang="en-US" altLang="zh-CN" err="1" smtClean="0"/>
              <a:t>BGREWRITEAOF</a:t>
            </a:r>
            <a:r>
              <a:rPr lang="zh-CN" altLang="en-US" smtClean="0"/>
              <a:t>）的工作步骤：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1) The user calls </a:t>
            </a:r>
            <a:r>
              <a:rPr lang="en-US" altLang="zh-CN" err="1" smtClean="0"/>
              <a:t>BGREWRITEAOF</a:t>
            </a:r>
            <a:endParaRPr lang="en-US" altLang="zh-CN" smtClean="0"/>
          </a:p>
          <a:p>
            <a:r>
              <a:rPr lang="en-US" altLang="zh-CN" smtClean="0"/>
              <a:t> *    </a:t>
            </a:r>
            <a:r>
              <a:rPr lang="zh-CN" altLang="en-US" smtClean="0"/>
              <a:t>用户调用 </a:t>
            </a:r>
            <a:r>
              <a:rPr lang="en-US" altLang="zh-CN" err="1" smtClean="0"/>
              <a:t>BGREWRITEAOF</a:t>
            </a:r>
            <a:endParaRPr lang="en-US" altLang="zh-CN" smtClean="0"/>
          </a:p>
          <a:p>
            <a:r>
              <a:rPr lang="en-US" altLang="zh-CN" smtClean="0"/>
              <a:t> *</a:t>
            </a:r>
          </a:p>
          <a:p>
            <a:r>
              <a:rPr lang="en-US" altLang="zh-CN" smtClean="0"/>
              <a:t> * 2) Redis calls this function, that forks():</a:t>
            </a:r>
          </a:p>
          <a:p>
            <a:r>
              <a:rPr lang="en-US" altLang="zh-CN" smtClean="0"/>
              <a:t> *    Redis </a:t>
            </a:r>
            <a:r>
              <a:rPr lang="zh-CN" altLang="en-US" smtClean="0"/>
              <a:t>调用这个函数，它执行 </a:t>
            </a:r>
            <a:r>
              <a:rPr lang="en-US" altLang="zh-CN" smtClean="0"/>
              <a:t>fork() 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   </a:t>
            </a:r>
            <a:r>
              <a:rPr lang="en-US" altLang="zh-CN" err="1" smtClean="0"/>
              <a:t>2a</a:t>
            </a:r>
            <a:r>
              <a:rPr lang="en-US" altLang="zh-CN" smtClean="0"/>
              <a:t>) the child rewrite the append only file in a temp file.</a:t>
            </a:r>
          </a:p>
          <a:p>
            <a:r>
              <a:rPr lang="en-US" altLang="zh-CN" smtClean="0"/>
              <a:t> *        </a:t>
            </a:r>
            <a:r>
              <a:rPr lang="zh-CN" altLang="en-US" smtClean="0"/>
              <a:t>子进程在临时文件中对 </a:t>
            </a:r>
            <a:r>
              <a:rPr lang="en-US" altLang="zh-CN" smtClean="0"/>
              <a:t>AOF </a:t>
            </a:r>
            <a:r>
              <a:rPr lang="zh-CN" altLang="en-US" smtClean="0"/>
              <a:t>文件进行重写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   </a:t>
            </a:r>
            <a:r>
              <a:rPr lang="en-US" altLang="zh-CN" err="1" smtClean="0"/>
              <a:t>2b</a:t>
            </a:r>
            <a:r>
              <a:rPr lang="en-US" altLang="zh-CN" smtClean="0"/>
              <a:t>) the parent accumulates differences in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*        </a:t>
            </a:r>
            <a:r>
              <a:rPr lang="zh-CN" altLang="en-US" smtClean="0"/>
              <a:t>父进程将新输入的写命令追加到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 </a:t>
            </a:r>
            <a:r>
              <a:rPr lang="zh-CN" altLang="en-US" smtClean="0"/>
              <a:t>中</a:t>
            </a:r>
          </a:p>
          <a:p>
            <a:r>
              <a:rPr lang="zh-CN" altLang="en-US" smtClean="0"/>
              <a:t> *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stackoverflow.com</a:t>
            </a:r>
            <a:r>
              <a:rPr lang="en-US" altLang="zh-CN" smtClean="0">
                <a:hlinkClick r:id="rId3"/>
              </a:rPr>
              <a:t>/questions/53837322/is-it-is-possible-to-force-tcp-socket-to-send-0-bytes-in-case-of-packet-losses</a:t>
            </a:r>
            <a:endParaRPr lang="zh-CN" altLang="en-US" smtClean="0"/>
          </a:p>
          <a:p>
            <a:r>
              <a:rPr lang="zh-CN" altLang="en-US" smtClean="0"/>
              <a:t> * </a:t>
            </a:r>
            <a:r>
              <a:rPr lang="en-US" altLang="zh-CN" smtClean="0"/>
              <a:t>3) When the child finished '</a:t>
            </a:r>
            <a:r>
              <a:rPr lang="en-US" altLang="zh-CN" err="1" smtClean="0"/>
              <a:t>2a</a:t>
            </a:r>
            <a:r>
              <a:rPr lang="en-US" altLang="zh-CN" smtClean="0"/>
              <a:t>' exists.</a:t>
            </a:r>
          </a:p>
          <a:p>
            <a:r>
              <a:rPr lang="en-US" altLang="zh-CN" smtClean="0"/>
              <a:t> *    </a:t>
            </a:r>
            <a:r>
              <a:rPr lang="zh-CN" altLang="en-US" smtClean="0"/>
              <a:t>当步骤 </a:t>
            </a:r>
            <a:r>
              <a:rPr lang="en-US" altLang="zh-CN" err="1" smtClean="0"/>
              <a:t>2a</a:t>
            </a:r>
            <a:r>
              <a:rPr lang="en-US" altLang="zh-CN" smtClean="0"/>
              <a:t> </a:t>
            </a:r>
            <a:r>
              <a:rPr lang="zh-CN" altLang="en-US" smtClean="0"/>
              <a:t>执行完之后，子进程结束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4) 1 The parent will trap the exit code, if it's OK, will append the</a:t>
            </a:r>
          </a:p>
          <a:p>
            <a:r>
              <a:rPr lang="en-US" altLang="zh-CN" smtClean="0"/>
              <a:t> *    data accumulated into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 into the temp file, and</a:t>
            </a:r>
          </a:p>
          <a:p>
            <a:r>
              <a:rPr lang="en-US" altLang="zh-CN" smtClean="0"/>
              <a:t> *    finally will rename(2) the temp file in the actual file name.</a:t>
            </a:r>
          </a:p>
          <a:p>
            <a:r>
              <a:rPr lang="en-US" altLang="zh-CN" smtClean="0"/>
              <a:t> *    The the new file is reopened as the new append only file. Profit!</a:t>
            </a:r>
          </a:p>
          <a:p>
            <a:r>
              <a:rPr lang="en-US" altLang="zh-CN" smtClean="0"/>
              <a:t> *</a:t>
            </a:r>
          </a:p>
          <a:p>
            <a:r>
              <a:rPr lang="en-US" altLang="zh-CN" smtClean="0"/>
              <a:t> *    </a:t>
            </a:r>
            <a:r>
              <a:rPr lang="zh-CN" altLang="en-US" smtClean="0"/>
              <a:t>父进程会捕捉子进程的退出信号，</a:t>
            </a:r>
          </a:p>
          <a:p>
            <a:r>
              <a:rPr lang="zh-CN" altLang="en-US" smtClean="0"/>
              <a:t> *    如果子进程的退出状态是 </a:t>
            </a:r>
            <a:r>
              <a:rPr lang="en-US" altLang="zh-CN" smtClean="0"/>
              <a:t>OK </a:t>
            </a:r>
            <a:r>
              <a:rPr lang="zh-CN" altLang="en-US" smtClean="0"/>
              <a:t>的话，</a:t>
            </a:r>
          </a:p>
          <a:p>
            <a:r>
              <a:rPr lang="zh-CN" altLang="en-US" smtClean="0"/>
              <a:t> *    那么父进程将新输入命令的缓存追加到临时文件，</a:t>
            </a:r>
          </a:p>
          <a:p>
            <a:r>
              <a:rPr lang="zh-CN" altLang="en-US" smtClean="0"/>
              <a:t> *    然后使用 </a:t>
            </a:r>
            <a:r>
              <a:rPr lang="en-US" altLang="zh-CN" smtClean="0"/>
              <a:t>rename(2) </a:t>
            </a:r>
            <a:r>
              <a:rPr lang="zh-CN" altLang="en-US" smtClean="0"/>
              <a:t>对临时文件改名，用它代替旧的 </a:t>
            </a:r>
            <a:r>
              <a:rPr lang="en-US" altLang="zh-CN" smtClean="0"/>
              <a:t>AOF </a:t>
            </a:r>
            <a:r>
              <a:rPr lang="zh-CN" altLang="en-US" smtClean="0"/>
              <a:t>文件，</a:t>
            </a:r>
          </a:p>
          <a:p>
            <a:r>
              <a:rPr lang="zh-CN" altLang="en-US" smtClean="0"/>
              <a:t> *    至此，后台 </a:t>
            </a:r>
            <a:r>
              <a:rPr lang="en-US" altLang="zh-CN" smtClean="0"/>
              <a:t>AOF </a:t>
            </a:r>
            <a:r>
              <a:rPr lang="zh-CN" altLang="en-US" smtClean="0"/>
              <a:t>重写完成。</a:t>
            </a:r>
          </a:p>
          <a:p>
            <a:r>
              <a:rPr lang="zh-CN" altLang="en-US" smtClean="0"/>
              <a:t> *</a:t>
            </a:r>
            <a:r>
              <a:rPr lang="en-US" altLang="zh-CN" smtClean="0"/>
              <a:t>/</a:t>
            </a:r>
          </a:p>
          <a:p>
            <a:endParaRPr lang="en-US" altLang="zh-CN" smtClean="0"/>
          </a:p>
          <a:p>
            <a:r>
              <a:rPr lang="en-US" altLang="zh-CN" smtClean="0"/>
              <a:t>backgroundRewriteDoneHandler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{"</a:t>
            </a:r>
            <a:r>
              <a:rPr lang="en-US" altLang="zh-CN" err="1" smtClean="0"/>
              <a:t>bgsave</a:t>
            </a:r>
            <a:r>
              <a:rPr lang="en-US" altLang="zh-CN" smtClean="0"/>
              <a:t>",bgsaveCommand,1,"</a:t>
            </a:r>
            <a:r>
              <a:rPr lang="en-US" altLang="zh-CN" err="1" smtClean="0"/>
              <a:t>ar</a:t>
            </a:r>
            <a:r>
              <a:rPr lang="en-US" altLang="zh-CN" smtClean="0"/>
              <a:t>",</a:t>
            </a:r>
            <a:r>
              <a:rPr lang="en-US" altLang="zh-CN" err="1" smtClean="0"/>
              <a:t>0,NULL,0,0,0,0,0</a:t>
            </a:r>
            <a:r>
              <a:rPr lang="en-US" altLang="zh-CN" smtClean="0"/>
              <a:t>},</a:t>
            </a:r>
          </a:p>
          <a:p>
            <a:r>
              <a:rPr lang="en-US" altLang="zh-CN" smtClean="0"/>
              <a:t>    {"</a:t>
            </a:r>
            <a:r>
              <a:rPr lang="en-US" altLang="zh-CN" err="1" smtClean="0"/>
              <a:t>bgrewriteaof</a:t>
            </a:r>
            <a:r>
              <a:rPr lang="en-US" altLang="zh-CN" smtClean="0"/>
              <a:t>",bgrewriteaofCommand,1,"</a:t>
            </a:r>
            <a:r>
              <a:rPr lang="en-US" altLang="zh-CN" err="1" smtClean="0"/>
              <a:t>ar</a:t>
            </a:r>
            <a:r>
              <a:rPr lang="en-US" altLang="zh-CN" smtClean="0"/>
              <a:t>",</a:t>
            </a:r>
            <a:r>
              <a:rPr lang="en-US" altLang="zh-CN" err="1" smtClean="0"/>
              <a:t>0,NULL,0,0,0,0,0</a:t>
            </a:r>
            <a:r>
              <a:rPr lang="en-US" altLang="zh-CN" smtClean="0"/>
              <a:t>},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62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solidFill>
                  <a:srgbClr val="FF0000"/>
                </a:solidFill>
              </a:rPr>
              <a:t>Book: </a:t>
            </a:r>
            <a:r>
              <a:rPr lang="zh-CN" altLang="en-US" sz="1200" smtClean="0">
                <a:solidFill>
                  <a:srgbClr val="FF0000"/>
                </a:solidFill>
              </a:rPr>
              <a:t> </a:t>
            </a:r>
            <a:r>
              <a:rPr lang="en-US" altLang="zh-CN" sz="1200" smtClean="0">
                <a:solidFill>
                  <a:srgbClr val="FF0000"/>
                </a:solidFill>
              </a:rPr>
              <a:t>redis</a:t>
            </a:r>
            <a:r>
              <a:rPr lang="zh-CN" altLang="en-US" sz="1200" smtClean="0">
                <a:solidFill>
                  <a:srgbClr val="FF0000"/>
                </a:solidFill>
              </a:rPr>
              <a:t>设计第</a:t>
            </a:r>
            <a:r>
              <a:rPr lang="en-US" altLang="zh-CN" sz="1200" smtClean="0">
                <a:solidFill>
                  <a:srgbClr val="FF0000"/>
                </a:solidFill>
              </a:rPr>
              <a:t>15</a:t>
            </a:r>
            <a:r>
              <a:rPr lang="zh-CN" altLang="en-US" sz="1200" smtClean="0">
                <a:solidFill>
                  <a:srgbClr val="FF0000"/>
                </a:solidFill>
              </a:rPr>
              <a:t>章节 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endParaRPr lang="en-US" altLang="zh-CN" smtClean="0">
              <a:hlinkClick r:id="rId3"/>
            </a:endParaRPr>
          </a:p>
          <a:p>
            <a:r>
              <a:rPr lang="en-US" altLang="zh-CN" smtClean="0">
                <a:hlinkClick r:id="rId3"/>
              </a:rPr>
              <a:t>http://mdba.cn/2015/03/17/redis%E4%B8%BB%E4%BB%8E%E5%A4%8D%E5%88%B6%EF%BC%882%EF%BC%89-replication-buffer%E4%B8%8Ereplication-backlog/</a:t>
            </a:r>
            <a:endParaRPr lang="en-US" altLang="zh-CN" smtClean="0"/>
          </a:p>
          <a:p>
            <a:r>
              <a:rPr lang="en-US" altLang="zh-CN" smtClean="0"/>
              <a:t>config get client-output-buffer-limit </a:t>
            </a:r>
          </a:p>
          <a:p>
            <a:r>
              <a:rPr lang="en-US" altLang="zh-CN" smtClean="0">
                <a:hlinkClick r:id="rId4"/>
              </a:rPr>
              <a:t>https://mhl.xyz/Cache/redis-client-output-buffer-limit.html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hlinkClick r:id="rId5"/>
              </a:rPr>
              <a:t>https://stackoverflow.com/questions/37403889/the-difference-between-repl-buffer-and-backlog-in-redis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3799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47671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https://redislabs.com/blog/top-redis-headaches-for-devops-replication-buffer/</a:t>
            </a:r>
            <a:endParaRPr lang="en-US" altLang="zh-CN" smtClean="0"/>
          </a:p>
          <a:p>
            <a:r>
              <a:rPr lang="en-US" altLang="zh-CN" smtClean="0">
                <a:hlinkClick r:id="rId4"/>
              </a:rPr>
              <a:t>https://cachecloud.github.io/2016/11/24/%E5%85%A8%E9%87%8F%E5%A4%8D%E5%88%B6%E9%97%AE%E9%A2%98/</a:t>
            </a:r>
            <a:endParaRPr lang="en-US" altLang="zh-CN" smtClean="0"/>
          </a:p>
          <a:p>
            <a:endParaRPr lang="en-US" altLang="zh-CN" smtClean="0">
              <a:hlinkClick r:id="rId5"/>
            </a:endParaRPr>
          </a:p>
          <a:p>
            <a:r>
              <a:rPr lang="en-US" altLang="zh-CN" smtClean="0">
                <a:hlinkClick r:id="rId5"/>
              </a:rPr>
              <a:t>https://github.com/spotahome/redis-operator/issues/118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config set client-output-buffer-limit "slave 536870912 536870912 0" </a:t>
            </a:r>
          </a:p>
          <a:p>
            <a:endParaRPr lang="en-US" altLang="zh-CN" smtClean="0"/>
          </a:p>
          <a:p>
            <a:r>
              <a:rPr lang="en-US" altLang="zh-CN" smtClean="0">
                <a:hlinkClick r:id="rId6"/>
              </a:rPr>
              <a:t>http://mdba.cn/2015/03/17/redis%E4%B8%BB%E4%BB%8E%E5%A4%8D%E5%88%B6%EF%BC%882%EF%BC%89-replication-buffer%E4%B8%8Ereplication-backlog/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56187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9119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开始时间：</a:t>
            </a:r>
            <a:r>
              <a:rPr lang="en-US" altLang="zh-CN" dirty="0" smtClean="0"/>
              <a:t>2020-4-21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</a:t>
            </a:r>
          </a:p>
          <a:p>
            <a:r>
              <a:rPr lang="en-US" altLang="zh-CN" dirty="0" smtClean="0"/>
              <a:t>-</a:t>
            </a:r>
            <a:r>
              <a:rPr lang="en-US" altLang="zh-CN" baseline="0" dirty="0" smtClean="0"/>
              <a:t> </a:t>
            </a:r>
            <a:r>
              <a:rPr lang="zh-CN" altLang="en-US" baseline="0" smtClean="0"/>
              <a:t>脑子根本没有这个概念。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巨人的肩膀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https://redisbook.readthedocs.io/en/latest/compress-datastruct/ziplist.html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https://mp.weixin.qq.com/s?__biz=MzI1MzYzMTI2Ng==&amp;mid=2247484134&amp;idx=1&amp;sn=aa2ac7c6fc3c702ec3ea8fc22cff88b9&amp;scene=21#wechat_redirect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开始时间：</a:t>
            </a:r>
            <a:r>
              <a:rPr lang="en-US" altLang="zh-CN" dirty="0" smtClean="0"/>
              <a:t>2020-4-21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</a:t>
            </a:r>
          </a:p>
          <a:p>
            <a:r>
              <a:rPr lang="en-US" altLang="zh-CN" dirty="0" smtClean="0"/>
              <a:t>-</a:t>
            </a:r>
            <a:r>
              <a:rPr lang="en-US" altLang="zh-CN" baseline="0" dirty="0" smtClean="0"/>
              <a:t> </a:t>
            </a:r>
            <a:r>
              <a:rPr lang="zh-CN" altLang="en-US" baseline="0" smtClean="0"/>
              <a:t>脑子根本没有这个概念。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一致性</a:t>
            </a:r>
            <a:r>
              <a:rPr lang="en-US" altLang="zh-CN" smtClean="0"/>
              <a:t>hash</a:t>
            </a:r>
            <a:r>
              <a:rPr lang="zh-CN" altLang="en-US" smtClean="0"/>
              <a:t>和</a:t>
            </a:r>
            <a:r>
              <a:rPr lang="en-US" altLang="zh-CN" smtClean="0"/>
              <a:t>redis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集群的区别？</a:t>
            </a:r>
            <a:r>
              <a:rPr lang="zh-CN" altLang="en-US" smtClean="0"/>
              <a:t>一致性</a:t>
            </a:r>
            <a:r>
              <a:rPr lang="en-US" altLang="zh-CN" smtClean="0"/>
              <a:t>hash </a:t>
            </a:r>
            <a:r>
              <a:rPr lang="zh-CN" altLang="en-US" smtClean="0"/>
              <a:t>是按照</a:t>
            </a:r>
            <a:r>
              <a:rPr lang="en-US" altLang="zh-CN" smtClean="0"/>
              <a:t>node</a:t>
            </a:r>
            <a:r>
              <a:rPr lang="zh-CN" altLang="en-US" smtClean="0"/>
              <a:t>均分这些记录。受限于</a:t>
            </a:r>
            <a:r>
              <a:rPr lang="en-US" altLang="zh-CN" smtClean="0"/>
              <a:t>node</a:t>
            </a:r>
            <a:r>
              <a:rPr lang="zh-CN" altLang="en-US" smtClean="0"/>
              <a:t>个数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mtClean="0"/>
              <a:t>里面关键词</a:t>
            </a:r>
          </a:p>
          <a:p>
            <a:pPr>
              <a:buNone/>
            </a:pPr>
            <a:r>
              <a:rPr lang="en-US" smtClean="0"/>
              <a:t>Replicated state machine </a:t>
            </a:r>
          </a:p>
          <a:p>
            <a:pPr>
              <a:buNone/>
            </a:pPr>
            <a:r>
              <a:rPr lang="en-US" altLang="zh-CN" smtClean="0"/>
              <a:t>Server </a:t>
            </a:r>
            <a:r>
              <a:rPr lang="en-US" smtClean="0"/>
              <a:t>rules repeatedly </a:t>
            </a:r>
          </a:p>
          <a:p>
            <a:pPr>
              <a:buNone/>
            </a:pPr>
            <a:r>
              <a:rPr lang="en-US" smtClean="0"/>
              <a:t>Server states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https://www.youtube.com/watch?v=6Kwx8zfGW0Y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wangcy6.github.io</a:t>
            </a:r>
            <a:r>
              <a:rPr lang="en-US" altLang="zh-CN" smtClean="0">
                <a:hlinkClick r:id="rId3"/>
              </a:rPr>
              <a:t>/</a:t>
            </a:r>
            <a:r>
              <a:rPr lang="en-US" altLang="zh-CN" smtClean="0">
                <a:hlinkClick r:id="rId4"/>
              </a:rPr>
              <a:t>/post/</a:t>
            </a:r>
            <a:r>
              <a:rPr lang="en-US" altLang="zh-CN" err="1" smtClean="0">
                <a:hlinkClick r:id="rId4"/>
              </a:rPr>
              <a:t>DataBase</a:t>
            </a:r>
            <a:r>
              <a:rPr lang="en-US" altLang="zh-CN" smtClean="0">
                <a:hlinkClick r:id="rId4"/>
              </a:rPr>
              <a:t>/</a:t>
            </a:r>
            <a:r>
              <a:rPr lang="en-US" altLang="zh-CN" err="1" smtClean="0">
                <a:hlinkClick r:id="rId4"/>
              </a:rPr>
              <a:t>server_redis</a:t>
            </a:r>
            <a:r>
              <a:rPr lang="en-US" altLang="zh-CN" smtClean="0">
                <a:hlinkClick r:id="rId4"/>
              </a:rPr>
              <a:t>/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5"/>
              </a:rPr>
              <a:t>https://</a:t>
            </a:r>
            <a:r>
              <a:rPr lang="en-US" altLang="zh-CN" err="1" smtClean="0">
                <a:hlinkClick r:id="rId5"/>
              </a:rPr>
              <a:t>redis.io</a:t>
            </a:r>
            <a:r>
              <a:rPr lang="en-US" altLang="zh-CN" smtClean="0">
                <a:hlinkClick r:id="rId5"/>
              </a:rPr>
              <a:t>/topics/</a:t>
            </a:r>
            <a:r>
              <a:rPr lang="en-US" altLang="zh-CN" err="1" smtClean="0">
                <a:hlinkClick r:id="rId5"/>
              </a:rPr>
              <a:t>faq#redis-is-single-threaded-how-can-i-exploit-multiple-cpu</a:t>
            </a:r>
            <a:r>
              <a:rPr lang="en-US" altLang="zh-CN" smtClean="0">
                <a:hlinkClick r:id="rId5"/>
              </a:rPr>
              <a:t>--cores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6"/>
              </a:rPr>
              <a:t>https://</a:t>
            </a:r>
            <a:r>
              <a:rPr lang="en-US" altLang="zh-CN" err="1" smtClean="0">
                <a:hlinkClick r:id="rId6"/>
              </a:rPr>
              <a:t>qiankunli.github.io</a:t>
            </a:r>
            <a:r>
              <a:rPr lang="en-US" altLang="zh-CN" smtClean="0">
                <a:hlinkClick r:id="rId6"/>
              </a:rPr>
              <a:t>/2019/04/20/</a:t>
            </a:r>
            <a:r>
              <a:rPr lang="en-US" altLang="zh-CN" err="1" smtClean="0">
                <a:hlinkClick r:id="rId6"/>
              </a:rPr>
              <a:t>redis_source.html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我们以读事件为例，但发现数据可读时，执行了那么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rfileProc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的执行逻辑是啥呢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chihiro.org.cn</a:t>
            </a:r>
            <a:r>
              <a:rPr lang="en-US" altLang="zh-CN" smtClean="0">
                <a:hlinkClick r:id="rId3"/>
              </a:rPr>
              <a:t>/blogs/</a:t>
            </a:r>
            <a:r>
              <a:rPr lang="en-US" altLang="zh-CN" err="1" smtClean="0">
                <a:hlinkClick r:id="rId3"/>
              </a:rPr>
              <a:t>1651636328.html</a:t>
            </a:r>
            <a:r>
              <a:rPr lang="en-US" altLang="zh-CN" smtClean="0"/>
              <a:t>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Simple 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rtmp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陈咬金第一斧 如何解决</a:t>
            </a:r>
          </a:p>
          <a:p>
            <a:r>
              <a:rPr lang="en-US" altLang="zh-CN" smtClean="0">
                <a:effectLst/>
              </a:rPr>
              <a:t>task: </a:t>
            </a:r>
            <a:r>
              <a:rPr lang="zh-CN" altLang="en-US" smtClean="0">
                <a:effectLst/>
              </a:rPr>
              <a:t>通过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阅读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Redis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设计</a:t>
            </a:r>
            <a:r>
              <a:rPr lang="zh-CN" altLang="en-US" smtClean="0">
                <a:effectLst/>
              </a:rPr>
              <a:t>，然后延伸到后面的每个章节。</a:t>
            </a:r>
          </a:p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陈咬金第二斧 给出有几种，不多不漏？</a:t>
            </a:r>
          </a:p>
          <a:p>
            <a:r>
              <a:rPr lang="en-US" altLang="zh-CN" err="1" smtClean="0">
                <a:effectLst/>
              </a:rPr>
              <a:t>intset</a:t>
            </a:r>
            <a:r>
              <a:rPr lang="zh-CN" altLang="en-US" smtClean="0">
                <a:effectLst/>
              </a:rPr>
              <a:t>：就是有序的数组</a:t>
            </a:r>
          </a:p>
          <a:p>
            <a:r>
              <a:rPr lang="en-US" altLang="zh-CN" err="1" smtClean="0">
                <a:effectLst/>
              </a:rPr>
              <a:t>hashtable</a:t>
            </a:r>
            <a:r>
              <a:rPr lang="zh-CN" altLang="en-US" smtClean="0">
                <a:effectLst/>
              </a:rPr>
              <a:t>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陈咬金第三斧 看源码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4621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hlinkClick r:id="rId3"/>
            </a:endParaRPr>
          </a:p>
          <a:p>
            <a:r>
              <a:rPr lang="zh-CN" altLang="en-US" dirty="0" smtClean="0">
                <a:hlinkClick r:id="rId3"/>
              </a:rPr>
              <a:t>自己输出：</a:t>
            </a:r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https://www.toutiao.com/a1661858461586509/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RDB snapshots are also used by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when performing a master -&gt; slave synchronization.</a:t>
            </a:r>
            <a:endParaRPr lang="en-US" altLang="zh-CN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It's worth to note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Append Only File, usually called simply AOF, is the main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persistence option.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http://oldblog.antirez.com/post/redis-persistence-demystified.html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别人输出：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 </a:t>
            </a:r>
            <a:r>
              <a:rPr lang="en-US" altLang="zh-CN" dirty="0" smtClean="0"/>
              <a:t>AOF </a:t>
            </a:r>
            <a:r>
              <a:rPr lang="zh-CN" altLang="en-US" dirty="0" smtClean="0"/>
              <a:t>缓存写入到文件中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/AOF</a:t>
            </a:r>
            <a:r>
              <a:rPr lang="zh-CN" altLang="en-US" dirty="0" smtClean="0"/>
              <a:t>重写缓存链表，链接着多个缓存块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list *</a:t>
            </a:r>
            <a:r>
              <a:rPr lang="en-US" altLang="zh-CN" dirty="0" err="1" smtClean="0"/>
              <a:t>aof_rewrite_buf_blocks</a:t>
            </a:r>
            <a:r>
              <a:rPr lang="en-US" altLang="zh-CN" dirty="0" smtClean="0"/>
              <a:t>;   /* Hold changes during an AOF rewrite. */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// AOF </a:t>
            </a:r>
            <a:r>
              <a:rPr lang="zh-CN" altLang="en-US" dirty="0" smtClean="0"/>
              <a:t>缓冲区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sds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aof_buf</a:t>
            </a:r>
            <a:r>
              <a:rPr lang="en-US" altLang="zh-CN" dirty="0" smtClean="0"/>
              <a:t>;      /* AOF buffer, written before entering the event loop */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8734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labs.com/blog/top-redis-headaches-for-devops-replication-buffe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dba.cn/2015/03/17/redis%E4%B8%BB%E4%BB%8E%E5%A4%8D%E5%88%B6%EF%BC%882%EF%BC%89-replication-buffer%E4%B8%8Ereplication-backlo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1313/post/DataBase/server_red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solidFill>
                  <a:schemeClr val="tx1"/>
                </a:solidFill>
              </a:rPr>
              <a:t>  </a:t>
            </a:r>
            <a:r>
              <a:rPr altLang="en-US" sz="200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smtClean="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chemeClr val="tx1"/>
                </a:solidFill>
              </a:rPr>
              <a:t>微软雅黑</a:t>
            </a:r>
            <a:r>
              <a:rPr lang="en-US" altLang="zh-CN" sz="2000">
                <a:solidFill>
                  <a:schemeClr val="tx1"/>
                </a:solidFill>
              </a:rPr>
              <a:t>28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从模型设计了解架构</a:t>
            </a:r>
            <a:endParaRPr lang="zh-CN" altLang="en-US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</a:t>
            </a:r>
            <a:r>
              <a:rPr lang="en-US" altLang="zh-CN" smtClean="0">
                <a:solidFill>
                  <a:srgbClr val="FF0000"/>
                </a:solidFill>
              </a:rPr>
              <a:t>pr</a:t>
            </a:r>
            <a:r>
              <a:rPr smtClean="0">
                <a:solidFill>
                  <a:srgbClr val="FF0000"/>
                </a:solidFill>
              </a:rPr>
              <a:t>了解新版本变更 新特性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123478"/>
            <a:ext cx="8229600" cy="857250"/>
          </a:xfrm>
        </p:spPr>
        <p:txBody>
          <a:bodyPr/>
          <a:lstStyle/>
          <a:p>
            <a:r>
              <a:rPr lang="zh-CN" altLang="en-US"/>
              <a:t>流媒体服务</a:t>
            </a:r>
            <a:r>
              <a:rPr lang="zh-CN" altLang="en-US" smtClean="0"/>
              <a:t>器集群方案</a:t>
            </a:r>
            <a:r>
              <a:rPr lang="en-US" altLang="zh-CN" smtClean="0"/>
              <a:t>:</a:t>
            </a:r>
            <a:r>
              <a:rPr lang="zh-CN" altLang="en-US" smtClean="0"/>
              <a:t>避免单点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707668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8572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1800"/>
              <a:t> </a:t>
            </a:r>
            <a:r>
              <a:rPr lang="en-US" altLang="zh-CN" sz="1800" smtClean="0"/>
              <a:t>  </a:t>
            </a:r>
            <a:r>
              <a:rPr lang="zh-CN" altLang="en-US" sz="1800" smtClean="0"/>
              <a:t>第三题 </a:t>
            </a:r>
            <a:r>
              <a:rPr lang="en-US" altLang="zh-CN" sz="1800" smtClean="0"/>
              <a:t>redis </a:t>
            </a:r>
            <a:r>
              <a:rPr lang="zh-CN" altLang="en-US" sz="1800" smtClean="0"/>
              <a:t>对象编码方式</a:t>
            </a:r>
            <a:r>
              <a:rPr lang="en-US" altLang="zh-CN" sz="1800" smtClean="0"/>
              <a:t>(</a:t>
            </a:r>
            <a:r>
              <a:rPr lang="zh-CN" altLang="en-US" sz="1800" b="1"/>
              <a:t>对象所使用的底层数据结构</a:t>
            </a:r>
            <a:r>
              <a:rPr lang="en-US" altLang="zh-CN" sz="1800" smtClean="0"/>
              <a:t>)</a:t>
            </a:r>
            <a:r>
              <a:rPr lang="zh-CN" altLang="en-US" sz="1800" smtClean="0"/>
              <a:t>   </a:t>
            </a:r>
            <a:endParaRPr lang="zh-CN" altLang="en-US" sz="18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9662"/>
            <a:ext cx="6336704" cy="287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3598"/>
            <a:ext cx="10086975" cy="69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/>
              <a:t>#</a:t>
            </a:r>
            <a:r>
              <a:rPr lang="zh-CN" altLang="en-US" sz="1400" dirty="0"/>
              <a:t>陈咬金第一</a:t>
            </a:r>
            <a:r>
              <a:rPr lang="zh-CN" altLang="en-US" sz="1400" dirty="0" smtClean="0"/>
              <a:t>斧： </a:t>
            </a:r>
            <a:r>
              <a:rPr lang="zh-CN" altLang="en-US" sz="1400" dirty="0"/>
              <a:t>如何解</a:t>
            </a:r>
            <a:r>
              <a:rPr lang="zh-CN" altLang="en-US" sz="1400" dirty="0" smtClean="0"/>
              <a:t>决？，思路必须正确。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book </a:t>
            </a:r>
            <a:r>
              <a:rPr lang="en-US" altLang="zh-CN" sz="1400" dirty="0" err="1">
                <a:solidFill>
                  <a:srgbClr val="FF0000"/>
                </a:solidFill>
              </a:rPr>
              <a:t>Redis</a:t>
            </a:r>
            <a:r>
              <a:rPr sz="1400" dirty="0" smtClean="0">
                <a:solidFill>
                  <a:srgbClr val="FF0000"/>
                </a:solidFill>
              </a:rPr>
              <a:t>设计与实现 第</a:t>
            </a:r>
            <a:r>
              <a:rPr lang="en-US" altLang="zh-CN" sz="1400" dirty="0" smtClean="0">
                <a:solidFill>
                  <a:srgbClr val="FF0000"/>
                </a:solidFill>
              </a:rPr>
              <a:t>10</a:t>
            </a:r>
            <a:r>
              <a:rPr lang="zh-CN" altLang="en-US" sz="1400" dirty="0" smtClean="0">
                <a:solidFill>
                  <a:srgbClr val="FF0000"/>
                </a:solidFill>
              </a:rPr>
              <a:t>章节 </a:t>
            </a:r>
            <a:r>
              <a:rPr lang="en-US" altLang="zh-CN" sz="1400" dirty="0"/>
              <a:t>RDB </a:t>
            </a:r>
            <a:r>
              <a:rPr lang="zh-CN" altLang="en-US" sz="1400" dirty="0"/>
              <a:t>持久</a:t>
            </a:r>
            <a:r>
              <a:rPr lang="zh-CN" altLang="en-US" sz="1400" dirty="0" smtClean="0"/>
              <a:t>化，第</a:t>
            </a:r>
            <a:r>
              <a:rPr lang="en-US" altLang="zh-CN" sz="1400" dirty="0" smtClean="0"/>
              <a:t>11</a:t>
            </a:r>
            <a:r>
              <a:rPr lang="zh-CN" altLang="en-US" sz="1400" dirty="0" smtClean="0"/>
              <a:t>章节 </a:t>
            </a:r>
            <a:r>
              <a:rPr lang="en-US" altLang="zh-CN" sz="1400" dirty="0"/>
              <a:t>AOF </a:t>
            </a:r>
            <a:r>
              <a:rPr lang="zh-CN" altLang="en-US" sz="1400" dirty="0"/>
              <a:t>持久</a:t>
            </a:r>
            <a:r>
              <a:rPr lang="zh-CN" altLang="en-US" sz="1400" dirty="0" smtClean="0"/>
              <a:t>化</a:t>
            </a:r>
            <a:r>
              <a:rPr lang="en-US" altLang="zh-CN" sz="1400" dirty="0" smtClean="0"/>
              <a:t>【new </a:t>
            </a:r>
            <a:r>
              <a:rPr lang="en-US" altLang="zh-CN" sz="1400" dirty="0" err="1" smtClean="0"/>
              <a:t>requeust</a:t>
            </a:r>
            <a:r>
              <a:rPr lang="en-US" altLang="zh-CN" sz="1400" dirty="0" smtClean="0"/>
              <a:t>】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coding</a:t>
            </a:r>
            <a:r>
              <a:rPr lang="zh-CN" altLang="en-US" sz="1400" dirty="0" smtClean="0">
                <a:solidFill>
                  <a:srgbClr val="FF0000"/>
                </a:solidFill>
              </a:rPr>
              <a:t>：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rdbSaveBackground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rdbSaveObject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b="1" dirty="0" smtClean="0">
                <a:solidFill>
                  <a:srgbClr val="FF0000"/>
                </a:solidFill>
              </a:rPr>
              <a:t>AOF: </a:t>
            </a:r>
          </a:p>
          <a:p>
            <a:r>
              <a:rPr lang="zh-CN" altLang="en-US" sz="1400" b="1" dirty="0" smtClean="0">
                <a:solidFill>
                  <a:schemeClr val="tx1"/>
                </a:solidFill>
              </a:rPr>
              <a:t>将</a:t>
            </a:r>
            <a:r>
              <a:rPr lang="zh-CN" altLang="en-US" sz="1400" b="1" dirty="0">
                <a:solidFill>
                  <a:schemeClr val="tx1"/>
                </a:solidFill>
              </a:rPr>
              <a:t>命令追加到 </a:t>
            </a:r>
            <a:r>
              <a:rPr lang="en-US" altLang="zh-CN" sz="1400" b="1" dirty="0">
                <a:solidFill>
                  <a:schemeClr val="tx1"/>
                </a:solidFill>
              </a:rPr>
              <a:t>AOF </a:t>
            </a:r>
            <a:r>
              <a:rPr lang="zh-CN" altLang="en-US" sz="1400" b="1" dirty="0">
                <a:solidFill>
                  <a:schemeClr val="tx1"/>
                </a:solidFill>
              </a:rPr>
              <a:t>缓冲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区和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AOF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重写缓冲区 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feedAppendOnlyFile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zh-CN" altLang="en-US" sz="1400" b="1" dirty="0" smtClean="0">
                <a:solidFill>
                  <a:schemeClr val="tx1"/>
                </a:solidFill>
              </a:rPr>
              <a:t>将</a:t>
            </a:r>
            <a:r>
              <a:rPr lang="zh-CN" altLang="en-US" sz="1400" b="1" dirty="0">
                <a:solidFill>
                  <a:schemeClr val="tx1"/>
                </a:solidFill>
              </a:rPr>
              <a:t>协议内容备份到 </a:t>
            </a:r>
            <a:r>
              <a:rPr lang="en-US" altLang="zh-CN" sz="1400" b="1" dirty="0">
                <a:solidFill>
                  <a:schemeClr val="tx1"/>
                </a:solidFill>
              </a:rPr>
              <a:t>backlog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replicationFeedSlaves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bioProcessBackgroundJobs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</a:t>
            </a:r>
            <a:r>
              <a:rPr lang="zh-CN" altLang="en-US" sz="1400" b="1" dirty="0">
                <a:solidFill>
                  <a:schemeClr val="tx1"/>
                </a:solidFill>
              </a:rPr>
              <a:t>线程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：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Write the append only file buffer on disk. </a:t>
            </a:r>
            <a:r>
              <a:rPr lang="en-US" altLang="zh-CN" sz="1400" b="1" dirty="0" err="1">
                <a:solidFill>
                  <a:schemeClr val="tx1"/>
                </a:solidFill>
              </a:rPr>
              <a:t>flushAppendOnlyFile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（）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1" dirty="0" smtClean="0">
                <a:solidFill>
                  <a:schemeClr val="tx1"/>
                </a:solidFill>
              </a:rPr>
              <a:t>AOF 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重写：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bgrewriteaofCommand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400" b="1" dirty="0" smtClean="0"/>
              <a:t> 当</a:t>
            </a:r>
            <a:r>
              <a:rPr lang="zh-CN" altLang="en-US" sz="1400" b="1" dirty="0"/>
              <a:t>子线程完成 </a:t>
            </a:r>
            <a:r>
              <a:rPr lang="en-US" altLang="zh-CN" sz="1400" b="1" dirty="0"/>
              <a:t>AOF </a:t>
            </a:r>
            <a:r>
              <a:rPr lang="zh-CN" altLang="en-US" sz="1400" b="1" dirty="0"/>
              <a:t>重</a:t>
            </a:r>
            <a:r>
              <a:rPr lang="zh-CN" altLang="en-US" sz="1400" b="1" dirty="0" smtClean="0"/>
              <a:t>写</a:t>
            </a:r>
            <a:r>
              <a:rPr lang="en-US" altLang="zh-CN" sz="1400" b="1" dirty="0" smtClean="0"/>
              <a:t>::</a:t>
            </a:r>
            <a:r>
              <a:rPr lang="en-US" altLang="zh-CN" sz="1400" b="1" dirty="0" err="1" smtClean="0"/>
              <a:t>backgroundRewriteDoneHandler</a:t>
            </a:r>
            <a:r>
              <a:rPr lang="en-US" altLang="zh-CN" sz="1400" b="1" dirty="0" smtClean="0"/>
              <a:t>(</a:t>
            </a:r>
            <a:r>
              <a:rPr lang="en-US" altLang="zh-CN" sz="1400" dirty="0"/>
              <a:t>aof_rewrite_buf_blocks</a:t>
            </a:r>
            <a:r>
              <a:rPr lang="en-US" altLang="zh-CN" sz="1400" b="1" dirty="0" smtClean="0"/>
              <a:t>)</a:t>
            </a:r>
            <a:endParaRPr lang="en-US" altLang="zh-CN" sz="1400" b="1" dirty="0"/>
          </a:p>
          <a:p>
            <a:pPr marL="0" indent="0">
              <a:buNone/>
            </a:pPr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b="1" dirty="0" smtClean="0"/>
              <a:t>#</a:t>
            </a:r>
            <a:r>
              <a:rPr lang="zh-CN" altLang="en-US" sz="1400" b="1" dirty="0"/>
              <a:t>陈咬金第二斧 </a:t>
            </a:r>
            <a:r>
              <a:rPr lang="zh-CN" altLang="en-US" sz="1400" b="1" dirty="0" smtClean="0"/>
              <a:t>：实际操作中最关心的一个？不知道根本无法操作</a:t>
            </a:r>
            <a:endParaRPr lang="en-US" altLang="zh-CN" sz="1400" b="1" dirty="0" smtClean="0"/>
          </a:p>
          <a:p>
            <a:pPr>
              <a:buFontTx/>
              <a:buChar char="-"/>
            </a:pPr>
            <a:r>
              <a:rPr lang="en-US" altLang="zh-CN" sz="1400" dirty="0" smtClean="0"/>
              <a:t>AOF </a:t>
            </a:r>
            <a:r>
              <a:rPr lang="zh-CN" altLang="en-US" sz="1400" dirty="0" smtClean="0"/>
              <a:t>重写原理</a:t>
            </a:r>
            <a:endParaRPr lang="en-US" altLang="zh-CN" sz="1400" dirty="0" smtClean="0"/>
          </a:p>
          <a:p>
            <a:pPr marL="0" indent="0">
              <a:buNone/>
            </a:pPr>
            <a:endParaRPr lang="zh-CN" altLang="en-US" sz="1400" b="1" dirty="0"/>
          </a:p>
          <a:p>
            <a:pPr marL="0" indent="0">
              <a:buNone/>
            </a:pPr>
            <a:r>
              <a:rPr lang="en-US" altLang="zh-CN" sz="1400" dirty="0" smtClean="0"/>
              <a:t># </a:t>
            </a:r>
            <a:r>
              <a:rPr lang="zh-CN" altLang="en-US" sz="1400" dirty="0" smtClean="0"/>
              <a:t>陈咬</a:t>
            </a:r>
            <a:r>
              <a:rPr lang="zh-CN" altLang="en-US" sz="1400" dirty="0"/>
              <a:t>金第三</a:t>
            </a:r>
            <a:r>
              <a:rPr lang="zh-CN" altLang="en-US" sz="1400" dirty="0" smtClean="0"/>
              <a:t>斧：解决了一个什么问题？最值得学习一点是，是你不清楚，不是别人。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   </a:t>
            </a:r>
            <a:r>
              <a:rPr lang="zh-CN" altLang="en-US" sz="1400" dirty="0" smtClean="0">
                <a:solidFill>
                  <a:srgbClr val="FF0000"/>
                </a:solidFill>
              </a:rPr>
              <a:t>持久化过中，如果有新业务来怎么办？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题：</a:t>
            </a:r>
            <a:r>
              <a:rPr lang="en-US" altLang="zh-CN" smtClean="0"/>
              <a:t>redis </a:t>
            </a:r>
            <a:r>
              <a:rPr lang="zh-CN" altLang="en-US"/>
              <a:t>如</a:t>
            </a:r>
            <a:r>
              <a:rPr lang="zh-CN" altLang="en-US" smtClean="0"/>
              <a:t>何持久化的？ </a:t>
            </a: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2</a:t>
            </a:r>
            <a:r>
              <a:rPr lang="zh-CN" altLang="en-US"/>
              <a:t>月</a:t>
            </a:r>
            <a:r>
              <a:rPr lang="en-US" altLang="zh-CN" smtClean="0"/>
              <a:t>25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881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AutoNum type="arabicPeriod"/>
            </a:pPr>
            <a:r>
              <a:rPr lang="en-US" altLang="zh-CN" sz="1400" dirty="0" err="1" smtClean="0">
                <a:solidFill>
                  <a:srgbClr val="FF0000"/>
                </a:solidFill>
              </a:rPr>
              <a:t>Mdb</a:t>
            </a:r>
            <a:r>
              <a:rPr lang="zh-CN" altLang="en-US" sz="1400" dirty="0" smtClean="0">
                <a:solidFill>
                  <a:srgbClr val="FF0000"/>
                </a:solidFill>
              </a:rPr>
              <a:t>你一直说持久化 持久化，但是没有说出具体哪个类型的持久化，你没有名词描述 </a:t>
            </a:r>
            <a:r>
              <a:rPr lang="en-US" altLang="zh-CN" sz="1400" dirty="0" smtClean="0">
                <a:solidFill>
                  <a:srgbClr val="FF0000"/>
                </a:solidFill>
              </a:rPr>
              <a:t>RDB/AOF </a:t>
            </a:r>
          </a:p>
          <a:p>
            <a:pPr marL="0" indent="0">
              <a:buNone/>
            </a:pPr>
            <a:r>
              <a:rPr lang="zh-CN" altLang="en-US" sz="1400" dirty="0" smtClean="0">
                <a:solidFill>
                  <a:srgbClr val="FF0000"/>
                </a:solidFill>
              </a:rPr>
              <a:t>全量：增量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2. </a:t>
            </a:r>
            <a:r>
              <a:rPr lang="zh-CN" altLang="en-US" sz="1400" dirty="0" smtClean="0">
                <a:solidFill>
                  <a:srgbClr val="FF0000"/>
                </a:solidFill>
              </a:rPr>
              <a:t>你一直</a:t>
            </a:r>
            <a:r>
              <a:rPr lang="en-US" altLang="zh-CN" sz="1400" dirty="0" smtClean="0">
                <a:solidFill>
                  <a:srgbClr val="FF0000"/>
                </a:solidFill>
              </a:rPr>
              <a:t>fork </a:t>
            </a:r>
            <a:r>
              <a:rPr lang="zh-CN" altLang="en-US" sz="1400" dirty="0" smtClean="0">
                <a:solidFill>
                  <a:srgbClr val="FF0000"/>
                </a:solidFill>
              </a:rPr>
              <a:t>持久化，然后不影响业务，复制过程中呢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3. </a:t>
            </a:r>
            <a:r>
              <a:rPr lang="zh-CN" altLang="en-US" sz="1400" dirty="0" smtClean="0">
                <a:solidFill>
                  <a:srgbClr val="FF0000"/>
                </a:solidFill>
              </a:rPr>
              <a:t>你一直说异步复制，这只是其中的一部分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4. </a:t>
            </a:r>
            <a:r>
              <a:rPr lang="zh-CN" altLang="en-US" sz="1400" dirty="0" smtClean="0">
                <a:solidFill>
                  <a:srgbClr val="FF0000"/>
                </a:solidFill>
              </a:rPr>
              <a:t>一致性如何理解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5. </a:t>
            </a:r>
            <a:r>
              <a:rPr lang="zh-CN" altLang="en-US" sz="1400" dirty="0">
                <a:solidFill>
                  <a:srgbClr val="FF0000"/>
                </a:solidFill>
              </a:rPr>
              <a:t>一</a:t>
            </a:r>
            <a:r>
              <a:rPr lang="zh-CN" altLang="en-US" sz="1400" dirty="0" smtClean="0">
                <a:solidFill>
                  <a:srgbClr val="FF0000"/>
                </a:solidFill>
              </a:rPr>
              <a:t>直在说</a:t>
            </a:r>
            <a:r>
              <a:rPr lang="en-US" altLang="zh-CN" sz="1400" dirty="0" smtClean="0">
                <a:solidFill>
                  <a:srgbClr val="FF0000"/>
                </a:solidFill>
              </a:rPr>
              <a:t>rehash</a:t>
            </a:r>
            <a:r>
              <a:rPr lang="zh-CN" altLang="en-US" sz="1400" dirty="0" smtClean="0">
                <a:solidFill>
                  <a:srgbClr val="FF0000"/>
                </a:solidFill>
              </a:rPr>
              <a:t>这个知识点，不同机器之间。完全理解错误。你不说这个知识点了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题：</a:t>
            </a:r>
            <a:r>
              <a:rPr lang="en-US" altLang="zh-CN" smtClean="0"/>
              <a:t>redis </a:t>
            </a:r>
            <a:r>
              <a:rPr lang="zh-CN" altLang="en-US"/>
              <a:t>如</a:t>
            </a:r>
            <a:r>
              <a:rPr lang="zh-CN" altLang="en-US" smtClean="0"/>
              <a:t>何持久化的？ </a:t>
            </a:r>
            <a:r>
              <a:rPr lang="en-US" altLang="zh-CN" smtClean="0"/>
              <a:t>[5</a:t>
            </a:r>
            <a:r>
              <a:rPr lang="zh-CN" altLang="en-US" smtClean="0"/>
              <a:t>分钟</a:t>
            </a:r>
            <a:r>
              <a:rPr lang="en-US" altLang="zh-CN" smtClean="0"/>
              <a:t>]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203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9747" y="123478"/>
            <a:ext cx="8402872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第六题 </a:t>
            </a:r>
            <a:r>
              <a:rPr lang="en-US" altLang="zh-CN" smtClean="0"/>
              <a:t>AOF </a:t>
            </a:r>
            <a:r>
              <a:rPr lang="zh-CN" altLang="en-US" smtClean="0"/>
              <a:t>重写</a:t>
            </a:r>
            <a:r>
              <a:rPr lang="en-US" altLang="zh-CN" smtClean="0"/>
              <a:t>:rewriteAppendOnlyFileBackground()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15566"/>
            <a:ext cx="8411294" cy="353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29004"/>
            <a:ext cx="2485306" cy="102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80312" y="20676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err="1" smtClean="0">
                <a:solidFill>
                  <a:srgbClr val="FF0000"/>
                </a:solidFill>
              </a:rPr>
              <a:t>K1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2715766"/>
            <a:ext cx="14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K1,k2,K3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08304" y="1995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4455359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B050"/>
                </a:solidFill>
              </a:rPr>
              <a:t>rewriteAppendOnlyFileBackground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backgroundRewriteDoneHandler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304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322816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smtClean="0"/>
              <a:t>                                   #</a:t>
            </a:r>
            <a:r>
              <a:rPr lang="zh-CN" altLang="en-US" sz="1400"/>
              <a:t>陈咬金第一</a:t>
            </a:r>
            <a:r>
              <a:rPr lang="zh-CN" altLang="en-US" sz="1400" smtClean="0"/>
              <a:t>斧： </a:t>
            </a:r>
            <a:r>
              <a:rPr lang="zh-CN" altLang="en-US" sz="1400"/>
              <a:t>如何解</a:t>
            </a:r>
            <a:r>
              <a:rPr lang="zh-CN" altLang="en-US" sz="1400" smtClean="0"/>
              <a:t>决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 replication.c::syncCommand() 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 rdbSaveBackground backgroundSaveDoneHandler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endParaRPr lang="en-US" altLang="zh-CN" sz="140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  <a:sym typeface="Wingdings" panose="05000000000000000000" pitchFamily="2" charset="2"/>
              </a:rPr>
              <a:t>updateSlavesWaitingBgsave [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replstate] - sendBulkToSlave[lseek] sendReplyToClient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b="1" smtClean="0">
                <a:solidFill>
                  <a:srgbClr val="FF0000"/>
                </a:solidFill>
              </a:rPr>
              <a:t>  updateSlavesWaitingBgsave</a:t>
            </a:r>
          </a:p>
          <a:p>
            <a:pPr marL="0" indent="0">
              <a:buNone/>
            </a:pPr>
            <a:r>
              <a:rPr lang="en-US" altLang="zh-CN" sz="1400" b="1" smtClean="0"/>
              <a:t>   master </a:t>
            </a:r>
            <a:r>
              <a:rPr lang="zh-CN" altLang="en-US" sz="1400" b="1"/>
              <a:t>将 </a:t>
            </a:r>
            <a:r>
              <a:rPr lang="en-US" altLang="zh-CN" sz="1400" b="1"/>
              <a:t>RDB </a:t>
            </a:r>
            <a:r>
              <a:rPr lang="zh-CN" altLang="en-US" sz="1400" b="1"/>
              <a:t>文件发送给 </a:t>
            </a:r>
            <a:r>
              <a:rPr lang="en-US" altLang="zh-CN" sz="1400" b="1"/>
              <a:t>slave </a:t>
            </a:r>
            <a:r>
              <a:rPr lang="zh-CN" altLang="en-US" sz="1400" b="1"/>
              <a:t>的写事件处理</a:t>
            </a:r>
            <a:r>
              <a:rPr lang="zh-CN" altLang="en-US" sz="1400" b="1" smtClean="0"/>
              <a:t>器</a:t>
            </a:r>
            <a:r>
              <a:rPr lang="en-US" altLang="zh-CN" sz="1400" b="1" smtClean="0"/>
              <a:t>sendBulkToSlave</a:t>
            </a:r>
          </a:p>
          <a:p>
            <a:pPr marL="0" indent="0">
              <a:buNone/>
            </a:pPr>
            <a:r>
              <a:rPr lang="en-US" altLang="zh-CN" sz="1400" b="1" smtClean="0"/>
              <a:t>   syncWithMaster#slaveTryPartialResynchronization</a:t>
            </a:r>
            <a:endParaRPr lang="en-US" altLang="zh-CN" sz="1400" b="1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                                    #</a:t>
            </a:r>
            <a:r>
              <a:rPr lang="zh-CN" altLang="en-US" sz="1400" b="1"/>
              <a:t>陈咬金第二斧 </a:t>
            </a:r>
            <a:r>
              <a:rPr lang="zh-CN" altLang="en-US" sz="1400" b="1" smtClean="0"/>
              <a:t>：流程图是什么</a:t>
            </a:r>
            <a:endParaRPr lang="en-US" altLang="zh-CN" sz="1400" b="1"/>
          </a:p>
          <a:p>
            <a:pPr marL="0" indent="0">
              <a:buNone/>
            </a:pPr>
            <a:r>
              <a:rPr lang="en-US" altLang="zh-CN" sz="1400" b="1"/>
              <a:t> </a:t>
            </a:r>
            <a:r>
              <a:rPr lang="en-US" altLang="zh-CN" sz="1400" b="1" smtClean="0"/>
              <a:t>replication 7</a:t>
            </a:r>
            <a:r>
              <a:rPr lang="zh-CN" altLang="en-US" sz="1400" b="1" smtClean="0"/>
              <a:t>步骤 </a:t>
            </a: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1-5  slave of </a:t>
            </a:r>
          </a:p>
          <a:p>
            <a:pPr marL="0" indent="0">
              <a:buNone/>
            </a:pPr>
            <a:r>
              <a:rPr lang="en-US" altLang="zh-CN" sz="1400" b="1" smtClean="0"/>
              <a:t>6</a:t>
            </a:r>
            <a:r>
              <a:rPr lang="zh-CN" altLang="en-US" sz="1400" b="1" smtClean="0"/>
              <a:t>  同步</a:t>
            </a:r>
            <a:endParaRPr lang="en-US" altLang="zh-CN" sz="1400" b="1" smtClean="0"/>
          </a:p>
          <a:p>
            <a:pPr marL="228600" indent="-228600">
              <a:buAutoNum type="arabicPlain" startAt="7"/>
            </a:pPr>
            <a:r>
              <a:rPr lang="zh-CN" altLang="en-US" sz="1400" b="1" smtClean="0"/>
              <a:t>命令传播</a:t>
            </a:r>
            <a:endParaRPr lang="en-US" altLang="zh-CN" sz="1400" b="1" smtClean="0"/>
          </a:p>
          <a:p>
            <a:pPr marL="0" indent="0">
              <a:buNone/>
            </a:pPr>
            <a:endParaRPr lang="zh-CN" altLang="en-US" sz="1400" b="1"/>
          </a:p>
          <a:p>
            <a:pPr marL="0" indent="0">
              <a:buNone/>
            </a:pPr>
            <a:r>
              <a:rPr lang="en-US" altLang="zh-CN" sz="1400" smtClean="0"/>
              <a:t>                                 #</a:t>
            </a:r>
            <a:r>
              <a:rPr lang="zh-CN" altLang="en-US" sz="1400" smtClean="0"/>
              <a:t>陈咬</a:t>
            </a:r>
            <a:r>
              <a:rPr lang="zh-CN" altLang="en-US" sz="1400"/>
              <a:t>金第三</a:t>
            </a:r>
            <a:r>
              <a:rPr lang="zh-CN" altLang="en-US" sz="1400" smtClean="0"/>
              <a:t>斧：最值得你学习地方一点是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  </a:t>
            </a:r>
            <a:r>
              <a:rPr lang="zh-CN" altLang="en-US" sz="1400" smtClean="0"/>
              <a:t>网络上都说</a:t>
            </a:r>
            <a:r>
              <a:rPr lang="en-US" altLang="zh-CN" sz="1400" smtClean="0"/>
              <a:t>redis</a:t>
            </a:r>
            <a:r>
              <a:rPr lang="zh-CN" altLang="en-US" sz="1400" smtClean="0"/>
              <a:t>复制是异步，这句话不对。在完全同步节点就不是。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  replication buffer</a:t>
            </a:r>
            <a:r>
              <a:rPr lang="zh-CN" altLang="en-US" sz="1400" smtClean="0"/>
              <a:t>：同步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 smtClean="0"/>
              <a:t>  replication backlog</a:t>
            </a:r>
            <a:r>
              <a:rPr lang="zh-CN" altLang="en-US" sz="1400" smtClean="0"/>
              <a:t>：命令传播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 </a:t>
            </a:r>
            <a:r>
              <a:rPr lang="en-US" altLang="zh-CN" sz="1400" smtClean="0"/>
              <a:t> aof_buffer </a:t>
            </a:r>
            <a:r>
              <a:rPr lang="zh-CN" altLang="en-US" sz="1400" smtClean="0"/>
              <a:t>写</a:t>
            </a:r>
            <a:r>
              <a:rPr lang="en-US" altLang="zh-CN" sz="1400" smtClean="0"/>
              <a:t>aof</a:t>
            </a:r>
            <a:r>
              <a:rPr lang="zh-CN" altLang="en-US" sz="1400" smtClean="0"/>
              <a:t>文件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 </a:t>
            </a:r>
            <a:r>
              <a:rPr lang="en-US" altLang="zh-CN" sz="1400" smtClean="0"/>
              <a:t>                    </a:t>
            </a:r>
            <a:r>
              <a:rPr lang="zh-CN" altLang="en-US" sz="1400" smtClean="0"/>
              <a:t>重写</a:t>
            </a:r>
            <a:r>
              <a:rPr lang="en-US" altLang="zh-CN" sz="1400" smtClean="0"/>
              <a:t>aof</a:t>
            </a:r>
            <a:r>
              <a:rPr lang="zh-CN" altLang="en-US" sz="1400" smtClean="0"/>
              <a:t>文件</a:t>
            </a:r>
            <a:endParaRPr lang="en-US" altLang="zh-CN" sz="1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46914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CN" sz="2000" smtClean="0"/>
              <a:t>    </a:t>
            </a:r>
            <a:r>
              <a:rPr lang="zh-CN" altLang="en-US" sz="2000" smtClean="0"/>
              <a:t>第五题：  </a:t>
            </a:r>
            <a:r>
              <a:rPr lang="en-US" altLang="zh-CN" sz="2000" smtClean="0"/>
              <a:t>How Redis master-slave replication works (1)   </a:t>
            </a:r>
            <a:br>
              <a:rPr lang="en-US" altLang="zh-CN" sz="2000" smtClean="0"/>
            </a:br>
            <a:r>
              <a:rPr lang="en-US" altLang="zh-CN" sz="2000" smtClean="0"/>
              <a:t>                   </a:t>
            </a:r>
            <a:endParaRPr lang="zh-CN" altLang="en-US" sz="2000"/>
          </a:p>
        </p:txBody>
      </p:sp>
    </p:spTree>
    <p:extLst>
      <p:ext uri="{BB962C8B-B14F-4D97-AF65-F5344CB8AC3E}">
        <p14:creationId xmlns="" xmlns:p14="http://schemas.microsoft.com/office/powerpoint/2010/main" val="34353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7264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smtClean="0"/>
              <a:t> </a:t>
            </a:r>
            <a:r>
              <a:rPr lang="zh-CN" altLang="en-US" sz="2000" smtClean="0"/>
              <a:t>第五题：：</a:t>
            </a:r>
            <a:r>
              <a:rPr lang="en-US" altLang="zh-CN" sz="2000" smtClean="0"/>
              <a:t>How </a:t>
            </a:r>
            <a:r>
              <a:rPr lang="en-US" altLang="zh-CN" sz="2000"/>
              <a:t>Redis master-slave replication </a:t>
            </a:r>
            <a:r>
              <a:rPr lang="en-US" altLang="zh-CN" sz="2000" smtClean="0"/>
              <a:t>(2)</a:t>
            </a:r>
            <a:endParaRPr lang="zh-CN" altLang="en-US" sz="20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95" y="3801976"/>
            <a:ext cx="3347864" cy="99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99742"/>
            <a:ext cx="3419159" cy="12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47800"/>
            <a:ext cx="386142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06624"/>
            <a:ext cx="518457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13102"/>
            <a:ext cx="2520280" cy="7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8322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 #</a:t>
            </a:r>
            <a:r>
              <a:rPr lang="zh-CN" altLang="en-US"/>
              <a:t>陈咬金第三斧：最值得你学习地方一点是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网络上都说</a:t>
            </a:r>
            <a:r>
              <a:rPr lang="en-US" altLang="zh-CN"/>
              <a:t>redis</a:t>
            </a:r>
            <a:r>
              <a:rPr lang="zh-CN" altLang="en-US"/>
              <a:t>复制是异步，这句话不对。在完全同步节点就不是。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  </a:t>
            </a:r>
            <a:r>
              <a:rPr lang="en-US" altLang="zh-CN" smtClean="0">
                <a:hlinkClick r:id="rId3"/>
              </a:rPr>
              <a:t>replication </a:t>
            </a:r>
            <a:r>
              <a:rPr lang="en-US" altLang="zh-CN">
                <a:hlinkClick r:id="rId3"/>
              </a:rPr>
              <a:t>buffer</a:t>
            </a:r>
            <a:r>
              <a:rPr lang="zh-CN" altLang="en-US"/>
              <a:t>：</a:t>
            </a:r>
            <a:r>
              <a:rPr lang="zh-CN" altLang="en-US">
                <a:hlinkClick r:id="rId4"/>
              </a:rPr>
              <a:t>同</a:t>
            </a:r>
            <a:r>
              <a:rPr lang="zh-CN" altLang="en-US" smtClean="0">
                <a:hlinkClick r:id="rId4"/>
              </a:rPr>
              <a:t>步</a:t>
            </a:r>
            <a:r>
              <a:rPr lang="en-US" altLang="zh-CN" smtClean="0"/>
              <a:t>  -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checkClientOutputBufferLimits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900" dirty="0"/>
              <a:t>复制缓冲区是在从服务器与主服务器</a:t>
            </a:r>
            <a:r>
              <a:rPr lang="zh-CN" altLang="en-US" sz="1900" dirty="0">
                <a:solidFill>
                  <a:srgbClr val="FF0000"/>
                </a:solidFill>
              </a:rPr>
              <a:t>同步时</a:t>
            </a:r>
            <a:r>
              <a:rPr lang="zh-CN" altLang="en-US" sz="1900" dirty="0"/>
              <a:t>保存数据的内存缓冲区</a:t>
            </a:r>
            <a:endParaRPr lang="en-US" altLang="zh-CN" sz="1900" smtClean="0"/>
          </a:p>
          <a:p>
            <a:pPr marL="0" indent="0">
              <a:buNone/>
            </a:pPr>
            <a:r>
              <a:rPr lang="zh-CN" altLang="en-US" sz="1200" smtClean="0"/>
              <a:t> 说明：</a:t>
            </a:r>
            <a:r>
              <a:rPr lang="en-US" altLang="zh-CN" sz="1200" smtClean="0"/>
              <a:t>  replication buffer</a:t>
            </a:r>
            <a:r>
              <a:rPr lang="zh-CN" altLang="en-US" sz="1200" smtClean="0"/>
              <a:t>（</a:t>
            </a:r>
            <a:r>
              <a:rPr lang="en-US" altLang="zh-CN" sz="1200"/>
              <a:t> 16k redisClient ::</a:t>
            </a:r>
            <a:r>
              <a:rPr lang="en-US" altLang="zh-CN" sz="1200" smtClean="0"/>
              <a:t> </a:t>
            </a:r>
            <a:r>
              <a:rPr lang="en-US" altLang="zh-CN" sz="1200"/>
              <a:t>list *reply </a:t>
            </a:r>
            <a:r>
              <a:rPr lang="zh-CN" altLang="en-US" sz="1200" smtClean="0"/>
              <a:t>）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/>
              <a:t> </a:t>
            </a:r>
            <a:r>
              <a:rPr lang="en-US" altLang="zh-CN" sz="1200" smtClean="0"/>
              <a:t>           </a:t>
            </a:r>
            <a:r>
              <a:rPr lang="zh-CN" altLang="en-US" sz="1200" smtClean="0"/>
              <a:t>由</a:t>
            </a:r>
            <a:r>
              <a:rPr lang="en-US" altLang="zh-CN" sz="1200" dirty="0"/>
              <a:t>client-output-buffer-limit slave</a:t>
            </a:r>
            <a:r>
              <a:rPr lang="zh-CN" altLang="en-US" sz="1200" dirty="0"/>
              <a:t>设置，当这个值太小会导致主从复制链接</a:t>
            </a:r>
            <a:r>
              <a:rPr lang="zh-CN" altLang="en-US" sz="1200"/>
              <a:t>断</a:t>
            </a:r>
            <a:r>
              <a:rPr lang="zh-CN" altLang="en-US" sz="1200" smtClean="0"/>
              <a:t>开 </a:t>
            </a:r>
            <a:endParaRPr lang="en-US" altLang="zh-CN" sz="1200" smtClean="0"/>
          </a:p>
          <a:p>
            <a:pPr marL="0" indent="0">
              <a:buNone/>
            </a:pPr>
            <a:r>
              <a:rPr lang="zh-CN" altLang="en-US" sz="1200"/>
              <a:t> </a:t>
            </a:r>
            <a:r>
              <a:rPr lang="zh-CN" altLang="en-US" sz="1200" smtClean="0"/>
              <a:t>        </a:t>
            </a:r>
            <a:r>
              <a:rPr lang="en-US" altLang="zh-CN" sz="1200" smtClean="0"/>
              <a:t>// </a:t>
            </a:r>
            <a:r>
              <a:rPr lang="zh-CN" altLang="en-US" sz="1200"/>
              <a:t>回复缓冲区 </a:t>
            </a:r>
            <a:r>
              <a:rPr lang="en-US" altLang="zh-CN" sz="1200"/>
              <a:t>16k redisClient </a:t>
            </a:r>
            <a:r>
              <a:rPr lang="en-US" altLang="zh-CN" sz="1200" smtClean="0"/>
              <a:t>::char </a:t>
            </a:r>
            <a:r>
              <a:rPr lang="en-US" altLang="zh-CN" sz="1200"/>
              <a:t>buf[REDIS_REPLY_CHUNK_BYTES];</a:t>
            </a:r>
            <a:r>
              <a:rPr lang="en-US" altLang="zh-CN" smtClean="0">
                <a:solidFill>
                  <a:srgbClr val="FF0000"/>
                </a:solidFill>
              </a:rPr>
              <a:t>  </a:t>
            </a:r>
            <a:r>
              <a:rPr lang="zh-CN" altLang="en-US" smtClean="0">
                <a:solidFill>
                  <a:srgbClr val="FF0000"/>
                </a:solidFill>
              </a:rPr>
              <a:t>文件传输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replication </a:t>
            </a:r>
            <a:r>
              <a:rPr lang="en-US" altLang="zh-CN">
                <a:solidFill>
                  <a:srgbClr val="FF0000"/>
                </a:solidFill>
              </a:rPr>
              <a:t>backlog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CAP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/>
              <a:t>第五题：：</a:t>
            </a:r>
            <a:r>
              <a:rPr lang="en-US" altLang="zh-CN"/>
              <a:t>How Redis master-slave replication </a:t>
            </a:r>
            <a:r>
              <a:rPr lang="en-US" altLang="zh-CN">
                <a:solidFill>
                  <a:srgbClr val="FF0000"/>
                </a:solidFill>
              </a:rPr>
              <a:t>CAP</a:t>
            </a:r>
            <a:r>
              <a:rPr lang="en-US" altLang="zh-CN" smtClean="0"/>
              <a:t> (3)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436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FQA :  </a:t>
            </a:r>
            <a:r>
              <a:rPr lang="en-US" altLang="zh-CN" sz="1600" smtClean="0"/>
              <a:t>ServerCron</a:t>
            </a:r>
            <a:r>
              <a:rPr lang="en-US" altLang="zh-CN" smtClean="0"/>
              <a:t> </a:t>
            </a:r>
            <a:r>
              <a:rPr lang="zh-CN" altLang="en-US" smtClean="0"/>
              <a:t>干了什么</a:t>
            </a:r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950"/>
            <a:ext cx="510496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9" y="4076675"/>
            <a:ext cx="9572626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806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smtClean="0"/>
              <a:t>     FQA:  set msg=</a:t>
            </a:r>
            <a:r>
              <a:rPr lang="zh-CN" altLang="en-US" sz="2000" smtClean="0"/>
              <a:t>“</a:t>
            </a:r>
            <a:r>
              <a:rPr lang="en-US" altLang="zh-CN" sz="2000" smtClean="0"/>
              <a:t>hello</a:t>
            </a:r>
            <a:r>
              <a:rPr lang="zh-CN" altLang="en-US" sz="2000" smtClean="0"/>
              <a:t>” 发送了什么</a:t>
            </a:r>
            <a:endParaRPr lang="zh-CN" altLang="en-US" sz="2000"/>
          </a:p>
        </p:txBody>
      </p:sp>
    </p:spTree>
    <p:extLst>
      <p:ext uri="{BB962C8B-B14F-4D97-AF65-F5344CB8AC3E}">
        <p14:creationId xmlns="" xmlns:p14="http://schemas.microsoft.com/office/powerpoint/2010/main" val="8339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smtClean="0"/>
              <a:t>Redis</a:t>
            </a:r>
            <a:r>
              <a:rPr smtClean="0"/>
              <a:t>集群设计</a:t>
            </a:r>
            <a:r>
              <a:rPr lang="en-US" smtClean="0"/>
              <a:t>(</a:t>
            </a:r>
            <a:r>
              <a:rPr smtClean="0"/>
              <a:t>最新</a:t>
            </a:r>
            <a:r>
              <a:rPr lang="en-US" smtClean="0"/>
              <a:t>)</a:t>
            </a:r>
          </a:p>
          <a:p>
            <a:pPr>
              <a:buFontTx/>
              <a:buChar char="-"/>
            </a:pPr>
            <a:r>
              <a:rPr altLang="en-US" smtClean="0"/>
              <a:t>描述</a:t>
            </a:r>
            <a:r>
              <a:rPr lang="en-US" altLang="zh-CN" smtClean="0"/>
              <a:t>raft</a:t>
            </a:r>
            <a:r>
              <a:rPr smtClean="0"/>
              <a:t>协议领导选举过程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描述下处理死锁过程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描述下内存暴涨逻辑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描述业务拆分过程。</a:t>
            </a:r>
            <a:endParaRPr lang="en-US" smtClean="0"/>
          </a:p>
          <a:p>
            <a:pPr>
              <a:buFontTx/>
              <a:buChar char="-"/>
            </a:pPr>
            <a:r>
              <a:rPr lang="en-US"/>
              <a:t>state machine</a:t>
            </a:r>
          </a:p>
          <a:p>
            <a:pPr>
              <a:buFontTx/>
              <a:buChar char="-"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FontTx/>
              <a:buChar char="-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 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查询快 ？数据结构设计合适 </a:t>
            </a:r>
            <a:r>
              <a:rPr lang="en-US" altLang="zh-CN" dirty="0" err="1" smtClean="0"/>
              <a:t>hatable</a:t>
            </a:r>
            <a:r>
              <a:rPr lang="en-US" altLang="zh-CN" dirty="0" smtClean="0"/>
              <a:t> </a:t>
            </a:r>
            <a:r>
              <a:rPr dirty="0" smtClean="0"/>
              <a:t>跳表</a:t>
            </a:r>
            <a:endParaRPr lang="en-US" dirty="0" smtClean="0"/>
          </a:p>
          <a:p>
            <a:r>
              <a:rPr dirty="0" smtClean="0"/>
              <a:t>跳表 实现原理？ 平衡的公式是什么</a:t>
            </a:r>
            <a:endParaRPr lang="en-US" dirty="0" smtClean="0"/>
          </a:p>
          <a:p>
            <a:r>
              <a:rPr dirty="0" smtClean="0"/>
              <a:t>你自己如何设计？数量</a:t>
            </a:r>
            <a:r>
              <a:rPr lang="en-US" altLang="zh-CN" dirty="0" smtClean="0"/>
              <a:t>n</a:t>
            </a:r>
            <a:r>
              <a:rPr dirty="0" smtClean="0"/>
              <a:t>与深度关系</a:t>
            </a:r>
            <a:endParaRPr lang="en-US" dirty="0" smtClean="0"/>
          </a:p>
          <a:p>
            <a:pPr>
              <a:buNone/>
            </a:pPr>
            <a:r>
              <a:rPr dirty="0"/>
              <a:t> </a:t>
            </a:r>
            <a:r>
              <a:rPr dirty="0" smtClean="0"/>
              <a:t>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第八题：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为什么这么快 ？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94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 smtClean="0"/>
              <a:t>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8355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第九题：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故障，事务没来得及发送给</a:t>
            </a:r>
            <a:r>
              <a:rPr lang="en-US" altLang="zh-CN" dirty="0" smtClean="0"/>
              <a:t>client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94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 smtClean="0"/>
              <a:t>    </a:t>
            </a:r>
            <a:r>
              <a:rPr dirty="0" smtClean="0"/>
              <a:t>如何插入一个新元素</a:t>
            </a:r>
            <a:endParaRPr lang="en-US" dirty="0" smtClean="0"/>
          </a:p>
          <a:p>
            <a:pPr>
              <a:buNone/>
            </a:pPr>
            <a:r>
              <a:rPr altLang="en-US" dirty="0" smtClean="0"/>
              <a:t>    插入复杂度多少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8355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第八题：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压缩列表如何保证有序？（</a:t>
            </a:r>
            <a:r>
              <a:rPr lang="en-US" altLang="zh-CN" dirty="0" smtClean="0"/>
              <a:t>20200525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285865"/>
            <a:ext cx="4214842" cy="312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4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 smtClean="0"/>
              <a:t>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8355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第九题：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故障，事务没来得及发送给</a:t>
            </a:r>
            <a:r>
              <a:rPr lang="en-US" altLang="zh-CN" dirty="0" smtClean="0"/>
              <a:t>client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94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 smtClean="0"/>
              <a:t>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8355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第九题：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故障，事务没来得及发送给</a:t>
            </a:r>
            <a:r>
              <a:rPr lang="en-US" altLang="zh-CN" dirty="0" smtClean="0"/>
              <a:t>client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94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92547"/>
            <a:ext cx="6408712" cy="506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JedisCluster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 </a:t>
            </a:r>
            <a:r>
              <a:rPr lang="en-US" err="1" smtClean="0"/>
              <a:t>JedisCluster</a:t>
            </a:r>
            <a:r>
              <a:rPr lang="en-US" smtClean="0"/>
              <a:t/>
            </a:r>
            <a:br>
              <a:rPr lang="en-US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23528" y="134761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hlinkClick r:id="rId3"/>
              </a:rPr>
              <a:t>https://raft.github.io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r>
              <a:rPr lang="en-US" altLang="zh-CN" smtClean="0"/>
              <a:t>Select  </a:t>
            </a:r>
            <a:r>
              <a:rPr lang="en-US" altLang="zh-CN"/>
              <a:t>Leader </a:t>
            </a:r>
            <a:r>
              <a:rPr lang="en-US" altLang="zh-CN" smtClean="0"/>
              <a:t>  </a:t>
            </a:r>
            <a:endParaRPr lang="en-US" altLang="zh-CN"/>
          </a:p>
          <a:p>
            <a:r>
              <a:rPr lang="en-US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smtClean="0">
                <a:solidFill>
                  <a:srgbClr val="FF0000"/>
                </a:solidFill>
              </a:rPr>
              <a:t>split</a:t>
            </a:r>
            <a:r>
              <a:rPr smtClean="0">
                <a:solidFill>
                  <a:srgbClr val="FF0000"/>
                </a:solidFill>
              </a:rPr>
              <a:t>一样的（</a:t>
            </a:r>
            <a:r>
              <a:rPr>
                <a:solidFill>
                  <a:srgbClr val="FF0000"/>
                </a:solidFill>
              </a:rPr>
              <a:t>什么网络分区舍去 正常如何</a:t>
            </a:r>
            <a:r>
              <a:rPr smtClean="0">
                <a:solidFill>
                  <a:srgbClr val="FF0000"/>
                </a:solidFill>
              </a:rPr>
              <a:t>）</a:t>
            </a:r>
            <a:endParaRPr lang="en-US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>
                <a:solidFill>
                  <a:srgbClr val="FF0000"/>
                </a:solidFill>
              </a:rPr>
              <a:t>看懂</a:t>
            </a:r>
            <a:r>
              <a:rPr lang="en-US"/>
              <a:t>Figure </a:t>
            </a:r>
            <a:r>
              <a:rPr lang="en-US" smtClean="0"/>
              <a:t>1 2 4 </a:t>
            </a:r>
            <a:r>
              <a:rPr smtClean="0"/>
              <a:t>举例</a:t>
            </a:r>
            <a:endParaRPr lang="en-US" smtClean="0"/>
          </a:p>
          <a:p>
            <a:r>
              <a:rPr lang="en-US" altLang="zh-CN" smtClean="0"/>
              <a:t>Raft </a:t>
            </a:r>
            <a:r>
              <a:rPr smtClean="0"/>
              <a:t>一共</a:t>
            </a:r>
            <a:r>
              <a:rPr lang="en-US" smtClean="0">
                <a:solidFill>
                  <a:srgbClr val="FF0000"/>
                </a:solidFill>
              </a:rPr>
              <a:t>18</a:t>
            </a:r>
            <a:r>
              <a:rPr smtClean="0">
                <a:solidFill>
                  <a:srgbClr val="FF0000"/>
                </a:solidFill>
              </a:rPr>
              <a:t>个视频</a:t>
            </a:r>
            <a:r>
              <a:rPr smtClean="0"/>
              <a:t>，全部看完 </a:t>
            </a:r>
            <a:r>
              <a:rPr lang="en-US" smtClean="0"/>
              <a:t> </a:t>
            </a:r>
            <a:r>
              <a:rPr smtClean="0"/>
              <a:t>（</a:t>
            </a:r>
            <a:r>
              <a:rPr lang="en-US" smtClean="0"/>
              <a:t>2</a:t>
            </a:r>
            <a:r>
              <a:rPr smtClean="0"/>
              <a:t>）</a:t>
            </a:r>
            <a:endParaRPr lang="en-US" smtClean="0"/>
          </a:p>
          <a:p>
            <a:pPr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Raft-1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5.3 Log </a:t>
            </a:r>
            <a:r>
              <a:rPr lang="en-US" smtClean="0"/>
              <a:t>replication  </a:t>
            </a:r>
            <a:r>
              <a:rPr lang="en-US" altLang="zh-CN" smtClean="0"/>
              <a:t>time-5</a:t>
            </a:r>
            <a:endParaRPr lang="en-US" smtClean="0"/>
          </a:p>
          <a:p>
            <a:r>
              <a:rPr lang="en-US" altLang="zh-CN"/>
              <a:t>Raft </a:t>
            </a:r>
            <a:r>
              <a:rPr/>
              <a:t>一共</a:t>
            </a:r>
            <a:r>
              <a:rPr lang="en-US" altLang="zh-CN">
                <a:solidFill>
                  <a:srgbClr val="FF0000"/>
                </a:solidFill>
              </a:rPr>
              <a:t>18</a:t>
            </a:r>
            <a:r>
              <a:rPr>
                <a:solidFill>
                  <a:srgbClr val="FF0000"/>
                </a:solidFill>
              </a:rPr>
              <a:t>个视频</a:t>
            </a:r>
            <a:r>
              <a:rPr/>
              <a:t>，全部看完  （</a:t>
            </a:r>
            <a:r>
              <a:rPr lang="en-US" altLang="zh-CN"/>
              <a:t>2</a:t>
            </a:r>
            <a:r>
              <a:rPr smtClean="0"/>
              <a:t>）</a:t>
            </a:r>
            <a:endParaRPr lang="en-US" smtClean="0"/>
          </a:p>
          <a:p>
            <a:r>
              <a:rPr lang="en-US">
                <a:hlinkClick r:id="rId3"/>
              </a:rPr>
              <a:t>https://raft.github.io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endParaRPr lang="en-US"/>
          </a:p>
          <a:p>
            <a:endParaRPr/>
          </a:p>
          <a:p>
            <a:pPr>
              <a:buNone/>
            </a:pP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Raft-2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Slave</a:t>
            </a:r>
            <a:r>
              <a:rPr smtClean="0"/>
              <a:t>：</a:t>
            </a:r>
            <a:r>
              <a:rPr altLang="en-US" smtClean="0"/>
              <a:t>回滚失败怎么办？</a:t>
            </a:r>
            <a:r>
              <a:rPr lang="en-US" altLang="en-US" smtClean="0"/>
              <a:t>(</a:t>
            </a:r>
            <a:r>
              <a:rPr altLang="en-US" smtClean="0"/>
              <a:t>如果是业务问题肯定无法解决，过网络和主机问题可以</a:t>
            </a:r>
            <a:r>
              <a:rPr lang="en-US" altLang="en-US" smtClean="0"/>
              <a:t>)</a:t>
            </a:r>
          </a:p>
          <a:p>
            <a:r>
              <a:rPr lang="en-US" altLang="zh-CN" err="1" smtClean="0"/>
              <a:t>commIndex</a:t>
            </a:r>
            <a:r>
              <a:rPr smtClean="0"/>
              <a:t>如何界定</a:t>
            </a:r>
            <a:endParaRPr lang="en-US" smtClean="0"/>
          </a:p>
          <a:p>
            <a:r>
              <a:rPr lang="en-US" altLang="zh-CN"/>
              <a:t>Leader </a:t>
            </a:r>
            <a:r>
              <a:rPr/>
              <a:t>全部</a:t>
            </a:r>
            <a:r>
              <a:rPr lang="en-US" altLang="zh-CN"/>
              <a:t>get </a:t>
            </a:r>
            <a:r>
              <a:rPr lang="en-US" altLang="zh-CN" err="1" smtClean="0"/>
              <a:t>commited</a:t>
            </a:r>
            <a:r>
              <a:rPr lang="en-US" altLang="zh-CN" smtClean="0"/>
              <a:t> </a:t>
            </a:r>
            <a:r>
              <a:rPr smtClean="0"/>
              <a:t>，然后马上失败怎办？（一般， 特殊情 客户端再次查询）</a:t>
            </a:r>
            <a:endParaRPr lang="en-US" smtClean="0"/>
          </a:p>
          <a:p>
            <a:r>
              <a:rPr smtClean="0"/>
              <a:t>这个地方一致是模糊地方，被问</a:t>
            </a:r>
            <a:r>
              <a:rPr lang="en-US" smtClean="0"/>
              <a:t>N</a:t>
            </a:r>
            <a:r>
              <a:rPr smtClean="0"/>
              <a:t>次，从来没有正确回复过</a:t>
            </a:r>
            <a:endParaRPr lang="en-US" smtClean="0"/>
          </a:p>
          <a:p>
            <a:r>
              <a:rPr lang="en-US" smtClean="0"/>
              <a:t>(</a:t>
            </a:r>
            <a:r>
              <a:rPr smtClean="0"/>
              <a:t>客户端肯定失败，内部保持统一，需要客户端再次查询</a:t>
            </a:r>
            <a:r>
              <a:rPr lang="en-US" smtClean="0"/>
              <a:t>)</a:t>
            </a:r>
          </a:p>
          <a:p>
            <a:r>
              <a:rPr/>
              <a:t>服务</a:t>
            </a:r>
            <a:r>
              <a:rPr smtClean="0"/>
              <a:t>状态变化：</a:t>
            </a:r>
            <a:endParaRPr lang="en-US" smtClean="0"/>
          </a:p>
          <a:p>
            <a:r>
              <a:rPr smtClean="0"/>
              <a:t>业务的数据变化</a:t>
            </a:r>
            <a:endParaRPr lang="en-US" smtClean="0"/>
          </a:p>
          <a:p>
            <a:r>
              <a:rPr smtClean="0"/>
              <a:t>内存管理</a:t>
            </a:r>
            <a:endParaRPr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MDB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3"/>
              </a:rPr>
              <a:t>https://</a:t>
            </a:r>
            <a:r>
              <a:rPr lang="en-US" altLang="zh-CN" err="1">
                <a:hlinkClick r:id="rId3"/>
              </a:rPr>
              <a:t>wangcy6.github.io</a:t>
            </a:r>
            <a:r>
              <a:rPr lang="en-US" altLang="zh-CN">
                <a:hlinkClick r:id="rId3"/>
              </a:rPr>
              <a:t>/</a:t>
            </a:r>
            <a:r>
              <a:rPr lang="en-US" altLang="zh-CN">
                <a:hlinkClick r:id="rId4"/>
              </a:rPr>
              <a:t>/post/</a:t>
            </a:r>
            <a:r>
              <a:rPr lang="en-US" altLang="zh-CN" err="1">
                <a:hlinkClick r:id="rId4"/>
              </a:rPr>
              <a:t>DataBase</a:t>
            </a:r>
            <a:r>
              <a:rPr lang="en-US" altLang="zh-CN">
                <a:hlinkClick r:id="rId4"/>
              </a:rPr>
              <a:t>/</a:t>
            </a:r>
            <a:r>
              <a:rPr lang="en-US" altLang="zh-CN" err="1">
                <a:hlinkClick r:id="rId4"/>
              </a:rPr>
              <a:t>server_redis</a:t>
            </a:r>
            <a:r>
              <a:rPr lang="en-US" altLang="zh-CN" smtClean="0">
                <a:hlinkClick r:id="rId4"/>
              </a:rPr>
              <a:t>/</a:t>
            </a:r>
            <a:endParaRPr b="1"/>
          </a:p>
          <a:p>
            <a:r>
              <a:rPr lang="zh-CN" altLang="en-US" smtClean="0"/>
              <a:t>释</a:t>
            </a:r>
            <a:r>
              <a:rPr lang="en-US" altLang="zh-CN"/>
              <a:t>Redis</a:t>
            </a:r>
            <a:r>
              <a:rPr lang="zh-CN" altLang="en-US"/>
              <a:t>是单线程的，为什么能这么高</a:t>
            </a:r>
            <a:r>
              <a:rPr lang="zh-CN" altLang="en-US" smtClean="0"/>
              <a:t>效！</a:t>
            </a:r>
            <a:endParaRPr lang="en-US" altLang="zh-CN" smtClean="0"/>
          </a:p>
          <a:p>
            <a:r>
              <a:rPr lang="en-US" altLang="zh-CN" smtClean="0"/>
              <a:t>whys-the-design-</a:t>
            </a:r>
            <a:r>
              <a:rPr lang="en-US" altLang="zh-CN" err="1" smtClean="0"/>
              <a:t>redis</a:t>
            </a:r>
            <a:r>
              <a:rPr lang="en-US" altLang="zh-CN" smtClean="0"/>
              <a:t>-single-thread</a:t>
            </a:r>
          </a:p>
          <a:p>
            <a:pPr marL="0" indent="0">
              <a:buNone/>
            </a:pP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en-US" altLang="zh-CN" err="1" smtClean="0"/>
              <a:t>redis</a:t>
            </a:r>
            <a:r>
              <a:rPr lang="en-US" altLang="zh-CN" smtClean="0"/>
              <a:t>-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5170</TotalTime>
  <Words>1720</Words>
  <Application>Microsoft Office PowerPoint</Application>
  <PresentationFormat>全屏显示(16:9)</PresentationFormat>
  <Paragraphs>264</Paragraphs>
  <Slides>25</Slides>
  <Notes>18</Notes>
  <HiddenSlides>10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国美互联网_优化</vt:lpstr>
      <vt:lpstr>  陈咬金三板斧（微软雅黑28）</vt:lpstr>
      <vt:lpstr>项目 </vt:lpstr>
      <vt:lpstr>JedisCluster</vt:lpstr>
      <vt:lpstr> JedisCluster  </vt:lpstr>
      <vt:lpstr>幻灯片 4</vt:lpstr>
      <vt:lpstr>Raft-1</vt:lpstr>
      <vt:lpstr>Raft-2</vt:lpstr>
      <vt:lpstr> MDB</vt:lpstr>
      <vt:lpstr> redis-</vt:lpstr>
      <vt:lpstr>流媒体服务器集群方案:避免单点</vt:lpstr>
      <vt:lpstr>   第三题 redis 对象编码方式(对象所使用的底层数据结构)   </vt:lpstr>
      <vt:lpstr> 第四题：redis 如何持久化的？ 2020年2月25</vt:lpstr>
      <vt:lpstr> 第四题：redis 如何持久化的？ [5分钟]</vt:lpstr>
      <vt:lpstr> 第六题 AOF 重写:rewriteAppendOnlyFileBackground()</vt:lpstr>
      <vt:lpstr>    第五题：  How Redis master-slave replication works (1)                       </vt:lpstr>
      <vt:lpstr> 第五题：：How Redis master-slave replication (2)</vt:lpstr>
      <vt:lpstr>第五题：：How Redis master-slave replication CAP (3)</vt:lpstr>
      <vt:lpstr>FQA :  ServerCron 干了什么</vt:lpstr>
      <vt:lpstr>     FQA:  set msg=“hello” 发送了什么</vt:lpstr>
      <vt:lpstr>第八题：Redis 为什么这么快 ？</vt:lpstr>
      <vt:lpstr>第九题：master故障，事务没来得及发送给client</vt:lpstr>
      <vt:lpstr>第八题：Redis 压缩列表如何保证有序？（20200525）</vt:lpstr>
      <vt:lpstr>第九题：master故障，事务没来得及发送给client</vt:lpstr>
      <vt:lpstr>第九题：master故障，事务没来得及发送给client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637</cp:revision>
  <dcterms:created xsi:type="dcterms:W3CDTF">2016-11-29T04:08:00Z</dcterms:created>
  <dcterms:modified xsi:type="dcterms:W3CDTF">2020-05-25T04:49:44Z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