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93" r:id="rId3"/>
    <p:sldId id="257" r:id="rId4"/>
    <p:sldId id="277" r:id="rId5"/>
    <p:sldId id="298" r:id="rId6"/>
    <p:sldId id="301" r:id="rId7"/>
    <p:sldId id="278" r:id="rId8"/>
    <p:sldId id="313" r:id="rId9"/>
    <p:sldId id="304" r:id="rId10"/>
    <p:sldId id="312" r:id="rId11"/>
    <p:sldId id="295" r:id="rId12"/>
    <p:sldId id="279" r:id="rId13"/>
    <p:sldId id="288" r:id="rId14"/>
    <p:sldId id="281" r:id="rId15"/>
    <p:sldId id="305" r:id="rId16"/>
    <p:sldId id="302" r:id="rId17"/>
    <p:sldId id="300" r:id="rId18"/>
    <p:sldId id="297" r:id="rId19"/>
    <p:sldId id="282" r:id="rId20"/>
    <p:sldId id="285" r:id="rId21"/>
    <p:sldId id="306" r:id="rId22"/>
    <p:sldId id="286" r:id="rId23"/>
    <p:sldId id="307" r:id="rId24"/>
    <p:sldId id="308" r:id="rId25"/>
    <p:sldId id="309" r:id="rId26"/>
    <p:sldId id="310" r:id="rId27"/>
    <p:sldId id="311" r:id="rId28"/>
    <p:sldId id="283" r:id="rId29"/>
    <p:sldId id="296" r:id="rId30"/>
    <p:sldId id="303" r:id="rId31"/>
    <p:sldId id="290" r:id="rId32"/>
    <p:sldId id="292" r:id="rId33"/>
  </p:sldIdLst>
  <p:sldSz cx="9144000" cy="6858000" type="screen4x3"/>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336699"/>
    <a:srgbClr val="FFFF99"/>
    <a:srgbClr val="99FF99"/>
    <a:srgbClr val="FF6600"/>
    <a:srgbClr val="FF7C80"/>
    <a:srgbClr val="CC0000"/>
    <a:srgbClr val="FF9999"/>
    <a:srgbClr val="FF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14" autoAdjust="0"/>
  </p:normalViewPr>
  <p:slideViewPr>
    <p:cSldViewPr>
      <p:cViewPr varScale="1">
        <p:scale>
          <a:sx n="95" d="100"/>
          <a:sy n="95" d="100"/>
        </p:scale>
        <p:origin x="-145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659CC-E672-481F-B602-8819D7C259F7}" type="datetimeFigureOut">
              <a:rPr lang="zh-CN" altLang="en-US" smtClean="0"/>
              <a:pPr/>
              <a:t>2017/9/28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E75CD-2C4B-43EA-9BCA-2525C48E8019}" type="slidenum">
              <a:rPr lang="zh-CN" altLang="en-US" smtClean="0"/>
              <a:pPr/>
              <a:t>‹#›</a:t>
            </a:fld>
            <a:endParaRPr lang="zh-CN" altLang="en-US"/>
          </a:p>
        </p:txBody>
      </p:sp>
    </p:spTree>
    <p:extLst>
      <p:ext uri="{BB962C8B-B14F-4D97-AF65-F5344CB8AC3E}">
        <p14:creationId xmlns:p14="http://schemas.microsoft.com/office/powerpoint/2010/main" val="3523547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29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85E75CD-2C4B-43EA-9BCA-2525C48E8019}"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flipH="1">
            <a:off x="0" y="0"/>
            <a:ext cx="9144000" cy="6858000"/>
          </a:xfrm>
          <a:prstGeom prst="rect">
            <a:avLst/>
          </a:prstGeom>
          <a:solidFill>
            <a:srgbClr val="005198"/>
          </a:solidFill>
          <a:ln w="9525" algn="ctr">
            <a:noFill/>
            <a:miter lim="800000"/>
            <a:headEnd/>
            <a:tailEnd/>
          </a:ln>
        </p:spPr>
        <p:txBody>
          <a:bodyPr wrap="none" anchor="ctr"/>
          <a:lstStyle/>
          <a:p>
            <a:endParaRPr lang="zh-CN" altLang="en-US">
              <a:ea typeface="微软雅黑" pitchFamily="34" charset="-122"/>
            </a:endParaRPr>
          </a:p>
        </p:txBody>
      </p:sp>
      <p:sp>
        <p:nvSpPr>
          <p:cNvPr id="5" name="Rectangle 3"/>
          <p:cNvSpPr>
            <a:spLocks noChangeArrowheads="1"/>
          </p:cNvSpPr>
          <p:nvPr/>
        </p:nvSpPr>
        <p:spPr bwMode="auto">
          <a:xfrm>
            <a:off x="0" y="1268413"/>
            <a:ext cx="9144000" cy="4321175"/>
          </a:xfrm>
          <a:prstGeom prst="rect">
            <a:avLst/>
          </a:prstGeom>
          <a:solidFill>
            <a:srgbClr val="FFFFFF"/>
          </a:solidFill>
          <a:ln w="9525" algn="ctr">
            <a:noFill/>
            <a:miter lim="800000"/>
            <a:headEnd/>
            <a:tailEnd/>
          </a:ln>
        </p:spPr>
        <p:txBody>
          <a:bodyPr wrap="none" anchor="ctr"/>
          <a:lstStyle/>
          <a:p>
            <a:endParaRPr lang="zh-CN" altLang="en-US">
              <a:ea typeface="微软雅黑" pitchFamily="34" charset="-122"/>
            </a:endParaRPr>
          </a:p>
        </p:txBody>
      </p:sp>
      <p:sp>
        <p:nvSpPr>
          <p:cNvPr id="51204" name="Rectangle 4"/>
          <p:cNvSpPr>
            <a:spLocks noGrp="1" noChangeArrowheads="1"/>
          </p:cNvSpPr>
          <p:nvPr>
            <p:ph type="subTitle" sz="quarter" idx="1"/>
          </p:nvPr>
        </p:nvSpPr>
        <p:spPr>
          <a:xfrm>
            <a:off x="1371600" y="3787775"/>
            <a:ext cx="6400800" cy="762000"/>
          </a:xfrm>
        </p:spPr>
        <p:txBody>
          <a:bodyPr/>
          <a:lstStyle>
            <a:lvl1pPr marL="0" indent="0" algn="ctr">
              <a:buFont typeface="Wingdings" pitchFamily="2" charset="2"/>
              <a:buNone/>
              <a:defRPr sz="2800" b="0"/>
            </a:lvl1pPr>
          </a:lstStyle>
          <a:p>
            <a:r>
              <a:rPr lang="zh-CN" altLang="en-US" smtClean="0"/>
              <a:t>单击此处编辑母版副标题样式</a:t>
            </a:r>
            <a:endParaRPr lang="zh-CN" altLang="en-US"/>
          </a:p>
        </p:txBody>
      </p:sp>
      <p:sp>
        <p:nvSpPr>
          <p:cNvPr id="51220" name="Rectangle 20"/>
          <p:cNvSpPr>
            <a:spLocks noGrp="1" noChangeArrowheads="1"/>
          </p:cNvSpPr>
          <p:nvPr>
            <p:ph type="ctrTitle" sz="quarter"/>
          </p:nvPr>
        </p:nvSpPr>
        <p:spPr>
          <a:xfrm>
            <a:off x="685800" y="2492375"/>
            <a:ext cx="7772400" cy="1470025"/>
          </a:xfrm>
        </p:spPr>
        <p:txBody>
          <a:bodyPr/>
          <a:lstStyle>
            <a:lvl1pPr algn="ctr">
              <a:defRPr sz="3600">
                <a:solidFill>
                  <a:schemeClr val="tx1"/>
                </a:solidFill>
              </a:defRPr>
            </a:lvl1pPr>
          </a:lstStyle>
          <a:p>
            <a:r>
              <a:rPr lang="zh-CN" altLang="en-US" smtClean="0"/>
              <a:t>单击此处编辑母版标题样式</a:t>
            </a:r>
            <a:endParaRPr lang="zh-CN" altLang="en-US" dirty="0"/>
          </a:p>
        </p:txBody>
      </p:sp>
      <p:sp>
        <p:nvSpPr>
          <p:cNvPr id="20" name="Rectangle 21"/>
          <p:cNvSpPr>
            <a:spLocks noGrp="1" noChangeArrowheads="1"/>
          </p:cNvSpPr>
          <p:nvPr>
            <p:ph type="dt" sz="quarter" idx="10"/>
          </p:nvPr>
        </p:nvSpPr>
        <p:spPr bwMode="auto">
          <a:xfrm>
            <a:off x="6372225" y="6265863"/>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bg1"/>
                </a:solidFill>
                <a:ea typeface="PMingLiU" pitchFamily="18" charset="-120"/>
              </a:defRPr>
            </a:lvl1pPr>
          </a:lstStyle>
          <a:p>
            <a:pPr>
              <a:defRPr/>
            </a:pPr>
            <a:endParaRPr lang="zh-CN" altLang="en-US"/>
          </a:p>
        </p:txBody>
      </p:sp>
      <p:pic>
        <p:nvPicPr>
          <p:cNvPr id="1026" name="Picture 2" descr="C:\Users\wuyaowen\Desktop\物联标志.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4008" y="-171400"/>
            <a:ext cx="4960112" cy="158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3B7A4D2F-F0F0-4A3E-BE13-1AF8A985E12F}" type="slidenum">
              <a:rPr lang="zh-CN" altLang="en-US"/>
              <a:pPr>
                <a:defRPr/>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1613"/>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1613"/>
            <a:ext cx="6019800"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ln/>
        </p:spPr>
        <p:txBody>
          <a:bodyPr/>
          <a:lstStyle>
            <a:lvl1pPr>
              <a:defRPr/>
            </a:lvl1pPr>
          </a:lstStyle>
          <a:p>
            <a:pPr>
              <a:defRPr/>
            </a:pPr>
            <a:fld id="{F7CD17B0-0DE8-430B-8F05-89C9A627597D}" type="slidenum">
              <a:rPr lang="zh-CN" altLang="en-US"/>
              <a:pPr>
                <a:defRPr/>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1"/>
          <p:cNvSpPr>
            <a:spLocks noGrp="1" noChangeArrowheads="1"/>
          </p:cNvSpPr>
          <p:nvPr>
            <p:ph type="sldNum" sz="quarter" idx="10"/>
          </p:nvPr>
        </p:nvSpPr>
        <p:spPr>
          <a:xfrm>
            <a:off x="6516688" y="6572250"/>
            <a:ext cx="2376487" cy="260350"/>
          </a:xfrm>
        </p:spPr>
        <p:txBody>
          <a:bodyPr/>
          <a:lstStyle>
            <a:lvl1pPr>
              <a:defRPr/>
            </a:lvl1pPr>
          </a:lstStyle>
          <a:p>
            <a:pPr>
              <a:defRPr/>
            </a:pPr>
            <a:fld id="{4816A599-0D7A-4ED1-B317-DB57F830172B}" type="slidenum">
              <a:rPr lang="zh-CN" altLang="en-US"/>
              <a:pPr>
                <a:defRPr/>
              </a:pPr>
              <a:t>‹#›</a:t>
            </a:fld>
            <a:endParaRPr lang="zh-CN" alt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1"/>
          <p:cNvSpPr>
            <a:spLocks noGrp="1" noChangeArrowheads="1"/>
          </p:cNvSpPr>
          <p:nvPr>
            <p:ph type="sldNum" sz="quarter" idx="10"/>
          </p:nvPr>
        </p:nvSpPr>
        <p:spPr>
          <a:ln/>
        </p:spPr>
        <p:txBody>
          <a:bodyPr/>
          <a:lstStyle>
            <a:lvl1pPr>
              <a:defRPr/>
            </a:lvl1pPr>
          </a:lstStyle>
          <a:p>
            <a:pPr>
              <a:defRPr/>
            </a:pPr>
            <a:fld id="{D3348548-8322-486C-AC03-A3A8BE471D69}" type="slidenum">
              <a:rPr lang="zh-CN" altLang="en-US"/>
              <a:pPr>
                <a:defRPr/>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1"/>
          <p:cNvSpPr>
            <a:spLocks noGrp="1" noChangeArrowheads="1"/>
          </p:cNvSpPr>
          <p:nvPr>
            <p:ph type="sldNum" sz="quarter" idx="10"/>
          </p:nvPr>
        </p:nvSpPr>
        <p:spPr>
          <a:ln/>
        </p:spPr>
        <p:txBody>
          <a:bodyPr/>
          <a:lstStyle>
            <a:lvl1pPr>
              <a:defRPr/>
            </a:lvl1pPr>
          </a:lstStyle>
          <a:p>
            <a:pPr>
              <a:defRPr/>
            </a:pPr>
            <a:fld id="{D2F3C982-2C0F-4097-AE50-EDDF91942DE4}" type="slidenum">
              <a:rPr lang="zh-CN" altLang="en-US"/>
              <a:pPr>
                <a:defRPr/>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1"/>
          <p:cNvSpPr>
            <a:spLocks noGrp="1" noChangeArrowheads="1"/>
          </p:cNvSpPr>
          <p:nvPr>
            <p:ph type="sldNum" sz="quarter" idx="10"/>
          </p:nvPr>
        </p:nvSpPr>
        <p:spPr>
          <a:ln/>
        </p:spPr>
        <p:txBody>
          <a:bodyPr/>
          <a:lstStyle>
            <a:lvl1pPr>
              <a:defRPr/>
            </a:lvl1pPr>
          </a:lstStyle>
          <a:p>
            <a:pPr>
              <a:defRPr/>
            </a:pPr>
            <a:fld id="{7B229B4A-D60F-4577-8C16-EADCD6091C72}" type="slidenum">
              <a:rPr lang="zh-CN" altLang="en-US"/>
              <a:pPr>
                <a:defRPr/>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1"/>
          <p:cNvSpPr>
            <a:spLocks noGrp="1" noChangeArrowheads="1"/>
          </p:cNvSpPr>
          <p:nvPr>
            <p:ph type="sldNum" sz="quarter" idx="10"/>
          </p:nvPr>
        </p:nvSpPr>
        <p:spPr>
          <a:ln/>
        </p:spPr>
        <p:txBody>
          <a:bodyPr/>
          <a:lstStyle>
            <a:lvl1pPr>
              <a:defRPr/>
            </a:lvl1pPr>
          </a:lstStyle>
          <a:p>
            <a:pPr>
              <a:defRPr/>
            </a:pPr>
            <a:fld id="{C60E6B6E-ADBB-4A69-9AF2-AB195AFEDAEF}" type="slidenum">
              <a:rPr lang="zh-CN" altLang="en-US"/>
              <a:pPr>
                <a:defRPr/>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62A87830-540B-4993-AC2A-C8B1E5EC274F}" type="slidenum">
              <a:rPr lang="zh-CN" altLang="en-US"/>
              <a:pPr>
                <a:defRPr/>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68EC22E7-93BC-4417-9512-D5EBBFBE7735}" type="slidenum">
              <a:rPr lang="zh-CN" altLang="en-US"/>
              <a:pPr>
                <a:defRPr/>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1"/>
          <p:cNvSpPr>
            <a:spLocks noGrp="1" noChangeArrowheads="1"/>
          </p:cNvSpPr>
          <p:nvPr>
            <p:ph type="sldNum" sz="quarter" idx="10"/>
          </p:nvPr>
        </p:nvSpPr>
        <p:spPr>
          <a:ln/>
        </p:spPr>
        <p:txBody>
          <a:bodyPr/>
          <a:lstStyle>
            <a:lvl1pPr>
              <a:defRPr/>
            </a:lvl1pPr>
          </a:lstStyle>
          <a:p>
            <a:pPr>
              <a:defRPr/>
            </a:pPr>
            <a:fld id="{AA66B31C-B77A-4DDC-BC93-2A121F175DC3}" type="slidenum">
              <a:rPr lang="zh-CN" altLang="en-US"/>
              <a:pPr>
                <a:defRPr/>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descr="幻灯片-公司简介内页"/>
          <p:cNvPicPr>
            <a:picLocks noChangeArrowheads="1"/>
          </p:cNvPicPr>
          <p:nvPr/>
        </p:nvPicPr>
        <p:blipFill>
          <a:blip r:embed="rId13" cstate="screen"/>
          <a:srcRect/>
          <a:stretch>
            <a:fillRect/>
          </a:stretch>
        </p:blipFill>
        <p:spPr bwMode="auto">
          <a:xfrm>
            <a:off x="0" y="0"/>
            <a:ext cx="9144000" cy="6856413"/>
          </a:xfrm>
          <a:prstGeom prst="rect">
            <a:avLst/>
          </a:prstGeom>
          <a:noFill/>
          <a:ln w="9525">
            <a:noFill/>
            <a:miter lim="800000"/>
            <a:headEnd/>
            <a:tailEnd/>
          </a:ln>
        </p:spPr>
      </p:pic>
      <p:sp>
        <p:nvSpPr>
          <p:cNvPr id="1027" name="Rectangle 5"/>
          <p:cNvSpPr>
            <a:spLocks noGrp="1" noChangeArrowheads="1"/>
          </p:cNvSpPr>
          <p:nvPr>
            <p:ph type="body" idx="1"/>
          </p:nvPr>
        </p:nvSpPr>
        <p:spPr bwMode="auto">
          <a:xfrm>
            <a:off x="457200" y="1438275"/>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0197" name="Rectangle 21"/>
          <p:cNvSpPr>
            <a:spLocks noGrp="1" noChangeArrowheads="1"/>
          </p:cNvSpPr>
          <p:nvPr>
            <p:ph type="sldNum" sz="quarter" idx="4"/>
          </p:nvPr>
        </p:nvSpPr>
        <p:spPr bwMode="auto">
          <a:xfrm>
            <a:off x="6516688" y="6597650"/>
            <a:ext cx="23764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b="0">
                <a:solidFill>
                  <a:schemeClr val="bg1"/>
                </a:solidFill>
                <a:latin typeface="微软雅黑" pitchFamily="34" charset="-122"/>
                <a:ea typeface="微软雅黑" pitchFamily="34" charset="-122"/>
              </a:defRPr>
            </a:lvl1pPr>
          </a:lstStyle>
          <a:p>
            <a:pPr>
              <a:defRPr/>
            </a:pPr>
            <a:fld id="{B611CE84-9192-4DCC-A136-793BC08AC645}" type="slidenum">
              <a:rPr lang="zh-CN" altLang="en-US" smtClean="0"/>
              <a:pPr>
                <a:defRPr/>
              </a:pPr>
              <a:t>‹#›</a:t>
            </a:fld>
            <a:endParaRPr lang="zh-CN" altLang="en-US" dirty="0"/>
          </a:p>
        </p:txBody>
      </p:sp>
      <p:sp>
        <p:nvSpPr>
          <p:cNvPr id="1029" name="Rectangle 4"/>
          <p:cNvSpPr>
            <a:spLocks noGrp="1" noChangeArrowheads="1"/>
          </p:cNvSpPr>
          <p:nvPr>
            <p:ph type="title"/>
          </p:nvPr>
        </p:nvSpPr>
        <p:spPr bwMode="auto">
          <a:xfrm>
            <a:off x="544513" y="201613"/>
            <a:ext cx="58674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20" name="Picture 2" descr="C:\Users\wuyaowen\Desktop\物联标志.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624882" y="23500"/>
            <a:ext cx="2771654" cy="88522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黑体" pitchFamily="2" charset="-122"/>
          <a:ea typeface="黑体" pitchFamily="2" charset="-122"/>
          <a:cs typeface="+mj-cs"/>
        </a:defRPr>
      </a:lvl1pPr>
      <a:lvl2pPr algn="l" rtl="0" eaLnBrk="0" fontAlgn="base" hangingPunct="0">
        <a:spcBef>
          <a:spcPct val="0"/>
        </a:spcBef>
        <a:spcAft>
          <a:spcPct val="0"/>
        </a:spcAft>
        <a:defRPr sz="2800" b="1">
          <a:solidFill>
            <a:schemeClr val="bg1"/>
          </a:solidFill>
          <a:latin typeface="黑体" pitchFamily="2" charset="-122"/>
          <a:ea typeface="黑体" pitchFamily="2" charset="-122"/>
        </a:defRPr>
      </a:lvl2pPr>
      <a:lvl3pPr algn="l" rtl="0" eaLnBrk="0" fontAlgn="base" hangingPunct="0">
        <a:spcBef>
          <a:spcPct val="0"/>
        </a:spcBef>
        <a:spcAft>
          <a:spcPct val="0"/>
        </a:spcAft>
        <a:defRPr sz="2800" b="1">
          <a:solidFill>
            <a:schemeClr val="bg1"/>
          </a:solidFill>
          <a:latin typeface="黑体" pitchFamily="2" charset="-122"/>
          <a:ea typeface="黑体" pitchFamily="2" charset="-122"/>
        </a:defRPr>
      </a:lvl3pPr>
      <a:lvl4pPr algn="l" rtl="0" eaLnBrk="0" fontAlgn="base" hangingPunct="0">
        <a:spcBef>
          <a:spcPct val="0"/>
        </a:spcBef>
        <a:spcAft>
          <a:spcPct val="0"/>
        </a:spcAft>
        <a:defRPr sz="2800" b="1">
          <a:solidFill>
            <a:schemeClr val="bg1"/>
          </a:solidFill>
          <a:latin typeface="黑体" pitchFamily="2" charset="-122"/>
          <a:ea typeface="黑体" pitchFamily="2" charset="-122"/>
        </a:defRPr>
      </a:lvl4pPr>
      <a:lvl5pPr algn="l" rtl="0" eaLnBrk="0" fontAlgn="base" hangingPunct="0">
        <a:spcBef>
          <a:spcPct val="0"/>
        </a:spcBef>
        <a:spcAft>
          <a:spcPct val="0"/>
        </a:spcAft>
        <a:defRPr sz="28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800" b="1">
          <a:solidFill>
            <a:schemeClr val="bg1"/>
          </a:solidFill>
          <a:latin typeface="Arial" charset="0"/>
          <a:ea typeface="黑体" pitchFamily="2" charset="-122"/>
        </a:defRPr>
      </a:lvl6pPr>
      <a:lvl7pPr marL="914400" algn="l" rtl="0" eaLnBrk="1" fontAlgn="base" hangingPunct="1">
        <a:spcBef>
          <a:spcPct val="0"/>
        </a:spcBef>
        <a:spcAft>
          <a:spcPct val="0"/>
        </a:spcAft>
        <a:defRPr sz="2800" b="1">
          <a:solidFill>
            <a:schemeClr val="bg1"/>
          </a:solidFill>
          <a:latin typeface="Arial" charset="0"/>
          <a:ea typeface="黑体" pitchFamily="2" charset="-122"/>
        </a:defRPr>
      </a:lvl7pPr>
      <a:lvl8pPr marL="1371600" algn="l" rtl="0" eaLnBrk="1" fontAlgn="base" hangingPunct="1">
        <a:spcBef>
          <a:spcPct val="0"/>
        </a:spcBef>
        <a:spcAft>
          <a:spcPct val="0"/>
        </a:spcAft>
        <a:defRPr sz="2800" b="1">
          <a:solidFill>
            <a:schemeClr val="bg1"/>
          </a:solidFill>
          <a:latin typeface="Arial" charset="0"/>
          <a:ea typeface="黑体" pitchFamily="2" charset="-122"/>
        </a:defRPr>
      </a:lvl8pPr>
      <a:lvl9pPr marL="1828800" algn="l" rtl="0" eaLnBrk="1" fontAlgn="base" hangingPunct="1">
        <a:spcBef>
          <a:spcPct val="0"/>
        </a:spcBef>
        <a:spcAft>
          <a:spcPct val="0"/>
        </a:spcAft>
        <a:defRPr sz="2800" b="1">
          <a:solidFill>
            <a:schemeClr val="bg1"/>
          </a:solidFill>
          <a:latin typeface="Arial" charset="0"/>
          <a:ea typeface="黑体" pitchFamily="2" charset="-122"/>
        </a:defRPr>
      </a:lvl9pPr>
    </p:titleStyle>
    <p:bodyStyle>
      <a:lvl1pPr marL="342900" indent="-3429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cs typeface="+mn-cs"/>
        </a:defRPr>
      </a:lvl1pPr>
      <a:lvl2pPr marL="742950" indent="-28575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000" b="1">
          <a:solidFill>
            <a:schemeClr val="tx1"/>
          </a:solidFill>
          <a:latin typeface="+mn-lt"/>
          <a:ea typeface="微软雅黑" pitchFamily="34" charset="-122"/>
        </a:defRPr>
      </a:lvl2pPr>
      <a:lvl3pPr marL="11430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2400" b="1">
          <a:solidFill>
            <a:schemeClr val="tx1"/>
          </a:solidFill>
          <a:latin typeface="+mn-lt"/>
          <a:ea typeface="微软雅黑" pitchFamily="34" charset="-122"/>
        </a:defRPr>
      </a:lvl3pPr>
      <a:lvl4pPr marL="1600200" indent="-228600" algn="just" rtl="0" eaLnBrk="0" fontAlgn="base" hangingPunct="0">
        <a:lnSpc>
          <a:spcPct val="120000"/>
        </a:lnSpc>
        <a:spcBef>
          <a:spcPct val="0"/>
        </a:spcBef>
        <a:spcAft>
          <a:spcPct val="20000"/>
        </a:spcAft>
        <a:buClr>
          <a:srgbClr val="5DB2FF"/>
        </a:buClr>
        <a:buSzPct val="80000"/>
        <a:buFont typeface="方正书宋简体" pitchFamily="65" charset="-122"/>
        <a:buChar char="n"/>
        <a:defRPr sz="1600" b="1">
          <a:solidFill>
            <a:schemeClr val="tx1"/>
          </a:solidFill>
          <a:latin typeface="+mn-lt"/>
          <a:ea typeface="微软雅黑" pitchFamily="34" charset="-122"/>
        </a:defRPr>
      </a:lvl4pPr>
      <a:lvl5pPr marL="2057400" indent="-228600" algn="l" rtl="0" eaLnBrk="0" fontAlgn="base" hangingPunct="0">
        <a:lnSpc>
          <a:spcPct val="120000"/>
        </a:lnSpc>
        <a:spcBef>
          <a:spcPct val="0"/>
        </a:spcBef>
        <a:spcAft>
          <a:spcPct val="20000"/>
        </a:spcAft>
        <a:buClr>
          <a:srgbClr val="5DB2FF"/>
        </a:buClr>
        <a:buSzPct val="80000"/>
        <a:buFont typeface="方正书宋简体" pitchFamily="65" charset="-122"/>
        <a:buChar char="n"/>
        <a:defRPr sz="1000" b="1">
          <a:solidFill>
            <a:schemeClr val="tx1"/>
          </a:solidFill>
          <a:latin typeface="+mn-lt"/>
          <a:ea typeface="微软雅黑" pitchFamily="34" charset="-122"/>
        </a:defRPr>
      </a:lvl5pPr>
      <a:lvl6pPr marL="25146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6pPr>
      <a:lvl7pPr marL="29718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7pPr>
      <a:lvl8pPr marL="34290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8pPr>
      <a:lvl9pPr marL="3886200" indent="-228600" algn="l" rtl="0" eaLnBrk="1" fontAlgn="base" hangingPunct="1">
        <a:lnSpc>
          <a:spcPct val="120000"/>
        </a:lnSpc>
        <a:spcBef>
          <a:spcPct val="0"/>
        </a:spcBef>
        <a:spcAft>
          <a:spcPct val="20000"/>
        </a:spcAft>
        <a:buClr>
          <a:srgbClr val="5DB2FF"/>
        </a:buClr>
        <a:buSzPct val="80000"/>
        <a:buFont typeface="Wingdings" pitchFamily="2" charset="2"/>
        <a:buChar char="n"/>
        <a:defRPr sz="1000" b="1">
          <a:solidFill>
            <a:schemeClr val="tx1"/>
          </a:solidFill>
          <a:latin typeface="+mn-lt"/>
          <a:ea typeface="新細明體" pitchFamily="18" charset="-12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24037;&#20316;&#25991;&#26723;/UT-RC-T999+&#20928;&#33756;&#22478;&#24066;&#37197;&#36865;&#24179;&#21488;&#25805;&#20316;&#35828;&#26126;(&#21830;&#23478;&#29256;)-&#27494;&#32768;&#25991;.doc"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24037;&#20316;&#25991;&#26723;/UT-RC-T999+&#29992;&#25143;&#28857;&#39184;&#22478;&#24066;&#26381;&#21153;&#24179;&#21488;&#25805;&#20316;&#35828;&#26126;(&#21830;&#23478;&#29256;)-&#27494;&#32768;&#25991;.doc"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24037;&#20316;&#25991;&#26723;/BUG&#25972;&#29702;.doc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24037;&#20316;&#25991;&#26723;/UT-RC-T999+&#20928;&#33756;&#22478;&#24066;&#37197;&#36865;&#24179;&#21488;&#25805;&#20316;&#35828;&#26126;(&#21830;&#23478;&#29256;)-&#27494;&#32768;&#25991;.do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24037;&#20316;&#25991;&#26723;/UT-RC-T999+&#29992;&#25143;&#28857;&#39184;&#22478;&#24066;&#26381;&#21153;&#24179;&#21488;&#25805;&#20316;&#35828;&#26126;(&#21830;&#23478;&#29256;)-&#27494;&#32768;&#25991;.do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24037;&#20316;&#25991;&#26723;/Web&#32593;&#39029;&#33258;&#23450;&#20041;&#39029;&#38754;&#35774;&#35745;&#26041;&#26696;&#19982;Web&#24120;&#29992;&#32452;&#20214;&#25910;&#38598;.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smtClean="0">
                <a:latin typeface="微软雅黑" pitchFamily="34" charset="-122"/>
                <a:ea typeface="微软雅黑" pitchFamily="34" charset="-122"/>
              </a:rPr>
              <a:t>新员工转正答辩汇报</a:t>
            </a:r>
            <a:endParaRPr lang="zh-CN" altLang="en-US" dirty="0">
              <a:latin typeface="微软雅黑" pitchFamily="34" charset="-122"/>
              <a:ea typeface="微软雅黑" pitchFamily="34" charset="-122"/>
            </a:endParaRPr>
          </a:p>
        </p:txBody>
      </p:sp>
      <p:sp>
        <p:nvSpPr>
          <p:cNvPr id="4" name="Text Box 19"/>
          <p:cNvSpPr txBox="1">
            <a:spLocks noGrp="1" noChangeArrowheads="1"/>
          </p:cNvSpPr>
          <p:nvPr>
            <p:ph type="subTitle" sz="quarter" idx="1"/>
          </p:nvPr>
        </p:nvSpPr>
        <p:spPr bwMode="auto">
          <a:xfrm>
            <a:off x="6660150" y="5711147"/>
            <a:ext cx="2069797" cy="932563"/>
          </a:xfrm>
          <a:prstGeom prst="rect">
            <a:avLst/>
          </a:prstGeom>
          <a:noFill/>
          <a:ln w="9525">
            <a:noFill/>
            <a:miter lim="800000"/>
            <a:headEnd/>
            <a:tailEnd/>
          </a:ln>
        </p:spPr>
        <p:txBody>
          <a:bodyPr wrap="none">
            <a:spAutoFit/>
          </a:bodyPr>
          <a:lstStyle/>
          <a:p>
            <a:pPr algn="r"/>
            <a:r>
              <a:rPr lang="zh-CN" altLang="en-US" sz="2100" dirty="0" smtClean="0">
                <a:solidFill>
                  <a:schemeClr val="bg1"/>
                </a:solidFill>
                <a:latin typeface="微软雅黑" pitchFamily="34" charset="-122"/>
              </a:rPr>
              <a:t>答辩人：武耀文</a:t>
            </a:r>
            <a:endParaRPr lang="zh-CN" altLang="en-US" sz="2100" dirty="0">
              <a:solidFill>
                <a:schemeClr val="bg1"/>
              </a:solidFill>
              <a:latin typeface="微软雅黑" pitchFamily="34" charset="-122"/>
            </a:endParaRPr>
          </a:p>
          <a:p>
            <a:pPr algn="r"/>
            <a:fld id="{F73C2D3A-0243-42DE-867E-1AD1887440C0}" type="datetime1">
              <a:rPr lang="zh-CN" altLang="en-US" sz="2100" smtClean="0">
                <a:solidFill>
                  <a:schemeClr val="bg1"/>
                </a:solidFill>
                <a:latin typeface="微软雅黑" pitchFamily="34" charset="-122"/>
              </a:rPr>
              <a:pPr algn="r"/>
              <a:t>2017/9/28</a:t>
            </a:fld>
            <a:endParaRPr lang="en-US" altLang="zh-CN" sz="2100" dirty="0">
              <a:solidFill>
                <a:schemeClr val="bg1"/>
              </a:solidFill>
              <a:latin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试用期总结：学习与发展</a:t>
            </a:r>
            <a:endParaRPr lang="zh-CN" altLang="en-US"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10</a:t>
            </a:fld>
            <a:endParaRPr lang="zh-CN" altLang="en-US"/>
          </a:p>
        </p:txBody>
      </p:sp>
      <p:pic>
        <p:nvPicPr>
          <p:cNvPr id="1026" name="Picture 2" descr="C:\Users\wuyaowen\Desktop\app社区厨房平台首页.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3059832" cy="54250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uyaowen\Desktop\app社区厨房订单列表.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067951"/>
            <a:ext cx="3125068" cy="53915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wuyaowen\Desktop\app社区厨房我的评价.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016731"/>
            <a:ext cx="3077549" cy="53530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wuyaowen\Desktop\app社区厨房评价详情.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978229"/>
            <a:ext cx="3135963" cy="53915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80312" y="1052736"/>
            <a:ext cx="1584176" cy="1754326"/>
          </a:xfrm>
          <a:prstGeom prst="rect">
            <a:avLst/>
          </a:prstGeom>
          <a:noFill/>
        </p:spPr>
        <p:txBody>
          <a:bodyPr wrap="square" rtlCol="0">
            <a:spAutoFit/>
          </a:bodyPr>
          <a:lstStyle/>
          <a:p>
            <a:r>
              <a:rPr lang="zh-CN" altLang="en-US" dirty="0" smtClean="0">
                <a:hlinkClick r:id="rId6" action="ppaction://hlinkfile"/>
              </a:rPr>
              <a:t>工作文档</a:t>
            </a:r>
            <a:r>
              <a:rPr lang="en-US" altLang="zh-CN" dirty="0" smtClean="0">
                <a:hlinkClick r:id="rId6" action="ppaction://hlinkfile"/>
              </a:rPr>
              <a:t>\UT-RC-T999+</a:t>
            </a:r>
            <a:r>
              <a:rPr lang="zh-CN" altLang="en-US" dirty="0" smtClean="0">
                <a:hlinkClick r:id="rId6" action="ppaction://hlinkfile"/>
              </a:rPr>
              <a:t>用户点餐城市服务平台操作说明</a:t>
            </a:r>
            <a:r>
              <a:rPr lang="en-US" altLang="zh-CN" dirty="0" smtClean="0">
                <a:hlinkClick r:id="rId6" action="ppaction://hlinkfile"/>
              </a:rPr>
              <a:t>(</a:t>
            </a:r>
            <a:r>
              <a:rPr lang="zh-CN" altLang="en-US" dirty="0" smtClean="0">
                <a:hlinkClick r:id="rId6" action="ppaction://hlinkfile"/>
              </a:rPr>
              <a:t>商家版</a:t>
            </a:r>
            <a:r>
              <a:rPr lang="en-US" altLang="zh-CN" dirty="0" smtClean="0">
                <a:hlinkClick r:id="rId6" action="ppaction://hlinkfile"/>
              </a:rPr>
              <a:t>)-</a:t>
            </a:r>
            <a:r>
              <a:rPr lang="zh-CN" altLang="en-US" dirty="0" smtClean="0">
                <a:hlinkClick r:id="rId6" action="ppaction://hlinkfile"/>
              </a:rPr>
              <a:t>武耀文</a:t>
            </a:r>
            <a:r>
              <a:rPr lang="en-US" altLang="zh-CN" dirty="0" smtClean="0">
                <a:hlinkClick r:id="rId6" action="ppaction://hlinkfile"/>
              </a:rPr>
              <a:t>.doc</a:t>
            </a:r>
            <a:endParaRPr lang="zh-CN" altLang="en-US" dirty="0"/>
          </a:p>
        </p:txBody>
      </p:sp>
      <p:sp>
        <p:nvSpPr>
          <p:cNvPr id="3" name="TextBox 2"/>
          <p:cNvSpPr txBox="1"/>
          <p:nvPr/>
        </p:nvSpPr>
        <p:spPr>
          <a:xfrm>
            <a:off x="7380312" y="4482986"/>
            <a:ext cx="1584176" cy="1754326"/>
          </a:xfrm>
          <a:prstGeom prst="rect">
            <a:avLst/>
          </a:prstGeom>
          <a:noFill/>
        </p:spPr>
        <p:txBody>
          <a:bodyPr wrap="square" rtlCol="0">
            <a:spAutoFit/>
          </a:bodyPr>
          <a:lstStyle/>
          <a:p>
            <a:r>
              <a:rPr lang="zh-CN" altLang="en-US" dirty="0" smtClean="0">
                <a:hlinkClick r:id="rId7" action="ppaction://hlinkfile"/>
              </a:rPr>
              <a:t>工作文档</a:t>
            </a:r>
            <a:r>
              <a:rPr lang="en-US" altLang="zh-CN" dirty="0" smtClean="0">
                <a:hlinkClick r:id="rId7" action="ppaction://hlinkfile"/>
              </a:rPr>
              <a:t>\UT-RC-T999+</a:t>
            </a:r>
            <a:r>
              <a:rPr lang="zh-CN" altLang="en-US" dirty="0" smtClean="0">
                <a:hlinkClick r:id="rId7" action="ppaction://hlinkfile"/>
              </a:rPr>
              <a:t>净菜城市配送平台操作说明</a:t>
            </a:r>
            <a:r>
              <a:rPr lang="en-US" altLang="zh-CN" dirty="0" smtClean="0">
                <a:hlinkClick r:id="rId7" action="ppaction://hlinkfile"/>
              </a:rPr>
              <a:t>(</a:t>
            </a:r>
            <a:r>
              <a:rPr lang="zh-CN" altLang="en-US" dirty="0" smtClean="0">
                <a:hlinkClick r:id="rId7" action="ppaction://hlinkfile"/>
              </a:rPr>
              <a:t>商家版</a:t>
            </a:r>
            <a:r>
              <a:rPr lang="en-US" altLang="zh-CN" dirty="0" smtClean="0">
                <a:hlinkClick r:id="rId7" action="ppaction://hlinkfile"/>
              </a:rPr>
              <a:t>)-</a:t>
            </a:r>
            <a:r>
              <a:rPr lang="zh-CN" altLang="en-US" dirty="0" smtClean="0">
                <a:hlinkClick r:id="rId7" action="ppaction://hlinkfile"/>
              </a:rPr>
              <a:t>武耀文</a:t>
            </a:r>
            <a:r>
              <a:rPr lang="en-US" altLang="zh-CN" dirty="0" smtClean="0">
                <a:hlinkClick r:id="rId7" action="ppaction://hlinkfile"/>
              </a:rPr>
              <a:t>.doc</a:t>
            </a:r>
            <a:endParaRPr lang="zh-CN" altLang="en-US" dirty="0"/>
          </a:p>
        </p:txBody>
      </p:sp>
      <p:sp>
        <p:nvSpPr>
          <p:cNvPr id="6" name="TextBox 5"/>
          <p:cNvSpPr txBox="1"/>
          <p:nvPr/>
        </p:nvSpPr>
        <p:spPr>
          <a:xfrm>
            <a:off x="7524328" y="3356992"/>
            <a:ext cx="646331" cy="369332"/>
          </a:xfrm>
          <a:prstGeom prst="rect">
            <a:avLst/>
          </a:prstGeom>
          <a:noFill/>
        </p:spPr>
        <p:txBody>
          <a:bodyPr wrap="non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676470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1+#ppt_w/2"/>
                                          </p:val>
                                        </p:tav>
                                        <p:tav tm="100000">
                                          <p:val>
                                            <p:strVal val="#ppt_x"/>
                                          </p:val>
                                        </p:tav>
                                      </p:tavLst>
                                    </p:anim>
                                    <p:anim calcmode="lin" valueType="num">
                                      <p:cBhvr additive="base">
                                        <p:cTn id="14"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1+#ppt_w/2"/>
                                          </p:val>
                                        </p:tav>
                                        <p:tav tm="100000">
                                          <p:val>
                                            <p:strVal val="#ppt_x"/>
                                          </p:val>
                                        </p:tav>
                                      </p:tavLst>
                                    </p:anim>
                                    <p:anim calcmode="lin" valueType="num">
                                      <p:cBhvr additive="base">
                                        <p:cTn id="20"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1+#ppt_w/2"/>
                                          </p:val>
                                        </p:tav>
                                        <p:tav tm="100000">
                                          <p:val>
                                            <p:strVal val="#ppt_x"/>
                                          </p:val>
                                        </p:tav>
                                      </p:tavLst>
                                    </p:anim>
                                    <p:anim calcmode="lin" valueType="num">
                                      <p:cBhvr additive="base">
                                        <p:cTn id="26"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1+#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试用期总结：工作与成果</a:t>
            </a:r>
            <a:endParaRPr lang="zh-CN" altLang="en-US" dirty="0">
              <a:latin typeface="微软雅黑" pitchFamily="34" charset="-122"/>
              <a:ea typeface="微软雅黑" pitchFamily="34" charset="-122"/>
            </a:endParaRPr>
          </a:p>
        </p:txBody>
      </p:sp>
      <p:sp>
        <p:nvSpPr>
          <p:cNvPr id="6" name="内容占位符 5"/>
          <p:cNvSpPr>
            <a:spLocks noGrp="1"/>
          </p:cNvSpPr>
          <p:nvPr>
            <p:ph idx="1"/>
          </p:nvPr>
        </p:nvSpPr>
        <p:spPr>
          <a:xfrm>
            <a:off x="457200" y="1438275"/>
            <a:ext cx="8229600" cy="1562097"/>
          </a:xfrm>
        </p:spPr>
        <p:txBody>
          <a:bodyPr/>
          <a:lstStyle/>
          <a:p>
            <a:pPr>
              <a:spcBef>
                <a:spcPts val="1200"/>
              </a:spcBef>
              <a:spcAft>
                <a:spcPts val="1200"/>
              </a:spcAft>
              <a:buFont typeface="Wingdings" pitchFamily="2" charset="2"/>
              <a:buChar char="l"/>
            </a:pPr>
            <a:r>
              <a:rPr lang="zh-CN" altLang="en-US" sz="1800" b="0" dirty="0" smtClean="0"/>
              <a:t>刚来公司的半个多月，为了尽快熟悉项目业务，给我安排了编写网站操作指南的任务，我主要负责用户点餐城市服务平台以及净菜城市配送平台的网站操作指南，最后按时完成了任务。相关文档如下：</a:t>
            </a:r>
            <a:endParaRPr lang="en-US" altLang="zh-CN" sz="1800" b="0" dirty="0" smtClean="0"/>
          </a:p>
          <a:p>
            <a:pPr>
              <a:spcBef>
                <a:spcPts val="1200"/>
              </a:spcBef>
              <a:spcAft>
                <a:spcPts val="1200"/>
              </a:spcAft>
              <a:buFont typeface="Wingdings" pitchFamily="2" charset="2"/>
              <a:buChar char="l"/>
            </a:pPr>
            <a:r>
              <a:rPr lang="zh-CN" altLang="en-US" sz="1800" b="0" dirty="0" smtClean="0"/>
              <a:t>之后的一个月左右，我协助同事完成了智能餐饮</a:t>
            </a:r>
            <a:r>
              <a:rPr lang="en-US" altLang="zh-CN" sz="1800" b="0" dirty="0" smtClean="0"/>
              <a:t>app</a:t>
            </a:r>
            <a:r>
              <a:rPr lang="zh-CN" altLang="en-US" sz="1800" b="0" dirty="0" smtClean="0"/>
              <a:t>中的社区厨房平台以及中央厨房平台的开发。相关页面展示如下：</a:t>
            </a:r>
            <a:endParaRPr lang="en-US" altLang="zh-CN" sz="1800" b="0" dirty="0" smtClean="0"/>
          </a:p>
          <a:p>
            <a:pPr>
              <a:spcBef>
                <a:spcPts val="1200"/>
              </a:spcBef>
              <a:spcAft>
                <a:spcPts val="1200"/>
              </a:spcAft>
              <a:buFont typeface="Wingdings" pitchFamily="2" charset="2"/>
              <a:buChar char="l"/>
            </a:pPr>
            <a:r>
              <a:rPr lang="zh-CN" altLang="en-US" sz="1800" b="0" dirty="0" smtClean="0"/>
              <a:t>在功能开发完成之后，我协助同事进行测试，搜集</a:t>
            </a:r>
            <a:r>
              <a:rPr lang="en-US" altLang="zh-CN" sz="1800" b="0" dirty="0" smtClean="0"/>
              <a:t>Bug</a:t>
            </a:r>
            <a:r>
              <a:rPr lang="zh-CN" altLang="en-US" sz="1800" b="0" dirty="0" smtClean="0"/>
              <a:t>，之后进行改</a:t>
            </a:r>
            <a:r>
              <a:rPr lang="en-US" altLang="zh-CN" sz="1800" b="0" dirty="0" smtClean="0"/>
              <a:t>bug</a:t>
            </a:r>
            <a:r>
              <a:rPr lang="zh-CN" altLang="en-US" sz="1800" b="0" dirty="0" smtClean="0"/>
              <a:t>的工作。</a:t>
            </a:r>
            <a:endParaRPr lang="en-US" altLang="zh-CN" sz="1800" b="0" dirty="0"/>
          </a:p>
          <a:p>
            <a:pPr>
              <a:spcBef>
                <a:spcPts val="1200"/>
              </a:spcBef>
              <a:spcAft>
                <a:spcPts val="1200"/>
              </a:spcAft>
              <a:buFont typeface="Wingdings" pitchFamily="2" charset="2"/>
              <a:buChar char="l"/>
            </a:pPr>
            <a:r>
              <a:rPr lang="zh-CN" altLang="en-US" sz="1800" b="0" dirty="0" smtClean="0"/>
              <a:t>在试用期的最后一个月，在导师的帮助下，我使用目前网站版的前端框架，完成了两个网站</a:t>
            </a:r>
            <a:r>
              <a:rPr lang="en-US" altLang="zh-CN" sz="1800" b="0" dirty="0" smtClean="0"/>
              <a:t>demo</a:t>
            </a:r>
            <a:r>
              <a:rPr lang="zh-CN" altLang="en-US" sz="1800" b="0" dirty="0" smtClean="0"/>
              <a:t>，并且在之后协助导师进行城市餐饮平台的网站版的</a:t>
            </a:r>
            <a:r>
              <a:rPr lang="en-US" altLang="zh-CN" sz="1800" b="0" dirty="0" smtClean="0"/>
              <a:t>bug</a:t>
            </a:r>
            <a:r>
              <a:rPr lang="zh-CN" altLang="en-US" sz="1800" b="0" dirty="0" smtClean="0"/>
              <a:t>修复工作。</a:t>
            </a:r>
            <a:endParaRPr lang="en-US" altLang="zh-CN" sz="1800" b="0" dirty="0" smtClean="0"/>
          </a:p>
          <a:p>
            <a:pPr>
              <a:spcBef>
                <a:spcPts val="1200"/>
              </a:spcBef>
              <a:spcAft>
                <a:spcPts val="1200"/>
              </a:spcAft>
              <a:buFont typeface="Wingdings" pitchFamily="2" charset="2"/>
              <a:buChar char="l"/>
            </a:pPr>
            <a:endParaRPr lang="zh-CN" altLang="en-US" b="0" dirty="0">
              <a:solidFill>
                <a:srgbClr val="FF0000"/>
              </a:solidFill>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11</a:t>
            </a:fld>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683568" y="1618035"/>
            <a:ext cx="7515220" cy="3919551"/>
          </a:xfrm>
          <a:ln>
            <a:solidFill>
              <a:schemeClr val="bg2"/>
            </a:solidFill>
            <a:prstDash val="dash"/>
          </a:ln>
        </p:spPr>
        <p:txBody>
          <a:bodyPr/>
          <a:lstStyle/>
          <a:p>
            <a:pPr marL="0">
              <a:spcBef>
                <a:spcPts val="1200"/>
              </a:spcBef>
              <a:spcAft>
                <a:spcPts val="0"/>
              </a:spcAft>
              <a:buNone/>
            </a:pPr>
            <a:r>
              <a:rPr lang="zh-CN" altLang="en-US" sz="1600" b="0" dirty="0" smtClean="0"/>
              <a:t>时间：</a:t>
            </a:r>
            <a:r>
              <a:rPr lang="en-US" altLang="zh-CN" sz="1600" b="0" dirty="0" smtClean="0"/>
              <a:t>8.15-8.16</a:t>
            </a:r>
          </a:p>
          <a:p>
            <a:pPr marL="0">
              <a:spcBef>
                <a:spcPts val="1200"/>
              </a:spcBef>
              <a:spcAft>
                <a:spcPts val="0"/>
              </a:spcAft>
              <a:buNone/>
            </a:pPr>
            <a:r>
              <a:rPr lang="zh-CN" altLang="en-US" sz="1600" b="0" dirty="0" smtClean="0"/>
              <a:t>案例整个过程的描述：</a:t>
            </a:r>
            <a:endParaRPr lang="en-US" altLang="zh-CN" sz="1600" b="0" dirty="0" smtClean="0"/>
          </a:p>
          <a:p>
            <a:pPr marL="0">
              <a:spcBef>
                <a:spcPts val="1200"/>
              </a:spcBef>
              <a:spcAft>
                <a:spcPts val="0"/>
              </a:spcAft>
              <a:buNone/>
            </a:pPr>
            <a:r>
              <a:rPr lang="en-US" altLang="zh-CN" sz="1600" b="0" dirty="0" smtClean="0"/>
              <a:t>       </a:t>
            </a:r>
            <a:r>
              <a:rPr lang="zh-CN" altLang="en-US" sz="1600" b="0" dirty="0" smtClean="0"/>
              <a:t>分配任务时，组长要求尽快完成智能餐饮手机</a:t>
            </a:r>
            <a:r>
              <a:rPr lang="en-US" altLang="zh-CN" sz="1600" b="0" dirty="0" smtClean="0"/>
              <a:t>app</a:t>
            </a:r>
            <a:r>
              <a:rPr lang="zh-CN" altLang="en-US" sz="1600" b="0" dirty="0" smtClean="0"/>
              <a:t>中的中央厨房平台的所有主要功能模块，在细分具体任务时，给我分配了中央厨房平台的</a:t>
            </a:r>
            <a:r>
              <a:rPr lang="en-US" altLang="zh-CN" sz="1600" b="0" dirty="0" smtClean="0"/>
              <a:t>3</a:t>
            </a:r>
            <a:r>
              <a:rPr lang="zh-CN" altLang="en-US" sz="1600" b="0" dirty="0" smtClean="0"/>
              <a:t>个功能模块，因为之前从未在一个新的平台独自完成一个完整的功能模块，因此当时刚分下来的时候，我担心完成不了，但是没想到的是，我花了不到一天的时间就基本完成了任务。</a:t>
            </a:r>
            <a:endParaRPr lang="en-US" altLang="zh-CN" sz="1600" b="0" dirty="0" smtClean="0"/>
          </a:p>
          <a:p>
            <a:pPr marL="0">
              <a:spcBef>
                <a:spcPts val="1200"/>
              </a:spcBef>
              <a:spcAft>
                <a:spcPts val="0"/>
              </a:spcAft>
              <a:buNone/>
            </a:pPr>
            <a:r>
              <a:rPr lang="zh-CN" altLang="en-US" sz="1600" b="0" dirty="0" smtClean="0"/>
              <a:t>对这个案例的总结：</a:t>
            </a:r>
            <a:endParaRPr lang="en-US" altLang="zh-CN" sz="1600" b="0" dirty="0" smtClean="0"/>
          </a:p>
          <a:p>
            <a:pPr marL="0">
              <a:spcBef>
                <a:spcPts val="1200"/>
              </a:spcBef>
              <a:spcAft>
                <a:spcPts val="0"/>
              </a:spcAft>
              <a:buNone/>
            </a:pPr>
            <a:r>
              <a:rPr lang="en-US" altLang="zh-CN" sz="1600" b="0" dirty="0" smtClean="0"/>
              <a:t>       </a:t>
            </a:r>
            <a:r>
              <a:rPr lang="zh-CN" altLang="en-US" sz="1600" b="0" dirty="0" smtClean="0"/>
              <a:t>之所以能这么快完成任务，首先离不开当前开发</a:t>
            </a:r>
            <a:r>
              <a:rPr lang="en-US" altLang="zh-CN" sz="1600" b="0" dirty="0" smtClean="0"/>
              <a:t>app</a:t>
            </a:r>
            <a:r>
              <a:rPr lang="zh-CN" altLang="en-US" sz="1600" b="0" dirty="0" smtClean="0"/>
              <a:t>所使用的前端框架，在开发功能模块时它给予了我极大的便利，其次就是我之前在熟悉</a:t>
            </a:r>
            <a:r>
              <a:rPr lang="en-US" altLang="zh-CN" sz="1600" b="0" dirty="0" smtClean="0"/>
              <a:t>app</a:t>
            </a:r>
            <a:r>
              <a:rPr lang="zh-CN" altLang="en-US" sz="1600" b="0" dirty="0" smtClean="0"/>
              <a:t>框架时所做的工作，有了以前相类似的开发经验，再一次进行开发时就会容易很多。</a:t>
            </a:r>
            <a:endParaRPr lang="en-US" altLang="zh-CN" sz="1600" b="0" dirty="0" smtClean="0"/>
          </a:p>
          <a:p>
            <a:pPr marL="0">
              <a:spcBef>
                <a:spcPts val="1200"/>
              </a:spcBef>
              <a:spcAft>
                <a:spcPts val="0"/>
              </a:spcAft>
              <a:buNone/>
            </a:pPr>
            <a:r>
              <a:rPr lang="en-US" altLang="zh-CN" sz="1600" b="0" dirty="0"/>
              <a:t> </a:t>
            </a:r>
            <a:r>
              <a:rPr lang="en-US" altLang="zh-CN" sz="1600" b="0" dirty="0" smtClean="0"/>
              <a:t>      </a:t>
            </a:r>
            <a:r>
              <a:rPr lang="zh-CN" altLang="en-US" sz="1600" b="0" dirty="0" smtClean="0"/>
              <a:t>这让我意识到，自己过去所做的任何事情都并不是毫无意义的，即使自己曾经做的某件事情失败了，自己做的某个功能被抛弃了，但做这件事件的经历最终会化成自己宝贵的经验，成为自己的财富。</a:t>
            </a:r>
            <a:endParaRPr lang="en-US" altLang="zh-CN" sz="1600" b="0" dirty="0" smtClean="0"/>
          </a:p>
        </p:txBody>
      </p:sp>
      <p:sp>
        <p:nvSpPr>
          <p:cNvPr id="9" name="Rectangle 3"/>
          <p:cNvSpPr>
            <a:spLocks noChangeArrowheads="1"/>
          </p:cNvSpPr>
          <p:nvPr/>
        </p:nvSpPr>
        <p:spPr bwMode="auto">
          <a:xfrm>
            <a:off x="625475" y="1052736"/>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试用期间最成功的工作案例分享</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12</a:t>
            </a:fld>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试用期总结：工作案例</a:t>
            </a:r>
            <a:endParaRPr lang="zh-CN" altLang="en-US" dirty="0">
              <a:latin typeface="微软雅黑" pitchFamily="34" charset="-122"/>
              <a:ea typeface="微软雅黑" pitchFamily="34" charset="-122"/>
            </a:endParaRPr>
          </a:p>
        </p:txBody>
      </p:sp>
      <p:sp>
        <p:nvSpPr>
          <p:cNvPr id="10" name="矩形 9"/>
          <p:cNvSpPr/>
          <p:nvPr/>
        </p:nvSpPr>
        <p:spPr>
          <a:xfrm>
            <a:off x="623860" y="908720"/>
            <a:ext cx="4677884"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试用期间最困难的工作案例分享</a:t>
            </a:r>
            <a:endParaRPr lang="zh-CN" altLang="en-US" sz="2400" b="1" dirty="0">
              <a:latin typeface="微软雅黑" pitchFamily="34" charset="-122"/>
              <a:ea typeface="微软雅黑" pitchFamily="34" charset="-122"/>
            </a:endParaRPr>
          </a:p>
        </p:txBody>
      </p:sp>
      <p:sp>
        <p:nvSpPr>
          <p:cNvPr id="6" name="内容占位符 5"/>
          <p:cNvSpPr>
            <a:spLocks noGrp="1"/>
          </p:cNvSpPr>
          <p:nvPr>
            <p:ph idx="1"/>
          </p:nvPr>
        </p:nvSpPr>
        <p:spPr>
          <a:xfrm>
            <a:off x="700118" y="1704077"/>
            <a:ext cx="7688306" cy="4461227"/>
          </a:xfrm>
          <a:ln>
            <a:solidFill>
              <a:schemeClr val="bg2"/>
            </a:solidFill>
            <a:prstDash val="dash"/>
          </a:ln>
        </p:spPr>
        <p:txBody>
          <a:bodyPr/>
          <a:lstStyle/>
          <a:p>
            <a:pPr marL="0">
              <a:spcBef>
                <a:spcPts val="1200"/>
              </a:spcBef>
              <a:spcAft>
                <a:spcPts val="0"/>
              </a:spcAft>
              <a:buNone/>
            </a:pPr>
            <a:r>
              <a:rPr lang="zh-CN" altLang="en-US" sz="2000" b="0" dirty="0" smtClean="0"/>
              <a:t>时间：</a:t>
            </a:r>
            <a:r>
              <a:rPr lang="en-US" altLang="zh-CN" sz="2000" b="0" dirty="0" smtClean="0"/>
              <a:t>8.30</a:t>
            </a:r>
          </a:p>
          <a:p>
            <a:pPr marL="0">
              <a:spcBef>
                <a:spcPts val="1200"/>
              </a:spcBef>
              <a:spcAft>
                <a:spcPts val="0"/>
              </a:spcAft>
              <a:buNone/>
            </a:pPr>
            <a:r>
              <a:rPr lang="zh-CN" altLang="en-US" sz="2000" b="0" dirty="0" smtClean="0"/>
              <a:t>案例整个过程的描述：</a:t>
            </a:r>
            <a:endParaRPr lang="en-US" altLang="zh-CN" sz="2000" b="0" dirty="0" smtClean="0"/>
          </a:p>
          <a:p>
            <a:pPr marL="0">
              <a:spcBef>
                <a:spcPts val="1200"/>
              </a:spcBef>
              <a:spcAft>
                <a:spcPts val="0"/>
              </a:spcAft>
              <a:buNone/>
            </a:pPr>
            <a:r>
              <a:rPr lang="en-US" altLang="zh-CN" sz="2000" b="0" dirty="0"/>
              <a:t> </a:t>
            </a:r>
            <a:r>
              <a:rPr lang="en-US" altLang="zh-CN" sz="2000" b="0" dirty="0" smtClean="0"/>
              <a:t>      </a:t>
            </a:r>
            <a:r>
              <a:rPr lang="zh-CN" altLang="en-US" sz="2000" b="0" dirty="0" smtClean="0"/>
              <a:t>为了可以加入智能餐饮网站版项目的前端开发，需要熟悉网站版前端框架的代码，刚开始看内容很多，且结构复杂，没有头绪，后来导师在一旁指导，从最基础的模块的看起，逐步深入，也慢慢有了头绪，最后也顺利帮导师修改好了网站版的演示</a:t>
            </a:r>
            <a:r>
              <a:rPr lang="en-US" altLang="zh-CN" sz="2000" b="0" dirty="0" smtClean="0"/>
              <a:t>demo</a:t>
            </a:r>
            <a:r>
              <a:rPr lang="zh-CN" altLang="en-US" sz="2000" b="0" dirty="0" smtClean="0"/>
              <a:t> </a:t>
            </a:r>
            <a:endParaRPr lang="en-US" altLang="zh-CN" sz="2000" b="0" dirty="0" smtClean="0"/>
          </a:p>
          <a:p>
            <a:pPr marL="0">
              <a:spcBef>
                <a:spcPts val="1200"/>
              </a:spcBef>
              <a:spcAft>
                <a:spcPts val="0"/>
              </a:spcAft>
              <a:buNone/>
            </a:pPr>
            <a:r>
              <a:rPr lang="zh-CN" altLang="en-US" sz="2000" b="0" dirty="0" smtClean="0"/>
              <a:t>对这个案例的总结：</a:t>
            </a:r>
            <a:endParaRPr lang="en-US" altLang="zh-CN" sz="2000" b="0" dirty="0" smtClean="0"/>
          </a:p>
          <a:p>
            <a:pPr marL="0">
              <a:spcBef>
                <a:spcPts val="1200"/>
              </a:spcBef>
              <a:spcAft>
                <a:spcPts val="0"/>
              </a:spcAft>
              <a:buNone/>
            </a:pPr>
            <a:r>
              <a:rPr lang="en-US" altLang="zh-CN" sz="2000" b="0" dirty="0"/>
              <a:t> </a:t>
            </a:r>
            <a:r>
              <a:rPr lang="en-US" altLang="zh-CN" sz="2000" b="0" dirty="0" smtClean="0"/>
              <a:t>      </a:t>
            </a:r>
            <a:r>
              <a:rPr lang="zh-CN" altLang="en-US" sz="2000" b="0" dirty="0" smtClean="0"/>
              <a:t>再复杂的框架也是按照一定的语法和结构编写的，只要有耐心，熟悉其中的语法和基本结构，再复杂的框架也会变的不复杂。</a:t>
            </a:r>
            <a:endParaRPr lang="en-US" altLang="zh-CN" sz="2000" b="0" dirty="0" smtClean="0"/>
          </a:p>
          <a:p>
            <a:pPr marL="0">
              <a:spcBef>
                <a:spcPts val="1200"/>
              </a:spcBef>
              <a:spcAft>
                <a:spcPts val="0"/>
              </a:spcAft>
              <a:buNone/>
            </a:pPr>
            <a:endParaRPr lang="en-US" altLang="zh-CN" sz="2000" b="0" dirty="0" smtClean="0">
              <a:solidFill>
                <a:srgbClr val="FF0000"/>
              </a:solidFill>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13</a:t>
            </a:fld>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试用期总结：企业融入</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650079" y="1916832"/>
            <a:ext cx="7715304" cy="3929090"/>
          </a:xfrm>
          <a:ln>
            <a:solidFill>
              <a:schemeClr val="bg2"/>
            </a:solidFill>
            <a:prstDash val="dash"/>
          </a:ln>
        </p:spPr>
        <p:txBody>
          <a:bodyPr/>
          <a:lstStyle/>
          <a:p>
            <a:pPr marL="0">
              <a:spcBef>
                <a:spcPts val="0"/>
              </a:spcBef>
              <a:spcAft>
                <a:spcPts val="0"/>
              </a:spcAft>
              <a:buNone/>
            </a:pPr>
            <a:r>
              <a:rPr lang="zh-CN" altLang="en-US" sz="2000" b="0" dirty="0" smtClean="0"/>
              <a:t>       在</a:t>
            </a:r>
            <a:r>
              <a:rPr lang="zh-CN" altLang="en-US" sz="2000" b="0" dirty="0"/>
              <a:t>经过新员工培训后，对公司的企业文化有了一定的认识，加上进入公司的这几个月的切身体验，能感受到一个公司企业文化对员工的影响，以及员工对企业的融入。</a:t>
            </a:r>
            <a:endParaRPr lang="en-US" altLang="zh-CN" sz="2000" b="0" dirty="0"/>
          </a:p>
          <a:p>
            <a:pPr marL="0">
              <a:spcBef>
                <a:spcPts val="0"/>
              </a:spcBef>
              <a:spcAft>
                <a:spcPts val="0"/>
              </a:spcAft>
              <a:buNone/>
            </a:pPr>
            <a:r>
              <a:rPr lang="en-US" altLang="zh-CN" sz="2000" b="0" dirty="0"/>
              <a:t>        </a:t>
            </a:r>
            <a:r>
              <a:rPr lang="zh-CN" altLang="en-US" sz="2000" b="0" dirty="0"/>
              <a:t>我们公司的企业文化，以研发安全、可靠的产品为使命，我们在工作中要认真负责，高质量的完成每项工作任务，而且要不断开拓创新，积极进取，才会使个人、企业更具竞争力。</a:t>
            </a:r>
            <a:endParaRPr lang="en-US" altLang="zh-CN" sz="2000" b="0" dirty="0"/>
          </a:p>
          <a:p>
            <a:pPr marL="0">
              <a:spcBef>
                <a:spcPts val="0"/>
              </a:spcBef>
              <a:spcAft>
                <a:spcPts val="0"/>
              </a:spcAft>
              <a:buNone/>
            </a:pPr>
            <a:r>
              <a:rPr lang="en-US" altLang="zh-CN" sz="2000" b="0" dirty="0"/>
              <a:t>        </a:t>
            </a:r>
            <a:r>
              <a:rPr lang="zh-CN" altLang="en-US" sz="2000" b="0" dirty="0"/>
              <a:t>还有就是，感觉公司的制度比较完善，也很人性化，给予员工平等的发展机会，为员工争取和创造更多的发展空间，让我们感受到一个大家庭的力量。</a:t>
            </a:r>
            <a:endParaRPr lang="en-US" altLang="zh-CN" sz="2000" b="0" dirty="0"/>
          </a:p>
          <a:p>
            <a:pPr marL="0">
              <a:spcBef>
                <a:spcPts val="0"/>
              </a:spcBef>
              <a:spcAft>
                <a:spcPts val="0"/>
              </a:spcAft>
              <a:buNone/>
            </a:pPr>
            <a:endParaRPr lang="en-US" altLang="zh-CN" sz="2000" b="0" dirty="0" smtClean="0">
              <a:solidFill>
                <a:srgbClr val="FF0000"/>
              </a:solidFill>
            </a:endParaRPr>
          </a:p>
        </p:txBody>
      </p:sp>
      <p:sp>
        <p:nvSpPr>
          <p:cNvPr id="9" name="Rectangle 3"/>
          <p:cNvSpPr>
            <a:spLocks noChangeArrowheads="1"/>
          </p:cNvSpPr>
          <p:nvPr/>
        </p:nvSpPr>
        <p:spPr bwMode="auto">
          <a:xfrm>
            <a:off x="467544" y="1126337"/>
            <a:ext cx="8080375" cy="344475"/>
          </a:xfrm>
          <a:prstGeom prst="rect">
            <a:avLst/>
          </a:prstGeom>
          <a:noFill/>
          <a:ln w="9525">
            <a:noFill/>
            <a:miter lim="800000"/>
            <a:headEnd/>
            <a:tailEnd/>
          </a:ln>
        </p:spPr>
        <p:txBody>
          <a:bodyPr/>
          <a:lstStyle/>
          <a:p>
            <a:pPr algn="l">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对企业文化的理解与感受</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r>
              <a:rPr lang="en-US" altLang="zh-CN" sz="2400" b="1" dirty="0" smtClean="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14</a:t>
            </a:fld>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15</a:t>
            </a:fld>
            <a:endParaRPr lang="zh-CN" altLang="en-US"/>
          </a:p>
        </p:txBody>
      </p:sp>
      <p:sp>
        <p:nvSpPr>
          <p:cNvPr id="6" name="矩形 5"/>
          <p:cNvSpPr/>
          <p:nvPr/>
        </p:nvSpPr>
        <p:spPr>
          <a:xfrm>
            <a:off x="614683" y="1124744"/>
            <a:ext cx="2215671" cy="535531"/>
          </a:xfrm>
          <a:prstGeom prst="rect">
            <a:avLst/>
          </a:prstGeom>
        </p:spPr>
        <p:txBody>
          <a:bodyPr wrap="none">
            <a:spAutoFit/>
          </a:bodyPr>
          <a:lstStyle/>
          <a:p>
            <a:pPr>
              <a:lnSpc>
                <a:spcPct val="120000"/>
              </a:lnSpc>
              <a:spcBef>
                <a:spcPct val="50000"/>
              </a:spcBef>
              <a:buClr>
                <a:srgbClr val="0070C0"/>
              </a:buClr>
              <a:buSzPct val="80000"/>
              <a:buFont typeface="Wingdings" pitchFamily="2" charset="2"/>
              <a:buChar char="n"/>
            </a:pPr>
            <a:r>
              <a:rPr lang="zh-CN" altLang="en-US" sz="2400" b="1" dirty="0" smtClean="0">
                <a:latin typeface="微软雅黑" pitchFamily="34" charset="-122"/>
                <a:ea typeface="微软雅黑" pitchFamily="34" charset="-122"/>
              </a:rPr>
              <a:t>对团队的融入</a:t>
            </a:r>
            <a:endParaRPr lang="zh-CN" altLang="en-US" sz="2400" b="1" dirty="0">
              <a:latin typeface="微软雅黑" pitchFamily="34" charset="-122"/>
              <a:ea typeface="微软雅黑" pitchFamily="34" charset="-122"/>
            </a:endParaRPr>
          </a:p>
        </p:txBody>
      </p:sp>
      <p:sp>
        <p:nvSpPr>
          <p:cNvPr id="7" name="内容占位符 5"/>
          <p:cNvSpPr txBox="1">
            <a:spLocks noGrp="1"/>
          </p:cNvSpPr>
          <p:nvPr>
            <p:ph idx="1"/>
          </p:nvPr>
        </p:nvSpPr>
        <p:spPr bwMode="auto">
          <a:xfrm>
            <a:off x="395536" y="1916832"/>
            <a:ext cx="8229600" cy="4678363"/>
          </a:xfrm>
          <a:prstGeom prst="rect">
            <a:avLst/>
          </a:prstGeom>
          <a:noFill/>
          <a:ln w="9525">
            <a:solidFill>
              <a:schemeClr val="bg2"/>
            </a:solidFill>
            <a:prstDash val="dash"/>
            <a:miter lim="800000"/>
            <a:headEnd/>
            <a:tailEnd/>
          </a:ln>
        </p:spPr>
        <p:txBody>
          <a:bodyPr vert="horz" wrap="square" lIns="91440" tIns="45720" rIns="91440" bIns="45720" numCol="1" anchor="t" anchorCtr="0" compatLnSpc="1">
            <a:prstTxWarp prst="textNoShape">
              <a:avLst/>
            </a:prstTxWarp>
          </a:bodyPr>
          <a:lstStyle/>
          <a:p>
            <a:pPr lvl="0">
              <a:spcBef>
                <a:spcPts val="1200"/>
              </a:spcBef>
            </a:pPr>
            <a:r>
              <a:rPr lang="zh-CN" altLang="en-US" sz="2000" b="0" dirty="0" smtClean="0"/>
              <a:t>       在团队的融入方面，刚</a:t>
            </a:r>
            <a:r>
              <a:rPr lang="zh-CN" altLang="en-US" sz="2000" b="0" dirty="0"/>
              <a:t>来的</a:t>
            </a:r>
            <a:r>
              <a:rPr lang="zh-CN" altLang="en-US" sz="2000" b="0" dirty="0" smtClean="0"/>
              <a:t>时候我便得到了同事们</a:t>
            </a:r>
            <a:r>
              <a:rPr lang="zh-CN" altLang="en-US" sz="2000" b="0" dirty="0"/>
              <a:t>的热心帮助，让我很快熟悉了公司的环境</a:t>
            </a:r>
            <a:r>
              <a:rPr lang="zh-CN" altLang="en-US" sz="2000" b="0" dirty="0" smtClean="0"/>
              <a:t>，组长为了让我尽快融入大家，经常会组织我们一起打球等，通过这些活动不仅让我感觉到了团队的和谐融洽，也增进了我们彼此的认识和沟通。</a:t>
            </a:r>
            <a:r>
              <a:rPr lang="zh-CN" altLang="en-US" sz="2000" b="0" dirty="0"/>
              <a:t>工作中，很多任务需要我们同事之间去配合完成</a:t>
            </a:r>
            <a:r>
              <a:rPr lang="zh-CN" altLang="en-US" sz="2000" b="0" dirty="0" smtClean="0"/>
              <a:t>，组长在安排任务时，也会考虑到我的个人情况，适当分配任务给我，让我逐步熟悉工作和业务流程。</a:t>
            </a:r>
            <a:endParaRPr lang="en-US" altLang="zh-CN" sz="2000" b="0" dirty="0" smtClean="0"/>
          </a:p>
          <a:p>
            <a:pPr lvl="0">
              <a:spcBef>
                <a:spcPts val="1200"/>
              </a:spcBef>
            </a:pPr>
            <a:r>
              <a:rPr lang="en-US" altLang="zh-CN" sz="2000" b="0" dirty="0"/>
              <a:t> </a:t>
            </a:r>
            <a:r>
              <a:rPr lang="en-US" altLang="zh-CN" sz="2000" b="0" dirty="0" smtClean="0"/>
              <a:t>      </a:t>
            </a:r>
            <a:r>
              <a:rPr lang="zh-CN" altLang="en-US" sz="2000" b="0" dirty="0" smtClean="0"/>
              <a:t>总之，在这里工作，基本每天</a:t>
            </a:r>
            <a:r>
              <a:rPr lang="zh-CN" altLang="en-US" sz="2000" b="0" dirty="0"/>
              <a:t>都能带着愉快的心情上班，可以很放松全力的投入工作当中。</a:t>
            </a:r>
            <a:endParaRPr lang="en-US" altLang="zh-CN" sz="2000" b="0" dirty="0"/>
          </a:p>
        </p:txBody>
      </p:sp>
    </p:spTree>
    <p:extLst>
      <p:ext uri="{BB962C8B-B14F-4D97-AF65-F5344CB8AC3E}">
        <p14:creationId xmlns:p14="http://schemas.microsoft.com/office/powerpoint/2010/main" val="57640695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个人自评</a:t>
            </a:r>
            <a:endParaRPr lang="en-US" altLang="zh-CN" dirty="0" smtClean="0">
              <a:solidFill>
                <a:srgbClr val="0070C0"/>
              </a:solidFill>
            </a:endParaRPr>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16</a:t>
            </a:fld>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1182165995"/>
              </p:ext>
            </p:extLst>
          </p:nvPr>
        </p:nvGraphicFramePr>
        <p:xfrm>
          <a:off x="285720" y="1660668"/>
          <a:ext cx="8215369" cy="3978524"/>
        </p:xfrm>
        <a:graphic>
          <a:graphicData uri="http://schemas.openxmlformats.org/drawingml/2006/table">
            <a:tbl>
              <a:tblPr/>
              <a:tblGrid>
                <a:gridCol w="828345"/>
                <a:gridCol w="1529109"/>
                <a:gridCol w="2786082"/>
                <a:gridCol w="3071833"/>
              </a:tblGrid>
              <a:tr h="196808">
                <a:tc rowSpan="2">
                  <a:txBody>
                    <a:bodyPr/>
                    <a:lstStyle/>
                    <a:p>
                      <a:pPr algn="ctr" fontAlgn="ctr"/>
                      <a:r>
                        <a:rPr lang="zh-CN" altLang="en-US" sz="1400" b="1" i="0" u="none" strike="noStrike" dirty="0">
                          <a:solidFill>
                            <a:srgbClr val="000000"/>
                          </a:solidFill>
                          <a:latin typeface="宋体"/>
                        </a:rPr>
                        <a:t>学历</a:t>
                      </a:r>
                      <a:r>
                        <a:rPr lang="en-US" altLang="zh-CN" sz="1400" b="1" i="0" u="none" strike="noStrike" dirty="0">
                          <a:solidFill>
                            <a:srgbClr val="000000"/>
                          </a:solidFill>
                          <a:latin typeface="宋体"/>
                        </a:rPr>
                        <a:t>/</a:t>
                      </a:r>
                      <a:r>
                        <a:rPr lang="zh-CN" altLang="en-US" sz="1400" b="1" i="0" u="none" strike="noStrike" dirty="0">
                          <a:solidFill>
                            <a:srgbClr val="000000"/>
                          </a:solidFill>
                          <a:latin typeface="宋体"/>
                        </a:rPr>
                        <a:t>专业</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硕士及以上学历；软件、网络、计算机相关专业。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a:solidFill>
                            <a:schemeClr val="tx1"/>
                          </a:solidFill>
                          <a:latin typeface="宋体"/>
                        </a:rPr>
                        <a:t>本人为本科学历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本科及以上学历，网络、软件、计算机等专业。</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96808">
                <a:tc rowSpan="2">
                  <a:txBody>
                    <a:bodyPr/>
                    <a:lstStyle/>
                    <a:p>
                      <a:pPr algn="ctr" fontAlgn="ctr"/>
                      <a:r>
                        <a:rPr lang="zh-CN" altLang="en-US" sz="1400" b="1" i="0" u="none" strike="noStrike">
                          <a:solidFill>
                            <a:srgbClr val="000000"/>
                          </a:solidFill>
                          <a:latin typeface="宋体"/>
                        </a:rPr>
                        <a:t>必备知识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专业知识</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有软件编程、设计基础；熟悉</a:t>
                      </a:r>
                      <a:r>
                        <a:rPr lang="en-US" altLang="zh-CN" sz="1400" dirty="0" smtClean="0">
                          <a:effectLst/>
                        </a:rPr>
                        <a:t>java</a:t>
                      </a:r>
                      <a:r>
                        <a:rPr lang="zh-CN" altLang="en-US" sz="1400" dirty="0" smtClean="0">
                          <a:effectLst/>
                        </a:rPr>
                        <a:t>、</a:t>
                      </a:r>
                      <a:r>
                        <a:rPr lang="en-US" altLang="zh-CN" sz="1400" dirty="0" smtClean="0">
                          <a:effectLst/>
                        </a:rPr>
                        <a:t>C++</a:t>
                      </a:r>
                      <a:r>
                        <a:rPr lang="zh-CN" altLang="en-US" sz="1400" dirty="0" smtClean="0">
                          <a:effectLst/>
                        </a:rPr>
                        <a:t>、</a:t>
                      </a:r>
                      <a:r>
                        <a:rPr lang="en-US" altLang="zh-CN" sz="1400" dirty="0" smtClean="0">
                          <a:effectLst/>
                        </a:rPr>
                        <a:t>SQL</a:t>
                      </a:r>
                      <a:r>
                        <a:rPr lang="zh-CN" altLang="en-US" sz="1400" dirty="0" smtClean="0">
                          <a:effectLst/>
                        </a:rPr>
                        <a:t>等编程语言。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chemeClr val="tx1"/>
                          </a:solidFill>
                          <a:latin typeface="宋体"/>
                        </a:rPr>
                        <a:t>具备相关知识，大学时专业为</a:t>
                      </a:r>
                      <a:r>
                        <a:rPr lang="zh-CN" altLang="en-US" sz="1400" b="0" i="0" u="none" strike="noStrike" dirty="0" smtClean="0">
                          <a:solidFill>
                            <a:schemeClr val="tx1"/>
                          </a:solidFill>
                          <a:latin typeface="宋体"/>
                        </a:rPr>
                        <a:t>软件工程</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a:solidFill>
                            <a:srgbClr val="000000"/>
                          </a:solidFill>
                          <a:latin typeface="宋体"/>
                        </a:rPr>
                        <a:t>外语要求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外语</a:t>
                      </a:r>
                      <a:r>
                        <a:rPr lang="en-US" altLang="zh-CN" sz="1400" dirty="0" smtClean="0">
                          <a:effectLst/>
                        </a:rPr>
                        <a:t>4</a:t>
                      </a:r>
                      <a:r>
                        <a:rPr lang="zh-CN" altLang="en-US" sz="1400" dirty="0" smtClean="0">
                          <a:effectLst/>
                        </a:rPr>
                        <a:t>级以上，熟练阅读和分析英文资料。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chemeClr val="tx1"/>
                          </a:solidFill>
                          <a:latin typeface="宋体"/>
                        </a:rPr>
                        <a:t>CET4</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rowSpan="2">
                  <a:txBody>
                    <a:bodyPr/>
                    <a:lstStyle/>
                    <a:p>
                      <a:pPr algn="ctr" fontAlgn="ctr"/>
                      <a:r>
                        <a:rPr lang="zh-CN" altLang="en-US" sz="1400" b="1" i="0" u="none" strike="noStrike" dirty="0">
                          <a:solidFill>
                            <a:srgbClr val="000000"/>
                          </a:solidFill>
                          <a:latin typeface="宋体"/>
                        </a:rPr>
                        <a:t>工作经验</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理想要求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dirty="0" smtClean="0">
                          <a:effectLst/>
                        </a:rPr>
                        <a:t>3</a:t>
                      </a:r>
                      <a:r>
                        <a:rPr lang="zh-CN" altLang="en-US" sz="1400" dirty="0" smtClean="0">
                          <a:effectLst/>
                        </a:rPr>
                        <a:t>年以上网络开发经验或</a:t>
                      </a:r>
                      <a:r>
                        <a:rPr lang="en-US" altLang="zh-CN" sz="1400" dirty="0" smtClean="0">
                          <a:effectLst/>
                        </a:rPr>
                        <a:t>2</a:t>
                      </a:r>
                      <a:r>
                        <a:rPr lang="zh-CN" altLang="en-US" sz="1400" dirty="0" smtClean="0">
                          <a:effectLst/>
                        </a:rPr>
                        <a:t>年项目管理经验，有多个大型项目开发经验。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smtClean="0">
                          <a:solidFill>
                            <a:schemeClr val="tx1"/>
                          </a:solidFill>
                          <a:latin typeface="宋体"/>
                        </a:rPr>
                        <a:t>在校有做过相关的课程设计，有过两个月的相关实习经历</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最低要求</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dirty="0" smtClean="0">
                          <a:effectLst/>
                        </a:rPr>
                        <a:t>1</a:t>
                      </a:r>
                      <a:r>
                        <a:rPr lang="zh-CN" altLang="en-US" sz="1400" dirty="0" smtClean="0">
                          <a:effectLst/>
                        </a:rPr>
                        <a:t>年网络开发工作经验，熟悉网络设计基础知识。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511774">
                <a:tc rowSpan="2">
                  <a:txBody>
                    <a:bodyPr/>
                    <a:lstStyle/>
                    <a:p>
                      <a:pPr algn="ctr" fontAlgn="ctr"/>
                      <a:r>
                        <a:rPr lang="zh-CN" altLang="en-US" sz="1400" b="1" i="0" u="none" strike="noStrike" dirty="0">
                          <a:solidFill>
                            <a:srgbClr val="000000"/>
                          </a:solidFill>
                          <a:latin typeface="宋体"/>
                        </a:rPr>
                        <a:t>必备技能</a:t>
                      </a: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dirty="0" smtClean="0">
                          <a:effectLst/>
                        </a:rPr>
                        <a:t>思维能力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善于思考，能独立分析解决问题，按时完成项目分配的任务。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chemeClr val="tx1"/>
                          </a:solidFill>
                          <a:latin typeface="宋体"/>
                        </a:rPr>
                        <a:t>了解并能在实践中运用</a:t>
                      </a:r>
                      <a:r>
                        <a:rPr lang="en-US" altLang="zh-CN" sz="1400" b="0" i="0" u="none" strike="noStrike" dirty="0" err="1" smtClean="0">
                          <a:solidFill>
                            <a:schemeClr val="tx1"/>
                          </a:solidFill>
                          <a:latin typeface="宋体"/>
                        </a:rPr>
                        <a:t>html,JS,jQuery</a:t>
                      </a:r>
                      <a:r>
                        <a:rPr lang="zh-CN" altLang="en-US" sz="1400" b="0" i="0" u="none" strike="noStrike" dirty="0" smtClean="0">
                          <a:solidFill>
                            <a:schemeClr val="tx1"/>
                          </a:solidFill>
                          <a:latin typeface="宋体"/>
                        </a:rPr>
                        <a:t>等前端语言和框架。</a:t>
                      </a:r>
                      <a:endParaRPr lang="en-US" altLang="zh-CN" sz="1400" b="0" i="0" u="none" strike="noStrike" dirty="0" smtClean="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6808">
                <a:tc vMerge="1">
                  <a:txBody>
                    <a:bodyPr/>
                    <a:lstStyle/>
                    <a:p>
                      <a:endParaRPr lang="zh-CN" altLang="en-US"/>
                    </a:p>
                  </a:txBody>
                  <a:tcPr/>
                </a:tc>
                <a:tc>
                  <a:txBody>
                    <a:bodyPr/>
                    <a:lstStyle/>
                    <a:p>
                      <a:pPr algn="ctr" fontAlgn="ctr"/>
                      <a:r>
                        <a:rPr lang="zh-CN" altLang="en-US" sz="1400" dirty="0" smtClean="0">
                          <a:effectLst/>
                        </a:rPr>
                        <a:t>组织沟通 </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具有组织能力，沟通交流能力强，能独立工作。</a:t>
                      </a:r>
                      <a:endParaRPr lang="zh-CN" altLang="en-US" sz="1400" b="0" i="0" u="none" strike="noStrike" dirty="0">
                        <a:solidFill>
                          <a:srgbClr val="000000"/>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chemeClr val="tx1"/>
                          </a:solidFill>
                          <a:latin typeface="宋体"/>
                        </a:rPr>
                        <a:t>已比较</a:t>
                      </a:r>
                      <a:r>
                        <a:rPr lang="zh-CN" altLang="en-US" sz="1400" b="0" i="0" u="none" strike="noStrike" dirty="0" smtClean="0">
                          <a:solidFill>
                            <a:schemeClr val="tx1"/>
                          </a:solidFill>
                          <a:latin typeface="宋体"/>
                        </a:rPr>
                        <a:t>熟悉组内网站和</a:t>
                      </a:r>
                      <a:r>
                        <a:rPr lang="en-US" altLang="zh-CN" sz="1400" b="0" i="0" u="none" strike="noStrike" dirty="0" smtClean="0">
                          <a:solidFill>
                            <a:schemeClr val="tx1"/>
                          </a:solidFill>
                          <a:latin typeface="宋体"/>
                        </a:rPr>
                        <a:t>app</a:t>
                      </a:r>
                      <a:r>
                        <a:rPr lang="zh-CN" altLang="en-US" sz="1400" b="0" i="0" u="none" strike="noStrike" dirty="0" smtClean="0">
                          <a:solidFill>
                            <a:schemeClr val="tx1"/>
                          </a:solidFill>
                          <a:latin typeface="宋体"/>
                        </a:rPr>
                        <a:t>项目开发框架，能按照流程完成开发任务，能够按照规范编程，按照模板要求编写一些文档。</a:t>
                      </a:r>
                      <a:endParaRPr lang="zh-CN" altLang="en-US" sz="1400" b="0" i="0" u="none" strike="noStrike" dirty="0">
                        <a:solidFill>
                          <a:schemeClr val="tx1"/>
                        </a:solidFill>
                        <a:latin typeface="宋体"/>
                      </a:endParaRPr>
                    </a:p>
                  </a:txBody>
                  <a:tcPr marL="7570" marR="7570" marT="75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5" name="内容占位符 5"/>
          <p:cNvSpPr txBox="1">
            <a:spLocks/>
          </p:cNvSpPr>
          <p:nvPr/>
        </p:nvSpPr>
        <p:spPr bwMode="auto">
          <a:xfrm>
            <a:off x="357158" y="1071546"/>
            <a:ext cx="1428760"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1" i="0" u="none" strike="noStrike" kern="0" cap="none" spc="0" normalizeH="0" baseline="0" noProof="0" dirty="0" smtClean="0">
                <a:ln>
                  <a:noFill/>
                </a:ln>
                <a:solidFill>
                  <a:schemeClr val="tx1"/>
                </a:solidFill>
                <a:effectLst/>
                <a:uLnTx/>
                <a:uFillTx/>
                <a:latin typeface="+mn-lt"/>
                <a:ea typeface="微软雅黑" pitchFamily="34" charset="-122"/>
                <a:cs typeface="+mn-cs"/>
              </a:rPr>
              <a:t>任职条件</a:t>
            </a:r>
            <a:endParaRPr kumimoji="0" lang="en-US" altLang="zh-CN" sz="2000" b="1"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17</a:t>
            </a:fld>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个人自评：岗位胜任情况</a:t>
            </a:r>
            <a:endParaRPr lang="zh-CN" altLang="en-US" dirty="0">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451981827"/>
              </p:ext>
            </p:extLst>
          </p:nvPr>
        </p:nvGraphicFramePr>
        <p:xfrm>
          <a:off x="71406" y="1433232"/>
          <a:ext cx="8929718" cy="4944102"/>
        </p:xfrm>
        <a:graphic>
          <a:graphicData uri="http://schemas.openxmlformats.org/drawingml/2006/table">
            <a:tbl>
              <a:tblPr/>
              <a:tblGrid>
                <a:gridCol w="642910"/>
                <a:gridCol w="857256"/>
                <a:gridCol w="6000792"/>
                <a:gridCol w="1428760"/>
              </a:tblGrid>
              <a:tr h="159565">
                <a:tc rowSpan="4">
                  <a:txBody>
                    <a:bodyPr/>
                    <a:lstStyle/>
                    <a:p>
                      <a:pPr algn="ctr" fontAlgn="ctr"/>
                      <a:r>
                        <a:rPr lang="zh-CN" altLang="en-US" sz="1400" b="0" i="0" u="none" strike="noStrike" dirty="0">
                          <a:solidFill>
                            <a:srgbClr val="000000"/>
                          </a:solidFill>
                          <a:latin typeface="宋体"/>
                        </a:rPr>
                        <a:t>职责和任务</a:t>
                      </a:r>
                      <a:r>
                        <a:rPr lang="en-US" altLang="zh-CN" sz="1400" b="0" i="0" u="none" strike="noStrike" dirty="0">
                          <a:solidFill>
                            <a:srgbClr val="000000"/>
                          </a:solidFill>
                          <a:latin typeface="宋体"/>
                        </a:rPr>
                        <a:t>1</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负责互联网应用的设计与开发。</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400" b="0" i="0" u="none" strike="noStrike" dirty="0" smtClean="0">
                          <a:solidFill>
                            <a:schemeClr val="tx1"/>
                          </a:solidFill>
                          <a:latin typeface="宋体"/>
                        </a:rPr>
                        <a:t>能够独立完成基础模块的开发，在数据库和人机交互界面的设计与开发上有待提高</a:t>
                      </a:r>
                      <a:endParaRPr lang="zh-CN" altLang="en-US" sz="1400" b="0" i="0" u="none" strike="noStrike" dirty="0">
                        <a:solidFill>
                          <a:schemeClr val="tx1"/>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8119">
                <a:tc vMerge="1">
                  <a:txBody>
                    <a:bodyPr/>
                    <a:lstStyle/>
                    <a:p>
                      <a:endParaRPr lang="zh-CN" altLang="en-US"/>
                    </a:p>
                  </a:txBody>
                  <a:tcPr/>
                </a:tc>
                <a:tc rowSpan="3">
                  <a:txBody>
                    <a:bodyPr/>
                    <a:lstStyle/>
                    <a:p>
                      <a:pPr algn="ctr" fontAlgn="ctr"/>
                      <a:r>
                        <a:rPr lang="zh-CN" altLang="en-US" sz="1400" b="0" i="0" u="none" strike="noStrike">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400" kern="1200" dirty="0" smtClean="0">
                          <a:solidFill>
                            <a:schemeClr val="tx1"/>
                          </a:solidFill>
                          <a:effectLst/>
                          <a:latin typeface="+mn-lt"/>
                          <a:ea typeface="+mn-ea"/>
                          <a:cs typeface="+mn-cs"/>
                        </a:rPr>
                        <a:t>数据库的设计、开发与优化；</a:t>
                      </a:r>
                      <a:endParaRPr lang="zh-CN" altLang="en-US" sz="1400" kern="1200" dirty="0">
                        <a:solidFill>
                          <a:schemeClr val="tx1"/>
                        </a:solidFill>
                        <a:effectLst/>
                        <a:latin typeface="+mn-lt"/>
                        <a:ea typeface="+mn-ea"/>
                        <a:cs typeface="+mn-cs"/>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271261">
                <a:tc vMerge="1">
                  <a:txBody>
                    <a:bodyPr/>
                    <a:lstStyle/>
                    <a:p>
                      <a:endParaRPr lang="zh-CN" altLang="en-US"/>
                    </a:p>
                  </a:txBody>
                  <a:tcPr/>
                </a:tc>
                <a:tc vMerge="1">
                  <a:txBody>
                    <a:bodyPr/>
                    <a:lstStyle/>
                    <a:p>
                      <a:endParaRPr lang="zh-CN" altLang="en-US"/>
                    </a:p>
                  </a:txBody>
                  <a:tcPr/>
                </a:tc>
                <a:tc>
                  <a:txBody>
                    <a:bodyPr/>
                    <a:lstStyle/>
                    <a:p>
                      <a:r>
                        <a:rPr lang="zh-CN" altLang="en-US" sz="1400" kern="1200" dirty="0" smtClean="0">
                          <a:solidFill>
                            <a:schemeClr val="tx1"/>
                          </a:solidFill>
                          <a:effectLst/>
                          <a:latin typeface="+mn-lt"/>
                          <a:ea typeface="+mn-ea"/>
                          <a:cs typeface="+mn-cs"/>
                        </a:rPr>
                        <a:t>基础架构的相关的模块设计与开发；</a:t>
                      </a:r>
                      <a:endParaRPr lang="zh-CN" altLang="en-US" sz="1400" kern="1200" dirty="0">
                        <a:solidFill>
                          <a:schemeClr val="tx1"/>
                        </a:solidFill>
                        <a:effectLst/>
                        <a:latin typeface="+mn-lt"/>
                        <a:ea typeface="+mn-ea"/>
                        <a:cs typeface="+mn-cs"/>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70804">
                <a:tc vMerge="1">
                  <a:txBody>
                    <a:bodyPr/>
                    <a:lstStyle/>
                    <a:p>
                      <a:endParaRPr lang="zh-CN" altLang="en-US"/>
                    </a:p>
                  </a:txBody>
                  <a:tcPr/>
                </a:tc>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effectLst/>
                          <a:latin typeface="+mn-lt"/>
                          <a:ea typeface="+mn-ea"/>
                          <a:cs typeface="+mn-cs"/>
                        </a:rPr>
                        <a:t>人机交互界面的设计与开发；</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2886">
                <a:tc rowSpan="2">
                  <a:txBody>
                    <a:bodyPr/>
                    <a:lstStyle/>
                    <a:p>
                      <a:pPr algn="ctr" fontAlgn="ctr"/>
                      <a:r>
                        <a:rPr lang="zh-CN" altLang="en-US" sz="1400" b="0" i="0" u="none" strike="noStrike" dirty="0">
                          <a:solidFill>
                            <a:srgbClr val="000000"/>
                          </a:solidFill>
                          <a:latin typeface="宋体"/>
                        </a:rPr>
                        <a:t>职责和任务</a:t>
                      </a:r>
                      <a:r>
                        <a:rPr lang="en-US" altLang="zh-CN" sz="1400" b="0" i="0" u="none" strike="noStrike" dirty="0">
                          <a:solidFill>
                            <a:srgbClr val="000000"/>
                          </a:solidFill>
                          <a:latin typeface="宋体"/>
                        </a:rPr>
                        <a:t>2</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负责功能模块的测试及维护；</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400" b="0" i="0" u="none" strike="noStrike" dirty="0" smtClean="0">
                          <a:solidFill>
                            <a:schemeClr val="tx1"/>
                          </a:solidFill>
                          <a:latin typeface="宋体"/>
                        </a:rPr>
                        <a:t>能够独立完成部分功能模块的测试工作，但是测试报告和维护日志的编写上有待提高</a:t>
                      </a:r>
                      <a:endParaRPr lang="zh-CN" altLang="en-US" sz="1400" b="0" i="0" u="none" strike="noStrike" dirty="0">
                        <a:solidFill>
                          <a:schemeClr val="tx1"/>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1261">
                <a:tc vMerge="1">
                  <a:txBody>
                    <a:bodyPr/>
                    <a:lstStyle/>
                    <a:p>
                      <a:endParaRPr lang="zh-CN" altLang="en-US"/>
                    </a:p>
                  </a:txBody>
                  <a:tcPr/>
                </a:tc>
                <a:tc>
                  <a:txBody>
                    <a:bodyPr/>
                    <a:lstStyle/>
                    <a:p>
                      <a:pPr algn="ctr" fontAlgn="ctr"/>
                      <a:r>
                        <a:rPr lang="zh-CN" altLang="en-US" sz="1400" b="0" i="0" u="none" strike="noStrike" dirty="0">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提交功能测试报告、维护日志；</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271261">
                <a:tc rowSpan="4">
                  <a:txBody>
                    <a:bodyPr/>
                    <a:lstStyle/>
                    <a:p>
                      <a:pPr algn="ctr" fontAlgn="ctr"/>
                      <a:r>
                        <a:rPr lang="zh-CN" altLang="en-US" sz="1400" b="0" i="0" u="none" strike="noStrike" dirty="0">
                          <a:solidFill>
                            <a:srgbClr val="000000"/>
                          </a:solidFill>
                          <a:latin typeface="宋体"/>
                        </a:rPr>
                        <a:t>职责和任务</a:t>
                      </a:r>
                      <a:r>
                        <a:rPr lang="en-US" altLang="zh-CN" sz="1400" b="0" i="0" u="none" strike="noStrike" dirty="0">
                          <a:solidFill>
                            <a:srgbClr val="000000"/>
                          </a:solidFill>
                          <a:latin typeface="宋体"/>
                        </a:rPr>
                        <a:t>3</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负责设计开发文档的编写和维护，参与设计规范的制订。</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400" b="0" i="0" u="none" strike="noStrike" dirty="0" smtClean="0">
                          <a:solidFill>
                            <a:schemeClr val="tx1"/>
                          </a:solidFill>
                          <a:latin typeface="宋体"/>
                        </a:rPr>
                        <a:t>参与过组内项目操作指南的文档编写，但文档的编写规范等方面还需要提升</a:t>
                      </a:r>
                      <a:endParaRPr lang="zh-CN" altLang="en-US" sz="1400" b="0" i="0" u="none" strike="noStrike" dirty="0">
                        <a:solidFill>
                          <a:schemeClr val="tx1"/>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6">
                <a:tc vMerge="1">
                  <a:txBody>
                    <a:bodyPr/>
                    <a:lstStyle/>
                    <a:p>
                      <a:endParaRPr lang="zh-CN" altLang="en-US"/>
                    </a:p>
                  </a:txBody>
                  <a:tcPr/>
                </a:tc>
                <a:tc rowSpan="3">
                  <a:txBody>
                    <a:bodyPr/>
                    <a:lstStyle/>
                    <a:p>
                      <a:pPr algn="ctr" fontAlgn="ctr"/>
                      <a:r>
                        <a:rPr lang="zh-CN" altLang="en-US" sz="1400" b="0" i="0" u="none" strike="noStrike" dirty="0">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按照公司的规范标准完成设计文档的编写，保证文档的完整性和规范性；</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dirty="0" smtClean="0">
                          <a:effectLst/>
                        </a:rPr>
                        <a:t>根据产品的维护内容，及时对设计文档进行升级和受控；</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dirty="0" smtClean="0">
                          <a:effectLst/>
                        </a:rPr>
                        <a:t>参与设计规范、标准、文档模板等的制订、维护，保证开发过程的标准化；</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r h="182886">
                <a:tc rowSpan="3">
                  <a:txBody>
                    <a:bodyPr/>
                    <a:lstStyle/>
                    <a:p>
                      <a:pPr algn="ctr" fontAlgn="ctr"/>
                      <a:r>
                        <a:rPr lang="zh-CN" altLang="en-US" sz="1400" b="0" i="0" u="none" strike="noStrike" dirty="0">
                          <a:solidFill>
                            <a:srgbClr val="000000"/>
                          </a:solidFill>
                          <a:latin typeface="宋体"/>
                        </a:rPr>
                        <a:t>职责和任务</a:t>
                      </a:r>
                      <a:r>
                        <a:rPr lang="en-US" altLang="zh-CN" sz="1400" b="0" i="0" u="none" strike="noStrike" dirty="0">
                          <a:solidFill>
                            <a:srgbClr val="000000"/>
                          </a:solidFill>
                          <a:latin typeface="宋体"/>
                        </a:rPr>
                        <a:t>4</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宋体"/>
                        </a:rPr>
                        <a:t>职责描述</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遵守公司的规章制度，即时汇报工作情况。</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zh-CN" altLang="en-US" sz="1400" b="0" i="0" u="none" strike="noStrike" dirty="0" smtClean="0">
                          <a:solidFill>
                            <a:schemeClr val="tx1"/>
                          </a:solidFill>
                          <a:latin typeface="宋体"/>
                        </a:rPr>
                        <a:t>在工作上遇到问题会积极反馈，积极参与企业文化活动</a:t>
                      </a:r>
                      <a:r>
                        <a:rPr lang="zh-CN" altLang="en-US" sz="1400" b="0" i="0" u="none" strike="noStrike" dirty="0">
                          <a:solidFill>
                            <a:schemeClr val="tx1"/>
                          </a:solidFill>
                          <a:latin typeface="宋体"/>
                        </a:rPr>
                        <a:t>　</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6">
                <a:tc vMerge="1">
                  <a:txBody>
                    <a:bodyPr/>
                    <a:lstStyle/>
                    <a:p>
                      <a:endParaRPr lang="zh-CN" altLang="en-US"/>
                    </a:p>
                  </a:txBody>
                  <a:tcPr/>
                </a:tc>
                <a:tc rowSpan="2">
                  <a:txBody>
                    <a:bodyPr/>
                    <a:lstStyle/>
                    <a:p>
                      <a:pPr algn="ctr" fontAlgn="ctr"/>
                      <a:r>
                        <a:rPr lang="zh-CN" altLang="en-US" sz="1400" b="0" i="0" u="none" strike="noStrike" dirty="0">
                          <a:solidFill>
                            <a:srgbClr val="000000"/>
                          </a:solidFill>
                          <a:latin typeface="宋体"/>
                        </a:rPr>
                        <a:t>工作任务</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遵守公司的规章制度，参与公司的企业文化活动；</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vMerge="1">
                  <a:txBody>
                    <a:bodyPr/>
                    <a:lstStyle/>
                    <a:p>
                      <a:endParaRPr lang="zh-CN" altLang="en-US"/>
                    </a:p>
                  </a:txBody>
                  <a:tcPr/>
                </a:tc>
              </a:tr>
              <a:tr h="182886">
                <a:tc vMerge="1">
                  <a:txBody>
                    <a:bodyPr/>
                    <a:lstStyle/>
                    <a:p>
                      <a:endParaRPr lang="zh-CN" altLang="en-US"/>
                    </a:p>
                  </a:txBody>
                  <a:tcPr/>
                </a:tc>
                <a:tc vMerge="1">
                  <a:txBody>
                    <a:bodyPr/>
                    <a:lstStyle/>
                    <a:p>
                      <a:endParaRPr lang="zh-CN" altLang="en-US"/>
                    </a:p>
                  </a:txBody>
                  <a:tcPr/>
                </a:tc>
                <a:tc>
                  <a:txBody>
                    <a:bodyPr/>
                    <a:lstStyle/>
                    <a:p>
                      <a:pPr algn="l" fontAlgn="ctr"/>
                      <a:r>
                        <a:rPr lang="zh-CN" altLang="en-US" sz="1400" dirty="0" smtClean="0">
                          <a:effectLst/>
                        </a:rPr>
                        <a:t>对工作的进展情况及遇到的问题，进行汇报和反馈；</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r>
              <a:tr h="182886">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职责和任务</a:t>
                      </a:r>
                      <a:r>
                        <a:rPr lang="en-US" altLang="zh-CN" sz="1400" b="0" i="0" u="none" strike="noStrike" dirty="0" smtClean="0">
                          <a:solidFill>
                            <a:srgbClr val="000000"/>
                          </a:solidFill>
                          <a:latin typeface="宋体"/>
                        </a:rPr>
                        <a:t>5</a:t>
                      </a: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rgbClr val="000000"/>
                          </a:solidFill>
                          <a:latin typeface="宋体"/>
                        </a:rPr>
                        <a:t>职责描述</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dirty="0" smtClean="0">
                          <a:effectLst/>
                        </a:rPr>
                        <a:t>其他部门经理安排的工作任务。</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zh-CN" altLang="en-US" sz="1400" b="0" i="0" u="none" strike="noStrike" dirty="0" smtClean="0">
                          <a:solidFill>
                            <a:schemeClr val="tx1"/>
                          </a:solidFill>
                          <a:latin typeface="宋体"/>
                        </a:rPr>
                        <a:t>今后如果有这类任务会认真完成</a:t>
                      </a:r>
                      <a:endParaRPr lang="zh-CN" altLang="en-US" sz="1400" b="0" i="0" u="none" strike="noStrike" dirty="0">
                        <a:solidFill>
                          <a:schemeClr val="tx1"/>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886">
                <a:tc vMerge="1">
                  <a:txBody>
                    <a:bodyPr/>
                    <a:lstStyle/>
                    <a:p>
                      <a:pPr algn="ctr" fontAlgn="ctr"/>
                      <a:endParaRPr lang="en-US" altLang="zh-CN"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rgbClr val="000000"/>
                          </a:solidFill>
                          <a:latin typeface="宋体"/>
                        </a:rPr>
                        <a:t>工作任务</a:t>
                      </a: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zh-CN" altLang="en-US" sz="1400" b="0" i="0" u="none" strike="noStrike" dirty="0">
                        <a:solidFill>
                          <a:srgbClr val="00B050"/>
                        </a:solidFill>
                        <a:latin typeface="宋体"/>
                      </a:endParaRPr>
                    </a:p>
                  </a:txBody>
                  <a:tcPr marL="6137" marR="6137" marT="61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内容占位符 5"/>
          <p:cNvSpPr txBox="1">
            <a:spLocks/>
          </p:cNvSpPr>
          <p:nvPr/>
        </p:nvSpPr>
        <p:spPr bwMode="auto">
          <a:xfrm>
            <a:off x="357158" y="928670"/>
            <a:ext cx="3286148"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mn-cs"/>
              </a:rPr>
              <a:t>工作职责和工作任务</a:t>
            </a:r>
            <a:endPar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18</a:t>
            </a:fld>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1" name="内容占位符 5"/>
          <p:cNvSpPr>
            <a:spLocks noGrp="1"/>
          </p:cNvSpPr>
          <p:nvPr>
            <p:ph idx="1"/>
          </p:nvPr>
        </p:nvSpPr>
        <p:spPr>
          <a:xfrm>
            <a:off x="414398" y="1295399"/>
            <a:ext cx="8443882" cy="1133469"/>
          </a:xfrm>
        </p:spPr>
        <p:txBody>
          <a:bodyPr/>
          <a:lstStyle/>
          <a:p>
            <a:pPr marL="0" indent="0">
              <a:spcBef>
                <a:spcPts val="600"/>
              </a:spcBef>
              <a:spcAft>
                <a:spcPts val="0"/>
              </a:spcAft>
              <a:buNone/>
            </a:pPr>
            <a:r>
              <a:rPr lang="zh-CN" altLang="en-US" b="0" dirty="0" smtClean="0">
                <a:solidFill>
                  <a:srgbClr val="0070C0"/>
                </a:solidFill>
              </a:rPr>
              <a:t>本次转正答辩需认证的任职资格标准要素：</a:t>
            </a:r>
            <a:endParaRPr lang="en-US" altLang="zh-CN" b="0" dirty="0" smtClean="0">
              <a:solidFill>
                <a:srgbClr val="0070C0"/>
              </a:solidFill>
            </a:endParaRPr>
          </a:p>
          <a:p>
            <a:pPr marL="0" indent="0">
              <a:spcBef>
                <a:spcPts val="1200"/>
              </a:spcBef>
              <a:spcAft>
                <a:spcPts val="0"/>
              </a:spcAft>
              <a:buFont typeface="Wingdings" pitchFamily="2" charset="2"/>
              <a:buChar char="ü"/>
            </a:pPr>
            <a:r>
              <a:rPr lang="zh-CN" altLang="en-US" b="0" dirty="0"/>
              <a:t>开发设计</a:t>
            </a:r>
            <a:r>
              <a:rPr lang="zh-CN" altLang="en-US" b="0" dirty="0" smtClean="0"/>
              <a:t>；</a:t>
            </a:r>
            <a:endParaRPr lang="en-US" altLang="zh-CN" b="0" dirty="0" smtClean="0"/>
          </a:p>
          <a:p>
            <a:pPr marL="0" indent="0">
              <a:spcBef>
                <a:spcPts val="1200"/>
              </a:spcBef>
              <a:spcAft>
                <a:spcPts val="0"/>
              </a:spcAft>
              <a:buFont typeface="Wingdings" pitchFamily="2" charset="2"/>
              <a:buChar char="ü"/>
            </a:pPr>
            <a:r>
              <a:rPr lang="zh-CN" altLang="zh-CN" b="0" dirty="0" smtClean="0"/>
              <a:t>测试</a:t>
            </a:r>
            <a:r>
              <a:rPr lang="zh-CN" altLang="en-US" b="0" dirty="0"/>
              <a:t>；</a:t>
            </a:r>
            <a:endParaRPr lang="en-US" altLang="zh-CN" b="0" dirty="0"/>
          </a:p>
          <a:p>
            <a:pPr marL="0" indent="0">
              <a:spcBef>
                <a:spcPts val="600"/>
              </a:spcBef>
              <a:spcAft>
                <a:spcPts val="0"/>
              </a:spcAft>
              <a:buFont typeface="Wingdings" pitchFamily="2" charset="2"/>
              <a:buChar char="ü"/>
            </a:pPr>
            <a:r>
              <a:rPr lang="zh-CN" altLang="en-US" b="0" dirty="0"/>
              <a:t>发现、定位技术问题；</a:t>
            </a:r>
            <a:endParaRPr lang="en-US" altLang="zh-CN" b="0" dirty="0"/>
          </a:p>
          <a:p>
            <a:pPr marL="0" indent="0">
              <a:spcBef>
                <a:spcPts val="600"/>
              </a:spcBef>
              <a:spcAft>
                <a:spcPts val="0"/>
              </a:spcAft>
              <a:buFont typeface="Wingdings" pitchFamily="2" charset="2"/>
              <a:buChar char="ü"/>
            </a:pPr>
            <a:r>
              <a:rPr lang="zh-CN" altLang="zh-CN" b="0" dirty="0"/>
              <a:t>解决技术</a:t>
            </a:r>
            <a:r>
              <a:rPr lang="zh-CN" altLang="zh-CN" b="0" dirty="0" smtClean="0"/>
              <a:t>问题</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目标与计划</a:t>
            </a:r>
            <a:r>
              <a:rPr lang="zh-CN" altLang="zh-CN" b="0" dirty="0" smtClean="0"/>
              <a:t>管理</a:t>
            </a:r>
            <a:r>
              <a:rPr lang="zh-CN" altLang="en-US" b="0" dirty="0"/>
              <a:t>；</a:t>
            </a:r>
            <a:endParaRPr lang="en-US" altLang="zh-CN" b="0" dirty="0"/>
          </a:p>
          <a:p>
            <a:pPr marL="0" indent="0">
              <a:spcBef>
                <a:spcPts val="600"/>
              </a:spcBef>
              <a:spcAft>
                <a:spcPts val="0"/>
              </a:spcAft>
              <a:buFont typeface="Wingdings" pitchFamily="2" charset="2"/>
              <a:buChar char="ü"/>
            </a:pPr>
            <a:r>
              <a:rPr lang="zh-CN" altLang="en-US" b="0" dirty="0"/>
              <a:t>规范与</a:t>
            </a:r>
            <a:r>
              <a:rPr lang="zh-CN" altLang="en-US" b="0" dirty="0" smtClean="0"/>
              <a:t>流程</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沟通与</a:t>
            </a:r>
            <a:r>
              <a:rPr lang="zh-CN" altLang="zh-CN" b="0" dirty="0" smtClean="0"/>
              <a:t>协调</a:t>
            </a:r>
            <a:r>
              <a:rPr lang="zh-CN" altLang="en-US" b="0" dirty="0"/>
              <a:t>；</a:t>
            </a:r>
            <a:endParaRPr lang="en-US" altLang="zh-CN" b="0" dirty="0"/>
          </a:p>
          <a:p>
            <a:pPr marL="0" indent="0">
              <a:spcBef>
                <a:spcPts val="600"/>
              </a:spcBef>
              <a:spcAft>
                <a:spcPts val="0"/>
              </a:spcAft>
              <a:buFont typeface="Wingdings" pitchFamily="2" charset="2"/>
              <a:buChar char="ü"/>
            </a:pPr>
            <a:r>
              <a:rPr lang="zh-CN" altLang="zh-CN" b="0" dirty="0"/>
              <a:t>指导和</a:t>
            </a:r>
            <a:r>
              <a:rPr lang="zh-CN" altLang="zh-CN" b="0" dirty="0" smtClean="0"/>
              <a:t>共享</a:t>
            </a:r>
            <a:r>
              <a:rPr lang="zh-CN" altLang="en-US" b="0" dirty="0" smtClean="0"/>
              <a:t>；</a:t>
            </a:r>
            <a:endParaRPr lang="en-US" altLang="zh-CN" b="0" dirty="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19</a:t>
            </a:fld>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dirty="0" smtClean="0">
                <a:solidFill>
                  <a:srgbClr val="0070C0"/>
                </a:solidFill>
              </a:rPr>
              <a:t>个人简介</a:t>
            </a:r>
            <a:endParaRPr lang="en-US" altLang="zh-CN" dirty="0" smtClean="0">
              <a:solidFill>
                <a:srgbClr val="0070C0"/>
              </a:solidFill>
            </a:endParaRPr>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a:t>
            </a:fld>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1200"/>
              </a:spcBef>
              <a:spcAft>
                <a:spcPts val="0"/>
              </a:spcAft>
              <a:buClr>
                <a:srgbClr val="5DB2FF"/>
              </a:buClr>
              <a:buSzPct val="80000"/>
              <a:buFont typeface="Arial" pitchFamily="34" charset="0"/>
              <a:buChar char="•"/>
              <a:tabLst/>
              <a:defRPr/>
            </a:pPr>
            <a:r>
              <a:rPr kumimoji="0" lang="zh-CN" altLang="en-US" sz="2400" b="0" i="0" u="none" strike="noStrike" kern="0" cap="none" spc="0" normalizeH="0" baseline="0" noProof="0" dirty="0" smtClean="0">
                <a:ln>
                  <a:noFill/>
                </a:ln>
                <a:effectLst/>
                <a:uLnTx/>
                <a:uFillTx/>
                <a:latin typeface="+mn-lt"/>
                <a:ea typeface="微软雅黑" pitchFamily="34" charset="-122"/>
                <a:cs typeface="+mn-cs"/>
              </a:rPr>
              <a:t>开发设计；</a:t>
            </a:r>
            <a:endParaRPr kumimoji="0" lang="en-US" altLang="zh-CN" sz="2400" b="0" i="0" u="none" strike="noStrike" kern="0" cap="none" spc="0" normalizeH="0" baseline="0" noProof="0" dirty="0" smtClean="0">
              <a:ln>
                <a:noFill/>
              </a:ln>
              <a:effectLst/>
              <a:uLnTx/>
              <a:uFillTx/>
              <a:latin typeface="+mn-lt"/>
              <a:ea typeface="微软雅黑" pitchFamily="34" charset="-122"/>
              <a:cs typeface="+mn-cs"/>
            </a:endParaRPr>
          </a:p>
          <a:p>
            <a:pPr marL="342900" lvl="0" indent="-342900" algn="just">
              <a:spcAft>
                <a:spcPts val="0"/>
              </a:spcAft>
              <a:buFont typeface="Wingdings"/>
              <a:buChar char=""/>
              <a:tabLst>
                <a:tab pos="154305" algn="l"/>
              </a:tabLst>
            </a:pPr>
            <a:r>
              <a:rPr lang="zh-CN" altLang="zh-CN" sz="2000" kern="100" dirty="0"/>
              <a:t>能够按照详细设计文档进行编码，并在他人指导和帮助下编写可复用代码；</a:t>
            </a:r>
            <a:endParaRPr lang="zh-CN" altLang="zh-CN" sz="2800" kern="100" dirty="0"/>
          </a:p>
          <a:p>
            <a:pPr marL="342900" lvl="0" indent="-342900" algn="just">
              <a:spcAft>
                <a:spcPts val="0"/>
              </a:spcAft>
              <a:buFont typeface="Wingdings"/>
              <a:buChar char=""/>
              <a:tabLst>
                <a:tab pos="154305" algn="l"/>
              </a:tabLst>
            </a:pPr>
            <a:r>
              <a:rPr lang="zh-CN" altLang="zh-CN" sz="2000" kern="100" dirty="0"/>
              <a:t>根据概要设计编写简单的详细设计文档；</a:t>
            </a:r>
            <a:endParaRPr lang="zh-CN" altLang="zh-CN" sz="2800" kern="100" dirty="0"/>
          </a:p>
          <a:p>
            <a:pPr lvl="0">
              <a:buFont typeface="Wingdings" pitchFamily="2" charset="2"/>
              <a:buChar char="ü"/>
            </a:pPr>
            <a:r>
              <a:rPr lang="en-US" altLang="zh-CN" sz="2000" kern="100" dirty="0" smtClean="0"/>
              <a:t>  </a:t>
            </a:r>
            <a:r>
              <a:rPr lang="zh-CN" altLang="zh-CN" sz="2000" kern="100" dirty="0" smtClean="0"/>
              <a:t>能</a:t>
            </a:r>
            <a:r>
              <a:rPr lang="zh-CN" altLang="zh-CN" sz="2000" kern="100" dirty="0"/>
              <a:t>严格按照编程规范</a:t>
            </a:r>
            <a:r>
              <a:rPr lang="zh-CN" altLang="zh-CN" sz="2000" kern="100" dirty="0" smtClean="0"/>
              <a:t>编码</a:t>
            </a:r>
            <a:r>
              <a:rPr lang="zh-CN" altLang="en-US" sz="2000" kern="100" dirty="0" smtClean="0"/>
              <a:t>；</a:t>
            </a:r>
            <a:endParaRPr lang="en-US" altLang="zh-CN" sz="2000" dirty="0" smtClean="0">
              <a:solidFill>
                <a:srgbClr val="00B050"/>
              </a:solidFill>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sz="2000" dirty="0" smtClean="0"/>
              <a:t>       设计和实现了智能餐饮手机</a:t>
            </a:r>
            <a:r>
              <a:rPr lang="en-US" altLang="zh-CN" sz="2000" dirty="0" smtClean="0"/>
              <a:t>app</a:t>
            </a:r>
            <a:r>
              <a:rPr lang="zh-CN" altLang="en-US" sz="2000" dirty="0" smtClean="0"/>
              <a:t>中社区厨房平台和中央厨房平台的部分页面和功能模块。修改手机</a:t>
            </a:r>
            <a:r>
              <a:rPr lang="en-US" altLang="zh-CN" sz="2000" dirty="0" smtClean="0"/>
              <a:t>app</a:t>
            </a:r>
            <a:r>
              <a:rPr lang="zh-CN" altLang="en-US" sz="2000" dirty="0" smtClean="0"/>
              <a:t>中上述两个平台的部分</a:t>
            </a:r>
            <a:r>
              <a:rPr lang="en-US" altLang="zh-CN" sz="2000" dirty="0" smtClean="0"/>
              <a:t>bug</a:t>
            </a:r>
            <a:r>
              <a:rPr lang="zh-CN" altLang="en-US" sz="2000" dirty="0" smtClean="0"/>
              <a:t>，修改智能餐饮网站版电子菜谱平台</a:t>
            </a:r>
            <a:r>
              <a:rPr lang="en-US" altLang="zh-CN" sz="2000" dirty="0" smtClean="0"/>
              <a:t>10</a:t>
            </a:r>
            <a:r>
              <a:rPr lang="zh-CN" altLang="en-US" sz="2000" dirty="0" smtClean="0"/>
              <a:t>月上线版以及开发版的部分</a:t>
            </a:r>
            <a:r>
              <a:rPr lang="en-US" altLang="zh-CN" sz="2000" dirty="0" smtClean="0"/>
              <a:t>bug</a:t>
            </a:r>
            <a:r>
              <a:rPr lang="zh-CN" altLang="en-US" sz="2000" dirty="0" smtClean="0"/>
              <a:t>。</a:t>
            </a:r>
            <a:endParaRPr lang="en-US" altLang="zh-CN" sz="2000" dirty="0" smtClean="0"/>
          </a:p>
          <a:p>
            <a:r>
              <a:rPr lang="zh-CN" altLang="en-US" sz="2000" dirty="0" smtClean="0">
                <a:hlinkClick r:id="rId3" action="ppaction://hlinkfile"/>
              </a:rPr>
              <a:t>工作文档</a:t>
            </a:r>
            <a:r>
              <a:rPr lang="en-US" altLang="zh-CN" sz="2000" dirty="0" smtClean="0">
                <a:hlinkClick r:id="rId3" action="ppaction://hlinkfile"/>
              </a:rPr>
              <a:t>\BUG</a:t>
            </a:r>
            <a:r>
              <a:rPr lang="zh-CN" altLang="en-US" sz="2000" dirty="0" smtClean="0">
                <a:hlinkClick r:id="rId3" action="ppaction://hlinkfile"/>
              </a:rPr>
              <a:t>整理</a:t>
            </a:r>
            <a:r>
              <a:rPr lang="en-US" altLang="zh-CN" sz="2000" dirty="0" smtClean="0">
                <a:hlinkClick r:id="rId3" action="ppaction://hlinkfile"/>
              </a:rPr>
              <a:t>.</a:t>
            </a:r>
            <a:r>
              <a:rPr lang="en-US" altLang="zh-CN" sz="2000" dirty="0" err="1" smtClean="0">
                <a:hlinkClick r:id="rId3" action="ppaction://hlinkfile"/>
              </a:rPr>
              <a:t>docx</a:t>
            </a:r>
            <a:endParaRPr lang="en-US" altLang="zh-CN" sz="2000" dirty="0" smtClean="0"/>
          </a:p>
          <a:p>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0"/>
              </a:spcBef>
              <a:spcAft>
                <a:spcPts val="0"/>
              </a:spcAft>
              <a:buClr>
                <a:srgbClr val="5DB2FF"/>
              </a:buClr>
              <a:buSzPct val="80000"/>
              <a:buFont typeface="Arial" pitchFamily="34" charset="0"/>
              <a:buChar char="•"/>
              <a:tabLst/>
              <a:defRPr/>
            </a:pPr>
            <a:endParaRPr kumimoji="0" lang="en-US" altLang="zh-CN" sz="2400" b="0" i="0" u="none" strike="noStrike" kern="0" cap="none" spc="0" normalizeH="0" baseline="0" noProof="0" dirty="0" smtClean="0">
              <a:ln>
                <a:noFill/>
              </a:ln>
              <a:solidFill>
                <a:schemeClr val="tx1"/>
              </a:solidFill>
              <a:effectLst/>
              <a:uLnTx/>
              <a:uFillTx/>
              <a:latin typeface="+mn-lt"/>
              <a:ea typeface="微软雅黑" pitchFamily="34" charset="-122"/>
              <a:cs typeface="+mn-cs"/>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20</a:t>
            </a:fld>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132909"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en-US" sz="2400" kern="0" dirty="0">
                <a:ea typeface="微软雅黑" pitchFamily="34" charset="-122"/>
              </a:rPr>
              <a:t>测试</a:t>
            </a:r>
            <a:endParaRPr lang="zh-CN" altLang="en-US" sz="2400" kern="0" dirty="0" smtClean="0">
              <a:ea typeface="微软雅黑" pitchFamily="34" charset="-122"/>
            </a:endParaRPr>
          </a:p>
          <a:p>
            <a:pPr>
              <a:buFont typeface="Wingdings" pitchFamily="2" charset="2"/>
              <a:buChar char="ü"/>
            </a:pPr>
            <a:r>
              <a:rPr lang="zh-CN" altLang="zh-CN" sz="2000" dirty="0" smtClean="0"/>
              <a:t>能够</a:t>
            </a:r>
            <a:r>
              <a:rPr lang="zh-CN" altLang="zh-CN" sz="2000" dirty="0"/>
              <a:t>在他人指导和帮助下对单一模块功能进行单元测试；</a:t>
            </a:r>
          </a:p>
          <a:p>
            <a:pPr lvl="0">
              <a:buFont typeface="Wingdings" pitchFamily="2" charset="2"/>
              <a:buChar char="ü"/>
            </a:pPr>
            <a:r>
              <a:rPr lang="zh-CN" altLang="zh-CN" sz="2000" dirty="0"/>
              <a:t>参与测试用例执行；</a:t>
            </a: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lvl="0"/>
            <a:r>
              <a:rPr lang="zh-CN" altLang="en-US" sz="2000" noProof="0" dirty="0" smtClean="0"/>
              <a:t>参与智能餐饮手机</a:t>
            </a:r>
            <a:r>
              <a:rPr lang="en-US" altLang="zh-CN" sz="2000" noProof="0" dirty="0" smtClean="0"/>
              <a:t>app</a:t>
            </a:r>
            <a:r>
              <a:rPr lang="zh-CN" altLang="en-US" sz="2000" noProof="0" dirty="0" smtClean="0"/>
              <a:t>版社区厨房和中央厨房平台的</a:t>
            </a:r>
            <a:r>
              <a:rPr lang="zh-CN" altLang="en-US" sz="2000" dirty="0" smtClean="0"/>
              <a:t>功能模块测试。</a:t>
            </a:r>
            <a:endParaRPr kumimoji="0" lang="en-US" altLang="zh-CN" sz="2000" b="0" i="0" u="none" strike="noStrike" kern="0" cap="none" spc="0" normalizeH="0" baseline="0" noProof="0" dirty="0" smtClean="0">
              <a:ln>
                <a:noFill/>
              </a:ln>
              <a:effectLst/>
              <a:uLnTx/>
              <a:uFillTx/>
              <a:ea typeface="微软雅黑"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21</a:t>
            </a:fld>
            <a:endParaRPr lang="zh-CN" altLang="en-US"/>
          </a:p>
        </p:txBody>
      </p:sp>
    </p:spTree>
    <p:extLst>
      <p:ext uri="{BB962C8B-B14F-4D97-AF65-F5344CB8AC3E}">
        <p14:creationId xmlns:p14="http://schemas.microsoft.com/office/powerpoint/2010/main" val="34026040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en-US" sz="2400" kern="0" dirty="0" smtClean="0">
                <a:ea typeface="微软雅黑" pitchFamily="34" charset="-122"/>
              </a:rPr>
              <a:t>发现、定位技术问题</a:t>
            </a:r>
          </a:p>
          <a:p>
            <a:pPr lvl="0">
              <a:buFont typeface="Wingdings" pitchFamily="2" charset="2"/>
              <a:buChar char="ü"/>
            </a:pPr>
            <a:r>
              <a:rPr lang="zh-CN" altLang="zh-CN" sz="2000" dirty="0" smtClean="0"/>
              <a:t>能够</a:t>
            </a:r>
            <a:r>
              <a:rPr lang="zh-CN" altLang="zh-CN" sz="2000" dirty="0"/>
              <a:t>注意到模块级常规异常问题的发生，并根据个人判断和判断依据如实记录异常情况，及时反馈相关部门</a:t>
            </a:r>
            <a:r>
              <a:rPr lang="en-US" altLang="zh-CN" sz="2000" dirty="0"/>
              <a:t>/</a:t>
            </a:r>
            <a:r>
              <a:rPr lang="zh-CN" altLang="zh-CN" sz="2000" dirty="0"/>
              <a:t>人员处理</a:t>
            </a:r>
            <a:r>
              <a:rPr lang="zh-CN" altLang="zh-CN" sz="2000" dirty="0" smtClean="0"/>
              <a:t>；</a:t>
            </a:r>
            <a:endParaRPr lang="en-US" altLang="zh-CN" sz="2000" dirty="0" smtClean="0"/>
          </a:p>
          <a:p>
            <a:pPr lvl="0">
              <a:buFont typeface="Wingdings" pitchFamily="2" charset="2"/>
              <a:buChar char="ü"/>
            </a:pPr>
            <a:r>
              <a:rPr lang="zh-CN" altLang="zh-CN" sz="2000" dirty="0"/>
              <a:t>能够协助相关使用人员（如现场调试等）定位本人负责模块或产品的配置性问题或简单异常问题；</a:t>
            </a: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marL="0" marR="0" lvl="0" indent="0" algn="just" defTabSz="914400" rtl="0" eaLnBrk="0" fontAlgn="base" latinLnBrk="0" hangingPunct="0">
              <a:lnSpc>
                <a:spcPct val="120000"/>
              </a:lnSpc>
              <a:spcBef>
                <a:spcPts val="0"/>
              </a:spcBef>
              <a:spcAft>
                <a:spcPts val="0"/>
              </a:spcAft>
              <a:buClr>
                <a:srgbClr val="5DB2FF"/>
              </a:buClr>
              <a:buSzPct val="80000"/>
              <a:tabLst/>
              <a:defRPr/>
            </a:pPr>
            <a:r>
              <a:rPr lang="zh-CN" altLang="en-US" dirty="0"/>
              <a:t>在进行手机</a:t>
            </a:r>
            <a:r>
              <a:rPr lang="en-US" altLang="zh-CN" dirty="0"/>
              <a:t>app</a:t>
            </a:r>
            <a:r>
              <a:rPr lang="zh-CN" altLang="en-US" dirty="0"/>
              <a:t>或者网页开发时，程序经常会报错，通过浏览器的开发者工具可以快速发现程序的错误位置，通过工具中的</a:t>
            </a:r>
            <a:r>
              <a:rPr lang="en-US" altLang="zh-CN" dirty="0"/>
              <a:t>network</a:t>
            </a:r>
            <a:r>
              <a:rPr lang="zh-CN" altLang="en-US" dirty="0"/>
              <a:t>一栏，可以确定是否正常调用后台接口，有时还可以确定这个接口是否满足当前项目的业务需求。</a:t>
            </a:r>
            <a:endParaRPr lang="en-US" altLang="zh-CN"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22</a:t>
            </a:fld>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zh-CN" sz="2400" dirty="0"/>
              <a:t>解决技术问题</a:t>
            </a:r>
            <a:r>
              <a:rPr lang="zh-CN" altLang="en-US" sz="2400" dirty="0" smtClean="0"/>
              <a:t>；</a:t>
            </a:r>
            <a:endParaRPr lang="zh-CN" altLang="en-US" sz="2400" kern="0" dirty="0" smtClean="0">
              <a:solidFill>
                <a:srgbClr val="00B050"/>
              </a:solidFill>
              <a:ea typeface="微软雅黑" pitchFamily="34" charset="-122"/>
            </a:endParaRPr>
          </a:p>
          <a:p>
            <a:pPr>
              <a:buFont typeface="Wingdings" pitchFamily="2" charset="2"/>
              <a:buChar char="ü"/>
            </a:pPr>
            <a:r>
              <a:rPr lang="zh-CN" altLang="zh-CN" sz="2000" dirty="0" smtClean="0"/>
              <a:t>对</a:t>
            </a:r>
            <a:r>
              <a:rPr lang="zh-CN" altLang="zh-CN" sz="2000" dirty="0"/>
              <a:t>问题产生原因和解决办法清楚的一般技术问题，能够在他人指导下解决</a:t>
            </a:r>
            <a:r>
              <a:rPr lang="zh-CN" altLang="zh-CN" sz="2000" dirty="0" smtClean="0"/>
              <a:t>；</a:t>
            </a:r>
            <a:endParaRPr lang="en-US" altLang="zh-CN" sz="2000" dirty="0" smtClean="0"/>
          </a:p>
          <a:p>
            <a:pPr lvl="0">
              <a:buFont typeface="Wingdings" pitchFamily="2" charset="2"/>
              <a:buChar char="ü"/>
            </a:pPr>
            <a:r>
              <a:rPr lang="zh-CN" altLang="zh-CN" sz="2000" dirty="0"/>
              <a:t>在一般的攻关任务中，按照工作安排可以承担一定的任务；</a:t>
            </a:r>
          </a:p>
          <a:p>
            <a:pPr lvl="0">
              <a:buFont typeface="Wingdings" pitchFamily="2" charset="2"/>
              <a:buChar char="ü"/>
            </a:pPr>
            <a:r>
              <a:rPr lang="zh-CN" altLang="zh-CN" sz="2000" dirty="0"/>
              <a:t>避免同样的问题重复发生；</a:t>
            </a:r>
          </a:p>
          <a:p>
            <a:pPr>
              <a:buFont typeface="Wingdings" pitchFamily="2" charset="2"/>
              <a:buChar char="ü"/>
            </a:pPr>
            <a:r>
              <a:rPr lang="zh-CN" altLang="zh-CN" sz="2000" dirty="0"/>
              <a:t>能够有意识充实问题处理经验库；</a:t>
            </a:r>
          </a:p>
          <a:p>
            <a:pPr lvl="0">
              <a:buFont typeface="Wingdings" pitchFamily="2" charset="2"/>
              <a:buChar char="ü"/>
            </a:pP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lang="zh-CN" altLang="en-US" dirty="0"/>
              <a:t>在进行智能餐饮手机</a:t>
            </a:r>
            <a:r>
              <a:rPr lang="en-US" altLang="zh-CN" dirty="0"/>
              <a:t>app</a:t>
            </a:r>
            <a:r>
              <a:rPr lang="zh-CN" altLang="en-US" dirty="0"/>
              <a:t>版社区厨房订单评价功能模块开发时，涉及到一个超时禁止评价的功能，界面上倒计时显示出现了问题，于是找到相应代码进行检查，结果发现是时间计算出错，修改了时间计算的方式后在页面显示正常后，使用真机测试时发现在苹果机上时间会出现</a:t>
            </a:r>
            <a:r>
              <a:rPr lang="en-US" altLang="zh-CN" dirty="0"/>
              <a:t>NAN</a:t>
            </a:r>
            <a:r>
              <a:rPr lang="zh-CN" altLang="en-US" dirty="0"/>
              <a:t>，最后反馈给黄工后，我们通过断点调试的方法发现是字符串的解析问题，最终正常显示。</a:t>
            </a:r>
            <a:endParaRPr lang="en-US" altLang="zh-CN" kern="0" dirty="0">
              <a:ea typeface="微软雅黑" pitchFamily="34" charset="-122"/>
            </a:endParaRPr>
          </a:p>
          <a:p>
            <a:pPr lvl="0"/>
            <a:endParaRPr kumimoji="0" lang="en-US" altLang="zh-CN" b="0" i="0" u="none" strike="noStrike" kern="0" cap="none" spc="0" normalizeH="0" baseline="0" noProof="0" dirty="0" smtClean="0">
              <a:ln>
                <a:noFill/>
              </a:ln>
              <a:solidFill>
                <a:schemeClr val="tx1"/>
              </a:solidFill>
              <a:effectLst/>
              <a:uLnTx/>
              <a:uFillTx/>
              <a:ea typeface="微软雅黑"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23</a:t>
            </a:fld>
            <a:endParaRPr lang="zh-CN" altLang="en-US"/>
          </a:p>
        </p:txBody>
      </p:sp>
    </p:spTree>
    <p:extLst>
      <p:ext uri="{BB962C8B-B14F-4D97-AF65-F5344CB8AC3E}">
        <p14:creationId xmlns:p14="http://schemas.microsoft.com/office/powerpoint/2010/main" val="36543165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zh-CN" sz="2400" dirty="0" smtClean="0"/>
              <a:t>目标</a:t>
            </a:r>
            <a:r>
              <a:rPr lang="zh-CN" altLang="zh-CN" sz="2400" dirty="0"/>
              <a:t>与计划管理</a:t>
            </a:r>
            <a:r>
              <a:rPr lang="zh-CN" altLang="en-US" sz="2400" dirty="0" smtClean="0"/>
              <a:t>；</a:t>
            </a:r>
            <a:endParaRPr lang="zh-CN" altLang="en-US" sz="2400" kern="0" dirty="0" smtClean="0">
              <a:solidFill>
                <a:srgbClr val="00B050"/>
              </a:solidFill>
              <a:ea typeface="微软雅黑" pitchFamily="34" charset="-122"/>
            </a:endParaRPr>
          </a:p>
          <a:p>
            <a:pPr>
              <a:buFont typeface="Wingdings" pitchFamily="2" charset="2"/>
              <a:buChar char="ü"/>
            </a:pPr>
            <a:r>
              <a:rPr lang="zh-CN" altLang="zh-CN" sz="2000" dirty="0" smtClean="0"/>
              <a:t>能够</a:t>
            </a:r>
            <a:r>
              <a:rPr lang="zh-CN" altLang="zh-CN" sz="2000" dirty="0"/>
              <a:t>正确理解项目组工作目标，并在他人指导下制定可执行的个人工作计划，按规定的要求完成确定的工作任务；</a:t>
            </a:r>
          </a:p>
          <a:p>
            <a:pPr lvl="0">
              <a:buFont typeface="Wingdings" pitchFamily="2" charset="2"/>
              <a:buChar char="ü"/>
            </a:pP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r>
              <a:rPr kumimoji="0" lang="zh-CN" altLang="en-US" sz="2000" b="0" i="0" u="none" strike="noStrike" kern="0" cap="none" spc="0" normalizeH="0" baseline="0" noProof="0" dirty="0" smtClean="0">
                <a:ln>
                  <a:noFill/>
                </a:ln>
                <a:effectLst/>
                <a:uLnTx/>
                <a:uFillTx/>
                <a:ea typeface="微软雅黑" pitchFamily="34" charset="-122"/>
              </a:rPr>
              <a:t>：</a:t>
            </a:r>
            <a:endParaRPr lang="en-US" altLang="zh-CN" sz="2000" kern="0" dirty="0">
              <a:ea typeface="微软雅黑" pitchFamily="34" charset="-122"/>
            </a:endParaRPr>
          </a:p>
          <a:p>
            <a:r>
              <a:rPr lang="zh-CN" altLang="en-US" dirty="0"/>
              <a:t>在开发智能餐饮手机</a:t>
            </a:r>
            <a:r>
              <a:rPr lang="en-US" altLang="zh-CN" dirty="0"/>
              <a:t>APP</a:t>
            </a:r>
            <a:r>
              <a:rPr lang="zh-CN" altLang="en-US" dirty="0"/>
              <a:t>中的中央厨房平台时，组长要求在本周五之前，在给我分配好具体的功能模块之后，我即刻开始了开发工作，并顺利与同事一起按时完成任务。</a:t>
            </a:r>
            <a:endParaRPr lang="en-US" altLang="zh-CN" dirty="0"/>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24</a:t>
            </a:fld>
            <a:endParaRPr lang="zh-CN" altLang="en-US"/>
          </a:p>
        </p:txBody>
      </p:sp>
    </p:spTree>
    <p:extLst>
      <p:ext uri="{BB962C8B-B14F-4D97-AF65-F5344CB8AC3E}">
        <p14:creationId xmlns:p14="http://schemas.microsoft.com/office/powerpoint/2010/main" val="335086168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en-US" sz="2400" dirty="0" smtClean="0"/>
              <a:t>规范</a:t>
            </a:r>
            <a:r>
              <a:rPr lang="zh-CN" altLang="en-US" sz="2400" dirty="0"/>
              <a:t>与流程</a:t>
            </a:r>
            <a:r>
              <a:rPr lang="zh-CN" altLang="en-US" sz="2400" dirty="0" smtClean="0"/>
              <a:t>；</a:t>
            </a:r>
            <a:endParaRPr lang="zh-CN" altLang="en-US" sz="2400" kern="0" dirty="0" smtClean="0">
              <a:solidFill>
                <a:srgbClr val="00B050"/>
              </a:solidFill>
              <a:ea typeface="微软雅黑" pitchFamily="34" charset="-122"/>
            </a:endParaRPr>
          </a:p>
          <a:p>
            <a:pPr>
              <a:buFont typeface="Wingdings" pitchFamily="2" charset="2"/>
              <a:buChar char="ü"/>
            </a:pPr>
            <a:r>
              <a:rPr lang="zh-CN" altLang="zh-CN" sz="2000" dirty="0" smtClean="0"/>
              <a:t>能够</a:t>
            </a:r>
            <a:r>
              <a:rPr lang="zh-CN" altLang="zh-CN" sz="2000" dirty="0"/>
              <a:t>按照流程、规范和标准的要求输出合格的工作文档，与代码相关的文档能够和代码保持一致性；</a:t>
            </a:r>
          </a:p>
          <a:p>
            <a:pPr lvl="0">
              <a:buFont typeface="Wingdings" pitchFamily="2" charset="2"/>
              <a:buChar char="ü"/>
            </a:pPr>
            <a:r>
              <a:rPr lang="zh-CN" altLang="zh-CN" sz="2000" dirty="0"/>
              <a:t>清楚本职工作所涉及的主要工作流程，并能正确描述主要流程及关键环节流程说明；</a:t>
            </a: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lvl="0"/>
            <a:r>
              <a:rPr lang="zh-CN" altLang="en-US" dirty="0"/>
              <a:t>入职不久，为了能尽快熟悉项目业务，组长安排我和高工、蓝工一起编写智能餐饮网站版的用户操作手册，经过几次修改之后，顺利完成了文档的编写工作</a:t>
            </a:r>
            <a:r>
              <a:rPr lang="zh-CN" altLang="en-US" sz="2000" dirty="0" smtClean="0"/>
              <a:t>。</a:t>
            </a:r>
            <a:endParaRPr lang="en-US" altLang="zh-CN" sz="2000" dirty="0" smtClean="0"/>
          </a:p>
          <a:p>
            <a:pPr lvl="0"/>
            <a:r>
              <a:rPr lang="zh-CN" altLang="en-US" dirty="0">
                <a:hlinkClick r:id="rId3" action="ppaction://hlinkfile"/>
              </a:rPr>
              <a:t>工作文档</a:t>
            </a:r>
            <a:r>
              <a:rPr lang="en-US" altLang="zh-CN" dirty="0">
                <a:hlinkClick r:id="rId3" action="ppaction://hlinkfile"/>
              </a:rPr>
              <a:t>\UT-RC-T999+</a:t>
            </a:r>
            <a:r>
              <a:rPr lang="zh-CN" altLang="en-US" dirty="0">
                <a:hlinkClick r:id="rId3" action="ppaction://hlinkfile"/>
              </a:rPr>
              <a:t>净菜城市配送平台操作说明</a:t>
            </a:r>
            <a:r>
              <a:rPr lang="en-US" altLang="zh-CN" dirty="0">
                <a:hlinkClick r:id="rId3" action="ppaction://hlinkfile"/>
              </a:rPr>
              <a:t>(</a:t>
            </a:r>
            <a:r>
              <a:rPr lang="zh-CN" altLang="en-US" dirty="0">
                <a:hlinkClick r:id="rId3" action="ppaction://hlinkfile"/>
              </a:rPr>
              <a:t>商家版</a:t>
            </a:r>
            <a:r>
              <a:rPr lang="en-US" altLang="zh-CN" dirty="0">
                <a:hlinkClick r:id="rId3" action="ppaction://hlinkfile"/>
              </a:rPr>
              <a:t>)-</a:t>
            </a:r>
            <a:r>
              <a:rPr lang="zh-CN" altLang="en-US" dirty="0">
                <a:hlinkClick r:id="rId3" action="ppaction://hlinkfile"/>
              </a:rPr>
              <a:t>武耀文</a:t>
            </a:r>
            <a:r>
              <a:rPr lang="en-US" altLang="zh-CN" dirty="0">
                <a:hlinkClick r:id="rId3" action="ppaction://hlinkfile"/>
              </a:rPr>
              <a:t>.doc</a:t>
            </a:r>
            <a:endParaRPr lang="en-US" altLang="zh-CN" dirty="0"/>
          </a:p>
          <a:p>
            <a:pPr lvl="0"/>
            <a:r>
              <a:rPr lang="zh-CN" altLang="en-US" dirty="0">
                <a:hlinkClick r:id="rId4" action="ppaction://hlinkfile"/>
              </a:rPr>
              <a:t>工作文档</a:t>
            </a:r>
            <a:r>
              <a:rPr lang="en-US" altLang="zh-CN" dirty="0">
                <a:hlinkClick r:id="rId4" action="ppaction://hlinkfile"/>
              </a:rPr>
              <a:t>\UT-RC-T999+</a:t>
            </a:r>
            <a:r>
              <a:rPr lang="zh-CN" altLang="en-US" dirty="0">
                <a:hlinkClick r:id="rId4" action="ppaction://hlinkfile"/>
              </a:rPr>
              <a:t>用户点餐城市服务平台操作说明</a:t>
            </a:r>
            <a:r>
              <a:rPr lang="en-US" altLang="zh-CN" dirty="0">
                <a:hlinkClick r:id="rId4" action="ppaction://hlinkfile"/>
              </a:rPr>
              <a:t>(</a:t>
            </a:r>
            <a:r>
              <a:rPr lang="zh-CN" altLang="en-US" dirty="0">
                <a:hlinkClick r:id="rId4" action="ppaction://hlinkfile"/>
              </a:rPr>
              <a:t>商家版</a:t>
            </a:r>
            <a:r>
              <a:rPr lang="en-US" altLang="zh-CN" dirty="0">
                <a:hlinkClick r:id="rId4" action="ppaction://hlinkfile"/>
              </a:rPr>
              <a:t>)-</a:t>
            </a:r>
            <a:r>
              <a:rPr lang="zh-CN" altLang="en-US" dirty="0">
                <a:hlinkClick r:id="rId4" action="ppaction://hlinkfile"/>
              </a:rPr>
              <a:t>武耀文</a:t>
            </a:r>
            <a:r>
              <a:rPr lang="en-US" altLang="zh-CN" dirty="0">
                <a:hlinkClick r:id="rId4" action="ppaction://hlinkfile"/>
              </a:rPr>
              <a:t>.doc</a:t>
            </a:r>
            <a:endParaRPr lang="en-US" altLang="zh-CN"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25</a:t>
            </a:fld>
            <a:endParaRPr lang="zh-CN" altLang="en-US"/>
          </a:p>
        </p:txBody>
      </p:sp>
    </p:spTree>
    <p:extLst>
      <p:ext uri="{BB962C8B-B14F-4D97-AF65-F5344CB8AC3E}">
        <p14:creationId xmlns:p14="http://schemas.microsoft.com/office/powerpoint/2010/main" val="192032030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kumimoji="0" lang="en-US" altLang="zh-CN" sz="2400" b="0" i="0" u="none" strike="noStrike" kern="0" cap="none" spc="0" normalizeH="0" baseline="0" noProof="0" dirty="0" smtClean="0">
              <a:ln>
                <a:noFill/>
              </a:ln>
              <a:solidFill>
                <a:srgbClr val="0070C0"/>
              </a:solidFill>
              <a:effectLst/>
              <a:uLnTx/>
              <a:uFillTx/>
              <a:latin typeface="+mn-lt"/>
              <a:ea typeface="微软雅黑" pitchFamily="34" charset="-122"/>
              <a:cs typeface="+mn-cs"/>
            </a:endParaRPr>
          </a:p>
          <a:p>
            <a:pPr algn="just" eaLnBrk="0" fontAlgn="base" hangingPunct="0">
              <a:lnSpc>
                <a:spcPct val="120000"/>
              </a:lnSpc>
              <a:spcBef>
                <a:spcPts val="1200"/>
              </a:spcBef>
              <a:buClr>
                <a:srgbClr val="5DB2FF"/>
              </a:buClr>
              <a:buSzPct val="80000"/>
              <a:buFont typeface="Arial" pitchFamily="34" charset="0"/>
              <a:buChar char="•"/>
            </a:pPr>
            <a:r>
              <a:rPr lang="zh-CN" altLang="zh-CN" sz="2400" dirty="0" smtClean="0"/>
              <a:t>沟通</a:t>
            </a:r>
            <a:r>
              <a:rPr lang="zh-CN" altLang="zh-CN" sz="2400" dirty="0"/>
              <a:t>与协调</a:t>
            </a:r>
            <a:r>
              <a:rPr lang="zh-CN" altLang="en-US" sz="2400" dirty="0" smtClean="0"/>
              <a:t>；</a:t>
            </a:r>
            <a:endParaRPr lang="en-US" altLang="zh-CN" sz="2000" dirty="0" smtClean="0"/>
          </a:p>
          <a:p>
            <a:pPr>
              <a:buFont typeface="Wingdings" pitchFamily="2" charset="2"/>
              <a:buChar char="ü"/>
            </a:pPr>
            <a:r>
              <a:rPr lang="zh-CN" altLang="zh-CN" sz="2000" dirty="0"/>
              <a:t>能够对自身所从事的开发、维护或改进部分可进行详细而清晰的介绍</a:t>
            </a:r>
            <a:r>
              <a:rPr lang="zh-CN" altLang="zh-CN" sz="2000" dirty="0" smtClean="0"/>
              <a:t>；</a:t>
            </a:r>
            <a:endParaRPr lang="en-US" altLang="zh-CN" sz="2000" dirty="0" smtClean="0"/>
          </a:p>
          <a:p>
            <a:pPr>
              <a:buFont typeface="Wingdings" pitchFamily="2" charset="2"/>
              <a:buChar char="ü"/>
            </a:pPr>
            <a:r>
              <a:rPr lang="zh-CN" altLang="zh-CN" sz="2000" dirty="0"/>
              <a:t>可对用户进行简单的产品或平台概要知识介绍</a:t>
            </a:r>
            <a:r>
              <a:rPr lang="zh-CN" altLang="zh-CN" sz="2000" dirty="0" smtClean="0"/>
              <a:t>；</a:t>
            </a:r>
            <a:endParaRPr lang="en-US" altLang="zh-CN" sz="2000" dirty="0" smtClean="0"/>
          </a:p>
          <a:p>
            <a:pPr>
              <a:buFont typeface="Wingdings" pitchFamily="2" charset="2"/>
              <a:buChar char="ü"/>
            </a:pPr>
            <a:r>
              <a:rPr lang="zh-CN" altLang="zh-CN" sz="2000" dirty="0"/>
              <a:t>参与项目组内或项目组间的产品知识、产品技术和研发技能的交流和研讨；</a:t>
            </a:r>
          </a:p>
          <a:p>
            <a:pPr lvl="0">
              <a:buFont typeface="Wingdings" pitchFamily="2" charset="2"/>
              <a:buChar char="ü"/>
            </a:pP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lvl="0"/>
            <a:r>
              <a:rPr lang="zh-CN" altLang="en-US" sz="2000" noProof="0" dirty="0" smtClean="0"/>
              <a:t>在</a:t>
            </a:r>
            <a:r>
              <a:rPr lang="en-US" altLang="zh-CN" sz="2000" noProof="0" dirty="0" smtClean="0"/>
              <a:t>9</a:t>
            </a:r>
            <a:r>
              <a:rPr lang="zh-CN" altLang="en-US" sz="2000" noProof="0" dirty="0" smtClean="0"/>
              <a:t>月份，我和部门的其他成员一起参与了</a:t>
            </a:r>
            <a:r>
              <a:rPr lang="zh-CN" altLang="en-US" sz="2000" dirty="0"/>
              <a:t>“</a:t>
            </a:r>
            <a:r>
              <a:rPr lang="zh-CN" altLang="zh-CN" sz="2000" dirty="0"/>
              <a:t>自定义页面设计的应用场景和设计</a:t>
            </a:r>
            <a:r>
              <a:rPr lang="zh-CN" altLang="en-US" sz="2000" dirty="0"/>
              <a:t>”的讨论会，在会上我与其他同事一起分享自己所准备的东西，并听取别人的意见观点</a:t>
            </a:r>
            <a:r>
              <a:rPr lang="zh-CN" altLang="en-US" sz="2000" dirty="0" smtClean="0"/>
              <a:t>，丰富自己的大脑。</a:t>
            </a:r>
            <a:endParaRPr lang="en-US" altLang="zh-CN" sz="2000" dirty="0" smtClean="0"/>
          </a:p>
          <a:p>
            <a:pPr lvl="0"/>
            <a:r>
              <a:rPr lang="zh-CN" altLang="en-US" sz="2000" dirty="0" smtClean="0">
                <a:hlinkClick r:id="rId3" action="ppaction://hlinkfile"/>
              </a:rPr>
              <a:t>工作文档</a:t>
            </a:r>
            <a:r>
              <a:rPr lang="en-US" altLang="zh-CN" sz="2000" dirty="0" smtClean="0">
                <a:hlinkClick r:id="rId3" action="ppaction://hlinkfile"/>
              </a:rPr>
              <a:t>\Web</a:t>
            </a:r>
            <a:r>
              <a:rPr lang="zh-CN" altLang="en-US" sz="2000" dirty="0" smtClean="0">
                <a:hlinkClick r:id="rId3" action="ppaction://hlinkfile"/>
              </a:rPr>
              <a:t>网页自定义页面设计方案与</a:t>
            </a:r>
            <a:r>
              <a:rPr lang="en-US" altLang="zh-CN" sz="2000" dirty="0" smtClean="0">
                <a:hlinkClick r:id="rId3" action="ppaction://hlinkfile"/>
              </a:rPr>
              <a:t>Web</a:t>
            </a:r>
            <a:r>
              <a:rPr lang="zh-CN" altLang="en-US" sz="2000" dirty="0" smtClean="0">
                <a:hlinkClick r:id="rId3" action="ppaction://hlinkfile"/>
              </a:rPr>
              <a:t>常用组件收集</a:t>
            </a:r>
            <a:r>
              <a:rPr lang="en-US" altLang="zh-CN" sz="2000" dirty="0" smtClean="0">
                <a:hlinkClick r:id="rId3" action="ppaction://hlinkfile"/>
              </a:rPr>
              <a:t>.doc</a:t>
            </a:r>
            <a:endParaRPr lang="en-US" altLang="zh-CN" sz="200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26</a:t>
            </a:fld>
            <a:endParaRPr lang="zh-CN" altLang="en-US"/>
          </a:p>
        </p:txBody>
      </p:sp>
    </p:spTree>
    <p:extLst>
      <p:ext uri="{BB962C8B-B14F-4D97-AF65-F5344CB8AC3E}">
        <p14:creationId xmlns:p14="http://schemas.microsoft.com/office/powerpoint/2010/main" val="307346222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个人自评：任职资格认证</a:t>
            </a:r>
            <a:endParaRPr lang="zh-CN" altLang="en-US" dirty="0">
              <a:latin typeface="微软雅黑" pitchFamily="34" charset="-122"/>
              <a:ea typeface="微软雅黑" pitchFamily="34" charset="-122"/>
            </a:endParaRPr>
          </a:p>
        </p:txBody>
      </p:sp>
      <p:sp>
        <p:nvSpPr>
          <p:cNvPr id="12" name="内容占位符 5"/>
          <p:cNvSpPr txBox="1">
            <a:spLocks/>
          </p:cNvSpPr>
          <p:nvPr/>
        </p:nvSpPr>
        <p:spPr bwMode="auto">
          <a:xfrm>
            <a:off x="214282" y="1366837"/>
            <a:ext cx="9001188" cy="27051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20000"/>
              </a:lnSpc>
              <a:spcBef>
                <a:spcPts val="0"/>
              </a:spcBef>
              <a:spcAft>
                <a:spcPts val="0"/>
              </a:spcAft>
              <a:buClr>
                <a:srgbClr val="5DB2FF"/>
              </a:buClr>
              <a:buSzPct val="80000"/>
              <a:buFont typeface="方正书宋简体" pitchFamily="65" charset="-122"/>
              <a:buNone/>
              <a:tabLst/>
              <a:defRPr/>
            </a:pPr>
            <a:r>
              <a:rPr kumimoji="0" lang="zh-CN" altLang="en-US" sz="2400" b="1" i="0" u="none" strike="noStrike" kern="0" cap="none" spc="0" normalizeH="0" baseline="0" noProof="0" dirty="0" smtClean="0">
                <a:ln>
                  <a:noFill/>
                </a:ln>
                <a:solidFill>
                  <a:srgbClr val="0070C0"/>
                </a:solidFill>
                <a:effectLst/>
                <a:uLnTx/>
                <a:uFillTx/>
                <a:latin typeface="+mn-lt"/>
                <a:ea typeface="微软雅黑" pitchFamily="34" charset="-122"/>
                <a:cs typeface="+mn-cs"/>
              </a:rPr>
              <a:t>任职资格自评举证</a:t>
            </a:r>
            <a:r>
              <a:rPr kumimoji="0" lang="zh-CN" altLang="en-US" sz="2400" b="0" i="0" u="none" strike="noStrike" kern="0" cap="none" spc="0" normalizeH="0" baseline="0" noProof="0" dirty="0" smtClean="0">
                <a:ln>
                  <a:noFill/>
                </a:ln>
                <a:solidFill>
                  <a:srgbClr val="0070C0"/>
                </a:solidFill>
                <a:effectLst/>
                <a:uLnTx/>
                <a:uFillTx/>
                <a:latin typeface="+mn-lt"/>
                <a:ea typeface="微软雅黑" pitchFamily="34" charset="-122"/>
                <a:cs typeface="+mn-cs"/>
              </a:rPr>
              <a:t>：</a:t>
            </a:r>
            <a:endParaRPr lang="en-US" altLang="zh-CN" sz="2400" dirty="0" smtClean="0"/>
          </a:p>
          <a:p>
            <a:pPr algn="just" eaLnBrk="0" fontAlgn="base" hangingPunct="0">
              <a:lnSpc>
                <a:spcPct val="120000"/>
              </a:lnSpc>
              <a:spcBef>
                <a:spcPts val="1200"/>
              </a:spcBef>
              <a:buClr>
                <a:srgbClr val="5DB2FF"/>
              </a:buClr>
              <a:buSzPct val="80000"/>
              <a:buFont typeface="Arial" pitchFamily="34" charset="0"/>
              <a:buChar char="•"/>
            </a:pPr>
            <a:r>
              <a:rPr lang="zh-CN" altLang="zh-CN" sz="2400" dirty="0"/>
              <a:t>指导和共享</a:t>
            </a:r>
            <a:r>
              <a:rPr lang="zh-CN" altLang="en-US" sz="2400" dirty="0" smtClean="0"/>
              <a:t>；</a:t>
            </a:r>
            <a:endParaRPr lang="en-US" altLang="zh-CN" sz="2000" dirty="0" smtClean="0"/>
          </a:p>
          <a:p>
            <a:pPr>
              <a:buFont typeface="Wingdings" pitchFamily="2" charset="2"/>
              <a:buChar char="ü"/>
            </a:pPr>
            <a:r>
              <a:rPr lang="zh-CN" altLang="zh-CN" sz="2000" dirty="0" smtClean="0"/>
              <a:t>关注</a:t>
            </a:r>
            <a:r>
              <a:rPr lang="zh-CN" altLang="zh-CN" sz="2000" dirty="0"/>
              <a:t>自身培养和提高，能够向新员工传授工作经验和心得体会</a:t>
            </a:r>
            <a:r>
              <a:rPr lang="zh-CN" altLang="zh-CN" sz="2000" dirty="0" smtClean="0"/>
              <a:t>；</a:t>
            </a:r>
            <a:endParaRPr lang="en-US" altLang="zh-CN" sz="2000" dirty="0" smtClean="0"/>
          </a:p>
          <a:p>
            <a:pPr lvl="0">
              <a:buFont typeface="Wingdings" pitchFamily="2" charset="2"/>
              <a:buChar char="ü"/>
            </a:pPr>
            <a:r>
              <a:rPr lang="zh-CN" altLang="zh-CN" sz="2000" dirty="0"/>
              <a:t>主动学习和掌握本职工作必需的知识、技能、方法、工具和流程；</a:t>
            </a:r>
          </a:p>
          <a:p>
            <a:pPr lvl="0">
              <a:buFont typeface="Wingdings" pitchFamily="2" charset="2"/>
              <a:buChar char="ü"/>
            </a:pPr>
            <a:r>
              <a:rPr lang="zh-CN" altLang="zh-CN" sz="2000" dirty="0"/>
              <a:t>注重对公司现有知识的学习和积累；</a:t>
            </a:r>
          </a:p>
          <a:p>
            <a:pPr>
              <a:buFont typeface="Wingdings" pitchFamily="2" charset="2"/>
              <a:buChar char="ü"/>
            </a:pPr>
            <a:r>
              <a:rPr lang="zh-CN" altLang="zh-CN" sz="2000" dirty="0"/>
              <a:t>能够虚心听取他人建议，积极寻求他人的反馈和帮助，注意观察和学习他人的优点，并立即采取行动改善自身不足；</a:t>
            </a:r>
          </a:p>
          <a:p>
            <a:pPr lvl="0">
              <a:buFont typeface="Wingdings" pitchFamily="2" charset="2"/>
              <a:buChar char="ü"/>
            </a:pPr>
            <a:endParaRPr lang="zh-CN" altLang="en-US" sz="2000" i="1" dirty="0" smtClean="0">
              <a:solidFill>
                <a:srgbClr val="00B050"/>
              </a:solidFill>
              <a:latin typeface="+mj-ea"/>
              <a:ea typeface="+mj-ea"/>
            </a:endParaRPr>
          </a:p>
          <a:p>
            <a:endParaRPr kumimoji="0" lang="en-US" altLang="zh-CN" sz="2000" b="0" i="0" u="none" strike="noStrike" kern="0" cap="none" spc="0" normalizeH="0" baseline="0" noProof="0" dirty="0" smtClean="0">
              <a:ln>
                <a:noFill/>
              </a:ln>
              <a:solidFill>
                <a:srgbClr val="00B050"/>
              </a:solidFill>
              <a:effectLst/>
              <a:uLnTx/>
              <a:uFillTx/>
              <a:latin typeface="+mn-lt"/>
              <a:ea typeface="微软雅黑" pitchFamily="34" charset="-122"/>
              <a:cs typeface="+mn-cs"/>
            </a:endParaRPr>
          </a:p>
          <a:p>
            <a:r>
              <a:rPr kumimoji="0" lang="zh-CN" altLang="en-US" sz="2000" b="0" i="0" u="none" strike="noStrike" kern="0" cap="none" spc="0" normalizeH="0" baseline="0" noProof="0" dirty="0" smtClean="0">
                <a:ln>
                  <a:noFill/>
                </a:ln>
                <a:effectLst/>
                <a:uLnTx/>
                <a:uFillTx/>
                <a:latin typeface="+mn-lt"/>
                <a:ea typeface="微软雅黑" pitchFamily="34" charset="-122"/>
                <a:cs typeface="+mn-cs"/>
              </a:rPr>
              <a:t>举证：</a:t>
            </a:r>
            <a:endParaRPr kumimoji="0" lang="en-US" altLang="zh-CN" sz="2000" b="0" i="0" u="none" strike="noStrike" kern="0" cap="none" spc="0" normalizeH="0" baseline="0" noProof="0" dirty="0" smtClean="0">
              <a:ln>
                <a:noFill/>
              </a:ln>
              <a:effectLst/>
              <a:uLnTx/>
              <a:uFillTx/>
              <a:latin typeface="+mn-lt"/>
              <a:ea typeface="微软雅黑" pitchFamily="34" charset="-122"/>
              <a:cs typeface="+mn-cs"/>
            </a:endParaRPr>
          </a:p>
          <a:p>
            <a:pPr lvl="0"/>
            <a:r>
              <a:rPr lang="zh-CN" altLang="en-US" sz="2000" noProof="0" dirty="0" smtClean="0"/>
              <a:t>在日常开发时，组长还有导师李工有时会针对我最近的表现，给我提出改进意见，比如：上班时间不能玩手机；当程序出错时，要耐心的去代码里面逐行排错等。</a:t>
            </a:r>
            <a:endParaRPr kumimoji="0" lang="en-US" altLang="zh-CN" sz="2400" b="0" i="0" u="none" strike="noStrike" kern="0" cap="none" spc="0" normalizeH="0" baseline="0" noProof="0" dirty="0" smtClean="0">
              <a:ln>
                <a:noFill/>
              </a:ln>
              <a:effectLst/>
              <a:uLnTx/>
              <a:uFillTx/>
              <a:ea typeface="微软雅黑" pitchFamily="34" charset="-122"/>
            </a:endParaRPr>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27</a:t>
            </a:fld>
            <a:endParaRPr lang="zh-CN" altLang="en-US"/>
          </a:p>
        </p:txBody>
      </p:sp>
    </p:spTree>
    <p:extLst>
      <p:ext uri="{BB962C8B-B14F-4D97-AF65-F5344CB8AC3E}">
        <p14:creationId xmlns:p14="http://schemas.microsoft.com/office/powerpoint/2010/main" val="40782627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557274" y="1785926"/>
            <a:ext cx="7515188" cy="1143008"/>
          </a:xfrm>
        </p:spPr>
        <p:txBody>
          <a:bodyPr/>
          <a:lstStyle/>
          <a:p>
            <a:pPr marL="0" lvl="0" indent="0" algn="l" eaLnBrk="1" fontAlgn="auto" hangingPunct="1">
              <a:spcBef>
                <a:spcPct val="50000"/>
              </a:spcBef>
              <a:spcAft>
                <a:spcPts val="0"/>
              </a:spcAft>
              <a:buClr>
                <a:srgbClr val="0070C0"/>
              </a:buClr>
              <a:buSzTx/>
              <a:buNone/>
            </a:pPr>
            <a:r>
              <a:rPr lang="zh-CN" altLang="en-US" sz="2000" b="0" dirty="0">
                <a:latin typeface="微软雅黑" pitchFamily="34" charset="-122"/>
              </a:rPr>
              <a:t>工作中，听从领导安排，并按照要求认真完成任务，积极主动，有工作热情，不偷懒不懈怠，有责任心。和同事之间积极沟通和互动，真诚相处，互相帮助。平时也有广泛的兴趣爱好，富有生活的热情与活力。面对现实不浮躁，为人可靠，脚踏实地，知足常乐并感恩。</a:t>
            </a:r>
            <a:endParaRPr lang="en-US" altLang="zh-CN" sz="2000" b="0" dirty="0">
              <a:latin typeface="微软雅黑" pitchFamily="34" charset="-122"/>
            </a:endParaRPr>
          </a:p>
        </p:txBody>
      </p:sp>
      <p:sp>
        <p:nvSpPr>
          <p:cNvPr id="9" name="Rectangle 3"/>
          <p:cNvSpPr>
            <a:spLocks noChangeArrowheads="1"/>
          </p:cNvSpPr>
          <p:nvPr/>
        </p:nvSpPr>
        <p:spPr bwMode="auto">
          <a:xfrm>
            <a:off x="571472" y="1298575"/>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总体评价</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0" name="Rectangle 3"/>
          <p:cNvSpPr>
            <a:spLocks noChangeArrowheads="1"/>
          </p:cNvSpPr>
          <p:nvPr/>
        </p:nvSpPr>
        <p:spPr bwMode="auto">
          <a:xfrm>
            <a:off x="571472" y="3786190"/>
            <a:ext cx="8080375" cy="344475"/>
          </a:xfrm>
          <a:prstGeom prst="rect">
            <a:avLst/>
          </a:prstGeom>
          <a:noFill/>
          <a:ln w="9525">
            <a:noFill/>
            <a:miter lim="800000"/>
            <a:headEnd/>
            <a:tailEnd/>
          </a:ln>
        </p:spPr>
        <p:txBody>
          <a:bodyPr/>
          <a:lstStyle/>
          <a:p>
            <a:pPr>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不足</a:t>
            </a: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1" name="内容占位符 5"/>
          <p:cNvSpPr txBox="1">
            <a:spLocks/>
          </p:cNvSpPr>
          <p:nvPr/>
        </p:nvSpPr>
        <p:spPr bwMode="auto">
          <a:xfrm>
            <a:off x="571472" y="4211642"/>
            <a:ext cx="7672936" cy="1737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nSpc>
                <a:spcPct val="120000"/>
              </a:lnSpc>
              <a:spcBef>
                <a:spcPct val="50000"/>
              </a:spcBef>
              <a:buClr>
                <a:srgbClr val="0070C0"/>
              </a:buClr>
            </a:pPr>
            <a:r>
              <a:rPr lang="zh-CN" altLang="en-US" sz="2000" dirty="0">
                <a:latin typeface="微软雅黑" pitchFamily="34" charset="-122"/>
                <a:ea typeface="微软雅黑" pitchFamily="34" charset="-122"/>
              </a:rPr>
              <a:t>生活中有时候有些懒散，一些计划或目标往往不能坚持下去或认真执行，平时对自己没有过高的要求，这些不积极的个人习惯和性格需要有所转变。</a:t>
            </a:r>
            <a:endParaRPr lang="en-US" altLang="zh-CN" sz="2000"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28</a:t>
            </a:fld>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综合自评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现状与规划</a:t>
            </a:r>
            <a:endParaRPr lang="zh-CN" altLang="en-US" dirty="0">
              <a:latin typeface="微软雅黑" pitchFamily="34" charset="-122"/>
              <a:ea typeface="微软雅黑" pitchFamily="34" charset="-122"/>
            </a:endParaRPr>
          </a:p>
        </p:txBody>
      </p:sp>
      <p:sp>
        <p:nvSpPr>
          <p:cNvPr id="8" name="内容占位符 5"/>
          <p:cNvSpPr>
            <a:spLocks noGrp="1"/>
          </p:cNvSpPr>
          <p:nvPr>
            <p:ph idx="1"/>
          </p:nvPr>
        </p:nvSpPr>
        <p:spPr>
          <a:xfrm>
            <a:off x="428596" y="4786322"/>
            <a:ext cx="8443882" cy="1883038"/>
          </a:xfrm>
        </p:spPr>
        <p:txBody>
          <a:bodyPr/>
          <a:lstStyle/>
          <a:p>
            <a:pPr marL="0" indent="0">
              <a:spcBef>
                <a:spcPts val="600"/>
              </a:spcBef>
              <a:spcAft>
                <a:spcPts val="0"/>
              </a:spcAft>
              <a:buNone/>
            </a:pPr>
            <a:r>
              <a:rPr lang="en-US" altLang="zh-CN" sz="2000" b="0" dirty="0">
                <a:solidFill>
                  <a:srgbClr val="FF0000"/>
                </a:solidFill>
              </a:rPr>
              <a:t> </a:t>
            </a:r>
            <a:r>
              <a:rPr lang="en-US" altLang="zh-CN" sz="2000" b="0" dirty="0" smtClean="0">
                <a:solidFill>
                  <a:srgbClr val="FF0000"/>
                </a:solidFill>
              </a:rPr>
              <a:t>      </a:t>
            </a:r>
            <a:r>
              <a:rPr lang="zh-CN" altLang="en-US" sz="2000" b="0" dirty="0" smtClean="0"/>
              <a:t>刚毕业的我目前还是以成为一名公司的技术骨干为目标，在那之后希望自己可以向产品经理方向发展。</a:t>
            </a:r>
            <a:endParaRPr lang="en-US" altLang="zh-CN" sz="2000" b="0" dirty="0" smtClean="0"/>
          </a:p>
        </p:txBody>
      </p:sp>
      <p:sp>
        <p:nvSpPr>
          <p:cNvPr id="9" name="Rectangle 3"/>
          <p:cNvSpPr>
            <a:spLocks noChangeArrowheads="1"/>
          </p:cNvSpPr>
          <p:nvPr/>
        </p:nvSpPr>
        <p:spPr bwMode="auto">
          <a:xfrm>
            <a:off x="442794" y="4227533"/>
            <a:ext cx="8080375" cy="2441827"/>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个人规划与努力方向</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10" name="内容占位符 5"/>
          <p:cNvSpPr txBox="1">
            <a:spLocks/>
          </p:cNvSpPr>
          <p:nvPr/>
        </p:nvSpPr>
        <p:spPr bwMode="auto">
          <a:xfrm>
            <a:off x="428596" y="1487459"/>
            <a:ext cx="8443882" cy="24455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just" eaLnBrk="0" fontAlgn="base" hangingPunct="0">
              <a:lnSpc>
                <a:spcPct val="120000"/>
              </a:lnSpc>
              <a:spcBef>
                <a:spcPts val="600"/>
              </a:spcBef>
              <a:buClr>
                <a:srgbClr val="5DB2FF"/>
              </a:buClr>
              <a:buSzPct val="80000"/>
              <a:buFont typeface="Wingdings" pitchFamily="2" charset="2"/>
              <a:buChar char="ü"/>
              <a:defRPr/>
            </a:pPr>
            <a:r>
              <a:rPr kumimoji="0" lang="zh-CN" altLang="en-US" sz="2000" b="0" i="0" u="none" strike="noStrike" kern="0" cap="none" spc="0" normalizeH="0" baseline="0" noProof="0" dirty="0" smtClean="0">
                <a:ln>
                  <a:noFill/>
                </a:ln>
                <a:effectLst/>
                <a:uLnTx/>
                <a:uFillTx/>
                <a:latin typeface="+mn-lt"/>
                <a:ea typeface="微软雅黑" pitchFamily="34" charset="-122"/>
                <a:cs typeface="+mn-cs"/>
              </a:rPr>
              <a:t>工作量</a:t>
            </a:r>
            <a:r>
              <a:rPr lang="zh-CN" altLang="en-US" sz="2000" kern="0" dirty="0">
                <a:ea typeface="微软雅黑" pitchFamily="34" charset="-122"/>
              </a:rPr>
              <a:t>：适量</a:t>
            </a:r>
            <a:r>
              <a:rPr lang="zh-CN" altLang="en-US" sz="2000" kern="0" dirty="0" smtClean="0">
                <a:ea typeface="微软雅黑" pitchFamily="34" charset="-122"/>
              </a:rPr>
              <a:t>，偶尔需要加班</a:t>
            </a:r>
            <a:endParaRPr kumimoji="0" lang="en-US" altLang="zh-CN" sz="2000" b="0" i="0" u="none" strike="noStrike" kern="0" cap="none" spc="0" normalizeH="0" baseline="0" noProof="0" dirty="0" smtClean="0">
              <a:ln>
                <a:noFill/>
              </a:ln>
              <a:solidFill>
                <a:srgbClr val="FF0000"/>
              </a:solidFill>
              <a:effectLst/>
              <a:uLnTx/>
              <a:uFillTx/>
              <a:latin typeface="+mn-lt"/>
              <a:ea typeface="微软雅黑" pitchFamily="34" charset="-122"/>
              <a:cs typeface="+mn-cs"/>
            </a:endParaRPr>
          </a:p>
          <a:p>
            <a:pPr lvl="0" algn="just" eaLnBrk="0" fontAlgn="base" hangingPunct="0">
              <a:lnSpc>
                <a:spcPct val="120000"/>
              </a:lnSpc>
              <a:spcBef>
                <a:spcPts val="600"/>
              </a:spcBef>
              <a:buClr>
                <a:srgbClr val="5DB2FF"/>
              </a:buClr>
              <a:buSzPct val="80000"/>
              <a:buFont typeface="Wingdings" pitchFamily="2" charset="2"/>
              <a:buChar char="ü"/>
            </a:pPr>
            <a:r>
              <a:rPr lang="zh-CN" altLang="en-US" sz="2000" kern="0" dirty="0" smtClean="0">
                <a:ea typeface="微软雅黑" pitchFamily="34" charset="-122"/>
              </a:rPr>
              <a:t>工作任务安排：</a:t>
            </a:r>
            <a:endParaRPr lang="en-US" altLang="zh-CN" sz="2000" kern="0" dirty="0" smtClean="0">
              <a:ea typeface="微软雅黑" pitchFamily="34" charset="-122"/>
            </a:endParaRPr>
          </a:p>
          <a:p>
            <a:pPr lvl="0" algn="just" eaLnBrk="0" fontAlgn="base" hangingPunct="0">
              <a:lnSpc>
                <a:spcPct val="120000"/>
              </a:lnSpc>
              <a:spcBef>
                <a:spcPts val="600"/>
              </a:spcBef>
              <a:buClr>
                <a:srgbClr val="5DB2FF"/>
              </a:buClr>
              <a:buSzPct val="80000"/>
            </a:pPr>
            <a:r>
              <a:rPr lang="en-US" altLang="zh-CN" sz="2000" kern="0" dirty="0">
                <a:ea typeface="微软雅黑" pitchFamily="34" charset="-122"/>
              </a:rPr>
              <a:t> </a:t>
            </a:r>
            <a:r>
              <a:rPr lang="en-US" altLang="zh-CN" sz="2000" kern="0" dirty="0" smtClean="0">
                <a:ea typeface="微软雅黑" pitchFamily="34" charset="-122"/>
              </a:rPr>
              <a:t>      </a:t>
            </a:r>
            <a:r>
              <a:rPr lang="zh-CN" altLang="en-US" sz="2000" kern="0" dirty="0" smtClean="0">
                <a:ea typeface="微软雅黑" pitchFamily="34" charset="-122"/>
              </a:rPr>
              <a:t>目前我正在为</a:t>
            </a:r>
            <a:r>
              <a:rPr lang="en-US" altLang="zh-CN" sz="2000" kern="0" dirty="0" smtClean="0">
                <a:ea typeface="微软雅黑" pitchFamily="34" charset="-122"/>
              </a:rPr>
              <a:t>10</a:t>
            </a:r>
            <a:r>
              <a:rPr lang="zh-CN" altLang="en-US" sz="2000" kern="0" dirty="0" smtClean="0">
                <a:ea typeface="微软雅黑" pitchFamily="34" charset="-122"/>
              </a:rPr>
              <a:t>月份上线的电子菜谱网上平台修改</a:t>
            </a:r>
            <a:r>
              <a:rPr lang="en-US" altLang="zh-CN" sz="2000" kern="0" dirty="0" smtClean="0">
                <a:ea typeface="微软雅黑" pitchFamily="34" charset="-122"/>
              </a:rPr>
              <a:t>bug</a:t>
            </a:r>
            <a:r>
              <a:rPr lang="zh-CN" altLang="en-US" sz="2000" kern="0" dirty="0" smtClean="0">
                <a:ea typeface="微软雅黑" pitchFamily="34" charset="-122"/>
              </a:rPr>
              <a:t>和优化界面，通过最近的工作，让我对组内的网站项目的业务有了新的了解，对网站前端的开发框架的使用也逐渐得心应手，感觉自己成长了不少。</a:t>
            </a:r>
            <a:endParaRPr lang="en-US" altLang="zh-CN" sz="2000" kern="0" dirty="0" smtClean="0">
              <a:ea typeface="微软雅黑" pitchFamily="34" charset="-122"/>
            </a:endParaRPr>
          </a:p>
          <a:p>
            <a:pPr lvl="0" algn="just" eaLnBrk="0" fontAlgn="base" hangingPunct="0">
              <a:lnSpc>
                <a:spcPct val="120000"/>
              </a:lnSpc>
              <a:spcBef>
                <a:spcPts val="600"/>
              </a:spcBef>
              <a:buClr>
                <a:srgbClr val="5DB2FF"/>
              </a:buClr>
              <a:buSzPct val="80000"/>
            </a:pPr>
            <a:r>
              <a:rPr lang="en-US" altLang="zh-CN" sz="2000" kern="0" dirty="0" smtClean="0">
                <a:ea typeface="微软雅黑" pitchFamily="34" charset="-122"/>
              </a:rPr>
              <a:t>       </a:t>
            </a:r>
            <a:r>
              <a:rPr lang="zh-CN" altLang="en-US" sz="2000" kern="0" dirty="0" smtClean="0">
                <a:ea typeface="微软雅黑" pitchFamily="34" charset="-122"/>
              </a:rPr>
              <a:t>但因为是要上线，因此要求较为严格，因此当工作量达到一定程度后会感到有些压力。</a:t>
            </a:r>
            <a:endParaRPr lang="en-US" altLang="zh-CN" sz="2000" kern="0" dirty="0" smtClean="0">
              <a:ea typeface="微软雅黑" pitchFamily="34" charset="-122"/>
            </a:endParaRPr>
          </a:p>
          <a:p>
            <a:pPr marL="0" marR="0" lvl="0" indent="0" algn="just" defTabSz="914400" rtl="0" eaLnBrk="0" fontAlgn="base" latinLnBrk="0" hangingPunct="0">
              <a:lnSpc>
                <a:spcPct val="120000"/>
              </a:lnSpc>
              <a:spcBef>
                <a:spcPts val="600"/>
              </a:spcBef>
              <a:spcAft>
                <a:spcPts val="0"/>
              </a:spcAft>
              <a:buClr>
                <a:srgbClr val="5DB2FF"/>
              </a:buClr>
              <a:buSzPct val="80000"/>
              <a:buFont typeface="Wingdings" pitchFamily="2" charset="2"/>
              <a:buChar char="ü"/>
              <a:tabLst/>
              <a:defRPr/>
            </a:pPr>
            <a:endParaRPr kumimoji="0" lang="en-US" altLang="zh-CN" sz="2000" b="0" i="0" u="none" strike="noStrike" kern="0" cap="none" spc="0" normalizeH="0" baseline="0" noProof="0" dirty="0" smtClean="0">
              <a:ln>
                <a:noFill/>
              </a:ln>
              <a:solidFill>
                <a:srgbClr val="FF0000"/>
              </a:solidFill>
              <a:effectLst/>
              <a:uLnTx/>
              <a:uFillTx/>
              <a:latin typeface="+mn-lt"/>
              <a:ea typeface="微软雅黑" pitchFamily="34" charset="-122"/>
              <a:cs typeface="+mn-cs"/>
            </a:endParaRPr>
          </a:p>
        </p:txBody>
      </p:sp>
      <p:sp>
        <p:nvSpPr>
          <p:cNvPr id="11" name="Rectangle 3"/>
          <p:cNvSpPr>
            <a:spLocks noChangeArrowheads="1"/>
          </p:cNvSpPr>
          <p:nvPr/>
        </p:nvSpPr>
        <p:spPr bwMode="auto">
          <a:xfrm>
            <a:off x="442794" y="1000108"/>
            <a:ext cx="8080375" cy="344475"/>
          </a:xfrm>
          <a:prstGeom prst="rect">
            <a:avLst/>
          </a:prstGeom>
          <a:noFill/>
          <a:ln w="9525">
            <a:noFill/>
            <a:miter lim="800000"/>
            <a:headEnd/>
            <a:tailEnd/>
          </a:ln>
        </p:spPr>
        <p:txBody>
          <a:bodyPr/>
          <a:lstStyle/>
          <a:p>
            <a:pPr algn="l">
              <a:lnSpc>
                <a:spcPct val="120000"/>
              </a:lnSpc>
              <a:spcBef>
                <a:spcPct val="50000"/>
              </a:spcBef>
              <a:buClr>
                <a:srgbClr val="0070C0"/>
              </a:buClr>
              <a:buFont typeface="Wingdings" pitchFamily="2" charset="2"/>
              <a:buChar char="n"/>
            </a:pPr>
            <a:r>
              <a:rPr lang="zh-CN" altLang="en-US" sz="2400" b="1" dirty="0" smtClean="0">
                <a:latin typeface="微软雅黑" pitchFamily="34" charset="-122"/>
                <a:ea typeface="微软雅黑" pitchFamily="34" charset="-122"/>
              </a:rPr>
              <a:t>目前任职状态</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7" name="灯片编号占位符 6"/>
          <p:cNvSpPr>
            <a:spLocks noGrp="1"/>
          </p:cNvSpPr>
          <p:nvPr>
            <p:ph type="sldNum" sz="quarter" idx="10"/>
          </p:nvPr>
        </p:nvSpPr>
        <p:spPr/>
        <p:txBody>
          <a:bodyPr/>
          <a:lstStyle/>
          <a:p>
            <a:pPr>
              <a:defRPr/>
            </a:pPr>
            <a:fld id="{4816A599-0D7A-4ED1-B317-DB57F830172B}" type="slidenum">
              <a:rPr lang="zh-CN" altLang="en-US" smtClean="0"/>
              <a:pPr>
                <a:defRPr/>
              </a:pPr>
              <a:t>29</a:t>
            </a:fld>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sp>
        <p:nvSpPr>
          <p:cNvPr id="13" name="矩形 12"/>
          <p:cNvSpPr/>
          <p:nvPr/>
        </p:nvSpPr>
        <p:spPr>
          <a:xfrm>
            <a:off x="702518" y="1391162"/>
            <a:ext cx="2031325"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姓名</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武耀</a:t>
            </a:r>
            <a:r>
              <a:rPr lang="zh-CN" altLang="en-US" sz="2400" dirty="0" smtClean="0">
                <a:latin typeface="微软雅黑" pitchFamily="34" charset="-122"/>
                <a:ea typeface="微软雅黑" pitchFamily="34" charset="-122"/>
              </a:rPr>
              <a:t>文</a:t>
            </a:r>
            <a:endParaRPr lang="zh-CN" altLang="en-US" sz="2400" dirty="0">
              <a:latin typeface="微软雅黑" pitchFamily="34" charset="-122"/>
              <a:ea typeface="微软雅黑" pitchFamily="34" charset="-122"/>
            </a:endParaRPr>
          </a:p>
        </p:txBody>
      </p:sp>
      <p:sp>
        <p:nvSpPr>
          <p:cNvPr id="14" name="矩形 13"/>
          <p:cNvSpPr/>
          <p:nvPr/>
        </p:nvSpPr>
        <p:spPr>
          <a:xfrm>
            <a:off x="702518" y="1983406"/>
            <a:ext cx="2339102"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籍贯</a:t>
            </a:r>
            <a:r>
              <a:rPr lang="zh-CN" altLang="en-US" sz="2400" dirty="0" smtClean="0">
                <a:latin typeface="微软雅黑" pitchFamily="34" charset="-122"/>
                <a:ea typeface="微软雅黑" pitchFamily="34" charset="-122"/>
              </a:rPr>
              <a:t>：河南安阳</a:t>
            </a:r>
            <a:endParaRPr lang="zh-CN" altLang="en-US" sz="2400" dirty="0">
              <a:solidFill>
                <a:srgbClr val="00B050"/>
              </a:solidFill>
              <a:latin typeface="微软雅黑" pitchFamily="34" charset="-122"/>
              <a:ea typeface="微软雅黑" pitchFamily="34" charset="-122"/>
            </a:endParaRPr>
          </a:p>
        </p:txBody>
      </p:sp>
      <p:sp>
        <p:nvSpPr>
          <p:cNvPr id="15" name="矩形 14"/>
          <p:cNvSpPr/>
          <p:nvPr/>
        </p:nvSpPr>
        <p:spPr>
          <a:xfrm>
            <a:off x="702518" y="4465105"/>
            <a:ext cx="2031325"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导师</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李景山</a:t>
            </a:r>
          </a:p>
        </p:txBody>
      </p:sp>
      <p:sp>
        <p:nvSpPr>
          <p:cNvPr id="16" name="矩形 15"/>
          <p:cNvSpPr/>
          <p:nvPr/>
        </p:nvSpPr>
        <p:spPr>
          <a:xfrm>
            <a:off x="702518" y="2575650"/>
            <a:ext cx="3320140"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入职日期</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2017.07.11</a:t>
            </a:r>
            <a:endParaRPr lang="zh-CN" altLang="en-US" sz="2400" dirty="0">
              <a:latin typeface="微软雅黑" pitchFamily="34" charset="-122"/>
              <a:ea typeface="微软雅黑" pitchFamily="34" charset="-122"/>
            </a:endParaRPr>
          </a:p>
        </p:txBody>
      </p:sp>
      <p:sp>
        <p:nvSpPr>
          <p:cNvPr id="17" name="矩形 16"/>
          <p:cNvSpPr/>
          <p:nvPr/>
        </p:nvSpPr>
        <p:spPr>
          <a:xfrm>
            <a:off x="702518" y="3205468"/>
            <a:ext cx="4493538"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部门</a:t>
            </a:r>
            <a:r>
              <a:rPr lang="zh-CN" altLang="en-US" sz="2400" dirty="0" smtClean="0">
                <a:latin typeface="微软雅黑" pitchFamily="34" charset="-122"/>
                <a:ea typeface="微软雅黑" pitchFamily="34" charset="-122"/>
              </a:rPr>
              <a:t>：软件产品部：</a:t>
            </a:r>
            <a:r>
              <a:rPr lang="zh-CN" altLang="en-US" sz="2400" dirty="0">
                <a:latin typeface="微软雅黑" pitchFamily="34" charset="-122"/>
                <a:ea typeface="微软雅黑" pitchFamily="34" charset="-122"/>
              </a:rPr>
              <a:t>网络产品组</a:t>
            </a:r>
          </a:p>
        </p:txBody>
      </p:sp>
      <p:sp>
        <p:nvSpPr>
          <p:cNvPr id="18" name="矩形 17"/>
          <p:cNvSpPr/>
          <p:nvPr/>
        </p:nvSpPr>
        <p:spPr>
          <a:xfrm>
            <a:off x="690688" y="3835286"/>
            <a:ext cx="3262432" cy="535531"/>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职位</a:t>
            </a:r>
            <a:r>
              <a:rPr lang="zh-CN" altLang="en-US" sz="2400" dirty="0" smtClean="0">
                <a:latin typeface="微软雅黑" pitchFamily="34" charset="-122"/>
                <a:ea typeface="微软雅黑" pitchFamily="34" charset="-122"/>
              </a:rPr>
              <a:t>：网络软件工程师</a:t>
            </a:r>
            <a:endParaRPr lang="zh-CN" altLang="en-US" sz="2400" dirty="0">
              <a:solidFill>
                <a:srgbClr val="00B050"/>
              </a:solidFill>
              <a:latin typeface="微软雅黑" pitchFamily="34" charset="-122"/>
              <a:ea typeface="微软雅黑" pitchFamily="34" charset="-122"/>
            </a:endParaRPr>
          </a:p>
        </p:txBody>
      </p:sp>
      <p:sp>
        <p:nvSpPr>
          <p:cNvPr id="10" name="灯片编号占位符 9"/>
          <p:cNvSpPr>
            <a:spLocks noGrp="1"/>
          </p:cNvSpPr>
          <p:nvPr>
            <p:ph type="sldNum" sz="quarter" idx="10"/>
          </p:nvPr>
        </p:nvSpPr>
        <p:spPr/>
        <p:txBody>
          <a:bodyPr/>
          <a:lstStyle/>
          <a:p>
            <a:pPr>
              <a:defRPr/>
            </a:pPr>
            <a:fld id="{4816A599-0D7A-4ED1-B317-DB57F830172B}" type="slidenum">
              <a:rPr lang="zh-CN" altLang="en-US" smtClean="0"/>
              <a:pPr>
                <a:defRPr/>
              </a:pPr>
              <a:t>3</a:t>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4678363"/>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b="0" dirty="0" smtClean="0"/>
              <a:t>试用期总结</a:t>
            </a:r>
            <a:endParaRPr lang="en-US" altLang="zh-CN" b="0" dirty="0" smtClean="0"/>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dirty="0" smtClean="0">
                <a:solidFill>
                  <a:srgbClr val="0070C0"/>
                </a:solidFill>
              </a:rPr>
              <a:t>建议与意见</a:t>
            </a:r>
            <a:endParaRPr lang="en-US" altLang="zh-CN" dirty="0" smtClean="0">
              <a:solidFill>
                <a:srgbClr val="0070C0"/>
              </a:solidFill>
            </a:endParaRPr>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30</a:t>
            </a:fld>
            <a:endParaRPr lang="zh-CN"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建议和意见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a:buNone/>
            </a:pPr>
            <a:r>
              <a:rPr lang="zh-CN" altLang="en-US" dirty="0" smtClean="0"/>
              <a:t>建议</a:t>
            </a:r>
            <a:endParaRPr lang="en-US" altLang="zh-CN" dirty="0" smtClean="0"/>
          </a:p>
          <a:p>
            <a:pPr>
              <a:buNone/>
            </a:pPr>
            <a:r>
              <a:rPr lang="en-US" altLang="zh-CN" sz="1800" b="0" dirty="0" smtClean="0"/>
              <a:t>	</a:t>
            </a:r>
            <a:r>
              <a:rPr lang="zh-CN" altLang="en-US" sz="1800" b="0" dirty="0" smtClean="0"/>
              <a:t>建议有个公共的休息时间（例如下午茶时间），大家可以适当进行适当锻炼或者可以与部门内的其他成员聊天增加对彼此的了解</a:t>
            </a:r>
            <a:endParaRPr lang="en-US" altLang="zh-CN" sz="1800" b="0" dirty="0"/>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31</a:t>
            </a:fld>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pPr>
              <a:lnSpc>
                <a:spcPct val="120000"/>
              </a:lnSpc>
            </a:pPr>
            <a:r>
              <a:rPr lang="zh-CN" altLang="en-US" dirty="0" smtClean="0">
                <a:latin typeface="微软雅黑" pitchFamily="34" charset="-122"/>
                <a:ea typeface="微软雅黑" pitchFamily="34" charset="-122"/>
              </a:rPr>
              <a:t>谢谢！</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b="0" dirty="0" smtClean="0">
                <a:latin typeface="微软雅黑" pitchFamily="34" charset="-122"/>
                <a:ea typeface="微软雅黑" pitchFamily="34" charset="-122"/>
              </a:rPr>
              <a:t>请评委提问</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1813" y="1285860"/>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a:latin typeface="微软雅黑" pitchFamily="34" charset="-122"/>
                <a:ea typeface="微软雅黑" pitchFamily="34" charset="-122"/>
              </a:rPr>
              <a:t>教育经历</a:t>
            </a: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Char char="n"/>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graphicFrame>
        <p:nvGraphicFramePr>
          <p:cNvPr id="9" name="Group 125"/>
          <p:cNvGraphicFramePr>
            <a:graphicFrameLocks noGrp="1"/>
          </p:cNvGraphicFramePr>
          <p:nvPr>
            <p:ph sz="quarter" idx="4294967295"/>
            <p:extLst>
              <p:ext uri="{D42A27DB-BD31-4B8C-83A1-F6EECF244321}">
                <p14:modId xmlns:p14="http://schemas.microsoft.com/office/powerpoint/2010/main" val="2673929852"/>
              </p:ext>
            </p:extLst>
          </p:nvPr>
        </p:nvGraphicFramePr>
        <p:xfrm>
          <a:off x="588949" y="1928802"/>
          <a:ext cx="7966103" cy="865188"/>
        </p:xfrm>
        <a:graphic>
          <a:graphicData uri="http://schemas.openxmlformats.org/drawingml/2006/table">
            <a:tbl>
              <a:tblPr/>
              <a:tblGrid>
                <a:gridCol w="1741564"/>
                <a:gridCol w="1530806"/>
                <a:gridCol w="1907652"/>
                <a:gridCol w="1768283"/>
                <a:gridCol w="1017798"/>
              </a:tblGrid>
              <a:tr h="433388">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起止时间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毕业院校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专业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所获学历</a:t>
                      </a:r>
                      <a:r>
                        <a:rPr kumimoji="0" lang="en-US" altLang="zh-CN" sz="1600" b="1" i="0" u="none" strike="noStrike" cap="none" normalizeH="0" baseline="0" dirty="0" smtClean="0">
                          <a:ln>
                            <a:noFill/>
                          </a:ln>
                          <a:solidFill>
                            <a:schemeClr val="bg1"/>
                          </a:solidFill>
                          <a:effectLst/>
                          <a:latin typeface="微软雅黑" pitchFamily="34" charset="-122"/>
                          <a:ea typeface="微软雅黑" pitchFamily="34" charset="-122"/>
                        </a:rPr>
                        <a:t>/</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学位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培养方式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431800">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2013.9~2017.7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中北大学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软件工程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本科</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工学学士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统招</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126"/>
          <p:cNvGraphicFramePr>
            <a:graphicFrameLocks noGrp="1"/>
          </p:cNvGraphicFramePr>
          <p:nvPr>
            <p:ph sz="quarter" idx="4294967295"/>
            <p:extLst>
              <p:ext uri="{D42A27DB-BD31-4B8C-83A1-F6EECF244321}">
                <p14:modId xmlns:p14="http://schemas.microsoft.com/office/powerpoint/2010/main" val="4045331699"/>
              </p:ext>
            </p:extLst>
          </p:nvPr>
        </p:nvGraphicFramePr>
        <p:xfrm>
          <a:off x="716756" y="4160853"/>
          <a:ext cx="7710488" cy="901701"/>
        </p:xfrm>
        <a:graphic>
          <a:graphicData uri="http://schemas.openxmlformats.org/drawingml/2006/table">
            <a:tbl>
              <a:tblPr/>
              <a:tblGrid>
                <a:gridCol w="1792272"/>
                <a:gridCol w="2714644"/>
                <a:gridCol w="1357322"/>
                <a:gridCol w="1846250"/>
              </a:tblGrid>
              <a:tr h="468313">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起止时间</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单位全称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部门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职位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r>
              <a:tr h="433388">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rPr>
                        <a:t>2017.7~</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至今</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优特电力科技股份有限公司</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软件产品部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50000"/>
                        </a:spcBef>
                        <a:spcAft>
                          <a:spcPct val="0"/>
                        </a:spcAft>
                        <a:buClr>
                          <a:schemeClr val="hlink"/>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软件工程师</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矩形 11"/>
          <p:cNvSpPr/>
          <p:nvPr/>
        </p:nvSpPr>
        <p:spPr>
          <a:xfrm>
            <a:off x="3864114" y="3536411"/>
            <a:ext cx="1415772" cy="497957"/>
          </a:xfrm>
          <a:prstGeom prst="rect">
            <a:avLst/>
          </a:prstGeom>
        </p:spPr>
        <p:txBody>
          <a:bodyPr wrap="none">
            <a:spAutoFit/>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工作经历</a:t>
            </a:r>
            <a:endParaRPr lang="zh-CN" altLang="en-US" sz="2400" b="1" dirty="0">
              <a:latin typeface="微软雅黑" pitchFamily="34" charset="-122"/>
              <a:ea typeface="微软雅黑" pitchFamily="34" charset="-122"/>
            </a:endParaRPr>
          </a:p>
        </p:txBody>
      </p:sp>
      <p:sp>
        <p:nvSpPr>
          <p:cNvPr id="13" name="灯片编号占位符 12"/>
          <p:cNvSpPr>
            <a:spLocks noGrp="1"/>
          </p:cNvSpPr>
          <p:nvPr>
            <p:ph type="sldNum" sz="quarter" idx="10"/>
          </p:nvPr>
        </p:nvSpPr>
        <p:spPr/>
        <p:txBody>
          <a:bodyPr/>
          <a:lstStyle/>
          <a:p>
            <a:pPr>
              <a:defRPr/>
            </a:pPr>
            <a:fld id="{4816A599-0D7A-4ED1-B317-DB57F830172B}" type="slidenum">
              <a:rPr lang="zh-CN" altLang="en-US" smtClean="0"/>
              <a:pPr>
                <a:defRPr/>
              </a:pPr>
              <a:t>4</a:t>
            </a:fld>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531813" y="1285860"/>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以往教育与工作经历概述</a:t>
            </a: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Char char="n"/>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zh-CN" altLang="en-US" sz="2400" b="1" dirty="0">
              <a:latin typeface="微软雅黑" pitchFamily="34" charset="-122"/>
              <a:ea typeface="微软雅黑" pitchFamily="34" charset="-122"/>
            </a:endParaRPr>
          </a:p>
          <a:p>
            <a:pPr algn="ctr">
              <a:lnSpc>
                <a:spcPct val="120000"/>
              </a:lnSpc>
              <a:spcBef>
                <a:spcPct val="50000"/>
              </a:spcBef>
              <a:buClr>
                <a:srgbClr val="0070C0"/>
              </a:buClr>
              <a:buFont typeface="Wingdings" pitchFamily="2" charset="2"/>
              <a:buNone/>
            </a:pPr>
            <a:endParaRPr lang="en-US" altLang="zh-CN" sz="2400" b="1" dirty="0">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个人简介</a:t>
            </a:r>
            <a:endParaRPr lang="zh-CN" altLang="en-US" dirty="0">
              <a:latin typeface="微软雅黑" pitchFamily="34" charset="-122"/>
              <a:ea typeface="微软雅黑" pitchFamily="34" charset="-122"/>
            </a:endParaRPr>
          </a:p>
        </p:txBody>
      </p:sp>
      <p:sp>
        <p:nvSpPr>
          <p:cNvPr id="8" name="Rectangle 9"/>
          <p:cNvSpPr txBox="1">
            <a:spLocks noChangeArrowheads="1"/>
          </p:cNvSpPr>
          <p:nvPr/>
        </p:nvSpPr>
        <p:spPr bwMode="auto">
          <a:xfrm>
            <a:off x="457200" y="2355875"/>
            <a:ext cx="3852863"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277813"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1800" b="1" i="0" u="none" strike="noStrike" kern="0" cap="none" spc="0" normalizeH="0" baseline="0" noProof="0" smtClean="0">
              <a:ln>
                <a:noFill/>
              </a:ln>
              <a:solidFill>
                <a:schemeClr val="folHlink"/>
              </a:solidFill>
              <a:effectLst/>
              <a:uLnTx/>
              <a:uFillTx/>
              <a:latin typeface="+mn-lt"/>
              <a:ea typeface="微软雅黑" pitchFamily="34" charset="-122"/>
            </a:endParaRPr>
          </a:p>
          <a:p>
            <a:pPr marL="0" marR="0" lvl="0" indent="0" algn="just" defTabSz="914400" rtl="0" eaLnBrk="1" fontAlgn="base" latinLnBrk="0" hangingPunct="1">
              <a:lnSpc>
                <a:spcPct val="120000"/>
              </a:lnSpc>
              <a:spcBef>
                <a:spcPct val="0"/>
              </a:spcBef>
              <a:spcAft>
                <a:spcPct val="20000"/>
              </a:spcAft>
              <a:buClr>
                <a:srgbClr val="5DB2FF"/>
              </a:buClr>
              <a:buSzPct val="80000"/>
              <a:buFont typeface="方正书宋简体" pitchFamily="65" charset="-122"/>
              <a:buChar char="n"/>
              <a:tabLst/>
              <a:defRPr/>
            </a:pPr>
            <a:endParaRPr kumimoji="0" lang="en-US" altLang="zh-CN" sz="2000" b="1" i="0" u="none" strike="noStrike" kern="0" cap="none" spc="0" normalizeH="0" baseline="0" noProof="0" smtClean="0">
              <a:ln>
                <a:noFill/>
              </a:ln>
              <a:solidFill>
                <a:schemeClr val="tx1"/>
              </a:solidFill>
              <a:effectLst/>
              <a:uLnTx/>
              <a:uFillTx/>
              <a:latin typeface="+mn-lt"/>
              <a:ea typeface="微软雅黑" pitchFamily="34" charset="-122"/>
              <a:cs typeface="+mn-cs"/>
            </a:endParaRPr>
          </a:p>
        </p:txBody>
      </p:sp>
      <p:sp>
        <p:nvSpPr>
          <p:cNvPr id="13" name="内容占位符 5"/>
          <p:cNvSpPr>
            <a:spLocks noGrp="1"/>
          </p:cNvSpPr>
          <p:nvPr>
            <p:ph idx="1"/>
          </p:nvPr>
        </p:nvSpPr>
        <p:spPr>
          <a:xfrm>
            <a:off x="657212" y="1928802"/>
            <a:ext cx="7829576" cy="3919551"/>
          </a:xfrm>
          <a:ln>
            <a:solidFill>
              <a:schemeClr val="bg2"/>
            </a:solidFill>
            <a:prstDash val="dash"/>
          </a:ln>
        </p:spPr>
        <p:txBody>
          <a:bodyPr/>
          <a:lstStyle/>
          <a:p>
            <a:pPr marL="0">
              <a:spcBef>
                <a:spcPts val="1200"/>
              </a:spcBef>
              <a:spcAft>
                <a:spcPts val="0"/>
              </a:spcAft>
              <a:buFont typeface="Wingdings" pitchFamily="2" charset="2"/>
              <a:buChar char="l"/>
            </a:pPr>
            <a:r>
              <a:rPr lang="zh-CN" altLang="en-US" sz="2000" b="0" dirty="0" smtClean="0"/>
              <a:t>在校时除了有学习专业相关的基础知识外，也会完成一些课程设计来强化自己的动手能力，巩固知识，例如：网上销售管理系统、图书管理系统等。</a:t>
            </a:r>
            <a:endParaRPr lang="en-US" altLang="zh-CN" sz="2000" b="0" dirty="0" smtClean="0"/>
          </a:p>
          <a:p>
            <a:pPr marL="0">
              <a:spcBef>
                <a:spcPts val="1200"/>
              </a:spcBef>
              <a:spcAft>
                <a:spcPts val="0"/>
              </a:spcAft>
              <a:buFont typeface="Wingdings" pitchFamily="2" charset="2"/>
              <a:buChar char="l"/>
            </a:pPr>
            <a:r>
              <a:rPr lang="zh-CN" altLang="en-US" sz="2000" b="0" dirty="0" smtClean="0"/>
              <a:t>在公司实习的两个月主要是利用</a:t>
            </a:r>
            <a:r>
              <a:rPr lang="en-US" altLang="zh-CN" sz="2000" b="0" dirty="0" smtClean="0"/>
              <a:t>MUI</a:t>
            </a:r>
            <a:r>
              <a:rPr lang="zh-CN" altLang="en-US" sz="2000" b="0" dirty="0"/>
              <a:t>框架</a:t>
            </a:r>
            <a:r>
              <a:rPr lang="zh-CN" altLang="en-US" sz="2000" b="0" dirty="0" smtClean="0"/>
              <a:t>完成了组内</a:t>
            </a:r>
            <a:r>
              <a:rPr lang="en-US" altLang="zh-CN" sz="2000" b="0" dirty="0" smtClean="0"/>
              <a:t>app</a:t>
            </a:r>
            <a:r>
              <a:rPr lang="zh-CN" altLang="en-US" sz="2000" b="0" dirty="0" smtClean="0"/>
              <a:t>的百度地图模块功能，对前端开发有了新的认识。</a:t>
            </a:r>
            <a:endParaRPr lang="en-US" altLang="zh-CN" sz="2000" b="0" dirty="0" smtClean="0"/>
          </a:p>
          <a:p>
            <a:pPr marL="0" indent="0">
              <a:spcBef>
                <a:spcPts val="1200"/>
              </a:spcBef>
              <a:spcAft>
                <a:spcPts val="0"/>
              </a:spcAft>
              <a:buNone/>
            </a:pPr>
            <a:endParaRPr lang="en-US" altLang="zh-CN" sz="2000" b="0" dirty="0" smtClean="0">
              <a:solidFill>
                <a:srgbClr val="FF0000"/>
              </a:solidFill>
            </a:endParaRPr>
          </a:p>
          <a:p>
            <a:pPr marL="0" indent="0">
              <a:spcBef>
                <a:spcPts val="1200"/>
              </a:spcBef>
              <a:spcAft>
                <a:spcPts val="0"/>
              </a:spcAft>
              <a:buNone/>
            </a:pPr>
            <a:endParaRPr lang="en-US" altLang="zh-CN" sz="2000" b="0" dirty="0">
              <a:solidFill>
                <a:srgbClr val="FF0000"/>
              </a:solidFill>
            </a:endParaRPr>
          </a:p>
        </p:txBody>
      </p:sp>
      <p:sp>
        <p:nvSpPr>
          <p:cNvPr id="6" name="灯片编号占位符 5"/>
          <p:cNvSpPr>
            <a:spLocks noGrp="1"/>
          </p:cNvSpPr>
          <p:nvPr>
            <p:ph type="sldNum" sz="quarter" idx="10"/>
          </p:nvPr>
        </p:nvSpPr>
        <p:spPr/>
        <p:txBody>
          <a:bodyPr/>
          <a:lstStyle/>
          <a:p>
            <a:pPr>
              <a:defRPr/>
            </a:pPr>
            <a:fld id="{4816A599-0D7A-4ED1-B317-DB57F830172B}" type="slidenum">
              <a:rPr lang="zh-CN" altLang="en-US" smtClean="0"/>
              <a:pPr>
                <a:defRPr/>
              </a:pPr>
              <a:t>5</a:t>
            </a:fld>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108091"/>
            <a:ext cx="8229600" cy="5345245"/>
          </a:xfrm>
        </p:spPr>
        <p:txBody>
          <a:bodyPr/>
          <a:lstStyle/>
          <a:p>
            <a:pPr>
              <a:spcBef>
                <a:spcPts val="600"/>
              </a:spcBef>
              <a:spcAft>
                <a:spcPts val="0"/>
              </a:spcAft>
              <a:buFont typeface="Wingdings" pitchFamily="2" charset="2"/>
              <a:buChar char="l"/>
            </a:pPr>
            <a:r>
              <a:rPr lang="zh-CN" altLang="en-US" b="0" dirty="0" smtClean="0"/>
              <a:t>个人简介</a:t>
            </a:r>
            <a:endParaRPr lang="en-US" altLang="zh-CN" b="0" dirty="0" smtClean="0"/>
          </a:p>
          <a:p>
            <a:pPr>
              <a:spcBef>
                <a:spcPts val="600"/>
              </a:spcBef>
              <a:spcAft>
                <a:spcPts val="0"/>
              </a:spcAft>
              <a:buFont typeface="Wingdings" pitchFamily="2" charset="2"/>
              <a:buChar char="l"/>
            </a:pPr>
            <a:r>
              <a:rPr lang="zh-CN" altLang="en-US" dirty="0" smtClean="0">
                <a:solidFill>
                  <a:srgbClr val="0070C0"/>
                </a:solidFill>
              </a:rPr>
              <a:t>试用期总结</a:t>
            </a:r>
            <a:endParaRPr lang="en-US" altLang="zh-CN" dirty="0" smtClean="0">
              <a:solidFill>
                <a:srgbClr val="0070C0"/>
              </a:solidFill>
            </a:endParaRPr>
          </a:p>
          <a:p>
            <a:pPr>
              <a:spcBef>
                <a:spcPts val="600"/>
              </a:spcBef>
              <a:spcAft>
                <a:spcPts val="0"/>
              </a:spcAft>
              <a:buNone/>
            </a:pPr>
            <a:r>
              <a:rPr lang="zh-CN" altLang="en-US" sz="2200" b="0" dirty="0" smtClean="0"/>
              <a:t>       学习与发展</a:t>
            </a:r>
            <a:endParaRPr lang="en-US" altLang="zh-CN" sz="2200" b="0" dirty="0" smtClean="0"/>
          </a:p>
          <a:p>
            <a:pPr>
              <a:spcBef>
                <a:spcPts val="600"/>
              </a:spcBef>
              <a:spcAft>
                <a:spcPts val="0"/>
              </a:spcAft>
              <a:buNone/>
            </a:pPr>
            <a:r>
              <a:rPr lang="en-US" altLang="zh-CN" sz="2200" b="0" dirty="0" smtClean="0"/>
              <a:t>       </a:t>
            </a:r>
            <a:r>
              <a:rPr lang="zh-CN" altLang="en-US" sz="2200" b="0" dirty="0" smtClean="0"/>
              <a:t>工作与成果</a:t>
            </a:r>
            <a:endParaRPr lang="en-US" altLang="zh-CN" sz="2200" b="0" dirty="0" smtClean="0"/>
          </a:p>
          <a:p>
            <a:pPr>
              <a:spcBef>
                <a:spcPts val="600"/>
              </a:spcBef>
              <a:spcAft>
                <a:spcPts val="0"/>
              </a:spcAft>
              <a:buNone/>
            </a:pPr>
            <a:r>
              <a:rPr lang="en-US" altLang="zh-CN" sz="2200" b="0" dirty="0" smtClean="0"/>
              <a:t>       </a:t>
            </a:r>
            <a:r>
              <a:rPr lang="zh-CN" altLang="en-US" sz="2200" b="0" dirty="0" smtClean="0"/>
              <a:t>工作案例</a:t>
            </a:r>
            <a:endParaRPr lang="en-US" altLang="zh-CN" sz="2200" b="0" dirty="0" smtClean="0"/>
          </a:p>
          <a:p>
            <a:pPr>
              <a:spcBef>
                <a:spcPts val="600"/>
              </a:spcBef>
              <a:spcAft>
                <a:spcPts val="0"/>
              </a:spcAft>
              <a:buNone/>
            </a:pPr>
            <a:r>
              <a:rPr lang="en-US" altLang="zh-CN" sz="2200" b="0" dirty="0" smtClean="0"/>
              <a:t>       </a:t>
            </a:r>
            <a:r>
              <a:rPr lang="zh-CN" altLang="en-US" sz="2200" b="0" dirty="0" smtClean="0"/>
              <a:t>企业融入</a:t>
            </a:r>
            <a:endParaRPr lang="en-US" altLang="zh-CN" sz="2200" b="0" dirty="0" smtClean="0"/>
          </a:p>
          <a:p>
            <a:pPr>
              <a:spcBef>
                <a:spcPts val="600"/>
              </a:spcBef>
              <a:spcAft>
                <a:spcPts val="0"/>
              </a:spcAft>
              <a:buFont typeface="Wingdings" pitchFamily="2" charset="2"/>
              <a:buChar char="l"/>
            </a:pPr>
            <a:r>
              <a:rPr lang="zh-CN" altLang="en-US" b="0" dirty="0" smtClean="0"/>
              <a:t>个人自评</a:t>
            </a:r>
            <a:endParaRPr lang="en-US" altLang="zh-CN" b="0" dirty="0" smtClean="0"/>
          </a:p>
          <a:p>
            <a:pPr>
              <a:spcBef>
                <a:spcPts val="600"/>
              </a:spcBef>
              <a:spcAft>
                <a:spcPts val="0"/>
              </a:spcAft>
              <a:buNone/>
            </a:pPr>
            <a:r>
              <a:rPr lang="zh-CN" altLang="en-US" sz="2200" b="0" dirty="0" smtClean="0"/>
              <a:t>        岗位胜任情况</a:t>
            </a:r>
            <a:endParaRPr lang="en-US" altLang="zh-CN" sz="2200" b="0" dirty="0" smtClean="0"/>
          </a:p>
          <a:p>
            <a:pPr>
              <a:spcBef>
                <a:spcPts val="600"/>
              </a:spcBef>
              <a:spcAft>
                <a:spcPts val="0"/>
              </a:spcAft>
              <a:buNone/>
            </a:pPr>
            <a:r>
              <a:rPr lang="en-US" altLang="zh-CN" sz="2200" b="0" dirty="0" smtClean="0"/>
              <a:t>        </a:t>
            </a:r>
            <a:r>
              <a:rPr lang="zh-CN" altLang="en-US" sz="2200" b="0" dirty="0" smtClean="0"/>
              <a:t>任职资格认证</a:t>
            </a:r>
            <a:endParaRPr lang="en-US" altLang="zh-CN" sz="2200" b="0" dirty="0" smtClean="0"/>
          </a:p>
          <a:p>
            <a:pPr>
              <a:spcBef>
                <a:spcPts val="600"/>
              </a:spcBef>
              <a:spcAft>
                <a:spcPts val="0"/>
              </a:spcAft>
              <a:buNone/>
            </a:pPr>
            <a:r>
              <a:rPr lang="zh-CN" altLang="en-US" sz="2200" b="0" dirty="0" smtClean="0"/>
              <a:t>        综合自评</a:t>
            </a:r>
            <a:endParaRPr lang="en-US" altLang="zh-CN" sz="2200" b="0" dirty="0" smtClean="0"/>
          </a:p>
          <a:p>
            <a:pPr>
              <a:spcBef>
                <a:spcPts val="600"/>
              </a:spcBef>
              <a:spcAft>
                <a:spcPts val="0"/>
              </a:spcAft>
              <a:buFont typeface="Wingdings" pitchFamily="2" charset="2"/>
              <a:buChar char="l"/>
            </a:pPr>
            <a:r>
              <a:rPr lang="zh-CN" altLang="en-US" b="0" dirty="0" smtClean="0"/>
              <a:t>建议与意见</a:t>
            </a:r>
            <a:endParaRPr lang="en-US" altLang="zh-CN" b="0" dirty="0" smtClean="0"/>
          </a:p>
          <a:p>
            <a:pPr>
              <a:spcBef>
                <a:spcPts val="600"/>
              </a:spcBef>
              <a:spcAft>
                <a:spcPts val="0"/>
              </a:spcAft>
              <a:buNone/>
            </a:pPr>
            <a:endParaRPr lang="en-US" altLang="zh-CN" b="0" dirty="0" smtClean="0"/>
          </a:p>
          <a:p>
            <a:pPr>
              <a:spcBef>
                <a:spcPts val="600"/>
              </a:spcBef>
              <a:spcAft>
                <a:spcPts val="0"/>
              </a:spcAft>
              <a:buNone/>
            </a:pPr>
            <a:r>
              <a:rPr lang="en-US" altLang="zh-CN" b="0" dirty="0" smtClean="0"/>
              <a:t>        </a:t>
            </a:r>
            <a:endParaRPr lang="zh-CN" altLang="en-US" b="0" dirty="0"/>
          </a:p>
        </p:txBody>
      </p:sp>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6</a:t>
            </a:fld>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452063" y="996863"/>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培训</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en-US" altLang="zh-CN" sz="2400" b="1" dirty="0">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48272089"/>
              </p:ext>
            </p:extLst>
          </p:nvPr>
        </p:nvGraphicFramePr>
        <p:xfrm>
          <a:off x="452063" y="1762472"/>
          <a:ext cx="8143932" cy="4114800"/>
        </p:xfrm>
        <a:graphic>
          <a:graphicData uri="http://schemas.openxmlformats.org/drawingml/2006/table">
            <a:tbl>
              <a:tblPr firstRow="1" bandRow="1">
                <a:tableStyleId>{5C22544A-7EE6-4342-B048-85BDC9FD1C3A}</a:tableStyleId>
              </a:tblPr>
              <a:tblGrid>
                <a:gridCol w="1643074"/>
                <a:gridCol w="3500462"/>
                <a:gridCol w="3000396"/>
              </a:tblGrid>
              <a:tr h="0">
                <a:tc>
                  <a:txBody>
                    <a:bodyPr/>
                    <a:lstStyle/>
                    <a:p>
                      <a:pPr algn="ctr"/>
                      <a:r>
                        <a:rPr lang="zh-CN" altLang="en-US" sz="1800" b="0" dirty="0" smtClean="0">
                          <a:solidFill>
                            <a:schemeClr val="tx1"/>
                          </a:solidFill>
                          <a:latin typeface="+mn-lt"/>
                          <a:ea typeface="微软雅黑" pitchFamily="34" charset="-122"/>
                          <a:cs typeface="+mn-cs"/>
                        </a:rPr>
                        <a:t>时间</a:t>
                      </a:r>
                      <a:endParaRPr lang="zh-CN" altLang="en-US" sz="1800" b="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dirty="0" smtClean="0">
                          <a:solidFill>
                            <a:schemeClr val="tx1"/>
                          </a:solidFill>
                          <a:latin typeface="+mn-lt"/>
                          <a:ea typeface="微软雅黑" pitchFamily="34" charset="-122"/>
                          <a:cs typeface="+mn-cs"/>
                        </a:rPr>
                        <a:t>内容</a:t>
                      </a:r>
                      <a:endParaRPr lang="zh-CN" altLang="en-US" sz="1800" b="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dirty="0" smtClean="0">
                          <a:solidFill>
                            <a:schemeClr val="tx1"/>
                          </a:solidFill>
                          <a:latin typeface="+mn-lt"/>
                          <a:ea typeface="微软雅黑" pitchFamily="34" charset="-122"/>
                          <a:cs typeface="+mn-cs"/>
                        </a:rPr>
                        <a:t>成绩或效果</a:t>
                      </a:r>
                      <a:endParaRPr lang="zh-CN" altLang="en-US" sz="1800" b="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dirty="0" smtClean="0">
                          <a:solidFill>
                            <a:schemeClr val="tx1"/>
                          </a:solidFill>
                          <a:latin typeface="+mn-lt"/>
                          <a:ea typeface="微软雅黑" pitchFamily="34" charset="-122"/>
                          <a:cs typeface="+mn-cs"/>
                        </a:rPr>
                        <a:t>7.5-7.11</a:t>
                      </a:r>
                      <a:endParaRPr lang="zh-CN" altLang="en-US" sz="1800" b="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dirty="0" smtClean="0">
                          <a:solidFill>
                            <a:schemeClr val="tx1"/>
                          </a:solidFill>
                          <a:latin typeface="+mn-lt"/>
                          <a:ea typeface="微软雅黑" pitchFamily="34" charset="-122"/>
                          <a:cs typeface="+mn-cs"/>
                        </a:rPr>
                        <a:t>学习了企业文化，了解了公司的研发体系规范，了解了电力系统的基础知识，其次还有企业任职资格体系，财务基础，信息系统与信息安全，软件编程规范等，最后进行了新员工职业化培训，帮助我们应届毕业生更好的适应职场。</a:t>
                      </a:r>
                      <a:endParaRPr lang="zh-CN" altLang="en-US" sz="1800" b="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dirty="0" smtClean="0">
                          <a:solidFill>
                            <a:schemeClr val="tx1"/>
                          </a:solidFill>
                          <a:latin typeface="+mn-lt"/>
                          <a:ea typeface="微软雅黑" pitchFamily="34" charset="-122"/>
                          <a:cs typeface="+mn-cs"/>
                        </a:rPr>
                        <a:t>通过参加公司培训，让我对公司有了较为全面的了解，对公司的规章制度和办事流程也有了一定的熟悉，对自己的工作的环境的平时的工作态度有了清晰的认识。</a:t>
                      </a:r>
                      <a:endParaRPr lang="zh-CN" altLang="en-US" sz="1800" b="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dirty="0" smtClean="0">
                          <a:solidFill>
                            <a:schemeClr val="tx1"/>
                          </a:solidFill>
                          <a:latin typeface="+mn-lt"/>
                          <a:ea typeface="微软雅黑" pitchFamily="34" charset="-122"/>
                          <a:cs typeface="+mn-cs"/>
                        </a:rPr>
                        <a:t>7.27</a:t>
                      </a:r>
                      <a:endParaRPr lang="zh-CN" altLang="en-US" sz="1800" b="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dirty="0" smtClean="0">
                          <a:solidFill>
                            <a:schemeClr val="tx1"/>
                          </a:solidFill>
                          <a:latin typeface="+mn-lt"/>
                          <a:ea typeface="微软雅黑" pitchFamily="34" charset="-122"/>
                          <a:cs typeface="+mn-cs"/>
                        </a:rPr>
                        <a:t>学习组内当前使用的前端开发框架（</a:t>
                      </a:r>
                      <a:r>
                        <a:rPr lang="en-US" altLang="zh-CN" sz="1800" b="0" dirty="0" err="1" smtClean="0">
                          <a:solidFill>
                            <a:schemeClr val="tx1"/>
                          </a:solidFill>
                          <a:latin typeface="+mn-lt"/>
                          <a:ea typeface="微软雅黑" pitchFamily="34" charset="-122"/>
                          <a:cs typeface="+mn-cs"/>
                        </a:rPr>
                        <a:t>angular+cordova+ionic</a:t>
                      </a:r>
                      <a:r>
                        <a:rPr lang="zh-CN" altLang="en-US" sz="1800" b="0" dirty="0" smtClean="0">
                          <a:solidFill>
                            <a:schemeClr val="tx1"/>
                          </a:solidFill>
                          <a:latin typeface="+mn-lt"/>
                          <a:ea typeface="微软雅黑" pitchFamily="34" charset="-122"/>
                          <a:cs typeface="+mn-cs"/>
                        </a:rPr>
                        <a:t>）</a:t>
                      </a:r>
                      <a:endParaRPr lang="zh-CN" altLang="en-US" sz="1800" b="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dirty="0" smtClean="0">
                          <a:solidFill>
                            <a:schemeClr val="tx1"/>
                          </a:solidFill>
                          <a:latin typeface="+mn-lt"/>
                          <a:ea typeface="微软雅黑" pitchFamily="34" charset="-122"/>
                          <a:cs typeface="+mn-cs"/>
                        </a:rPr>
                        <a:t>通过培训，让我对组内当前的开发框架有了较为系统的认识，对我今后完成组内项目的相关任务提供了很大的帮助。</a:t>
                      </a:r>
                      <a:endParaRPr lang="zh-CN" altLang="en-US" sz="1800" b="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7</a:t>
            </a:fld>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7" name="Rectangle 3"/>
          <p:cNvSpPr>
            <a:spLocks noChangeArrowheads="1"/>
          </p:cNvSpPr>
          <p:nvPr/>
        </p:nvSpPr>
        <p:spPr bwMode="auto">
          <a:xfrm>
            <a:off x="452063" y="996863"/>
            <a:ext cx="8080375" cy="415913"/>
          </a:xfrm>
          <a:prstGeom prst="rect">
            <a:avLst/>
          </a:prstGeom>
          <a:noFill/>
          <a:ln w="9525">
            <a:noFill/>
            <a:miter lim="800000"/>
            <a:headEnd/>
            <a:tailEnd/>
          </a:ln>
        </p:spPr>
        <p:txBody>
          <a:bodyPr/>
          <a:lstStyle/>
          <a:p>
            <a:pPr algn="ct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培训</a:t>
            </a: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zh-CN" altLang="en-US" sz="2400" b="1" dirty="0">
              <a:latin typeface="微软雅黑" pitchFamily="34" charset="-122"/>
              <a:ea typeface="微软雅黑" pitchFamily="34" charset="-122"/>
            </a:endParaRPr>
          </a:p>
          <a:p>
            <a:pPr algn="l">
              <a:lnSpc>
                <a:spcPct val="120000"/>
              </a:lnSpc>
              <a:spcBef>
                <a:spcPct val="50000"/>
              </a:spcBef>
              <a:buClr>
                <a:srgbClr val="0070C0"/>
              </a:buClr>
            </a:pPr>
            <a:endParaRPr lang="en-US" altLang="zh-CN" sz="2400" b="1" dirty="0">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718123394"/>
              </p:ext>
            </p:extLst>
          </p:nvPr>
        </p:nvGraphicFramePr>
        <p:xfrm>
          <a:off x="452063" y="1762472"/>
          <a:ext cx="8143932" cy="3332480"/>
        </p:xfrm>
        <a:graphic>
          <a:graphicData uri="http://schemas.openxmlformats.org/drawingml/2006/table">
            <a:tbl>
              <a:tblPr firstRow="1" bandRow="1">
                <a:tableStyleId>{5C22544A-7EE6-4342-B048-85BDC9FD1C3A}</a:tableStyleId>
              </a:tblPr>
              <a:tblGrid>
                <a:gridCol w="1643074"/>
                <a:gridCol w="3500462"/>
                <a:gridCol w="3000396"/>
              </a:tblGrid>
              <a:tr h="0">
                <a:tc>
                  <a:txBody>
                    <a:bodyPr/>
                    <a:lstStyle/>
                    <a:p>
                      <a:pPr algn="ctr"/>
                      <a:r>
                        <a:rPr lang="zh-CN" altLang="en-US" sz="1800" b="0" kern="1200" dirty="0" smtClean="0">
                          <a:solidFill>
                            <a:schemeClr val="tx1"/>
                          </a:solidFill>
                          <a:latin typeface="+mn-lt"/>
                          <a:ea typeface="微软雅黑" pitchFamily="34" charset="-122"/>
                          <a:cs typeface="+mn-cs"/>
                        </a:rPr>
                        <a:t>时间</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kern="1200" dirty="0" smtClean="0">
                          <a:solidFill>
                            <a:schemeClr val="tx1"/>
                          </a:solidFill>
                          <a:latin typeface="+mn-lt"/>
                          <a:ea typeface="微软雅黑" pitchFamily="34" charset="-122"/>
                          <a:cs typeface="+mn-cs"/>
                        </a:rPr>
                        <a:t>考试</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kern="1200" dirty="0" smtClean="0">
                          <a:solidFill>
                            <a:schemeClr val="tx1"/>
                          </a:solidFill>
                          <a:latin typeface="+mn-lt"/>
                          <a:ea typeface="微软雅黑" pitchFamily="34" charset="-122"/>
                          <a:cs typeface="+mn-cs"/>
                        </a:rPr>
                        <a:t>成绩</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2017-02-14</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新员工必学内容安全知识考试</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100</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2017-04-06</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信息安全管理考试</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2017-08-16</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新员工培训</a:t>
                      </a:r>
                      <a:r>
                        <a:rPr lang="en-US" altLang="zh-CN" sz="1800" b="0" kern="1200" dirty="0" smtClean="0">
                          <a:solidFill>
                            <a:schemeClr val="tx1"/>
                          </a:solidFill>
                          <a:latin typeface="+mn-lt"/>
                          <a:ea typeface="微软雅黑" pitchFamily="34" charset="-122"/>
                          <a:cs typeface="+mn-cs"/>
                        </a:rPr>
                        <a:t>-</a:t>
                      </a:r>
                      <a:r>
                        <a:rPr lang="zh-CN" altLang="en-US" sz="1800" b="0" kern="1200" dirty="0" smtClean="0">
                          <a:solidFill>
                            <a:schemeClr val="tx1"/>
                          </a:solidFill>
                          <a:latin typeface="+mn-lt"/>
                          <a:ea typeface="微软雅黑" pitchFamily="34" charset="-122"/>
                          <a:cs typeface="+mn-cs"/>
                        </a:rPr>
                        <a:t>公司产品与电力知识</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2017-08-28</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新员工培训</a:t>
                      </a:r>
                      <a:r>
                        <a:rPr lang="en-US" altLang="zh-CN" sz="1800" b="0" kern="1200" dirty="0" smtClean="0">
                          <a:solidFill>
                            <a:schemeClr val="tx1"/>
                          </a:solidFill>
                          <a:latin typeface="+mn-lt"/>
                          <a:ea typeface="微软雅黑" pitchFamily="34" charset="-122"/>
                          <a:cs typeface="+mn-cs"/>
                        </a:rPr>
                        <a:t>-</a:t>
                      </a:r>
                      <a:r>
                        <a:rPr lang="zh-CN" altLang="en-US" sz="1800" b="0" kern="1200" dirty="0" smtClean="0">
                          <a:solidFill>
                            <a:schemeClr val="tx1"/>
                          </a:solidFill>
                          <a:latin typeface="+mn-lt"/>
                          <a:ea typeface="微软雅黑" pitchFamily="34" charset="-122"/>
                          <a:cs typeface="+mn-cs"/>
                        </a:rPr>
                        <a:t>财务管理与信息安全</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97</a:t>
                      </a:r>
                      <a:endParaRPr lang="en-US" altLang="zh-CN" sz="1800" b="0" kern="1200" dirty="0" smtClean="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2017-08-28</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新员工培训</a:t>
                      </a:r>
                      <a:r>
                        <a:rPr lang="en-US" altLang="zh-CN" sz="1800" b="0" kern="1200" dirty="0" smtClean="0">
                          <a:solidFill>
                            <a:schemeClr val="tx1"/>
                          </a:solidFill>
                          <a:latin typeface="+mn-lt"/>
                          <a:ea typeface="微软雅黑" pitchFamily="34" charset="-122"/>
                          <a:cs typeface="+mn-cs"/>
                        </a:rPr>
                        <a:t>-ISO</a:t>
                      </a:r>
                      <a:r>
                        <a:rPr lang="zh-CN" altLang="en-US" sz="1800" b="0" kern="1200" dirty="0" smtClean="0">
                          <a:solidFill>
                            <a:schemeClr val="tx1"/>
                          </a:solidFill>
                          <a:latin typeface="+mn-lt"/>
                          <a:ea typeface="微软雅黑" pitchFamily="34" charset="-122"/>
                          <a:cs typeface="+mn-cs"/>
                        </a:rPr>
                        <a:t>与</a:t>
                      </a:r>
                      <a:r>
                        <a:rPr lang="en-US" altLang="zh-CN" sz="1800" b="0" kern="1200" dirty="0" smtClean="0">
                          <a:solidFill>
                            <a:schemeClr val="tx1"/>
                          </a:solidFill>
                          <a:latin typeface="+mn-lt"/>
                          <a:ea typeface="微软雅黑" pitchFamily="34" charset="-122"/>
                          <a:cs typeface="+mn-cs"/>
                        </a:rPr>
                        <a:t>EHS</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92</a:t>
                      </a:r>
                      <a:endParaRPr lang="en-US" altLang="zh-CN" sz="1800" b="0" kern="1200" dirty="0" smtClean="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2017-08-30</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新员工培训</a:t>
                      </a:r>
                      <a:r>
                        <a:rPr lang="en-US" altLang="zh-CN" sz="1800" b="0" kern="1200" dirty="0" smtClean="0">
                          <a:solidFill>
                            <a:schemeClr val="tx1"/>
                          </a:solidFill>
                          <a:latin typeface="+mn-lt"/>
                          <a:ea typeface="微软雅黑" pitchFamily="34" charset="-122"/>
                          <a:cs typeface="+mn-cs"/>
                        </a:rPr>
                        <a:t>-</a:t>
                      </a:r>
                      <a:r>
                        <a:rPr lang="zh-CN" altLang="en-US" sz="1800" b="0" kern="1200" dirty="0" smtClean="0">
                          <a:solidFill>
                            <a:schemeClr val="tx1"/>
                          </a:solidFill>
                          <a:latin typeface="+mn-lt"/>
                          <a:ea typeface="微软雅黑" pitchFamily="34" charset="-122"/>
                          <a:cs typeface="+mn-cs"/>
                        </a:rPr>
                        <a:t>任职资格与研发体系</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91</a:t>
                      </a:r>
                      <a:endParaRPr lang="en-US" altLang="zh-CN" sz="1800" b="0" kern="1200" dirty="0" smtClean="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2017-08-31</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新员工培训</a:t>
                      </a:r>
                      <a:r>
                        <a:rPr lang="en-US" altLang="zh-CN" sz="1800" b="0" kern="1200" dirty="0" smtClean="0">
                          <a:solidFill>
                            <a:schemeClr val="tx1"/>
                          </a:solidFill>
                          <a:latin typeface="+mn-lt"/>
                          <a:ea typeface="微软雅黑" pitchFamily="34" charset="-122"/>
                          <a:cs typeface="+mn-cs"/>
                        </a:rPr>
                        <a:t>-</a:t>
                      </a:r>
                      <a:r>
                        <a:rPr lang="zh-CN" altLang="en-US" sz="1800" b="0" kern="1200" dirty="0" smtClean="0">
                          <a:solidFill>
                            <a:schemeClr val="tx1"/>
                          </a:solidFill>
                          <a:latin typeface="+mn-lt"/>
                          <a:ea typeface="微软雅黑" pitchFamily="34" charset="-122"/>
                          <a:cs typeface="+mn-cs"/>
                        </a:rPr>
                        <a:t>软件编程规范</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100</a:t>
                      </a:r>
                      <a:endParaRPr lang="en-US" altLang="zh-CN" sz="1800" b="0" kern="1200" dirty="0" smtClean="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1800" b="0" kern="1200" dirty="0" smtClean="0">
                          <a:solidFill>
                            <a:schemeClr val="tx1"/>
                          </a:solidFill>
                          <a:latin typeface="+mn-lt"/>
                          <a:ea typeface="微软雅黑" pitchFamily="34" charset="-122"/>
                          <a:cs typeface="+mn-cs"/>
                        </a:rPr>
                        <a:t>2017-09-13</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新员工培训</a:t>
                      </a:r>
                      <a:r>
                        <a:rPr lang="en-US" altLang="zh-CN" sz="1800" b="0" kern="1200" dirty="0" smtClean="0">
                          <a:solidFill>
                            <a:schemeClr val="tx1"/>
                          </a:solidFill>
                          <a:latin typeface="+mn-lt"/>
                          <a:ea typeface="微软雅黑" pitchFamily="34" charset="-122"/>
                          <a:cs typeface="+mn-cs"/>
                        </a:rPr>
                        <a:t>-</a:t>
                      </a:r>
                      <a:r>
                        <a:rPr lang="zh-CN" altLang="en-US" sz="1800" b="0" kern="1200" dirty="0" smtClean="0">
                          <a:solidFill>
                            <a:schemeClr val="tx1"/>
                          </a:solidFill>
                          <a:latin typeface="+mn-lt"/>
                          <a:ea typeface="微软雅黑" pitchFamily="34" charset="-122"/>
                          <a:cs typeface="+mn-cs"/>
                        </a:rPr>
                        <a:t>企业文化与应知应会</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0" kern="1200" dirty="0" smtClean="0">
                          <a:solidFill>
                            <a:schemeClr val="tx1"/>
                          </a:solidFill>
                          <a:latin typeface="+mn-lt"/>
                          <a:ea typeface="微软雅黑" pitchFamily="34" charset="-122"/>
                          <a:cs typeface="+mn-cs"/>
                        </a:rPr>
                        <a:t>96</a:t>
                      </a:r>
                      <a:endParaRPr lang="en-US" altLang="zh-CN" sz="1800" b="0" kern="1200" dirty="0" smtClean="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灯片编号占位符 8"/>
          <p:cNvSpPr>
            <a:spLocks noGrp="1"/>
          </p:cNvSpPr>
          <p:nvPr>
            <p:ph type="sldNum" sz="quarter" idx="10"/>
          </p:nvPr>
        </p:nvSpPr>
        <p:spPr/>
        <p:txBody>
          <a:bodyPr/>
          <a:lstStyle/>
          <a:p>
            <a:pPr>
              <a:defRPr/>
            </a:pPr>
            <a:fld id="{4816A599-0D7A-4ED1-B317-DB57F830172B}" type="slidenum">
              <a:rPr lang="zh-CN" altLang="en-US" smtClean="0"/>
              <a:pPr>
                <a:defRPr/>
              </a:pPr>
              <a:t>8</a:t>
            </a:fld>
            <a:endParaRPr lang="zh-CN" altLang="en-US"/>
          </a:p>
        </p:txBody>
      </p:sp>
    </p:spTree>
    <p:extLst>
      <p:ext uri="{BB962C8B-B14F-4D97-AF65-F5344CB8AC3E}">
        <p14:creationId xmlns:p14="http://schemas.microsoft.com/office/powerpoint/2010/main" val="37969587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816A599-0D7A-4ED1-B317-DB57F830172B}" type="slidenum">
              <a:rPr lang="zh-CN" altLang="en-US" smtClean="0"/>
              <a:pPr>
                <a:defRPr/>
              </a:pPr>
              <a:t>9</a:t>
            </a:fld>
            <a:endParaRPr lang="zh-CN" altLang="en-US"/>
          </a:p>
        </p:txBody>
      </p:sp>
      <p:sp>
        <p:nvSpPr>
          <p:cNvPr id="5" name="标题 4"/>
          <p:cNvSpPr>
            <a:spLocks noGrp="1"/>
          </p:cNvSpPr>
          <p:nvPr>
            <p:ph type="title"/>
          </p:nvPr>
        </p:nvSpPr>
        <p:spPr/>
        <p:txBody>
          <a:bodyPr/>
          <a:lstStyle/>
          <a:p>
            <a:r>
              <a:rPr lang="zh-CN" altLang="en-US" dirty="0" smtClean="0">
                <a:latin typeface="微软雅黑" pitchFamily="34" charset="-122"/>
                <a:ea typeface="微软雅黑" pitchFamily="34" charset="-122"/>
              </a:rPr>
              <a:t>试用期总结：学习与发展</a:t>
            </a:r>
            <a:endParaRPr lang="zh-CN" altLang="en-US" dirty="0">
              <a:latin typeface="微软雅黑" pitchFamily="34" charset="-122"/>
              <a:ea typeface="微软雅黑" pitchFamily="34" charset="-122"/>
            </a:endParaRPr>
          </a:p>
        </p:txBody>
      </p:sp>
      <p:sp>
        <p:nvSpPr>
          <p:cNvPr id="6" name="矩形 5"/>
          <p:cNvSpPr/>
          <p:nvPr/>
        </p:nvSpPr>
        <p:spPr>
          <a:xfrm>
            <a:off x="3563888" y="1052736"/>
            <a:ext cx="1723549" cy="497957"/>
          </a:xfrm>
          <a:prstGeom prst="rect">
            <a:avLst/>
          </a:prstGeom>
        </p:spPr>
        <p:txBody>
          <a:bodyPr wrap="none">
            <a:spAutoFit/>
          </a:bodyPr>
          <a:lstStyle/>
          <a:p>
            <a:pPr>
              <a:lnSpc>
                <a:spcPct val="120000"/>
              </a:lnSpc>
              <a:spcBef>
                <a:spcPct val="50000"/>
              </a:spcBef>
              <a:buClr>
                <a:srgbClr val="0070C0"/>
              </a:buClr>
              <a:buSzPct val="80000"/>
            </a:pPr>
            <a:r>
              <a:rPr lang="zh-CN" altLang="en-US" sz="2400" b="1" dirty="0" smtClean="0">
                <a:latin typeface="微软雅黑" pitchFamily="34" charset="-122"/>
                <a:ea typeface="微软雅黑" pitchFamily="34" charset="-122"/>
              </a:rPr>
              <a:t>辅导与自学</a:t>
            </a:r>
            <a:endParaRPr lang="zh-CN" altLang="en-US" sz="2400" b="1"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531989889"/>
              </p:ext>
            </p:extLst>
          </p:nvPr>
        </p:nvGraphicFramePr>
        <p:xfrm>
          <a:off x="539552" y="1844824"/>
          <a:ext cx="8143932" cy="3861234"/>
        </p:xfrm>
        <a:graphic>
          <a:graphicData uri="http://schemas.openxmlformats.org/drawingml/2006/table">
            <a:tbl>
              <a:tblPr firstRow="1" bandRow="1">
                <a:tableStyleId>{5C22544A-7EE6-4342-B048-85BDC9FD1C3A}</a:tableStyleId>
              </a:tblPr>
              <a:tblGrid>
                <a:gridCol w="1643074"/>
                <a:gridCol w="3500462"/>
                <a:gridCol w="3000396"/>
              </a:tblGrid>
              <a:tr h="386514">
                <a:tc>
                  <a:txBody>
                    <a:bodyPr/>
                    <a:lstStyle/>
                    <a:p>
                      <a:pPr algn="ctr"/>
                      <a:r>
                        <a:rPr lang="zh-CN" altLang="en-US" sz="1800" b="0" kern="1200" dirty="0" smtClean="0">
                          <a:solidFill>
                            <a:schemeClr val="tx1"/>
                          </a:solidFill>
                          <a:latin typeface="+mn-lt"/>
                          <a:ea typeface="微软雅黑" pitchFamily="34" charset="-122"/>
                          <a:cs typeface="+mn-cs"/>
                        </a:rPr>
                        <a:t>时间</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kern="1200" dirty="0" smtClean="0">
                          <a:solidFill>
                            <a:schemeClr val="tx1"/>
                          </a:solidFill>
                          <a:latin typeface="+mn-lt"/>
                          <a:ea typeface="微软雅黑" pitchFamily="34" charset="-122"/>
                          <a:cs typeface="+mn-cs"/>
                        </a:rPr>
                        <a:t>内容</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0" kern="1200" dirty="0" smtClean="0">
                          <a:solidFill>
                            <a:schemeClr val="tx1"/>
                          </a:solidFill>
                          <a:latin typeface="+mn-lt"/>
                          <a:ea typeface="微软雅黑" pitchFamily="34" charset="-122"/>
                          <a:cs typeface="+mn-cs"/>
                        </a:rPr>
                        <a:t>成绩或效果</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7133">
                <a:tc>
                  <a:txBody>
                    <a:bodyPr/>
                    <a:lstStyle/>
                    <a:p>
                      <a:pPr algn="ctr"/>
                      <a:r>
                        <a:rPr lang="en-US" altLang="zh-CN" sz="1800" b="0" kern="1200" dirty="0" smtClean="0">
                          <a:solidFill>
                            <a:schemeClr val="tx1"/>
                          </a:solidFill>
                          <a:latin typeface="+mn-lt"/>
                          <a:ea typeface="微软雅黑" pitchFamily="34" charset="-122"/>
                          <a:cs typeface="+mn-cs"/>
                        </a:rPr>
                        <a:t>7.11-8.15</a:t>
                      </a:r>
                      <a:endParaRPr lang="zh-CN" altLang="en-US" sz="1800" b="0" kern="1200" dirty="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熟悉组内项目的业务流程，学习</a:t>
                      </a:r>
                      <a:r>
                        <a:rPr lang="en-US" altLang="zh-CN" sz="1800" b="0" kern="1200" dirty="0" smtClean="0">
                          <a:solidFill>
                            <a:schemeClr val="tx1"/>
                          </a:solidFill>
                          <a:latin typeface="+mn-lt"/>
                          <a:ea typeface="微软雅黑" pitchFamily="34" charset="-122"/>
                          <a:cs typeface="+mn-cs"/>
                        </a:rPr>
                        <a:t>app</a:t>
                      </a:r>
                      <a:r>
                        <a:rPr lang="zh-CN" altLang="en-US" sz="1800" b="0" kern="1200" dirty="0" smtClean="0">
                          <a:solidFill>
                            <a:schemeClr val="tx1"/>
                          </a:solidFill>
                          <a:latin typeface="+mn-lt"/>
                          <a:ea typeface="微软雅黑" pitchFamily="34" charset="-122"/>
                          <a:cs typeface="+mn-cs"/>
                        </a:rPr>
                        <a:t>开发使用的框架，通过实现小组</a:t>
                      </a:r>
                      <a:r>
                        <a:rPr lang="en-US" altLang="zh-CN" sz="1800" b="0" kern="1200" dirty="0" smtClean="0">
                          <a:solidFill>
                            <a:schemeClr val="tx1"/>
                          </a:solidFill>
                          <a:latin typeface="+mn-lt"/>
                          <a:ea typeface="微软雅黑" pitchFamily="34" charset="-122"/>
                          <a:cs typeface="+mn-cs"/>
                        </a:rPr>
                        <a:t>app</a:t>
                      </a:r>
                      <a:r>
                        <a:rPr lang="zh-CN" altLang="en-US" sz="1800" b="0" kern="1200" dirty="0" smtClean="0">
                          <a:solidFill>
                            <a:schemeClr val="tx1"/>
                          </a:solidFill>
                          <a:latin typeface="+mn-lt"/>
                          <a:ea typeface="微软雅黑" pitchFamily="34" charset="-122"/>
                          <a:cs typeface="+mn-cs"/>
                        </a:rPr>
                        <a:t>里面的一些小的功能，在实践中熟悉框架，同时学习</a:t>
                      </a:r>
                      <a:r>
                        <a:rPr lang="en-US" altLang="zh-CN" sz="1800" b="0" kern="1200" dirty="0" smtClean="0">
                          <a:solidFill>
                            <a:schemeClr val="tx1"/>
                          </a:solidFill>
                          <a:latin typeface="+mn-lt"/>
                          <a:ea typeface="微软雅黑" pitchFamily="34" charset="-122"/>
                          <a:cs typeface="+mn-cs"/>
                        </a:rPr>
                        <a:t>angular2</a:t>
                      </a:r>
                      <a:r>
                        <a:rPr lang="zh-CN" altLang="en-US" sz="1800" b="0" kern="1200" dirty="0" smtClean="0">
                          <a:solidFill>
                            <a:schemeClr val="tx1"/>
                          </a:solidFill>
                          <a:latin typeface="+mn-lt"/>
                          <a:ea typeface="微软雅黑" pitchFamily="34" charset="-122"/>
                          <a:cs typeface="+mn-cs"/>
                        </a:rPr>
                        <a:t>、</a:t>
                      </a:r>
                      <a:r>
                        <a:rPr lang="en-US" altLang="zh-CN" sz="1800" b="0" kern="1200" dirty="0" smtClean="0">
                          <a:solidFill>
                            <a:schemeClr val="tx1"/>
                          </a:solidFill>
                          <a:latin typeface="+mn-lt"/>
                          <a:ea typeface="微软雅黑" pitchFamily="34" charset="-122"/>
                          <a:cs typeface="+mn-cs"/>
                        </a:rPr>
                        <a:t>ionic</a:t>
                      </a:r>
                      <a:r>
                        <a:rPr lang="zh-CN" altLang="en-US" sz="1800" b="0" kern="1200" dirty="0" smtClean="0">
                          <a:solidFill>
                            <a:schemeClr val="tx1"/>
                          </a:solidFill>
                          <a:latin typeface="+mn-lt"/>
                          <a:ea typeface="微软雅黑" pitchFamily="34" charset="-122"/>
                          <a:cs typeface="+mn-cs"/>
                        </a:rPr>
                        <a:t>、</a:t>
                      </a:r>
                      <a:r>
                        <a:rPr lang="en-US" altLang="zh-CN" sz="1800" b="0" kern="1200" dirty="0" err="1" smtClean="0">
                          <a:solidFill>
                            <a:schemeClr val="tx1"/>
                          </a:solidFill>
                          <a:latin typeface="+mn-lt"/>
                          <a:ea typeface="微软雅黑" pitchFamily="34" charset="-122"/>
                          <a:cs typeface="+mn-cs"/>
                        </a:rPr>
                        <a:t>cordova</a:t>
                      </a:r>
                      <a:r>
                        <a:rPr lang="zh-CN" altLang="en-US" sz="1800" b="0" kern="1200" dirty="0" smtClean="0">
                          <a:solidFill>
                            <a:schemeClr val="tx1"/>
                          </a:solidFill>
                          <a:latin typeface="+mn-lt"/>
                          <a:ea typeface="微软雅黑" pitchFamily="34" charset="-122"/>
                          <a:cs typeface="+mn-cs"/>
                        </a:rPr>
                        <a:t>的语言，熟悉他们各自的开发文档，锻炼自己独立解决问题的能力。</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通过这样的方式，我快速熟悉了组内项目的业务流程，协助同事完成了净菜城市配送以及用户点餐服务两个网上平台的操作指南，与此同时，我协助同事实现了组内</a:t>
                      </a:r>
                      <a:r>
                        <a:rPr lang="en-US" altLang="zh-CN" sz="1800" b="0" kern="1200" dirty="0" smtClean="0">
                          <a:solidFill>
                            <a:schemeClr val="tx1"/>
                          </a:solidFill>
                          <a:latin typeface="+mn-lt"/>
                          <a:ea typeface="微软雅黑" pitchFamily="34" charset="-122"/>
                          <a:cs typeface="+mn-cs"/>
                        </a:rPr>
                        <a:t>app</a:t>
                      </a:r>
                      <a:r>
                        <a:rPr lang="zh-CN" altLang="en-US" sz="1800" b="0" kern="1200" dirty="0" smtClean="0">
                          <a:solidFill>
                            <a:schemeClr val="tx1"/>
                          </a:solidFill>
                          <a:latin typeface="+mn-lt"/>
                          <a:ea typeface="微软雅黑" pitchFamily="34" charset="-122"/>
                          <a:cs typeface="+mn-cs"/>
                        </a:rPr>
                        <a:t>社区厨房平台的部分页面和功能。</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65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smtClean="0">
                          <a:solidFill>
                            <a:schemeClr val="tx1"/>
                          </a:solidFill>
                          <a:latin typeface="+mn-lt"/>
                          <a:ea typeface="微软雅黑" pitchFamily="34" charset="-122"/>
                          <a:cs typeface="+mn-cs"/>
                        </a:rPr>
                        <a:t>8.15-9.15</a:t>
                      </a:r>
                      <a:endParaRPr lang="zh-CN" altLang="en-US" sz="1800" b="0" kern="1200" dirty="0" smtClean="0">
                        <a:solidFill>
                          <a:schemeClr val="tx1"/>
                        </a:solidFill>
                        <a:latin typeface="+mn-lt"/>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熟悉组内网站项目的前端框架，学习</a:t>
                      </a:r>
                      <a:r>
                        <a:rPr lang="en-US" altLang="zh-CN" sz="1800" b="0" kern="1200" dirty="0" smtClean="0">
                          <a:solidFill>
                            <a:schemeClr val="tx1"/>
                          </a:solidFill>
                          <a:latin typeface="+mn-lt"/>
                          <a:ea typeface="微软雅黑" pitchFamily="34" charset="-122"/>
                          <a:cs typeface="+mn-cs"/>
                        </a:rPr>
                        <a:t>JS</a:t>
                      </a:r>
                      <a:r>
                        <a:rPr lang="zh-CN" altLang="en-US" sz="1800" b="0" kern="1200" dirty="0" smtClean="0">
                          <a:solidFill>
                            <a:schemeClr val="tx1"/>
                          </a:solidFill>
                          <a:latin typeface="+mn-lt"/>
                          <a:ea typeface="微软雅黑" pitchFamily="34" charset="-122"/>
                          <a:cs typeface="+mn-cs"/>
                        </a:rPr>
                        <a:t>和</a:t>
                      </a:r>
                      <a:r>
                        <a:rPr lang="en-US" altLang="zh-CN" sz="1800" b="0" kern="1200" dirty="0" err="1" smtClean="0">
                          <a:solidFill>
                            <a:schemeClr val="tx1"/>
                          </a:solidFill>
                          <a:latin typeface="+mn-lt"/>
                          <a:ea typeface="微软雅黑" pitchFamily="34" charset="-122"/>
                          <a:cs typeface="+mn-cs"/>
                        </a:rPr>
                        <a:t>Jquery</a:t>
                      </a:r>
                      <a:r>
                        <a:rPr lang="en-US" altLang="zh-CN" sz="1800" b="0" kern="1200" dirty="0" smtClean="0">
                          <a:solidFill>
                            <a:schemeClr val="tx1"/>
                          </a:solidFill>
                          <a:latin typeface="+mn-lt"/>
                          <a:ea typeface="微软雅黑" pitchFamily="34" charset="-122"/>
                          <a:cs typeface="+mn-cs"/>
                        </a:rPr>
                        <a:t>,</a:t>
                      </a:r>
                      <a:r>
                        <a:rPr lang="zh-CN" altLang="en-US" sz="1800" b="0" kern="1200" dirty="0" smtClean="0">
                          <a:solidFill>
                            <a:schemeClr val="tx1"/>
                          </a:solidFill>
                          <a:latin typeface="+mn-lt"/>
                          <a:ea typeface="微软雅黑" pitchFamily="34" charset="-122"/>
                          <a:cs typeface="+mn-cs"/>
                        </a:rPr>
                        <a:t>重新熟悉它们的相关语法，为进行网站版项目的开发打基础。</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kern="1200" dirty="0" smtClean="0">
                          <a:solidFill>
                            <a:schemeClr val="tx1"/>
                          </a:solidFill>
                          <a:latin typeface="+mn-lt"/>
                          <a:ea typeface="微软雅黑" pitchFamily="34" charset="-122"/>
                          <a:cs typeface="+mn-cs"/>
                        </a:rPr>
                        <a:t>在导师协助下，用网站版的开发框架完成一个小</a:t>
                      </a:r>
                      <a:r>
                        <a:rPr lang="en-US" altLang="zh-CN" sz="1800" b="0" kern="1200" dirty="0" smtClean="0">
                          <a:solidFill>
                            <a:schemeClr val="tx1"/>
                          </a:solidFill>
                          <a:latin typeface="+mn-lt"/>
                          <a:ea typeface="微软雅黑" pitchFamily="34" charset="-122"/>
                          <a:cs typeface="+mn-cs"/>
                        </a:rPr>
                        <a:t>demo</a:t>
                      </a:r>
                      <a:r>
                        <a:rPr lang="zh-CN" altLang="en-US" sz="1800" b="0" kern="1200" dirty="0" smtClean="0">
                          <a:solidFill>
                            <a:schemeClr val="tx1"/>
                          </a:solidFill>
                          <a:latin typeface="+mn-lt"/>
                          <a:ea typeface="微软雅黑" pitchFamily="34" charset="-122"/>
                          <a:cs typeface="+mn-cs"/>
                        </a:rPr>
                        <a:t>，对框架的整体结构和逻辑有了一定的认识。 </a:t>
                      </a:r>
                      <a:endParaRPr lang="zh-CN" altLang="en-US" sz="1800" b="0" kern="1200" dirty="0">
                        <a:solidFill>
                          <a:schemeClr val="tx1"/>
                        </a:solidFill>
                        <a:latin typeface="+mn-lt"/>
                        <a:ea typeface="微软雅黑" pitchFamily="34"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1759244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UT-MA-PPT模板-蓝白">
  <a:themeElements>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优特展厅PPT模板">
      <a:majorFont>
        <a:latin typeface="Arial"/>
        <a:ea typeface="黑体"/>
        <a:cs typeface=""/>
      </a:majorFont>
      <a:minorFont>
        <a:latin typeface="Arial"/>
        <a:ea typeface="方正书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优特展厅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优特展厅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优特展厅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优特展厅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优特展厅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优特展厅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优特展厅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优特展厅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优特展厅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优特展厅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优特展厅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优特展厅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2590</TotalTime>
  <Words>3513</Words>
  <Application>Microsoft Office PowerPoint</Application>
  <PresentationFormat>全屏显示(4:3)</PresentationFormat>
  <Paragraphs>403</Paragraphs>
  <Slides>32</Slides>
  <Notes>19</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UT-MA-PPT模板-蓝白</vt:lpstr>
      <vt:lpstr>新员工转正答辩汇报</vt:lpstr>
      <vt:lpstr>目录</vt:lpstr>
      <vt:lpstr>个人简介</vt:lpstr>
      <vt:lpstr>个人简介</vt:lpstr>
      <vt:lpstr>个人简介</vt:lpstr>
      <vt:lpstr>目录</vt:lpstr>
      <vt:lpstr>试用期总结：学习与发展</vt:lpstr>
      <vt:lpstr>试用期总结：学习与发展</vt:lpstr>
      <vt:lpstr>试用期总结：学习与发展</vt:lpstr>
      <vt:lpstr>试用期总结：学习与发展</vt:lpstr>
      <vt:lpstr>试用期总结：工作与成果</vt:lpstr>
      <vt:lpstr>试用期总结：工作案例</vt:lpstr>
      <vt:lpstr>试用期总结：工作案例</vt:lpstr>
      <vt:lpstr>试用期总结：企业融入</vt:lpstr>
      <vt:lpstr>PowerPoint 演示文稿</vt:lpstr>
      <vt:lpstr>目录</vt:lpstr>
      <vt:lpstr>个人自评：岗位胜任情况</vt:lpstr>
      <vt:lpstr>个人自评：岗位胜任情况</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个人自评：任职资格认证</vt:lpstr>
      <vt:lpstr>综合自评</vt:lpstr>
      <vt:lpstr>综合自评—现状与规划</vt:lpstr>
      <vt:lpstr>目录</vt:lpstr>
      <vt:lpstr>建议和意见</vt:lpstr>
      <vt:lpstr>谢谢！ 请评委提问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武耀文</dc:creator>
  <cp:lastModifiedBy>武耀文</cp:lastModifiedBy>
  <cp:revision>211</cp:revision>
  <dcterms:modified xsi:type="dcterms:W3CDTF">2017-09-28T12:53:39Z</dcterms:modified>
</cp:coreProperties>
</file>