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3" r:id="rId3"/>
    <p:sldId id="257" r:id="rId4"/>
    <p:sldId id="298" r:id="rId5"/>
    <p:sldId id="301" r:id="rId6"/>
    <p:sldId id="278" r:id="rId7"/>
    <p:sldId id="313" r:id="rId8"/>
    <p:sldId id="312" r:id="rId9"/>
    <p:sldId id="295" r:id="rId10"/>
    <p:sldId id="279" r:id="rId11"/>
    <p:sldId id="288" r:id="rId12"/>
    <p:sldId id="281" r:id="rId13"/>
    <p:sldId id="302" r:id="rId14"/>
    <p:sldId id="300" r:id="rId15"/>
    <p:sldId id="297" r:id="rId16"/>
    <p:sldId id="282" r:id="rId17"/>
    <p:sldId id="285" r:id="rId18"/>
    <p:sldId id="306" r:id="rId19"/>
    <p:sldId id="286" r:id="rId20"/>
    <p:sldId id="307" r:id="rId21"/>
    <p:sldId id="308" r:id="rId22"/>
    <p:sldId id="309" r:id="rId23"/>
    <p:sldId id="310" r:id="rId24"/>
    <p:sldId id="311" r:id="rId25"/>
    <p:sldId id="283" r:id="rId26"/>
    <p:sldId id="296" r:id="rId27"/>
    <p:sldId id="303" r:id="rId28"/>
    <p:sldId id="290" r:id="rId29"/>
    <p:sldId id="292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336699"/>
    <a:srgbClr val="FFFF99"/>
    <a:srgbClr val="99FF99"/>
    <a:srgbClr val="FF6600"/>
    <a:srgbClr val="FF7C80"/>
    <a:srgbClr val="CC000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4" autoAdjust="0"/>
  </p:normalViewPr>
  <p:slideViewPr>
    <p:cSldViewPr>
      <p:cViewPr varScale="1">
        <p:scale>
          <a:sx n="95" d="100"/>
          <a:sy n="95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pPr/>
              <a:t>2018/7/13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4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微软雅黑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PMingLiU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1026" name="Picture 2" descr="C:\Users\wuyaowen\Desktop\物联标志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-171400"/>
            <a:ext cx="49601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0" name="Picture 2" descr="C:\Users\wuyaowen\Desktop\物联标志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82" y="23500"/>
            <a:ext cx="2771654" cy="88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itchFamily="2" charset="2"/>
        <a:buChar char="n"/>
        <a:defRPr sz="1000" b="1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201707&#26234;&#33021;&#39184;&#39278;&#19994;&#21153;&#25509;&#21475;(&#19994;&#21153;&#24179;&#21488;)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0248;&#29305;&#26234;&#33021;&#39184;&#39278;&#32593;&#31449;&#29256;&#65288;&#30005;&#23376;&#33756;&#35889;)&#31995;&#32479;&#27979;&#35797;&#29992;&#20363;%20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43;&#24230;&#24179;&#21488;&#19982;&#30005;&#23376;&#33756;&#35889;&#24179;&#21488;&#25509;&#21475;2017.10.doc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ycat&#20351;&#29992;&#25163;&#20876;.do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adoop&#38598;&#32676;&#21450;&#20027;&#22791;&#20999;&#25442;&#37197;&#32622;&#25991;&#26723;.doc" TargetMode="External"/><Relationship Id="rId4" Type="http://schemas.openxmlformats.org/officeDocument/2006/relationships/hyperlink" Target="zabbix&#26381;&#21153;&#31471;&#19982;&#23458;&#25143;&#31471;&#23433;&#35013;&#20351;&#29992;&#35828;&#26126;.do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新员工转正答辩汇报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929453" y="5711147"/>
            <a:ext cx="1800494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itchFamily="34" charset="-122"/>
              </a:rPr>
              <a:t>答辩人：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</a:rPr>
              <a:t>汪鹏</a:t>
            </a: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微软雅黑" pitchFamily="34" charset="-122"/>
              </a:rPr>
              <a:t>2017/10/17</a:t>
            </a:r>
            <a:endParaRPr lang="en-US" altLang="zh-CN" sz="2100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试用期总结：工作案例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74533" y="1406944"/>
            <a:ext cx="7827250" cy="5046392"/>
          </a:xfrm>
          <a:ln>
            <a:solidFill>
              <a:schemeClr val="bg2"/>
            </a:solidFill>
            <a:prstDash val="dash"/>
          </a:ln>
        </p:spPr>
        <p:txBody>
          <a:bodyPr/>
          <a:lstStyle/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时间：</a:t>
            </a:r>
            <a:r>
              <a:rPr lang="en-US" altLang="zh-CN" sz="1600" b="0" dirty="0" smtClean="0"/>
              <a:t>9.4-9.8</a:t>
            </a:r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案例整个过程的描述：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600" b="0" dirty="0" smtClean="0"/>
              <a:t>       </a:t>
            </a:r>
            <a:r>
              <a:rPr lang="zh-CN" altLang="en-US" sz="1600" b="0" dirty="0"/>
              <a:t>原本</a:t>
            </a:r>
            <a:r>
              <a:rPr lang="zh-CN" altLang="en-US" sz="1600" b="0" dirty="0" smtClean="0"/>
              <a:t>工作任务是系统的测试，测试用例的编写，后面又由于要尽快预研跑通</a:t>
            </a:r>
            <a:r>
              <a:rPr lang="en-US" altLang="zh-CN" sz="1600" b="0" dirty="0" err="1" smtClean="0"/>
              <a:t>zabbix</a:t>
            </a:r>
            <a:r>
              <a:rPr lang="zh-CN" altLang="en-US" sz="1600" b="0" dirty="0" smtClean="0"/>
              <a:t>对数据库</a:t>
            </a:r>
            <a:r>
              <a:rPr lang="en-US" altLang="zh-CN" sz="1600" b="0" dirty="0" err="1" smtClean="0"/>
              <a:t>postgreSQL</a:t>
            </a:r>
            <a:r>
              <a:rPr lang="zh-CN" altLang="en-US" sz="1600" b="0" dirty="0" smtClean="0"/>
              <a:t>的监控，而当时报警邮件还未解决完毕，虽然导师说这个可以后续处理，但是个人觉得还是整体跑通比较好，后面成功实现自动触发报警邮件发送到指定人员，接着在实现监控</a:t>
            </a:r>
            <a:r>
              <a:rPr lang="en-US" altLang="zh-CN" sz="1600" b="0" dirty="0" err="1"/>
              <a:t>postgreSQL</a:t>
            </a:r>
            <a:r>
              <a:rPr lang="en-US" altLang="zh-CN" sz="1600" b="0" dirty="0"/>
              <a:t> </a:t>
            </a:r>
            <a:r>
              <a:rPr lang="zh-CN" altLang="en-US" sz="1600" b="0" dirty="0" smtClean="0"/>
              <a:t>时，又发现很多监控项并未显示，虽然已显示的监控项已足以满足现阶段要求，但个人还是觉得不够完美，在不断查阅资料，以及各种尝试之后，终于实现了几乎所有监控项，美中不足，由于现在使用的</a:t>
            </a:r>
            <a:r>
              <a:rPr lang="en-US" altLang="zh-CN" sz="1600" b="0" dirty="0" err="1"/>
              <a:t>postgreSQL</a:t>
            </a:r>
            <a:r>
              <a:rPr lang="zh-CN" altLang="en-US" sz="1600" b="0" dirty="0" smtClean="0"/>
              <a:t>是</a:t>
            </a:r>
            <a:r>
              <a:rPr lang="en-US" altLang="zh-CN" sz="1600" b="0" dirty="0" smtClean="0"/>
              <a:t>9</a:t>
            </a:r>
            <a:r>
              <a:rPr lang="en-US" altLang="zh-CN" sz="1600" b="0" dirty="0"/>
              <a:t>.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版本，有几个如：系统表</a:t>
            </a:r>
            <a:r>
              <a:rPr lang="en-US" altLang="zh-CN" sz="1600" b="0" dirty="0" err="1" smtClean="0"/>
              <a:t>pg_stat_activity</a:t>
            </a:r>
            <a:r>
              <a:rPr lang="zh-CN" altLang="en-US" sz="1600" b="0" dirty="0" smtClean="0"/>
              <a:t>中没有相应字段，导致慢查询监控不了等。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对这个案例的总结：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600" b="0" dirty="0" smtClean="0"/>
              <a:t>       </a:t>
            </a:r>
            <a:r>
              <a:rPr lang="zh-CN" altLang="en-US" sz="1600" b="0" dirty="0" smtClean="0"/>
              <a:t>在多任务并行的情况下，要注意合理分配优先级，并科学的分配时间去完成；在遇到问题的时候，要积极主动寻求帮助；在完成某一个任务的时候，不要满足现状，思考如何可以做得更好。最后也要感谢组长和导师热心帮助，耐心指导。</a:t>
            </a:r>
            <a:endParaRPr lang="en-US" altLang="zh-CN" sz="1600" b="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182" y="900759"/>
            <a:ext cx="808037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试用期间最成功的工作案例分享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试用期总结：工作案例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860" y="908720"/>
            <a:ext cx="467788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试用期间最困难的工作案例分享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4144" y="1444251"/>
            <a:ext cx="7688306" cy="4144989"/>
          </a:xfrm>
          <a:ln>
            <a:solidFill>
              <a:schemeClr val="bg2"/>
            </a:solidFill>
            <a:prstDash val="dash"/>
          </a:ln>
        </p:spPr>
        <p:txBody>
          <a:bodyPr/>
          <a:lstStyle/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时间：</a:t>
            </a:r>
            <a:r>
              <a:rPr lang="en-US" altLang="zh-CN" sz="1600" b="0" dirty="0" smtClean="0"/>
              <a:t>9.18-9.22</a:t>
            </a:r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案例整个过程的描述：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600" b="0" dirty="0"/>
              <a:t> </a:t>
            </a:r>
            <a:r>
              <a:rPr lang="en-US" altLang="zh-CN" sz="1600" b="0" dirty="0" smtClean="0"/>
              <a:t>      </a:t>
            </a:r>
            <a:r>
              <a:rPr lang="zh-CN" altLang="en-US" sz="1600" b="0" dirty="0" smtClean="0"/>
              <a:t>当时为了搭建演示环境，时间紧迫，我这边主要负责三台服务器的</a:t>
            </a:r>
            <a:r>
              <a:rPr lang="en-US" altLang="zh-CN" sz="1600" b="0" dirty="0" err="1"/>
              <a:t>h</a:t>
            </a:r>
            <a:r>
              <a:rPr lang="en-US" altLang="zh-CN" sz="1600" b="0" dirty="0" err="1" smtClean="0"/>
              <a:t>adoop</a:t>
            </a:r>
            <a:r>
              <a:rPr lang="zh-CN" altLang="en-US" sz="1600" b="0" dirty="0" smtClean="0"/>
              <a:t>的安装部署，以及实现自动主备切换。然而在按照原有文档走下来，发现有各种奇怪的问题，比如主备切换一次之后，测试多次切换失败；服务启动之后，进程都正常，然而</a:t>
            </a:r>
            <a:r>
              <a:rPr lang="en-US" altLang="zh-CN" sz="1600" b="0" dirty="0" err="1" smtClean="0"/>
              <a:t>datanode</a:t>
            </a:r>
            <a:r>
              <a:rPr lang="zh-CN" altLang="en-US" sz="1600" b="0" dirty="0" smtClean="0"/>
              <a:t>却没显示；杀</a:t>
            </a:r>
            <a:r>
              <a:rPr lang="en-US" altLang="zh-CN" sz="1600" b="0" dirty="0" err="1" smtClean="0"/>
              <a:t>namenode</a:t>
            </a:r>
            <a:r>
              <a:rPr lang="zh-CN" altLang="en-US" sz="1600" b="0" dirty="0" smtClean="0"/>
              <a:t>进程时，</a:t>
            </a:r>
            <a:r>
              <a:rPr lang="en-US" altLang="zh-CN" sz="1600" b="0" dirty="0" err="1" smtClean="0"/>
              <a:t>datanode</a:t>
            </a:r>
            <a:r>
              <a:rPr lang="zh-CN" altLang="en-US" sz="1600" b="0" dirty="0" smtClean="0"/>
              <a:t>跟着消失等，而相关同事已部署好其它服务，网上这些问题的资料也较少。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1600" b="0" dirty="0" smtClean="0"/>
              <a:t>对这个案例的总结：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600" b="0" dirty="0"/>
              <a:t> </a:t>
            </a:r>
            <a:r>
              <a:rPr lang="en-US" altLang="zh-CN" sz="1600" b="0" dirty="0" smtClean="0"/>
              <a:t>      </a:t>
            </a:r>
            <a:r>
              <a:rPr lang="zh-CN" altLang="en-US" sz="1600" b="0" dirty="0" smtClean="0"/>
              <a:t>在时间紧迫的时候，要保持头脑冷静，出现问题，积极主动寻找帮助，在各方帮助不足以解决问题时，不能急躁，要不断进行各种尝试，不放过任何一种可能。最后衷心感谢李景山，欧悦兴的热心帮助。</a:t>
            </a:r>
            <a:endParaRPr lang="en-US" altLang="zh-CN" sz="16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试用期总结：企业融入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650079" y="1603708"/>
            <a:ext cx="7715304" cy="1568612"/>
          </a:xfrm>
          <a:ln>
            <a:solidFill>
              <a:schemeClr val="bg2"/>
            </a:solidFill>
            <a:prstDash val="dash"/>
          </a:ln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感受最深是的公司对员工发展晋升有长远科学的规划，主要体现在职业发展双通道，能够涵盖几乎所有人的一个成长特性，并依据个人不同，让每个人都能实现自我价值的最大化，也体现了公司以人为本的精神，对公司对员工长远发展都有重要意义。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50079" y="996528"/>
            <a:ext cx="8080375" cy="3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对企业文化的理解与感受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0079" y="3501008"/>
            <a:ext cx="221567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对团队的融入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5"/>
          <p:cNvSpPr txBox="1">
            <a:spLocks/>
          </p:cNvSpPr>
          <p:nvPr/>
        </p:nvSpPr>
        <p:spPr bwMode="auto">
          <a:xfrm>
            <a:off x="650079" y="4047730"/>
            <a:ext cx="7715304" cy="212876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zh-CN" altLang="en-US" sz="2000" b="0" kern="0" dirty="0" smtClean="0"/>
              <a:t>在公司，部门，小组，都已完全熟悉并融入，能够和每个人都能愉快顺利的进行工作生活上的交流。工作上，大家都非常积极上进，并且非常有效率，也乐于分享自己的工作成果，对于工作中遇到的问题，都能热心耐心的讲解和指导。组长的领导也非常到位，对工作的前瞻性和计划都做得很好，对每个组员的分工调用合理高效。</a:t>
            </a:r>
            <a:endParaRPr lang="en-US" altLang="zh-CN" sz="2000" b="0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个人自评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建议与意见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7398"/>
              </p:ext>
            </p:extLst>
          </p:nvPr>
        </p:nvGraphicFramePr>
        <p:xfrm>
          <a:off x="285720" y="1660668"/>
          <a:ext cx="8215369" cy="3901040"/>
        </p:xfrm>
        <a:graphic>
          <a:graphicData uri="http://schemas.openxmlformats.org/drawingml/2006/table">
            <a:tbl>
              <a:tblPr/>
              <a:tblGrid>
                <a:gridCol w="82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专业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理想要求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硕士及以上学历；软件、网络、计算机相关专业。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本人为本科学历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最低要求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本科及以上学历，网络、软件、计算机等专业。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必备知识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专业知识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有软件编程、设计基础；熟悉</a:t>
                      </a:r>
                      <a:r>
                        <a:rPr lang="en-US" altLang="zh-CN" sz="1400" dirty="0" smtClean="0">
                          <a:effectLst/>
                        </a:rPr>
                        <a:t>java</a:t>
                      </a:r>
                      <a:r>
                        <a:rPr lang="zh-CN" altLang="en-US" sz="1400" dirty="0" smtClean="0">
                          <a:effectLst/>
                        </a:rPr>
                        <a:t>、</a:t>
                      </a:r>
                      <a:r>
                        <a:rPr lang="en-US" altLang="zh-CN" sz="1400" dirty="0" smtClean="0">
                          <a:effectLst/>
                        </a:rPr>
                        <a:t>C++</a:t>
                      </a:r>
                      <a:r>
                        <a:rPr lang="zh-CN" altLang="en-US" sz="1400" dirty="0" smtClean="0">
                          <a:effectLst/>
                        </a:rPr>
                        <a:t>、</a:t>
                      </a:r>
                      <a:r>
                        <a:rPr lang="en-US" altLang="zh-CN" sz="1400" dirty="0" smtClean="0">
                          <a:effectLst/>
                        </a:rPr>
                        <a:t>SQL</a:t>
                      </a:r>
                      <a:r>
                        <a:rPr lang="zh-CN" altLang="en-US" sz="1400" dirty="0" smtClean="0">
                          <a:effectLst/>
                        </a:rPr>
                        <a:t>等编程语言。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具备相关知识，大学时专业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为计算机科学与技术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外语要求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外语</a:t>
                      </a:r>
                      <a:r>
                        <a:rPr lang="en-US" altLang="zh-CN" sz="1400" dirty="0" smtClean="0">
                          <a:effectLst/>
                        </a:rPr>
                        <a:t>4</a:t>
                      </a:r>
                      <a:r>
                        <a:rPr lang="zh-CN" altLang="en-US" sz="1400" dirty="0" smtClean="0">
                          <a:effectLst/>
                        </a:rPr>
                        <a:t>级以上，熟练阅读和分析英文资料。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CET4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工作经验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理想要求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3</a:t>
                      </a:r>
                      <a:r>
                        <a:rPr lang="zh-CN" altLang="en-US" sz="1400" dirty="0" smtClean="0">
                          <a:effectLst/>
                        </a:rPr>
                        <a:t>年以上网络开发经验或</a:t>
                      </a:r>
                      <a:r>
                        <a:rPr lang="en-US" altLang="zh-CN" sz="1400" dirty="0" smtClean="0">
                          <a:effectLst/>
                        </a:rPr>
                        <a:t>2</a:t>
                      </a:r>
                      <a:r>
                        <a:rPr lang="zh-CN" altLang="en-US" sz="1400" dirty="0" smtClean="0">
                          <a:effectLst/>
                        </a:rPr>
                        <a:t>年项目管理经验，有多个大型项目开发经验。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有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年软件行业工作经验，其中有近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年管理经验，有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个大型项目开发经验。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最低要求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1</a:t>
                      </a:r>
                      <a:r>
                        <a:rPr lang="zh-CN" altLang="en-US" sz="1400" dirty="0" smtClean="0">
                          <a:effectLst/>
                        </a:rPr>
                        <a:t>年网络开发工作经验，熟悉网络设计基础知识。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7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必备技能</a:t>
                      </a: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 smtClean="0">
                          <a:effectLst/>
                        </a:rPr>
                        <a:t>思维能力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善于思考，能独立分析解决问题，按时完成项目分配的任务。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在工作中，能够对遇到的各种问题通过不同方法去解决，同时会思考如何做的更好，能够在规定时间内甚至提前完成分配的任务。</a:t>
                      </a:r>
                      <a:endParaRPr lang="en-US" altLang="zh-CN" sz="1400" b="0" i="0" u="none" strike="noStrike" dirty="0" smtClean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 smtClean="0">
                          <a:effectLst/>
                        </a:rPr>
                        <a:t>组织沟通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具有组织能力，沟通交流能力强，能独立工作。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具有优秀的沟通能力，领导能力和组织能力，能独立完成上级分配的工作任务。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570" marR="7570" marT="7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内容占位符 5"/>
          <p:cNvSpPr txBox="1">
            <a:spLocks/>
          </p:cNvSpPr>
          <p:nvPr/>
        </p:nvSpPr>
        <p:spPr bwMode="auto">
          <a:xfrm>
            <a:off x="357158" y="1071546"/>
            <a:ext cx="14287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27802"/>
              </p:ext>
            </p:extLst>
          </p:nvPr>
        </p:nvGraphicFramePr>
        <p:xfrm>
          <a:off x="107504" y="1268760"/>
          <a:ext cx="8929718" cy="5221500"/>
        </p:xfrm>
        <a:graphic>
          <a:graphicData uri="http://schemas.openxmlformats.org/drawingml/2006/table">
            <a:tbl>
              <a:tblPr/>
              <a:tblGrid>
                <a:gridCol w="64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5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负责互联网应用的设计与开发。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参与了部分业务表设计与优化，就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app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和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web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程序架构提出方案，已完成部分模块的接口开发，对前端界面提出要重视用户体验以及基于用户体验的优化方案。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1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数据库的设计、开发与优化；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基础架构的相关的模块设计与开发；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人机交互界面的设计与开发；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负责功能模块的测试及维护；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已完成电子菜谱中部分模块的测试和测试用例编写工作。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提交功能测试报告、维护日志；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负责设计开发文档的编写和维护，参与设计规范的制订。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目前设计开发文档较少，故未参与。设计规范的制定有参与。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按照公司的规范标准完成设计文档的编写，保证文档的完整性和规范性；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根据产品的维护内容，及时对设计文档进行升级和受控；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参与设计规范、标准、文档模板等的制订、维护，保证开发过程的标准化；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遵守公司的规章制度，即时汇报工作情况。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积极参与小组，部门和公司组织的各种活动，在工作中遇到的问题都会及时向导师或组长反馈。</a:t>
                      </a:r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遵守公司的规章制度，参与公司的企业文化活动；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对工作的进展情况及遇到的问题，进行汇报和反馈；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6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effectLst/>
                        </a:rPr>
                        <a:t>其他部门经理安排的工作任务。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暂无，后续如有会先跟组长商量，然后根据任务安排，和手头任务优先级来处理。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B050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内容占位符 5"/>
          <p:cNvSpPr txBox="1">
            <a:spLocks/>
          </p:cNvSpPr>
          <p:nvPr/>
        </p:nvSpPr>
        <p:spPr bwMode="auto">
          <a:xfrm>
            <a:off x="0" y="840132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5"/>
          <p:cNvSpPr>
            <a:spLocks noGrp="1"/>
          </p:cNvSpPr>
          <p:nvPr>
            <p:ph idx="1"/>
          </p:nvPr>
        </p:nvSpPr>
        <p:spPr>
          <a:xfrm>
            <a:off x="414398" y="1295399"/>
            <a:ext cx="8443882" cy="113346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b="0" dirty="0" smtClean="0">
                <a:solidFill>
                  <a:srgbClr val="0070C0"/>
                </a:solidFill>
              </a:rPr>
              <a:t>本次转正答辩需认证的任职资格标准要素：</a:t>
            </a:r>
            <a:endParaRPr lang="en-US" altLang="zh-CN" b="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0" dirty="0"/>
              <a:t>开发设计</a:t>
            </a:r>
            <a:r>
              <a:rPr lang="zh-CN" altLang="en-US" b="0" dirty="0" smtClean="0"/>
              <a:t>；</a:t>
            </a: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zh-CN" b="0" dirty="0" smtClean="0"/>
              <a:t>测试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0" dirty="0"/>
              <a:t>发现、定位技术问题；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zh-CN" b="0" dirty="0"/>
              <a:t>解决技术</a:t>
            </a:r>
            <a:r>
              <a:rPr lang="zh-CN" altLang="zh-CN" b="0" dirty="0" smtClean="0"/>
              <a:t>问题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zh-CN" b="0" dirty="0"/>
              <a:t>目标与计划</a:t>
            </a:r>
            <a:r>
              <a:rPr lang="zh-CN" altLang="zh-CN" b="0" dirty="0" smtClean="0"/>
              <a:t>管理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0" dirty="0"/>
              <a:t>规范与</a:t>
            </a:r>
            <a:r>
              <a:rPr lang="zh-CN" altLang="en-US" b="0" dirty="0" smtClean="0"/>
              <a:t>流程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zh-CN" b="0" dirty="0"/>
              <a:t>沟通与</a:t>
            </a:r>
            <a:r>
              <a:rPr lang="zh-CN" altLang="zh-CN" b="0" dirty="0" smtClean="0"/>
              <a:t>协调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zh-CN" b="0" dirty="0"/>
              <a:t>指导和</a:t>
            </a:r>
            <a:r>
              <a:rPr lang="zh-CN" altLang="zh-CN" b="0" dirty="0" smtClean="0"/>
              <a:t>共享</a:t>
            </a:r>
            <a:r>
              <a:rPr lang="zh-CN" altLang="en-US" b="0" dirty="0" smtClean="0"/>
              <a:t>；</a:t>
            </a:r>
            <a:endParaRPr lang="en-US" altLang="zh-CN" b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366837"/>
            <a:ext cx="8678893" cy="50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开发设计；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"/>
              <a:tabLst>
                <a:tab pos="154305" algn="l"/>
              </a:tabLst>
            </a:pPr>
            <a:r>
              <a:rPr lang="zh-CN" altLang="en-US" sz="2000" kern="100" dirty="0" smtClean="0"/>
              <a:t>能根据需求进行设计和开发，并在开发过程中思考效率更高，性能更好，更易读懂的实现方式</a:t>
            </a:r>
            <a:r>
              <a:rPr lang="zh-CN" altLang="zh-CN" sz="2000" kern="100" dirty="0" smtClean="0"/>
              <a:t>；</a:t>
            </a:r>
            <a:endParaRPr lang="zh-CN" altLang="zh-CN" sz="2800" kern="100" dirty="0"/>
          </a:p>
          <a:p>
            <a:pPr marL="342900" lvl="0" indent="-342900" algn="just">
              <a:spcAft>
                <a:spcPts val="0"/>
              </a:spcAft>
              <a:buFont typeface="Wingdings"/>
              <a:buChar char=""/>
              <a:tabLst>
                <a:tab pos="154305" algn="l"/>
              </a:tabLst>
            </a:pPr>
            <a:r>
              <a:rPr lang="zh-CN" altLang="zh-CN" sz="2000" kern="100" dirty="0" smtClean="0"/>
              <a:t>能</a:t>
            </a:r>
            <a:r>
              <a:rPr lang="zh-CN" altLang="zh-CN" sz="2000" kern="100" dirty="0"/>
              <a:t>严格按照编程规范</a:t>
            </a:r>
            <a:r>
              <a:rPr lang="zh-CN" altLang="zh-CN" sz="2000" kern="100" dirty="0" smtClean="0"/>
              <a:t>编码</a:t>
            </a:r>
            <a:r>
              <a:rPr lang="zh-CN" altLang="en-US" sz="2000" kern="100" dirty="0" smtClean="0"/>
              <a:t>；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sz="2000" dirty="0" smtClean="0"/>
              <a:t>     完成食材规格相关接口开发，就编码规则，以及部分接口数据传递规则跟前端进行设计讨论，达成共识。完成和餐饮应用组的相关接口开发，并和对方联调对接成功。完成后台框架，原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格式接口改造为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风格接口的开发，测试和接口文档编写工作。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201707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智能餐饮业务接口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业务平台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).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  <a:hlinkClick r:id="rId3" action="ppaction://hlinkfile"/>
              </a:rPr>
              <a:t>xlsx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142812" y="980728"/>
            <a:ext cx="90011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en-US" sz="2400" kern="0" dirty="0">
                <a:ea typeface="微软雅黑" pitchFamily="34" charset="-122"/>
              </a:rPr>
              <a:t>测试</a:t>
            </a:r>
            <a:endParaRPr lang="zh-CN" altLang="en-US" sz="2400" kern="0" dirty="0" smtClean="0"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对自己开发的每一个接口都会进行详细的单元测试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/>
              <a:t>组</a:t>
            </a:r>
            <a:r>
              <a:rPr lang="zh-CN" altLang="en-US" sz="2000" dirty="0" smtClean="0"/>
              <a:t>内会对其他同事开发的接口做测试验证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参与其它模块的测试工作，以及测试用例编写，并在</a:t>
            </a:r>
            <a:r>
              <a:rPr lang="en-US" altLang="zh-CN" sz="2000" dirty="0" smtClean="0"/>
              <a:t>PPM</a:t>
            </a:r>
            <a:r>
              <a:rPr lang="zh-CN" altLang="en-US" sz="2000" dirty="0" smtClean="0"/>
              <a:t>系统提交对应缺陷单，优化单</a:t>
            </a:r>
            <a:r>
              <a:rPr lang="zh-CN" altLang="zh-CN" sz="2000" dirty="0" smtClean="0"/>
              <a:t>；</a:t>
            </a:r>
            <a:endParaRPr lang="en-US" altLang="zh-CN" sz="2000" dirty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lvl="0"/>
            <a:r>
              <a:rPr lang="zh-CN" altLang="en-US" sz="2000" dirty="0" smtClean="0"/>
              <a:t>在食材规格接口开发中，开发完，自己测通过，再给前端人员调用，接下来在联调中继续测试是否存在其它问题。在和餐饮应用组接口开发对接工作中，先就后台其他同事开发的接口做测试工作，确认无误之后，再跟应用组那边做进一步的联调工作。参与了电子菜谱部分模块的测试工作，并编写测试用例，提交测试报告，在</a:t>
            </a:r>
            <a:r>
              <a:rPr lang="en-US" altLang="zh-CN" sz="2000" dirty="0" smtClean="0"/>
              <a:t>PPM</a:t>
            </a:r>
            <a:r>
              <a:rPr lang="zh-CN" altLang="en-US" sz="2000" dirty="0" smtClean="0"/>
              <a:t>系统上提对应单据。</a:t>
            </a:r>
            <a:endParaRPr lang="en-US" altLang="zh-CN" sz="2000" dirty="0" smtClean="0"/>
          </a:p>
          <a:p>
            <a:pPr lvl="0"/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3" action="ppaction://hlinkfile"/>
              </a:rPr>
              <a:t>优特智能餐饮网站版（电子菜谱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3" action="ppaction://hlinkfile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3" action="ppaction://hlinkfile"/>
              </a:rPr>
              <a:t>系统测试用例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3" action="ppaction://hlinkfile"/>
              </a:rPr>
              <a:t>.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3" action="ppaction://hlinkfile"/>
              </a:rPr>
              <a:t>xlsx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itchFamily="34" charset="-122"/>
            </a:endParaRPr>
          </a:p>
          <a:p>
            <a:pPr lvl="0"/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4" action="ppaction://hlinkfile"/>
              </a:rPr>
              <a:t>调度平台与电子菜谱平台接口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  <a:hlinkClick r:id="rId4" action="ppaction://hlinkfile"/>
              </a:rPr>
              <a:t>2017.10.docx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366837"/>
            <a:ext cx="8678893" cy="50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en-US" sz="2400" kern="0" dirty="0" smtClean="0">
                <a:ea typeface="微软雅黑" pitchFamily="34" charset="-122"/>
              </a:rPr>
              <a:t>发现、定位技术问题</a:t>
            </a:r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在自己开发接口时，能够尽量从设计角度规避问题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在处理后台异常问题时，能够快速定位到问题发生的具体代码块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在解决问题时，先弄清楚需求设计，整体考虑问题发生的原因，找到最佳解决方案；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tabLst/>
              <a:defRPr/>
            </a:pPr>
            <a:r>
              <a:rPr lang="zh-CN" altLang="en-US" dirty="0" smtClean="0"/>
              <a:t>在进行食材规格接口，以及对外餐饮应用组的接口开发中，会根据需求，在设计实现中，考虑可能会出现的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，从源头处理问题。在联调过程中，出现问题，根据异常和日志，快速找到出现问题的代码方法，接着思考为什么 会出现这个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，对于看不出来的问题，就用调试工具，逐行代码调试，查看数据是否正常。在知道问题的根源之后，通盘了解整个需求设计之后，再考虑最优解决方案，避免该问题再次出现，或对其它模块造成影响。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个人简介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个人自评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建议与意见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366837"/>
            <a:ext cx="8678893" cy="50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zh-CN" sz="2400" dirty="0"/>
              <a:t>解决技术问题</a:t>
            </a:r>
            <a:r>
              <a:rPr lang="zh-CN" altLang="en-US" sz="2400" dirty="0" smtClean="0"/>
              <a:t>；</a:t>
            </a:r>
            <a:endParaRPr lang="zh-CN" altLang="en-US" sz="2400" kern="0" dirty="0" smtClean="0">
              <a:solidFill>
                <a:srgbClr val="00B050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zh-CN" sz="2000" dirty="0" smtClean="0"/>
              <a:t>对</a:t>
            </a:r>
            <a:r>
              <a:rPr lang="zh-CN" altLang="en-US" sz="2000" dirty="0" smtClean="0"/>
              <a:t>代码缺陷，能够快速排查到问题原因，并及时处理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在预研其它技术时，能够借助相关资料，官方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，其他同事的协助来解决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在有限的时间，先自己解决，如果自己解决不了，再组内寻求帮助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endParaRPr lang="zh-CN" altLang="en-US" sz="2000" i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lang="zh-CN" altLang="en-US" dirty="0"/>
              <a:t>在</a:t>
            </a:r>
            <a:r>
              <a:rPr lang="zh-CN" altLang="en-US" dirty="0" smtClean="0"/>
              <a:t>进行接口改造时，由于很多接口并不清楚原需求设计，在调试接口时，出现问题，先通过读代码来处理问题，在代码不能理清业务逻辑时，及时请教导师跟其他同事来解决问题。在预研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，以及部署自动主备切换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时，遇到很多问题，首先通过自己查阅官方文档，网上资料来处理，对于部分查不到的问题，及时请教以前接触过或者使用过的同事，对于前两者都无法解决问题时，通过自己不断摸索尝试来解决问题。</a:t>
            </a:r>
            <a:endParaRPr lang="en-US" altLang="zh-CN" kern="0" dirty="0">
              <a:ea typeface="微软雅黑" pitchFamily="34" charset="-122"/>
            </a:endParaRPr>
          </a:p>
          <a:p>
            <a:pPr lvl="0"/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366837"/>
            <a:ext cx="8678893" cy="494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zh-CN" sz="2400" dirty="0" smtClean="0"/>
              <a:t>目标</a:t>
            </a:r>
            <a:r>
              <a:rPr lang="zh-CN" altLang="zh-CN" sz="2400" dirty="0"/>
              <a:t>与计划管理</a:t>
            </a:r>
            <a:r>
              <a:rPr lang="zh-CN" altLang="en-US" sz="2400" dirty="0" smtClean="0"/>
              <a:t>；</a:t>
            </a:r>
            <a:endParaRPr lang="zh-CN" altLang="en-US" sz="2400" kern="0" dirty="0" smtClean="0">
              <a:solidFill>
                <a:srgbClr val="00B050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zh-CN" sz="2000" dirty="0" smtClean="0"/>
              <a:t>能</a:t>
            </a:r>
            <a:r>
              <a:rPr lang="zh-CN" altLang="en-US" sz="2000" dirty="0" smtClean="0"/>
              <a:t>在组长及导师的任务计划和分配中，了解整个小组工作计划和目标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能够积极响应上级的安排，同时按时，保质保量的完成任务；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能就手头工作任务合理分配时间，制定自我阶段性目标，力求完美；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endParaRPr lang="zh-CN" altLang="en-US" sz="2000" i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itchFamily="34" charset="-122"/>
              </a:rPr>
              <a:t>：</a:t>
            </a:r>
            <a:endParaRPr lang="en-US" altLang="zh-CN" sz="2000" kern="0" dirty="0">
              <a:ea typeface="微软雅黑" pitchFamily="34" charset="-122"/>
            </a:endParaRPr>
          </a:p>
          <a:p>
            <a:r>
              <a:rPr lang="zh-CN" altLang="en-US" dirty="0" smtClean="0"/>
              <a:t>在接口改造，新接口开发，以及技术预研等工作任务中，都能从小组例会，清楚的理解小组目前的整体工作情况和进展，以及下阶段需要达到的目标，这需要每个小组成员共同的努力去完成。对分配到自己手头的任务，能够快速理解，并在工作期限内，进行自我的工作计划，包括自己每天至少要完成哪些任务，或者达到预研的哪一阶段，以及完成后的一些测试，收尾工作等，尽量保证能够做的更好。</a:t>
            </a:r>
            <a:endParaRPr lang="en-US" altLang="zh-CN" dirty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366837"/>
            <a:ext cx="8678893" cy="494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en-US" sz="2400" dirty="0" smtClean="0"/>
              <a:t>规范</a:t>
            </a:r>
            <a:r>
              <a:rPr lang="zh-CN" altLang="en-US" sz="2400" dirty="0"/>
              <a:t>与流程</a:t>
            </a:r>
            <a:r>
              <a:rPr lang="zh-CN" altLang="en-US" sz="2400" dirty="0" smtClean="0"/>
              <a:t>；</a:t>
            </a:r>
            <a:endParaRPr lang="zh-CN" altLang="en-US" sz="2400" kern="0" dirty="0" smtClean="0">
              <a:solidFill>
                <a:srgbClr val="00B050"/>
              </a:solidFill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zh-CN" sz="2000" dirty="0" smtClean="0"/>
              <a:t>能够按照</a:t>
            </a:r>
            <a:r>
              <a:rPr lang="zh-CN" altLang="en-US" sz="2000" dirty="0" smtClean="0"/>
              <a:t>公司相关规定，严格遵守各项流程与规范，正确标准的完成代码开发工作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r>
              <a:rPr lang="zh-CN" altLang="en-US" sz="2000" dirty="0" smtClean="0"/>
              <a:t>在文档编写方面，也严格遵从公司规范和相关模板，标准化的同时，尽量写的清晰易懂，把遇到的问题都标注清楚，避免他人再走弯路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lvl="0"/>
            <a:r>
              <a:rPr lang="zh-CN" altLang="en-US" dirty="0" smtClean="0"/>
              <a:t>在已完成的接口改造，以及一些新接口开发任务中，都是严格按照公司代码规范来完成。在预研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，以及重写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主备切换文档中，都按照现有模板规范进行编写，力求简单明了的基础上，就各种注意事项，可能遇到的问题，做了特殊标记和提醒说明。</a:t>
            </a:r>
            <a:endParaRPr lang="en-US" altLang="zh-CN" dirty="0" smtClean="0"/>
          </a:p>
          <a:p>
            <a:pPr lvl="0"/>
            <a:r>
              <a:rPr lang="en-US" altLang="zh-CN" dirty="0" err="1" smtClean="0">
                <a:hlinkClick r:id="rId3" action="ppaction://hlinkfile"/>
              </a:rPr>
              <a:t>mycat</a:t>
            </a:r>
            <a:r>
              <a:rPr lang="zh-CN" altLang="en-US" dirty="0" smtClean="0">
                <a:hlinkClick r:id="rId3" action="ppaction://hlinkfile"/>
              </a:rPr>
              <a:t>使用手册</a:t>
            </a:r>
            <a:r>
              <a:rPr lang="en-US" altLang="zh-CN" dirty="0" smtClean="0">
                <a:hlinkClick r:id="rId3" action="ppaction://hlinkfile"/>
              </a:rPr>
              <a:t>.doc</a:t>
            </a:r>
            <a:endParaRPr lang="en-US" altLang="zh-CN" dirty="0" smtClean="0"/>
          </a:p>
          <a:p>
            <a:pPr lvl="0"/>
            <a:r>
              <a:rPr lang="en-US" altLang="zh-CN" dirty="0" err="1" smtClean="0">
                <a:hlinkClick r:id="rId4" action="ppaction://hlinkfile"/>
              </a:rPr>
              <a:t>zabbix</a:t>
            </a:r>
            <a:r>
              <a:rPr lang="zh-CN" altLang="en-US" dirty="0" smtClean="0">
                <a:hlinkClick r:id="rId4" action="ppaction://hlinkfile"/>
              </a:rPr>
              <a:t>服务端与客户端安装使用说明</a:t>
            </a:r>
            <a:r>
              <a:rPr lang="en-US" altLang="zh-CN" dirty="0" smtClean="0">
                <a:hlinkClick r:id="rId4" action="ppaction://hlinkfile"/>
              </a:rPr>
              <a:t>.doc</a:t>
            </a:r>
            <a:endParaRPr lang="en-US" altLang="zh-CN" dirty="0" smtClean="0"/>
          </a:p>
          <a:p>
            <a:pPr lvl="0"/>
            <a:r>
              <a:rPr lang="en-US" altLang="zh-CN" dirty="0" err="1" smtClean="0">
                <a:hlinkClick r:id="rId5" action="ppaction://hlinkfile"/>
              </a:rPr>
              <a:t>hadoop</a:t>
            </a:r>
            <a:r>
              <a:rPr lang="zh-CN" altLang="en-US" dirty="0" smtClean="0">
                <a:hlinkClick r:id="rId5" action="ppaction://hlinkfile"/>
              </a:rPr>
              <a:t>集群及主备切换配置文档</a:t>
            </a:r>
            <a:r>
              <a:rPr lang="en-US" altLang="zh-CN" smtClean="0">
                <a:hlinkClick r:id="rId5" action="ppaction://hlinkfile"/>
              </a:rPr>
              <a:t>.doc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20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51520" y="1052736"/>
            <a:ext cx="8750206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zh-CN" sz="2400" dirty="0" smtClean="0"/>
              <a:t>沟通</a:t>
            </a:r>
            <a:r>
              <a:rPr lang="zh-CN" altLang="zh-CN" sz="2400" dirty="0"/>
              <a:t>与协调</a:t>
            </a:r>
            <a:r>
              <a:rPr lang="zh-CN" altLang="en-US" sz="2400" dirty="0" smtClean="0"/>
              <a:t>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zh-CN" sz="2000" dirty="0" smtClean="0"/>
              <a:t>能够</a:t>
            </a:r>
            <a:r>
              <a:rPr lang="zh-CN" altLang="en-US" sz="2000" dirty="0" smtClean="0"/>
              <a:t>清晰理解上级在对工作的各种计划和安排，对于不明白的地方，及时反馈和咨询，并就上级的计划和安排，及时响应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对工作中需要其他同事共同完成的任务，能找到相关人员，或协助他人，沟通确定相关事项，及时完成任务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/>
              <a:t>日常工作交流中，根据情况不同，合理使用</a:t>
            </a:r>
            <a:r>
              <a:rPr lang="en-US" altLang="zh-CN" sz="2000" dirty="0"/>
              <a:t>RTX</a:t>
            </a:r>
            <a:r>
              <a:rPr lang="zh-CN" altLang="en-US" sz="2000" dirty="0"/>
              <a:t>和邮件来进行沟通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lvl="0"/>
            <a:r>
              <a:rPr lang="zh-CN" altLang="en-US" sz="2000" dirty="0" smtClean="0"/>
              <a:t>在组长或导师分配工作任务时，能够快速理解工作内容，如有不明之处，会立即询问，对工作进度会进行及时反馈。在完成任务的过程中，如测试工作，接口开发等，需要他人协助调试，或协助他人完成任务时，能够积极主动沟通相关情况，获取他人的协助，或主动协助他人。组</a:t>
            </a:r>
            <a:r>
              <a:rPr lang="zh-CN" altLang="en-US" sz="2000" dirty="0"/>
              <a:t>内交流多进行当面沟通，少部分使用</a:t>
            </a:r>
            <a:r>
              <a:rPr lang="en-US" altLang="zh-CN" sz="2000" dirty="0"/>
              <a:t>RTX</a:t>
            </a:r>
            <a:r>
              <a:rPr lang="zh-CN" altLang="en-US" sz="2000" dirty="0"/>
              <a:t>。工作安排和完成情况等，尤其是对外交流时，优先通过邮件确认。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62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214282" y="1052736"/>
            <a:ext cx="867889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任职资格自评举证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：</a:t>
            </a:r>
            <a:endParaRPr lang="en-US" altLang="zh-CN" sz="2400" dirty="0" smtClean="0"/>
          </a:p>
          <a:p>
            <a:pPr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 pitchFamily="34" charset="0"/>
              <a:buChar char="•"/>
            </a:pPr>
            <a:r>
              <a:rPr lang="zh-CN" altLang="zh-CN" sz="2400" dirty="0"/>
              <a:t>指导和共享</a:t>
            </a:r>
            <a:r>
              <a:rPr lang="zh-CN" altLang="en-US" sz="2400" dirty="0" smtClean="0"/>
              <a:t>；</a:t>
            </a:r>
            <a:endParaRPr lang="en-US" altLang="zh-CN" sz="20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dirty="0" smtClean="0"/>
              <a:t>主动学习和掌握本职工作需要的知识和技能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zh-CN" sz="2000" dirty="0" smtClean="0"/>
              <a:t>注重</a:t>
            </a:r>
            <a:r>
              <a:rPr lang="zh-CN" altLang="zh-CN" sz="2000" dirty="0"/>
              <a:t>对公司</a:t>
            </a:r>
            <a:r>
              <a:rPr lang="zh-CN" altLang="zh-CN" sz="2000" dirty="0" smtClean="0"/>
              <a:t>现有</a:t>
            </a:r>
            <a:r>
              <a:rPr lang="zh-CN" altLang="en-US" sz="2000" dirty="0" smtClean="0"/>
              <a:t>产品所使用技术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学习和积累；</a:t>
            </a:r>
          </a:p>
          <a:p>
            <a:pPr>
              <a:buFont typeface="Wingdings" pitchFamily="2" charset="2"/>
              <a:buChar char="ü"/>
            </a:pPr>
            <a:r>
              <a:rPr lang="zh-CN" altLang="zh-CN" sz="2000" dirty="0" smtClean="0"/>
              <a:t>能够</a:t>
            </a:r>
            <a:r>
              <a:rPr lang="zh-CN" altLang="en-US" sz="2000" dirty="0" smtClean="0"/>
              <a:t>虚心请教他人，获取他人指导，提升自我，同时也乐于分享自己的一些经验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lvl="0">
              <a:buFont typeface="Wingdings" pitchFamily="2" charset="2"/>
              <a:buChar char="ü"/>
            </a:pPr>
            <a:endParaRPr lang="zh-CN" altLang="en-US" sz="2000" i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举证：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lvl="0"/>
            <a:r>
              <a:rPr lang="zh-CN" altLang="en-US" sz="2000" noProof="0" dirty="0" smtClean="0"/>
              <a:t>在预研</a:t>
            </a:r>
            <a:r>
              <a:rPr lang="en-US" altLang="zh-CN" sz="2000" noProof="0" dirty="0" err="1" smtClean="0"/>
              <a:t>mycat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zabbix</a:t>
            </a:r>
            <a:r>
              <a:rPr lang="zh-CN" altLang="en-US" sz="2000" dirty="0" smtClean="0"/>
              <a:t>等技术时，不仅认真学习这些后续需要用到的技术，也积极学习和了解其它中间件或监控软件的工作原理和优缺点</a:t>
            </a:r>
            <a:r>
              <a:rPr lang="zh-CN" altLang="en-US" sz="2000" noProof="0" dirty="0" smtClean="0"/>
              <a:t>。现有后台框架中，有很多东西之前接触的少，如</a:t>
            </a:r>
            <a:r>
              <a:rPr lang="en-US" altLang="zh-CN" sz="2000" noProof="0" dirty="0" smtClean="0"/>
              <a:t>zookeeper</a:t>
            </a:r>
            <a:r>
              <a:rPr lang="zh-CN" altLang="en-US" sz="2000" noProof="0" dirty="0" smtClean="0"/>
              <a:t>，</a:t>
            </a:r>
            <a:r>
              <a:rPr lang="en-US" altLang="zh-CN" sz="2000" noProof="0" dirty="0" err="1" smtClean="0"/>
              <a:t>hadoop</a:t>
            </a:r>
            <a:r>
              <a:rPr lang="zh-CN" altLang="en-US" sz="2000" noProof="0" dirty="0" smtClean="0"/>
              <a:t>等，所以平时也在加强这些技术的学习。对后台框架不懂之处，尤其是底层，会积极请教组内同事或导师，也会主动分享自己过去的一些工作经验，或者了解的一些技术，如</a:t>
            </a:r>
            <a:r>
              <a:rPr lang="en-US" altLang="zh-CN" sz="2000" dirty="0"/>
              <a:t>spring </a:t>
            </a:r>
            <a:r>
              <a:rPr lang="en-US" altLang="zh-CN" sz="2000" dirty="0" smtClean="0"/>
              <a:t>security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java8</a:t>
            </a:r>
            <a:r>
              <a:rPr lang="zh-CN" altLang="en-US" sz="2000" dirty="0" smtClean="0"/>
              <a:t>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综合自评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57274" y="1785925"/>
            <a:ext cx="7515188" cy="1919287"/>
          </a:xfrm>
        </p:spPr>
        <p:txBody>
          <a:bodyPr/>
          <a:lstStyle/>
          <a:p>
            <a:pPr marL="0" lvl="0" indent="0" algn="l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70C0"/>
              </a:buClr>
              <a:buSzTx/>
              <a:buNone/>
            </a:pPr>
            <a:r>
              <a:rPr lang="zh-CN" altLang="en-US" sz="2000" b="0" dirty="0" smtClean="0">
                <a:latin typeface="微软雅黑" pitchFamily="34" charset="-122"/>
              </a:rPr>
              <a:t>工作上，能够服从领导安排，积极主动完成任务。团队协作上，也能够跟其他同事沟通顺畅，配合无间的共同完成工作任务。对工作富有责任心，能够热心帮助其他同事，积极参与各项公司活动。</a:t>
            </a:r>
            <a:endParaRPr lang="en-US" altLang="zh-CN" sz="2000" b="0" dirty="0">
              <a:latin typeface="微软雅黑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1472" y="1298575"/>
            <a:ext cx="8080375" cy="3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总体评价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1472" y="3786190"/>
            <a:ext cx="8080375" cy="3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不足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571472" y="4211642"/>
            <a:ext cx="7672936" cy="173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技术上，尤其是大型分布式系统，高并发，大数据处理方面还不够扎实，需要进一步加强学习。业务上，目前只是基本熟悉三大平台，以及后台管理系统，对于各个细分业务下的各个功能的需求设计，还缺乏深入了解，需要再加强对业务的学习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综合自评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现状与规划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428596" y="4581128"/>
            <a:ext cx="8443882" cy="1844476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b="0" dirty="0" smtClean="0"/>
              <a:t>个人职业规划上，结合自身优缺点以及兴趣偏向上，希望以后能走公司管理通道。然而目前在能力上，对相关技术和业务掌握，还有所欠缺，后续要不断加强学习和积累。当然总体还是看公司发展和安排，两条线都能走，服从公司安排为主。</a:t>
            </a:r>
            <a:endParaRPr lang="en-US" altLang="zh-CN" sz="2000" b="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2794" y="3983777"/>
            <a:ext cx="8080375" cy="244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个人规划与努力方向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 bwMode="auto">
          <a:xfrm>
            <a:off x="428596" y="1487459"/>
            <a:ext cx="8443882" cy="244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工作量</a:t>
            </a:r>
            <a:r>
              <a:rPr lang="zh-CN" altLang="en-US" sz="2000" kern="0" dirty="0">
                <a:ea typeface="微软雅黑" pitchFamily="34" charset="-122"/>
              </a:rPr>
              <a:t>：</a:t>
            </a:r>
            <a:r>
              <a:rPr lang="zh-CN" altLang="en-US" sz="2000" kern="0" dirty="0" smtClean="0">
                <a:ea typeface="微软雅黑" pitchFamily="34" charset="-122"/>
              </a:rPr>
              <a:t>适量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  <a:buFont typeface="Wingdings" pitchFamily="2" charset="2"/>
              <a:buChar char="ü"/>
            </a:pPr>
            <a:r>
              <a:rPr lang="zh-CN" altLang="en-US" sz="2000" kern="0" dirty="0" smtClean="0">
                <a:ea typeface="微软雅黑" pitchFamily="34" charset="-122"/>
              </a:rPr>
              <a:t>工作任务安排：</a:t>
            </a:r>
            <a:endParaRPr lang="en-US" altLang="zh-CN" sz="2000" kern="0" dirty="0" smtClean="0">
              <a:ea typeface="微软雅黑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en-US" altLang="zh-CN" sz="2000" kern="0" dirty="0">
                <a:ea typeface="微软雅黑" pitchFamily="34" charset="-122"/>
              </a:rPr>
              <a:t> </a:t>
            </a:r>
            <a:r>
              <a:rPr lang="en-US" altLang="zh-CN" sz="2000" kern="0" dirty="0" smtClean="0">
                <a:ea typeface="微软雅黑" pitchFamily="34" charset="-122"/>
              </a:rPr>
              <a:t>      </a:t>
            </a:r>
            <a:r>
              <a:rPr lang="zh-CN" altLang="en-US" sz="2000" kern="0" dirty="0" smtClean="0">
                <a:ea typeface="微软雅黑" pitchFamily="34" charset="-122"/>
              </a:rPr>
              <a:t>目前有幸被安排加入新项目的研发工作。主要还是负责后台开发，不仅能够发挥所长，还能让我得到更好的成长。非常感谢领导的青睐和厚爱，让我有幸加入到这个新项目，我会不辱使命，努力工作，为这个项目竭尽所能，和大家一起把它做好，能够成为公司发展的一个重头戏。</a:t>
            </a:r>
            <a:endParaRPr lang="en-US" altLang="zh-CN" sz="2000" kern="0" dirty="0" smtClean="0">
              <a:ea typeface="微软雅黑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2794" y="1000108"/>
            <a:ext cx="8080375" cy="3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目前任职状态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4678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试用期总结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个人自评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建议与意见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建议和意见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smtClean="0"/>
              <a:t>无</a:t>
            </a:r>
            <a:endParaRPr lang="en-US" altLang="zh-CN" sz="1800" b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请评委提问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457200" y="2355875"/>
            <a:ext cx="3852863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-2778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tabLst/>
              <a:defRPr/>
            </a:pP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2518" y="1391162"/>
            <a:ext cx="1723549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汪鹏</a:t>
            </a:r>
          </a:p>
        </p:txBody>
      </p:sp>
      <p:sp>
        <p:nvSpPr>
          <p:cNvPr id="14" name="矩形 13"/>
          <p:cNvSpPr/>
          <p:nvPr/>
        </p:nvSpPr>
        <p:spPr>
          <a:xfrm>
            <a:off x="702518" y="1983406"/>
            <a:ext cx="1723549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籍贯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湖北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2518" y="4465105"/>
            <a:ext cx="2031325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：伍晓华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2518" y="2575650"/>
            <a:ext cx="332014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入职日期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2017.07.17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2518" y="3205468"/>
            <a:ext cx="4493538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：软件产品部：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网络产品组</a:t>
            </a:r>
          </a:p>
        </p:txBody>
      </p:sp>
      <p:sp>
        <p:nvSpPr>
          <p:cNvPr id="18" name="矩形 17"/>
          <p:cNvSpPr/>
          <p:nvPr/>
        </p:nvSpPr>
        <p:spPr>
          <a:xfrm>
            <a:off x="690688" y="3835286"/>
            <a:ext cx="32624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职位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：网络软件工程师</a:t>
            </a:r>
            <a:endParaRPr lang="zh-CN" altLang="en-US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1813" y="1285860"/>
            <a:ext cx="8080375" cy="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以往教育与工作经历概述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457200" y="2355875"/>
            <a:ext cx="3852863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-2778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tabLst/>
              <a:defRPr/>
            </a:pP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微软雅黑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tabLst/>
              <a:defRPr/>
            </a:pP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657212" y="1928802"/>
            <a:ext cx="7829576" cy="3919551"/>
          </a:xfrm>
          <a:ln>
            <a:solidFill>
              <a:schemeClr val="bg2"/>
            </a:solidFill>
            <a:prstDash val="dash"/>
          </a:ln>
        </p:spPr>
        <p:txBody>
          <a:bodyPr/>
          <a:lstStyle/>
          <a:p>
            <a:pPr mar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dirty="0" smtClean="0"/>
              <a:t>此前主要做过地图方面的项目，如浙江省测绘局的三维系统；中间又做过电力系统，如国电，国网和南方电网的</a:t>
            </a:r>
            <a:r>
              <a:rPr lang="en-US" altLang="zh-CN" sz="2000" b="0" dirty="0" smtClean="0"/>
              <a:t>ERP</a:t>
            </a:r>
            <a:r>
              <a:rPr lang="zh-CN" altLang="en-US" sz="2000" b="0" dirty="0" smtClean="0"/>
              <a:t>系统。</a:t>
            </a:r>
            <a:endParaRPr lang="en-US" altLang="zh-CN" sz="2000" b="0" dirty="0" smtClean="0"/>
          </a:p>
          <a:p>
            <a:pPr mar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sz="2000" b="0" dirty="0" smtClean="0"/>
              <a:t>主要从事</a:t>
            </a:r>
            <a:r>
              <a:rPr lang="en-US" altLang="zh-CN" sz="2000" b="0" dirty="0" smtClean="0"/>
              <a:t>Java</a:t>
            </a:r>
            <a:r>
              <a:rPr lang="zh-CN" altLang="en-US" sz="2000" b="0" dirty="0" smtClean="0"/>
              <a:t>方面的开发，使用技术有</a:t>
            </a:r>
            <a:r>
              <a:rPr lang="en-US" altLang="zh-CN" sz="2000" b="0" dirty="0" smtClean="0"/>
              <a:t>struts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hibernate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spring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mybatis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mysql</a:t>
            </a:r>
            <a:r>
              <a:rPr lang="en-US" altLang="zh-CN" sz="2000" b="0" dirty="0" smtClean="0"/>
              <a:t>, oracle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jsp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html5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jQuery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JavaScript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spring MVC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spring boot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Redis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bootstrap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layUI</a:t>
            </a:r>
            <a:r>
              <a:rPr lang="zh-CN" altLang="en-US" sz="2000" b="0" dirty="0" smtClean="0"/>
              <a:t>，</a:t>
            </a:r>
            <a:r>
              <a:rPr lang="en-US" altLang="zh-CN" sz="2000" b="0" dirty="0" err="1" smtClean="0"/>
              <a:t>extJs</a:t>
            </a:r>
            <a:r>
              <a:rPr lang="zh-CN" altLang="en-US" sz="2000" b="0" dirty="0" smtClean="0"/>
              <a:t>，阿里</a:t>
            </a:r>
            <a:r>
              <a:rPr lang="en-US" altLang="zh-CN" sz="2000" b="0" dirty="0" smtClean="0"/>
              <a:t>OSS</a:t>
            </a:r>
            <a:r>
              <a:rPr lang="zh-CN" altLang="en-US" sz="2000" b="0" dirty="0" smtClean="0"/>
              <a:t>等。</a:t>
            </a:r>
            <a:endParaRPr lang="en-US" altLang="zh-CN" sz="2000" b="0" dirty="0"/>
          </a:p>
          <a:p>
            <a:pPr mar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l"/>
            </a:pPr>
            <a:endParaRPr lang="en-US" altLang="zh-CN" sz="2000" b="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091"/>
            <a:ext cx="8229600" cy="5345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个人简介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0070C0"/>
                </a:solidFill>
              </a:rPr>
              <a:t>试用期总结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学习与发展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工作与成果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工作案例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</a:t>
            </a:r>
            <a:r>
              <a:rPr lang="zh-CN" altLang="en-US" sz="2200" b="0" dirty="0" smtClean="0"/>
              <a:t>企业融入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个人自评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岗位胜任情况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dirty="0" smtClean="0"/>
              <a:t>        </a:t>
            </a:r>
            <a:r>
              <a:rPr lang="zh-CN" altLang="en-US" sz="2200" b="0" dirty="0" smtClean="0"/>
              <a:t>任职资格认证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200" b="0" dirty="0" smtClean="0"/>
              <a:t>        综合自评</a:t>
            </a:r>
            <a:endParaRPr lang="en-US" altLang="zh-CN" sz="2200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建议与意见</a:t>
            </a: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b="0" dirty="0" smtClean="0"/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试用期总结：学习与发展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2063" y="996863"/>
            <a:ext cx="8080375" cy="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41193"/>
              </p:ext>
            </p:extLst>
          </p:nvPr>
        </p:nvGraphicFramePr>
        <p:xfrm>
          <a:off x="452063" y="1572045"/>
          <a:ext cx="814393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时间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内容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成绩或效果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8.7-8.23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企业文化，应知应会，公司产品简介，电力系统基础知识，财务基础知识，信息系统与信息安全介绍，质量体系与公司的质量管理介绍，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EHS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环境体系，研发体系规范，任职资格体系，软件编码规范。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通过公司这一套专业而系统培训，让我对公司各方面有了全面和深入的了解，也更清楚自己在公司担任的角色，对自己应尽的责任和义务都有了充分的认识，在和公司携手共进的未来更有方向。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30474" y="3953930"/>
            <a:ext cx="172354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辅导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自学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96211"/>
              </p:ext>
            </p:extLst>
          </p:nvPr>
        </p:nvGraphicFramePr>
        <p:xfrm>
          <a:off x="420282" y="4581128"/>
          <a:ext cx="814393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成绩或效果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7.17-7.23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智能餐饮平台开发和部署文档，三大平台相关文档，导师讲解后台框架，组长讲解三大平台。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通过自学文档和导师，组长的细心指导，熟悉了公司产品的开发流程和规范，以及对三大平台的业务有了深入的了解。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试用期总结：学习与发展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2063" y="996863"/>
            <a:ext cx="8080375" cy="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25629"/>
              </p:ext>
            </p:extLst>
          </p:nvPr>
        </p:nvGraphicFramePr>
        <p:xfrm>
          <a:off x="452063" y="1762472"/>
          <a:ext cx="814393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时间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考试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成绩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2017-09-13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新员工必学内容安全知识考试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100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2017-08-29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新员工培训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财务管理与信息安全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2017-08-29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新员工培训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-ISO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EHS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2017-08-30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新员工培训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任职资格与研发体系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2017-08-31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新员工培训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软件编程规范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2017-09-11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新员工培训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企业文化与应知应会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微软雅黑" pitchFamily="34" charset="-122"/>
                          <a:cs typeface="+mn-cs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58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653" y="1052736"/>
            <a:ext cx="869252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13" y="1916832"/>
            <a:ext cx="848887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03" y="2629990"/>
            <a:ext cx="4168237" cy="20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8666" y="2633158"/>
            <a:ext cx="4521284" cy="223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4438493"/>
            <a:ext cx="5684303" cy="186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0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试用期总结：工作与成果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800" b="0" dirty="0"/>
              <a:t>预</a:t>
            </a:r>
            <a:r>
              <a:rPr lang="zh-CN" altLang="en-US" sz="1800" b="0" dirty="0" smtClean="0"/>
              <a:t>研中间件</a:t>
            </a:r>
            <a:r>
              <a:rPr lang="en-US" altLang="zh-CN" sz="1800" b="0" dirty="0" err="1" smtClean="0"/>
              <a:t>mycat</a:t>
            </a:r>
            <a:r>
              <a:rPr lang="zh-CN" altLang="en-US" sz="1800" b="0" dirty="0" smtClean="0"/>
              <a:t>，实现读写分离，分片功能，并编写相关安装部署，以及实现方式的文档。</a:t>
            </a:r>
            <a:endParaRPr lang="en-US" altLang="zh-CN" sz="1800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800" b="0" dirty="0" smtClean="0"/>
              <a:t>原来</a:t>
            </a:r>
            <a:r>
              <a:rPr lang="en-US" altLang="zh-CN" sz="1800" b="0" dirty="0" smtClean="0"/>
              <a:t>xml</a:t>
            </a:r>
            <a:r>
              <a:rPr lang="zh-CN" altLang="en-US" sz="1800" b="0" dirty="0" smtClean="0"/>
              <a:t>格式接口改造成</a:t>
            </a:r>
            <a:r>
              <a:rPr lang="en-US" altLang="zh-CN" sz="1800" b="0" dirty="0" smtClean="0"/>
              <a:t>restful</a:t>
            </a:r>
            <a:r>
              <a:rPr lang="zh-CN" altLang="en-US" sz="1800" b="0" dirty="0" smtClean="0"/>
              <a:t>风格，返回</a:t>
            </a:r>
            <a:r>
              <a:rPr lang="en-US" altLang="zh-CN" sz="1800" b="0" dirty="0" err="1" smtClean="0"/>
              <a:t>json</a:t>
            </a:r>
            <a:r>
              <a:rPr lang="zh-CN" altLang="en-US" sz="1800" b="0" dirty="0" smtClean="0"/>
              <a:t>格式的接口，以及接口测试，各接口的</a:t>
            </a:r>
            <a:r>
              <a:rPr lang="en-US" altLang="zh-CN" sz="1800" b="0" dirty="0" smtClean="0"/>
              <a:t>postman</a:t>
            </a:r>
            <a:r>
              <a:rPr lang="zh-CN" altLang="en-US" sz="1800" b="0" dirty="0" smtClean="0"/>
              <a:t>文档编写和汇总。</a:t>
            </a:r>
            <a:endParaRPr lang="en-US" altLang="zh-CN" sz="1800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800" b="0" dirty="0"/>
              <a:t>预</a:t>
            </a:r>
            <a:r>
              <a:rPr lang="zh-CN" altLang="en-US" sz="1800" b="0" dirty="0" smtClean="0"/>
              <a:t>研</a:t>
            </a:r>
            <a:r>
              <a:rPr lang="en-US" altLang="zh-CN" sz="1800" b="0" dirty="0" err="1" smtClean="0"/>
              <a:t>zabbix</a:t>
            </a:r>
            <a:r>
              <a:rPr lang="zh-CN" altLang="en-US" sz="1800" b="0" dirty="0" smtClean="0"/>
              <a:t>，实现系统运维过程中，对数据库各项指标，性能；对各平台服务运行情况，以及操作系统的运行指标，进行实时监控，对异常状况，及时发送报警邮件给相关人员，并编写相关安装部署，以及实现各种监控和使用说明文档。</a:t>
            </a:r>
            <a:endParaRPr lang="en-US" altLang="zh-CN" sz="1800" b="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800" b="0" dirty="0" smtClean="0"/>
              <a:t>负责搭建运行环境中</a:t>
            </a:r>
            <a:r>
              <a:rPr lang="en-US" altLang="zh-CN" sz="1800" b="0" dirty="0" err="1"/>
              <a:t>h</a:t>
            </a:r>
            <a:r>
              <a:rPr lang="en-US" altLang="zh-CN" sz="1800" b="0" dirty="0" err="1" smtClean="0"/>
              <a:t>adoop</a:t>
            </a:r>
            <a:r>
              <a:rPr lang="zh-CN" altLang="en-US" sz="1800" b="0" dirty="0" smtClean="0"/>
              <a:t>集群，实现主备自动切换，同时重新编写安装部署以及实现主备切换的文档。</a:t>
            </a:r>
            <a:endParaRPr lang="en-US" altLang="zh-CN" sz="1800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1800" b="0" dirty="0" smtClean="0"/>
              <a:t>编写食材规格的相关接口，同前端进行联调；编写菜谱平台相关接口，并和餐饮应用组进行沟通联调。电子菜谱的测试工作，相关测试用例的编写。</a:t>
            </a:r>
            <a:endParaRPr lang="en-US" altLang="zh-CN" sz="1800" b="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l"/>
            </a:pP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3757</Words>
  <Application>Microsoft Office PowerPoint</Application>
  <PresentationFormat>全屏显示(4:3)</PresentationFormat>
  <Paragraphs>356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PMingLiU</vt:lpstr>
      <vt:lpstr>PMingLiU</vt:lpstr>
      <vt:lpstr>方正书宋简体</vt:lpstr>
      <vt:lpstr>黑体</vt:lpstr>
      <vt:lpstr>宋体</vt:lpstr>
      <vt:lpstr>微软雅黑</vt:lpstr>
      <vt:lpstr>Arial</vt:lpstr>
      <vt:lpstr>Calibri</vt:lpstr>
      <vt:lpstr>Wingdings</vt:lpstr>
      <vt:lpstr>UT-MA-PPT模板-蓝白</vt:lpstr>
      <vt:lpstr>新员工转正答辩汇报</vt:lpstr>
      <vt:lpstr>目录</vt:lpstr>
      <vt:lpstr>个人简介</vt:lpstr>
      <vt:lpstr>个人简介</vt:lpstr>
      <vt:lpstr>目录</vt:lpstr>
      <vt:lpstr>试用期总结：学习与发展</vt:lpstr>
      <vt:lpstr>试用期总结：学习与发展</vt:lpstr>
      <vt:lpstr>试用期总结：学习与发展</vt:lpstr>
      <vt:lpstr>试用期总结：工作与成果</vt:lpstr>
      <vt:lpstr>试用期总结：工作案例</vt:lpstr>
      <vt:lpstr>试用期总结：工作案例</vt:lpstr>
      <vt:lpstr>试用期总结：企业融入</vt:lpstr>
      <vt:lpstr>目录</vt:lpstr>
      <vt:lpstr>个人自评：岗位胜任情况</vt:lpstr>
      <vt:lpstr>个人自评：岗位胜任情况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综合自评</vt:lpstr>
      <vt:lpstr>综合自评—现状与规划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武耀文</dc:creator>
  <cp:lastModifiedBy>汪鹏</cp:lastModifiedBy>
  <cp:revision>306</cp:revision>
  <dcterms:modified xsi:type="dcterms:W3CDTF">2018-07-13T05:48:03Z</dcterms:modified>
</cp:coreProperties>
</file>