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93" r:id="rId3"/>
    <p:sldId id="257" r:id="rId4"/>
    <p:sldId id="277" r:id="rId5"/>
    <p:sldId id="298" r:id="rId6"/>
    <p:sldId id="301" r:id="rId7"/>
    <p:sldId id="305" r:id="rId8"/>
    <p:sldId id="306" r:id="rId9"/>
    <p:sldId id="307" r:id="rId10"/>
    <p:sldId id="295" r:id="rId11"/>
    <p:sldId id="308" r:id="rId12"/>
    <p:sldId id="309" r:id="rId13"/>
    <p:sldId id="310" r:id="rId14"/>
    <p:sldId id="311" r:id="rId15"/>
    <p:sldId id="312" r:id="rId16"/>
    <p:sldId id="313" r:id="rId17"/>
    <p:sldId id="288" r:id="rId18"/>
    <p:sldId id="314" r:id="rId19"/>
    <p:sldId id="281" r:id="rId20"/>
    <p:sldId id="302" r:id="rId21"/>
    <p:sldId id="300" r:id="rId22"/>
    <p:sldId id="297" r:id="rId23"/>
    <p:sldId id="282" r:id="rId24"/>
    <p:sldId id="285" r:id="rId25"/>
    <p:sldId id="315" r:id="rId26"/>
    <p:sldId id="320" r:id="rId27"/>
    <p:sldId id="316" r:id="rId28"/>
    <p:sldId id="317" r:id="rId29"/>
    <p:sldId id="318" r:id="rId30"/>
    <p:sldId id="321" r:id="rId31"/>
    <p:sldId id="319" r:id="rId32"/>
    <p:sldId id="322" r:id="rId33"/>
    <p:sldId id="323" r:id="rId34"/>
    <p:sldId id="324" r:id="rId35"/>
    <p:sldId id="283" r:id="rId36"/>
    <p:sldId id="296" r:id="rId37"/>
    <p:sldId id="303" r:id="rId38"/>
    <p:sldId id="290" r:id="rId39"/>
    <p:sldId id="292" r:id="rId40"/>
  </p:sldIdLst>
  <p:sldSz cx="9144000" cy="6858000" type="screen4x3"/>
  <p:notesSz cx="6858000" cy="9144000"/>
  <p:custShowLst>
    <p:custShow name="自定义放映 1" id="0">
      <p:sldLst>
        <p:sld r:id="rId13"/>
      </p:sldLst>
    </p:custShow>
  </p:custShowLst>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336699"/>
    <a:srgbClr val="FFFF99"/>
    <a:srgbClr val="99FF99"/>
    <a:srgbClr val="FF6600"/>
    <a:srgbClr val="FF7C80"/>
    <a:srgbClr val="CC0000"/>
    <a:srgbClr val="FF9999"/>
    <a:srgbClr val="FFFFCC"/>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14" autoAdjust="0"/>
  </p:normalViewPr>
  <p:slideViewPr>
    <p:cSldViewPr>
      <p:cViewPr varScale="1">
        <p:scale>
          <a:sx n="63" d="100"/>
          <a:sy n="63" d="100"/>
        </p:scale>
        <p:origin x="-174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5659CC-E672-481F-B602-8819D7C259F7}" type="datetimeFigureOut">
              <a:rPr lang="zh-CN" altLang="en-US" smtClean="0"/>
              <a:pPr/>
              <a:t>2018/9/2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5E75CD-2C4B-43EA-9BCA-2525C48E8019}" type="slidenum">
              <a:rPr lang="zh-CN" altLang="en-US" smtClean="0"/>
              <a:pPr/>
              <a:t>‹#›</a:t>
            </a:fld>
            <a:endParaRPr lang="zh-CN" altLang="en-US"/>
          </a:p>
        </p:txBody>
      </p:sp>
    </p:spTree>
    <p:extLst>
      <p:ext uri="{BB962C8B-B14F-4D97-AF65-F5344CB8AC3E}">
        <p14:creationId xmlns:p14="http://schemas.microsoft.com/office/powerpoint/2010/main" val="128942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7</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17</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8</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29</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31</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flipH="1">
            <a:off x="0" y="0"/>
            <a:ext cx="9144000" cy="6858000"/>
          </a:xfrm>
          <a:prstGeom prst="rect">
            <a:avLst/>
          </a:prstGeom>
          <a:solidFill>
            <a:srgbClr val="005198"/>
          </a:solidFill>
          <a:ln w="9525" algn="ctr">
            <a:noFill/>
            <a:miter lim="800000"/>
            <a:headEnd/>
            <a:tailEnd/>
          </a:ln>
        </p:spPr>
        <p:txBody>
          <a:bodyPr wrap="none" anchor="ctr"/>
          <a:lstStyle/>
          <a:p>
            <a:endParaRPr lang="zh-CN" altLang="en-US">
              <a:ea typeface="微软雅黑" pitchFamily="34" charset="-122"/>
            </a:endParaRPr>
          </a:p>
        </p:txBody>
      </p:sp>
      <p:sp>
        <p:nvSpPr>
          <p:cNvPr id="5" name="Rectangle 3"/>
          <p:cNvSpPr>
            <a:spLocks noChangeArrowheads="1"/>
          </p:cNvSpPr>
          <p:nvPr/>
        </p:nvSpPr>
        <p:spPr bwMode="auto">
          <a:xfrm>
            <a:off x="0" y="1268413"/>
            <a:ext cx="9144000" cy="4321175"/>
          </a:xfrm>
          <a:prstGeom prst="rect">
            <a:avLst/>
          </a:prstGeom>
          <a:solidFill>
            <a:srgbClr val="FFFFFF"/>
          </a:solidFill>
          <a:ln w="9525" algn="ctr">
            <a:noFill/>
            <a:miter lim="800000"/>
            <a:headEnd/>
            <a:tailEnd/>
          </a:ln>
        </p:spPr>
        <p:txBody>
          <a:bodyPr wrap="none" anchor="ctr"/>
          <a:lstStyle/>
          <a:p>
            <a:endParaRPr lang="zh-CN" altLang="en-US">
              <a:ea typeface="微软雅黑" pitchFamily="34" charset="-122"/>
            </a:endParaRPr>
          </a:p>
        </p:txBody>
      </p:sp>
      <p:grpSp>
        <p:nvGrpSpPr>
          <p:cNvPr id="2" name="Group 6"/>
          <p:cNvGrpSpPr>
            <a:grpSpLocks/>
          </p:cNvGrpSpPr>
          <p:nvPr/>
        </p:nvGrpSpPr>
        <p:grpSpPr bwMode="auto">
          <a:xfrm>
            <a:off x="5454650" y="285750"/>
            <a:ext cx="3189288" cy="635000"/>
            <a:chOff x="3061" y="618"/>
            <a:chExt cx="2278" cy="454"/>
          </a:xfrm>
        </p:grpSpPr>
        <p:sp>
          <p:nvSpPr>
            <p:cNvPr id="7" name="AutoShape 7"/>
            <p:cNvSpPr>
              <a:spLocks noChangeAspect="1" noChangeArrowheads="1" noTextEdit="1"/>
            </p:cNvSpPr>
            <p:nvPr userDrawn="1"/>
          </p:nvSpPr>
          <p:spPr bwMode="auto">
            <a:xfrm>
              <a:off x="3061" y="618"/>
              <a:ext cx="2278" cy="454"/>
            </a:xfrm>
            <a:prstGeom prst="rect">
              <a:avLst/>
            </a:prstGeom>
            <a:noFill/>
            <a:ln w="9525">
              <a:noFill/>
              <a:miter lim="800000"/>
              <a:headEnd/>
              <a:tailEnd/>
            </a:ln>
          </p:spPr>
          <p:txBody>
            <a:bodyPr/>
            <a:lstStyle/>
            <a:p>
              <a:endParaRPr lang="zh-CN" altLang="en-US"/>
            </a:p>
          </p:txBody>
        </p:sp>
        <p:grpSp>
          <p:nvGrpSpPr>
            <p:cNvPr id="3" name="Group 8"/>
            <p:cNvGrpSpPr>
              <a:grpSpLocks/>
            </p:cNvGrpSpPr>
            <p:nvPr userDrawn="1"/>
          </p:nvGrpSpPr>
          <p:grpSpPr bwMode="auto">
            <a:xfrm>
              <a:off x="3120" y="993"/>
              <a:ext cx="530" cy="79"/>
              <a:chOff x="3120" y="993"/>
              <a:chExt cx="530" cy="79"/>
            </a:xfrm>
          </p:grpSpPr>
          <p:sp>
            <p:nvSpPr>
              <p:cNvPr id="13" name="Freeform 9"/>
              <p:cNvSpPr>
                <a:spLocks/>
              </p:cNvSpPr>
              <p:nvPr userDrawn="1"/>
            </p:nvSpPr>
            <p:spPr bwMode="auto">
              <a:xfrm>
                <a:off x="3577" y="995"/>
                <a:ext cx="73" cy="75"/>
              </a:xfrm>
              <a:custGeom>
                <a:avLst/>
                <a:gdLst>
                  <a:gd name="T0" fmla="*/ 0 w 582"/>
                  <a:gd name="T1" fmla="*/ 0 h 602"/>
                  <a:gd name="T2" fmla="*/ 0 w 582"/>
                  <a:gd name="T3" fmla="*/ 0 h 602"/>
                  <a:gd name="T4" fmla="*/ 0 w 582"/>
                  <a:gd name="T5" fmla="*/ 0 h 602"/>
                  <a:gd name="T6" fmla="*/ 0 w 582"/>
                  <a:gd name="T7" fmla="*/ 0 h 602"/>
                  <a:gd name="T8" fmla="*/ 0 w 582"/>
                  <a:gd name="T9" fmla="*/ 0 h 602"/>
                  <a:gd name="T10" fmla="*/ 0 w 582"/>
                  <a:gd name="T11" fmla="*/ 0 h 602"/>
                  <a:gd name="T12" fmla="*/ 0 w 582"/>
                  <a:gd name="T13" fmla="*/ 0 h 602"/>
                  <a:gd name="T14" fmla="*/ 0 w 582"/>
                  <a:gd name="T15" fmla="*/ 0 h 602"/>
                  <a:gd name="T16" fmla="*/ 0 w 582"/>
                  <a:gd name="T17" fmla="*/ 0 h 602"/>
                  <a:gd name="T18" fmla="*/ 0 w 582"/>
                  <a:gd name="T19" fmla="*/ 0 h 602"/>
                  <a:gd name="T20" fmla="*/ 0 w 582"/>
                  <a:gd name="T21" fmla="*/ 0 h 602"/>
                  <a:gd name="T22" fmla="*/ 0 w 582"/>
                  <a:gd name="T23" fmla="*/ 0 h 602"/>
                  <a:gd name="T24" fmla="*/ 0 w 582"/>
                  <a:gd name="T25" fmla="*/ 0 h 602"/>
                  <a:gd name="T26" fmla="*/ 0 w 582"/>
                  <a:gd name="T27" fmla="*/ 0 h 602"/>
                  <a:gd name="T28" fmla="*/ 0 w 582"/>
                  <a:gd name="T29" fmla="*/ 0 h 602"/>
                  <a:gd name="T30" fmla="*/ 0 w 582"/>
                  <a:gd name="T31" fmla="*/ 0 h 602"/>
                  <a:gd name="T32" fmla="*/ 0 w 582"/>
                  <a:gd name="T33" fmla="*/ 0 h 602"/>
                  <a:gd name="T34" fmla="*/ 0 w 582"/>
                  <a:gd name="T35" fmla="*/ 0 h 602"/>
                  <a:gd name="T36" fmla="*/ 0 w 582"/>
                  <a:gd name="T37" fmla="*/ 0 h 602"/>
                  <a:gd name="T38" fmla="*/ 0 w 582"/>
                  <a:gd name="T39" fmla="*/ 0 h 602"/>
                  <a:gd name="T40" fmla="*/ 0 w 582"/>
                  <a:gd name="T41" fmla="*/ 0 h 602"/>
                  <a:gd name="T42" fmla="*/ 0 w 582"/>
                  <a:gd name="T43" fmla="*/ 0 h 602"/>
                  <a:gd name="T44" fmla="*/ 0 w 582"/>
                  <a:gd name="T45" fmla="*/ 0 h 602"/>
                  <a:gd name="T46" fmla="*/ 0 w 582"/>
                  <a:gd name="T47" fmla="*/ 0 h 602"/>
                  <a:gd name="T48" fmla="*/ 0 w 582"/>
                  <a:gd name="T49" fmla="*/ 0 h 602"/>
                  <a:gd name="T50" fmla="*/ 0 w 582"/>
                  <a:gd name="T51" fmla="*/ 0 h 602"/>
                  <a:gd name="T52" fmla="*/ 0 w 582"/>
                  <a:gd name="T53" fmla="*/ 0 h 602"/>
                  <a:gd name="T54" fmla="*/ 0 w 582"/>
                  <a:gd name="T55" fmla="*/ 0 h 602"/>
                  <a:gd name="T56" fmla="*/ 0 w 582"/>
                  <a:gd name="T57" fmla="*/ 0 h 60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82" h="602">
                    <a:moveTo>
                      <a:pt x="509" y="112"/>
                    </a:moveTo>
                    <a:lnTo>
                      <a:pt x="582" y="112"/>
                    </a:lnTo>
                    <a:lnTo>
                      <a:pt x="582" y="0"/>
                    </a:lnTo>
                    <a:lnTo>
                      <a:pt x="320" y="0"/>
                    </a:lnTo>
                    <a:lnTo>
                      <a:pt x="320" y="112"/>
                    </a:lnTo>
                    <a:lnTo>
                      <a:pt x="395" y="112"/>
                    </a:lnTo>
                    <a:lnTo>
                      <a:pt x="395" y="234"/>
                    </a:lnTo>
                    <a:lnTo>
                      <a:pt x="187" y="234"/>
                    </a:lnTo>
                    <a:lnTo>
                      <a:pt x="187" y="112"/>
                    </a:lnTo>
                    <a:lnTo>
                      <a:pt x="262" y="112"/>
                    </a:lnTo>
                    <a:lnTo>
                      <a:pt x="262" y="0"/>
                    </a:lnTo>
                    <a:lnTo>
                      <a:pt x="0" y="0"/>
                    </a:lnTo>
                    <a:lnTo>
                      <a:pt x="0" y="112"/>
                    </a:lnTo>
                    <a:lnTo>
                      <a:pt x="73" y="112"/>
                    </a:lnTo>
                    <a:lnTo>
                      <a:pt x="73" y="490"/>
                    </a:lnTo>
                    <a:lnTo>
                      <a:pt x="0" y="490"/>
                    </a:lnTo>
                    <a:lnTo>
                      <a:pt x="0" y="602"/>
                    </a:lnTo>
                    <a:lnTo>
                      <a:pt x="262" y="602"/>
                    </a:lnTo>
                    <a:lnTo>
                      <a:pt x="262" y="490"/>
                    </a:lnTo>
                    <a:lnTo>
                      <a:pt x="187" y="490"/>
                    </a:lnTo>
                    <a:lnTo>
                      <a:pt x="187" y="345"/>
                    </a:lnTo>
                    <a:lnTo>
                      <a:pt x="395" y="345"/>
                    </a:lnTo>
                    <a:lnTo>
                      <a:pt x="395" y="490"/>
                    </a:lnTo>
                    <a:lnTo>
                      <a:pt x="320" y="490"/>
                    </a:lnTo>
                    <a:lnTo>
                      <a:pt x="320" y="602"/>
                    </a:lnTo>
                    <a:lnTo>
                      <a:pt x="582" y="602"/>
                    </a:lnTo>
                    <a:lnTo>
                      <a:pt x="582" y="490"/>
                    </a:lnTo>
                    <a:lnTo>
                      <a:pt x="509" y="490"/>
                    </a:lnTo>
                    <a:lnTo>
                      <a:pt x="509" y="112"/>
                    </a:lnTo>
                    <a:close/>
                  </a:path>
                </a:pathLst>
              </a:custGeom>
              <a:solidFill>
                <a:schemeClr val="bg1"/>
              </a:solidFill>
              <a:ln w="9525">
                <a:noFill/>
                <a:round/>
                <a:headEnd/>
                <a:tailEnd/>
              </a:ln>
            </p:spPr>
            <p:txBody>
              <a:bodyPr/>
              <a:lstStyle/>
              <a:p>
                <a:endParaRPr lang="zh-CN" altLang="en-US"/>
              </a:p>
            </p:txBody>
          </p:sp>
          <p:sp>
            <p:nvSpPr>
              <p:cNvPr id="14" name="Freeform 10"/>
              <p:cNvSpPr>
                <a:spLocks/>
              </p:cNvSpPr>
              <p:nvPr userDrawn="1"/>
            </p:nvSpPr>
            <p:spPr bwMode="auto">
              <a:xfrm>
                <a:off x="3500" y="993"/>
                <a:ext cx="68" cy="79"/>
              </a:xfrm>
              <a:custGeom>
                <a:avLst/>
                <a:gdLst>
                  <a:gd name="T0" fmla="*/ 0 w 559"/>
                  <a:gd name="T1" fmla="*/ 0 h 639"/>
                  <a:gd name="T2" fmla="*/ 0 w 559"/>
                  <a:gd name="T3" fmla="*/ 0 h 639"/>
                  <a:gd name="T4" fmla="*/ 0 w 559"/>
                  <a:gd name="T5" fmla="*/ 0 h 639"/>
                  <a:gd name="T6" fmla="*/ 0 w 559"/>
                  <a:gd name="T7" fmla="*/ 0 h 639"/>
                  <a:gd name="T8" fmla="*/ 0 w 559"/>
                  <a:gd name="T9" fmla="*/ 0 h 639"/>
                  <a:gd name="T10" fmla="*/ 0 w 559"/>
                  <a:gd name="T11" fmla="*/ 0 h 639"/>
                  <a:gd name="T12" fmla="*/ 0 w 559"/>
                  <a:gd name="T13" fmla="*/ 0 h 639"/>
                  <a:gd name="T14" fmla="*/ 0 w 559"/>
                  <a:gd name="T15" fmla="*/ 0 h 639"/>
                  <a:gd name="T16" fmla="*/ 0 w 559"/>
                  <a:gd name="T17" fmla="*/ 0 h 639"/>
                  <a:gd name="T18" fmla="*/ 0 w 559"/>
                  <a:gd name="T19" fmla="*/ 0 h 639"/>
                  <a:gd name="T20" fmla="*/ 0 w 559"/>
                  <a:gd name="T21" fmla="*/ 0 h 639"/>
                  <a:gd name="T22" fmla="*/ 0 w 559"/>
                  <a:gd name="T23" fmla="*/ 0 h 639"/>
                  <a:gd name="T24" fmla="*/ 0 w 559"/>
                  <a:gd name="T25" fmla="*/ 0 h 639"/>
                  <a:gd name="T26" fmla="*/ 0 w 559"/>
                  <a:gd name="T27" fmla="*/ 0 h 639"/>
                  <a:gd name="T28" fmla="*/ 0 w 559"/>
                  <a:gd name="T29" fmla="*/ 0 h 639"/>
                  <a:gd name="T30" fmla="*/ 0 w 559"/>
                  <a:gd name="T31" fmla="*/ 0 h 639"/>
                  <a:gd name="T32" fmla="*/ 0 w 559"/>
                  <a:gd name="T33" fmla="*/ 0 h 639"/>
                  <a:gd name="T34" fmla="*/ 0 w 559"/>
                  <a:gd name="T35" fmla="*/ 0 h 639"/>
                  <a:gd name="T36" fmla="*/ 0 w 559"/>
                  <a:gd name="T37" fmla="*/ 0 h 639"/>
                  <a:gd name="T38" fmla="*/ 0 w 559"/>
                  <a:gd name="T39" fmla="*/ 0 h 639"/>
                  <a:gd name="T40" fmla="*/ 0 w 559"/>
                  <a:gd name="T41" fmla="*/ 0 h 639"/>
                  <a:gd name="T42" fmla="*/ 0 w 559"/>
                  <a:gd name="T43" fmla="*/ 0 h 639"/>
                  <a:gd name="T44" fmla="*/ 0 w 559"/>
                  <a:gd name="T45" fmla="*/ 0 h 639"/>
                  <a:gd name="T46" fmla="*/ 0 w 559"/>
                  <a:gd name="T47" fmla="*/ 0 h 639"/>
                  <a:gd name="T48" fmla="*/ 0 w 559"/>
                  <a:gd name="T49" fmla="*/ 0 h 639"/>
                  <a:gd name="T50" fmla="*/ 0 w 559"/>
                  <a:gd name="T51" fmla="*/ 0 h 639"/>
                  <a:gd name="T52" fmla="*/ 0 w 559"/>
                  <a:gd name="T53" fmla="*/ 0 h 639"/>
                  <a:gd name="T54" fmla="*/ 0 w 559"/>
                  <a:gd name="T55" fmla="*/ 0 h 639"/>
                  <a:gd name="T56" fmla="*/ 0 w 559"/>
                  <a:gd name="T57" fmla="*/ 0 h 639"/>
                  <a:gd name="T58" fmla="*/ 0 w 559"/>
                  <a:gd name="T59" fmla="*/ 0 h 639"/>
                  <a:gd name="T60" fmla="*/ 0 w 559"/>
                  <a:gd name="T61" fmla="*/ 0 h 639"/>
                  <a:gd name="T62" fmla="*/ 0 w 559"/>
                  <a:gd name="T63" fmla="*/ 0 h 639"/>
                  <a:gd name="T64" fmla="*/ 0 w 559"/>
                  <a:gd name="T65" fmla="*/ 0 h 639"/>
                  <a:gd name="T66" fmla="*/ 0 w 559"/>
                  <a:gd name="T67" fmla="*/ 0 h 639"/>
                  <a:gd name="T68" fmla="*/ 0 w 559"/>
                  <a:gd name="T69" fmla="*/ 0 h 639"/>
                  <a:gd name="T70" fmla="*/ 0 w 559"/>
                  <a:gd name="T71" fmla="*/ 0 h 639"/>
                  <a:gd name="T72" fmla="*/ 0 w 559"/>
                  <a:gd name="T73" fmla="*/ 0 h 639"/>
                  <a:gd name="T74" fmla="*/ 0 w 559"/>
                  <a:gd name="T75" fmla="*/ 0 h 639"/>
                  <a:gd name="T76" fmla="*/ 0 w 559"/>
                  <a:gd name="T77" fmla="*/ 0 h 639"/>
                  <a:gd name="T78" fmla="*/ 0 w 559"/>
                  <a:gd name="T79" fmla="*/ 0 h 639"/>
                  <a:gd name="T80" fmla="*/ 0 w 559"/>
                  <a:gd name="T81" fmla="*/ 0 h 639"/>
                  <a:gd name="T82" fmla="*/ 0 w 559"/>
                  <a:gd name="T83" fmla="*/ 0 h 639"/>
                  <a:gd name="T84" fmla="*/ 0 w 559"/>
                  <a:gd name="T85" fmla="*/ 0 h 639"/>
                  <a:gd name="T86" fmla="*/ 0 w 559"/>
                  <a:gd name="T87" fmla="*/ 0 h 639"/>
                  <a:gd name="T88" fmla="*/ 0 w 559"/>
                  <a:gd name="T89" fmla="*/ 0 h 639"/>
                  <a:gd name="T90" fmla="*/ 0 w 559"/>
                  <a:gd name="T91" fmla="*/ 0 h 639"/>
                  <a:gd name="T92" fmla="*/ 0 w 559"/>
                  <a:gd name="T93" fmla="*/ 0 h 639"/>
                  <a:gd name="T94" fmla="*/ 0 w 559"/>
                  <a:gd name="T95" fmla="*/ 0 h 639"/>
                  <a:gd name="T96" fmla="*/ 0 w 559"/>
                  <a:gd name="T97" fmla="*/ 0 h 639"/>
                  <a:gd name="T98" fmla="*/ 0 w 559"/>
                  <a:gd name="T99" fmla="*/ 0 h 639"/>
                  <a:gd name="T100" fmla="*/ 0 w 559"/>
                  <a:gd name="T101" fmla="*/ 0 h 639"/>
                  <a:gd name="T102" fmla="*/ 0 w 559"/>
                  <a:gd name="T103" fmla="*/ 0 h 63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59" h="639">
                    <a:moveTo>
                      <a:pt x="492" y="459"/>
                    </a:moveTo>
                    <a:lnTo>
                      <a:pt x="467" y="476"/>
                    </a:lnTo>
                    <a:lnTo>
                      <a:pt x="443" y="490"/>
                    </a:lnTo>
                    <a:lnTo>
                      <a:pt x="420" y="500"/>
                    </a:lnTo>
                    <a:lnTo>
                      <a:pt x="399" y="509"/>
                    </a:lnTo>
                    <a:lnTo>
                      <a:pt x="377" y="516"/>
                    </a:lnTo>
                    <a:lnTo>
                      <a:pt x="355" y="521"/>
                    </a:lnTo>
                    <a:lnTo>
                      <a:pt x="334" y="524"/>
                    </a:lnTo>
                    <a:lnTo>
                      <a:pt x="312" y="524"/>
                    </a:lnTo>
                    <a:lnTo>
                      <a:pt x="288" y="524"/>
                    </a:lnTo>
                    <a:lnTo>
                      <a:pt x="266" y="521"/>
                    </a:lnTo>
                    <a:lnTo>
                      <a:pt x="246" y="516"/>
                    </a:lnTo>
                    <a:lnTo>
                      <a:pt x="227" y="509"/>
                    </a:lnTo>
                    <a:lnTo>
                      <a:pt x="217" y="505"/>
                    </a:lnTo>
                    <a:lnTo>
                      <a:pt x="209" y="501"/>
                    </a:lnTo>
                    <a:lnTo>
                      <a:pt x="201" y="495"/>
                    </a:lnTo>
                    <a:lnTo>
                      <a:pt x="193" y="491"/>
                    </a:lnTo>
                    <a:lnTo>
                      <a:pt x="180" y="480"/>
                    </a:lnTo>
                    <a:lnTo>
                      <a:pt x="167" y="466"/>
                    </a:lnTo>
                    <a:lnTo>
                      <a:pt x="156" y="451"/>
                    </a:lnTo>
                    <a:lnTo>
                      <a:pt x="147" y="435"/>
                    </a:lnTo>
                    <a:lnTo>
                      <a:pt x="139" y="417"/>
                    </a:lnTo>
                    <a:lnTo>
                      <a:pt x="132" y="399"/>
                    </a:lnTo>
                    <a:lnTo>
                      <a:pt x="127" y="378"/>
                    </a:lnTo>
                    <a:lnTo>
                      <a:pt x="124" y="358"/>
                    </a:lnTo>
                    <a:lnTo>
                      <a:pt x="122" y="335"/>
                    </a:lnTo>
                    <a:lnTo>
                      <a:pt x="121" y="312"/>
                    </a:lnTo>
                    <a:lnTo>
                      <a:pt x="122" y="288"/>
                    </a:lnTo>
                    <a:lnTo>
                      <a:pt x="124" y="266"/>
                    </a:lnTo>
                    <a:lnTo>
                      <a:pt x="129" y="246"/>
                    </a:lnTo>
                    <a:lnTo>
                      <a:pt x="134" y="227"/>
                    </a:lnTo>
                    <a:lnTo>
                      <a:pt x="141" y="209"/>
                    </a:lnTo>
                    <a:lnTo>
                      <a:pt x="149" y="192"/>
                    </a:lnTo>
                    <a:lnTo>
                      <a:pt x="159" y="178"/>
                    </a:lnTo>
                    <a:lnTo>
                      <a:pt x="171" y="164"/>
                    </a:lnTo>
                    <a:lnTo>
                      <a:pt x="182" y="151"/>
                    </a:lnTo>
                    <a:lnTo>
                      <a:pt x="196" y="141"/>
                    </a:lnTo>
                    <a:lnTo>
                      <a:pt x="211" y="132"/>
                    </a:lnTo>
                    <a:lnTo>
                      <a:pt x="225" y="124"/>
                    </a:lnTo>
                    <a:lnTo>
                      <a:pt x="242" y="118"/>
                    </a:lnTo>
                    <a:lnTo>
                      <a:pt x="260" y="114"/>
                    </a:lnTo>
                    <a:lnTo>
                      <a:pt x="278" y="112"/>
                    </a:lnTo>
                    <a:lnTo>
                      <a:pt x="296" y="110"/>
                    </a:lnTo>
                    <a:lnTo>
                      <a:pt x="314" y="112"/>
                    </a:lnTo>
                    <a:lnTo>
                      <a:pt x="335" y="116"/>
                    </a:lnTo>
                    <a:lnTo>
                      <a:pt x="346" y="118"/>
                    </a:lnTo>
                    <a:lnTo>
                      <a:pt x="358" y="122"/>
                    </a:lnTo>
                    <a:lnTo>
                      <a:pt x="369" y="126"/>
                    </a:lnTo>
                    <a:lnTo>
                      <a:pt x="379" y="132"/>
                    </a:lnTo>
                    <a:lnTo>
                      <a:pt x="389" y="138"/>
                    </a:lnTo>
                    <a:lnTo>
                      <a:pt x="400" y="145"/>
                    </a:lnTo>
                    <a:lnTo>
                      <a:pt x="409" y="153"/>
                    </a:lnTo>
                    <a:lnTo>
                      <a:pt x="417" y="161"/>
                    </a:lnTo>
                    <a:lnTo>
                      <a:pt x="425" y="170"/>
                    </a:lnTo>
                    <a:lnTo>
                      <a:pt x="430" y="180"/>
                    </a:lnTo>
                    <a:lnTo>
                      <a:pt x="435" y="191"/>
                    </a:lnTo>
                    <a:lnTo>
                      <a:pt x="437" y="204"/>
                    </a:lnTo>
                    <a:lnTo>
                      <a:pt x="445" y="262"/>
                    </a:lnTo>
                    <a:lnTo>
                      <a:pt x="559" y="241"/>
                    </a:lnTo>
                    <a:lnTo>
                      <a:pt x="550" y="211"/>
                    </a:lnTo>
                    <a:lnTo>
                      <a:pt x="544" y="184"/>
                    </a:lnTo>
                    <a:lnTo>
                      <a:pt x="541" y="159"/>
                    </a:lnTo>
                    <a:lnTo>
                      <a:pt x="541" y="134"/>
                    </a:lnTo>
                    <a:lnTo>
                      <a:pt x="542" y="112"/>
                    </a:lnTo>
                    <a:lnTo>
                      <a:pt x="544" y="86"/>
                    </a:lnTo>
                    <a:lnTo>
                      <a:pt x="550" y="58"/>
                    </a:lnTo>
                    <a:lnTo>
                      <a:pt x="556" y="29"/>
                    </a:lnTo>
                    <a:lnTo>
                      <a:pt x="446" y="10"/>
                    </a:lnTo>
                    <a:lnTo>
                      <a:pt x="441" y="47"/>
                    </a:lnTo>
                    <a:lnTo>
                      <a:pt x="424" y="35"/>
                    </a:lnTo>
                    <a:lnTo>
                      <a:pt x="405" y="26"/>
                    </a:lnTo>
                    <a:lnTo>
                      <a:pt x="387" y="18"/>
                    </a:lnTo>
                    <a:lnTo>
                      <a:pt x="369" y="11"/>
                    </a:lnTo>
                    <a:lnTo>
                      <a:pt x="350" y="7"/>
                    </a:lnTo>
                    <a:lnTo>
                      <a:pt x="330" y="2"/>
                    </a:lnTo>
                    <a:lnTo>
                      <a:pt x="310" y="0"/>
                    </a:lnTo>
                    <a:lnTo>
                      <a:pt x="289" y="0"/>
                    </a:lnTo>
                    <a:lnTo>
                      <a:pt x="273" y="0"/>
                    </a:lnTo>
                    <a:lnTo>
                      <a:pt x="257" y="1"/>
                    </a:lnTo>
                    <a:lnTo>
                      <a:pt x="241" y="3"/>
                    </a:lnTo>
                    <a:lnTo>
                      <a:pt x="227" y="6"/>
                    </a:lnTo>
                    <a:lnTo>
                      <a:pt x="212" y="9"/>
                    </a:lnTo>
                    <a:lnTo>
                      <a:pt x="198" y="14"/>
                    </a:lnTo>
                    <a:lnTo>
                      <a:pt x="184" y="18"/>
                    </a:lnTo>
                    <a:lnTo>
                      <a:pt x="171" y="24"/>
                    </a:lnTo>
                    <a:lnTo>
                      <a:pt x="158" y="31"/>
                    </a:lnTo>
                    <a:lnTo>
                      <a:pt x="146" y="37"/>
                    </a:lnTo>
                    <a:lnTo>
                      <a:pt x="133" y="44"/>
                    </a:lnTo>
                    <a:lnTo>
                      <a:pt x="122" y="53"/>
                    </a:lnTo>
                    <a:lnTo>
                      <a:pt x="110" y="61"/>
                    </a:lnTo>
                    <a:lnTo>
                      <a:pt x="99" y="71"/>
                    </a:lnTo>
                    <a:lnTo>
                      <a:pt x="89" y="81"/>
                    </a:lnTo>
                    <a:lnTo>
                      <a:pt x="80" y="91"/>
                    </a:lnTo>
                    <a:lnTo>
                      <a:pt x="70" y="102"/>
                    </a:lnTo>
                    <a:lnTo>
                      <a:pt x="61" y="114"/>
                    </a:lnTo>
                    <a:lnTo>
                      <a:pt x="53" y="125"/>
                    </a:lnTo>
                    <a:lnTo>
                      <a:pt x="45" y="138"/>
                    </a:lnTo>
                    <a:lnTo>
                      <a:pt x="39" y="150"/>
                    </a:lnTo>
                    <a:lnTo>
                      <a:pt x="32" y="164"/>
                    </a:lnTo>
                    <a:lnTo>
                      <a:pt x="26" y="178"/>
                    </a:lnTo>
                    <a:lnTo>
                      <a:pt x="20" y="191"/>
                    </a:lnTo>
                    <a:lnTo>
                      <a:pt x="16" y="205"/>
                    </a:lnTo>
                    <a:lnTo>
                      <a:pt x="12" y="220"/>
                    </a:lnTo>
                    <a:lnTo>
                      <a:pt x="8" y="235"/>
                    </a:lnTo>
                    <a:lnTo>
                      <a:pt x="6" y="251"/>
                    </a:lnTo>
                    <a:lnTo>
                      <a:pt x="3" y="265"/>
                    </a:lnTo>
                    <a:lnTo>
                      <a:pt x="1" y="281"/>
                    </a:lnTo>
                    <a:lnTo>
                      <a:pt x="1" y="297"/>
                    </a:lnTo>
                    <a:lnTo>
                      <a:pt x="0" y="314"/>
                    </a:lnTo>
                    <a:lnTo>
                      <a:pt x="1" y="330"/>
                    </a:lnTo>
                    <a:lnTo>
                      <a:pt x="1" y="347"/>
                    </a:lnTo>
                    <a:lnTo>
                      <a:pt x="3" y="363"/>
                    </a:lnTo>
                    <a:lnTo>
                      <a:pt x="6" y="379"/>
                    </a:lnTo>
                    <a:lnTo>
                      <a:pt x="8" y="395"/>
                    </a:lnTo>
                    <a:lnTo>
                      <a:pt x="11" y="410"/>
                    </a:lnTo>
                    <a:lnTo>
                      <a:pt x="16" y="426"/>
                    </a:lnTo>
                    <a:lnTo>
                      <a:pt x="20" y="441"/>
                    </a:lnTo>
                    <a:lnTo>
                      <a:pt x="26" y="454"/>
                    </a:lnTo>
                    <a:lnTo>
                      <a:pt x="32" y="469"/>
                    </a:lnTo>
                    <a:lnTo>
                      <a:pt x="39" y="483"/>
                    </a:lnTo>
                    <a:lnTo>
                      <a:pt x="45" y="495"/>
                    </a:lnTo>
                    <a:lnTo>
                      <a:pt x="53" y="508"/>
                    </a:lnTo>
                    <a:lnTo>
                      <a:pt x="61" y="521"/>
                    </a:lnTo>
                    <a:lnTo>
                      <a:pt x="70" y="533"/>
                    </a:lnTo>
                    <a:lnTo>
                      <a:pt x="80" y="543"/>
                    </a:lnTo>
                    <a:lnTo>
                      <a:pt x="90" y="555"/>
                    </a:lnTo>
                    <a:lnTo>
                      <a:pt x="100" y="565"/>
                    </a:lnTo>
                    <a:lnTo>
                      <a:pt x="111" y="574"/>
                    </a:lnTo>
                    <a:lnTo>
                      <a:pt x="123" y="583"/>
                    </a:lnTo>
                    <a:lnTo>
                      <a:pt x="135" y="592"/>
                    </a:lnTo>
                    <a:lnTo>
                      <a:pt x="148" y="600"/>
                    </a:lnTo>
                    <a:lnTo>
                      <a:pt x="160" y="607"/>
                    </a:lnTo>
                    <a:lnTo>
                      <a:pt x="174" y="614"/>
                    </a:lnTo>
                    <a:lnTo>
                      <a:pt x="189" y="620"/>
                    </a:lnTo>
                    <a:lnTo>
                      <a:pt x="204" y="624"/>
                    </a:lnTo>
                    <a:lnTo>
                      <a:pt x="219" y="629"/>
                    </a:lnTo>
                    <a:lnTo>
                      <a:pt x="235" y="632"/>
                    </a:lnTo>
                    <a:lnTo>
                      <a:pt x="250" y="636"/>
                    </a:lnTo>
                    <a:lnTo>
                      <a:pt x="268" y="638"/>
                    </a:lnTo>
                    <a:lnTo>
                      <a:pt x="285" y="639"/>
                    </a:lnTo>
                    <a:lnTo>
                      <a:pt x="303" y="639"/>
                    </a:lnTo>
                    <a:lnTo>
                      <a:pt x="322" y="639"/>
                    </a:lnTo>
                    <a:lnTo>
                      <a:pt x="340" y="637"/>
                    </a:lnTo>
                    <a:lnTo>
                      <a:pt x="360" y="636"/>
                    </a:lnTo>
                    <a:lnTo>
                      <a:pt x="377" y="632"/>
                    </a:lnTo>
                    <a:lnTo>
                      <a:pt x="394" y="629"/>
                    </a:lnTo>
                    <a:lnTo>
                      <a:pt x="411" y="624"/>
                    </a:lnTo>
                    <a:lnTo>
                      <a:pt x="427" y="618"/>
                    </a:lnTo>
                    <a:lnTo>
                      <a:pt x="443" y="612"/>
                    </a:lnTo>
                    <a:lnTo>
                      <a:pt x="459" y="606"/>
                    </a:lnTo>
                    <a:lnTo>
                      <a:pt x="474" y="598"/>
                    </a:lnTo>
                    <a:lnTo>
                      <a:pt x="489" y="590"/>
                    </a:lnTo>
                    <a:lnTo>
                      <a:pt x="502" y="581"/>
                    </a:lnTo>
                    <a:lnTo>
                      <a:pt x="516" y="572"/>
                    </a:lnTo>
                    <a:lnTo>
                      <a:pt x="530" y="562"/>
                    </a:lnTo>
                    <a:lnTo>
                      <a:pt x="543" y="551"/>
                    </a:lnTo>
                    <a:lnTo>
                      <a:pt x="556" y="540"/>
                    </a:lnTo>
                    <a:lnTo>
                      <a:pt x="492" y="459"/>
                    </a:lnTo>
                    <a:close/>
                  </a:path>
                </a:pathLst>
              </a:custGeom>
              <a:solidFill>
                <a:schemeClr val="bg1"/>
              </a:solidFill>
              <a:ln w="9525">
                <a:noFill/>
                <a:round/>
                <a:headEnd/>
                <a:tailEnd/>
              </a:ln>
            </p:spPr>
            <p:txBody>
              <a:bodyPr/>
              <a:lstStyle/>
              <a:p>
                <a:endParaRPr lang="zh-CN" altLang="en-US"/>
              </a:p>
            </p:txBody>
          </p:sp>
          <p:sp>
            <p:nvSpPr>
              <p:cNvPr id="15" name="Freeform 11"/>
              <p:cNvSpPr>
                <a:spLocks/>
              </p:cNvSpPr>
              <p:nvPr userDrawn="1"/>
            </p:nvSpPr>
            <p:spPr bwMode="auto">
              <a:xfrm>
                <a:off x="3423" y="995"/>
                <a:ext cx="69" cy="75"/>
              </a:xfrm>
              <a:custGeom>
                <a:avLst/>
                <a:gdLst>
                  <a:gd name="T0" fmla="*/ 0 w 556"/>
                  <a:gd name="T1" fmla="*/ 0 h 602"/>
                  <a:gd name="T2" fmla="*/ 0 w 556"/>
                  <a:gd name="T3" fmla="*/ 0 h 602"/>
                  <a:gd name="T4" fmla="*/ 0 w 556"/>
                  <a:gd name="T5" fmla="*/ 0 h 602"/>
                  <a:gd name="T6" fmla="*/ 0 w 556"/>
                  <a:gd name="T7" fmla="*/ 0 h 602"/>
                  <a:gd name="T8" fmla="*/ 0 w 556"/>
                  <a:gd name="T9" fmla="*/ 0 h 602"/>
                  <a:gd name="T10" fmla="*/ 0 w 556"/>
                  <a:gd name="T11" fmla="*/ 0 h 602"/>
                  <a:gd name="T12" fmla="*/ 0 w 556"/>
                  <a:gd name="T13" fmla="*/ 0 h 602"/>
                  <a:gd name="T14" fmla="*/ 0 w 556"/>
                  <a:gd name="T15" fmla="*/ 0 h 602"/>
                  <a:gd name="T16" fmla="*/ 0 w 556"/>
                  <a:gd name="T17" fmla="*/ 0 h 602"/>
                  <a:gd name="T18" fmla="*/ 0 w 556"/>
                  <a:gd name="T19" fmla="*/ 0 h 602"/>
                  <a:gd name="T20" fmla="*/ 0 w 556"/>
                  <a:gd name="T21" fmla="*/ 0 h 602"/>
                  <a:gd name="T22" fmla="*/ 0 w 556"/>
                  <a:gd name="T23" fmla="*/ 0 h 602"/>
                  <a:gd name="T24" fmla="*/ 0 w 556"/>
                  <a:gd name="T25" fmla="*/ 0 h 602"/>
                  <a:gd name="T26" fmla="*/ 0 w 556"/>
                  <a:gd name="T27" fmla="*/ 0 h 602"/>
                  <a:gd name="T28" fmla="*/ 0 w 556"/>
                  <a:gd name="T29" fmla="*/ 0 h 602"/>
                  <a:gd name="T30" fmla="*/ 0 w 556"/>
                  <a:gd name="T31" fmla="*/ 0 h 602"/>
                  <a:gd name="T32" fmla="*/ 0 w 556"/>
                  <a:gd name="T33" fmla="*/ 0 h 602"/>
                  <a:gd name="T34" fmla="*/ 0 w 556"/>
                  <a:gd name="T35" fmla="*/ 0 h 602"/>
                  <a:gd name="T36" fmla="*/ 0 w 556"/>
                  <a:gd name="T37" fmla="*/ 0 h 602"/>
                  <a:gd name="T38" fmla="*/ 0 w 556"/>
                  <a:gd name="T39" fmla="*/ 0 h 602"/>
                  <a:gd name="T40" fmla="*/ 0 w 556"/>
                  <a:gd name="T41" fmla="*/ 0 h 602"/>
                  <a:gd name="T42" fmla="*/ 0 w 556"/>
                  <a:gd name="T43" fmla="*/ 0 h 602"/>
                  <a:gd name="T44" fmla="*/ 0 w 556"/>
                  <a:gd name="T45" fmla="*/ 0 h 602"/>
                  <a:gd name="T46" fmla="*/ 0 w 556"/>
                  <a:gd name="T47" fmla="*/ 0 h 602"/>
                  <a:gd name="T48" fmla="*/ 0 w 556"/>
                  <a:gd name="T49" fmla="*/ 0 h 6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56" h="602">
                    <a:moveTo>
                      <a:pt x="0" y="602"/>
                    </a:moveTo>
                    <a:lnTo>
                      <a:pt x="556" y="602"/>
                    </a:lnTo>
                    <a:lnTo>
                      <a:pt x="556" y="376"/>
                    </a:lnTo>
                    <a:lnTo>
                      <a:pt x="447" y="376"/>
                    </a:lnTo>
                    <a:lnTo>
                      <a:pt x="442" y="490"/>
                    </a:lnTo>
                    <a:lnTo>
                      <a:pt x="197" y="490"/>
                    </a:lnTo>
                    <a:lnTo>
                      <a:pt x="197" y="345"/>
                    </a:lnTo>
                    <a:lnTo>
                      <a:pt x="283" y="345"/>
                    </a:lnTo>
                    <a:lnTo>
                      <a:pt x="283" y="407"/>
                    </a:lnTo>
                    <a:lnTo>
                      <a:pt x="392" y="407"/>
                    </a:lnTo>
                    <a:lnTo>
                      <a:pt x="392" y="172"/>
                    </a:lnTo>
                    <a:lnTo>
                      <a:pt x="283" y="172"/>
                    </a:lnTo>
                    <a:lnTo>
                      <a:pt x="283" y="234"/>
                    </a:lnTo>
                    <a:lnTo>
                      <a:pt x="197" y="234"/>
                    </a:lnTo>
                    <a:lnTo>
                      <a:pt x="197" y="112"/>
                    </a:lnTo>
                    <a:lnTo>
                      <a:pt x="433" y="112"/>
                    </a:lnTo>
                    <a:lnTo>
                      <a:pt x="442" y="226"/>
                    </a:lnTo>
                    <a:lnTo>
                      <a:pt x="551" y="226"/>
                    </a:lnTo>
                    <a:lnTo>
                      <a:pt x="545" y="0"/>
                    </a:lnTo>
                    <a:lnTo>
                      <a:pt x="0" y="0"/>
                    </a:lnTo>
                    <a:lnTo>
                      <a:pt x="0" y="112"/>
                    </a:lnTo>
                    <a:lnTo>
                      <a:pt x="83" y="112"/>
                    </a:lnTo>
                    <a:lnTo>
                      <a:pt x="83" y="490"/>
                    </a:lnTo>
                    <a:lnTo>
                      <a:pt x="0" y="490"/>
                    </a:lnTo>
                    <a:lnTo>
                      <a:pt x="0" y="602"/>
                    </a:lnTo>
                    <a:close/>
                  </a:path>
                </a:pathLst>
              </a:custGeom>
              <a:solidFill>
                <a:schemeClr val="bg1"/>
              </a:solidFill>
              <a:ln w="9525">
                <a:noFill/>
                <a:round/>
                <a:headEnd/>
                <a:tailEnd/>
              </a:ln>
            </p:spPr>
            <p:txBody>
              <a:bodyPr/>
              <a:lstStyle/>
              <a:p>
                <a:endParaRPr lang="zh-CN" altLang="en-US"/>
              </a:p>
            </p:txBody>
          </p:sp>
          <p:sp>
            <p:nvSpPr>
              <p:cNvPr id="16" name="Freeform 12"/>
              <p:cNvSpPr>
                <a:spLocks/>
              </p:cNvSpPr>
              <p:nvPr userDrawn="1"/>
            </p:nvSpPr>
            <p:spPr bwMode="auto">
              <a:xfrm>
                <a:off x="3347" y="995"/>
                <a:ext cx="75" cy="75"/>
              </a:xfrm>
              <a:custGeom>
                <a:avLst/>
                <a:gdLst>
                  <a:gd name="T0" fmla="*/ 0 w 578"/>
                  <a:gd name="T1" fmla="*/ 0 h 602"/>
                  <a:gd name="T2" fmla="*/ 0 w 578"/>
                  <a:gd name="T3" fmla="*/ 0 h 602"/>
                  <a:gd name="T4" fmla="*/ 0 w 578"/>
                  <a:gd name="T5" fmla="*/ 0 h 602"/>
                  <a:gd name="T6" fmla="*/ 0 w 578"/>
                  <a:gd name="T7" fmla="*/ 0 h 602"/>
                  <a:gd name="T8" fmla="*/ 0 w 578"/>
                  <a:gd name="T9" fmla="*/ 0 h 602"/>
                  <a:gd name="T10" fmla="*/ 0 w 578"/>
                  <a:gd name="T11" fmla="*/ 0 h 602"/>
                  <a:gd name="T12" fmla="*/ 0 w 578"/>
                  <a:gd name="T13" fmla="*/ 0 h 602"/>
                  <a:gd name="T14" fmla="*/ 0 w 578"/>
                  <a:gd name="T15" fmla="*/ 0 h 602"/>
                  <a:gd name="T16" fmla="*/ 0 w 578"/>
                  <a:gd name="T17" fmla="*/ 0 h 602"/>
                  <a:gd name="T18" fmla="*/ 0 w 578"/>
                  <a:gd name="T19" fmla="*/ 0 h 602"/>
                  <a:gd name="T20" fmla="*/ 0 w 578"/>
                  <a:gd name="T21" fmla="*/ 0 h 602"/>
                  <a:gd name="T22" fmla="*/ 0 w 578"/>
                  <a:gd name="T23" fmla="*/ 0 h 602"/>
                  <a:gd name="T24" fmla="*/ 0 w 578"/>
                  <a:gd name="T25" fmla="*/ 0 h 602"/>
                  <a:gd name="T26" fmla="*/ 0 w 578"/>
                  <a:gd name="T27" fmla="*/ 0 h 602"/>
                  <a:gd name="T28" fmla="*/ 0 w 578"/>
                  <a:gd name="T29" fmla="*/ 0 h 602"/>
                  <a:gd name="T30" fmla="*/ 0 w 578"/>
                  <a:gd name="T31" fmla="*/ 0 h 602"/>
                  <a:gd name="T32" fmla="*/ 0 w 578"/>
                  <a:gd name="T33" fmla="*/ 0 h 6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78" h="602">
                    <a:moveTo>
                      <a:pt x="113" y="602"/>
                    </a:moveTo>
                    <a:lnTo>
                      <a:pt x="466" y="602"/>
                    </a:lnTo>
                    <a:lnTo>
                      <a:pt x="466" y="490"/>
                    </a:lnTo>
                    <a:lnTo>
                      <a:pt x="346" y="490"/>
                    </a:lnTo>
                    <a:lnTo>
                      <a:pt x="346" y="112"/>
                    </a:lnTo>
                    <a:lnTo>
                      <a:pt x="450" y="112"/>
                    </a:lnTo>
                    <a:lnTo>
                      <a:pt x="465" y="286"/>
                    </a:lnTo>
                    <a:lnTo>
                      <a:pt x="578" y="275"/>
                    </a:lnTo>
                    <a:lnTo>
                      <a:pt x="558" y="0"/>
                    </a:lnTo>
                    <a:lnTo>
                      <a:pt x="20" y="0"/>
                    </a:lnTo>
                    <a:lnTo>
                      <a:pt x="0" y="275"/>
                    </a:lnTo>
                    <a:lnTo>
                      <a:pt x="114" y="286"/>
                    </a:lnTo>
                    <a:lnTo>
                      <a:pt x="129" y="112"/>
                    </a:lnTo>
                    <a:lnTo>
                      <a:pt x="232" y="112"/>
                    </a:lnTo>
                    <a:lnTo>
                      <a:pt x="232" y="490"/>
                    </a:lnTo>
                    <a:lnTo>
                      <a:pt x="113" y="490"/>
                    </a:lnTo>
                    <a:lnTo>
                      <a:pt x="113" y="602"/>
                    </a:lnTo>
                    <a:close/>
                  </a:path>
                </a:pathLst>
              </a:custGeom>
              <a:solidFill>
                <a:schemeClr val="bg1"/>
              </a:solidFill>
              <a:ln w="9525">
                <a:noFill/>
                <a:round/>
                <a:headEnd/>
                <a:tailEnd/>
              </a:ln>
            </p:spPr>
            <p:txBody>
              <a:bodyPr/>
              <a:lstStyle/>
              <a:p>
                <a:endParaRPr lang="zh-CN" altLang="en-US"/>
              </a:p>
            </p:txBody>
          </p:sp>
          <p:sp>
            <p:nvSpPr>
              <p:cNvPr id="17" name="Freeform 13"/>
              <p:cNvSpPr>
                <a:spLocks/>
              </p:cNvSpPr>
              <p:nvPr userDrawn="1"/>
            </p:nvSpPr>
            <p:spPr bwMode="auto">
              <a:xfrm>
                <a:off x="3287" y="995"/>
                <a:ext cx="60" cy="75"/>
              </a:xfrm>
              <a:custGeom>
                <a:avLst/>
                <a:gdLst>
                  <a:gd name="T0" fmla="*/ 0 w 464"/>
                  <a:gd name="T1" fmla="*/ 0 h 602"/>
                  <a:gd name="T2" fmla="*/ 0 w 464"/>
                  <a:gd name="T3" fmla="*/ 0 h 602"/>
                  <a:gd name="T4" fmla="*/ 0 w 464"/>
                  <a:gd name="T5" fmla="*/ 0 h 602"/>
                  <a:gd name="T6" fmla="*/ 0 w 464"/>
                  <a:gd name="T7" fmla="*/ 0 h 602"/>
                  <a:gd name="T8" fmla="*/ 0 w 464"/>
                  <a:gd name="T9" fmla="*/ 0 h 602"/>
                  <a:gd name="T10" fmla="*/ 0 w 464"/>
                  <a:gd name="T11" fmla="*/ 0 h 602"/>
                  <a:gd name="T12" fmla="*/ 0 w 464"/>
                  <a:gd name="T13" fmla="*/ 0 h 602"/>
                  <a:gd name="T14" fmla="*/ 0 w 464"/>
                  <a:gd name="T15" fmla="*/ 0 h 602"/>
                  <a:gd name="T16" fmla="*/ 0 w 464"/>
                  <a:gd name="T17" fmla="*/ 0 h 602"/>
                  <a:gd name="T18" fmla="*/ 0 w 464"/>
                  <a:gd name="T19" fmla="*/ 0 h 602"/>
                  <a:gd name="T20" fmla="*/ 0 w 464"/>
                  <a:gd name="T21" fmla="*/ 0 h 602"/>
                  <a:gd name="T22" fmla="*/ 0 w 464"/>
                  <a:gd name="T23" fmla="*/ 0 h 602"/>
                  <a:gd name="T24" fmla="*/ 0 w 464"/>
                  <a:gd name="T25" fmla="*/ 0 h 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4" h="602">
                    <a:moveTo>
                      <a:pt x="0" y="602"/>
                    </a:moveTo>
                    <a:lnTo>
                      <a:pt x="464" y="602"/>
                    </a:lnTo>
                    <a:lnTo>
                      <a:pt x="464" y="490"/>
                    </a:lnTo>
                    <a:lnTo>
                      <a:pt x="289" y="490"/>
                    </a:lnTo>
                    <a:lnTo>
                      <a:pt x="289" y="112"/>
                    </a:lnTo>
                    <a:lnTo>
                      <a:pt x="464" y="112"/>
                    </a:lnTo>
                    <a:lnTo>
                      <a:pt x="464" y="0"/>
                    </a:lnTo>
                    <a:lnTo>
                      <a:pt x="0" y="0"/>
                    </a:lnTo>
                    <a:lnTo>
                      <a:pt x="0" y="112"/>
                    </a:lnTo>
                    <a:lnTo>
                      <a:pt x="175" y="112"/>
                    </a:lnTo>
                    <a:lnTo>
                      <a:pt x="175" y="490"/>
                    </a:lnTo>
                    <a:lnTo>
                      <a:pt x="0" y="490"/>
                    </a:lnTo>
                    <a:lnTo>
                      <a:pt x="0" y="602"/>
                    </a:lnTo>
                    <a:close/>
                  </a:path>
                </a:pathLst>
              </a:custGeom>
              <a:solidFill>
                <a:schemeClr val="bg1"/>
              </a:solidFill>
              <a:ln w="9525">
                <a:noFill/>
                <a:round/>
                <a:headEnd/>
                <a:tailEnd/>
              </a:ln>
            </p:spPr>
            <p:txBody>
              <a:bodyPr/>
              <a:lstStyle/>
              <a:p>
                <a:endParaRPr lang="zh-CN" altLang="en-US"/>
              </a:p>
            </p:txBody>
          </p:sp>
          <p:sp>
            <p:nvSpPr>
              <p:cNvPr id="18" name="Freeform 14"/>
              <p:cNvSpPr>
                <a:spLocks/>
              </p:cNvSpPr>
              <p:nvPr userDrawn="1"/>
            </p:nvSpPr>
            <p:spPr bwMode="auto">
              <a:xfrm>
                <a:off x="3202" y="995"/>
                <a:ext cx="78" cy="76"/>
              </a:xfrm>
              <a:custGeom>
                <a:avLst/>
                <a:gdLst>
                  <a:gd name="T0" fmla="*/ 0 w 626"/>
                  <a:gd name="T1" fmla="*/ 0 h 614"/>
                  <a:gd name="T2" fmla="*/ 0 w 626"/>
                  <a:gd name="T3" fmla="*/ 0 h 614"/>
                  <a:gd name="T4" fmla="*/ 0 w 626"/>
                  <a:gd name="T5" fmla="*/ 0 h 614"/>
                  <a:gd name="T6" fmla="*/ 0 w 626"/>
                  <a:gd name="T7" fmla="*/ 0 h 614"/>
                  <a:gd name="T8" fmla="*/ 0 w 626"/>
                  <a:gd name="T9" fmla="*/ 0 h 614"/>
                  <a:gd name="T10" fmla="*/ 0 w 626"/>
                  <a:gd name="T11" fmla="*/ 0 h 614"/>
                  <a:gd name="T12" fmla="*/ 0 w 626"/>
                  <a:gd name="T13" fmla="*/ 0 h 614"/>
                  <a:gd name="T14" fmla="*/ 0 w 626"/>
                  <a:gd name="T15" fmla="*/ 0 h 614"/>
                  <a:gd name="T16" fmla="*/ 0 w 626"/>
                  <a:gd name="T17" fmla="*/ 0 h 614"/>
                  <a:gd name="T18" fmla="*/ 0 w 626"/>
                  <a:gd name="T19" fmla="*/ 0 h 614"/>
                  <a:gd name="T20" fmla="*/ 0 w 626"/>
                  <a:gd name="T21" fmla="*/ 0 h 614"/>
                  <a:gd name="T22" fmla="*/ 0 w 626"/>
                  <a:gd name="T23" fmla="*/ 0 h 614"/>
                  <a:gd name="T24" fmla="*/ 0 w 626"/>
                  <a:gd name="T25" fmla="*/ 0 h 614"/>
                  <a:gd name="T26" fmla="*/ 0 w 626"/>
                  <a:gd name="T27" fmla="*/ 0 h 614"/>
                  <a:gd name="T28" fmla="*/ 0 w 626"/>
                  <a:gd name="T29" fmla="*/ 0 h 614"/>
                  <a:gd name="T30" fmla="*/ 0 w 626"/>
                  <a:gd name="T31" fmla="*/ 0 h 614"/>
                  <a:gd name="T32" fmla="*/ 0 w 626"/>
                  <a:gd name="T33" fmla="*/ 0 h 614"/>
                  <a:gd name="T34" fmla="*/ 0 w 626"/>
                  <a:gd name="T35" fmla="*/ 0 h 614"/>
                  <a:gd name="T36" fmla="*/ 0 w 626"/>
                  <a:gd name="T37" fmla="*/ 0 h 614"/>
                  <a:gd name="T38" fmla="*/ 0 w 626"/>
                  <a:gd name="T39" fmla="*/ 0 h 614"/>
                  <a:gd name="T40" fmla="*/ 0 w 626"/>
                  <a:gd name="T41" fmla="*/ 0 h 614"/>
                  <a:gd name="T42" fmla="*/ 0 w 626"/>
                  <a:gd name="T43" fmla="*/ 0 h 614"/>
                  <a:gd name="T44" fmla="*/ 0 w 626"/>
                  <a:gd name="T45" fmla="*/ 0 h 6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26" h="614">
                    <a:moveTo>
                      <a:pt x="211" y="0"/>
                    </a:moveTo>
                    <a:lnTo>
                      <a:pt x="0" y="0"/>
                    </a:lnTo>
                    <a:lnTo>
                      <a:pt x="0" y="112"/>
                    </a:lnTo>
                    <a:lnTo>
                      <a:pt x="63" y="112"/>
                    </a:lnTo>
                    <a:lnTo>
                      <a:pt x="63" y="490"/>
                    </a:lnTo>
                    <a:lnTo>
                      <a:pt x="0" y="490"/>
                    </a:lnTo>
                    <a:lnTo>
                      <a:pt x="0" y="602"/>
                    </a:lnTo>
                    <a:lnTo>
                      <a:pt x="285" y="602"/>
                    </a:lnTo>
                    <a:lnTo>
                      <a:pt x="285" y="490"/>
                    </a:lnTo>
                    <a:lnTo>
                      <a:pt x="177" y="490"/>
                    </a:lnTo>
                    <a:lnTo>
                      <a:pt x="177" y="166"/>
                    </a:lnTo>
                    <a:lnTo>
                      <a:pt x="179" y="166"/>
                    </a:lnTo>
                    <a:lnTo>
                      <a:pt x="421" y="614"/>
                    </a:lnTo>
                    <a:lnTo>
                      <a:pt x="564" y="614"/>
                    </a:lnTo>
                    <a:lnTo>
                      <a:pt x="564" y="112"/>
                    </a:lnTo>
                    <a:lnTo>
                      <a:pt x="626" y="112"/>
                    </a:lnTo>
                    <a:lnTo>
                      <a:pt x="626" y="0"/>
                    </a:lnTo>
                    <a:lnTo>
                      <a:pt x="345" y="0"/>
                    </a:lnTo>
                    <a:lnTo>
                      <a:pt x="345" y="112"/>
                    </a:lnTo>
                    <a:lnTo>
                      <a:pt x="449" y="112"/>
                    </a:lnTo>
                    <a:lnTo>
                      <a:pt x="449" y="441"/>
                    </a:lnTo>
                    <a:lnTo>
                      <a:pt x="447" y="441"/>
                    </a:lnTo>
                    <a:lnTo>
                      <a:pt x="211" y="0"/>
                    </a:lnTo>
                    <a:close/>
                  </a:path>
                </a:pathLst>
              </a:custGeom>
              <a:solidFill>
                <a:schemeClr val="bg1"/>
              </a:solidFill>
              <a:ln w="9525">
                <a:noFill/>
                <a:round/>
                <a:headEnd/>
                <a:tailEnd/>
              </a:ln>
            </p:spPr>
            <p:txBody>
              <a:bodyPr/>
              <a:lstStyle/>
              <a:p>
                <a:endParaRPr lang="zh-CN" altLang="en-US"/>
              </a:p>
            </p:txBody>
          </p:sp>
          <p:sp>
            <p:nvSpPr>
              <p:cNvPr id="19" name="Freeform 15"/>
              <p:cNvSpPr>
                <a:spLocks/>
              </p:cNvSpPr>
              <p:nvPr userDrawn="1"/>
            </p:nvSpPr>
            <p:spPr bwMode="auto">
              <a:xfrm>
                <a:off x="3120" y="995"/>
                <a:ext cx="77" cy="77"/>
              </a:xfrm>
              <a:custGeom>
                <a:avLst/>
                <a:gdLst>
                  <a:gd name="T0" fmla="*/ 0 w 615"/>
                  <a:gd name="T1" fmla="*/ 0 h 621"/>
                  <a:gd name="T2" fmla="*/ 0 w 615"/>
                  <a:gd name="T3" fmla="*/ 0 h 621"/>
                  <a:gd name="T4" fmla="*/ 0 w 615"/>
                  <a:gd name="T5" fmla="*/ 0 h 621"/>
                  <a:gd name="T6" fmla="*/ 0 w 615"/>
                  <a:gd name="T7" fmla="*/ 0 h 621"/>
                  <a:gd name="T8" fmla="*/ 0 w 615"/>
                  <a:gd name="T9" fmla="*/ 0 h 621"/>
                  <a:gd name="T10" fmla="*/ 0 w 615"/>
                  <a:gd name="T11" fmla="*/ 0 h 621"/>
                  <a:gd name="T12" fmla="*/ 0 w 615"/>
                  <a:gd name="T13" fmla="*/ 0 h 621"/>
                  <a:gd name="T14" fmla="*/ 0 w 615"/>
                  <a:gd name="T15" fmla="*/ 0 h 621"/>
                  <a:gd name="T16" fmla="*/ 0 w 615"/>
                  <a:gd name="T17" fmla="*/ 0 h 621"/>
                  <a:gd name="T18" fmla="*/ 0 w 615"/>
                  <a:gd name="T19" fmla="*/ 0 h 621"/>
                  <a:gd name="T20" fmla="*/ 0 w 615"/>
                  <a:gd name="T21" fmla="*/ 0 h 621"/>
                  <a:gd name="T22" fmla="*/ 0 w 615"/>
                  <a:gd name="T23" fmla="*/ 0 h 621"/>
                  <a:gd name="T24" fmla="*/ 0 w 615"/>
                  <a:gd name="T25" fmla="*/ 0 h 621"/>
                  <a:gd name="T26" fmla="*/ 0 w 615"/>
                  <a:gd name="T27" fmla="*/ 0 h 621"/>
                  <a:gd name="T28" fmla="*/ 0 w 615"/>
                  <a:gd name="T29" fmla="*/ 0 h 621"/>
                  <a:gd name="T30" fmla="*/ 0 w 615"/>
                  <a:gd name="T31" fmla="*/ 0 h 621"/>
                  <a:gd name="T32" fmla="*/ 0 w 615"/>
                  <a:gd name="T33" fmla="*/ 0 h 621"/>
                  <a:gd name="T34" fmla="*/ 0 w 615"/>
                  <a:gd name="T35" fmla="*/ 0 h 621"/>
                  <a:gd name="T36" fmla="*/ 0 w 615"/>
                  <a:gd name="T37" fmla="*/ 0 h 621"/>
                  <a:gd name="T38" fmla="*/ 0 w 615"/>
                  <a:gd name="T39" fmla="*/ 0 h 621"/>
                  <a:gd name="T40" fmla="*/ 0 w 615"/>
                  <a:gd name="T41" fmla="*/ 0 h 621"/>
                  <a:gd name="T42" fmla="*/ 0 w 615"/>
                  <a:gd name="T43" fmla="*/ 0 h 621"/>
                  <a:gd name="T44" fmla="*/ 0 w 615"/>
                  <a:gd name="T45" fmla="*/ 0 h 621"/>
                  <a:gd name="T46" fmla="*/ 0 w 615"/>
                  <a:gd name="T47" fmla="*/ 0 h 621"/>
                  <a:gd name="T48" fmla="*/ 0 w 615"/>
                  <a:gd name="T49" fmla="*/ 0 h 621"/>
                  <a:gd name="T50" fmla="*/ 0 w 615"/>
                  <a:gd name="T51" fmla="*/ 0 h 621"/>
                  <a:gd name="T52" fmla="*/ 0 w 615"/>
                  <a:gd name="T53" fmla="*/ 0 h 621"/>
                  <a:gd name="T54" fmla="*/ 0 w 615"/>
                  <a:gd name="T55" fmla="*/ 0 h 621"/>
                  <a:gd name="T56" fmla="*/ 0 w 615"/>
                  <a:gd name="T57" fmla="*/ 0 h 621"/>
                  <a:gd name="T58" fmla="*/ 0 w 615"/>
                  <a:gd name="T59" fmla="*/ 0 h 621"/>
                  <a:gd name="T60" fmla="*/ 0 w 615"/>
                  <a:gd name="T61" fmla="*/ 0 h 621"/>
                  <a:gd name="T62" fmla="*/ 0 w 615"/>
                  <a:gd name="T63" fmla="*/ 0 h 621"/>
                  <a:gd name="T64" fmla="*/ 0 w 615"/>
                  <a:gd name="T65" fmla="*/ 0 h 621"/>
                  <a:gd name="T66" fmla="*/ 0 w 615"/>
                  <a:gd name="T67" fmla="*/ 0 h 621"/>
                  <a:gd name="T68" fmla="*/ 0 w 615"/>
                  <a:gd name="T69" fmla="*/ 0 h 621"/>
                  <a:gd name="T70" fmla="*/ 0 w 615"/>
                  <a:gd name="T71" fmla="*/ 0 h 621"/>
                  <a:gd name="T72" fmla="*/ 0 w 615"/>
                  <a:gd name="T73" fmla="*/ 0 h 621"/>
                  <a:gd name="T74" fmla="*/ 0 w 615"/>
                  <a:gd name="T75" fmla="*/ 0 h 621"/>
                  <a:gd name="T76" fmla="*/ 0 w 615"/>
                  <a:gd name="T77" fmla="*/ 0 h 621"/>
                  <a:gd name="T78" fmla="*/ 0 w 615"/>
                  <a:gd name="T79" fmla="*/ 0 h 621"/>
                  <a:gd name="T80" fmla="*/ 0 w 615"/>
                  <a:gd name="T81" fmla="*/ 0 h 621"/>
                  <a:gd name="T82" fmla="*/ 0 w 615"/>
                  <a:gd name="T83" fmla="*/ 0 h 621"/>
                  <a:gd name="T84" fmla="*/ 0 w 615"/>
                  <a:gd name="T85" fmla="*/ 0 h 621"/>
                  <a:gd name="T86" fmla="*/ 0 w 615"/>
                  <a:gd name="T87" fmla="*/ 0 h 621"/>
                  <a:gd name="T88" fmla="*/ 0 w 615"/>
                  <a:gd name="T89" fmla="*/ 0 h 621"/>
                  <a:gd name="T90" fmla="*/ 0 w 615"/>
                  <a:gd name="T91" fmla="*/ 0 h 621"/>
                  <a:gd name="T92" fmla="*/ 0 w 615"/>
                  <a:gd name="T93" fmla="*/ 0 h 621"/>
                  <a:gd name="T94" fmla="*/ 0 w 615"/>
                  <a:gd name="T95" fmla="*/ 0 h 621"/>
                  <a:gd name="T96" fmla="*/ 0 w 615"/>
                  <a:gd name="T97" fmla="*/ 0 h 6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15" h="621">
                    <a:moveTo>
                      <a:pt x="0" y="112"/>
                    </a:moveTo>
                    <a:lnTo>
                      <a:pt x="73" y="112"/>
                    </a:lnTo>
                    <a:lnTo>
                      <a:pt x="73" y="382"/>
                    </a:lnTo>
                    <a:lnTo>
                      <a:pt x="73" y="398"/>
                    </a:lnTo>
                    <a:lnTo>
                      <a:pt x="74" y="414"/>
                    </a:lnTo>
                    <a:lnTo>
                      <a:pt x="75" y="430"/>
                    </a:lnTo>
                    <a:lnTo>
                      <a:pt x="77" y="444"/>
                    </a:lnTo>
                    <a:lnTo>
                      <a:pt x="81" y="458"/>
                    </a:lnTo>
                    <a:lnTo>
                      <a:pt x="84" y="472"/>
                    </a:lnTo>
                    <a:lnTo>
                      <a:pt x="88" y="484"/>
                    </a:lnTo>
                    <a:lnTo>
                      <a:pt x="92" y="496"/>
                    </a:lnTo>
                    <a:lnTo>
                      <a:pt x="97" y="507"/>
                    </a:lnTo>
                    <a:lnTo>
                      <a:pt x="102" y="518"/>
                    </a:lnTo>
                    <a:lnTo>
                      <a:pt x="108" y="528"/>
                    </a:lnTo>
                    <a:lnTo>
                      <a:pt x="115" y="538"/>
                    </a:lnTo>
                    <a:lnTo>
                      <a:pt x="122" y="547"/>
                    </a:lnTo>
                    <a:lnTo>
                      <a:pt x="129" y="555"/>
                    </a:lnTo>
                    <a:lnTo>
                      <a:pt x="137" y="563"/>
                    </a:lnTo>
                    <a:lnTo>
                      <a:pt x="144" y="570"/>
                    </a:lnTo>
                    <a:lnTo>
                      <a:pt x="152" y="577"/>
                    </a:lnTo>
                    <a:lnTo>
                      <a:pt x="162" y="582"/>
                    </a:lnTo>
                    <a:lnTo>
                      <a:pt x="171" y="588"/>
                    </a:lnTo>
                    <a:lnTo>
                      <a:pt x="180" y="594"/>
                    </a:lnTo>
                    <a:lnTo>
                      <a:pt x="199" y="603"/>
                    </a:lnTo>
                    <a:lnTo>
                      <a:pt x="220" y="610"/>
                    </a:lnTo>
                    <a:lnTo>
                      <a:pt x="240" y="614"/>
                    </a:lnTo>
                    <a:lnTo>
                      <a:pt x="263" y="619"/>
                    </a:lnTo>
                    <a:lnTo>
                      <a:pt x="285" y="620"/>
                    </a:lnTo>
                    <a:lnTo>
                      <a:pt x="307" y="621"/>
                    </a:lnTo>
                    <a:lnTo>
                      <a:pt x="330" y="620"/>
                    </a:lnTo>
                    <a:lnTo>
                      <a:pt x="353" y="619"/>
                    </a:lnTo>
                    <a:lnTo>
                      <a:pt x="375" y="614"/>
                    </a:lnTo>
                    <a:lnTo>
                      <a:pt x="395" y="610"/>
                    </a:lnTo>
                    <a:lnTo>
                      <a:pt x="416" y="603"/>
                    </a:lnTo>
                    <a:lnTo>
                      <a:pt x="435" y="594"/>
                    </a:lnTo>
                    <a:lnTo>
                      <a:pt x="444" y="588"/>
                    </a:lnTo>
                    <a:lnTo>
                      <a:pt x="453" y="582"/>
                    </a:lnTo>
                    <a:lnTo>
                      <a:pt x="462" y="577"/>
                    </a:lnTo>
                    <a:lnTo>
                      <a:pt x="470" y="570"/>
                    </a:lnTo>
                    <a:lnTo>
                      <a:pt x="478" y="563"/>
                    </a:lnTo>
                    <a:lnTo>
                      <a:pt x="486" y="555"/>
                    </a:lnTo>
                    <a:lnTo>
                      <a:pt x="493" y="547"/>
                    </a:lnTo>
                    <a:lnTo>
                      <a:pt x="500" y="538"/>
                    </a:lnTo>
                    <a:lnTo>
                      <a:pt x="507" y="528"/>
                    </a:lnTo>
                    <a:lnTo>
                      <a:pt x="512" y="518"/>
                    </a:lnTo>
                    <a:lnTo>
                      <a:pt x="518" y="507"/>
                    </a:lnTo>
                    <a:lnTo>
                      <a:pt x="523" y="496"/>
                    </a:lnTo>
                    <a:lnTo>
                      <a:pt x="527" y="484"/>
                    </a:lnTo>
                    <a:lnTo>
                      <a:pt x="531" y="472"/>
                    </a:lnTo>
                    <a:lnTo>
                      <a:pt x="534" y="458"/>
                    </a:lnTo>
                    <a:lnTo>
                      <a:pt x="537" y="444"/>
                    </a:lnTo>
                    <a:lnTo>
                      <a:pt x="540" y="430"/>
                    </a:lnTo>
                    <a:lnTo>
                      <a:pt x="541" y="414"/>
                    </a:lnTo>
                    <a:lnTo>
                      <a:pt x="542" y="398"/>
                    </a:lnTo>
                    <a:lnTo>
                      <a:pt x="542" y="382"/>
                    </a:lnTo>
                    <a:lnTo>
                      <a:pt x="542" y="112"/>
                    </a:lnTo>
                    <a:lnTo>
                      <a:pt x="615" y="112"/>
                    </a:lnTo>
                    <a:lnTo>
                      <a:pt x="615" y="0"/>
                    </a:lnTo>
                    <a:lnTo>
                      <a:pt x="337" y="0"/>
                    </a:lnTo>
                    <a:lnTo>
                      <a:pt x="337" y="112"/>
                    </a:lnTo>
                    <a:lnTo>
                      <a:pt x="428" y="112"/>
                    </a:lnTo>
                    <a:lnTo>
                      <a:pt x="428" y="377"/>
                    </a:lnTo>
                    <a:lnTo>
                      <a:pt x="427" y="393"/>
                    </a:lnTo>
                    <a:lnTo>
                      <a:pt x="426" y="408"/>
                    </a:lnTo>
                    <a:lnTo>
                      <a:pt x="424" y="423"/>
                    </a:lnTo>
                    <a:lnTo>
                      <a:pt x="420" y="435"/>
                    </a:lnTo>
                    <a:lnTo>
                      <a:pt x="416" y="447"/>
                    </a:lnTo>
                    <a:lnTo>
                      <a:pt x="411" y="457"/>
                    </a:lnTo>
                    <a:lnTo>
                      <a:pt x="404" y="467"/>
                    </a:lnTo>
                    <a:lnTo>
                      <a:pt x="397" y="475"/>
                    </a:lnTo>
                    <a:lnTo>
                      <a:pt x="389" y="483"/>
                    </a:lnTo>
                    <a:lnTo>
                      <a:pt x="380" y="489"/>
                    </a:lnTo>
                    <a:lnTo>
                      <a:pt x="370" y="495"/>
                    </a:lnTo>
                    <a:lnTo>
                      <a:pt x="360" y="499"/>
                    </a:lnTo>
                    <a:lnTo>
                      <a:pt x="348" y="503"/>
                    </a:lnTo>
                    <a:lnTo>
                      <a:pt x="335" y="505"/>
                    </a:lnTo>
                    <a:lnTo>
                      <a:pt x="322" y="506"/>
                    </a:lnTo>
                    <a:lnTo>
                      <a:pt x="307" y="506"/>
                    </a:lnTo>
                    <a:lnTo>
                      <a:pt x="293" y="506"/>
                    </a:lnTo>
                    <a:lnTo>
                      <a:pt x="280" y="505"/>
                    </a:lnTo>
                    <a:lnTo>
                      <a:pt x="266" y="503"/>
                    </a:lnTo>
                    <a:lnTo>
                      <a:pt x="255" y="499"/>
                    </a:lnTo>
                    <a:lnTo>
                      <a:pt x="245" y="495"/>
                    </a:lnTo>
                    <a:lnTo>
                      <a:pt x="234" y="489"/>
                    </a:lnTo>
                    <a:lnTo>
                      <a:pt x="225" y="483"/>
                    </a:lnTo>
                    <a:lnTo>
                      <a:pt x="217" y="475"/>
                    </a:lnTo>
                    <a:lnTo>
                      <a:pt x="211" y="467"/>
                    </a:lnTo>
                    <a:lnTo>
                      <a:pt x="204" y="457"/>
                    </a:lnTo>
                    <a:lnTo>
                      <a:pt x="199" y="447"/>
                    </a:lnTo>
                    <a:lnTo>
                      <a:pt x="195" y="435"/>
                    </a:lnTo>
                    <a:lnTo>
                      <a:pt x="191" y="423"/>
                    </a:lnTo>
                    <a:lnTo>
                      <a:pt x="189" y="408"/>
                    </a:lnTo>
                    <a:lnTo>
                      <a:pt x="188" y="393"/>
                    </a:lnTo>
                    <a:lnTo>
                      <a:pt x="187" y="377"/>
                    </a:lnTo>
                    <a:lnTo>
                      <a:pt x="187" y="112"/>
                    </a:lnTo>
                    <a:lnTo>
                      <a:pt x="278" y="112"/>
                    </a:lnTo>
                    <a:lnTo>
                      <a:pt x="278" y="0"/>
                    </a:lnTo>
                    <a:lnTo>
                      <a:pt x="0" y="0"/>
                    </a:lnTo>
                    <a:lnTo>
                      <a:pt x="0" y="112"/>
                    </a:lnTo>
                    <a:close/>
                  </a:path>
                </a:pathLst>
              </a:custGeom>
              <a:solidFill>
                <a:schemeClr val="bg1"/>
              </a:solidFill>
              <a:ln w="9525">
                <a:noFill/>
                <a:round/>
                <a:headEnd/>
                <a:tailEnd/>
              </a:ln>
            </p:spPr>
            <p:txBody>
              <a:bodyPr/>
              <a:lstStyle/>
              <a:p>
                <a:endParaRPr lang="zh-CN" altLang="en-US"/>
              </a:p>
            </p:txBody>
          </p:sp>
        </p:grpSp>
        <p:sp>
          <p:nvSpPr>
            <p:cNvPr id="9" name="Freeform 16"/>
            <p:cNvSpPr>
              <a:spLocks/>
            </p:cNvSpPr>
            <p:nvPr userDrawn="1"/>
          </p:nvSpPr>
          <p:spPr bwMode="auto">
            <a:xfrm>
              <a:off x="3061" y="635"/>
              <a:ext cx="650" cy="310"/>
            </a:xfrm>
            <a:custGeom>
              <a:avLst/>
              <a:gdLst>
                <a:gd name="T0" fmla="*/ 0 w 5196"/>
                <a:gd name="T1" fmla="*/ 0 h 2484"/>
                <a:gd name="T2" fmla="*/ 0 w 5196"/>
                <a:gd name="T3" fmla="*/ 0 h 2484"/>
                <a:gd name="T4" fmla="*/ 0 w 5196"/>
                <a:gd name="T5" fmla="*/ 0 h 2484"/>
                <a:gd name="T6" fmla="*/ 0 w 5196"/>
                <a:gd name="T7" fmla="*/ 0 h 2484"/>
                <a:gd name="T8" fmla="*/ 0 w 5196"/>
                <a:gd name="T9" fmla="*/ 0 h 2484"/>
                <a:gd name="T10" fmla="*/ 0 w 5196"/>
                <a:gd name="T11" fmla="*/ 0 h 2484"/>
                <a:gd name="T12" fmla="*/ 0 w 5196"/>
                <a:gd name="T13" fmla="*/ 0 h 2484"/>
                <a:gd name="T14" fmla="*/ 0 w 5196"/>
                <a:gd name="T15" fmla="*/ 0 h 2484"/>
                <a:gd name="T16" fmla="*/ 0 w 5196"/>
                <a:gd name="T17" fmla="*/ 0 h 2484"/>
                <a:gd name="T18" fmla="*/ 0 w 5196"/>
                <a:gd name="T19" fmla="*/ 0 h 2484"/>
                <a:gd name="T20" fmla="*/ 0 w 5196"/>
                <a:gd name="T21" fmla="*/ 0 h 2484"/>
                <a:gd name="T22" fmla="*/ 0 w 5196"/>
                <a:gd name="T23" fmla="*/ 0 h 2484"/>
                <a:gd name="T24" fmla="*/ 0 w 5196"/>
                <a:gd name="T25" fmla="*/ 0 h 2484"/>
                <a:gd name="T26" fmla="*/ 0 w 5196"/>
                <a:gd name="T27" fmla="*/ 0 h 2484"/>
                <a:gd name="T28" fmla="*/ 0 w 5196"/>
                <a:gd name="T29" fmla="*/ 0 h 2484"/>
                <a:gd name="T30" fmla="*/ 0 w 5196"/>
                <a:gd name="T31" fmla="*/ 0 h 2484"/>
                <a:gd name="T32" fmla="*/ 0 w 5196"/>
                <a:gd name="T33" fmla="*/ 0 h 2484"/>
                <a:gd name="T34" fmla="*/ 0 w 5196"/>
                <a:gd name="T35" fmla="*/ 0 h 2484"/>
                <a:gd name="T36" fmla="*/ 0 w 5196"/>
                <a:gd name="T37" fmla="*/ 0 h 2484"/>
                <a:gd name="T38" fmla="*/ 0 w 5196"/>
                <a:gd name="T39" fmla="*/ 0 h 2484"/>
                <a:gd name="T40" fmla="*/ 0 w 5196"/>
                <a:gd name="T41" fmla="*/ 0 h 2484"/>
                <a:gd name="T42" fmla="*/ 0 w 5196"/>
                <a:gd name="T43" fmla="*/ 0 h 2484"/>
                <a:gd name="T44" fmla="*/ 0 w 5196"/>
                <a:gd name="T45" fmla="*/ 0 h 2484"/>
                <a:gd name="T46" fmla="*/ 0 w 5196"/>
                <a:gd name="T47" fmla="*/ 0 h 2484"/>
                <a:gd name="T48" fmla="*/ 0 w 5196"/>
                <a:gd name="T49" fmla="*/ 0 h 2484"/>
                <a:gd name="T50" fmla="*/ 0 w 5196"/>
                <a:gd name="T51" fmla="*/ 0 h 2484"/>
                <a:gd name="T52" fmla="*/ 0 w 5196"/>
                <a:gd name="T53" fmla="*/ 0 h 2484"/>
                <a:gd name="T54" fmla="*/ 0 w 5196"/>
                <a:gd name="T55" fmla="*/ 0 h 2484"/>
                <a:gd name="T56" fmla="*/ 0 w 5196"/>
                <a:gd name="T57" fmla="*/ 0 h 2484"/>
                <a:gd name="T58" fmla="*/ 0 w 5196"/>
                <a:gd name="T59" fmla="*/ 0 h 2484"/>
                <a:gd name="T60" fmla="*/ 0 w 5196"/>
                <a:gd name="T61" fmla="*/ 0 h 2484"/>
                <a:gd name="T62" fmla="*/ 0 w 5196"/>
                <a:gd name="T63" fmla="*/ 0 h 2484"/>
                <a:gd name="T64" fmla="*/ 0 w 5196"/>
                <a:gd name="T65" fmla="*/ 0 h 2484"/>
                <a:gd name="T66" fmla="*/ 0 w 5196"/>
                <a:gd name="T67" fmla="*/ 0 h 2484"/>
                <a:gd name="T68" fmla="*/ 0 w 5196"/>
                <a:gd name="T69" fmla="*/ 0 h 2484"/>
                <a:gd name="T70" fmla="*/ 0 w 5196"/>
                <a:gd name="T71" fmla="*/ 0 h 2484"/>
                <a:gd name="T72" fmla="*/ 0 w 5196"/>
                <a:gd name="T73" fmla="*/ 0 h 2484"/>
                <a:gd name="T74" fmla="*/ 0 w 5196"/>
                <a:gd name="T75" fmla="*/ 0 h 2484"/>
                <a:gd name="T76" fmla="*/ 0 w 5196"/>
                <a:gd name="T77" fmla="*/ 0 h 2484"/>
                <a:gd name="T78" fmla="*/ 0 w 5196"/>
                <a:gd name="T79" fmla="*/ 0 h 2484"/>
                <a:gd name="T80" fmla="*/ 0 w 5196"/>
                <a:gd name="T81" fmla="*/ 0 h 2484"/>
                <a:gd name="T82" fmla="*/ 0 w 5196"/>
                <a:gd name="T83" fmla="*/ 0 h 2484"/>
                <a:gd name="T84" fmla="*/ 0 w 5196"/>
                <a:gd name="T85" fmla="*/ 0 h 2484"/>
                <a:gd name="T86" fmla="*/ 0 w 5196"/>
                <a:gd name="T87" fmla="*/ 0 h 2484"/>
                <a:gd name="T88" fmla="*/ 0 w 5196"/>
                <a:gd name="T89" fmla="*/ 0 h 2484"/>
                <a:gd name="T90" fmla="*/ 0 w 5196"/>
                <a:gd name="T91" fmla="*/ 0 h 2484"/>
                <a:gd name="T92" fmla="*/ 0 w 5196"/>
                <a:gd name="T93" fmla="*/ 0 h 2484"/>
                <a:gd name="T94" fmla="*/ 0 w 5196"/>
                <a:gd name="T95" fmla="*/ 0 h 2484"/>
                <a:gd name="T96" fmla="*/ 0 w 5196"/>
                <a:gd name="T97" fmla="*/ 0 h 2484"/>
                <a:gd name="T98" fmla="*/ 0 w 5196"/>
                <a:gd name="T99" fmla="*/ 0 h 2484"/>
                <a:gd name="T100" fmla="*/ 0 w 5196"/>
                <a:gd name="T101" fmla="*/ 0 h 2484"/>
                <a:gd name="T102" fmla="*/ 0 w 5196"/>
                <a:gd name="T103" fmla="*/ 0 h 248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96" h="2484">
                  <a:moveTo>
                    <a:pt x="2903" y="0"/>
                  </a:moveTo>
                  <a:lnTo>
                    <a:pt x="5196" y="0"/>
                  </a:lnTo>
                  <a:lnTo>
                    <a:pt x="5196" y="610"/>
                  </a:lnTo>
                  <a:lnTo>
                    <a:pt x="4362" y="610"/>
                  </a:lnTo>
                  <a:lnTo>
                    <a:pt x="4362" y="2462"/>
                  </a:lnTo>
                  <a:lnTo>
                    <a:pt x="3703" y="2470"/>
                  </a:lnTo>
                  <a:lnTo>
                    <a:pt x="3703" y="610"/>
                  </a:lnTo>
                  <a:lnTo>
                    <a:pt x="3154" y="610"/>
                  </a:lnTo>
                  <a:lnTo>
                    <a:pt x="3160" y="645"/>
                  </a:lnTo>
                  <a:lnTo>
                    <a:pt x="3165" y="679"/>
                  </a:lnTo>
                  <a:lnTo>
                    <a:pt x="3170" y="715"/>
                  </a:lnTo>
                  <a:lnTo>
                    <a:pt x="3173" y="750"/>
                  </a:lnTo>
                  <a:lnTo>
                    <a:pt x="3176" y="785"/>
                  </a:lnTo>
                  <a:lnTo>
                    <a:pt x="3178" y="822"/>
                  </a:lnTo>
                  <a:lnTo>
                    <a:pt x="3179" y="857"/>
                  </a:lnTo>
                  <a:lnTo>
                    <a:pt x="3179" y="894"/>
                  </a:lnTo>
                  <a:lnTo>
                    <a:pt x="3178" y="976"/>
                  </a:lnTo>
                  <a:lnTo>
                    <a:pt x="3171" y="1055"/>
                  </a:lnTo>
                  <a:lnTo>
                    <a:pt x="3161" y="1135"/>
                  </a:lnTo>
                  <a:lnTo>
                    <a:pt x="3147" y="1214"/>
                  </a:lnTo>
                  <a:lnTo>
                    <a:pt x="3129" y="1290"/>
                  </a:lnTo>
                  <a:lnTo>
                    <a:pt x="3107" y="1365"/>
                  </a:lnTo>
                  <a:lnTo>
                    <a:pt x="3082" y="1439"/>
                  </a:lnTo>
                  <a:lnTo>
                    <a:pt x="3054" y="1511"/>
                  </a:lnTo>
                  <a:lnTo>
                    <a:pt x="3022" y="1582"/>
                  </a:lnTo>
                  <a:lnTo>
                    <a:pt x="2988" y="1650"/>
                  </a:lnTo>
                  <a:lnTo>
                    <a:pt x="2949" y="1717"/>
                  </a:lnTo>
                  <a:lnTo>
                    <a:pt x="2907" y="1781"/>
                  </a:lnTo>
                  <a:lnTo>
                    <a:pt x="2863" y="1844"/>
                  </a:lnTo>
                  <a:lnTo>
                    <a:pt x="2816" y="1904"/>
                  </a:lnTo>
                  <a:lnTo>
                    <a:pt x="2765" y="1962"/>
                  </a:lnTo>
                  <a:lnTo>
                    <a:pt x="2713" y="2017"/>
                  </a:lnTo>
                  <a:lnTo>
                    <a:pt x="2657" y="2069"/>
                  </a:lnTo>
                  <a:lnTo>
                    <a:pt x="2600" y="2119"/>
                  </a:lnTo>
                  <a:lnTo>
                    <a:pt x="2540" y="2167"/>
                  </a:lnTo>
                  <a:lnTo>
                    <a:pt x="2477" y="2212"/>
                  </a:lnTo>
                  <a:lnTo>
                    <a:pt x="2412" y="2253"/>
                  </a:lnTo>
                  <a:lnTo>
                    <a:pt x="2346" y="2292"/>
                  </a:lnTo>
                  <a:lnTo>
                    <a:pt x="2278" y="2327"/>
                  </a:lnTo>
                  <a:lnTo>
                    <a:pt x="2207" y="2359"/>
                  </a:lnTo>
                  <a:lnTo>
                    <a:pt x="2136" y="2387"/>
                  </a:lnTo>
                  <a:lnTo>
                    <a:pt x="2062" y="2412"/>
                  </a:lnTo>
                  <a:lnTo>
                    <a:pt x="1986" y="2434"/>
                  </a:lnTo>
                  <a:lnTo>
                    <a:pt x="1909" y="2451"/>
                  </a:lnTo>
                  <a:lnTo>
                    <a:pt x="1832" y="2466"/>
                  </a:lnTo>
                  <a:lnTo>
                    <a:pt x="1752" y="2476"/>
                  </a:lnTo>
                  <a:lnTo>
                    <a:pt x="1671" y="2482"/>
                  </a:lnTo>
                  <a:lnTo>
                    <a:pt x="1590" y="2484"/>
                  </a:lnTo>
                  <a:lnTo>
                    <a:pt x="1508" y="2482"/>
                  </a:lnTo>
                  <a:lnTo>
                    <a:pt x="1427" y="2476"/>
                  </a:lnTo>
                  <a:lnTo>
                    <a:pt x="1349" y="2466"/>
                  </a:lnTo>
                  <a:lnTo>
                    <a:pt x="1270" y="2451"/>
                  </a:lnTo>
                  <a:lnTo>
                    <a:pt x="1194" y="2434"/>
                  </a:lnTo>
                  <a:lnTo>
                    <a:pt x="1117" y="2412"/>
                  </a:lnTo>
                  <a:lnTo>
                    <a:pt x="1044" y="2387"/>
                  </a:lnTo>
                  <a:lnTo>
                    <a:pt x="972" y="2359"/>
                  </a:lnTo>
                  <a:lnTo>
                    <a:pt x="901" y="2327"/>
                  </a:lnTo>
                  <a:lnTo>
                    <a:pt x="833" y="2292"/>
                  </a:lnTo>
                  <a:lnTo>
                    <a:pt x="767" y="2253"/>
                  </a:lnTo>
                  <a:lnTo>
                    <a:pt x="702" y="2212"/>
                  </a:lnTo>
                  <a:lnTo>
                    <a:pt x="640" y="2167"/>
                  </a:lnTo>
                  <a:lnTo>
                    <a:pt x="580" y="2119"/>
                  </a:lnTo>
                  <a:lnTo>
                    <a:pt x="522" y="2069"/>
                  </a:lnTo>
                  <a:lnTo>
                    <a:pt x="467" y="2017"/>
                  </a:lnTo>
                  <a:lnTo>
                    <a:pt x="413" y="1962"/>
                  </a:lnTo>
                  <a:lnTo>
                    <a:pt x="363" y="1904"/>
                  </a:lnTo>
                  <a:lnTo>
                    <a:pt x="317" y="1844"/>
                  </a:lnTo>
                  <a:lnTo>
                    <a:pt x="272" y="1781"/>
                  </a:lnTo>
                  <a:lnTo>
                    <a:pt x="231" y="1717"/>
                  </a:lnTo>
                  <a:lnTo>
                    <a:pt x="192" y="1650"/>
                  </a:lnTo>
                  <a:lnTo>
                    <a:pt x="157" y="1582"/>
                  </a:lnTo>
                  <a:lnTo>
                    <a:pt x="125" y="1511"/>
                  </a:lnTo>
                  <a:lnTo>
                    <a:pt x="97" y="1439"/>
                  </a:lnTo>
                  <a:lnTo>
                    <a:pt x="72" y="1365"/>
                  </a:lnTo>
                  <a:lnTo>
                    <a:pt x="50" y="1290"/>
                  </a:lnTo>
                  <a:lnTo>
                    <a:pt x="32" y="1214"/>
                  </a:lnTo>
                  <a:lnTo>
                    <a:pt x="18" y="1135"/>
                  </a:lnTo>
                  <a:lnTo>
                    <a:pt x="8" y="1055"/>
                  </a:lnTo>
                  <a:lnTo>
                    <a:pt x="2" y="976"/>
                  </a:lnTo>
                  <a:lnTo>
                    <a:pt x="0" y="894"/>
                  </a:lnTo>
                  <a:lnTo>
                    <a:pt x="0" y="863"/>
                  </a:lnTo>
                  <a:lnTo>
                    <a:pt x="1" y="832"/>
                  </a:lnTo>
                  <a:lnTo>
                    <a:pt x="2" y="801"/>
                  </a:lnTo>
                  <a:lnTo>
                    <a:pt x="5" y="771"/>
                  </a:lnTo>
                  <a:lnTo>
                    <a:pt x="7" y="740"/>
                  </a:lnTo>
                  <a:lnTo>
                    <a:pt x="10" y="710"/>
                  </a:lnTo>
                  <a:lnTo>
                    <a:pt x="15" y="681"/>
                  </a:lnTo>
                  <a:lnTo>
                    <a:pt x="18" y="650"/>
                  </a:lnTo>
                  <a:lnTo>
                    <a:pt x="24" y="620"/>
                  </a:lnTo>
                  <a:lnTo>
                    <a:pt x="28" y="591"/>
                  </a:lnTo>
                  <a:lnTo>
                    <a:pt x="35" y="562"/>
                  </a:lnTo>
                  <a:lnTo>
                    <a:pt x="41" y="532"/>
                  </a:lnTo>
                  <a:lnTo>
                    <a:pt x="56" y="476"/>
                  </a:lnTo>
                  <a:lnTo>
                    <a:pt x="73" y="419"/>
                  </a:lnTo>
                  <a:lnTo>
                    <a:pt x="91" y="363"/>
                  </a:lnTo>
                  <a:lnTo>
                    <a:pt x="112" y="308"/>
                  </a:lnTo>
                  <a:lnTo>
                    <a:pt x="134" y="253"/>
                  </a:lnTo>
                  <a:lnTo>
                    <a:pt x="159" y="201"/>
                  </a:lnTo>
                  <a:lnTo>
                    <a:pt x="186" y="149"/>
                  </a:lnTo>
                  <a:lnTo>
                    <a:pt x="214" y="98"/>
                  </a:lnTo>
                  <a:lnTo>
                    <a:pt x="244" y="48"/>
                  </a:lnTo>
                  <a:lnTo>
                    <a:pt x="276" y="0"/>
                  </a:lnTo>
                  <a:lnTo>
                    <a:pt x="2903" y="0"/>
                  </a:lnTo>
                  <a:close/>
                </a:path>
              </a:pathLst>
            </a:custGeom>
            <a:solidFill>
              <a:srgbClr val="DA251D"/>
            </a:solidFill>
            <a:ln w="9525">
              <a:noFill/>
              <a:round/>
              <a:headEnd/>
              <a:tailEnd/>
            </a:ln>
          </p:spPr>
          <p:txBody>
            <a:bodyPr/>
            <a:lstStyle/>
            <a:p>
              <a:endParaRPr lang="zh-CN" altLang="en-US"/>
            </a:p>
          </p:txBody>
        </p:sp>
        <p:sp>
          <p:nvSpPr>
            <p:cNvPr id="10" name="Freeform 17"/>
            <p:cNvSpPr>
              <a:spLocks/>
            </p:cNvSpPr>
            <p:nvPr userDrawn="1"/>
          </p:nvSpPr>
          <p:spPr bwMode="auto">
            <a:xfrm>
              <a:off x="3130" y="618"/>
              <a:ext cx="256" cy="257"/>
            </a:xfrm>
            <a:custGeom>
              <a:avLst/>
              <a:gdLst>
                <a:gd name="T0" fmla="*/ 0 w 2053"/>
                <a:gd name="T1" fmla="*/ 0 h 2054"/>
                <a:gd name="T2" fmla="*/ 0 w 2053"/>
                <a:gd name="T3" fmla="*/ 0 h 2054"/>
                <a:gd name="T4" fmla="*/ 0 w 2053"/>
                <a:gd name="T5" fmla="*/ 0 h 2054"/>
                <a:gd name="T6" fmla="*/ 0 w 2053"/>
                <a:gd name="T7" fmla="*/ 0 h 2054"/>
                <a:gd name="T8" fmla="*/ 0 w 2053"/>
                <a:gd name="T9" fmla="*/ 0 h 2054"/>
                <a:gd name="T10" fmla="*/ 0 w 2053"/>
                <a:gd name="T11" fmla="*/ 0 h 2054"/>
                <a:gd name="T12" fmla="*/ 0 w 2053"/>
                <a:gd name="T13" fmla="*/ 0 h 2054"/>
                <a:gd name="T14" fmla="*/ 0 w 2053"/>
                <a:gd name="T15" fmla="*/ 0 h 2054"/>
                <a:gd name="T16" fmla="*/ 0 w 2053"/>
                <a:gd name="T17" fmla="*/ 0 h 2054"/>
                <a:gd name="T18" fmla="*/ 0 w 2053"/>
                <a:gd name="T19" fmla="*/ 0 h 2054"/>
                <a:gd name="T20" fmla="*/ 0 w 2053"/>
                <a:gd name="T21" fmla="*/ 0 h 2054"/>
                <a:gd name="T22" fmla="*/ 0 w 2053"/>
                <a:gd name="T23" fmla="*/ 0 h 2054"/>
                <a:gd name="T24" fmla="*/ 0 w 2053"/>
                <a:gd name="T25" fmla="*/ 0 h 2054"/>
                <a:gd name="T26" fmla="*/ 0 w 2053"/>
                <a:gd name="T27" fmla="*/ 0 h 2054"/>
                <a:gd name="T28" fmla="*/ 0 w 2053"/>
                <a:gd name="T29" fmla="*/ 0 h 2054"/>
                <a:gd name="T30" fmla="*/ 0 w 2053"/>
                <a:gd name="T31" fmla="*/ 0 h 2054"/>
                <a:gd name="T32" fmla="*/ 0 w 2053"/>
                <a:gd name="T33" fmla="*/ 0 h 2054"/>
                <a:gd name="T34" fmla="*/ 0 w 2053"/>
                <a:gd name="T35" fmla="*/ 0 h 2054"/>
                <a:gd name="T36" fmla="*/ 0 w 2053"/>
                <a:gd name="T37" fmla="*/ 0 h 2054"/>
                <a:gd name="T38" fmla="*/ 0 w 2053"/>
                <a:gd name="T39" fmla="*/ 0 h 2054"/>
                <a:gd name="T40" fmla="*/ 0 w 2053"/>
                <a:gd name="T41" fmla="*/ 0 h 2054"/>
                <a:gd name="T42" fmla="*/ 0 w 2053"/>
                <a:gd name="T43" fmla="*/ 0 h 2054"/>
                <a:gd name="T44" fmla="*/ 0 w 2053"/>
                <a:gd name="T45" fmla="*/ 0 h 2054"/>
                <a:gd name="T46" fmla="*/ 0 w 2053"/>
                <a:gd name="T47" fmla="*/ 0 h 2054"/>
                <a:gd name="T48" fmla="*/ 0 w 2053"/>
                <a:gd name="T49" fmla="*/ 0 h 2054"/>
                <a:gd name="T50" fmla="*/ 0 w 2053"/>
                <a:gd name="T51" fmla="*/ 0 h 2054"/>
                <a:gd name="T52" fmla="*/ 0 w 2053"/>
                <a:gd name="T53" fmla="*/ 0 h 2054"/>
                <a:gd name="T54" fmla="*/ 0 w 2053"/>
                <a:gd name="T55" fmla="*/ 0 h 2054"/>
                <a:gd name="T56" fmla="*/ 0 w 2053"/>
                <a:gd name="T57" fmla="*/ 0 h 2054"/>
                <a:gd name="T58" fmla="*/ 0 w 2053"/>
                <a:gd name="T59" fmla="*/ 0 h 2054"/>
                <a:gd name="T60" fmla="*/ 0 w 2053"/>
                <a:gd name="T61" fmla="*/ 0 h 2054"/>
                <a:gd name="T62" fmla="*/ 0 w 2053"/>
                <a:gd name="T63" fmla="*/ 0 h 2054"/>
                <a:gd name="T64" fmla="*/ 0 w 2053"/>
                <a:gd name="T65" fmla="*/ 0 h 2054"/>
                <a:gd name="T66" fmla="*/ 0 w 2053"/>
                <a:gd name="T67" fmla="*/ 0 h 2054"/>
                <a:gd name="T68" fmla="*/ 0 w 2053"/>
                <a:gd name="T69" fmla="*/ 0 h 2054"/>
                <a:gd name="T70" fmla="*/ 0 w 2053"/>
                <a:gd name="T71" fmla="*/ 0 h 2054"/>
                <a:gd name="T72" fmla="*/ 0 w 2053"/>
                <a:gd name="T73" fmla="*/ 0 h 2054"/>
                <a:gd name="T74" fmla="*/ 0 w 2053"/>
                <a:gd name="T75" fmla="*/ 0 h 2054"/>
                <a:gd name="T76" fmla="*/ 0 w 2053"/>
                <a:gd name="T77" fmla="*/ 0 h 2054"/>
                <a:gd name="T78" fmla="*/ 0 w 2053"/>
                <a:gd name="T79" fmla="*/ 0 h 2054"/>
                <a:gd name="T80" fmla="*/ 0 w 2053"/>
                <a:gd name="T81" fmla="*/ 0 h 2054"/>
                <a:gd name="T82" fmla="*/ 0 w 2053"/>
                <a:gd name="T83" fmla="*/ 0 h 2054"/>
                <a:gd name="T84" fmla="*/ 0 w 2053"/>
                <a:gd name="T85" fmla="*/ 0 h 205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053" h="2054">
                  <a:moveTo>
                    <a:pt x="1027" y="0"/>
                  </a:moveTo>
                  <a:lnTo>
                    <a:pt x="974" y="1"/>
                  </a:lnTo>
                  <a:lnTo>
                    <a:pt x="922" y="6"/>
                  </a:lnTo>
                  <a:lnTo>
                    <a:pt x="870" y="11"/>
                  </a:lnTo>
                  <a:lnTo>
                    <a:pt x="820" y="21"/>
                  </a:lnTo>
                  <a:lnTo>
                    <a:pt x="770" y="33"/>
                  </a:lnTo>
                  <a:lnTo>
                    <a:pt x="722" y="47"/>
                  </a:lnTo>
                  <a:lnTo>
                    <a:pt x="675" y="63"/>
                  </a:lnTo>
                  <a:lnTo>
                    <a:pt x="628" y="81"/>
                  </a:lnTo>
                  <a:lnTo>
                    <a:pt x="582" y="101"/>
                  </a:lnTo>
                  <a:lnTo>
                    <a:pt x="538" y="124"/>
                  </a:lnTo>
                  <a:lnTo>
                    <a:pt x="495" y="149"/>
                  </a:lnTo>
                  <a:lnTo>
                    <a:pt x="454" y="175"/>
                  </a:lnTo>
                  <a:lnTo>
                    <a:pt x="413" y="205"/>
                  </a:lnTo>
                  <a:lnTo>
                    <a:pt x="374" y="235"/>
                  </a:lnTo>
                  <a:lnTo>
                    <a:pt x="337" y="268"/>
                  </a:lnTo>
                  <a:lnTo>
                    <a:pt x="301" y="302"/>
                  </a:lnTo>
                  <a:lnTo>
                    <a:pt x="267" y="337"/>
                  </a:lnTo>
                  <a:lnTo>
                    <a:pt x="235" y="375"/>
                  </a:lnTo>
                  <a:lnTo>
                    <a:pt x="204" y="414"/>
                  </a:lnTo>
                  <a:lnTo>
                    <a:pt x="176" y="453"/>
                  </a:lnTo>
                  <a:lnTo>
                    <a:pt x="149" y="496"/>
                  </a:lnTo>
                  <a:lnTo>
                    <a:pt x="124" y="539"/>
                  </a:lnTo>
                  <a:lnTo>
                    <a:pt x="102" y="582"/>
                  </a:lnTo>
                  <a:lnTo>
                    <a:pt x="81" y="628"/>
                  </a:lnTo>
                  <a:lnTo>
                    <a:pt x="63" y="674"/>
                  </a:lnTo>
                  <a:lnTo>
                    <a:pt x="46" y="722"/>
                  </a:lnTo>
                  <a:lnTo>
                    <a:pt x="32" y="771"/>
                  </a:lnTo>
                  <a:lnTo>
                    <a:pt x="21" y="820"/>
                  </a:lnTo>
                  <a:lnTo>
                    <a:pt x="12" y="872"/>
                  </a:lnTo>
                  <a:lnTo>
                    <a:pt x="5" y="923"/>
                  </a:lnTo>
                  <a:lnTo>
                    <a:pt x="1" y="974"/>
                  </a:lnTo>
                  <a:lnTo>
                    <a:pt x="0" y="1028"/>
                  </a:lnTo>
                  <a:lnTo>
                    <a:pt x="1" y="1080"/>
                  </a:lnTo>
                  <a:lnTo>
                    <a:pt x="5" y="1131"/>
                  </a:lnTo>
                  <a:lnTo>
                    <a:pt x="12" y="1183"/>
                  </a:lnTo>
                  <a:lnTo>
                    <a:pt x="21" y="1234"/>
                  </a:lnTo>
                  <a:lnTo>
                    <a:pt x="32" y="1283"/>
                  </a:lnTo>
                  <a:lnTo>
                    <a:pt x="46" y="1332"/>
                  </a:lnTo>
                  <a:lnTo>
                    <a:pt x="63" y="1380"/>
                  </a:lnTo>
                  <a:lnTo>
                    <a:pt x="81" y="1426"/>
                  </a:lnTo>
                  <a:lnTo>
                    <a:pt x="102" y="1472"/>
                  </a:lnTo>
                  <a:lnTo>
                    <a:pt x="124" y="1515"/>
                  </a:lnTo>
                  <a:lnTo>
                    <a:pt x="149" y="1559"/>
                  </a:lnTo>
                  <a:lnTo>
                    <a:pt x="176" y="1601"/>
                  </a:lnTo>
                  <a:lnTo>
                    <a:pt x="204" y="1641"/>
                  </a:lnTo>
                  <a:lnTo>
                    <a:pt x="235" y="1679"/>
                  </a:lnTo>
                  <a:lnTo>
                    <a:pt x="267" y="1717"/>
                  </a:lnTo>
                  <a:lnTo>
                    <a:pt x="301" y="1752"/>
                  </a:lnTo>
                  <a:lnTo>
                    <a:pt x="337" y="1786"/>
                  </a:lnTo>
                  <a:lnTo>
                    <a:pt x="374" y="1818"/>
                  </a:lnTo>
                  <a:lnTo>
                    <a:pt x="413" y="1849"/>
                  </a:lnTo>
                  <a:lnTo>
                    <a:pt x="454" y="1878"/>
                  </a:lnTo>
                  <a:lnTo>
                    <a:pt x="495" y="1905"/>
                  </a:lnTo>
                  <a:lnTo>
                    <a:pt x="538" y="1930"/>
                  </a:lnTo>
                  <a:lnTo>
                    <a:pt x="582" y="1952"/>
                  </a:lnTo>
                  <a:lnTo>
                    <a:pt x="628" y="1973"/>
                  </a:lnTo>
                  <a:lnTo>
                    <a:pt x="675" y="1991"/>
                  </a:lnTo>
                  <a:lnTo>
                    <a:pt x="722" y="2007"/>
                  </a:lnTo>
                  <a:lnTo>
                    <a:pt x="770" y="2021"/>
                  </a:lnTo>
                  <a:lnTo>
                    <a:pt x="820" y="2032"/>
                  </a:lnTo>
                  <a:lnTo>
                    <a:pt x="870" y="2042"/>
                  </a:lnTo>
                  <a:lnTo>
                    <a:pt x="922" y="2048"/>
                  </a:lnTo>
                  <a:lnTo>
                    <a:pt x="974" y="2052"/>
                  </a:lnTo>
                  <a:lnTo>
                    <a:pt x="1027" y="2054"/>
                  </a:lnTo>
                  <a:lnTo>
                    <a:pt x="1079" y="2052"/>
                  </a:lnTo>
                  <a:lnTo>
                    <a:pt x="1131" y="2048"/>
                  </a:lnTo>
                  <a:lnTo>
                    <a:pt x="1183" y="2042"/>
                  </a:lnTo>
                  <a:lnTo>
                    <a:pt x="1233" y="2032"/>
                  </a:lnTo>
                  <a:lnTo>
                    <a:pt x="1283" y="2021"/>
                  </a:lnTo>
                  <a:lnTo>
                    <a:pt x="1331" y="2007"/>
                  </a:lnTo>
                  <a:lnTo>
                    <a:pt x="1378" y="1991"/>
                  </a:lnTo>
                  <a:lnTo>
                    <a:pt x="1425" y="1973"/>
                  </a:lnTo>
                  <a:lnTo>
                    <a:pt x="1471" y="1952"/>
                  </a:lnTo>
                  <a:lnTo>
                    <a:pt x="1515" y="1930"/>
                  </a:lnTo>
                  <a:lnTo>
                    <a:pt x="1558" y="1905"/>
                  </a:lnTo>
                  <a:lnTo>
                    <a:pt x="1599" y="1878"/>
                  </a:lnTo>
                  <a:lnTo>
                    <a:pt x="1640" y="1849"/>
                  </a:lnTo>
                  <a:lnTo>
                    <a:pt x="1679" y="1818"/>
                  </a:lnTo>
                  <a:lnTo>
                    <a:pt x="1716" y="1786"/>
                  </a:lnTo>
                  <a:lnTo>
                    <a:pt x="1752" y="1752"/>
                  </a:lnTo>
                  <a:lnTo>
                    <a:pt x="1786" y="1717"/>
                  </a:lnTo>
                  <a:lnTo>
                    <a:pt x="1818" y="1679"/>
                  </a:lnTo>
                  <a:lnTo>
                    <a:pt x="1849" y="1641"/>
                  </a:lnTo>
                  <a:lnTo>
                    <a:pt x="1877" y="1601"/>
                  </a:lnTo>
                  <a:lnTo>
                    <a:pt x="1904" y="1559"/>
                  </a:lnTo>
                  <a:lnTo>
                    <a:pt x="1929" y="1515"/>
                  </a:lnTo>
                  <a:lnTo>
                    <a:pt x="1951" y="1472"/>
                  </a:lnTo>
                  <a:lnTo>
                    <a:pt x="1972" y="1426"/>
                  </a:lnTo>
                  <a:lnTo>
                    <a:pt x="1990" y="1380"/>
                  </a:lnTo>
                  <a:lnTo>
                    <a:pt x="2007" y="1332"/>
                  </a:lnTo>
                  <a:lnTo>
                    <a:pt x="2021" y="1283"/>
                  </a:lnTo>
                  <a:lnTo>
                    <a:pt x="2032" y="1234"/>
                  </a:lnTo>
                  <a:lnTo>
                    <a:pt x="2041" y="1183"/>
                  </a:lnTo>
                  <a:lnTo>
                    <a:pt x="2048" y="1131"/>
                  </a:lnTo>
                  <a:lnTo>
                    <a:pt x="2052" y="1080"/>
                  </a:lnTo>
                  <a:lnTo>
                    <a:pt x="2053" y="1028"/>
                  </a:lnTo>
                  <a:lnTo>
                    <a:pt x="2052" y="974"/>
                  </a:lnTo>
                  <a:lnTo>
                    <a:pt x="2048" y="923"/>
                  </a:lnTo>
                  <a:lnTo>
                    <a:pt x="2041" y="872"/>
                  </a:lnTo>
                  <a:lnTo>
                    <a:pt x="2032" y="820"/>
                  </a:lnTo>
                  <a:lnTo>
                    <a:pt x="2021" y="771"/>
                  </a:lnTo>
                  <a:lnTo>
                    <a:pt x="2007" y="722"/>
                  </a:lnTo>
                  <a:lnTo>
                    <a:pt x="1990" y="674"/>
                  </a:lnTo>
                  <a:lnTo>
                    <a:pt x="1972" y="628"/>
                  </a:lnTo>
                  <a:lnTo>
                    <a:pt x="1951" y="582"/>
                  </a:lnTo>
                  <a:lnTo>
                    <a:pt x="1929" y="539"/>
                  </a:lnTo>
                  <a:lnTo>
                    <a:pt x="1904" y="496"/>
                  </a:lnTo>
                  <a:lnTo>
                    <a:pt x="1877" y="453"/>
                  </a:lnTo>
                  <a:lnTo>
                    <a:pt x="1849" y="414"/>
                  </a:lnTo>
                  <a:lnTo>
                    <a:pt x="1818" y="375"/>
                  </a:lnTo>
                  <a:lnTo>
                    <a:pt x="1786" y="337"/>
                  </a:lnTo>
                  <a:lnTo>
                    <a:pt x="1752" y="302"/>
                  </a:lnTo>
                  <a:lnTo>
                    <a:pt x="1716" y="268"/>
                  </a:lnTo>
                  <a:lnTo>
                    <a:pt x="1679" y="235"/>
                  </a:lnTo>
                  <a:lnTo>
                    <a:pt x="1640" y="205"/>
                  </a:lnTo>
                  <a:lnTo>
                    <a:pt x="1599" y="175"/>
                  </a:lnTo>
                  <a:lnTo>
                    <a:pt x="1558" y="149"/>
                  </a:lnTo>
                  <a:lnTo>
                    <a:pt x="1515" y="124"/>
                  </a:lnTo>
                  <a:lnTo>
                    <a:pt x="1471" y="101"/>
                  </a:lnTo>
                  <a:lnTo>
                    <a:pt x="1425" y="81"/>
                  </a:lnTo>
                  <a:lnTo>
                    <a:pt x="1378" y="63"/>
                  </a:lnTo>
                  <a:lnTo>
                    <a:pt x="1331" y="47"/>
                  </a:lnTo>
                  <a:lnTo>
                    <a:pt x="1283" y="33"/>
                  </a:lnTo>
                  <a:lnTo>
                    <a:pt x="1233" y="21"/>
                  </a:lnTo>
                  <a:lnTo>
                    <a:pt x="1183" y="11"/>
                  </a:lnTo>
                  <a:lnTo>
                    <a:pt x="1131" y="6"/>
                  </a:lnTo>
                  <a:lnTo>
                    <a:pt x="1079" y="1"/>
                  </a:lnTo>
                  <a:lnTo>
                    <a:pt x="1027" y="0"/>
                  </a:lnTo>
                  <a:close/>
                </a:path>
              </a:pathLst>
            </a:custGeom>
            <a:solidFill>
              <a:srgbClr val="FFFFFF"/>
            </a:solidFill>
            <a:ln w="9525">
              <a:noFill/>
              <a:round/>
              <a:headEnd/>
              <a:tailEnd/>
            </a:ln>
          </p:spPr>
          <p:txBody>
            <a:bodyPr/>
            <a:lstStyle/>
            <a:p>
              <a:endParaRPr lang="zh-CN" altLang="en-US"/>
            </a:p>
          </p:txBody>
        </p:sp>
        <p:sp>
          <p:nvSpPr>
            <p:cNvPr id="11" name="Freeform 18"/>
            <p:cNvSpPr>
              <a:spLocks noEditPoints="1"/>
            </p:cNvSpPr>
            <p:nvPr userDrawn="1"/>
          </p:nvSpPr>
          <p:spPr bwMode="auto">
            <a:xfrm>
              <a:off x="3139" y="628"/>
              <a:ext cx="239" cy="238"/>
            </a:xfrm>
            <a:custGeom>
              <a:avLst/>
              <a:gdLst>
                <a:gd name="T0" fmla="*/ 0 w 1913"/>
                <a:gd name="T1" fmla="*/ 0 h 1901"/>
                <a:gd name="T2" fmla="*/ 0 w 1913"/>
                <a:gd name="T3" fmla="*/ 0 h 1901"/>
                <a:gd name="T4" fmla="*/ 0 w 1913"/>
                <a:gd name="T5" fmla="*/ 0 h 1901"/>
                <a:gd name="T6" fmla="*/ 0 w 1913"/>
                <a:gd name="T7" fmla="*/ 0 h 1901"/>
                <a:gd name="T8" fmla="*/ 0 w 1913"/>
                <a:gd name="T9" fmla="*/ 0 h 1901"/>
                <a:gd name="T10" fmla="*/ 0 w 1913"/>
                <a:gd name="T11" fmla="*/ 0 h 1901"/>
                <a:gd name="T12" fmla="*/ 0 w 1913"/>
                <a:gd name="T13" fmla="*/ 0 h 1901"/>
                <a:gd name="T14" fmla="*/ 0 w 1913"/>
                <a:gd name="T15" fmla="*/ 0 h 1901"/>
                <a:gd name="T16" fmla="*/ 0 w 1913"/>
                <a:gd name="T17" fmla="*/ 0 h 1901"/>
                <a:gd name="T18" fmla="*/ 0 w 1913"/>
                <a:gd name="T19" fmla="*/ 0 h 1901"/>
                <a:gd name="T20" fmla="*/ 0 w 1913"/>
                <a:gd name="T21" fmla="*/ 0 h 1901"/>
                <a:gd name="T22" fmla="*/ 0 w 1913"/>
                <a:gd name="T23" fmla="*/ 0 h 1901"/>
                <a:gd name="T24" fmla="*/ 0 w 1913"/>
                <a:gd name="T25" fmla="*/ 0 h 1901"/>
                <a:gd name="T26" fmla="*/ 0 w 1913"/>
                <a:gd name="T27" fmla="*/ 0 h 1901"/>
                <a:gd name="T28" fmla="*/ 0 w 1913"/>
                <a:gd name="T29" fmla="*/ 0 h 1901"/>
                <a:gd name="T30" fmla="*/ 0 w 1913"/>
                <a:gd name="T31" fmla="*/ 0 h 1901"/>
                <a:gd name="T32" fmla="*/ 0 w 1913"/>
                <a:gd name="T33" fmla="*/ 0 h 1901"/>
                <a:gd name="T34" fmla="*/ 0 w 1913"/>
                <a:gd name="T35" fmla="*/ 0 h 1901"/>
                <a:gd name="T36" fmla="*/ 0 w 1913"/>
                <a:gd name="T37" fmla="*/ 0 h 1901"/>
                <a:gd name="T38" fmla="*/ 0 w 1913"/>
                <a:gd name="T39" fmla="*/ 0 h 1901"/>
                <a:gd name="T40" fmla="*/ 0 w 1913"/>
                <a:gd name="T41" fmla="*/ 0 h 1901"/>
                <a:gd name="T42" fmla="*/ 0 w 1913"/>
                <a:gd name="T43" fmla="*/ 0 h 1901"/>
                <a:gd name="T44" fmla="*/ 0 w 1913"/>
                <a:gd name="T45" fmla="*/ 0 h 1901"/>
                <a:gd name="T46" fmla="*/ 0 w 1913"/>
                <a:gd name="T47" fmla="*/ 0 h 1901"/>
                <a:gd name="T48" fmla="*/ 0 w 1913"/>
                <a:gd name="T49" fmla="*/ 0 h 1901"/>
                <a:gd name="T50" fmla="*/ 0 w 1913"/>
                <a:gd name="T51" fmla="*/ 0 h 1901"/>
                <a:gd name="T52" fmla="*/ 0 w 1913"/>
                <a:gd name="T53" fmla="*/ 0 h 1901"/>
                <a:gd name="T54" fmla="*/ 0 w 1913"/>
                <a:gd name="T55" fmla="*/ 0 h 1901"/>
                <a:gd name="T56" fmla="*/ 0 w 1913"/>
                <a:gd name="T57" fmla="*/ 0 h 1901"/>
                <a:gd name="T58" fmla="*/ 0 w 1913"/>
                <a:gd name="T59" fmla="*/ 0 h 1901"/>
                <a:gd name="T60" fmla="*/ 0 w 1913"/>
                <a:gd name="T61" fmla="*/ 0 h 1901"/>
                <a:gd name="T62" fmla="*/ 0 w 1913"/>
                <a:gd name="T63" fmla="*/ 0 h 1901"/>
                <a:gd name="T64" fmla="*/ 0 w 1913"/>
                <a:gd name="T65" fmla="*/ 0 h 1901"/>
                <a:gd name="T66" fmla="*/ 0 w 1913"/>
                <a:gd name="T67" fmla="*/ 0 h 1901"/>
                <a:gd name="T68" fmla="*/ 0 w 1913"/>
                <a:gd name="T69" fmla="*/ 0 h 1901"/>
                <a:gd name="T70" fmla="*/ 0 w 1913"/>
                <a:gd name="T71" fmla="*/ 0 h 1901"/>
                <a:gd name="T72" fmla="*/ 0 w 1913"/>
                <a:gd name="T73" fmla="*/ 0 h 1901"/>
                <a:gd name="T74" fmla="*/ 0 w 1913"/>
                <a:gd name="T75" fmla="*/ 0 h 1901"/>
                <a:gd name="T76" fmla="*/ 0 w 1913"/>
                <a:gd name="T77" fmla="*/ 0 h 1901"/>
                <a:gd name="T78" fmla="*/ 0 w 1913"/>
                <a:gd name="T79" fmla="*/ 0 h 1901"/>
                <a:gd name="T80" fmla="*/ 0 w 1913"/>
                <a:gd name="T81" fmla="*/ 0 h 1901"/>
                <a:gd name="T82" fmla="*/ 0 w 1913"/>
                <a:gd name="T83" fmla="*/ 0 h 1901"/>
                <a:gd name="T84" fmla="*/ 0 w 1913"/>
                <a:gd name="T85" fmla="*/ 0 h 1901"/>
                <a:gd name="T86" fmla="*/ 0 w 1913"/>
                <a:gd name="T87" fmla="*/ 0 h 1901"/>
                <a:gd name="T88" fmla="*/ 0 w 1913"/>
                <a:gd name="T89" fmla="*/ 0 h 1901"/>
                <a:gd name="T90" fmla="*/ 0 w 1913"/>
                <a:gd name="T91" fmla="*/ 0 h 1901"/>
                <a:gd name="T92" fmla="*/ 0 w 1913"/>
                <a:gd name="T93" fmla="*/ 0 h 1901"/>
                <a:gd name="T94" fmla="*/ 0 w 1913"/>
                <a:gd name="T95" fmla="*/ 0 h 1901"/>
                <a:gd name="T96" fmla="*/ 0 w 1913"/>
                <a:gd name="T97" fmla="*/ 0 h 1901"/>
                <a:gd name="T98" fmla="*/ 0 w 1913"/>
                <a:gd name="T99" fmla="*/ 0 h 1901"/>
                <a:gd name="T100" fmla="*/ 0 w 1913"/>
                <a:gd name="T101" fmla="*/ 0 h 1901"/>
                <a:gd name="T102" fmla="*/ 0 w 1913"/>
                <a:gd name="T103" fmla="*/ 0 h 1901"/>
                <a:gd name="T104" fmla="*/ 0 w 1913"/>
                <a:gd name="T105" fmla="*/ 0 h 1901"/>
                <a:gd name="T106" fmla="*/ 0 w 1913"/>
                <a:gd name="T107" fmla="*/ 0 h 1901"/>
                <a:gd name="T108" fmla="*/ 0 w 1913"/>
                <a:gd name="T109" fmla="*/ 0 h 1901"/>
                <a:gd name="T110" fmla="*/ 0 w 1913"/>
                <a:gd name="T111" fmla="*/ 0 h 1901"/>
                <a:gd name="T112" fmla="*/ 0 w 1913"/>
                <a:gd name="T113" fmla="*/ 0 h 1901"/>
                <a:gd name="T114" fmla="*/ 0 w 1913"/>
                <a:gd name="T115" fmla="*/ 0 h 1901"/>
                <a:gd name="T116" fmla="*/ 0 w 1913"/>
                <a:gd name="T117" fmla="*/ 0 h 1901"/>
                <a:gd name="T118" fmla="*/ 0 w 1913"/>
                <a:gd name="T119" fmla="*/ 0 h 1901"/>
                <a:gd name="T120" fmla="*/ 0 w 1913"/>
                <a:gd name="T121" fmla="*/ 0 h 190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13" h="1901">
                  <a:moveTo>
                    <a:pt x="1557" y="999"/>
                  </a:moveTo>
                  <a:lnTo>
                    <a:pt x="1554" y="1039"/>
                  </a:lnTo>
                  <a:lnTo>
                    <a:pt x="1550" y="1084"/>
                  </a:lnTo>
                  <a:lnTo>
                    <a:pt x="1544" y="1129"/>
                  </a:lnTo>
                  <a:lnTo>
                    <a:pt x="1537" y="1173"/>
                  </a:lnTo>
                  <a:lnTo>
                    <a:pt x="1529" y="1216"/>
                  </a:lnTo>
                  <a:lnTo>
                    <a:pt x="1519" y="1259"/>
                  </a:lnTo>
                  <a:lnTo>
                    <a:pt x="1516" y="1270"/>
                  </a:lnTo>
                  <a:lnTo>
                    <a:pt x="1511" y="1270"/>
                  </a:lnTo>
                  <a:lnTo>
                    <a:pt x="1479" y="1269"/>
                  </a:lnTo>
                  <a:lnTo>
                    <a:pt x="1446" y="1270"/>
                  </a:lnTo>
                  <a:lnTo>
                    <a:pt x="1413" y="1271"/>
                  </a:lnTo>
                  <a:lnTo>
                    <a:pt x="1379" y="1273"/>
                  </a:lnTo>
                  <a:lnTo>
                    <a:pt x="1345" y="1277"/>
                  </a:lnTo>
                  <a:lnTo>
                    <a:pt x="1310" y="1281"/>
                  </a:lnTo>
                  <a:lnTo>
                    <a:pt x="1274" y="1287"/>
                  </a:lnTo>
                  <a:lnTo>
                    <a:pt x="1238" y="1294"/>
                  </a:lnTo>
                  <a:lnTo>
                    <a:pt x="1203" y="1302"/>
                  </a:lnTo>
                  <a:lnTo>
                    <a:pt x="1165" y="1310"/>
                  </a:lnTo>
                  <a:lnTo>
                    <a:pt x="1129" y="1320"/>
                  </a:lnTo>
                  <a:lnTo>
                    <a:pt x="1091" y="1330"/>
                  </a:lnTo>
                  <a:lnTo>
                    <a:pt x="1053" y="1342"/>
                  </a:lnTo>
                  <a:lnTo>
                    <a:pt x="1016" y="1353"/>
                  </a:lnTo>
                  <a:lnTo>
                    <a:pt x="993" y="1361"/>
                  </a:lnTo>
                  <a:lnTo>
                    <a:pt x="993" y="999"/>
                  </a:lnTo>
                  <a:lnTo>
                    <a:pt x="1557" y="999"/>
                  </a:lnTo>
                  <a:close/>
                  <a:moveTo>
                    <a:pt x="1495" y="1339"/>
                  </a:moveTo>
                  <a:lnTo>
                    <a:pt x="1495" y="1339"/>
                  </a:lnTo>
                  <a:lnTo>
                    <a:pt x="1482" y="1379"/>
                  </a:lnTo>
                  <a:lnTo>
                    <a:pt x="1466" y="1417"/>
                  </a:lnTo>
                  <a:lnTo>
                    <a:pt x="1450" y="1453"/>
                  </a:lnTo>
                  <a:lnTo>
                    <a:pt x="1433" y="1489"/>
                  </a:lnTo>
                  <a:lnTo>
                    <a:pt x="1414" y="1523"/>
                  </a:lnTo>
                  <a:lnTo>
                    <a:pt x="1395" y="1556"/>
                  </a:lnTo>
                  <a:lnTo>
                    <a:pt x="1375" y="1587"/>
                  </a:lnTo>
                  <a:lnTo>
                    <a:pt x="1353" y="1616"/>
                  </a:lnTo>
                  <a:lnTo>
                    <a:pt x="1331" y="1644"/>
                  </a:lnTo>
                  <a:lnTo>
                    <a:pt x="1307" y="1670"/>
                  </a:lnTo>
                  <a:lnTo>
                    <a:pt x="1285" y="1695"/>
                  </a:lnTo>
                  <a:lnTo>
                    <a:pt x="1259" y="1716"/>
                  </a:lnTo>
                  <a:lnTo>
                    <a:pt x="1234" y="1738"/>
                  </a:lnTo>
                  <a:lnTo>
                    <a:pt x="1209" y="1756"/>
                  </a:lnTo>
                  <a:lnTo>
                    <a:pt x="1183" y="1773"/>
                  </a:lnTo>
                  <a:lnTo>
                    <a:pt x="1157" y="1789"/>
                  </a:lnTo>
                  <a:lnTo>
                    <a:pt x="1130" y="1802"/>
                  </a:lnTo>
                  <a:lnTo>
                    <a:pt x="1102" y="1813"/>
                  </a:lnTo>
                  <a:lnTo>
                    <a:pt x="1075" y="1822"/>
                  </a:lnTo>
                  <a:lnTo>
                    <a:pt x="1048" y="1830"/>
                  </a:lnTo>
                  <a:lnTo>
                    <a:pt x="1019" y="1835"/>
                  </a:lnTo>
                  <a:lnTo>
                    <a:pt x="993" y="1838"/>
                  </a:lnTo>
                  <a:lnTo>
                    <a:pt x="993" y="1435"/>
                  </a:lnTo>
                  <a:lnTo>
                    <a:pt x="1001" y="1433"/>
                  </a:lnTo>
                  <a:lnTo>
                    <a:pt x="1039" y="1420"/>
                  </a:lnTo>
                  <a:lnTo>
                    <a:pt x="1075" y="1408"/>
                  </a:lnTo>
                  <a:lnTo>
                    <a:pt x="1110" y="1397"/>
                  </a:lnTo>
                  <a:lnTo>
                    <a:pt x="1147" y="1387"/>
                  </a:lnTo>
                  <a:lnTo>
                    <a:pt x="1182" y="1378"/>
                  </a:lnTo>
                  <a:lnTo>
                    <a:pt x="1217" y="1370"/>
                  </a:lnTo>
                  <a:lnTo>
                    <a:pt x="1252" y="1362"/>
                  </a:lnTo>
                  <a:lnTo>
                    <a:pt x="1286" y="1356"/>
                  </a:lnTo>
                  <a:lnTo>
                    <a:pt x="1320" y="1351"/>
                  </a:lnTo>
                  <a:lnTo>
                    <a:pt x="1353" y="1346"/>
                  </a:lnTo>
                  <a:lnTo>
                    <a:pt x="1386" y="1343"/>
                  </a:lnTo>
                  <a:lnTo>
                    <a:pt x="1418" y="1341"/>
                  </a:lnTo>
                  <a:lnTo>
                    <a:pt x="1449" y="1339"/>
                  </a:lnTo>
                  <a:lnTo>
                    <a:pt x="1479" y="1338"/>
                  </a:lnTo>
                  <a:lnTo>
                    <a:pt x="1495" y="1339"/>
                  </a:lnTo>
                  <a:close/>
                  <a:moveTo>
                    <a:pt x="923" y="1837"/>
                  </a:moveTo>
                  <a:lnTo>
                    <a:pt x="904" y="1835"/>
                  </a:lnTo>
                  <a:lnTo>
                    <a:pt x="876" y="1830"/>
                  </a:lnTo>
                  <a:lnTo>
                    <a:pt x="848" y="1822"/>
                  </a:lnTo>
                  <a:lnTo>
                    <a:pt x="821" y="1813"/>
                  </a:lnTo>
                  <a:lnTo>
                    <a:pt x="794" y="1802"/>
                  </a:lnTo>
                  <a:lnTo>
                    <a:pt x="766" y="1789"/>
                  </a:lnTo>
                  <a:lnTo>
                    <a:pt x="740" y="1773"/>
                  </a:lnTo>
                  <a:lnTo>
                    <a:pt x="714" y="1756"/>
                  </a:lnTo>
                  <a:lnTo>
                    <a:pt x="689" y="1738"/>
                  </a:lnTo>
                  <a:lnTo>
                    <a:pt x="664" y="1716"/>
                  </a:lnTo>
                  <a:lnTo>
                    <a:pt x="639" y="1695"/>
                  </a:lnTo>
                  <a:lnTo>
                    <a:pt x="616" y="1670"/>
                  </a:lnTo>
                  <a:lnTo>
                    <a:pt x="592" y="1644"/>
                  </a:lnTo>
                  <a:lnTo>
                    <a:pt x="570" y="1616"/>
                  </a:lnTo>
                  <a:lnTo>
                    <a:pt x="549" y="1587"/>
                  </a:lnTo>
                  <a:lnTo>
                    <a:pt x="545" y="1580"/>
                  </a:lnTo>
                  <a:lnTo>
                    <a:pt x="558" y="1579"/>
                  </a:lnTo>
                  <a:lnTo>
                    <a:pt x="589" y="1575"/>
                  </a:lnTo>
                  <a:lnTo>
                    <a:pt x="619" y="1571"/>
                  </a:lnTo>
                  <a:lnTo>
                    <a:pt x="651" y="1564"/>
                  </a:lnTo>
                  <a:lnTo>
                    <a:pt x="683" y="1557"/>
                  </a:lnTo>
                  <a:lnTo>
                    <a:pt x="716" y="1547"/>
                  </a:lnTo>
                  <a:lnTo>
                    <a:pt x="749" y="1535"/>
                  </a:lnTo>
                  <a:lnTo>
                    <a:pt x="782" y="1523"/>
                  </a:lnTo>
                  <a:lnTo>
                    <a:pt x="816" y="1508"/>
                  </a:lnTo>
                  <a:lnTo>
                    <a:pt x="854" y="1491"/>
                  </a:lnTo>
                  <a:lnTo>
                    <a:pt x="890" y="1475"/>
                  </a:lnTo>
                  <a:lnTo>
                    <a:pt x="923" y="1462"/>
                  </a:lnTo>
                  <a:lnTo>
                    <a:pt x="923" y="1837"/>
                  </a:lnTo>
                  <a:close/>
                  <a:moveTo>
                    <a:pt x="503" y="1513"/>
                  </a:moveTo>
                  <a:lnTo>
                    <a:pt x="491" y="1489"/>
                  </a:lnTo>
                  <a:lnTo>
                    <a:pt x="474" y="1453"/>
                  </a:lnTo>
                  <a:lnTo>
                    <a:pt x="458" y="1417"/>
                  </a:lnTo>
                  <a:lnTo>
                    <a:pt x="442" y="1379"/>
                  </a:lnTo>
                  <a:lnTo>
                    <a:pt x="428" y="1339"/>
                  </a:lnTo>
                  <a:lnTo>
                    <a:pt x="415" y="1300"/>
                  </a:lnTo>
                  <a:lnTo>
                    <a:pt x="404" y="1259"/>
                  </a:lnTo>
                  <a:lnTo>
                    <a:pt x="394" y="1216"/>
                  </a:lnTo>
                  <a:lnTo>
                    <a:pt x="386" y="1173"/>
                  </a:lnTo>
                  <a:lnTo>
                    <a:pt x="379" y="1129"/>
                  </a:lnTo>
                  <a:lnTo>
                    <a:pt x="373" y="1084"/>
                  </a:lnTo>
                  <a:lnTo>
                    <a:pt x="369" y="1039"/>
                  </a:lnTo>
                  <a:lnTo>
                    <a:pt x="367" y="999"/>
                  </a:lnTo>
                  <a:lnTo>
                    <a:pt x="923" y="999"/>
                  </a:lnTo>
                  <a:lnTo>
                    <a:pt x="923" y="1387"/>
                  </a:lnTo>
                  <a:lnTo>
                    <a:pt x="902" y="1395"/>
                  </a:lnTo>
                  <a:lnTo>
                    <a:pt x="864" y="1411"/>
                  </a:lnTo>
                  <a:lnTo>
                    <a:pt x="826" y="1427"/>
                  </a:lnTo>
                  <a:lnTo>
                    <a:pt x="788" y="1444"/>
                  </a:lnTo>
                  <a:lnTo>
                    <a:pt x="756" y="1458"/>
                  </a:lnTo>
                  <a:lnTo>
                    <a:pt x="725" y="1470"/>
                  </a:lnTo>
                  <a:lnTo>
                    <a:pt x="695" y="1481"/>
                  </a:lnTo>
                  <a:lnTo>
                    <a:pt x="665" y="1489"/>
                  </a:lnTo>
                  <a:lnTo>
                    <a:pt x="636" y="1497"/>
                  </a:lnTo>
                  <a:lnTo>
                    <a:pt x="607" y="1502"/>
                  </a:lnTo>
                  <a:lnTo>
                    <a:pt x="580" y="1506"/>
                  </a:lnTo>
                  <a:lnTo>
                    <a:pt x="551" y="1509"/>
                  </a:lnTo>
                  <a:lnTo>
                    <a:pt x="525" y="1511"/>
                  </a:lnTo>
                  <a:lnTo>
                    <a:pt x="503" y="1513"/>
                  </a:lnTo>
                  <a:close/>
                  <a:moveTo>
                    <a:pt x="831" y="0"/>
                  </a:moveTo>
                  <a:lnTo>
                    <a:pt x="812" y="2"/>
                  </a:lnTo>
                  <a:lnTo>
                    <a:pt x="764" y="11"/>
                  </a:lnTo>
                  <a:lnTo>
                    <a:pt x="718" y="21"/>
                  </a:lnTo>
                  <a:lnTo>
                    <a:pt x="673" y="34"/>
                  </a:lnTo>
                  <a:lnTo>
                    <a:pt x="628" y="49"/>
                  </a:lnTo>
                  <a:lnTo>
                    <a:pt x="585" y="67"/>
                  </a:lnTo>
                  <a:lnTo>
                    <a:pt x="543" y="85"/>
                  </a:lnTo>
                  <a:lnTo>
                    <a:pt x="501" y="107"/>
                  </a:lnTo>
                  <a:lnTo>
                    <a:pt x="461" y="129"/>
                  </a:lnTo>
                  <a:lnTo>
                    <a:pt x="422" y="155"/>
                  </a:lnTo>
                  <a:lnTo>
                    <a:pt x="385" y="182"/>
                  </a:lnTo>
                  <a:lnTo>
                    <a:pt x="348" y="210"/>
                  </a:lnTo>
                  <a:lnTo>
                    <a:pt x="314" y="240"/>
                  </a:lnTo>
                  <a:lnTo>
                    <a:pt x="281" y="272"/>
                  </a:lnTo>
                  <a:lnTo>
                    <a:pt x="249" y="305"/>
                  </a:lnTo>
                  <a:lnTo>
                    <a:pt x="218" y="340"/>
                  </a:lnTo>
                  <a:lnTo>
                    <a:pt x="190" y="377"/>
                  </a:lnTo>
                  <a:lnTo>
                    <a:pt x="164" y="414"/>
                  </a:lnTo>
                  <a:lnTo>
                    <a:pt x="146" y="442"/>
                  </a:lnTo>
                  <a:lnTo>
                    <a:pt x="150" y="444"/>
                  </a:lnTo>
                  <a:lnTo>
                    <a:pt x="163" y="452"/>
                  </a:lnTo>
                  <a:lnTo>
                    <a:pt x="176" y="459"/>
                  </a:lnTo>
                  <a:lnTo>
                    <a:pt x="191" y="467"/>
                  </a:lnTo>
                  <a:lnTo>
                    <a:pt x="207" y="476"/>
                  </a:lnTo>
                  <a:lnTo>
                    <a:pt x="225" y="484"/>
                  </a:lnTo>
                  <a:lnTo>
                    <a:pt x="245" y="492"/>
                  </a:lnTo>
                  <a:lnTo>
                    <a:pt x="265" y="500"/>
                  </a:lnTo>
                  <a:lnTo>
                    <a:pt x="287" y="508"/>
                  </a:lnTo>
                  <a:lnTo>
                    <a:pt x="310" y="516"/>
                  </a:lnTo>
                  <a:lnTo>
                    <a:pt x="333" y="523"/>
                  </a:lnTo>
                  <a:lnTo>
                    <a:pt x="359" y="528"/>
                  </a:lnTo>
                  <a:lnTo>
                    <a:pt x="362" y="528"/>
                  </a:lnTo>
                  <a:lnTo>
                    <a:pt x="370" y="504"/>
                  </a:lnTo>
                  <a:lnTo>
                    <a:pt x="379" y="479"/>
                  </a:lnTo>
                  <a:lnTo>
                    <a:pt x="389" y="455"/>
                  </a:lnTo>
                  <a:lnTo>
                    <a:pt x="400" y="431"/>
                  </a:lnTo>
                  <a:lnTo>
                    <a:pt x="410" y="409"/>
                  </a:lnTo>
                  <a:lnTo>
                    <a:pt x="421" y="386"/>
                  </a:lnTo>
                  <a:lnTo>
                    <a:pt x="431" y="363"/>
                  </a:lnTo>
                  <a:lnTo>
                    <a:pt x="444" y="341"/>
                  </a:lnTo>
                  <a:lnTo>
                    <a:pt x="456" y="320"/>
                  </a:lnTo>
                  <a:lnTo>
                    <a:pt x="469" y="299"/>
                  </a:lnTo>
                  <a:lnTo>
                    <a:pt x="482" y="279"/>
                  </a:lnTo>
                  <a:lnTo>
                    <a:pt x="495" y="259"/>
                  </a:lnTo>
                  <a:lnTo>
                    <a:pt x="509" y="240"/>
                  </a:lnTo>
                  <a:lnTo>
                    <a:pt x="524" y="222"/>
                  </a:lnTo>
                  <a:lnTo>
                    <a:pt x="537" y="204"/>
                  </a:lnTo>
                  <a:lnTo>
                    <a:pt x="552" y="186"/>
                  </a:lnTo>
                  <a:lnTo>
                    <a:pt x="568" y="169"/>
                  </a:lnTo>
                  <a:lnTo>
                    <a:pt x="583" y="153"/>
                  </a:lnTo>
                  <a:lnTo>
                    <a:pt x="599" y="137"/>
                  </a:lnTo>
                  <a:lnTo>
                    <a:pt x="616" y="123"/>
                  </a:lnTo>
                  <a:lnTo>
                    <a:pt x="632" y="109"/>
                  </a:lnTo>
                  <a:lnTo>
                    <a:pt x="649" y="95"/>
                  </a:lnTo>
                  <a:lnTo>
                    <a:pt x="666" y="82"/>
                  </a:lnTo>
                  <a:lnTo>
                    <a:pt x="683" y="70"/>
                  </a:lnTo>
                  <a:lnTo>
                    <a:pt x="701" y="59"/>
                  </a:lnTo>
                  <a:lnTo>
                    <a:pt x="718" y="47"/>
                  </a:lnTo>
                  <a:lnTo>
                    <a:pt x="737" y="37"/>
                  </a:lnTo>
                  <a:lnTo>
                    <a:pt x="756" y="28"/>
                  </a:lnTo>
                  <a:lnTo>
                    <a:pt x="774" y="20"/>
                  </a:lnTo>
                  <a:lnTo>
                    <a:pt x="792" y="12"/>
                  </a:lnTo>
                  <a:lnTo>
                    <a:pt x="812" y="5"/>
                  </a:lnTo>
                  <a:lnTo>
                    <a:pt x="831" y="0"/>
                  </a:lnTo>
                  <a:close/>
                  <a:moveTo>
                    <a:pt x="110" y="502"/>
                  </a:moveTo>
                  <a:lnTo>
                    <a:pt x="94" y="534"/>
                  </a:lnTo>
                  <a:lnTo>
                    <a:pt x="75" y="576"/>
                  </a:lnTo>
                  <a:lnTo>
                    <a:pt x="58" y="619"/>
                  </a:lnTo>
                  <a:lnTo>
                    <a:pt x="43" y="664"/>
                  </a:lnTo>
                  <a:lnTo>
                    <a:pt x="31" y="709"/>
                  </a:lnTo>
                  <a:lnTo>
                    <a:pt x="19" y="756"/>
                  </a:lnTo>
                  <a:lnTo>
                    <a:pt x="11" y="803"/>
                  </a:lnTo>
                  <a:lnTo>
                    <a:pt x="4" y="851"/>
                  </a:lnTo>
                  <a:lnTo>
                    <a:pt x="1" y="898"/>
                  </a:lnTo>
                  <a:lnTo>
                    <a:pt x="0" y="937"/>
                  </a:lnTo>
                  <a:lnTo>
                    <a:pt x="296" y="937"/>
                  </a:lnTo>
                  <a:lnTo>
                    <a:pt x="297" y="893"/>
                  </a:lnTo>
                  <a:lnTo>
                    <a:pt x="299" y="848"/>
                  </a:lnTo>
                  <a:lnTo>
                    <a:pt x="303" y="805"/>
                  </a:lnTo>
                  <a:lnTo>
                    <a:pt x="308" y="762"/>
                  </a:lnTo>
                  <a:lnTo>
                    <a:pt x="314" y="718"/>
                  </a:lnTo>
                  <a:lnTo>
                    <a:pt x="322" y="677"/>
                  </a:lnTo>
                  <a:lnTo>
                    <a:pt x="331" y="636"/>
                  </a:lnTo>
                  <a:lnTo>
                    <a:pt x="341" y="595"/>
                  </a:lnTo>
                  <a:lnTo>
                    <a:pt x="316" y="590"/>
                  </a:lnTo>
                  <a:lnTo>
                    <a:pt x="289" y="582"/>
                  </a:lnTo>
                  <a:lnTo>
                    <a:pt x="264" y="574"/>
                  </a:lnTo>
                  <a:lnTo>
                    <a:pt x="240" y="566"/>
                  </a:lnTo>
                  <a:lnTo>
                    <a:pt x="218" y="557"/>
                  </a:lnTo>
                  <a:lnTo>
                    <a:pt x="197" y="548"/>
                  </a:lnTo>
                  <a:lnTo>
                    <a:pt x="177" y="538"/>
                  </a:lnTo>
                  <a:lnTo>
                    <a:pt x="159" y="529"/>
                  </a:lnTo>
                  <a:lnTo>
                    <a:pt x="142" y="520"/>
                  </a:lnTo>
                  <a:lnTo>
                    <a:pt x="127" y="512"/>
                  </a:lnTo>
                  <a:lnTo>
                    <a:pt x="114" y="504"/>
                  </a:lnTo>
                  <a:lnTo>
                    <a:pt x="110" y="502"/>
                  </a:lnTo>
                  <a:close/>
                  <a:moveTo>
                    <a:pt x="1" y="999"/>
                  </a:moveTo>
                  <a:lnTo>
                    <a:pt x="4" y="1045"/>
                  </a:lnTo>
                  <a:lnTo>
                    <a:pt x="11" y="1093"/>
                  </a:lnTo>
                  <a:lnTo>
                    <a:pt x="19" y="1140"/>
                  </a:lnTo>
                  <a:lnTo>
                    <a:pt x="31" y="1187"/>
                  </a:lnTo>
                  <a:lnTo>
                    <a:pt x="43" y="1232"/>
                  </a:lnTo>
                  <a:lnTo>
                    <a:pt x="58" y="1277"/>
                  </a:lnTo>
                  <a:lnTo>
                    <a:pt x="75" y="1320"/>
                  </a:lnTo>
                  <a:lnTo>
                    <a:pt x="94" y="1362"/>
                  </a:lnTo>
                  <a:lnTo>
                    <a:pt x="115" y="1402"/>
                  </a:lnTo>
                  <a:lnTo>
                    <a:pt x="118" y="1404"/>
                  </a:lnTo>
                  <a:lnTo>
                    <a:pt x="127" y="1410"/>
                  </a:lnTo>
                  <a:lnTo>
                    <a:pt x="136" y="1416"/>
                  </a:lnTo>
                  <a:lnTo>
                    <a:pt x="148" y="1421"/>
                  </a:lnTo>
                  <a:lnTo>
                    <a:pt x="159" y="1428"/>
                  </a:lnTo>
                  <a:lnTo>
                    <a:pt x="173" y="1435"/>
                  </a:lnTo>
                  <a:lnTo>
                    <a:pt x="187" y="1442"/>
                  </a:lnTo>
                  <a:lnTo>
                    <a:pt x="201" y="1449"/>
                  </a:lnTo>
                  <a:lnTo>
                    <a:pt x="217" y="1456"/>
                  </a:lnTo>
                  <a:lnTo>
                    <a:pt x="234" y="1462"/>
                  </a:lnTo>
                  <a:lnTo>
                    <a:pt x="251" y="1469"/>
                  </a:lnTo>
                  <a:lnTo>
                    <a:pt x="271" y="1476"/>
                  </a:lnTo>
                  <a:lnTo>
                    <a:pt x="290" y="1482"/>
                  </a:lnTo>
                  <a:lnTo>
                    <a:pt x="310" y="1489"/>
                  </a:lnTo>
                  <a:lnTo>
                    <a:pt x="331" y="1493"/>
                  </a:lnTo>
                  <a:lnTo>
                    <a:pt x="353" y="1499"/>
                  </a:lnTo>
                  <a:lnTo>
                    <a:pt x="376" y="1502"/>
                  </a:lnTo>
                  <a:lnTo>
                    <a:pt x="398" y="1506"/>
                  </a:lnTo>
                  <a:lnTo>
                    <a:pt x="422" y="1509"/>
                  </a:lnTo>
                  <a:lnTo>
                    <a:pt x="410" y="1482"/>
                  </a:lnTo>
                  <a:lnTo>
                    <a:pt x="397" y="1453"/>
                  </a:lnTo>
                  <a:lnTo>
                    <a:pt x="385" y="1425"/>
                  </a:lnTo>
                  <a:lnTo>
                    <a:pt x="373" y="1395"/>
                  </a:lnTo>
                  <a:lnTo>
                    <a:pt x="363" y="1364"/>
                  </a:lnTo>
                  <a:lnTo>
                    <a:pt x="353" y="1334"/>
                  </a:lnTo>
                  <a:lnTo>
                    <a:pt x="344" y="1303"/>
                  </a:lnTo>
                  <a:lnTo>
                    <a:pt x="336" y="1271"/>
                  </a:lnTo>
                  <a:lnTo>
                    <a:pt x="328" y="1238"/>
                  </a:lnTo>
                  <a:lnTo>
                    <a:pt x="321" y="1205"/>
                  </a:lnTo>
                  <a:lnTo>
                    <a:pt x="314" y="1172"/>
                  </a:lnTo>
                  <a:lnTo>
                    <a:pt x="310" y="1139"/>
                  </a:lnTo>
                  <a:lnTo>
                    <a:pt x="305" y="1105"/>
                  </a:lnTo>
                  <a:lnTo>
                    <a:pt x="302" y="1069"/>
                  </a:lnTo>
                  <a:lnTo>
                    <a:pt x="298" y="1034"/>
                  </a:lnTo>
                  <a:lnTo>
                    <a:pt x="297" y="999"/>
                  </a:lnTo>
                  <a:lnTo>
                    <a:pt x="1" y="999"/>
                  </a:lnTo>
                  <a:close/>
                  <a:moveTo>
                    <a:pt x="191" y="1521"/>
                  </a:moveTo>
                  <a:lnTo>
                    <a:pt x="218" y="1556"/>
                  </a:lnTo>
                  <a:lnTo>
                    <a:pt x="249" y="1590"/>
                  </a:lnTo>
                  <a:lnTo>
                    <a:pt x="281" y="1624"/>
                  </a:lnTo>
                  <a:lnTo>
                    <a:pt x="314" y="1656"/>
                  </a:lnTo>
                  <a:lnTo>
                    <a:pt x="348" y="1686"/>
                  </a:lnTo>
                  <a:lnTo>
                    <a:pt x="385" y="1714"/>
                  </a:lnTo>
                  <a:lnTo>
                    <a:pt x="422" y="1740"/>
                  </a:lnTo>
                  <a:lnTo>
                    <a:pt x="461" y="1765"/>
                  </a:lnTo>
                  <a:lnTo>
                    <a:pt x="501" y="1789"/>
                  </a:lnTo>
                  <a:lnTo>
                    <a:pt x="543" y="1810"/>
                  </a:lnTo>
                  <a:lnTo>
                    <a:pt x="585" y="1829"/>
                  </a:lnTo>
                  <a:lnTo>
                    <a:pt x="628" y="1846"/>
                  </a:lnTo>
                  <a:lnTo>
                    <a:pt x="673" y="1861"/>
                  </a:lnTo>
                  <a:lnTo>
                    <a:pt x="718" y="1875"/>
                  </a:lnTo>
                  <a:lnTo>
                    <a:pt x="764" y="1885"/>
                  </a:lnTo>
                  <a:lnTo>
                    <a:pt x="811" y="1893"/>
                  </a:lnTo>
                  <a:lnTo>
                    <a:pt x="859" y="1900"/>
                  </a:lnTo>
                  <a:lnTo>
                    <a:pt x="871" y="1901"/>
                  </a:lnTo>
                  <a:lnTo>
                    <a:pt x="840" y="1893"/>
                  </a:lnTo>
                  <a:lnTo>
                    <a:pt x="811" y="1885"/>
                  </a:lnTo>
                  <a:lnTo>
                    <a:pt x="782" y="1874"/>
                  </a:lnTo>
                  <a:lnTo>
                    <a:pt x="754" y="1861"/>
                  </a:lnTo>
                  <a:lnTo>
                    <a:pt x="725" y="1846"/>
                  </a:lnTo>
                  <a:lnTo>
                    <a:pt x="698" y="1830"/>
                  </a:lnTo>
                  <a:lnTo>
                    <a:pt x="672" y="1812"/>
                  </a:lnTo>
                  <a:lnTo>
                    <a:pt x="646" y="1793"/>
                  </a:lnTo>
                  <a:lnTo>
                    <a:pt x="619" y="1771"/>
                  </a:lnTo>
                  <a:lnTo>
                    <a:pt x="594" y="1748"/>
                  </a:lnTo>
                  <a:lnTo>
                    <a:pt x="570" y="1724"/>
                  </a:lnTo>
                  <a:lnTo>
                    <a:pt x="548" y="1698"/>
                  </a:lnTo>
                  <a:lnTo>
                    <a:pt x="525" y="1671"/>
                  </a:lnTo>
                  <a:lnTo>
                    <a:pt x="503" y="1642"/>
                  </a:lnTo>
                  <a:lnTo>
                    <a:pt x="483" y="1613"/>
                  </a:lnTo>
                  <a:lnTo>
                    <a:pt x="463" y="1582"/>
                  </a:lnTo>
                  <a:lnTo>
                    <a:pt x="443" y="1581"/>
                  </a:lnTo>
                  <a:lnTo>
                    <a:pt x="415" y="1579"/>
                  </a:lnTo>
                  <a:lnTo>
                    <a:pt x="389" y="1575"/>
                  </a:lnTo>
                  <a:lnTo>
                    <a:pt x="363" y="1572"/>
                  </a:lnTo>
                  <a:lnTo>
                    <a:pt x="338" y="1567"/>
                  </a:lnTo>
                  <a:lnTo>
                    <a:pt x="314" y="1562"/>
                  </a:lnTo>
                  <a:lnTo>
                    <a:pt x="291" y="1556"/>
                  </a:lnTo>
                  <a:lnTo>
                    <a:pt x="270" y="1549"/>
                  </a:lnTo>
                  <a:lnTo>
                    <a:pt x="248" y="1542"/>
                  </a:lnTo>
                  <a:lnTo>
                    <a:pt x="228" y="1535"/>
                  </a:lnTo>
                  <a:lnTo>
                    <a:pt x="208" y="1529"/>
                  </a:lnTo>
                  <a:lnTo>
                    <a:pt x="191" y="1521"/>
                  </a:lnTo>
                  <a:close/>
                  <a:moveTo>
                    <a:pt x="993" y="52"/>
                  </a:moveTo>
                  <a:lnTo>
                    <a:pt x="1019" y="55"/>
                  </a:lnTo>
                  <a:lnTo>
                    <a:pt x="1048" y="60"/>
                  </a:lnTo>
                  <a:lnTo>
                    <a:pt x="1075" y="68"/>
                  </a:lnTo>
                  <a:lnTo>
                    <a:pt x="1102" y="77"/>
                  </a:lnTo>
                  <a:lnTo>
                    <a:pt x="1130" y="88"/>
                  </a:lnTo>
                  <a:lnTo>
                    <a:pt x="1157" y="101"/>
                  </a:lnTo>
                  <a:lnTo>
                    <a:pt x="1183" y="117"/>
                  </a:lnTo>
                  <a:lnTo>
                    <a:pt x="1209" y="134"/>
                  </a:lnTo>
                  <a:lnTo>
                    <a:pt x="1234" y="152"/>
                  </a:lnTo>
                  <a:lnTo>
                    <a:pt x="1259" y="174"/>
                  </a:lnTo>
                  <a:lnTo>
                    <a:pt x="1285" y="196"/>
                  </a:lnTo>
                  <a:lnTo>
                    <a:pt x="1307" y="221"/>
                  </a:lnTo>
                  <a:lnTo>
                    <a:pt x="1331" y="247"/>
                  </a:lnTo>
                  <a:lnTo>
                    <a:pt x="1353" y="274"/>
                  </a:lnTo>
                  <a:lnTo>
                    <a:pt x="1375" y="304"/>
                  </a:lnTo>
                  <a:lnTo>
                    <a:pt x="1377" y="308"/>
                  </a:lnTo>
                  <a:lnTo>
                    <a:pt x="1345" y="312"/>
                  </a:lnTo>
                  <a:lnTo>
                    <a:pt x="1308" y="317"/>
                  </a:lnTo>
                  <a:lnTo>
                    <a:pt x="1272" y="324"/>
                  </a:lnTo>
                  <a:lnTo>
                    <a:pt x="1234" y="331"/>
                  </a:lnTo>
                  <a:lnTo>
                    <a:pt x="1197" y="340"/>
                  </a:lnTo>
                  <a:lnTo>
                    <a:pt x="1158" y="349"/>
                  </a:lnTo>
                  <a:lnTo>
                    <a:pt x="1121" y="360"/>
                  </a:lnTo>
                  <a:lnTo>
                    <a:pt x="1082" y="371"/>
                  </a:lnTo>
                  <a:lnTo>
                    <a:pt x="1043" y="384"/>
                  </a:lnTo>
                  <a:lnTo>
                    <a:pt x="1003" y="397"/>
                  </a:lnTo>
                  <a:lnTo>
                    <a:pt x="993" y="401"/>
                  </a:lnTo>
                  <a:lnTo>
                    <a:pt x="993" y="52"/>
                  </a:lnTo>
                  <a:close/>
                  <a:moveTo>
                    <a:pt x="1418" y="374"/>
                  </a:moveTo>
                  <a:lnTo>
                    <a:pt x="1433" y="402"/>
                  </a:lnTo>
                  <a:lnTo>
                    <a:pt x="1450" y="437"/>
                  </a:lnTo>
                  <a:lnTo>
                    <a:pt x="1466" y="474"/>
                  </a:lnTo>
                  <a:lnTo>
                    <a:pt x="1482" y="511"/>
                  </a:lnTo>
                  <a:lnTo>
                    <a:pt x="1495" y="550"/>
                  </a:lnTo>
                  <a:lnTo>
                    <a:pt x="1508" y="591"/>
                  </a:lnTo>
                  <a:lnTo>
                    <a:pt x="1519" y="632"/>
                  </a:lnTo>
                  <a:lnTo>
                    <a:pt x="1529" y="674"/>
                  </a:lnTo>
                  <a:lnTo>
                    <a:pt x="1537" y="717"/>
                  </a:lnTo>
                  <a:lnTo>
                    <a:pt x="1544" y="762"/>
                  </a:lnTo>
                  <a:lnTo>
                    <a:pt x="1550" y="806"/>
                  </a:lnTo>
                  <a:lnTo>
                    <a:pt x="1554" y="852"/>
                  </a:lnTo>
                  <a:lnTo>
                    <a:pt x="1557" y="898"/>
                  </a:lnTo>
                  <a:lnTo>
                    <a:pt x="1558" y="937"/>
                  </a:lnTo>
                  <a:lnTo>
                    <a:pt x="993" y="937"/>
                  </a:lnTo>
                  <a:lnTo>
                    <a:pt x="993" y="475"/>
                  </a:lnTo>
                  <a:lnTo>
                    <a:pt x="1027" y="463"/>
                  </a:lnTo>
                  <a:lnTo>
                    <a:pt x="1065" y="450"/>
                  </a:lnTo>
                  <a:lnTo>
                    <a:pt x="1102" y="438"/>
                  </a:lnTo>
                  <a:lnTo>
                    <a:pt x="1139" y="427"/>
                  </a:lnTo>
                  <a:lnTo>
                    <a:pt x="1176" y="417"/>
                  </a:lnTo>
                  <a:lnTo>
                    <a:pt x="1213" y="409"/>
                  </a:lnTo>
                  <a:lnTo>
                    <a:pt x="1249" y="399"/>
                  </a:lnTo>
                  <a:lnTo>
                    <a:pt x="1285" y="393"/>
                  </a:lnTo>
                  <a:lnTo>
                    <a:pt x="1320" y="387"/>
                  </a:lnTo>
                  <a:lnTo>
                    <a:pt x="1354" y="381"/>
                  </a:lnTo>
                  <a:lnTo>
                    <a:pt x="1388" y="378"/>
                  </a:lnTo>
                  <a:lnTo>
                    <a:pt x="1418" y="374"/>
                  </a:lnTo>
                  <a:close/>
                  <a:moveTo>
                    <a:pt x="923" y="937"/>
                  </a:moveTo>
                  <a:lnTo>
                    <a:pt x="365" y="937"/>
                  </a:lnTo>
                  <a:lnTo>
                    <a:pt x="367" y="898"/>
                  </a:lnTo>
                  <a:lnTo>
                    <a:pt x="369" y="852"/>
                  </a:lnTo>
                  <a:lnTo>
                    <a:pt x="373" y="806"/>
                  </a:lnTo>
                  <a:lnTo>
                    <a:pt x="379" y="762"/>
                  </a:lnTo>
                  <a:lnTo>
                    <a:pt x="386" y="717"/>
                  </a:lnTo>
                  <a:lnTo>
                    <a:pt x="394" y="674"/>
                  </a:lnTo>
                  <a:lnTo>
                    <a:pt x="404" y="632"/>
                  </a:lnTo>
                  <a:lnTo>
                    <a:pt x="411" y="608"/>
                  </a:lnTo>
                  <a:lnTo>
                    <a:pt x="434" y="611"/>
                  </a:lnTo>
                  <a:lnTo>
                    <a:pt x="466" y="614"/>
                  </a:lnTo>
                  <a:lnTo>
                    <a:pt x="499" y="615"/>
                  </a:lnTo>
                  <a:lnTo>
                    <a:pt x="533" y="615"/>
                  </a:lnTo>
                  <a:lnTo>
                    <a:pt x="568" y="613"/>
                  </a:lnTo>
                  <a:lnTo>
                    <a:pt x="605" y="609"/>
                  </a:lnTo>
                  <a:lnTo>
                    <a:pt x="641" y="603"/>
                  </a:lnTo>
                  <a:lnTo>
                    <a:pt x="679" y="595"/>
                  </a:lnTo>
                  <a:lnTo>
                    <a:pt x="717" y="585"/>
                  </a:lnTo>
                  <a:lnTo>
                    <a:pt x="756" y="573"/>
                  </a:lnTo>
                  <a:lnTo>
                    <a:pt x="796" y="558"/>
                  </a:lnTo>
                  <a:lnTo>
                    <a:pt x="836" y="541"/>
                  </a:lnTo>
                  <a:lnTo>
                    <a:pt x="875" y="524"/>
                  </a:lnTo>
                  <a:lnTo>
                    <a:pt x="912" y="507"/>
                  </a:lnTo>
                  <a:lnTo>
                    <a:pt x="923" y="502"/>
                  </a:lnTo>
                  <a:lnTo>
                    <a:pt x="923" y="937"/>
                  </a:lnTo>
                  <a:close/>
                  <a:moveTo>
                    <a:pt x="431" y="541"/>
                  </a:moveTo>
                  <a:lnTo>
                    <a:pt x="442" y="511"/>
                  </a:lnTo>
                  <a:lnTo>
                    <a:pt x="458" y="474"/>
                  </a:lnTo>
                  <a:lnTo>
                    <a:pt x="474" y="437"/>
                  </a:lnTo>
                  <a:lnTo>
                    <a:pt x="491" y="402"/>
                  </a:lnTo>
                  <a:lnTo>
                    <a:pt x="509" y="368"/>
                  </a:lnTo>
                  <a:lnTo>
                    <a:pt x="528" y="335"/>
                  </a:lnTo>
                  <a:lnTo>
                    <a:pt x="549" y="304"/>
                  </a:lnTo>
                  <a:lnTo>
                    <a:pt x="570" y="274"/>
                  </a:lnTo>
                  <a:lnTo>
                    <a:pt x="592" y="247"/>
                  </a:lnTo>
                  <a:lnTo>
                    <a:pt x="616" y="221"/>
                  </a:lnTo>
                  <a:lnTo>
                    <a:pt x="639" y="196"/>
                  </a:lnTo>
                  <a:lnTo>
                    <a:pt x="664" y="174"/>
                  </a:lnTo>
                  <a:lnTo>
                    <a:pt x="689" y="152"/>
                  </a:lnTo>
                  <a:lnTo>
                    <a:pt x="714" y="134"/>
                  </a:lnTo>
                  <a:lnTo>
                    <a:pt x="740" y="117"/>
                  </a:lnTo>
                  <a:lnTo>
                    <a:pt x="766" y="101"/>
                  </a:lnTo>
                  <a:lnTo>
                    <a:pt x="794" y="88"/>
                  </a:lnTo>
                  <a:lnTo>
                    <a:pt x="821" y="77"/>
                  </a:lnTo>
                  <a:lnTo>
                    <a:pt x="848" y="68"/>
                  </a:lnTo>
                  <a:lnTo>
                    <a:pt x="876" y="60"/>
                  </a:lnTo>
                  <a:lnTo>
                    <a:pt x="904" y="55"/>
                  </a:lnTo>
                  <a:lnTo>
                    <a:pt x="923" y="53"/>
                  </a:lnTo>
                  <a:lnTo>
                    <a:pt x="923" y="427"/>
                  </a:lnTo>
                  <a:lnTo>
                    <a:pt x="886" y="443"/>
                  </a:lnTo>
                  <a:lnTo>
                    <a:pt x="846" y="460"/>
                  </a:lnTo>
                  <a:lnTo>
                    <a:pt x="807" y="477"/>
                  </a:lnTo>
                  <a:lnTo>
                    <a:pt x="770" y="493"/>
                  </a:lnTo>
                  <a:lnTo>
                    <a:pt x="733" y="507"/>
                  </a:lnTo>
                  <a:lnTo>
                    <a:pt x="698" y="518"/>
                  </a:lnTo>
                  <a:lnTo>
                    <a:pt x="663" y="527"/>
                  </a:lnTo>
                  <a:lnTo>
                    <a:pt x="628" y="534"/>
                  </a:lnTo>
                  <a:lnTo>
                    <a:pt x="595" y="540"/>
                  </a:lnTo>
                  <a:lnTo>
                    <a:pt x="562" y="543"/>
                  </a:lnTo>
                  <a:lnTo>
                    <a:pt x="531" y="544"/>
                  </a:lnTo>
                  <a:lnTo>
                    <a:pt x="500" y="545"/>
                  </a:lnTo>
                  <a:lnTo>
                    <a:pt x="470" y="544"/>
                  </a:lnTo>
                  <a:lnTo>
                    <a:pt x="441" y="542"/>
                  </a:lnTo>
                  <a:lnTo>
                    <a:pt x="431" y="541"/>
                  </a:lnTo>
                  <a:close/>
                  <a:moveTo>
                    <a:pt x="1061" y="1899"/>
                  </a:moveTo>
                  <a:lnTo>
                    <a:pt x="1102" y="1893"/>
                  </a:lnTo>
                  <a:lnTo>
                    <a:pt x="1149" y="1885"/>
                  </a:lnTo>
                  <a:lnTo>
                    <a:pt x="1195" y="1875"/>
                  </a:lnTo>
                  <a:lnTo>
                    <a:pt x="1240" y="1861"/>
                  </a:lnTo>
                  <a:lnTo>
                    <a:pt x="1285" y="1846"/>
                  </a:lnTo>
                  <a:lnTo>
                    <a:pt x="1328" y="1829"/>
                  </a:lnTo>
                  <a:lnTo>
                    <a:pt x="1370" y="1810"/>
                  </a:lnTo>
                  <a:lnTo>
                    <a:pt x="1412" y="1789"/>
                  </a:lnTo>
                  <a:lnTo>
                    <a:pt x="1452" y="1765"/>
                  </a:lnTo>
                  <a:lnTo>
                    <a:pt x="1491" y="1740"/>
                  </a:lnTo>
                  <a:lnTo>
                    <a:pt x="1528" y="1714"/>
                  </a:lnTo>
                  <a:lnTo>
                    <a:pt x="1565" y="1686"/>
                  </a:lnTo>
                  <a:lnTo>
                    <a:pt x="1599" y="1656"/>
                  </a:lnTo>
                  <a:lnTo>
                    <a:pt x="1632" y="1624"/>
                  </a:lnTo>
                  <a:lnTo>
                    <a:pt x="1664" y="1590"/>
                  </a:lnTo>
                  <a:lnTo>
                    <a:pt x="1695" y="1556"/>
                  </a:lnTo>
                  <a:lnTo>
                    <a:pt x="1723" y="1519"/>
                  </a:lnTo>
                  <a:lnTo>
                    <a:pt x="1749" y="1482"/>
                  </a:lnTo>
                  <a:lnTo>
                    <a:pt x="1774" y="1443"/>
                  </a:lnTo>
                  <a:lnTo>
                    <a:pt x="1787" y="1423"/>
                  </a:lnTo>
                  <a:lnTo>
                    <a:pt x="1772" y="1411"/>
                  </a:lnTo>
                  <a:lnTo>
                    <a:pt x="1754" y="1400"/>
                  </a:lnTo>
                  <a:lnTo>
                    <a:pt x="1734" y="1390"/>
                  </a:lnTo>
                  <a:lnTo>
                    <a:pt x="1713" y="1379"/>
                  </a:lnTo>
                  <a:lnTo>
                    <a:pt x="1691" y="1371"/>
                  </a:lnTo>
                  <a:lnTo>
                    <a:pt x="1668" y="1363"/>
                  </a:lnTo>
                  <a:lnTo>
                    <a:pt x="1644" y="1356"/>
                  </a:lnTo>
                  <a:lnTo>
                    <a:pt x="1619" y="1352"/>
                  </a:lnTo>
                  <a:lnTo>
                    <a:pt x="1593" y="1347"/>
                  </a:lnTo>
                  <a:lnTo>
                    <a:pt x="1567" y="1344"/>
                  </a:lnTo>
                  <a:lnTo>
                    <a:pt x="1559" y="1370"/>
                  </a:lnTo>
                  <a:lnTo>
                    <a:pt x="1549" y="1397"/>
                  </a:lnTo>
                  <a:lnTo>
                    <a:pt x="1539" y="1424"/>
                  </a:lnTo>
                  <a:lnTo>
                    <a:pt x="1528" y="1449"/>
                  </a:lnTo>
                  <a:lnTo>
                    <a:pt x="1517" y="1474"/>
                  </a:lnTo>
                  <a:lnTo>
                    <a:pt x="1506" y="1499"/>
                  </a:lnTo>
                  <a:lnTo>
                    <a:pt x="1494" y="1523"/>
                  </a:lnTo>
                  <a:lnTo>
                    <a:pt x="1482" y="1546"/>
                  </a:lnTo>
                  <a:lnTo>
                    <a:pt x="1468" y="1568"/>
                  </a:lnTo>
                  <a:lnTo>
                    <a:pt x="1454" y="1591"/>
                  </a:lnTo>
                  <a:lnTo>
                    <a:pt x="1441" y="1613"/>
                  </a:lnTo>
                  <a:lnTo>
                    <a:pt x="1426" y="1633"/>
                  </a:lnTo>
                  <a:lnTo>
                    <a:pt x="1411" y="1654"/>
                  </a:lnTo>
                  <a:lnTo>
                    <a:pt x="1396" y="1674"/>
                  </a:lnTo>
                  <a:lnTo>
                    <a:pt x="1380" y="1693"/>
                  </a:lnTo>
                  <a:lnTo>
                    <a:pt x="1364" y="1712"/>
                  </a:lnTo>
                  <a:lnTo>
                    <a:pt x="1348" y="1729"/>
                  </a:lnTo>
                  <a:lnTo>
                    <a:pt x="1331" y="1746"/>
                  </a:lnTo>
                  <a:lnTo>
                    <a:pt x="1314" y="1762"/>
                  </a:lnTo>
                  <a:lnTo>
                    <a:pt x="1296" y="1778"/>
                  </a:lnTo>
                  <a:lnTo>
                    <a:pt x="1279" y="1793"/>
                  </a:lnTo>
                  <a:lnTo>
                    <a:pt x="1261" y="1806"/>
                  </a:lnTo>
                  <a:lnTo>
                    <a:pt x="1241" y="1819"/>
                  </a:lnTo>
                  <a:lnTo>
                    <a:pt x="1223" y="1832"/>
                  </a:lnTo>
                  <a:lnTo>
                    <a:pt x="1204" y="1843"/>
                  </a:lnTo>
                  <a:lnTo>
                    <a:pt x="1184" y="1854"/>
                  </a:lnTo>
                  <a:lnTo>
                    <a:pt x="1164" y="1863"/>
                  </a:lnTo>
                  <a:lnTo>
                    <a:pt x="1144" y="1873"/>
                  </a:lnTo>
                  <a:lnTo>
                    <a:pt x="1124" y="1881"/>
                  </a:lnTo>
                  <a:lnTo>
                    <a:pt x="1103" y="1887"/>
                  </a:lnTo>
                  <a:lnTo>
                    <a:pt x="1083" y="1893"/>
                  </a:lnTo>
                  <a:lnTo>
                    <a:pt x="1061" y="1899"/>
                  </a:lnTo>
                  <a:close/>
                  <a:moveTo>
                    <a:pt x="1820" y="1360"/>
                  </a:moveTo>
                  <a:lnTo>
                    <a:pt x="1838" y="1320"/>
                  </a:lnTo>
                  <a:lnTo>
                    <a:pt x="1855" y="1277"/>
                  </a:lnTo>
                  <a:lnTo>
                    <a:pt x="1870" y="1232"/>
                  </a:lnTo>
                  <a:lnTo>
                    <a:pt x="1883" y="1187"/>
                  </a:lnTo>
                  <a:lnTo>
                    <a:pt x="1894" y="1140"/>
                  </a:lnTo>
                  <a:lnTo>
                    <a:pt x="1902" y="1093"/>
                  </a:lnTo>
                  <a:lnTo>
                    <a:pt x="1909" y="1045"/>
                  </a:lnTo>
                  <a:lnTo>
                    <a:pt x="1912" y="999"/>
                  </a:lnTo>
                  <a:lnTo>
                    <a:pt x="1626" y="999"/>
                  </a:lnTo>
                  <a:lnTo>
                    <a:pt x="1624" y="1035"/>
                  </a:lnTo>
                  <a:lnTo>
                    <a:pt x="1622" y="1071"/>
                  </a:lnTo>
                  <a:lnTo>
                    <a:pt x="1618" y="1106"/>
                  </a:lnTo>
                  <a:lnTo>
                    <a:pt x="1614" y="1141"/>
                  </a:lnTo>
                  <a:lnTo>
                    <a:pt x="1608" y="1175"/>
                  </a:lnTo>
                  <a:lnTo>
                    <a:pt x="1601" y="1210"/>
                  </a:lnTo>
                  <a:lnTo>
                    <a:pt x="1594" y="1243"/>
                  </a:lnTo>
                  <a:lnTo>
                    <a:pt x="1586" y="1276"/>
                  </a:lnTo>
                  <a:lnTo>
                    <a:pt x="1603" y="1278"/>
                  </a:lnTo>
                  <a:lnTo>
                    <a:pt x="1633" y="1282"/>
                  </a:lnTo>
                  <a:lnTo>
                    <a:pt x="1660" y="1289"/>
                  </a:lnTo>
                  <a:lnTo>
                    <a:pt x="1689" y="1297"/>
                  </a:lnTo>
                  <a:lnTo>
                    <a:pt x="1715" y="1305"/>
                  </a:lnTo>
                  <a:lnTo>
                    <a:pt x="1740" y="1315"/>
                  </a:lnTo>
                  <a:lnTo>
                    <a:pt x="1765" y="1327"/>
                  </a:lnTo>
                  <a:lnTo>
                    <a:pt x="1789" y="1339"/>
                  </a:lnTo>
                  <a:lnTo>
                    <a:pt x="1811" y="1354"/>
                  </a:lnTo>
                  <a:lnTo>
                    <a:pt x="1820" y="1360"/>
                  </a:lnTo>
                  <a:close/>
                  <a:moveTo>
                    <a:pt x="1913" y="937"/>
                  </a:moveTo>
                  <a:lnTo>
                    <a:pt x="1912" y="898"/>
                  </a:lnTo>
                  <a:lnTo>
                    <a:pt x="1909" y="851"/>
                  </a:lnTo>
                  <a:lnTo>
                    <a:pt x="1902" y="803"/>
                  </a:lnTo>
                  <a:lnTo>
                    <a:pt x="1894" y="756"/>
                  </a:lnTo>
                  <a:lnTo>
                    <a:pt x="1883" y="709"/>
                  </a:lnTo>
                  <a:lnTo>
                    <a:pt x="1870" y="664"/>
                  </a:lnTo>
                  <a:lnTo>
                    <a:pt x="1855" y="619"/>
                  </a:lnTo>
                  <a:lnTo>
                    <a:pt x="1838" y="576"/>
                  </a:lnTo>
                  <a:lnTo>
                    <a:pt x="1819" y="534"/>
                  </a:lnTo>
                  <a:lnTo>
                    <a:pt x="1797" y="493"/>
                  </a:lnTo>
                  <a:lnTo>
                    <a:pt x="1774" y="453"/>
                  </a:lnTo>
                  <a:lnTo>
                    <a:pt x="1756" y="423"/>
                  </a:lnTo>
                  <a:lnTo>
                    <a:pt x="1752" y="421"/>
                  </a:lnTo>
                  <a:lnTo>
                    <a:pt x="1730" y="411"/>
                  </a:lnTo>
                  <a:lnTo>
                    <a:pt x="1707" y="403"/>
                  </a:lnTo>
                  <a:lnTo>
                    <a:pt x="1683" y="395"/>
                  </a:lnTo>
                  <a:lnTo>
                    <a:pt x="1658" y="388"/>
                  </a:lnTo>
                  <a:lnTo>
                    <a:pt x="1632" y="382"/>
                  </a:lnTo>
                  <a:lnTo>
                    <a:pt x="1605" y="378"/>
                  </a:lnTo>
                  <a:lnTo>
                    <a:pt x="1576" y="374"/>
                  </a:lnTo>
                  <a:lnTo>
                    <a:pt x="1547" y="373"/>
                  </a:lnTo>
                  <a:lnTo>
                    <a:pt x="1517" y="371"/>
                  </a:lnTo>
                  <a:lnTo>
                    <a:pt x="1495" y="371"/>
                  </a:lnTo>
                  <a:lnTo>
                    <a:pt x="1510" y="402"/>
                  </a:lnTo>
                  <a:lnTo>
                    <a:pt x="1525" y="433"/>
                  </a:lnTo>
                  <a:lnTo>
                    <a:pt x="1539" y="464"/>
                  </a:lnTo>
                  <a:lnTo>
                    <a:pt x="1551" y="497"/>
                  </a:lnTo>
                  <a:lnTo>
                    <a:pt x="1562" y="531"/>
                  </a:lnTo>
                  <a:lnTo>
                    <a:pt x="1573" y="565"/>
                  </a:lnTo>
                  <a:lnTo>
                    <a:pt x="1583" y="599"/>
                  </a:lnTo>
                  <a:lnTo>
                    <a:pt x="1592" y="635"/>
                  </a:lnTo>
                  <a:lnTo>
                    <a:pt x="1600" y="671"/>
                  </a:lnTo>
                  <a:lnTo>
                    <a:pt x="1607" y="707"/>
                  </a:lnTo>
                  <a:lnTo>
                    <a:pt x="1613" y="745"/>
                  </a:lnTo>
                  <a:lnTo>
                    <a:pt x="1618" y="782"/>
                  </a:lnTo>
                  <a:lnTo>
                    <a:pt x="1622" y="820"/>
                  </a:lnTo>
                  <a:lnTo>
                    <a:pt x="1625" y="859"/>
                  </a:lnTo>
                  <a:lnTo>
                    <a:pt x="1626" y="898"/>
                  </a:lnTo>
                  <a:lnTo>
                    <a:pt x="1627" y="937"/>
                  </a:lnTo>
                  <a:lnTo>
                    <a:pt x="1913" y="937"/>
                  </a:lnTo>
                  <a:close/>
                  <a:moveTo>
                    <a:pt x="1678" y="321"/>
                  </a:moveTo>
                  <a:lnTo>
                    <a:pt x="1664" y="305"/>
                  </a:lnTo>
                  <a:lnTo>
                    <a:pt x="1632" y="272"/>
                  </a:lnTo>
                  <a:lnTo>
                    <a:pt x="1599" y="240"/>
                  </a:lnTo>
                  <a:lnTo>
                    <a:pt x="1565" y="210"/>
                  </a:lnTo>
                  <a:lnTo>
                    <a:pt x="1528" y="182"/>
                  </a:lnTo>
                  <a:lnTo>
                    <a:pt x="1491" y="155"/>
                  </a:lnTo>
                  <a:lnTo>
                    <a:pt x="1452" y="129"/>
                  </a:lnTo>
                  <a:lnTo>
                    <a:pt x="1412" y="107"/>
                  </a:lnTo>
                  <a:lnTo>
                    <a:pt x="1370" y="85"/>
                  </a:lnTo>
                  <a:lnTo>
                    <a:pt x="1328" y="67"/>
                  </a:lnTo>
                  <a:lnTo>
                    <a:pt x="1285" y="49"/>
                  </a:lnTo>
                  <a:lnTo>
                    <a:pt x="1240" y="34"/>
                  </a:lnTo>
                  <a:lnTo>
                    <a:pt x="1195" y="21"/>
                  </a:lnTo>
                  <a:lnTo>
                    <a:pt x="1149" y="11"/>
                  </a:lnTo>
                  <a:lnTo>
                    <a:pt x="1102" y="2"/>
                  </a:lnTo>
                  <a:lnTo>
                    <a:pt x="1099" y="2"/>
                  </a:lnTo>
                  <a:lnTo>
                    <a:pt x="1125" y="11"/>
                  </a:lnTo>
                  <a:lnTo>
                    <a:pt x="1151" y="21"/>
                  </a:lnTo>
                  <a:lnTo>
                    <a:pt x="1176" y="33"/>
                  </a:lnTo>
                  <a:lnTo>
                    <a:pt x="1201" y="46"/>
                  </a:lnTo>
                  <a:lnTo>
                    <a:pt x="1225" y="60"/>
                  </a:lnTo>
                  <a:lnTo>
                    <a:pt x="1249" y="76"/>
                  </a:lnTo>
                  <a:lnTo>
                    <a:pt x="1273" y="94"/>
                  </a:lnTo>
                  <a:lnTo>
                    <a:pt x="1296" y="112"/>
                  </a:lnTo>
                  <a:lnTo>
                    <a:pt x="1318" y="132"/>
                  </a:lnTo>
                  <a:lnTo>
                    <a:pt x="1339" y="153"/>
                  </a:lnTo>
                  <a:lnTo>
                    <a:pt x="1361" y="175"/>
                  </a:lnTo>
                  <a:lnTo>
                    <a:pt x="1381" y="198"/>
                  </a:lnTo>
                  <a:lnTo>
                    <a:pt x="1401" y="223"/>
                  </a:lnTo>
                  <a:lnTo>
                    <a:pt x="1420" y="248"/>
                  </a:lnTo>
                  <a:lnTo>
                    <a:pt x="1438" y="275"/>
                  </a:lnTo>
                  <a:lnTo>
                    <a:pt x="1457" y="303"/>
                  </a:lnTo>
                  <a:lnTo>
                    <a:pt x="1485" y="302"/>
                  </a:lnTo>
                  <a:lnTo>
                    <a:pt x="1518" y="302"/>
                  </a:lnTo>
                  <a:lnTo>
                    <a:pt x="1551" y="303"/>
                  </a:lnTo>
                  <a:lnTo>
                    <a:pt x="1583" y="305"/>
                  </a:lnTo>
                  <a:lnTo>
                    <a:pt x="1614" y="309"/>
                  </a:lnTo>
                  <a:lnTo>
                    <a:pt x="1644" y="314"/>
                  </a:lnTo>
                  <a:lnTo>
                    <a:pt x="1674" y="320"/>
                  </a:lnTo>
                  <a:lnTo>
                    <a:pt x="1678" y="321"/>
                  </a:lnTo>
                  <a:close/>
                </a:path>
              </a:pathLst>
            </a:custGeom>
            <a:solidFill>
              <a:srgbClr val="005197"/>
            </a:solidFill>
            <a:ln w="9525">
              <a:noFill/>
              <a:round/>
              <a:headEnd/>
              <a:tailEnd/>
            </a:ln>
          </p:spPr>
          <p:txBody>
            <a:bodyPr/>
            <a:lstStyle/>
            <a:p>
              <a:endParaRPr lang="zh-CN" altLang="en-US"/>
            </a:p>
          </p:txBody>
        </p:sp>
        <p:sp>
          <p:nvSpPr>
            <p:cNvPr id="12" name="Freeform 19"/>
            <p:cNvSpPr>
              <a:spLocks noEditPoints="1"/>
            </p:cNvSpPr>
            <p:nvPr userDrawn="1"/>
          </p:nvSpPr>
          <p:spPr bwMode="auto">
            <a:xfrm>
              <a:off x="3786" y="662"/>
              <a:ext cx="1553" cy="362"/>
            </a:xfrm>
            <a:custGeom>
              <a:avLst/>
              <a:gdLst>
                <a:gd name="T0" fmla="*/ 0 w 12422"/>
                <a:gd name="T1" fmla="*/ 0 h 2900"/>
                <a:gd name="T2" fmla="*/ 0 w 12422"/>
                <a:gd name="T3" fmla="*/ 0 h 2900"/>
                <a:gd name="T4" fmla="*/ 0 w 12422"/>
                <a:gd name="T5" fmla="*/ 0 h 2900"/>
                <a:gd name="T6" fmla="*/ 0 w 12422"/>
                <a:gd name="T7" fmla="*/ 0 h 2900"/>
                <a:gd name="T8" fmla="*/ 0 w 12422"/>
                <a:gd name="T9" fmla="*/ 0 h 2900"/>
                <a:gd name="T10" fmla="*/ 0 w 12422"/>
                <a:gd name="T11" fmla="*/ 0 h 2900"/>
                <a:gd name="T12" fmla="*/ 0 w 12422"/>
                <a:gd name="T13" fmla="*/ 0 h 2900"/>
                <a:gd name="T14" fmla="*/ 0 w 12422"/>
                <a:gd name="T15" fmla="*/ 0 h 2900"/>
                <a:gd name="T16" fmla="*/ 0 w 12422"/>
                <a:gd name="T17" fmla="*/ 0 h 2900"/>
                <a:gd name="T18" fmla="*/ 0 w 12422"/>
                <a:gd name="T19" fmla="*/ 0 h 2900"/>
                <a:gd name="T20" fmla="*/ 0 w 12422"/>
                <a:gd name="T21" fmla="*/ 0 h 2900"/>
                <a:gd name="T22" fmla="*/ 0 w 12422"/>
                <a:gd name="T23" fmla="*/ 0 h 2900"/>
                <a:gd name="T24" fmla="*/ 0 w 12422"/>
                <a:gd name="T25" fmla="*/ 0 h 2900"/>
                <a:gd name="T26" fmla="*/ 0 w 12422"/>
                <a:gd name="T27" fmla="*/ 0 h 2900"/>
                <a:gd name="T28" fmla="*/ 0 w 12422"/>
                <a:gd name="T29" fmla="*/ 0 h 2900"/>
                <a:gd name="T30" fmla="*/ 0 w 12422"/>
                <a:gd name="T31" fmla="*/ 0 h 2900"/>
                <a:gd name="T32" fmla="*/ 0 w 12422"/>
                <a:gd name="T33" fmla="*/ 0 h 2900"/>
                <a:gd name="T34" fmla="*/ 0 w 12422"/>
                <a:gd name="T35" fmla="*/ 0 h 2900"/>
                <a:gd name="T36" fmla="*/ 0 w 12422"/>
                <a:gd name="T37" fmla="*/ 0 h 2900"/>
                <a:gd name="T38" fmla="*/ 0 w 12422"/>
                <a:gd name="T39" fmla="*/ 0 h 2900"/>
                <a:gd name="T40" fmla="*/ 0 w 12422"/>
                <a:gd name="T41" fmla="*/ 0 h 2900"/>
                <a:gd name="T42" fmla="*/ 0 w 12422"/>
                <a:gd name="T43" fmla="*/ 0 h 2900"/>
                <a:gd name="T44" fmla="*/ 0 w 12422"/>
                <a:gd name="T45" fmla="*/ 0 h 2900"/>
                <a:gd name="T46" fmla="*/ 0 w 12422"/>
                <a:gd name="T47" fmla="*/ 0 h 2900"/>
                <a:gd name="T48" fmla="*/ 0 w 12422"/>
                <a:gd name="T49" fmla="*/ 0 h 2900"/>
                <a:gd name="T50" fmla="*/ 0 w 12422"/>
                <a:gd name="T51" fmla="*/ 0 h 2900"/>
                <a:gd name="T52" fmla="*/ 0 w 12422"/>
                <a:gd name="T53" fmla="*/ 0 h 2900"/>
                <a:gd name="T54" fmla="*/ 0 w 12422"/>
                <a:gd name="T55" fmla="*/ 0 h 2900"/>
                <a:gd name="T56" fmla="*/ 0 w 12422"/>
                <a:gd name="T57" fmla="*/ 0 h 2900"/>
                <a:gd name="T58" fmla="*/ 0 w 12422"/>
                <a:gd name="T59" fmla="*/ 0 h 2900"/>
                <a:gd name="T60" fmla="*/ 0 w 12422"/>
                <a:gd name="T61" fmla="*/ 0 h 2900"/>
                <a:gd name="T62" fmla="*/ 0 w 12422"/>
                <a:gd name="T63" fmla="*/ 0 h 2900"/>
                <a:gd name="T64" fmla="*/ 0 w 12422"/>
                <a:gd name="T65" fmla="*/ 0 h 2900"/>
                <a:gd name="T66" fmla="*/ 0 w 12422"/>
                <a:gd name="T67" fmla="*/ 0 h 2900"/>
                <a:gd name="T68" fmla="*/ 0 w 12422"/>
                <a:gd name="T69" fmla="*/ 0 h 2900"/>
                <a:gd name="T70" fmla="*/ 0 w 12422"/>
                <a:gd name="T71" fmla="*/ 0 h 2900"/>
                <a:gd name="T72" fmla="*/ 0 w 12422"/>
                <a:gd name="T73" fmla="*/ 0 h 2900"/>
                <a:gd name="T74" fmla="*/ 0 w 12422"/>
                <a:gd name="T75" fmla="*/ 0 h 2900"/>
                <a:gd name="T76" fmla="*/ 0 w 12422"/>
                <a:gd name="T77" fmla="*/ 0 h 2900"/>
                <a:gd name="T78" fmla="*/ 0 w 12422"/>
                <a:gd name="T79" fmla="*/ 0 h 2900"/>
                <a:gd name="T80" fmla="*/ 0 w 12422"/>
                <a:gd name="T81" fmla="*/ 0 h 2900"/>
                <a:gd name="T82" fmla="*/ 0 w 12422"/>
                <a:gd name="T83" fmla="*/ 0 h 2900"/>
                <a:gd name="T84" fmla="*/ 0 w 12422"/>
                <a:gd name="T85" fmla="*/ 0 h 2900"/>
                <a:gd name="T86" fmla="*/ 0 w 12422"/>
                <a:gd name="T87" fmla="*/ 0 h 2900"/>
                <a:gd name="T88" fmla="*/ 0 w 12422"/>
                <a:gd name="T89" fmla="*/ 0 h 2900"/>
                <a:gd name="T90" fmla="*/ 0 w 12422"/>
                <a:gd name="T91" fmla="*/ 0 h 2900"/>
                <a:gd name="T92" fmla="*/ 0 w 12422"/>
                <a:gd name="T93" fmla="*/ 0 h 2900"/>
                <a:gd name="T94" fmla="*/ 0 w 12422"/>
                <a:gd name="T95" fmla="*/ 0 h 2900"/>
                <a:gd name="T96" fmla="*/ 0 w 12422"/>
                <a:gd name="T97" fmla="*/ 0 h 2900"/>
                <a:gd name="T98" fmla="*/ 0 w 12422"/>
                <a:gd name="T99" fmla="*/ 0 h 2900"/>
                <a:gd name="T100" fmla="*/ 0 w 12422"/>
                <a:gd name="T101" fmla="*/ 0 h 2900"/>
                <a:gd name="T102" fmla="*/ 0 w 12422"/>
                <a:gd name="T103" fmla="*/ 0 h 2900"/>
                <a:gd name="T104" fmla="*/ 0 w 12422"/>
                <a:gd name="T105" fmla="*/ 0 h 2900"/>
                <a:gd name="T106" fmla="*/ 0 w 12422"/>
                <a:gd name="T107" fmla="*/ 0 h 2900"/>
                <a:gd name="T108" fmla="*/ 0 w 12422"/>
                <a:gd name="T109" fmla="*/ 0 h 2900"/>
                <a:gd name="T110" fmla="*/ 0 w 12422"/>
                <a:gd name="T111" fmla="*/ 0 h 2900"/>
                <a:gd name="T112" fmla="*/ 0 w 12422"/>
                <a:gd name="T113" fmla="*/ 0 h 2900"/>
                <a:gd name="T114" fmla="*/ 0 w 12422"/>
                <a:gd name="T115" fmla="*/ 0 h 2900"/>
                <a:gd name="T116" fmla="*/ 0 w 12422"/>
                <a:gd name="T117" fmla="*/ 0 h 2900"/>
                <a:gd name="T118" fmla="*/ 0 w 12422"/>
                <a:gd name="T119" fmla="*/ 0 h 2900"/>
                <a:gd name="T120" fmla="*/ 0 w 12422"/>
                <a:gd name="T121" fmla="*/ 0 h 290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422" h="2900">
                  <a:moveTo>
                    <a:pt x="847" y="712"/>
                  </a:moveTo>
                  <a:lnTo>
                    <a:pt x="869" y="664"/>
                  </a:lnTo>
                  <a:lnTo>
                    <a:pt x="888" y="615"/>
                  </a:lnTo>
                  <a:lnTo>
                    <a:pt x="909" y="567"/>
                  </a:lnTo>
                  <a:lnTo>
                    <a:pt x="927" y="519"/>
                  </a:lnTo>
                  <a:lnTo>
                    <a:pt x="945" y="472"/>
                  </a:lnTo>
                  <a:lnTo>
                    <a:pt x="963" y="425"/>
                  </a:lnTo>
                  <a:lnTo>
                    <a:pt x="980" y="378"/>
                  </a:lnTo>
                  <a:lnTo>
                    <a:pt x="996" y="331"/>
                  </a:lnTo>
                  <a:lnTo>
                    <a:pt x="1001" y="314"/>
                  </a:lnTo>
                  <a:lnTo>
                    <a:pt x="1007" y="301"/>
                  </a:lnTo>
                  <a:lnTo>
                    <a:pt x="1014" y="289"/>
                  </a:lnTo>
                  <a:lnTo>
                    <a:pt x="1019" y="282"/>
                  </a:lnTo>
                  <a:lnTo>
                    <a:pt x="1026" y="270"/>
                  </a:lnTo>
                  <a:lnTo>
                    <a:pt x="1034" y="257"/>
                  </a:lnTo>
                  <a:lnTo>
                    <a:pt x="1045" y="245"/>
                  </a:lnTo>
                  <a:lnTo>
                    <a:pt x="1057" y="233"/>
                  </a:lnTo>
                  <a:lnTo>
                    <a:pt x="1067" y="215"/>
                  </a:lnTo>
                  <a:lnTo>
                    <a:pt x="1075" y="199"/>
                  </a:lnTo>
                  <a:lnTo>
                    <a:pt x="1078" y="192"/>
                  </a:lnTo>
                  <a:lnTo>
                    <a:pt x="1080" y="184"/>
                  </a:lnTo>
                  <a:lnTo>
                    <a:pt x="1081" y="178"/>
                  </a:lnTo>
                  <a:lnTo>
                    <a:pt x="1081" y="172"/>
                  </a:lnTo>
                  <a:lnTo>
                    <a:pt x="1072" y="165"/>
                  </a:lnTo>
                  <a:lnTo>
                    <a:pt x="1060" y="158"/>
                  </a:lnTo>
                  <a:lnTo>
                    <a:pt x="1047" y="150"/>
                  </a:lnTo>
                  <a:lnTo>
                    <a:pt x="1030" y="142"/>
                  </a:lnTo>
                  <a:lnTo>
                    <a:pt x="988" y="124"/>
                  </a:lnTo>
                  <a:lnTo>
                    <a:pt x="936" y="104"/>
                  </a:lnTo>
                  <a:lnTo>
                    <a:pt x="875" y="82"/>
                  </a:lnTo>
                  <a:lnTo>
                    <a:pt x="802" y="57"/>
                  </a:lnTo>
                  <a:lnTo>
                    <a:pt x="719" y="30"/>
                  </a:lnTo>
                  <a:lnTo>
                    <a:pt x="627" y="0"/>
                  </a:lnTo>
                  <a:lnTo>
                    <a:pt x="616" y="52"/>
                  </a:lnTo>
                  <a:lnTo>
                    <a:pt x="605" y="105"/>
                  </a:lnTo>
                  <a:lnTo>
                    <a:pt x="593" y="157"/>
                  </a:lnTo>
                  <a:lnTo>
                    <a:pt x="581" y="208"/>
                  </a:lnTo>
                  <a:lnTo>
                    <a:pt x="568" y="260"/>
                  </a:lnTo>
                  <a:lnTo>
                    <a:pt x="556" y="311"/>
                  </a:lnTo>
                  <a:lnTo>
                    <a:pt x="541" y="361"/>
                  </a:lnTo>
                  <a:lnTo>
                    <a:pt x="527" y="411"/>
                  </a:lnTo>
                  <a:lnTo>
                    <a:pt x="511" y="461"/>
                  </a:lnTo>
                  <a:lnTo>
                    <a:pt x="497" y="510"/>
                  </a:lnTo>
                  <a:lnTo>
                    <a:pt x="480" y="559"/>
                  </a:lnTo>
                  <a:lnTo>
                    <a:pt x="464" y="608"/>
                  </a:lnTo>
                  <a:lnTo>
                    <a:pt x="445" y="656"/>
                  </a:lnTo>
                  <a:lnTo>
                    <a:pt x="427" y="704"/>
                  </a:lnTo>
                  <a:lnTo>
                    <a:pt x="409" y="752"/>
                  </a:lnTo>
                  <a:lnTo>
                    <a:pt x="390" y="799"/>
                  </a:lnTo>
                  <a:lnTo>
                    <a:pt x="370" y="845"/>
                  </a:lnTo>
                  <a:lnTo>
                    <a:pt x="350" y="892"/>
                  </a:lnTo>
                  <a:lnTo>
                    <a:pt x="328" y="938"/>
                  </a:lnTo>
                  <a:lnTo>
                    <a:pt x="306" y="983"/>
                  </a:lnTo>
                  <a:lnTo>
                    <a:pt x="285" y="1029"/>
                  </a:lnTo>
                  <a:lnTo>
                    <a:pt x="262" y="1073"/>
                  </a:lnTo>
                  <a:lnTo>
                    <a:pt x="238" y="1118"/>
                  </a:lnTo>
                  <a:lnTo>
                    <a:pt x="214" y="1161"/>
                  </a:lnTo>
                  <a:lnTo>
                    <a:pt x="189" y="1205"/>
                  </a:lnTo>
                  <a:lnTo>
                    <a:pt x="164" y="1247"/>
                  </a:lnTo>
                  <a:lnTo>
                    <a:pt x="138" y="1291"/>
                  </a:lnTo>
                  <a:lnTo>
                    <a:pt x="112" y="1333"/>
                  </a:lnTo>
                  <a:lnTo>
                    <a:pt x="84" y="1375"/>
                  </a:lnTo>
                  <a:lnTo>
                    <a:pt x="57" y="1417"/>
                  </a:lnTo>
                  <a:lnTo>
                    <a:pt x="29" y="1458"/>
                  </a:lnTo>
                  <a:lnTo>
                    <a:pt x="0" y="1499"/>
                  </a:lnTo>
                  <a:lnTo>
                    <a:pt x="23" y="1514"/>
                  </a:lnTo>
                  <a:lnTo>
                    <a:pt x="55" y="1536"/>
                  </a:lnTo>
                  <a:lnTo>
                    <a:pt x="97" y="1563"/>
                  </a:lnTo>
                  <a:lnTo>
                    <a:pt x="147" y="1597"/>
                  </a:lnTo>
                  <a:lnTo>
                    <a:pt x="197" y="1631"/>
                  </a:lnTo>
                  <a:lnTo>
                    <a:pt x="236" y="1659"/>
                  </a:lnTo>
                  <a:lnTo>
                    <a:pt x="264" y="1680"/>
                  </a:lnTo>
                  <a:lnTo>
                    <a:pt x="283" y="1696"/>
                  </a:lnTo>
                  <a:lnTo>
                    <a:pt x="309" y="1658"/>
                  </a:lnTo>
                  <a:lnTo>
                    <a:pt x="333" y="1622"/>
                  </a:lnTo>
                  <a:lnTo>
                    <a:pt x="355" y="1589"/>
                  </a:lnTo>
                  <a:lnTo>
                    <a:pt x="375" y="1561"/>
                  </a:lnTo>
                  <a:lnTo>
                    <a:pt x="392" y="1534"/>
                  </a:lnTo>
                  <a:lnTo>
                    <a:pt x="407" y="1512"/>
                  </a:lnTo>
                  <a:lnTo>
                    <a:pt x="419" y="1491"/>
                  </a:lnTo>
                  <a:lnTo>
                    <a:pt x="429" y="1474"/>
                  </a:lnTo>
                  <a:lnTo>
                    <a:pt x="447" y="1446"/>
                  </a:lnTo>
                  <a:lnTo>
                    <a:pt x="460" y="1422"/>
                  </a:lnTo>
                  <a:lnTo>
                    <a:pt x="472" y="1403"/>
                  </a:lnTo>
                  <a:lnTo>
                    <a:pt x="478" y="1389"/>
                  </a:lnTo>
                  <a:lnTo>
                    <a:pt x="478" y="2838"/>
                  </a:lnTo>
                  <a:lnTo>
                    <a:pt x="847" y="2838"/>
                  </a:lnTo>
                  <a:lnTo>
                    <a:pt x="847" y="712"/>
                  </a:lnTo>
                  <a:close/>
                  <a:moveTo>
                    <a:pt x="2297" y="639"/>
                  </a:moveTo>
                  <a:lnTo>
                    <a:pt x="2319" y="625"/>
                  </a:lnTo>
                  <a:lnTo>
                    <a:pt x="2345" y="612"/>
                  </a:lnTo>
                  <a:lnTo>
                    <a:pt x="2377" y="597"/>
                  </a:lnTo>
                  <a:lnTo>
                    <a:pt x="2415" y="581"/>
                  </a:lnTo>
                  <a:lnTo>
                    <a:pt x="2457" y="563"/>
                  </a:lnTo>
                  <a:lnTo>
                    <a:pt x="2505" y="544"/>
                  </a:lnTo>
                  <a:lnTo>
                    <a:pt x="2558" y="524"/>
                  </a:lnTo>
                  <a:lnTo>
                    <a:pt x="2616" y="503"/>
                  </a:lnTo>
                  <a:lnTo>
                    <a:pt x="2612" y="503"/>
                  </a:lnTo>
                  <a:lnTo>
                    <a:pt x="2611" y="502"/>
                  </a:lnTo>
                  <a:lnTo>
                    <a:pt x="2612" y="500"/>
                  </a:lnTo>
                  <a:lnTo>
                    <a:pt x="2616" y="498"/>
                  </a:lnTo>
                  <a:lnTo>
                    <a:pt x="2636" y="490"/>
                  </a:lnTo>
                  <a:lnTo>
                    <a:pt x="2666" y="478"/>
                  </a:lnTo>
                  <a:lnTo>
                    <a:pt x="2644" y="428"/>
                  </a:lnTo>
                  <a:lnTo>
                    <a:pt x="2620" y="377"/>
                  </a:lnTo>
                  <a:lnTo>
                    <a:pt x="2592" y="325"/>
                  </a:lnTo>
                  <a:lnTo>
                    <a:pt x="2565" y="270"/>
                  </a:lnTo>
                  <a:lnTo>
                    <a:pt x="2534" y="214"/>
                  </a:lnTo>
                  <a:lnTo>
                    <a:pt x="2502" y="156"/>
                  </a:lnTo>
                  <a:lnTo>
                    <a:pt x="2468" y="97"/>
                  </a:lnTo>
                  <a:lnTo>
                    <a:pt x="2433" y="36"/>
                  </a:lnTo>
                  <a:lnTo>
                    <a:pt x="2322" y="85"/>
                  </a:lnTo>
                  <a:lnTo>
                    <a:pt x="2275" y="112"/>
                  </a:lnTo>
                  <a:lnTo>
                    <a:pt x="2231" y="135"/>
                  </a:lnTo>
                  <a:lnTo>
                    <a:pt x="2192" y="156"/>
                  </a:lnTo>
                  <a:lnTo>
                    <a:pt x="2156" y="174"/>
                  </a:lnTo>
                  <a:lnTo>
                    <a:pt x="2124" y="190"/>
                  </a:lnTo>
                  <a:lnTo>
                    <a:pt x="2096" y="203"/>
                  </a:lnTo>
                  <a:lnTo>
                    <a:pt x="2072" y="213"/>
                  </a:lnTo>
                  <a:lnTo>
                    <a:pt x="2051" y="221"/>
                  </a:lnTo>
                  <a:lnTo>
                    <a:pt x="2088" y="270"/>
                  </a:lnTo>
                  <a:lnTo>
                    <a:pt x="2122" y="320"/>
                  </a:lnTo>
                  <a:lnTo>
                    <a:pt x="2155" y="371"/>
                  </a:lnTo>
                  <a:lnTo>
                    <a:pt x="2187" y="424"/>
                  </a:lnTo>
                  <a:lnTo>
                    <a:pt x="2217" y="476"/>
                  </a:lnTo>
                  <a:lnTo>
                    <a:pt x="2245" y="530"/>
                  </a:lnTo>
                  <a:lnTo>
                    <a:pt x="2272" y="583"/>
                  </a:lnTo>
                  <a:lnTo>
                    <a:pt x="2297" y="639"/>
                  </a:lnTo>
                  <a:close/>
                  <a:moveTo>
                    <a:pt x="1450" y="1081"/>
                  </a:moveTo>
                  <a:lnTo>
                    <a:pt x="1448" y="1136"/>
                  </a:lnTo>
                  <a:lnTo>
                    <a:pt x="1444" y="1190"/>
                  </a:lnTo>
                  <a:lnTo>
                    <a:pt x="1440" y="1245"/>
                  </a:lnTo>
                  <a:lnTo>
                    <a:pt x="1435" y="1298"/>
                  </a:lnTo>
                  <a:lnTo>
                    <a:pt x="1428" y="1351"/>
                  </a:lnTo>
                  <a:lnTo>
                    <a:pt x="1422" y="1403"/>
                  </a:lnTo>
                  <a:lnTo>
                    <a:pt x="1412" y="1455"/>
                  </a:lnTo>
                  <a:lnTo>
                    <a:pt x="1403" y="1506"/>
                  </a:lnTo>
                  <a:lnTo>
                    <a:pt x="1393" y="1556"/>
                  </a:lnTo>
                  <a:lnTo>
                    <a:pt x="1382" y="1606"/>
                  </a:lnTo>
                  <a:lnTo>
                    <a:pt x="1369" y="1656"/>
                  </a:lnTo>
                  <a:lnTo>
                    <a:pt x="1355" y="1705"/>
                  </a:lnTo>
                  <a:lnTo>
                    <a:pt x="1341" y="1753"/>
                  </a:lnTo>
                  <a:lnTo>
                    <a:pt x="1325" y="1801"/>
                  </a:lnTo>
                  <a:lnTo>
                    <a:pt x="1308" y="1849"/>
                  </a:lnTo>
                  <a:lnTo>
                    <a:pt x="1289" y="1896"/>
                  </a:lnTo>
                  <a:lnTo>
                    <a:pt x="1271" y="1941"/>
                  </a:lnTo>
                  <a:lnTo>
                    <a:pt x="1251" y="1987"/>
                  </a:lnTo>
                  <a:lnTo>
                    <a:pt x="1230" y="2032"/>
                  </a:lnTo>
                  <a:lnTo>
                    <a:pt x="1207" y="2077"/>
                  </a:lnTo>
                  <a:lnTo>
                    <a:pt x="1185" y="2121"/>
                  </a:lnTo>
                  <a:lnTo>
                    <a:pt x="1160" y="2165"/>
                  </a:lnTo>
                  <a:lnTo>
                    <a:pt x="1135" y="2207"/>
                  </a:lnTo>
                  <a:lnTo>
                    <a:pt x="1108" y="2250"/>
                  </a:lnTo>
                  <a:lnTo>
                    <a:pt x="1081" y="2291"/>
                  </a:lnTo>
                  <a:lnTo>
                    <a:pt x="1053" y="2332"/>
                  </a:lnTo>
                  <a:lnTo>
                    <a:pt x="1023" y="2373"/>
                  </a:lnTo>
                  <a:lnTo>
                    <a:pt x="992" y="2413"/>
                  </a:lnTo>
                  <a:lnTo>
                    <a:pt x="961" y="2453"/>
                  </a:lnTo>
                  <a:lnTo>
                    <a:pt x="928" y="2491"/>
                  </a:lnTo>
                  <a:lnTo>
                    <a:pt x="894" y="2530"/>
                  </a:lnTo>
                  <a:lnTo>
                    <a:pt x="860" y="2568"/>
                  </a:lnTo>
                  <a:lnTo>
                    <a:pt x="918" y="2615"/>
                  </a:lnTo>
                  <a:lnTo>
                    <a:pt x="970" y="2657"/>
                  </a:lnTo>
                  <a:lnTo>
                    <a:pt x="1016" y="2693"/>
                  </a:lnTo>
                  <a:lnTo>
                    <a:pt x="1056" y="2725"/>
                  </a:lnTo>
                  <a:lnTo>
                    <a:pt x="1090" y="2751"/>
                  </a:lnTo>
                  <a:lnTo>
                    <a:pt x="1117" y="2773"/>
                  </a:lnTo>
                  <a:lnTo>
                    <a:pt x="1139" y="2790"/>
                  </a:lnTo>
                  <a:lnTo>
                    <a:pt x="1155" y="2801"/>
                  </a:lnTo>
                  <a:lnTo>
                    <a:pt x="1195" y="2763"/>
                  </a:lnTo>
                  <a:lnTo>
                    <a:pt x="1234" y="2723"/>
                  </a:lnTo>
                  <a:lnTo>
                    <a:pt x="1271" y="2682"/>
                  </a:lnTo>
                  <a:lnTo>
                    <a:pt x="1308" y="2641"/>
                  </a:lnTo>
                  <a:lnTo>
                    <a:pt x="1343" y="2597"/>
                  </a:lnTo>
                  <a:lnTo>
                    <a:pt x="1376" y="2554"/>
                  </a:lnTo>
                  <a:lnTo>
                    <a:pt x="1409" y="2510"/>
                  </a:lnTo>
                  <a:lnTo>
                    <a:pt x="1440" y="2464"/>
                  </a:lnTo>
                  <a:lnTo>
                    <a:pt x="1471" y="2417"/>
                  </a:lnTo>
                  <a:lnTo>
                    <a:pt x="1499" y="2370"/>
                  </a:lnTo>
                  <a:lnTo>
                    <a:pt x="1526" y="2322"/>
                  </a:lnTo>
                  <a:lnTo>
                    <a:pt x="1554" y="2272"/>
                  </a:lnTo>
                  <a:lnTo>
                    <a:pt x="1579" y="2221"/>
                  </a:lnTo>
                  <a:lnTo>
                    <a:pt x="1603" y="2170"/>
                  </a:lnTo>
                  <a:lnTo>
                    <a:pt x="1624" y="2118"/>
                  </a:lnTo>
                  <a:lnTo>
                    <a:pt x="1646" y="2064"/>
                  </a:lnTo>
                  <a:lnTo>
                    <a:pt x="1666" y="2010"/>
                  </a:lnTo>
                  <a:lnTo>
                    <a:pt x="1685" y="1955"/>
                  </a:lnTo>
                  <a:lnTo>
                    <a:pt x="1703" y="1899"/>
                  </a:lnTo>
                  <a:lnTo>
                    <a:pt x="1719" y="1842"/>
                  </a:lnTo>
                  <a:lnTo>
                    <a:pt x="1734" y="1784"/>
                  </a:lnTo>
                  <a:lnTo>
                    <a:pt x="1748" y="1725"/>
                  </a:lnTo>
                  <a:lnTo>
                    <a:pt x="1761" y="1664"/>
                  </a:lnTo>
                  <a:lnTo>
                    <a:pt x="1772" y="1604"/>
                  </a:lnTo>
                  <a:lnTo>
                    <a:pt x="1783" y="1541"/>
                  </a:lnTo>
                  <a:lnTo>
                    <a:pt x="1791" y="1479"/>
                  </a:lnTo>
                  <a:lnTo>
                    <a:pt x="1799" y="1415"/>
                  </a:lnTo>
                  <a:lnTo>
                    <a:pt x="1805" y="1350"/>
                  </a:lnTo>
                  <a:lnTo>
                    <a:pt x="1810" y="1284"/>
                  </a:lnTo>
                  <a:lnTo>
                    <a:pt x="1814" y="1218"/>
                  </a:lnTo>
                  <a:lnTo>
                    <a:pt x="1817" y="1149"/>
                  </a:lnTo>
                  <a:lnTo>
                    <a:pt x="1818" y="1081"/>
                  </a:lnTo>
                  <a:lnTo>
                    <a:pt x="2851" y="1081"/>
                  </a:lnTo>
                  <a:lnTo>
                    <a:pt x="2851" y="737"/>
                  </a:lnTo>
                  <a:lnTo>
                    <a:pt x="1855" y="737"/>
                  </a:lnTo>
                  <a:lnTo>
                    <a:pt x="1855" y="208"/>
                  </a:lnTo>
                  <a:lnTo>
                    <a:pt x="1855" y="194"/>
                  </a:lnTo>
                  <a:lnTo>
                    <a:pt x="1857" y="178"/>
                  </a:lnTo>
                  <a:lnTo>
                    <a:pt x="1859" y="163"/>
                  </a:lnTo>
                  <a:lnTo>
                    <a:pt x="1861" y="147"/>
                  </a:lnTo>
                  <a:lnTo>
                    <a:pt x="1865" y="132"/>
                  </a:lnTo>
                  <a:lnTo>
                    <a:pt x="1869" y="116"/>
                  </a:lnTo>
                  <a:lnTo>
                    <a:pt x="1874" y="101"/>
                  </a:lnTo>
                  <a:lnTo>
                    <a:pt x="1879" y="85"/>
                  </a:lnTo>
                  <a:lnTo>
                    <a:pt x="1879" y="68"/>
                  </a:lnTo>
                  <a:lnTo>
                    <a:pt x="1879" y="55"/>
                  </a:lnTo>
                  <a:lnTo>
                    <a:pt x="1879" y="44"/>
                  </a:lnTo>
                  <a:lnTo>
                    <a:pt x="1879" y="36"/>
                  </a:lnTo>
                  <a:lnTo>
                    <a:pt x="1876" y="32"/>
                  </a:lnTo>
                  <a:lnTo>
                    <a:pt x="1871" y="28"/>
                  </a:lnTo>
                  <a:lnTo>
                    <a:pt x="1865" y="25"/>
                  </a:lnTo>
                  <a:lnTo>
                    <a:pt x="1858" y="22"/>
                  </a:lnTo>
                  <a:lnTo>
                    <a:pt x="1849" y="18"/>
                  </a:lnTo>
                  <a:lnTo>
                    <a:pt x="1838" y="16"/>
                  </a:lnTo>
                  <a:lnTo>
                    <a:pt x="1828" y="14"/>
                  </a:lnTo>
                  <a:lnTo>
                    <a:pt x="1816" y="11"/>
                  </a:lnTo>
                  <a:lnTo>
                    <a:pt x="1787" y="9"/>
                  </a:lnTo>
                  <a:lnTo>
                    <a:pt x="1753" y="9"/>
                  </a:lnTo>
                  <a:lnTo>
                    <a:pt x="1714" y="9"/>
                  </a:lnTo>
                  <a:lnTo>
                    <a:pt x="1671" y="12"/>
                  </a:lnTo>
                  <a:lnTo>
                    <a:pt x="1474" y="12"/>
                  </a:lnTo>
                  <a:lnTo>
                    <a:pt x="1474" y="737"/>
                  </a:lnTo>
                  <a:lnTo>
                    <a:pt x="958" y="737"/>
                  </a:lnTo>
                  <a:lnTo>
                    <a:pt x="958" y="1081"/>
                  </a:lnTo>
                  <a:lnTo>
                    <a:pt x="1450" y="1081"/>
                  </a:lnTo>
                  <a:close/>
                  <a:moveTo>
                    <a:pt x="2223" y="1389"/>
                  </a:moveTo>
                  <a:lnTo>
                    <a:pt x="2225" y="1358"/>
                  </a:lnTo>
                  <a:lnTo>
                    <a:pt x="2227" y="1327"/>
                  </a:lnTo>
                  <a:lnTo>
                    <a:pt x="2230" y="1296"/>
                  </a:lnTo>
                  <a:lnTo>
                    <a:pt x="2236" y="1266"/>
                  </a:lnTo>
                  <a:lnTo>
                    <a:pt x="2242" y="1254"/>
                  </a:lnTo>
                  <a:lnTo>
                    <a:pt x="2245" y="1244"/>
                  </a:lnTo>
                  <a:lnTo>
                    <a:pt x="2247" y="1236"/>
                  </a:lnTo>
                  <a:lnTo>
                    <a:pt x="2248" y="1228"/>
                  </a:lnTo>
                  <a:lnTo>
                    <a:pt x="2244" y="1226"/>
                  </a:lnTo>
                  <a:lnTo>
                    <a:pt x="2238" y="1222"/>
                  </a:lnTo>
                  <a:lnTo>
                    <a:pt x="2231" y="1220"/>
                  </a:lnTo>
                  <a:lnTo>
                    <a:pt x="2222" y="1217"/>
                  </a:lnTo>
                  <a:lnTo>
                    <a:pt x="2198" y="1212"/>
                  </a:lnTo>
                  <a:lnTo>
                    <a:pt x="2169" y="1208"/>
                  </a:lnTo>
                  <a:lnTo>
                    <a:pt x="2131" y="1203"/>
                  </a:lnTo>
                  <a:lnTo>
                    <a:pt x="2087" y="1198"/>
                  </a:lnTo>
                  <a:lnTo>
                    <a:pt x="2037" y="1195"/>
                  </a:lnTo>
                  <a:lnTo>
                    <a:pt x="1979" y="1192"/>
                  </a:lnTo>
                  <a:lnTo>
                    <a:pt x="1843" y="1192"/>
                  </a:lnTo>
                  <a:lnTo>
                    <a:pt x="1843" y="2555"/>
                  </a:lnTo>
                  <a:lnTo>
                    <a:pt x="1843" y="2571"/>
                  </a:lnTo>
                  <a:lnTo>
                    <a:pt x="1844" y="2586"/>
                  </a:lnTo>
                  <a:lnTo>
                    <a:pt x="1845" y="2600"/>
                  </a:lnTo>
                  <a:lnTo>
                    <a:pt x="1848" y="2613"/>
                  </a:lnTo>
                  <a:lnTo>
                    <a:pt x="1851" y="2627"/>
                  </a:lnTo>
                  <a:lnTo>
                    <a:pt x="1853" y="2640"/>
                  </a:lnTo>
                  <a:lnTo>
                    <a:pt x="1858" y="2652"/>
                  </a:lnTo>
                  <a:lnTo>
                    <a:pt x="1862" y="2664"/>
                  </a:lnTo>
                  <a:lnTo>
                    <a:pt x="1867" y="2675"/>
                  </a:lnTo>
                  <a:lnTo>
                    <a:pt x="1873" y="2685"/>
                  </a:lnTo>
                  <a:lnTo>
                    <a:pt x="1879" y="2695"/>
                  </a:lnTo>
                  <a:lnTo>
                    <a:pt x="1886" y="2706"/>
                  </a:lnTo>
                  <a:lnTo>
                    <a:pt x="1893" y="2715"/>
                  </a:lnTo>
                  <a:lnTo>
                    <a:pt x="1902" y="2724"/>
                  </a:lnTo>
                  <a:lnTo>
                    <a:pt x="1910" y="2732"/>
                  </a:lnTo>
                  <a:lnTo>
                    <a:pt x="1919" y="2740"/>
                  </a:lnTo>
                  <a:lnTo>
                    <a:pt x="1930" y="2748"/>
                  </a:lnTo>
                  <a:lnTo>
                    <a:pt x="1940" y="2755"/>
                  </a:lnTo>
                  <a:lnTo>
                    <a:pt x="1951" y="2761"/>
                  </a:lnTo>
                  <a:lnTo>
                    <a:pt x="1963" y="2767"/>
                  </a:lnTo>
                  <a:lnTo>
                    <a:pt x="1975" y="2773"/>
                  </a:lnTo>
                  <a:lnTo>
                    <a:pt x="1988" y="2777"/>
                  </a:lnTo>
                  <a:lnTo>
                    <a:pt x="2001" y="2782"/>
                  </a:lnTo>
                  <a:lnTo>
                    <a:pt x="2016" y="2787"/>
                  </a:lnTo>
                  <a:lnTo>
                    <a:pt x="2031" y="2790"/>
                  </a:lnTo>
                  <a:lnTo>
                    <a:pt x="2046" y="2793"/>
                  </a:lnTo>
                  <a:lnTo>
                    <a:pt x="2062" y="2796"/>
                  </a:lnTo>
                  <a:lnTo>
                    <a:pt x="2078" y="2798"/>
                  </a:lnTo>
                  <a:lnTo>
                    <a:pt x="2113" y="2800"/>
                  </a:lnTo>
                  <a:lnTo>
                    <a:pt x="2150" y="2801"/>
                  </a:lnTo>
                  <a:lnTo>
                    <a:pt x="2457" y="2801"/>
                  </a:lnTo>
                  <a:lnTo>
                    <a:pt x="2489" y="2803"/>
                  </a:lnTo>
                  <a:lnTo>
                    <a:pt x="2518" y="2803"/>
                  </a:lnTo>
                  <a:lnTo>
                    <a:pt x="2547" y="2803"/>
                  </a:lnTo>
                  <a:lnTo>
                    <a:pt x="2574" y="2800"/>
                  </a:lnTo>
                  <a:lnTo>
                    <a:pt x="2599" y="2798"/>
                  </a:lnTo>
                  <a:lnTo>
                    <a:pt x="2623" y="2793"/>
                  </a:lnTo>
                  <a:lnTo>
                    <a:pt x="2646" y="2789"/>
                  </a:lnTo>
                  <a:lnTo>
                    <a:pt x="2666" y="2783"/>
                  </a:lnTo>
                  <a:lnTo>
                    <a:pt x="2686" y="2776"/>
                  </a:lnTo>
                  <a:lnTo>
                    <a:pt x="2703" y="2769"/>
                  </a:lnTo>
                  <a:lnTo>
                    <a:pt x="2719" y="2760"/>
                  </a:lnTo>
                  <a:lnTo>
                    <a:pt x="2734" y="2751"/>
                  </a:lnTo>
                  <a:lnTo>
                    <a:pt x="2746" y="2741"/>
                  </a:lnTo>
                  <a:lnTo>
                    <a:pt x="2759" y="2730"/>
                  </a:lnTo>
                  <a:lnTo>
                    <a:pt x="2768" y="2717"/>
                  </a:lnTo>
                  <a:lnTo>
                    <a:pt x="2777" y="2703"/>
                  </a:lnTo>
                  <a:lnTo>
                    <a:pt x="2787" y="2690"/>
                  </a:lnTo>
                  <a:lnTo>
                    <a:pt x="2797" y="2675"/>
                  </a:lnTo>
                  <a:lnTo>
                    <a:pt x="2807" y="2657"/>
                  </a:lnTo>
                  <a:lnTo>
                    <a:pt x="2816" y="2637"/>
                  </a:lnTo>
                  <a:lnTo>
                    <a:pt x="2825" y="2616"/>
                  </a:lnTo>
                  <a:lnTo>
                    <a:pt x="2833" y="2592"/>
                  </a:lnTo>
                  <a:lnTo>
                    <a:pt x="2840" y="2566"/>
                  </a:lnTo>
                  <a:lnTo>
                    <a:pt x="2848" y="2537"/>
                  </a:lnTo>
                  <a:lnTo>
                    <a:pt x="2854" y="2507"/>
                  </a:lnTo>
                  <a:lnTo>
                    <a:pt x="2860" y="2476"/>
                  </a:lnTo>
                  <a:lnTo>
                    <a:pt x="2866" y="2440"/>
                  </a:lnTo>
                  <a:lnTo>
                    <a:pt x="2871" y="2404"/>
                  </a:lnTo>
                  <a:lnTo>
                    <a:pt x="2876" y="2365"/>
                  </a:lnTo>
                  <a:lnTo>
                    <a:pt x="2881" y="2324"/>
                  </a:lnTo>
                  <a:lnTo>
                    <a:pt x="2884" y="2282"/>
                  </a:lnTo>
                  <a:lnTo>
                    <a:pt x="2887" y="2236"/>
                  </a:lnTo>
                  <a:lnTo>
                    <a:pt x="2838" y="2227"/>
                  </a:lnTo>
                  <a:lnTo>
                    <a:pt x="2788" y="2217"/>
                  </a:lnTo>
                  <a:lnTo>
                    <a:pt x="2738" y="2206"/>
                  </a:lnTo>
                  <a:lnTo>
                    <a:pt x="2687" y="2193"/>
                  </a:lnTo>
                  <a:lnTo>
                    <a:pt x="2637" y="2180"/>
                  </a:lnTo>
                  <a:lnTo>
                    <a:pt x="2586" y="2168"/>
                  </a:lnTo>
                  <a:lnTo>
                    <a:pt x="2533" y="2153"/>
                  </a:lnTo>
                  <a:lnTo>
                    <a:pt x="2482" y="2138"/>
                  </a:lnTo>
                  <a:lnTo>
                    <a:pt x="2481" y="2185"/>
                  </a:lnTo>
                  <a:lnTo>
                    <a:pt x="2481" y="2227"/>
                  </a:lnTo>
                  <a:lnTo>
                    <a:pt x="2480" y="2265"/>
                  </a:lnTo>
                  <a:lnTo>
                    <a:pt x="2479" y="2298"/>
                  </a:lnTo>
                  <a:lnTo>
                    <a:pt x="2477" y="2326"/>
                  </a:lnTo>
                  <a:lnTo>
                    <a:pt x="2475" y="2350"/>
                  </a:lnTo>
                  <a:lnTo>
                    <a:pt x="2473" y="2370"/>
                  </a:lnTo>
                  <a:lnTo>
                    <a:pt x="2469" y="2383"/>
                  </a:lnTo>
                  <a:lnTo>
                    <a:pt x="2466" y="2396"/>
                  </a:lnTo>
                  <a:lnTo>
                    <a:pt x="2460" y="2405"/>
                  </a:lnTo>
                  <a:lnTo>
                    <a:pt x="2453" y="2414"/>
                  </a:lnTo>
                  <a:lnTo>
                    <a:pt x="2444" y="2421"/>
                  </a:lnTo>
                  <a:lnTo>
                    <a:pt x="2435" y="2427"/>
                  </a:lnTo>
                  <a:lnTo>
                    <a:pt x="2424" y="2430"/>
                  </a:lnTo>
                  <a:lnTo>
                    <a:pt x="2410" y="2432"/>
                  </a:lnTo>
                  <a:lnTo>
                    <a:pt x="2395" y="2433"/>
                  </a:lnTo>
                  <a:lnTo>
                    <a:pt x="2322" y="2433"/>
                  </a:lnTo>
                  <a:lnTo>
                    <a:pt x="2309" y="2435"/>
                  </a:lnTo>
                  <a:lnTo>
                    <a:pt x="2296" y="2435"/>
                  </a:lnTo>
                  <a:lnTo>
                    <a:pt x="2285" y="2433"/>
                  </a:lnTo>
                  <a:lnTo>
                    <a:pt x="2275" y="2432"/>
                  </a:lnTo>
                  <a:lnTo>
                    <a:pt x="2264" y="2430"/>
                  </a:lnTo>
                  <a:lnTo>
                    <a:pt x="2256" y="2427"/>
                  </a:lnTo>
                  <a:lnTo>
                    <a:pt x="2248" y="2423"/>
                  </a:lnTo>
                  <a:lnTo>
                    <a:pt x="2242" y="2417"/>
                  </a:lnTo>
                  <a:lnTo>
                    <a:pt x="2236" y="2412"/>
                  </a:lnTo>
                  <a:lnTo>
                    <a:pt x="2231" y="2405"/>
                  </a:lnTo>
                  <a:lnTo>
                    <a:pt x="2228" y="2398"/>
                  </a:lnTo>
                  <a:lnTo>
                    <a:pt x="2226" y="2389"/>
                  </a:lnTo>
                  <a:lnTo>
                    <a:pt x="2223" y="2380"/>
                  </a:lnTo>
                  <a:lnTo>
                    <a:pt x="2222" y="2370"/>
                  </a:lnTo>
                  <a:lnTo>
                    <a:pt x="2222" y="2359"/>
                  </a:lnTo>
                  <a:lnTo>
                    <a:pt x="2223" y="2347"/>
                  </a:lnTo>
                  <a:lnTo>
                    <a:pt x="2223" y="1389"/>
                  </a:lnTo>
                  <a:close/>
                  <a:moveTo>
                    <a:pt x="3661" y="639"/>
                  </a:moveTo>
                  <a:lnTo>
                    <a:pt x="3670" y="596"/>
                  </a:lnTo>
                  <a:lnTo>
                    <a:pt x="3678" y="554"/>
                  </a:lnTo>
                  <a:lnTo>
                    <a:pt x="3686" y="511"/>
                  </a:lnTo>
                  <a:lnTo>
                    <a:pt x="3692" y="469"/>
                  </a:lnTo>
                  <a:lnTo>
                    <a:pt x="3697" y="428"/>
                  </a:lnTo>
                  <a:lnTo>
                    <a:pt x="3703" y="387"/>
                  </a:lnTo>
                  <a:lnTo>
                    <a:pt x="3708" y="346"/>
                  </a:lnTo>
                  <a:lnTo>
                    <a:pt x="3711" y="306"/>
                  </a:lnTo>
                  <a:lnTo>
                    <a:pt x="3681" y="303"/>
                  </a:lnTo>
                  <a:lnTo>
                    <a:pt x="3651" y="300"/>
                  </a:lnTo>
                  <a:lnTo>
                    <a:pt x="3618" y="294"/>
                  </a:lnTo>
                  <a:lnTo>
                    <a:pt x="3581" y="288"/>
                  </a:lnTo>
                  <a:lnTo>
                    <a:pt x="3543" y="281"/>
                  </a:lnTo>
                  <a:lnTo>
                    <a:pt x="3504" y="274"/>
                  </a:lnTo>
                  <a:lnTo>
                    <a:pt x="3460" y="266"/>
                  </a:lnTo>
                  <a:lnTo>
                    <a:pt x="3416" y="257"/>
                  </a:lnTo>
                  <a:lnTo>
                    <a:pt x="3342" y="245"/>
                  </a:lnTo>
                  <a:lnTo>
                    <a:pt x="3341" y="315"/>
                  </a:lnTo>
                  <a:lnTo>
                    <a:pt x="3340" y="385"/>
                  </a:lnTo>
                  <a:lnTo>
                    <a:pt x="3337" y="454"/>
                  </a:lnTo>
                  <a:lnTo>
                    <a:pt x="3334" y="523"/>
                  </a:lnTo>
                  <a:lnTo>
                    <a:pt x="3328" y="590"/>
                  </a:lnTo>
                  <a:lnTo>
                    <a:pt x="3323" y="657"/>
                  </a:lnTo>
                  <a:lnTo>
                    <a:pt x="3316" y="723"/>
                  </a:lnTo>
                  <a:lnTo>
                    <a:pt x="3308" y="789"/>
                  </a:lnTo>
                  <a:lnTo>
                    <a:pt x="3299" y="854"/>
                  </a:lnTo>
                  <a:lnTo>
                    <a:pt x="3289" y="918"/>
                  </a:lnTo>
                  <a:lnTo>
                    <a:pt x="3278" y="982"/>
                  </a:lnTo>
                  <a:lnTo>
                    <a:pt x="3266" y="1045"/>
                  </a:lnTo>
                  <a:lnTo>
                    <a:pt x="3253" y="1107"/>
                  </a:lnTo>
                  <a:lnTo>
                    <a:pt x="3238" y="1169"/>
                  </a:lnTo>
                  <a:lnTo>
                    <a:pt x="3223" y="1229"/>
                  </a:lnTo>
                  <a:lnTo>
                    <a:pt x="3206" y="1290"/>
                  </a:lnTo>
                  <a:lnTo>
                    <a:pt x="3236" y="1298"/>
                  </a:lnTo>
                  <a:lnTo>
                    <a:pt x="3268" y="1307"/>
                  </a:lnTo>
                  <a:lnTo>
                    <a:pt x="3303" y="1317"/>
                  </a:lnTo>
                  <a:lnTo>
                    <a:pt x="3342" y="1331"/>
                  </a:lnTo>
                  <a:lnTo>
                    <a:pt x="3383" y="1344"/>
                  </a:lnTo>
                  <a:lnTo>
                    <a:pt x="3428" y="1361"/>
                  </a:lnTo>
                  <a:lnTo>
                    <a:pt x="3475" y="1380"/>
                  </a:lnTo>
                  <a:lnTo>
                    <a:pt x="3526" y="1400"/>
                  </a:lnTo>
                  <a:lnTo>
                    <a:pt x="3538" y="1351"/>
                  </a:lnTo>
                  <a:lnTo>
                    <a:pt x="3550" y="1301"/>
                  </a:lnTo>
                  <a:lnTo>
                    <a:pt x="3562" y="1250"/>
                  </a:lnTo>
                  <a:lnTo>
                    <a:pt x="3572" y="1197"/>
                  </a:lnTo>
                  <a:lnTo>
                    <a:pt x="3583" y="1145"/>
                  </a:lnTo>
                  <a:lnTo>
                    <a:pt x="3594" y="1091"/>
                  </a:lnTo>
                  <a:lnTo>
                    <a:pt x="3603" y="1038"/>
                  </a:lnTo>
                  <a:lnTo>
                    <a:pt x="3612" y="983"/>
                  </a:lnTo>
                  <a:lnTo>
                    <a:pt x="3796" y="983"/>
                  </a:lnTo>
                  <a:lnTo>
                    <a:pt x="3796" y="1536"/>
                  </a:lnTo>
                  <a:lnTo>
                    <a:pt x="3735" y="1560"/>
                  </a:lnTo>
                  <a:lnTo>
                    <a:pt x="3671" y="1582"/>
                  </a:lnTo>
                  <a:lnTo>
                    <a:pt x="3607" y="1603"/>
                  </a:lnTo>
                  <a:lnTo>
                    <a:pt x="3541" y="1622"/>
                  </a:lnTo>
                  <a:lnTo>
                    <a:pt x="3475" y="1639"/>
                  </a:lnTo>
                  <a:lnTo>
                    <a:pt x="3407" y="1655"/>
                  </a:lnTo>
                  <a:lnTo>
                    <a:pt x="3338" y="1670"/>
                  </a:lnTo>
                  <a:lnTo>
                    <a:pt x="3268" y="1683"/>
                  </a:lnTo>
                  <a:lnTo>
                    <a:pt x="3206" y="1696"/>
                  </a:lnTo>
                  <a:lnTo>
                    <a:pt x="3217" y="1726"/>
                  </a:lnTo>
                  <a:lnTo>
                    <a:pt x="3229" y="1759"/>
                  </a:lnTo>
                  <a:lnTo>
                    <a:pt x="3243" y="1798"/>
                  </a:lnTo>
                  <a:lnTo>
                    <a:pt x="3259" y="1840"/>
                  </a:lnTo>
                  <a:lnTo>
                    <a:pt x="3277" y="1887"/>
                  </a:lnTo>
                  <a:lnTo>
                    <a:pt x="3296" y="1938"/>
                  </a:lnTo>
                  <a:lnTo>
                    <a:pt x="3318" y="1992"/>
                  </a:lnTo>
                  <a:lnTo>
                    <a:pt x="3342" y="2052"/>
                  </a:lnTo>
                  <a:lnTo>
                    <a:pt x="3340" y="2045"/>
                  </a:lnTo>
                  <a:lnTo>
                    <a:pt x="3338" y="2041"/>
                  </a:lnTo>
                  <a:lnTo>
                    <a:pt x="3340" y="2041"/>
                  </a:lnTo>
                  <a:lnTo>
                    <a:pt x="3342" y="2046"/>
                  </a:lnTo>
                  <a:lnTo>
                    <a:pt x="3351" y="2065"/>
                  </a:lnTo>
                  <a:lnTo>
                    <a:pt x="3367" y="2101"/>
                  </a:lnTo>
                  <a:lnTo>
                    <a:pt x="3373" y="2106"/>
                  </a:lnTo>
                  <a:lnTo>
                    <a:pt x="3378" y="2111"/>
                  </a:lnTo>
                  <a:lnTo>
                    <a:pt x="3385" y="2114"/>
                  </a:lnTo>
                  <a:lnTo>
                    <a:pt x="3391" y="2117"/>
                  </a:lnTo>
                  <a:lnTo>
                    <a:pt x="3397" y="2118"/>
                  </a:lnTo>
                  <a:lnTo>
                    <a:pt x="3403" y="2118"/>
                  </a:lnTo>
                  <a:lnTo>
                    <a:pt x="3409" y="2116"/>
                  </a:lnTo>
                  <a:lnTo>
                    <a:pt x="3416" y="2113"/>
                  </a:lnTo>
                  <a:lnTo>
                    <a:pt x="3432" y="2104"/>
                  </a:lnTo>
                  <a:lnTo>
                    <a:pt x="3451" y="2093"/>
                  </a:lnTo>
                  <a:lnTo>
                    <a:pt x="3472" y="2080"/>
                  </a:lnTo>
                  <a:lnTo>
                    <a:pt x="3496" y="2068"/>
                  </a:lnTo>
                  <a:lnTo>
                    <a:pt x="3521" y="2053"/>
                  </a:lnTo>
                  <a:lnTo>
                    <a:pt x="3549" y="2037"/>
                  </a:lnTo>
                  <a:lnTo>
                    <a:pt x="3580" y="2021"/>
                  </a:lnTo>
                  <a:lnTo>
                    <a:pt x="3612" y="2003"/>
                  </a:lnTo>
                  <a:lnTo>
                    <a:pt x="3643" y="1988"/>
                  </a:lnTo>
                  <a:lnTo>
                    <a:pt x="3670" y="1974"/>
                  </a:lnTo>
                  <a:lnTo>
                    <a:pt x="3696" y="1961"/>
                  </a:lnTo>
                  <a:lnTo>
                    <a:pt x="3720" y="1948"/>
                  </a:lnTo>
                  <a:lnTo>
                    <a:pt x="3742" y="1936"/>
                  </a:lnTo>
                  <a:lnTo>
                    <a:pt x="3762" y="1924"/>
                  </a:lnTo>
                  <a:lnTo>
                    <a:pt x="3780" y="1914"/>
                  </a:lnTo>
                  <a:lnTo>
                    <a:pt x="3796" y="1905"/>
                  </a:lnTo>
                  <a:lnTo>
                    <a:pt x="3796" y="2838"/>
                  </a:lnTo>
                  <a:lnTo>
                    <a:pt x="4178" y="2838"/>
                  </a:lnTo>
                  <a:lnTo>
                    <a:pt x="4178" y="1782"/>
                  </a:lnTo>
                  <a:lnTo>
                    <a:pt x="4448" y="1671"/>
                  </a:lnTo>
                  <a:lnTo>
                    <a:pt x="4448" y="1831"/>
                  </a:lnTo>
                  <a:lnTo>
                    <a:pt x="4792" y="1831"/>
                  </a:lnTo>
                  <a:lnTo>
                    <a:pt x="4522" y="2003"/>
                  </a:lnTo>
                  <a:lnTo>
                    <a:pt x="4544" y="2045"/>
                  </a:lnTo>
                  <a:lnTo>
                    <a:pt x="4567" y="2089"/>
                  </a:lnTo>
                  <a:lnTo>
                    <a:pt x="4593" y="2138"/>
                  </a:lnTo>
                  <a:lnTo>
                    <a:pt x="4620" y="2191"/>
                  </a:lnTo>
                  <a:lnTo>
                    <a:pt x="4648" y="2245"/>
                  </a:lnTo>
                  <a:lnTo>
                    <a:pt x="4678" y="2305"/>
                  </a:lnTo>
                  <a:lnTo>
                    <a:pt x="4710" y="2367"/>
                  </a:lnTo>
                  <a:lnTo>
                    <a:pt x="4743" y="2433"/>
                  </a:lnTo>
                  <a:lnTo>
                    <a:pt x="5111" y="2236"/>
                  </a:lnTo>
                  <a:lnTo>
                    <a:pt x="5111" y="2232"/>
                  </a:lnTo>
                  <a:lnTo>
                    <a:pt x="5107" y="2224"/>
                  </a:lnTo>
                  <a:lnTo>
                    <a:pt x="5103" y="2214"/>
                  </a:lnTo>
                  <a:lnTo>
                    <a:pt x="5096" y="2200"/>
                  </a:lnTo>
                  <a:lnTo>
                    <a:pt x="5077" y="2162"/>
                  </a:lnTo>
                  <a:lnTo>
                    <a:pt x="5050" y="2113"/>
                  </a:lnTo>
                  <a:lnTo>
                    <a:pt x="5026" y="2067"/>
                  </a:lnTo>
                  <a:lnTo>
                    <a:pt x="5005" y="2022"/>
                  </a:lnTo>
                  <a:lnTo>
                    <a:pt x="4984" y="1982"/>
                  </a:lnTo>
                  <a:lnTo>
                    <a:pt x="4967" y="1945"/>
                  </a:lnTo>
                  <a:lnTo>
                    <a:pt x="4951" y="1910"/>
                  </a:lnTo>
                  <a:lnTo>
                    <a:pt x="4936" y="1881"/>
                  </a:lnTo>
                  <a:lnTo>
                    <a:pt x="4925" y="1855"/>
                  </a:lnTo>
                  <a:lnTo>
                    <a:pt x="4915" y="1831"/>
                  </a:lnTo>
                  <a:lnTo>
                    <a:pt x="5320" y="1831"/>
                  </a:lnTo>
                  <a:lnTo>
                    <a:pt x="5320" y="2372"/>
                  </a:lnTo>
                  <a:lnTo>
                    <a:pt x="5319" y="2392"/>
                  </a:lnTo>
                  <a:lnTo>
                    <a:pt x="5317" y="2409"/>
                  </a:lnTo>
                  <a:lnTo>
                    <a:pt x="5315" y="2419"/>
                  </a:lnTo>
                  <a:lnTo>
                    <a:pt x="5311" y="2425"/>
                  </a:lnTo>
                  <a:lnTo>
                    <a:pt x="5309" y="2432"/>
                  </a:lnTo>
                  <a:lnTo>
                    <a:pt x="5304" y="2439"/>
                  </a:lnTo>
                  <a:lnTo>
                    <a:pt x="5301" y="2445"/>
                  </a:lnTo>
                  <a:lnTo>
                    <a:pt x="5296" y="2450"/>
                  </a:lnTo>
                  <a:lnTo>
                    <a:pt x="5291" y="2455"/>
                  </a:lnTo>
                  <a:lnTo>
                    <a:pt x="5285" y="2460"/>
                  </a:lnTo>
                  <a:lnTo>
                    <a:pt x="5279" y="2463"/>
                  </a:lnTo>
                  <a:lnTo>
                    <a:pt x="5272" y="2465"/>
                  </a:lnTo>
                  <a:lnTo>
                    <a:pt x="5266" y="2468"/>
                  </a:lnTo>
                  <a:lnTo>
                    <a:pt x="5259" y="2470"/>
                  </a:lnTo>
                  <a:lnTo>
                    <a:pt x="5253" y="2473"/>
                  </a:lnTo>
                  <a:lnTo>
                    <a:pt x="5246" y="2476"/>
                  </a:lnTo>
                  <a:lnTo>
                    <a:pt x="5237" y="2478"/>
                  </a:lnTo>
                  <a:lnTo>
                    <a:pt x="5227" y="2480"/>
                  </a:lnTo>
                  <a:lnTo>
                    <a:pt x="5202" y="2484"/>
                  </a:lnTo>
                  <a:lnTo>
                    <a:pt x="5170" y="2486"/>
                  </a:lnTo>
                  <a:lnTo>
                    <a:pt x="5131" y="2486"/>
                  </a:lnTo>
                  <a:lnTo>
                    <a:pt x="5086" y="2486"/>
                  </a:lnTo>
                  <a:lnTo>
                    <a:pt x="5034" y="2485"/>
                  </a:lnTo>
                  <a:lnTo>
                    <a:pt x="4976" y="2482"/>
                  </a:lnTo>
                  <a:lnTo>
                    <a:pt x="4991" y="2512"/>
                  </a:lnTo>
                  <a:lnTo>
                    <a:pt x="5007" y="2546"/>
                  </a:lnTo>
                  <a:lnTo>
                    <a:pt x="5022" y="2586"/>
                  </a:lnTo>
                  <a:lnTo>
                    <a:pt x="5038" y="2629"/>
                  </a:lnTo>
                  <a:lnTo>
                    <a:pt x="5053" y="2678"/>
                  </a:lnTo>
                  <a:lnTo>
                    <a:pt x="5069" y="2731"/>
                  </a:lnTo>
                  <a:lnTo>
                    <a:pt x="5083" y="2789"/>
                  </a:lnTo>
                  <a:lnTo>
                    <a:pt x="5099" y="2851"/>
                  </a:lnTo>
                  <a:lnTo>
                    <a:pt x="5187" y="2853"/>
                  </a:lnTo>
                  <a:lnTo>
                    <a:pt x="5268" y="2854"/>
                  </a:lnTo>
                  <a:lnTo>
                    <a:pt x="5341" y="2851"/>
                  </a:lnTo>
                  <a:lnTo>
                    <a:pt x="5406" y="2848"/>
                  </a:lnTo>
                  <a:lnTo>
                    <a:pt x="5435" y="2846"/>
                  </a:lnTo>
                  <a:lnTo>
                    <a:pt x="5464" y="2842"/>
                  </a:lnTo>
                  <a:lnTo>
                    <a:pt x="5490" y="2839"/>
                  </a:lnTo>
                  <a:lnTo>
                    <a:pt x="5514" y="2834"/>
                  </a:lnTo>
                  <a:lnTo>
                    <a:pt x="5536" y="2831"/>
                  </a:lnTo>
                  <a:lnTo>
                    <a:pt x="5556" y="2825"/>
                  </a:lnTo>
                  <a:lnTo>
                    <a:pt x="5574" y="2820"/>
                  </a:lnTo>
                  <a:lnTo>
                    <a:pt x="5590" y="2814"/>
                  </a:lnTo>
                  <a:lnTo>
                    <a:pt x="5606" y="2808"/>
                  </a:lnTo>
                  <a:lnTo>
                    <a:pt x="5622" y="2800"/>
                  </a:lnTo>
                  <a:lnTo>
                    <a:pt x="5636" y="2792"/>
                  </a:lnTo>
                  <a:lnTo>
                    <a:pt x="5650" y="2783"/>
                  </a:lnTo>
                  <a:lnTo>
                    <a:pt x="5662" y="2773"/>
                  </a:lnTo>
                  <a:lnTo>
                    <a:pt x="5672" y="2761"/>
                  </a:lnTo>
                  <a:lnTo>
                    <a:pt x="5683" y="2750"/>
                  </a:lnTo>
                  <a:lnTo>
                    <a:pt x="5692" y="2738"/>
                  </a:lnTo>
                  <a:lnTo>
                    <a:pt x="5700" y="2724"/>
                  </a:lnTo>
                  <a:lnTo>
                    <a:pt x="5706" y="2709"/>
                  </a:lnTo>
                  <a:lnTo>
                    <a:pt x="5712" y="2694"/>
                  </a:lnTo>
                  <a:lnTo>
                    <a:pt x="5717" y="2678"/>
                  </a:lnTo>
                  <a:lnTo>
                    <a:pt x="5721" y="2661"/>
                  </a:lnTo>
                  <a:lnTo>
                    <a:pt x="5724" y="2643"/>
                  </a:lnTo>
                  <a:lnTo>
                    <a:pt x="5725" y="2625"/>
                  </a:lnTo>
                  <a:lnTo>
                    <a:pt x="5726" y="2605"/>
                  </a:lnTo>
                  <a:lnTo>
                    <a:pt x="5726" y="1831"/>
                  </a:lnTo>
                  <a:lnTo>
                    <a:pt x="6045" y="1831"/>
                  </a:lnTo>
                  <a:lnTo>
                    <a:pt x="6045" y="1499"/>
                  </a:lnTo>
                  <a:lnTo>
                    <a:pt x="5726" y="1499"/>
                  </a:lnTo>
                  <a:lnTo>
                    <a:pt x="5726" y="1253"/>
                  </a:lnTo>
                  <a:lnTo>
                    <a:pt x="6094" y="1253"/>
                  </a:lnTo>
                  <a:lnTo>
                    <a:pt x="6094" y="922"/>
                  </a:lnTo>
                  <a:lnTo>
                    <a:pt x="5418" y="922"/>
                  </a:lnTo>
                  <a:lnTo>
                    <a:pt x="5418" y="652"/>
                  </a:lnTo>
                  <a:lnTo>
                    <a:pt x="5910" y="652"/>
                  </a:lnTo>
                  <a:lnTo>
                    <a:pt x="5910" y="331"/>
                  </a:lnTo>
                  <a:lnTo>
                    <a:pt x="5418" y="331"/>
                  </a:lnTo>
                  <a:lnTo>
                    <a:pt x="5418" y="270"/>
                  </a:lnTo>
                  <a:lnTo>
                    <a:pt x="5419" y="232"/>
                  </a:lnTo>
                  <a:lnTo>
                    <a:pt x="5422" y="194"/>
                  </a:lnTo>
                  <a:lnTo>
                    <a:pt x="5425" y="153"/>
                  </a:lnTo>
                  <a:lnTo>
                    <a:pt x="5431" y="110"/>
                  </a:lnTo>
                  <a:lnTo>
                    <a:pt x="5433" y="90"/>
                  </a:lnTo>
                  <a:lnTo>
                    <a:pt x="5433" y="72"/>
                  </a:lnTo>
                  <a:lnTo>
                    <a:pt x="5433" y="56"/>
                  </a:lnTo>
                  <a:lnTo>
                    <a:pt x="5431" y="42"/>
                  </a:lnTo>
                  <a:lnTo>
                    <a:pt x="5429" y="36"/>
                  </a:lnTo>
                  <a:lnTo>
                    <a:pt x="5426" y="32"/>
                  </a:lnTo>
                  <a:lnTo>
                    <a:pt x="5424" y="26"/>
                  </a:lnTo>
                  <a:lnTo>
                    <a:pt x="5422" y="23"/>
                  </a:lnTo>
                  <a:lnTo>
                    <a:pt x="5418" y="19"/>
                  </a:lnTo>
                  <a:lnTo>
                    <a:pt x="5415" y="16"/>
                  </a:lnTo>
                  <a:lnTo>
                    <a:pt x="5410" y="14"/>
                  </a:lnTo>
                  <a:lnTo>
                    <a:pt x="5407" y="12"/>
                  </a:lnTo>
                  <a:lnTo>
                    <a:pt x="5399" y="9"/>
                  </a:lnTo>
                  <a:lnTo>
                    <a:pt x="5391" y="7"/>
                  </a:lnTo>
                  <a:lnTo>
                    <a:pt x="5381" y="4"/>
                  </a:lnTo>
                  <a:lnTo>
                    <a:pt x="5369" y="2"/>
                  </a:lnTo>
                  <a:lnTo>
                    <a:pt x="5342" y="0"/>
                  </a:lnTo>
                  <a:lnTo>
                    <a:pt x="5308" y="0"/>
                  </a:lnTo>
                  <a:lnTo>
                    <a:pt x="5290" y="0"/>
                  </a:lnTo>
                  <a:lnTo>
                    <a:pt x="5266" y="0"/>
                  </a:lnTo>
                  <a:lnTo>
                    <a:pt x="5236" y="0"/>
                  </a:lnTo>
                  <a:lnTo>
                    <a:pt x="5201" y="0"/>
                  </a:lnTo>
                  <a:lnTo>
                    <a:pt x="5159" y="0"/>
                  </a:lnTo>
                  <a:lnTo>
                    <a:pt x="5112" y="0"/>
                  </a:lnTo>
                  <a:lnTo>
                    <a:pt x="5060" y="0"/>
                  </a:lnTo>
                  <a:lnTo>
                    <a:pt x="5000" y="0"/>
                  </a:lnTo>
                  <a:lnTo>
                    <a:pt x="5000" y="331"/>
                  </a:lnTo>
                  <a:lnTo>
                    <a:pt x="4546" y="331"/>
                  </a:lnTo>
                  <a:lnTo>
                    <a:pt x="4546" y="652"/>
                  </a:lnTo>
                  <a:lnTo>
                    <a:pt x="5013" y="652"/>
                  </a:lnTo>
                  <a:lnTo>
                    <a:pt x="5013" y="922"/>
                  </a:lnTo>
                  <a:lnTo>
                    <a:pt x="4448" y="922"/>
                  </a:lnTo>
                  <a:lnTo>
                    <a:pt x="4448" y="652"/>
                  </a:lnTo>
                  <a:lnTo>
                    <a:pt x="4178" y="652"/>
                  </a:lnTo>
                  <a:lnTo>
                    <a:pt x="4178" y="344"/>
                  </a:lnTo>
                  <a:lnTo>
                    <a:pt x="4178" y="313"/>
                  </a:lnTo>
                  <a:lnTo>
                    <a:pt x="4179" y="282"/>
                  </a:lnTo>
                  <a:lnTo>
                    <a:pt x="4181" y="252"/>
                  </a:lnTo>
                  <a:lnTo>
                    <a:pt x="4184" y="221"/>
                  </a:lnTo>
                  <a:lnTo>
                    <a:pt x="4187" y="190"/>
                  </a:lnTo>
                  <a:lnTo>
                    <a:pt x="4192" y="159"/>
                  </a:lnTo>
                  <a:lnTo>
                    <a:pt x="4196" y="129"/>
                  </a:lnTo>
                  <a:lnTo>
                    <a:pt x="4202" y="98"/>
                  </a:lnTo>
                  <a:lnTo>
                    <a:pt x="4204" y="81"/>
                  </a:lnTo>
                  <a:lnTo>
                    <a:pt x="4205" y="65"/>
                  </a:lnTo>
                  <a:lnTo>
                    <a:pt x="4206" y="51"/>
                  </a:lnTo>
                  <a:lnTo>
                    <a:pt x="4205" y="40"/>
                  </a:lnTo>
                  <a:lnTo>
                    <a:pt x="4203" y="30"/>
                  </a:lnTo>
                  <a:lnTo>
                    <a:pt x="4200" y="22"/>
                  </a:lnTo>
                  <a:lnTo>
                    <a:pt x="4195" y="16"/>
                  </a:lnTo>
                  <a:lnTo>
                    <a:pt x="4189" y="12"/>
                  </a:lnTo>
                  <a:lnTo>
                    <a:pt x="4182" y="9"/>
                  </a:lnTo>
                  <a:lnTo>
                    <a:pt x="4175" y="7"/>
                  </a:lnTo>
                  <a:lnTo>
                    <a:pt x="4165" y="4"/>
                  </a:lnTo>
                  <a:lnTo>
                    <a:pt x="4156" y="2"/>
                  </a:lnTo>
                  <a:lnTo>
                    <a:pt x="4132" y="0"/>
                  </a:lnTo>
                  <a:lnTo>
                    <a:pt x="4104" y="0"/>
                  </a:lnTo>
                  <a:lnTo>
                    <a:pt x="4090" y="0"/>
                  </a:lnTo>
                  <a:lnTo>
                    <a:pt x="4071" y="0"/>
                  </a:lnTo>
                  <a:lnTo>
                    <a:pt x="4044" y="0"/>
                  </a:lnTo>
                  <a:lnTo>
                    <a:pt x="4008" y="0"/>
                  </a:lnTo>
                  <a:lnTo>
                    <a:pt x="3966" y="0"/>
                  </a:lnTo>
                  <a:lnTo>
                    <a:pt x="3917" y="0"/>
                  </a:lnTo>
                  <a:lnTo>
                    <a:pt x="3860" y="0"/>
                  </a:lnTo>
                  <a:lnTo>
                    <a:pt x="3796" y="0"/>
                  </a:lnTo>
                  <a:lnTo>
                    <a:pt x="3796" y="639"/>
                  </a:lnTo>
                  <a:lnTo>
                    <a:pt x="3661" y="639"/>
                  </a:lnTo>
                  <a:close/>
                  <a:moveTo>
                    <a:pt x="4410" y="1340"/>
                  </a:moveTo>
                  <a:lnTo>
                    <a:pt x="4178" y="1425"/>
                  </a:lnTo>
                  <a:lnTo>
                    <a:pt x="4178" y="983"/>
                  </a:lnTo>
                  <a:lnTo>
                    <a:pt x="4399" y="983"/>
                  </a:lnTo>
                  <a:lnTo>
                    <a:pt x="4399" y="1253"/>
                  </a:lnTo>
                  <a:lnTo>
                    <a:pt x="5320" y="1253"/>
                  </a:lnTo>
                  <a:lnTo>
                    <a:pt x="5320" y="1499"/>
                  </a:lnTo>
                  <a:lnTo>
                    <a:pt x="4435" y="1499"/>
                  </a:lnTo>
                  <a:lnTo>
                    <a:pt x="4410" y="1340"/>
                  </a:lnTo>
                  <a:close/>
                  <a:moveTo>
                    <a:pt x="8503" y="675"/>
                  </a:moveTo>
                  <a:lnTo>
                    <a:pt x="8499" y="665"/>
                  </a:lnTo>
                  <a:lnTo>
                    <a:pt x="8495" y="652"/>
                  </a:lnTo>
                  <a:lnTo>
                    <a:pt x="8487" y="636"/>
                  </a:lnTo>
                  <a:lnTo>
                    <a:pt x="8475" y="617"/>
                  </a:lnTo>
                  <a:lnTo>
                    <a:pt x="8463" y="596"/>
                  </a:lnTo>
                  <a:lnTo>
                    <a:pt x="8447" y="572"/>
                  </a:lnTo>
                  <a:lnTo>
                    <a:pt x="8429" y="546"/>
                  </a:lnTo>
                  <a:lnTo>
                    <a:pt x="8407" y="516"/>
                  </a:lnTo>
                  <a:lnTo>
                    <a:pt x="8358" y="449"/>
                  </a:lnTo>
                  <a:lnTo>
                    <a:pt x="8298" y="371"/>
                  </a:lnTo>
                  <a:lnTo>
                    <a:pt x="8227" y="282"/>
                  </a:lnTo>
                  <a:lnTo>
                    <a:pt x="8146" y="184"/>
                  </a:lnTo>
                  <a:lnTo>
                    <a:pt x="7839" y="405"/>
                  </a:lnTo>
                  <a:lnTo>
                    <a:pt x="7874" y="446"/>
                  </a:lnTo>
                  <a:lnTo>
                    <a:pt x="7909" y="491"/>
                  </a:lnTo>
                  <a:lnTo>
                    <a:pt x="7947" y="538"/>
                  </a:lnTo>
                  <a:lnTo>
                    <a:pt x="7987" y="587"/>
                  </a:lnTo>
                  <a:lnTo>
                    <a:pt x="8027" y="639"/>
                  </a:lnTo>
                  <a:lnTo>
                    <a:pt x="8070" y="694"/>
                  </a:lnTo>
                  <a:lnTo>
                    <a:pt x="8113" y="751"/>
                  </a:lnTo>
                  <a:lnTo>
                    <a:pt x="8159" y="811"/>
                  </a:lnTo>
                  <a:lnTo>
                    <a:pt x="8180" y="844"/>
                  </a:lnTo>
                  <a:lnTo>
                    <a:pt x="8199" y="869"/>
                  </a:lnTo>
                  <a:lnTo>
                    <a:pt x="8211" y="886"/>
                  </a:lnTo>
                  <a:lnTo>
                    <a:pt x="8220" y="897"/>
                  </a:lnTo>
                  <a:lnTo>
                    <a:pt x="8503" y="675"/>
                  </a:lnTo>
                  <a:close/>
                  <a:moveTo>
                    <a:pt x="8539" y="12"/>
                  </a:moveTo>
                  <a:lnTo>
                    <a:pt x="8539" y="1733"/>
                  </a:lnTo>
                  <a:lnTo>
                    <a:pt x="7717" y="1855"/>
                  </a:lnTo>
                  <a:lnTo>
                    <a:pt x="7851" y="1745"/>
                  </a:lnTo>
                  <a:lnTo>
                    <a:pt x="7827" y="1709"/>
                  </a:lnTo>
                  <a:lnTo>
                    <a:pt x="7797" y="1667"/>
                  </a:lnTo>
                  <a:lnTo>
                    <a:pt x="7761" y="1619"/>
                  </a:lnTo>
                  <a:lnTo>
                    <a:pt x="7719" y="1566"/>
                  </a:lnTo>
                  <a:lnTo>
                    <a:pt x="7672" y="1508"/>
                  </a:lnTo>
                  <a:lnTo>
                    <a:pt x="7619" y="1446"/>
                  </a:lnTo>
                  <a:lnTo>
                    <a:pt x="7560" y="1376"/>
                  </a:lnTo>
                  <a:lnTo>
                    <a:pt x="7495" y="1302"/>
                  </a:lnTo>
                  <a:lnTo>
                    <a:pt x="7323" y="1425"/>
                  </a:lnTo>
                  <a:lnTo>
                    <a:pt x="7323" y="1143"/>
                  </a:lnTo>
                  <a:lnTo>
                    <a:pt x="7741" y="1143"/>
                  </a:lnTo>
                  <a:lnTo>
                    <a:pt x="7741" y="824"/>
                  </a:lnTo>
                  <a:lnTo>
                    <a:pt x="7323" y="824"/>
                  </a:lnTo>
                  <a:lnTo>
                    <a:pt x="7323" y="442"/>
                  </a:lnTo>
                  <a:lnTo>
                    <a:pt x="7375" y="436"/>
                  </a:lnTo>
                  <a:lnTo>
                    <a:pt x="7426" y="431"/>
                  </a:lnTo>
                  <a:lnTo>
                    <a:pt x="7478" y="425"/>
                  </a:lnTo>
                  <a:lnTo>
                    <a:pt x="7529" y="420"/>
                  </a:lnTo>
                  <a:lnTo>
                    <a:pt x="7579" y="416"/>
                  </a:lnTo>
                  <a:lnTo>
                    <a:pt x="7629" y="412"/>
                  </a:lnTo>
                  <a:lnTo>
                    <a:pt x="7679" y="409"/>
                  </a:lnTo>
                  <a:lnTo>
                    <a:pt x="7728" y="405"/>
                  </a:lnTo>
                  <a:lnTo>
                    <a:pt x="7734" y="401"/>
                  </a:lnTo>
                  <a:lnTo>
                    <a:pt x="7737" y="396"/>
                  </a:lnTo>
                  <a:lnTo>
                    <a:pt x="7740" y="388"/>
                  </a:lnTo>
                  <a:lnTo>
                    <a:pt x="7741" y="380"/>
                  </a:lnTo>
                  <a:lnTo>
                    <a:pt x="7740" y="370"/>
                  </a:lnTo>
                  <a:lnTo>
                    <a:pt x="7737" y="359"/>
                  </a:lnTo>
                  <a:lnTo>
                    <a:pt x="7734" y="346"/>
                  </a:lnTo>
                  <a:lnTo>
                    <a:pt x="7728" y="331"/>
                  </a:lnTo>
                  <a:lnTo>
                    <a:pt x="7715" y="304"/>
                  </a:lnTo>
                  <a:lnTo>
                    <a:pt x="7697" y="270"/>
                  </a:lnTo>
                  <a:lnTo>
                    <a:pt x="7678" y="230"/>
                  </a:lnTo>
                  <a:lnTo>
                    <a:pt x="7655" y="184"/>
                  </a:lnTo>
                  <a:lnTo>
                    <a:pt x="7627" y="138"/>
                  </a:lnTo>
                  <a:lnTo>
                    <a:pt x="7603" y="98"/>
                  </a:lnTo>
                  <a:lnTo>
                    <a:pt x="7584" y="64"/>
                  </a:lnTo>
                  <a:lnTo>
                    <a:pt x="7569" y="36"/>
                  </a:lnTo>
                  <a:lnTo>
                    <a:pt x="7498" y="53"/>
                  </a:lnTo>
                  <a:lnTo>
                    <a:pt x="7427" y="69"/>
                  </a:lnTo>
                  <a:lnTo>
                    <a:pt x="7357" y="84"/>
                  </a:lnTo>
                  <a:lnTo>
                    <a:pt x="7285" y="98"/>
                  </a:lnTo>
                  <a:lnTo>
                    <a:pt x="7214" y="112"/>
                  </a:lnTo>
                  <a:lnTo>
                    <a:pt x="7143" y="124"/>
                  </a:lnTo>
                  <a:lnTo>
                    <a:pt x="7072" y="137"/>
                  </a:lnTo>
                  <a:lnTo>
                    <a:pt x="7000" y="147"/>
                  </a:lnTo>
                  <a:lnTo>
                    <a:pt x="6929" y="157"/>
                  </a:lnTo>
                  <a:lnTo>
                    <a:pt x="6857" y="167"/>
                  </a:lnTo>
                  <a:lnTo>
                    <a:pt x="6785" y="176"/>
                  </a:lnTo>
                  <a:lnTo>
                    <a:pt x="6714" y="184"/>
                  </a:lnTo>
                  <a:lnTo>
                    <a:pt x="6642" y="191"/>
                  </a:lnTo>
                  <a:lnTo>
                    <a:pt x="6570" y="198"/>
                  </a:lnTo>
                  <a:lnTo>
                    <a:pt x="6498" y="204"/>
                  </a:lnTo>
                  <a:lnTo>
                    <a:pt x="6426" y="208"/>
                  </a:lnTo>
                  <a:lnTo>
                    <a:pt x="6440" y="227"/>
                  </a:lnTo>
                  <a:lnTo>
                    <a:pt x="6453" y="246"/>
                  </a:lnTo>
                  <a:lnTo>
                    <a:pt x="6465" y="264"/>
                  </a:lnTo>
                  <a:lnTo>
                    <a:pt x="6476" y="282"/>
                  </a:lnTo>
                  <a:lnTo>
                    <a:pt x="6487" y="302"/>
                  </a:lnTo>
                  <a:lnTo>
                    <a:pt x="6497" y="321"/>
                  </a:lnTo>
                  <a:lnTo>
                    <a:pt x="6506" y="339"/>
                  </a:lnTo>
                  <a:lnTo>
                    <a:pt x="6515" y="359"/>
                  </a:lnTo>
                  <a:lnTo>
                    <a:pt x="6523" y="378"/>
                  </a:lnTo>
                  <a:lnTo>
                    <a:pt x="6531" y="398"/>
                  </a:lnTo>
                  <a:lnTo>
                    <a:pt x="6537" y="417"/>
                  </a:lnTo>
                  <a:lnTo>
                    <a:pt x="6544" y="436"/>
                  </a:lnTo>
                  <a:lnTo>
                    <a:pt x="6549" y="457"/>
                  </a:lnTo>
                  <a:lnTo>
                    <a:pt x="6554" y="476"/>
                  </a:lnTo>
                  <a:lnTo>
                    <a:pt x="6557" y="495"/>
                  </a:lnTo>
                  <a:lnTo>
                    <a:pt x="6562" y="516"/>
                  </a:lnTo>
                  <a:lnTo>
                    <a:pt x="6613" y="510"/>
                  </a:lnTo>
                  <a:lnTo>
                    <a:pt x="6664" y="505"/>
                  </a:lnTo>
                  <a:lnTo>
                    <a:pt x="6714" y="499"/>
                  </a:lnTo>
                  <a:lnTo>
                    <a:pt x="6763" y="494"/>
                  </a:lnTo>
                  <a:lnTo>
                    <a:pt x="6812" y="490"/>
                  </a:lnTo>
                  <a:lnTo>
                    <a:pt x="6860" y="485"/>
                  </a:lnTo>
                  <a:lnTo>
                    <a:pt x="6908" y="482"/>
                  </a:lnTo>
                  <a:lnTo>
                    <a:pt x="6955" y="478"/>
                  </a:lnTo>
                  <a:lnTo>
                    <a:pt x="6955" y="824"/>
                  </a:lnTo>
                  <a:lnTo>
                    <a:pt x="6438" y="824"/>
                  </a:lnTo>
                  <a:lnTo>
                    <a:pt x="6438" y="1143"/>
                  </a:lnTo>
                  <a:lnTo>
                    <a:pt x="6893" y="1143"/>
                  </a:lnTo>
                  <a:lnTo>
                    <a:pt x="6878" y="1190"/>
                  </a:lnTo>
                  <a:lnTo>
                    <a:pt x="6860" y="1241"/>
                  </a:lnTo>
                  <a:lnTo>
                    <a:pt x="6841" y="1291"/>
                  </a:lnTo>
                  <a:lnTo>
                    <a:pt x="6818" y="1343"/>
                  </a:lnTo>
                  <a:lnTo>
                    <a:pt x="6794" y="1397"/>
                  </a:lnTo>
                  <a:lnTo>
                    <a:pt x="6767" y="1450"/>
                  </a:lnTo>
                  <a:lnTo>
                    <a:pt x="6737" y="1506"/>
                  </a:lnTo>
                  <a:lnTo>
                    <a:pt x="6705" y="1563"/>
                  </a:lnTo>
                  <a:lnTo>
                    <a:pt x="6671" y="1621"/>
                  </a:lnTo>
                  <a:lnTo>
                    <a:pt x="6635" y="1681"/>
                  </a:lnTo>
                  <a:lnTo>
                    <a:pt x="6596" y="1742"/>
                  </a:lnTo>
                  <a:lnTo>
                    <a:pt x="6554" y="1803"/>
                  </a:lnTo>
                  <a:lnTo>
                    <a:pt x="6511" y="1867"/>
                  </a:lnTo>
                  <a:lnTo>
                    <a:pt x="6464" y="1932"/>
                  </a:lnTo>
                  <a:lnTo>
                    <a:pt x="6416" y="1997"/>
                  </a:lnTo>
                  <a:lnTo>
                    <a:pt x="6365" y="2064"/>
                  </a:lnTo>
                  <a:lnTo>
                    <a:pt x="6401" y="2113"/>
                  </a:lnTo>
                  <a:lnTo>
                    <a:pt x="6437" y="2153"/>
                  </a:lnTo>
                  <a:lnTo>
                    <a:pt x="6470" y="2190"/>
                  </a:lnTo>
                  <a:lnTo>
                    <a:pt x="6500" y="2225"/>
                  </a:lnTo>
                  <a:lnTo>
                    <a:pt x="6528" y="2258"/>
                  </a:lnTo>
                  <a:lnTo>
                    <a:pt x="6552" y="2290"/>
                  </a:lnTo>
                  <a:lnTo>
                    <a:pt x="6574" y="2318"/>
                  </a:lnTo>
                  <a:lnTo>
                    <a:pt x="6594" y="2346"/>
                  </a:lnTo>
                  <a:lnTo>
                    <a:pt x="6610" y="2372"/>
                  </a:lnTo>
                  <a:lnTo>
                    <a:pt x="6636" y="2335"/>
                  </a:lnTo>
                  <a:lnTo>
                    <a:pt x="6663" y="2294"/>
                  </a:lnTo>
                  <a:lnTo>
                    <a:pt x="6693" y="2248"/>
                  </a:lnTo>
                  <a:lnTo>
                    <a:pt x="6724" y="2196"/>
                  </a:lnTo>
                  <a:lnTo>
                    <a:pt x="6758" y="2141"/>
                  </a:lnTo>
                  <a:lnTo>
                    <a:pt x="6792" y="2079"/>
                  </a:lnTo>
                  <a:lnTo>
                    <a:pt x="6830" y="2013"/>
                  </a:lnTo>
                  <a:lnTo>
                    <a:pt x="6868" y="1941"/>
                  </a:lnTo>
                  <a:lnTo>
                    <a:pt x="6897" y="1890"/>
                  </a:lnTo>
                  <a:lnTo>
                    <a:pt x="6921" y="1847"/>
                  </a:lnTo>
                  <a:lnTo>
                    <a:pt x="6940" y="1810"/>
                  </a:lnTo>
                  <a:lnTo>
                    <a:pt x="6955" y="1782"/>
                  </a:lnTo>
                  <a:lnTo>
                    <a:pt x="6955" y="2826"/>
                  </a:lnTo>
                  <a:lnTo>
                    <a:pt x="7323" y="2826"/>
                  </a:lnTo>
                  <a:lnTo>
                    <a:pt x="7323" y="1659"/>
                  </a:lnTo>
                  <a:lnTo>
                    <a:pt x="7348" y="1687"/>
                  </a:lnTo>
                  <a:lnTo>
                    <a:pt x="7372" y="1717"/>
                  </a:lnTo>
                  <a:lnTo>
                    <a:pt x="7397" y="1746"/>
                  </a:lnTo>
                  <a:lnTo>
                    <a:pt x="7422" y="1778"/>
                  </a:lnTo>
                  <a:lnTo>
                    <a:pt x="7446" y="1811"/>
                  </a:lnTo>
                  <a:lnTo>
                    <a:pt x="7471" y="1846"/>
                  </a:lnTo>
                  <a:lnTo>
                    <a:pt x="7495" y="1881"/>
                  </a:lnTo>
                  <a:lnTo>
                    <a:pt x="7520" y="1917"/>
                  </a:lnTo>
                  <a:lnTo>
                    <a:pt x="7556" y="1966"/>
                  </a:lnTo>
                  <a:lnTo>
                    <a:pt x="7605" y="1929"/>
                  </a:lnTo>
                  <a:lnTo>
                    <a:pt x="7643" y="2200"/>
                  </a:lnTo>
                  <a:lnTo>
                    <a:pt x="8539" y="2064"/>
                  </a:lnTo>
                  <a:lnTo>
                    <a:pt x="8539" y="2851"/>
                  </a:lnTo>
                  <a:lnTo>
                    <a:pt x="8932" y="2851"/>
                  </a:lnTo>
                  <a:lnTo>
                    <a:pt x="8932" y="2003"/>
                  </a:lnTo>
                  <a:lnTo>
                    <a:pt x="9289" y="1941"/>
                  </a:lnTo>
                  <a:lnTo>
                    <a:pt x="9265" y="1622"/>
                  </a:lnTo>
                  <a:lnTo>
                    <a:pt x="8932" y="1671"/>
                  </a:lnTo>
                  <a:lnTo>
                    <a:pt x="8932" y="295"/>
                  </a:lnTo>
                  <a:lnTo>
                    <a:pt x="8933" y="270"/>
                  </a:lnTo>
                  <a:lnTo>
                    <a:pt x="8934" y="245"/>
                  </a:lnTo>
                  <a:lnTo>
                    <a:pt x="8936" y="221"/>
                  </a:lnTo>
                  <a:lnTo>
                    <a:pt x="8939" y="196"/>
                  </a:lnTo>
                  <a:lnTo>
                    <a:pt x="8942" y="172"/>
                  </a:lnTo>
                  <a:lnTo>
                    <a:pt x="8947" y="147"/>
                  </a:lnTo>
                  <a:lnTo>
                    <a:pt x="8951" y="123"/>
                  </a:lnTo>
                  <a:lnTo>
                    <a:pt x="8957" y="98"/>
                  </a:lnTo>
                  <a:lnTo>
                    <a:pt x="8957" y="86"/>
                  </a:lnTo>
                  <a:lnTo>
                    <a:pt x="8957" y="76"/>
                  </a:lnTo>
                  <a:lnTo>
                    <a:pt x="8957" y="68"/>
                  </a:lnTo>
                  <a:lnTo>
                    <a:pt x="8957" y="61"/>
                  </a:lnTo>
                  <a:lnTo>
                    <a:pt x="8956" y="56"/>
                  </a:lnTo>
                  <a:lnTo>
                    <a:pt x="8955" y="50"/>
                  </a:lnTo>
                  <a:lnTo>
                    <a:pt x="8951" y="44"/>
                  </a:lnTo>
                  <a:lnTo>
                    <a:pt x="8947" y="40"/>
                  </a:lnTo>
                  <a:lnTo>
                    <a:pt x="8941" y="35"/>
                  </a:lnTo>
                  <a:lnTo>
                    <a:pt x="8934" y="31"/>
                  </a:lnTo>
                  <a:lnTo>
                    <a:pt x="8926" y="27"/>
                  </a:lnTo>
                  <a:lnTo>
                    <a:pt x="8917" y="24"/>
                  </a:lnTo>
                  <a:lnTo>
                    <a:pt x="8906" y="22"/>
                  </a:lnTo>
                  <a:lnTo>
                    <a:pt x="8895" y="19"/>
                  </a:lnTo>
                  <a:lnTo>
                    <a:pt x="8882" y="17"/>
                  </a:lnTo>
                  <a:lnTo>
                    <a:pt x="8867" y="15"/>
                  </a:lnTo>
                  <a:lnTo>
                    <a:pt x="8834" y="12"/>
                  </a:lnTo>
                  <a:lnTo>
                    <a:pt x="8798" y="12"/>
                  </a:lnTo>
                  <a:lnTo>
                    <a:pt x="8539" y="12"/>
                  </a:lnTo>
                  <a:close/>
                  <a:moveTo>
                    <a:pt x="8416" y="1511"/>
                  </a:moveTo>
                  <a:lnTo>
                    <a:pt x="8382" y="1438"/>
                  </a:lnTo>
                  <a:lnTo>
                    <a:pt x="8347" y="1365"/>
                  </a:lnTo>
                  <a:lnTo>
                    <a:pt x="8310" y="1292"/>
                  </a:lnTo>
                  <a:lnTo>
                    <a:pt x="8273" y="1219"/>
                  </a:lnTo>
                  <a:lnTo>
                    <a:pt x="8233" y="1147"/>
                  </a:lnTo>
                  <a:lnTo>
                    <a:pt x="8193" y="1075"/>
                  </a:lnTo>
                  <a:lnTo>
                    <a:pt x="8152" y="1005"/>
                  </a:lnTo>
                  <a:lnTo>
                    <a:pt x="8110" y="934"/>
                  </a:lnTo>
                  <a:lnTo>
                    <a:pt x="7777" y="1130"/>
                  </a:lnTo>
                  <a:lnTo>
                    <a:pt x="7825" y="1201"/>
                  </a:lnTo>
                  <a:lnTo>
                    <a:pt x="7871" y="1270"/>
                  </a:lnTo>
                  <a:lnTo>
                    <a:pt x="7913" y="1339"/>
                  </a:lnTo>
                  <a:lnTo>
                    <a:pt x="7953" y="1407"/>
                  </a:lnTo>
                  <a:lnTo>
                    <a:pt x="7990" y="1474"/>
                  </a:lnTo>
                  <a:lnTo>
                    <a:pt x="8024" y="1540"/>
                  </a:lnTo>
                  <a:lnTo>
                    <a:pt x="8056" y="1606"/>
                  </a:lnTo>
                  <a:lnTo>
                    <a:pt x="8085" y="1671"/>
                  </a:lnTo>
                  <a:lnTo>
                    <a:pt x="8416" y="1511"/>
                  </a:lnTo>
                  <a:close/>
                  <a:moveTo>
                    <a:pt x="9547" y="639"/>
                  </a:moveTo>
                  <a:lnTo>
                    <a:pt x="9547" y="971"/>
                  </a:lnTo>
                  <a:lnTo>
                    <a:pt x="10002" y="971"/>
                  </a:lnTo>
                  <a:lnTo>
                    <a:pt x="10002" y="1400"/>
                  </a:lnTo>
                  <a:lnTo>
                    <a:pt x="9932" y="1422"/>
                  </a:lnTo>
                  <a:lnTo>
                    <a:pt x="9866" y="1441"/>
                  </a:lnTo>
                  <a:lnTo>
                    <a:pt x="9803" y="1458"/>
                  </a:lnTo>
                  <a:lnTo>
                    <a:pt x="9743" y="1474"/>
                  </a:lnTo>
                  <a:lnTo>
                    <a:pt x="9687" y="1489"/>
                  </a:lnTo>
                  <a:lnTo>
                    <a:pt x="9633" y="1503"/>
                  </a:lnTo>
                  <a:lnTo>
                    <a:pt x="9582" y="1514"/>
                  </a:lnTo>
                  <a:lnTo>
                    <a:pt x="9535" y="1524"/>
                  </a:lnTo>
                  <a:lnTo>
                    <a:pt x="9532" y="1524"/>
                  </a:lnTo>
                  <a:lnTo>
                    <a:pt x="9529" y="1525"/>
                  </a:lnTo>
                  <a:lnTo>
                    <a:pt x="9527" y="1528"/>
                  </a:lnTo>
                  <a:lnTo>
                    <a:pt x="9526" y="1530"/>
                  </a:lnTo>
                  <a:lnTo>
                    <a:pt x="9523" y="1538"/>
                  </a:lnTo>
                  <a:lnTo>
                    <a:pt x="9522" y="1548"/>
                  </a:lnTo>
                  <a:lnTo>
                    <a:pt x="9540" y="1609"/>
                  </a:lnTo>
                  <a:lnTo>
                    <a:pt x="9557" y="1666"/>
                  </a:lnTo>
                  <a:lnTo>
                    <a:pt x="9575" y="1719"/>
                  </a:lnTo>
                  <a:lnTo>
                    <a:pt x="9590" y="1769"/>
                  </a:lnTo>
                  <a:lnTo>
                    <a:pt x="9605" y="1817"/>
                  </a:lnTo>
                  <a:lnTo>
                    <a:pt x="9619" y="1861"/>
                  </a:lnTo>
                  <a:lnTo>
                    <a:pt x="9633" y="1904"/>
                  </a:lnTo>
                  <a:lnTo>
                    <a:pt x="9645" y="1941"/>
                  </a:lnTo>
                  <a:lnTo>
                    <a:pt x="9649" y="1945"/>
                  </a:lnTo>
                  <a:lnTo>
                    <a:pt x="9652" y="1946"/>
                  </a:lnTo>
                  <a:lnTo>
                    <a:pt x="9654" y="1947"/>
                  </a:lnTo>
                  <a:lnTo>
                    <a:pt x="9658" y="1948"/>
                  </a:lnTo>
                  <a:lnTo>
                    <a:pt x="9661" y="1947"/>
                  </a:lnTo>
                  <a:lnTo>
                    <a:pt x="9663" y="1946"/>
                  </a:lnTo>
                  <a:lnTo>
                    <a:pt x="9667" y="1945"/>
                  </a:lnTo>
                  <a:lnTo>
                    <a:pt x="9670" y="1941"/>
                  </a:lnTo>
                  <a:lnTo>
                    <a:pt x="9686" y="1934"/>
                  </a:lnTo>
                  <a:lnTo>
                    <a:pt x="9703" y="1926"/>
                  </a:lnTo>
                  <a:lnTo>
                    <a:pt x="9723" y="1917"/>
                  </a:lnTo>
                  <a:lnTo>
                    <a:pt x="9744" y="1908"/>
                  </a:lnTo>
                  <a:lnTo>
                    <a:pt x="9766" y="1897"/>
                  </a:lnTo>
                  <a:lnTo>
                    <a:pt x="9790" y="1884"/>
                  </a:lnTo>
                  <a:lnTo>
                    <a:pt x="9815" y="1871"/>
                  </a:lnTo>
                  <a:lnTo>
                    <a:pt x="9842" y="1855"/>
                  </a:lnTo>
                  <a:lnTo>
                    <a:pt x="9889" y="1832"/>
                  </a:lnTo>
                  <a:lnTo>
                    <a:pt x="9931" y="1812"/>
                  </a:lnTo>
                  <a:lnTo>
                    <a:pt x="9969" y="1795"/>
                  </a:lnTo>
                  <a:lnTo>
                    <a:pt x="10002" y="1782"/>
                  </a:lnTo>
                  <a:lnTo>
                    <a:pt x="10002" y="2335"/>
                  </a:lnTo>
                  <a:lnTo>
                    <a:pt x="10000" y="2355"/>
                  </a:lnTo>
                  <a:lnTo>
                    <a:pt x="9998" y="2373"/>
                  </a:lnTo>
                  <a:lnTo>
                    <a:pt x="9995" y="2389"/>
                  </a:lnTo>
                  <a:lnTo>
                    <a:pt x="9989" y="2403"/>
                  </a:lnTo>
                  <a:lnTo>
                    <a:pt x="9986" y="2408"/>
                  </a:lnTo>
                  <a:lnTo>
                    <a:pt x="9982" y="2413"/>
                  </a:lnTo>
                  <a:lnTo>
                    <a:pt x="9978" y="2419"/>
                  </a:lnTo>
                  <a:lnTo>
                    <a:pt x="9974" y="2422"/>
                  </a:lnTo>
                  <a:lnTo>
                    <a:pt x="9969" y="2425"/>
                  </a:lnTo>
                  <a:lnTo>
                    <a:pt x="9964" y="2429"/>
                  </a:lnTo>
                  <a:lnTo>
                    <a:pt x="9958" y="2431"/>
                  </a:lnTo>
                  <a:lnTo>
                    <a:pt x="9953" y="2433"/>
                  </a:lnTo>
                  <a:lnTo>
                    <a:pt x="9940" y="2436"/>
                  </a:lnTo>
                  <a:lnTo>
                    <a:pt x="9920" y="2438"/>
                  </a:lnTo>
                  <a:lnTo>
                    <a:pt x="9893" y="2440"/>
                  </a:lnTo>
                  <a:lnTo>
                    <a:pt x="9860" y="2442"/>
                  </a:lnTo>
                  <a:lnTo>
                    <a:pt x="9821" y="2444"/>
                  </a:lnTo>
                  <a:lnTo>
                    <a:pt x="9773" y="2445"/>
                  </a:lnTo>
                  <a:lnTo>
                    <a:pt x="9719" y="2445"/>
                  </a:lnTo>
                  <a:lnTo>
                    <a:pt x="9658" y="2445"/>
                  </a:lnTo>
                  <a:lnTo>
                    <a:pt x="9678" y="2486"/>
                  </a:lnTo>
                  <a:lnTo>
                    <a:pt x="9699" y="2529"/>
                  </a:lnTo>
                  <a:lnTo>
                    <a:pt x="9717" y="2574"/>
                  </a:lnTo>
                  <a:lnTo>
                    <a:pt x="9734" y="2620"/>
                  </a:lnTo>
                  <a:lnTo>
                    <a:pt x="9751" y="2669"/>
                  </a:lnTo>
                  <a:lnTo>
                    <a:pt x="9766" y="2719"/>
                  </a:lnTo>
                  <a:lnTo>
                    <a:pt x="9780" y="2772"/>
                  </a:lnTo>
                  <a:lnTo>
                    <a:pt x="9793" y="2826"/>
                  </a:lnTo>
                  <a:lnTo>
                    <a:pt x="9836" y="2824"/>
                  </a:lnTo>
                  <a:lnTo>
                    <a:pt x="9879" y="2822"/>
                  </a:lnTo>
                  <a:lnTo>
                    <a:pt x="9917" y="2820"/>
                  </a:lnTo>
                  <a:lnTo>
                    <a:pt x="9956" y="2816"/>
                  </a:lnTo>
                  <a:lnTo>
                    <a:pt x="9991" y="2813"/>
                  </a:lnTo>
                  <a:lnTo>
                    <a:pt x="10026" y="2808"/>
                  </a:lnTo>
                  <a:lnTo>
                    <a:pt x="10057" y="2804"/>
                  </a:lnTo>
                  <a:lnTo>
                    <a:pt x="10088" y="2799"/>
                  </a:lnTo>
                  <a:lnTo>
                    <a:pt x="10116" y="2793"/>
                  </a:lnTo>
                  <a:lnTo>
                    <a:pt x="10142" y="2787"/>
                  </a:lnTo>
                  <a:lnTo>
                    <a:pt x="10167" y="2781"/>
                  </a:lnTo>
                  <a:lnTo>
                    <a:pt x="10188" y="2773"/>
                  </a:lnTo>
                  <a:lnTo>
                    <a:pt x="10209" y="2766"/>
                  </a:lnTo>
                  <a:lnTo>
                    <a:pt x="10228" y="2758"/>
                  </a:lnTo>
                  <a:lnTo>
                    <a:pt x="10244" y="2749"/>
                  </a:lnTo>
                  <a:lnTo>
                    <a:pt x="10259" y="2740"/>
                  </a:lnTo>
                  <a:lnTo>
                    <a:pt x="10274" y="2732"/>
                  </a:lnTo>
                  <a:lnTo>
                    <a:pt x="10289" y="2723"/>
                  </a:lnTo>
                  <a:lnTo>
                    <a:pt x="10301" y="2713"/>
                  </a:lnTo>
                  <a:lnTo>
                    <a:pt x="10314" y="2701"/>
                  </a:lnTo>
                  <a:lnTo>
                    <a:pt x="10324" y="2689"/>
                  </a:lnTo>
                  <a:lnTo>
                    <a:pt x="10334" y="2675"/>
                  </a:lnTo>
                  <a:lnTo>
                    <a:pt x="10343" y="2661"/>
                  </a:lnTo>
                  <a:lnTo>
                    <a:pt x="10352" y="2645"/>
                  </a:lnTo>
                  <a:lnTo>
                    <a:pt x="10359" y="2628"/>
                  </a:lnTo>
                  <a:lnTo>
                    <a:pt x="10365" y="2611"/>
                  </a:lnTo>
                  <a:lnTo>
                    <a:pt x="10371" y="2592"/>
                  </a:lnTo>
                  <a:lnTo>
                    <a:pt x="10375" y="2572"/>
                  </a:lnTo>
                  <a:lnTo>
                    <a:pt x="10379" y="2552"/>
                  </a:lnTo>
                  <a:lnTo>
                    <a:pt x="10381" y="2529"/>
                  </a:lnTo>
                  <a:lnTo>
                    <a:pt x="10382" y="2506"/>
                  </a:lnTo>
                  <a:lnTo>
                    <a:pt x="10383" y="2482"/>
                  </a:lnTo>
                  <a:lnTo>
                    <a:pt x="10383" y="1635"/>
                  </a:lnTo>
                  <a:lnTo>
                    <a:pt x="10448" y="1609"/>
                  </a:lnTo>
                  <a:lnTo>
                    <a:pt x="10505" y="1586"/>
                  </a:lnTo>
                  <a:lnTo>
                    <a:pt x="10552" y="1566"/>
                  </a:lnTo>
                  <a:lnTo>
                    <a:pt x="10588" y="1552"/>
                  </a:lnTo>
                  <a:lnTo>
                    <a:pt x="10616" y="1539"/>
                  </a:lnTo>
                  <a:lnTo>
                    <a:pt x="10634" y="1531"/>
                  </a:lnTo>
                  <a:lnTo>
                    <a:pt x="10638" y="1528"/>
                  </a:lnTo>
                  <a:lnTo>
                    <a:pt x="10642" y="1525"/>
                  </a:lnTo>
                  <a:lnTo>
                    <a:pt x="10643" y="1524"/>
                  </a:lnTo>
                  <a:lnTo>
                    <a:pt x="10642" y="1524"/>
                  </a:lnTo>
                  <a:lnTo>
                    <a:pt x="10641" y="1524"/>
                  </a:lnTo>
                  <a:lnTo>
                    <a:pt x="10635" y="1478"/>
                  </a:lnTo>
                  <a:lnTo>
                    <a:pt x="10630" y="1433"/>
                  </a:lnTo>
                  <a:lnTo>
                    <a:pt x="10626" y="1389"/>
                  </a:lnTo>
                  <a:lnTo>
                    <a:pt x="10622" y="1345"/>
                  </a:lnTo>
                  <a:lnTo>
                    <a:pt x="10619" y="1303"/>
                  </a:lnTo>
                  <a:lnTo>
                    <a:pt x="10618" y="1261"/>
                  </a:lnTo>
                  <a:lnTo>
                    <a:pt x="10617" y="1220"/>
                  </a:lnTo>
                  <a:lnTo>
                    <a:pt x="10616" y="1179"/>
                  </a:lnTo>
                  <a:lnTo>
                    <a:pt x="10602" y="1186"/>
                  </a:lnTo>
                  <a:lnTo>
                    <a:pt x="10583" y="1194"/>
                  </a:lnTo>
                  <a:lnTo>
                    <a:pt x="10560" y="1203"/>
                  </a:lnTo>
                  <a:lnTo>
                    <a:pt x="10534" y="1213"/>
                  </a:lnTo>
                  <a:lnTo>
                    <a:pt x="10502" y="1225"/>
                  </a:lnTo>
                  <a:lnTo>
                    <a:pt x="10466" y="1237"/>
                  </a:lnTo>
                  <a:lnTo>
                    <a:pt x="10426" y="1251"/>
                  </a:lnTo>
                  <a:lnTo>
                    <a:pt x="10383" y="1266"/>
                  </a:lnTo>
                  <a:lnTo>
                    <a:pt x="10383" y="971"/>
                  </a:lnTo>
                  <a:lnTo>
                    <a:pt x="10690" y="971"/>
                  </a:lnTo>
                  <a:lnTo>
                    <a:pt x="10690" y="786"/>
                  </a:lnTo>
                  <a:lnTo>
                    <a:pt x="11206" y="786"/>
                  </a:lnTo>
                  <a:lnTo>
                    <a:pt x="11206" y="1130"/>
                  </a:lnTo>
                  <a:lnTo>
                    <a:pt x="10726" y="1130"/>
                  </a:lnTo>
                  <a:lnTo>
                    <a:pt x="10726" y="1462"/>
                  </a:lnTo>
                  <a:lnTo>
                    <a:pt x="10788" y="1462"/>
                  </a:lnTo>
                  <a:lnTo>
                    <a:pt x="10807" y="1515"/>
                  </a:lnTo>
                  <a:lnTo>
                    <a:pt x="10826" y="1568"/>
                  </a:lnTo>
                  <a:lnTo>
                    <a:pt x="10846" y="1620"/>
                  </a:lnTo>
                  <a:lnTo>
                    <a:pt x="10866" y="1671"/>
                  </a:lnTo>
                  <a:lnTo>
                    <a:pt x="10888" y="1721"/>
                  </a:lnTo>
                  <a:lnTo>
                    <a:pt x="10909" y="1770"/>
                  </a:lnTo>
                  <a:lnTo>
                    <a:pt x="10931" y="1819"/>
                  </a:lnTo>
                  <a:lnTo>
                    <a:pt x="10954" y="1867"/>
                  </a:lnTo>
                  <a:lnTo>
                    <a:pt x="10977" y="1915"/>
                  </a:lnTo>
                  <a:lnTo>
                    <a:pt x="11001" y="1962"/>
                  </a:lnTo>
                  <a:lnTo>
                    <a:pt x="11026" y="2007"/>
                  </a:lnTo>
                  <a:lnTo>
                    <a:pt x="11051" y="2052"/>
                  </a:lnTo>
                  <a:lnTo>
                    <a:pt x="11076" y="2096"/>
                  </a:lnTo>
                  <a:lnTo>
                    <a:pt x="11102" y="2139"/>
                  </a:lnTo>
                  <a:lnTo>
                    <a:pt x="11129" y="2183"/>
                  </a:lnTo>
                  <a:lnTo>
                    <a:pt x="11157" y="2224"/>
                  </a:lnTo>
                  <a:lnTo>
                    <a:pt x="11120" y="2251"/>
                  </a:lnTo>
                  <a:lnTo>
                    <a:pt x="11084" y="2277"/>
                  </a:lnTo>
                  <a:lnTo>
                    <a:pt x="11045" y="2302"/>
                  </a:lnTo>
                  <a:lnTo>
                    <a:pt x="11006" y="2327"/>
                  </a:lnTo>
                  <a:lnTo>
                    <a:pt x="10965" y="2350"/>
                  </a:lnTo>
                  <a:lnTo>
                    <a:pt x="10924" y="2373"/>
                  </a:lnTo>
                  <a:lnTo>
                    <a:pt x="10881" y="2395"/>
                  </a:lnTo>
                  <a:lnTo>
                    <a:pt x="10838" y="2415"/>
                  </a:lnTo>
                  <a:lnTo>
                    <a:pt x="10792" y="2435"/>
                  </a:lnTo>
                  <a:lnTo>
                    <a:pt x="10745" y="2453"/>
                  </a:lnTo>
                  <a:lnTo>
                    <a:pt x="10699" y="2470"/>
                  </a:lnTo>
                  <a:lnTo>
                    <a:pt x="10650" y="2487"/>
                  </a:lnTo>
                  <a:lnTo>
                    <a:pt x="10600" y="2503"/>
                  </a:lnTo>
                  <a:lnTo>
                    <a:pt x="10549" y="2518"/>
                  </a:lnTo>
                  <a:lnTo>
                    <a:pt x="10497" y="2531"/>
                  </a:lnTo>
                  <a:lnTo>
                    <a:pt x="10444" y="2544"/>
                  </a:lnTo>
                  <a:lnTo>
                    <a:pt x="10470" y="2566"/>
                  </a:lnTo>
                  <a:lnTo>
                    <a:pt x="10494" y="2587"/>
                  </a:lnTo>
                  <a:lnTo>
                    <a:pt x="10518" y="2609"/>
                  </a:lnTo>
                  <a:lnTo>
                    <a:pt x="10540" y="2630"/>
                  </a:lnTo>
                  <a:lnTo>
                    <a:pt x="10561" y="2652"/>
                  </a:lnTo>
                  <a:lnTo>
                    <a:pt x="10581" y="2675"/>
                  </a:lnTo>
                  <a:lnTo>
                    <a:pt x="10601" y="2697"/>
                  </a:lnTo>
                  <a:lnTo>
                    <a:pt x="10619" y="2719"/>
                  </a:lnTo>
                  <a:lnTo>
                    <a:pt x="10636" y="2741"/>
                  </a:lnTo>
                  <a:lnTo>
                    <a:pt x="10652" y="2764"/>
                  </a:lnTo>
                  <a:lnTo>
                    <a:pt x="10667" y="2787"/>
                  </a:lnTo>
                  <a:lnTo>
                    <a:pt x="10682" y="2808"/>
                  </a:lnTo>
                  <a:lnTo>
                    <a:pt x="10694" y="2831"/>
                  </a:lnTo>
                  <a:lnTo>
                    <a:pt x="10706" y="2854"/>
                  </a:lnTo>
                  <a:lnTo>
                    <a:pt x="10717" y="2878"/>
                  </a:lnTo>
                  <a:lnTo>
                    <a:pt x="10726" y="2900"/>
                  </a:lnTo>
                  <a:lnTo>
                    <a:pt x="10769" y="2881"/>
                  </a:lnTo>
                  <a:lnTo>
                    <a:pt x="10813" y="2862"/>
                  </a:lnTo>
                  <a:lnTo>
                    <a:pt x="10857" y="2840"/>
                  </a:lnTo>
                  <a:lnTo>
                    <a:pt x="10900" y="2818"/>
                  </a:lnTo>
                  <a:lnTo>
                    <a:pt x="10944" y="2796"/>
                  </a:lnTo>
                  <a:lnTo>
                    <a:pt x="10988" y="2772"/>
                  </a:lnTo>
                  <a:lnTo>
                    <a:pt x="11032" y="2748"/>
                  </a:lnTo>
                  <a:lnTo>
                    <a:pt x="11077" y="2722"/>
                  </a:lnTo>
                  <a:lnTo>
                    <a:pt x="11121" y="2695"/>
                  </a:lnTo>
                  <a:lnTo>
                    <a:pt x="11167" y="2668"/>
                  </a:lnTo>
                  <a:lnTo>
                    <a:pt x="11211" y="2640"/>
                  </a:lnTo>
                  <a:lnTo>
                    <a:pt x="11257" y="2610"/>
                  </a:lnTo>
                  <a:lnTo>
                    <a:pt x="11302" y="2579"/>
                  </a:lnTo>
                  <a:lnTo>
                    <a:pt x="11347" y="2548"/>
                  </a:lnTo>
                  <a:lnTo>
                    <a:pt x="11393" y="2515"/>
                  </a:lnTo>
                  <a:lnTo>
                    <a:pt x="11439" y="2482"/>
                  </a:lnTo>
                  <a:lnTo>
                    <a:pt x="11473" y="2509"/>
                  </a:lnTo>
                  <a:lnTo>
                    <a:pt x="11510" y="2534"/>
                  </a:lnTo>
                  <a:lnTo>
                    <a:pt x="11547" y="2559"/>
                  </a:lnTo>
                  <a:lnTo>
                    <a:pt x="11587" y="2585"/>
                  </a:lnTo>
                  <a:lnTo>
                    <a:pt x="11628" y="2609"/>
                  </a:lnTo>
                  <a:lnTo>
                    <a:pt x="11671" y="2634"/>
                  </a:lnTo>
                  <a:lnTo>
                    <a:pt x="11716" y="2658"/>
                  </a:lnTo>
                  <a:lnTo>
                    <a:pt x="11761" y="2682"/>
                  </a:lnTo>
                  <a:lnTo>
                    <a:pt x="11809" y="2706"/>
                  </a:lnTo>
                  <a:lnTo>
                    <a:pt x="11858" y="2728"/>
                  </a:lnTo>
                  <a:lnTo>
                    <a:pt x="11909" y="2752"/>
                  </a:lnTo>
                  <a:lnTo>
                    <a:pt x="11962" y="2775"/>
                  </a:lnTo>
                  <a:lnTo>
                    <a:pt x="12017" y="2797"/>
                  </a:lnTo>
                  <a:lnTo>
                    <a:pt x="12072" y="2820"/>
                  </a:lnTo>
                  <a:lnTo>
                    <a:pt x="12129" y="2841"/>
                  </a:lnTo>
                  <a:lnTo>
                    <a:pt x="12189" y="2863"/>
                  </a:lnTo>
                  <a:lnTo>
                    <a:pt x="12211" y="2812"/>
                  </a:lnTo>
                  <a:lnTo>
                    <a:pt x="12235" y="2759"/>
                  </a:lnTo>
                  <a:lnTo>
                    <a:pt x="12261" y="2708"/>
                  </a:lnTo>
                  <a:lnTo>
                    <a:pt x="12290" y="2658"/>
                  </a:lnTo>
                  <a:lnTo>
                    <a:pt x="12321" y="2607"/>
                  </a:lnTo>
                  <a:lnTo>
                    <a:pt x="12353" y="2556"/>
                  </a:lnTo>
                  <a:lnTo>
                    <a:pt x="12387" y="2507"/>
                  </a:lnTo>
                  <a:lnTo>
                    <a:pt x="12422" y="2457"/>
                  </a:lnTo>
                  <a:lnTo>
                    <a:pt x="12368" y="2448"/>
                  </a:lnTo>
                  <a:lnTo>
                    <a:pt x="12317" y="2437"/>
                  </a:lnTo>
                  <a:lnTo>
                    <a:pt x="12266" y="2425"/>
                  </a:lnTo>
                  <a:lnTo>
                    <a:pt x="12216" y="2413"/>
                  </a:lnTo>
                  <a:lnTo>
                    <a:pt x="12168" y="2399"/>
                  </a:lnTo>
                  <a:lnTo>
                    <a:pt x="12120" y="2384"/>
                  </a:lnTo>
                  <a:lnTo>
                    <a:pt x="12075" y="2370"/>
                  </a:lnTo>
                  <a:lnTo>
                    <a:pt x="12029" y="2352"/>
                  </a:lnTo>
                  <a:lnTo>
                    <a:pt x="11985" y="2335"/>
                  </a:lnTo>
                  <a:lnTo>
                    <a:pt x="11942" y="2317"/>
                  </a:lnTo>
                  <a:lnTo>
                    <a:pt x="11900" y="2298"/>
                  </a:lnTo>
                  <a:lnTo>
                    <a:pt x="11860" y="2277"/>
                  </a:lnTo>
                  <a:lnTo>
                    <a:pt x="11821" y="2257"/>
                  </a:lnTo>
                  <a:lnTo>
                    <a:pt x="11782" y="2234"/>
                  </a:lnTo>
                  <a:lnTo>
                    <a:pt x="11745" y="2211"/>
                  </a:lnTo>
                  <a:lnTo>
                    <a:pt x="11709" y="2187"/>
                  </a:lnTo>
                  <a:lnTo>
                    <a:pt x="11749" y="2130"/>
                  </a:lnTo>
                  <a:lnTo>
                    <a:pt x="11786" y="2071"/>
                  </a:lnTo>
                  <a:lnTo>
                    <a:pt x="11823" y="2012"/>
                  </a:lnTo>
                  <a:lnTo>
                    <a:pt x="11858" y="1953"/>
                  </a:lnTo>
                  <a:lnTo>
                    <a:pt x="11892" y="1891"/>
                  </a:lnTo>
                  <a:lnTo>
                    <a:pt x="11925" y="1828"/>
                  </a:lnTo>
                  <a:lnTo>
                    <a:pt x="11956" y="1766"/>
                  </a:lnTo>
                  <a:lnTo>
                    <a:pt x="11986" y="1702"/>
                  </a:lnTo>
                  <a:lnTo>
                    <a:pt x="12014" y="1637"/>
                  </a:lnTo>
                  <a:lnTo>
                    <a:pt x="12042" y="1571"/>
                  </a:lnTo>
                  <a:lnTo>
                    <a:pt x="12068" y="1504"/>
                  </a:lnTo>
                  <a:lnTo>
                    <a:pt x="12092" y="1437"/>
                  </a:lnTo>
                  <a:lnTo>
                    <a:pt x="12116" y="1367"/>
                  </a:lnTo>
                  <a:lnTo>
                    <a:pt x="12137" y="1298"/>
                  </a:lnTo>
                  <a:lnTo>
                    <a:pt x="12158" y="1227"/>
                  </a:lnTo>
                  <a:lnTo>
                    <a:pt x="12177" y="1155"/>
                  </a:lnTo>
                  <a:lnTo>
                    <a:pt x="12165" y="1130"/>
                  </a:lnTo>
                  <a:lnTo>
                    <a:pt x="11611" y="1130"/>
                  </a:lnTo>
                  <a:lnTo>
                    <a:pt x="11611" y="786"/>
                  </a:lnTo>
                  <a:lnTo>
                    <a:pt x="12337" y="786"/>
                  </a:lnTo>
                  <a:lnTo>
                    <a:pt x="12337" y="442"/>
                  </a:lnTo>
                  <a:lnTo>
                    <a:pt x="11611" y="442"/>
                  </a:lnTo>
                  <a:lnTo>
                    <a:pt x="11611" y="257"/>
                  </a:lnTo>
                  <a:lnTo>
                    <a:pt x="11612" y="243"/>
                  </a:lnTo>
                  <a:lnTo>
                    <a:pt x="11613" y="227"/>
                  </a:lnTo>
                  <a:lnTo>
                    <a:pt x="11614" y="212"/>
                  </a:lnTo>
                  <a:lnTo>
                    <a:pt x="11618" y="196"/>
                  </a:lnTo>
                  <a:lnTo>
                    <a:pt x="11621" y="181"/>
                  </a:lnTo>
                  <a:lnTo>
                    <a:pt x="11625" y="165"/>
                  </a:lnTo>
                  <a:lnTo>
                    <a:pt x="11630" y="150"/>
                  </a:lnTo>
                  <a:lnTo>
                    <a:pt x="11636" y="134"/>
                  </a:lnTo>
                  <a:lnTo>
                    <a:pt x="11641" y="117"/>
                  </a:lnTo>
                  <a:lnTo>
                    <a:pt x="11645" y="101"/>
                  </a:lnTo>
                  <a:lnTo>
                    <a:pt x="11647" y="86"/>
                  </a:lnTo>
                  <a:lnTo>
                    <a:pt x="11649" y="73"/>
                  </a:lnTo>
                  <a:lnTo>
                    <a:pt x="11647" y="71"/>
                  </a:lnTo>
                  <a:lnTo>
                    <a:pt x="11647" y="67"/>
                  </a:lnTo>
                  <a:lnTo>
                    <a:pt x="11645" y="65"/>
                  </a:lnTo>
                  <a:lnTo>
                    <a:pt x="11644" y="63"/>
                  </a:lnTo>
                  <a:lnTo>
                    <a:pt x="11637" y="58"/>
                  </a:lnTo>
                  <a:lnTo>
                    <a:pt x="11629" y="55"/>
                  </a:lnTo>
                  <a:lnTo>
                    <a:pt x="11619" y="52"/>
                  </a:lnTo>
                  <a:lnTo>
                    <a:pt x="11606" y="50"/>
                  </a:lnTo>
                  <a:lnTo>
                    <a:pt x="11592" y="49"/>
                  </a:lnTo>
                  <a:lnTo>
                    <a:pt x="11575" y="49"/>
                  </a:lnTo>
                  <a:lnTo>
                    <a:pt x="11560" y="45"/>
                  </a:lnTo>
                  <a:lnTo>
                    <a:pt x="11539" y="43"/>
                  </a:lnTo>
                  <a:lnTo>
                    <a:pt x="11513" y="41"/>
                  </a:lnTo>
                  <a:lnTo>
                    <a:pt x="11482" y="40"/>
                  </a:lnTo>
                  <a:lnTo>
                    <a:pt x="11446" y="39"/>
                  </a:lnTo>
                  <a:lnTo>
                    <a:pt x="11404" y="37"/>
                  </a:lnTo>
                  <a:lnTo>
                    <a:pt x="11357" y="36"/>
                  </a:lnTo>
                  <a:lnTo>
                    <a:pt x="11305" y="36"/>
                  </a:lnTo>
                  <a:lnTo>
                    <a:pt x="11206" y="36"/>
                  </a:lnTo>
                  <a:lnTo>
                    <a:pt x="11206" y="442"/>
                  </a:lnTo>
                  <a:lnTo>
                    <a:pt x="10628" y="442"/>
                  </a:lnTo>
                  <a:lnTo>
                    <a:pt x="10628" y="639"/>
                  </a:lnTo>
                  <a:lnTo>
                    <a:pt x="10383" y="639"/>
                  </a:lnTo>
                  <a:lnTo>
                    <a:pt x="10383" y="270"/>
                  </a:lnTo>
                  <a:lnTo>
                    <a:pt x="10383" y="252"/>
                  </a:lnTo>
                  <a:lnTo>
                    <a:pt x="10384" y="233"/>
                  </a:lnTo>
                  <a:lnTo>
                    <a:pt x="10385" y="216"/>
                  </a:lnTo>
                  <a:lnTo>
                    <a:pt x="10389" y="199"/>
                  </a:lnTo>
                  <a:lnTo>
                    <a:pt x="10392" y="182"/>
                  </a:lnTo>
                  <a:lnTo>
                    <a:pt x="10397" y="166"/>
                  </a:lnTo>
                  <a:lnTo>
                    <a:pt x="10401" y="150"/>
                  </a:lnTo>
                  <a:lnTo>
                    <a:pt x="10407" y="134"/>
                  </a:lnTo>
                  <a:lnTo>
                    <a:pt x="10413" y="117"/>
                  </a:lnTo>
                  <a:lnTo>
                    <a:pt x="10416" y="101"/>
                  </a:lnTo>
                  <a:lnTo>
                    <a:pt x="10418" y="86"/>
                  </a:lnTo>
                  <a:lnTo>
                    <a:pt x="10420" y="73"/>
                  </a:lnTo>
                  <a:lnTo>
                    <a:pt x="10415" y="69"/>
                  </a:lnTo>
                  <a:lnTo>
                    <a:pt x="10409" y="65"/>
                  </a:lnTo>
                  <a:lnTo>
                    <a:pt x="10403" y="61"/>
                  </a:lnTo>
                  <a:lnTo>
                    <a:pt x="10393" y="58"/>
                  </a:lnTo>
                  <a:lnTo>
                    <a:pt x="10382" y="55"/>
                  </a:lnTo>
                  <a:lnTo>
                    <a:pt x="10370" y="52"/>
                  </a:lnTo>
                  <a:lnTo>
                    <a:pt x="10356" y="50"/>
                  </a:lnTo>
                  <a:lnTo>
                    <a:pt x="10340" y="49"/>
                  </a:lnTo>
                  <a:lnTo>
                    <a:pt x="10302" y="47"/>
                  </a:lnTo>
                  <a:lnTo>
                    <a:pt x="10258" y="45"/>
                  </a:lnTo>
                  <a:lnTo>
                    <a:pt x="10207" y="47"/>
                  </a:lnTo>
                  <a:lnTo>
                    <a:pt x="10149" y="49"/>
                  </a:lnTo>
                  <a:lnTo>
                    <a:pt x="10002" y="49"/>
                  </a:lnTo>
                  <a:lnTo>
                    <a:pt x="10002" y="639"/>
                  </a:lnTo>
                  <a:lnTo>
                    <a:pt x="9547" y="639"/>
                  </a:lnTo>
                  <a:close/>
                  <a:moveTo>
                    <a:pt x="11660" y="1462"/>
                  </a:moveTo>
                  <a:lnTo>
                    <a:pt x="11633" y="1531"/>
                  </a:lnTo>
                  <a:lnTo>
                    <a:pt x="11604" y="1596"/>
                  </a:lnTo>
                  <a:lnTo>
                    <a:pt x="11576" y="1659"/>
                  </a:lnTo>
                  <a:lnTo>
                    <a:pt x="11547" y="1717"/>
                  </a:lnTo>
                  <a:lnTo>
                    <a:pt x="11518" y="1773"/>
                  </a:lnTo>
                  <a:lnTo>
                    <a:pt x="11488" y="1824"/>
                  </a:lnTo>
                  <a:lnTo>
                    <a:pt x="11457" y="1872"/>
                  </a:lnTo>
                  <a:lnTo>
                    <a:pt x="11427" y="1917"/>
                  </a:lnTo>
                  <a:lnTo>
                    <a:pt x="11408" y="1893"/>
                  </a:lnTo>
                  <a:lnTo>
                    <a:pt x="11391" y="1869"/>
                  </a:lnTo>
                  <a:lnTo>
                    <a:pt x="11373" y="1844"/>
                  </a:lnTo>
                  <a:lnTo>
                    <a:pt x="11356" y="1819"/>
                  </a:lnTo>
                  <a:lnTo>
                    <a:pt x="11340" y="1793"/>
                  </a:lnTo>
                  <a:lnTo>
                    <a:pt x="11323" y="1767"/>
                  </a:lnTo>
                  <a:lnTo>
                    <a:pt x="11307" y="1738"/>
                  </a:lnTo>
                  <a:lnTo>
                    <a:pt x="11292" y="1711"/>
                  </a:lnTo>
                  <a:lnTo>
                    <a:pt x="11276" y="1683"/>
                  </a:lnTo>
                  <a:lnTo>
                    <a:pt x="11261" y="1653"/>
                  </a:lnTo>
                  <a:lnTo>
                    <a:pt x="11248" y="1622"/>
                  </a:lnTo>
                  <a:lnTo>
                    <a:pt x="11233" y="1591"/>
                  </a:lnTo>
                  <a:lnTo>
                    <a:pt x="11219" y="1561"/>
                  </a:lnTo>
                  <a:lnTo>
                    <a:pt x="11207" y="1528"/>
                  </a:lnTo>
                  <a:lnTo>
                    <a:pt x="11193" y="1496"/>
                  </a:lnTo>
                  <a:lnTo>
                    <a:pt x="11182" y="1462"/>
                  </a:lnTo>
                  <a:lnTo>
                    <a:pt x="11660" y="1462"/>
                  </a:lnTo>
                  <a:close/>
                </a:path>
              </a:pathLst>
            </a:custGeom>
            <a:solidFill>
              <a:schemeClr val="bg1"/>
            </a:solidFill>
            <a:ln w="9525">
              <a:noFill/>
              <a:round/>
              <a:headEnd/>
              <a:tailEnd/>
            </a:ln>
          </p:spPr>
          <p:txBody>
            <a:bodyPr/>
            <a:lstStyle/>
            <a:p>
              <a:endParaRPr lang="zh-CN" altLang="en-US"/>
            </a:p>
          </p:txBody>
        </p:sp>
      </p:grpSp>
      <p:sp>
        <p:nvSpPr>
          <p:cNvPr id="51204" name="Rectangle 4"/>
          <p:cNvSpPr>
            <a:spLocks noGrp="1" noChangeArrowheads="1"/>
          </p:cNvSpPr>
          <p:nvPr>
            <p:ph type="subTitle" sz="quarter" idx="1"/>
          </p:nvPr>
        </p:nvSpPr>
        <p:spPr>
          <a:xfrm>
            <a:off x="1371600" y="3787775"/>
            <a:ext cx="6400800" cy="762000"/>
          </a:xfrm>
        </p:spPr>
        <p:txBody>
          <a:bodyPr/>
          <a:lstStyle>
            <a:lvl1pPr marL="0" indent="0" algn="ctr">
              <a:buFont typeface="Wingdings" pitchFamily="2" charset="2"/>
              <a:buNone/>
              <a:defRPr sz="2800" b="0"/>
            </a:lvl1pPr>
          </a:lstStyle>
          <a:p>
            <a:r>
              <a:rPr lang="zh-CN" altLang="en-US" smtClean="0"/>
              <a:t>单击此处编辑母版副标题样式</a:t>
            </a:r>
            <a:endParaRPr lang="zh-CN" altLang="en-US"/>
          </a:p>
        </p:txBody>
      </p:sp>
      <p:sp>
        <p:nvSpPr>
          <p:cNvPr id="51220" name="Rectangle 20"/>
          <p:cNvSpPr>
            <a:spLocks noGrp="1" noChangeArrowheads="1"/>
          </p:cNvSpPr>
          <p:nvPr>
            <p:ph type="ctrTitle" sz="quarter"/>
          </p:nvPr>
        </p:nvSpPr>
        <p:spPr>
          <a:xfrm>
            <a:off x="685800" y="2492375"/>
            <a:ext cx="7772400" cy="1470025"/>
          </a:xfrm>
        </p:spPr>
        <p:txBody>
          <a:bodyPr/>
          <a:lstStyle>
            <a:lvl1pPr algn="ctr">
              <a:defRPr sz="3600">
                <a:solidFill>
                  <a:schemeClr val="tx1"/>
                </a:solidFill>
              </a:defRPr>
            </a:lvl1pPr>
          </a:lstStyle>
          <a:p>
            <a:r>
              <a:rPr lang="zh-CN" altLang="en-US" smtClean="0"/>
              <a:t>单击此处编辑母版标题样式</a:t>
            </a:r>
            <a:endParaRPr lang="zh-CN" altLang="en-US" dirty="0"/>
          </a:p>
        </p:txBody>
      </p:sp>
      <p:sp>
        <p:nvSpPr>
          <p:cNvPr id="20" name="Rectangle 21"/>
          <p:cNvSpPr>
            <a:spLocks noGrp="1" noChangeArrowheads="1"/>
          </p:cNvSpPr>
          <p:nvPr>
            <p:ph type="dt" sz="quarter" idx="10"/>
          </p:nvPr>
        </p:nvSpPr>
        <p:spPr bwMode="auto">
          <a:xfrm>
            <a:off x="6372225" y="6265863"/>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chemeClr val="bg1"/>
                </a:solidFill>
                <a:ea typeface="PMingLiU" pitchFamily="18" charset="-120"/>
              </a:defRPr>
            </a:lvl1pPr>
          </a:lstStyle>
          <a:p>
            <a:pPr>
              <a:defRPr/>
            </a:pPr>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1"/>
          <p:cNvSpPr>
            <a:spLocks noGrp="1" noChangeArrowheads="1"/>
          </p:cNvSpPr>
          <p:nvPr>
            <p:ph type="sldNum" sz="quarter" idx="10"/>
          </p:nvPr>
        </p:nvSpPr>
        <p:spPr>
          <a:ln/>
        </p:spPr>
        <p:txBody>
          <a:bodyPr/>
          <a:lstStyle>
            <a:lvl1pPr>
              <a:defRPr/>
            </a:lvl1pPr>
          </a:lstStyle>
          <a:p>
            <a:pPr>
              <a:defRPr/>
            </a:pPr>
            <a:fld id="{3B7A4D2F-F0F0-4A3E-BE13-1AF8A985E12F}" type="slidenum">
              <a:rPr lang="zh-CN" altLang="en-US"/>
              <a:pPr>
                <a:defRPr/>
              </a:p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1613"/>
            <a:ext cx="2057400" cy="59150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1613"/>
            <a:ext cx="6019800" cy="59150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1"/>
          <p:cNvSpPr>
            <a:spLocks noGrp="1" noChangeArrowheads="1"/>
          </p:cNvSpPr>
          <p:nvPr>
            <p:ph type="sldNum" sz="quarter" idx="10"/>
          </p:nvPr>
        </p:nvSpPr>
        <p:spPr>
          <a:ln/>
        </p:spPr>
        <p:txBody>
          <a:bodyPr/>
          <a:lstStyle>
            <a:lvl1pPr>
              <a:defRPr/>
            </a:lvl1pPr>
          </a:lstStyle>
          <a:p>
            <a:pPr>
              <a:defRPr/>
            </a:pPr>
            <a:fld id="{F7CD17B0-0DE8-430B-8F05-89C9A627597D}" type="slidenum">
              <a:rPr lang="zh-CN" altLang="en-US"/>
              <a:pPr>
                <a:defRPr/>
              </a:pPr>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1"/>
          <p:cNvSpPr>
            <a:spLocks noGrp="1" noChangeArrowheads="1"/>
          </p:cNvSpPr>
          <p:nvPr>
            <p:ph type="sldNum" sz="quarter" idx="10"/>
          </p:nvPr>
        </p:nvSpPr>
        <p:spPr>
          <a:xfrm>
            <a:off x="6516688" y="6572250"/>
            <a:ext cx="2376487" cy="260350"/>
          </a:xfrm>
        </p:spPr>
        <p:txBody>
          <a:bodyPr/>
          <a:lstStyle>
            <a:lvl1pPr>
              <a:defRPr/>
            </a:lvl1pPr>
          </a:lstStyle>
          <a:p>
            <a:pPr>
              <a:defRPr/>
            </a:pPr>
            <a:fld id="{4816A599-0D7A-4ED1-B317-DB57F830172B}" type="slidenum">
              <a:rPr lang="zh-CN" altLang="en-US"/>
              <a:pPr>
                <a:defRPr/>
              </a:pPr>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1"/>
          <p:cNvSpPr>
            <a:spLocks noGrp="1" noChangeArrowheads="1"/>
          </p:cNvSpPr>
          <p:nvPr>
            <p:ph type="sldNum" sz="quarter" idx="10"/>
          </p:nvPr>
        </p:nvSpPr>
        <p:spPr>
          <a:ln/>
        </p:spPr>
        <p:txBody>
          <a:bodyPr/>
          <a:lstStyle>
            <a:lvl1pPr>
              <a:defRPr/>
            </a:lvl1pPr>
          </a:lstStyle>
          <a:p>
            <a:pPr>
              <a:defRPr/>
            </a:pPr>
            <a:fld id="{D3348548-8322-486C-AC03-A3A8BE471D69}" type="slidenum">
              <a:rPr lang="zh-CN" altLang="en-US"/>
              <a:pPr>
                <a:defRPr/>
              </a:pPr>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38275"/>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38275"/>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1"/>
          <p:cNvSpPr>
            <a:spLocks noGrp="1" noChangeArrowheads="1"/>
          </p:cNvSpPr>
          <p:nvPr>
            <p:ph type="sldNum" sz="quarter" idx="10"/>
          </p:nvPr>
        </p:nvSpPr>
        <p:spPr>
          <a:ln/>
        </p:spPr>
        <p:txBody>
          <a:bodyPr/>
          <a:lstStyle>
            <a:lvl1pPr>
              <a:defRPr/>
            </a:lvl1pPr>
          </a:lstStyle>
          <a:p>
            <a:pPr>
              <a:defRPr/>
            </a:pPr>
            <a:fld id="{D2F3C982-2C0F-4097-AE50-EDDF91942DE4}" type="slidenum">
              <a:rPr lang="zh-CN" altLang="en-US"/>
              <a:pPr>
                <a:defRPr/>
              </a:pPr>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1"/>
          <p:cNvSpPr>
            <a:spLocks noGrp="1" noChangeArrowheads="1"/>
          </p:cNvSpPr>
          <p:nvPr>
            <p:ph type="sldNum" sz="quarter" idx="10"/>
          </p:nvPr>
        </p:nvSpPr>
        <p:spPr>
          <a:ln/>
        </p:spPr>
        <p:txBody>
          <a:bodyPr/>
          <a:lstStyle>
            <a:lvl1pPr>
              <a:defRPr/>
            </a:lvl1pPr>
          </a:lstStyle>
          <a:p>
            <a:pPr>
              <a:defRPr/>
            </a:pPr>
            <a:fld id="{7B229B4A-D60F-4577-8C16-EADCD6091C72}" type="slidenum">
              <a:rPr lang="zh-CN" altLang="en-US"/>
              <a:pPr>
                <a:defRPr/>
              </a:pPr>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1"/>
          <p:cNvSpPr>
            <a:spLocks noGrp="1" noChangeArrowheads="1"/>
          </p:cNvSpPr>
          <p:nvPr>
            <p:ph type="sldNum" sz="quarter" idx="10"/>
          </p:nvPr>
        </p:nvSpPr>
        <p:spPr>
          <a:ln/>
        </p:spPr>
        <p:txBody>
          <a:bodyPr/>
          <a:lstStyle>
            <a:lvl1pPr>
              <a:defRPr/>
            </a:lvl1pPr>
          </a:lstStyle>
          <a:p>
            <a:pPr>
              <a:defRPr/>
            </a:pPr>
            <a:fld id="{C60E6B6E-ADBB-4A69-9AF2-AB195AFEDAEF}" type="slidenum">
              <a:rPr lang="zh-CN" altLang="en-US"/>
              <a:pPr>
                <a:defRPr/>
              </a:pPr>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1"/>
          <p:cNvSpPr>
            <a:spLocks noGrp="1" noChangeArrowheads="1"/>
          </p:cNvSpPr>
          <p:nvPr>
            <p:ph type="sldNum" sz="quarter" idx="10"/>
          </p:nvPr>
        </p:nvSpPr>
        <p:spPr>
          <a:ln/>
        </p:spPr>
        <p:txBody>
          <a:bodyPr/>
          <a:lstStyle>
            <a:lvl1pPr>
              <a:defRPr/>
            </a:lvl1pPr>
          </a:lstStyle>
          <a:p>
            <a:pPr>
              <a:defRPr/>
            </a:pPr>
            <a:fld id="{62A87830-540B-4993-AC2A-C8B1E5EC274F}" type="slidenum">
              <a:rPr lang="zh-CN" altLang="en-US"/>
              <a:pPr>
                <a:defRPr/>
              </a:p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1"/>
          <p:cNvSpPr>
            <a:spLocks noGrp="1" noChangeArrowheads="1"/>
          </p:cNvSpPr>
          <p:nvPr>
            <p:ph type="sldNum" sz="quarter" idx="10"/>
          </p:nvPr>
        </p:nvSpPr>
        <p:spPr>
          <a:ln/>
        </p:spPr>
        <p:txBody>
          <a:bodyPr/>
          <a:lstStyle>
            <a:lvl1pPr>
              <a:defRPr/>
            </a:lvl1pPr>
          </a:lstStyle>
          <a:p>
            <a:pPr>
              <a:defRPr/>
            </a:pPr>
            <a:fld id="{68EC22E7-93BC-4417-9512-D5EBBFBE7735}" type="slidenum">
              <a:rPr lang="zh-CN" altLang="en-US"/>
              <a:pPr>
                <a:defRPr/>
              </a:pPr>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1"/>
          <p:cNvSpPr>
            <a:spLocks noGrp="1" noChangeArrowheads="1"/>
          </p:cNvSpPr>
          <p:nvPr>
            <p:ph type="sldNum" sz="quarter" idx="10"/>
          </p:nvPr>
        </p:nvSpPr>
        <p:spPr>
          <a:ln/>
        </p:spPr>
        <p:txBody>
          <a:bodyPr/>
          <a:lstStyle>
            <a:lvl1pPr>
              <a:defRPr/>
            </a:lvl1pPr>
          </a:lstStyle>
          <a:p>
            <a:pPr>
              <a:defRPr/>
            </a:pPr>
            <a:fld id="{AA66B31C-B77A-4DDC-BC93-2A121F175DC3}" type="slidenum">
              <a:rPr lang="zh-CN" altLang="en-US"/>
              <a:pPr>
                <a:defRPr/>
              </a:pPr>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descr="幻灯片-公司简介内页"/>
          <p:cNvPicPr>
            <a:picLocks noChangeArrowheads="1"/>
          </p:cNvPicPr>
          <p:nvPr/>
        </p:nvPicPr>
        <p:blipFill>
          <a:blip r:embed="rId13" cstate="screen"/>
          <a:srcRect/>
          <a:stretch>
            <a:fillRect/>
          </a:stretch>
        </p:blipFill>
        <p:spPr bwMode="auto">
          <a:xfrm>
            <a:off x="0" y="0"/>
            <a:ext cx="9144000" cy="6856413"/>
          </a:xfrm>
          <a:prstGeom prst="rect">
            <a:avLst/>
          </a:prstGeom>
          <a:noFill/>
          <a:ln w="9525">
            <a:noFill/>
            <a:miter lim="800000"/>
            <a:headEnd/>
            <a:tailEnd/>
          </a:ln>
        </p:spPr>
      </p:pic>
      <p:sp>
        <p:nvSpPr>
          <p:cNvPr id="1027" name="Rectangle 5"/>
          <p:cNvSpPr>
            <a:spLocks noGrp="1" noChangeArrowheads="1"/>
          </p:cNvSpPr>
          <p:nvPr>
            <p:ph type="body" idx="1"/>
          </p:nvPr>
        </p:nvSpPr>
        <p:spPr bwMode="auto">
          <a:xfrm>
            <a:off x="457200" y="1438275"/>
            <a:ext cx="82296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0197" name="Rectangle 21"/>
          <p:cNvSpPr>
            <a:spLocks noGrp="1" noChangeArrowheads="1"/>
          </p:cNvSpPr>
          <p:nvPr>
            <p:ph type="sldNum" sz="quarter" idx="4"/>
          </p:nvPr>
        </p:nvSpPr>
        <p:spPr bwMode="auto">
          <a:xfrm>
            <a:off x="6516688" y="6597650"/>
            <a:ext cx="2376487"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200" b="0">
                <a:solidFill>
                  <a:schemeClr val="bg1"/>
                </a:solidFill>
                <a:latin typeface="微软雅黑" pitchFamily="34" charset="-122"/>
                <a:ea typeface="微软雅黑" pitchFamily="34" charset="-122"/>
              </a:defRPr>
            </a:lvl1pPr>
          </a:lstStyle>
          <a:p>
            <a:pPr>
              <a:defRPr/>
            </a:pPr>
            <a:fld id="{B611CE84-9192-4DCC-A136-793BC08AC645}" type="slidenum">
              <a:rPr lang="zh-CN" altLang="en-US" smtClean="0"/>
              <a:pPr>
                <a:defRPr/>
              </a:pPr>
              <a:t>‹#›</a:t>
            </a:fld>
            <a:endParaRPr lang="zh-CN" altLang="en-US" dirty="0"/>
          </a:p>
        </p:txBody>
      </p:sp>
      <p:sp>
        <p:nvSpPr>
          <p:cNvPr id="1029" name="Rectangle 4"/>
          <p:cNvSpPr>
            <a:spLocks noGrp="1" noChangeArrowheads="1"/>
          </p:cNvSpPr>
          <p:nvPr>
            <p:ph type="title"/>
          </p:nvPr>
        </p:nvSpPr>
        <p:spPr bwMode="auto">
          <a:xfrm>
            <a:off x="544513" y="201613"/>
            <a:ext cx="58674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grpSp>
        <p:nvGrpSpPr>
          <p:cNvPr id="2" name="Group 6"/>
          <p:cNvGrpSpPr>
            <a:grpSpLocks noChangeAspect="1"/>
          </p:cNvGrpSpPr>
          <p:nvPr/>
        </p:nvGrpSpPr>
        <p:grpSpPr bwMode="auto">
          <a:xfrm>
            <a:off x="7105650" y="301625"/>
            <a:ext cx="1854200" cy="360363"/>
            <a:chOff x="3000" y="618"/>
            <a:chExt cx="2339" cy="454"/>
          </a:xfrm>
        </p:grpSpPr>
        <p:sp>
          <p:nvSpPr>
            <p:cNvPr id="1032" name="AutoShape 7"/>
            <p:cNvSpPr>
              <a:spLocks noChangeAspect="1" noChangeArrowheads="1" noTextEdit="1"/>
            </p:cNvSpPr>
            <p:nvPr userDrawn="1"/>
          </p:nvSpPr>
          <p:spPr bwMode="auto">
            <a:xfrm>
              <a:off x="3061" y="618"/>
              <a:ext cx="2278" cy="454"/>
            </a:xfrm>
            <a:prstGeom prst="rect">
              <a:avLst/>
            </a:prstGeom>
            <a:noFill/>
            <a:ln w="9525">
              <a:noFill/>
              <a:miter lim="800000"/>
              <a:headEnd/>
              <a:tailEnd/>
            </a:ln>
          </p:spPr>
          <p:txBody>
            <a:bodyPr/>
            <a:lstStyle/>
            <a:p>
              <a:endParaRPr lang="zh-CN" altLang="en-US"/>
            </a:p>
          </p:txBody>
        </p:sp>
        <p:grpSp>
          <p:nvGrpSpPr>
            <p:cNvPr id="3" name="Group 8"/>
            <p:cNvGrpSpPr>
              <a:grpSpLocks noChangeAspect="1"/>
            </p:cNvGrpSpPr>
            <p:nvPr userDrawn="1"/>
          </p:nvGrpSpPr>
          <p:grpSpPr bwMode="auto">
            <a:xfrm>
              <a:off x="3000" y="992"/>
              <a:ext cx="645" cy="80"/>
              <a:chOff x="3000" y="992"/>
              <a:chExt cx="645" cy="80"/>
            </a:xfrm>
          </p:grpSpPr>
          <p:sp>
            <p:nvSpPr>
              <p:cNvPr id="1038" name="Freeform 9"/>
              <p:cNvSpPr>
                <a:spLocks noChangeAspect="1"/>
              </p:cNvSpPr>
              <p:nvPr userDrawn="1"/>
            </p:nvSpPr>
            <p:spPr bwMode="auto">
              <a:xfrm>
                <a:off x="3573" y="994"/>
                <a:ext cx="72" cy="76"/>
              </a:xfrm>
              <a:custGeom>
                <a:avLst/>
                <a:gdLst>
                  <a:gd name="T0" fmla="*/ 0 w 582"/>
                  <a:gd name="T1" fmla="*/ 0 h 602"/>
                  <a:gd name="T2" fmla="*/ 0 w 582"/>
                  <a:gd name="T3" fmla="*/ 0 h 602"/>
                  <a:gd name="T4" fmla="*/ 0 w 582"/>
                  <a:gd name="T5" fmla="*/ 0 h 602"/>
                  <a:gd name="T6" fmla="*/ 0 w 582"/>
                  <a:gd name="T7" fmla="*/ 0 h 602"/>
                  <a:gd name="T8" fmla="*/ 0 w 582"/>
                  <a:gd name="T9" fmla="*/ 0 h 602"/>
                  <a:gd name="T10" fmla="*/ 0 w 582"/>
                  <a:gd name="T11" fmla="*/ 0 h 602"/>
                  <a:gd name="T12" fmla="*/ 0 w 582"/>
                  <a:gd name="T13" fmla="*/ 0 h 602"/>
                  <a:gd name="T14" fmla="*/ 0 w 582"/>
                  <a:gd name="T15" fmla="*/ 0 h 602"/>
                  <a:gd name="T16" fmla="*/ 0 w 582"/>
                  <a:gd name="T17" fmla="*/ 0 h 602"/>
                  <a:gd name="T18" fmla="*/ 0 w 582"/>
                  <a:gd name="T19" fmla="*/ 0 h 602"/>
                  <a:gd name="T20" fmla="*/ 0 w 582"/>
                  <a:gd name="T21" fmla="*/ 0 h 602"/>
                  <a:gd name="T22" fmla="*/ 0 w 582"/>
                  <a:gd name="T23" fmla="*/ 0 h 602"/>
                  <a:gd name="T24" fmla="*/ 0 w 582"/>
                  <a:gd name="T25" fmla="*/ 0 h 602"/>
                  <a:gd name="T26" fmla="*/ 0 w 582"/>
                  <a:gd name="T27" fmla="*/ 0 h 602"/>
                  <a:gd name="T28" fmla="*/ 0 w 582"/>
                  <a:gd name="T29" fmla="*/ 0 h 602"/>
                  <a:gd name="T30" fmla="*/ 0 w 582"/>
                  <a:gd name="T31" fmla="*/ 0 h 602"/>
                  <a:gd name="T32" fmla="*/ 0 w 582"/>
                  <a:gd name="T33" fmla="*/ 0 h 602"/>
                  <a:gd name="T34" fmla="*/ 0 w 582"/>
                  <a:gd name="T35" fmla="*/ 0 h 602"/>
                  <a:gd name="T36" fmla="*/ 0 w 582"/>
                  <a:gd name="T37" fmla="*/ 0 h 602"/>
                  <a:gd name="T38" fmla="*/ 0 w 582"/>
                  <a:gd name="T39" fmla="*/ 0 h 602"/>
                  <a:gd name="T40" fmla="*/ 0 w 582"/>
                  <a:gd name="T41" fmla="*/ 0 h 602"/>
                  <a:gd name="T42" fmla="*/ 0 w 582"/>
                  <a:gd name="T43" fmla="*/ 0 h 602"/>
                  <a:gd name="T44" fmla="*/ 0 w 582"/>
                  <a:gd name="T45" fmla="*/ 0 h 602"/>
                  <a:gd name="T46" fmla="*/ 0 w 582"/>
                  <a:gd name="T47" fmla="*/ 0 h 602"/>
                  <a:gd name="T48" fmla="*/ 0 w 582"/>
                  <a:gd name="T49" fmla="*/ 0 h 602"/>
                  <a:gd name="T50" fmla="*/ 0 w 582"/>
                  <a:gd name="T51" fmla="*/ 0 h 602"/>
                  <a:gd name="T52" fmla="*/ 0 w 582"/>
                  <a:gd name="T53" fmla="*/ 0 h 602"/>
                  <a:gd name="T54" fmla="*/ 0 w 582"/>
                  <a:gd name="T55" fmla="*/ 0 h 602"/>
                  <a:gd name="T56" fmla="*/ 0 w 582"/>
                  <a:gd name="T57" fmla="*/ 0 h 60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82" h="602">
                    <a:moveTo>
                      <a:pt x="509" y="112"/>
                    </a:moveTo>
                    <a:lnTo>
                      <a:pt x="582" y="112"/>
                    </a:lnTo>
                    <a:lnTo>
                      <a:pt x="582" y="0"/>
                    </a:lnTo>
                    <a:lnTo>
                      <a:pt x="320" y="0"/>
                    </a:lnTo>
                    <a:lnTo>
                      <a:pt x="320" y="112"/>
                    </a:lnTo>
                    <a:lnTo>
                      <a:pt x="395" y="112"/>
                    </a:lnTo>
                    <a:lnTo>
                      <a:pt x="395" y="234"/>
                    </a:lnTo>
                    <a:lnTo>
                      <a:pt x="187" y="234"/>
                    </a:lnTo>
                    <a:lnTo>
                      <a:pt x="187" y="112"/>
                    </a:lnTo>
                    <a:lnTo>
                      <a:pt x="262" y="112"/>
                    </a:lnTo>
                    <a:lnTo>
                      <a:pt x="262" y="0"/>
                    </a:lnTo>
                    <a:lnTo>
                      <a:pt x="0" y="0"/>
                    </a:lnTo>
                    <a:lnTo>
                      <a:pt x="0" y="112"/>
                    </a:lnTo>
                    <a:lnTo>
                      <a:pt x="73" y="112"/>
                    </a:lnTo>
                    <a:lnTo>
                      <a:pt x="73" y="490"/>
                    </a:lnTo>
                    <a:lnTo>
                      <a:pt x="0" y="490"/>
                    </a:lnTo>
                    <a:lnTo>
                      <a:pt x="0" y="602"/>
                    </a:lnTo>
                    <a:lnTo>
                      <a:pt x="262" y="602"/>
                    </a:lnTo>
                    <a:lnTo>
                      <a:pt x="262" y="490"/>
                    </a:lnTo>
                    <a:lnTo>
                      <a:pt x="187" y="490"/>
                    </a:lnTo>
                    <a:lnTo>
                      <a:pt x="187" y="345"/>
                    </a:lnTo>
                    <a:lnTo>
                      <a:pt x="395" y="345"/>
                    </a:lnTo>
                    <a:lnTo>
                      <a:pt x="395" y="490"/>
                    </a:lnTo>
                    <a:lnTo>
                      <a:pt x="320" y="490"/>
                    </a:lnTo>
                    <a:lnTo>
                      <a:pt x="320" y="602"/>
                    </a:lnTo>
                    <a:lnTo>
                      <a:pt x="582" y="602"/>
                    </a:lnTo>
                    <a:lnTo>
                      <a:pt x="582" y="490"/>
                    </a:lnTo>
                    <a:lnTo>
                      <a:pt x="509" y="490"/>
                    </a:lnTo>
                    <a:lnTo>
                      <a:pt x="509" y="112"/>
                    </a:lnTo>
                    <a:close/>
                  </a:path>
                </a:pathLst>
              </a:custGeom>
              <a:solidFill>
                <a:schemeClr val="bg1"/>
              </a:solidFill>
              <a:ln w="9525">
                <a:noFill/>
                <a:round/>
                <a:headEnd/>
                <a:tailEnd/>
              </a:ln>
            </p:spPr>
            <p:txBody>
              <a:bodyPr/>
              <a:lstStyle/>
              <a:p>
                <a:endParaRPr lang="zh-CN" altLang="en-US"/>
              </a:p>
            </p:txBody>
          </p:sp>
          <p:sp>
            <p:nvSpPr>
              <p:cNvPr id="1039" name="Freeform 10"/>
              <p:cNvSpPr>
                <a:spLocks noChangeAspect="1"/>
              </p:cNvSpPr>
              <p:nvPr userDrawn="1"/>
            </p:nvSpPr>
            <p:spPr bwMode="auto">
              <a:xfrm>
                <a:off x="3497" y="992"/>
                <a:ext cx="70" cy="80"/>
              </a:xfrm>
              <a:custGeom>
                <a:avLst/>
                <a:gdLst>
                  <a:gd name="T0" fmla="*/ 0 w 559"/>
                  <a:gd name="T1" fmla="*/ 0 h 639"/>
                  <a:gd name="T2" fmla="*/ 0 w 559"/>
                  <a:gd name="T3" fmla="*/ 0 h 639"/>
                  <a:gd name="T4" fmla="*/ 0 w 559"/>
                  <a:gd name="T5" fmla="*/ 0 h 639"/>
                  <a:gd name="T6" fmla="*/ 0 w 559"/>
                  <a:gd name="T7" fmla="*/ 0 h 639"/>
                  <a:gd name="T8" fmla="*/ 0 w 559"/>
                  <a:gd name="T9" fmla="*/ 0 h 639"/>
                  <a:gd name="T10" fmla="*/ 0 w 559"/>
                  <a:gd name="T11" fmla="*/ 0 h 639"/>
                  <a:gd name="T12" fmla="*/ 0 w 559"/>
                  <a:gd name="T13" fmla="*/ 0 h 639"/>
                  <a:gd name="T14" fmla="*/ 0 w 559"/>
                  <a:gd name="T15" fmla="*/ 0 h 639"/>
                  <a:gd name="T16" fmla="*/ 0 w 559"/>
                  <a:gd name="T17" fmla="*/ 0 h 639"/>
                  <a:gd name="T18" fmla="*/ 0 w 559"/>
                  <a:gd name="T19" fmla="*/ 0 h 639"/>
                  <a:gd name="T20" fmla="*/ 0 w 559"/>
                  <a:gd name="T21" fmla="*/ 0 h 639"/>
                  <a:gd name="T22" fmla="*/ 0 w 559"/>
                  <a:gd name="T23" fmla="*/ 0 h 639"/>
                  <a:gd name="T24" fmla="*/ 0 w 559"/>
                  <a:gd name="T25" fmla="*/ 0 h 639"/>
                  <a:gd name="T26" fmla="*/ 0 w 559"/>
                  <a:gd name="T27" fmla="*/ 0 h 639"/>
                  <a:gd name="T28" fmla="*/ 0 w 559"/>
                  <a:gd name="T29" fmla="*/ 0 h 639"/>
                  <a:gd name="T30" fmla="*/ 0 w 559"/>
                  <a:gd name="T31" fmla="*/ 0 h 639"/>
                  <a:gd name="T32" fmla="*/ 0 w 559"/>
                  <a:gd name="T33" fmla="*/ 0 h 639"/>
                  <a:gd name="T34" fmla="*/ 0 w 559"/>
                  <a:gd name="T35" fmla="*/ 0 h 639"/>
                  <a:gd name="T36" fmla="*/ 0 w 559"/>
                  <a:gd name="T37" fmla="*/ 0 h 639"/>
                  <a:gd name="T38" fmla="*/ 0 w 559"/>
                  <a:gd name="T39" fmla="*/ 0 h 639"/>
                  <a:gd name="T40" fmla="*/ 0 w 559"/>
                  <a:gd name="T41" fmla="*/ 0 h 639"/>
                  <a:gd name="T42" fmla="*/ 0 w 559"/>
                  <a:gd name="T43" fmla="*/ 0 h 639"/>
                  <a:gd name="T44" fmla="*/ 0 w 559"/>
                  <a:gd name="T45" fmla="*/ 0 h 639"/>
                  <a:gd name="T46" fmla="*/ 0 w 559"/>
                  <a:gd name="T47" fmla="*/ 0 h 639"/>
                  <a:gd name="T48" fmla="*/ 0 w 559"/>
                  <a:gd name="T49" fmla="*/ 0 h 639"/>
                  <a:gd name="T50" fmla="*/ 0 w 559"/>
                  <a:gd name="T51" fmla="*/ 0 h 639"/>
                  <a:gd name="T52" fmla="*/ 0 w 559"/>
                  <a:gd name="T53" fmla="*/ 0 h 639"/>
                  <a:gd name="T54" fmla="*/ 0 w 559"/>
                  <a:gd name="T55" fmla="*/ 0 h 639"/>
                  <a:gd name="T56" fmla="*/ 0 w 559"/>
                  <a:gd name="T57" fmla="*/ 0 h 639"/>
                  <a:gd name="T58" fmla="*/ 0 w 559"/>
                  <a:gd name="T59" fmla="*/ 0 h 639"/>
                  <a:gd name="T60" fmla="*/ 0 w 559"/>
                  <a:gd name="T61" fmla="*/ 0 h 639"/>
                  <a:gd name="T62" fmla="*/ 0 w 559"/>
                  <a:gd name="T63" fmla="*/ 0 h 639"/>
                  <a:gd name="T64" fmla="*/ 0 w 559"/>
                  <a:gd name="T65" fmla="*/ 0 h 639"/>
                  <a:gd name="T66" fmla="*/ 0 w 559"/>
                  <a:gd name="T67" fmla="*/ 0 h 639"/>
                  <a:gd name="T68" fmla="*/ 0 w 559"/>
                  <a:gd name="T69" fmla="*/ 0 h 639"/>
                  <a:gd name="T70" fmla="*/ 0 w 559"/>
                  <a:gd name="T71" fmla="*/ 0 h 639"/>
                  <a:gd name="T72" fmla="*/ 0 w 559"/>
                  <a:gd name="T73" fmla="*/ 0 h 639"/>
                  <a:gd name="T74" fmla="*/ 0 w 559"/>
                  <a:gd name="T75" fmla="*/ 0 h 639"/>
                  <a:gd name="T76" fmla="*/ 0 w 559"/>
                  <a:gd name="T77" fmla="*/ 0 h 639"/>
                  <a:gd name="T78" fmla="*/ 0 w 559"/>
                  <a:gd name="T79" fmla="*/ 0 h 639"/>
                  <a:gd name="T80" fmla="*/ 0 w 559"/>
                  <a:gd name="T81" fmla="*/ 0 h 639"/>
                  <a:gd name="T82" fmla="*/ 0 w 559"/>
                  <a:gd name="T83" fmla="*/ 0 h 639"/>
                  <a:gd name="T84" fmla="*/ 0 w 559"/>
                  <a:gd name="T85" fmla="*/ 0 h 639"/>
                  <a:gd name="T86" fmla="*/ 0 w 559"/>
                  <a:gd name="T87" fmla="*/ 0 h 639"/>
                  <a:gd name="T88" fmla="*/ 0 w 559"/>
                  <a:gd name="T89" fmla="*/ 0 h 639"/>
                  <a:gd name="T90" fmla="*/ 0 w 559"/>
                  <a:gd name="T91" fmla="*/ 0 h 639"/>
                  <a:gd name="T92" fmla="*/ 0 w 559"/>
                  <a:gd name="T93" fmla="*/ 0 h 639"/>
                  <a:gd name="T94" fmla="*/ 0 w 559"/>
                  <a:gd name="T95" fmla="*/ 0 h 639"/>
                  <a:gd name="T96" fmla="*/ 0 w 559"/>
                  <a:gd name="T97" fmla="*/ 0 h 639"/>
                  <a:gd name="T98" fmla="*/ 0 w 559"/>
                  <a:gd name="T99" fmla="*/ 0 h 639"/>
                  <a:gd name="T100" fmla="*/ 0 w 559"/>
                  <a:gd name="T101" fmla="*/ 0 h 639"/>
                  <a:gd name="T102" fmla="*/ 0 w 559"/>
                  <a:gd name="T103" fmla="*/ 0 h 63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59" h="639">
                    <a:moveTo>
                      <a:pt x="492" y="459"/>
                    </a:moveTo>
                    <a:lnTo>
                      <a:pt x="467" y="476"/>
                    </a:lnTo>
                    <a:lnTo>
                      <a:pt x="443" y="490"/>
                    </a:lnTo>
                    <a:lnTo>
                      <a:pt x="420" y="500"/>
                    </a:lnTo>
                    <a:lnTo>
                      <a:pt x="399" y="509"/>
                    </a:lnTo>
                    <a:lnTo>
                      <a:pt x="377" y="516"/>
                    </a:lnTo>
                    <a:lnTo>
                      <a:pt x="355" y="521"/>
                    </a:lnTo>
                    <a:lnTo>
                      <a:pt x="334" y="524"/>
                    </a:lnTo>
                    <a:lnTo>
                      <a:pt x="312" y="524"/>
                    </a:lnTo>
                    <a:lnTo>
                      <a:pt x="288" y="524"/>
                    </a:lnTo>
                    <a:lnTo>
                      <a:pt x="266" y="521"/>
                    </a:lnTo>
                    <a:lnTo>
                      <a:pt x="246" y="516"/>
                    </a:lnTo>
                    <a:lnTo>
                      <a:pt x="227" y="509"/>
                    </a:lnTo>
                    <a:lnTo>
                      <a:pt x="217" y="505"/>
                    </a:lnTo>
                    <a:lnTo>
                      <a:pt x="209" y="501"/>
                    </a:lnTo>
                    <a:lnTo>
                      <a:pt x="201" y="495"/>
                    </a:lnTo>
                    <a:lnTo>
                      <a:pt x="193" y="491"/>
                    </a:lnTo>
                    <a:lnTo>
                      <a:pt x="180" y="480"/>
                    </a:lnTo>
                    <a:lnTo>
                      <a:pt x="167" y="466"/>
                    </a:lnTo>
                    <a:lnTo>
                      <a:pt x="156" y="451"/>
                    </a:lnTo>
                    <a:lnTo>
                      <a:pt x="147" y="435"/>
                    </a:lnTo>
                    <a:lnTo>
                      <a:pt x="139" y="417"/>
                    </a:lnTo>
                    <a:lnTo>
                      <a:pt x="132" y="399"/>
                    </a:lnTo>
                    <a:lnTo>
                      <a:pt x="127" y="378"/>
                    </a:lnTo>
                    <a:lnTo>
                      <a:pt x="124" y="358"/>
                    </a:lnTo>
                    <a:lnTo>
                      <a:pt x="122" y="335"/>
                    </a:lnTo>
                    <a:lnTo>
                      <a:pt x="121" y="312"/>
                    </a:lnTo>
                    <a:lnTo>
                      <a:pt x="122" y="288"/>
                    </a:lnTo>
                    <a:lnTo>
                      <a:pt x="124" y="266"/>
                    </a:lnTo>
                    <a:lnTo>
                      <a:pt x="129" y="246"/>
                    </a:lnTo>
                    <a:lnTo>
                      <a:pt x="134" y="227"/>
                    </a:lnTo>
                    <a:lnTo>
                      <a:pt x="141" y="209"/>
                    </a:lnTo>
                    <a:lnTo>
                      <a:pt x="149" y="192"/>
                    </a:lnTo>
                    <a:lnTo>
                      <a:pt x="159" y="178"/>
                    </a:lnTo>
                    <a:lnTo>
                      <a:pt x="171" y="164"/>
                    </a:lnTo>
                    <a:lnTo>
                      <a:pt x="182" y="151"/>
                    </a:lnTo>
                    <a:lnTo>
                      <a:pt x="196" y="141"/>
                    </a:lnTo>
                    <a:lnTo>
                      <a:pt x="211" y="132"/>
                    </a:lnTo>
                    <a:lnTo>
                      <a:pt x="225" y="124"/>
                    </a:lnTo>
                    <a:lnTo>
                      <a:pt x="242" y="118"/>
                    </a:lnTo>
                    <a:lnTo>
                      <a:pt x="260" y="114"/>
                    </a:lnTo>
                    <a:lnTo>
                      <a:pt x="278" y="112"/>
                    </a:lnTo>
                    <a:lnTo>
                      <a:pt x="296" y="110"/>
                    </a:lnTo>
                    <a:lnTo>
                      <a:pt x="314" y="112"/>
                    </a:lnTo>
                    <a:lnTo>
                      <a:pt x="335" y="116"/>
                    </a:lnTo>
                    <a:lnTo>
                      <a:pt x="346" y="118"/>
                    </a:lnTo>
                    <a:lnTo>
                      <a:pt x="358" y="122"/>
                    </a:lnTo>
                    <a:lnTo>
                      <a:pt x="369" y="126"/>
                    </a:lnTo>
                    <a:lnTo>
                      <a:pt x="379" y="132"/>
                    </a:lnTo>
                    <a:lnTo>
                      <a:pt x="389" y="138"/>
                    </a:lnTo>
                    <a:lnTo>
                      <a:pt x="400" y="145"/>
                    </a:lnTo>
                    <a:lnTo>
                      <a:pt x="409" y="153"/>
                    </a:lnTo>
                    <a:lnTo>
                      <a:pt x="417" y="161"/>
                    </a:lnTo>
                    <a:lnTo>
                      <a:pt x="425" y="170"/>
                    </a:lnTo>
                    <a:lnTo>
                      <a:pt x="430" y="180"/>
                    </a:lnTo>
                    <a:lnTo>
                      <a:pt x="435" y="191"/>
                    </a:lnTo>
                    <a:lnTo>
                      <a:pt x="437" y="204"/>
                    </a:lnTo>
                    <a:lnTo>
                      <a:pt x="445" y="262"/>
                    </a:lnTo>
                    <a:lnTo>
                      <a:pt x="559" y="241"/>
                    </a:lnTo>
                    <a:lnTo>
                      <a:pt x="550" y="211"/>
                    </a:lnTo>
                    <a:lnTo>
                      <a:pt x="544" y="184"/>
                    </a:lnTo>
                    <a:lnTo>
                      <a:pt x="541" y="159"/>
                    </a:lnTo>
                    <a:lnTo>
                      <a:pt x="541" y="134"/>
                    </a:lnTo>
                    <a:lnTo>
                      <a:pt x="542" y="112"/>
                    </a:lnTo>
                    <a:lnTo>
                      <a:pt x="544" y="86"/>
                    </a:lnTo>
                    <a:lnTo>
                      <a:pt x="550" y="58"/>
                    </a:lnTo>
                    <a:lnTo>
                      <a:pt x="556" y="29"/>
                    </a:lnTo>
                    <a:lnTo>
                      <a:pt x="446" y="10"/>
                    </a:lnTo>
                    <a:lnTo>
                      <a:pt x="441" y="47"/>
                    </a:lnTo>
                    <a:lnTo>
                      <a:pt x="424" y="35"/>
                    </a:lnTo>
                    <a:lnTo>
                      <a:pt x="405" y="26"/>
                    </a:lnTo>
                    <a:lnTo>
                      <a:pt x="387" y="18"/>
                    </a:lnTo>
                    <a:lnTo>
                      <a:pt x="369" y="11"/>
                    </a:lnTo>
                    <a:lnTo>
                      <a:pt x="350" y="7"/>
                    </a:lnTo>
                    <a:lnTo>
                      <a:pt x="330" y="2"/>
                    </a:lnTo>
                    <a:lnTo>
                      <a:pt x="310" y="0"/>
                    </a:lnTo>
                    <a:lnTo>
                      <a:pt x="289" y="0"/>
                    </a:lnTo>
                    <a:lnTo>
                      <a:pt x="273" y="0"/>
                    </a:lnTo>
                    <a:lnTo>
                      <a:pt x="257" y="1"/>
                    </a:lnTo>
                    <a:lnTo>
                      <a:pt x="241" y="3"/>
                    </a:lnTo>
                    <a:lnTo>
                      <a:pt x="227" y="6"/>
                    </a:lnTo>
                    <a:lnTo>
                      <a:pt x="212" y="9"/>
                    </a:lnTo>
                    <a:lnTo>
                      <a:pt x="198" y="14"/>
                    </a:lnTo>
                    <a:lnTo>
                      <a:pt x="184" y="18"/>
                    </a:lnTo>
                    <a:lnTo>
                      <a:pt x="171" y="24"/>
                    </a:lnTo>
                    <a:lnTo>
                      <a:pt x="158" y="31"/>
                    </a:lnTo>
                    <a:lnTo>
                      <a:pt x="146" y="37"/>
                    </a:lnTo>
                    <a:lnTo>
                      <a:pt x="133" y="44"/>
                    </a:lnTo>
                    <a:lnTo>
                      <a:pt x="122" y="53"/>
                    </a:lnTo>
                    <a:lnTo>
                      <a:pt x="110" y="61"/>
                    </a:lnTo>
                    <a:lnTo>
                      <a:pt x="99" y="71"/>
                    </a:lnTo>
                    <a:lnTo>
                      <a:pt x="89" y="81"/>
                    </a:lnTo>
                    <a:lnTo>
                      <a:pt x="80" y="91"/>
                    </a:lnTo>
                    <a:lnTo>
                      <a:pt x="70" y="102"/>
                    </a:lnTo>
                    <a:lnTo>
                      <a:pt x="61" y="114"/>
                    </a:lnTo>
                    <a:lnTo>
                      <a:pt x="53" y="125"/>
                    </a:lnTo>
                    <a:lnTo>
                      <a:pt x="45" y="138"/>
                    </a:lnTo>
                    <a:lnTo>
                      <a:pt x="39" y="150"/>
                    </a:lnTo>
                    <a:lnTo>
                      <a:pt x="32" y="164"/>
                    </a:lnTo>
                    <a:lnTo>
                      <a:pt x="26" y="178"/>
                    </a:lnTo>
                    <a:lnTo>
                      <a:pt x="20" y="191"/>
                    </a:lnTo>
                    <a:lnTo>
                      <a:pt x="16" y="205"/>
                    </a:lnTo>
                    <a:lnTo>
                      <a:pt x="12" y="220"/>
                    </a:lnTo>
                    <a:lnTo>
                      <a:pt x="8" y="235"/>
                    </a:lnTo>
                    <a:lnTo>
                      <a:pt x="6" y="251"/>
                    </a:lnTo>
                    <a:lnTo>
                      <a:pt x="3" y="265"/>
                    </a:lnTo>
                    <a:lnTo>
                      <a:pt x="1" y="281"/>
                    </a:lnTo>
                    <a:lnTo>
                      <a:pt x="1" y="297"/>
                    </a:lnTo>
                    <a:lnTo>
                      <a:pt x="0" y="314"/>
                    </a:lnTo>
                    <a:lnTo>
                      <a:pt x="1" y="330"/>
                    </a:lnTo>
                    <a:lnTo>
                      <a:pt x="1" y="347"/>
                    </a:lnTo>
                    <a:lnTo>
                      <a:pt x="3" y="363"/>
                    </a:lnTo>
                    <a:lnTo>
                      <a:pt x="6" y="379"/>
                    </a:lnTo>
                    <a:lnTo>
                      <a:pt x="8" y="395"/>
                    </a:lnTo>
                    <a:lnTo>
                      <a:pt x="11" y="410"/>
                    </a:lnTo>
                    <a:lnTo>
                      <a:pt x="16" y="426"/>
                    </a:lnTo>
                    <a:lnTo>
                      <a:pt x="20" y="441"/>
                    </a:lnTo>
                    <a:lnTo>
                      <a:pt x="26" y="454"/>
                    </a:lnTo>
                    <a:lnTo>
                      <a:pt x="32" y="469"/>
                    </a:lnTo>
                    <a:lnTo>
                      <a:pt x="39" y="483"/>
                    </a:lnTo>
                    <a:lnTo>
                      <a:pt x="45" y="495"/>
                    </a:lnTo>
                    <a:lnTo>
                      <a:pt x="53" y="508"/>
                    </a:lnTo>
                    <a:lnTo>
                      <a:pt x="61" y="521"/>
                    </a:lnTo>
                    <a:lnTo>
                      <a:pt x="70" y="533"/>
                    </a:lnTo>
                    <a:lnTo>
                      <a:pt x="80" y="543"/>
                    </a:lnTo>
                    <a:lnTo>
                      <a:pt x="90" y="555"/>
                    </a:lnTo>
                    <a:lnTo>
                      <a:pt x="100" y="565"/>
                    </a:lnTo>
                    <a:lnTo>
                      <a:pt x="111" y="574"/>
                    </a:lnTo>
                    <a:lnTo>
                      <a:pt x="123" y="583"/>
                    </a:lnTo>
                    <a:lnTo>
                      <a:pt x="135" y="592"/>
                    </a:lnTo>
                    <a:lnTo>
                      <a:pt x="148" y="600"/>
                    </a:lnTo>
                    <a:lnTo>
                      <a:pt x="160" y="607"/>
                    </a:lnTo>
                    <a:lnTo>
                      <a:pt x="174" y="614"/>
                    </a:lnTo>
                    <a:lnTo>
                      <a:pt x="189" y="620"/>
                    </a:lnTo>
                    <a:lnTo>
                      <a:pt x="204" y="624"/>
                    </a:lnTo>
                    <a:lnTo>
                      <a:pt x="219" y="629"/>
                    </a:lnTo>
                    <a:lnTo>
                      <a:pt x="235" y="632"/>
                    </a:lnTo>
                    <a:lnTo>
                      <a:pt x="250" y="636"/>
                    </a:lnTo>
                    <a:lnTo>
                      <a:pt x="268" y="638"/>
                    </a:lnTo>
                    <a:lnTo>
                      <a:pt x="285" y="639"/>
                    </a:lnTo>
                    <a:lnTo>
                      <a:pt x="303" y="639"/>
                    </a:lnTo>
                    <a:lnTo>
                      <a:pt x="322" y="639"/>
                    </a:lnTo>
                    <a:lnTo>
                      <a:pt x="340" y="637"/>
                    </a:lnTo>
                    <a:lnTo>
                      <a:pt x="360" y="636"/>
                    </a:lnTo>
                    <a:lnTo>
                      <a:pt x="377" y="632"/>
                    </a:lnTo>
                    <a:lnTo>
                      <a:pt x="394" y="629"/>
                    </a:lnTo>
                    <a:lnTo>
                      <a:pt x="411" y="624"/>
                    </a:lnTo>
                    <a:lnTo>
                      <a:pt x="427" y="618"/>
                    </a:lnTo>
                    <a:lnTo>
                      <a:pt x="443" y="612"/>
                    </a:lnTo>
                    <a:lnTo>
                      <a:pt x="459" y="606"/>
                    </a:lnTo>
                    <a:lnTo>
                      <a:pt x="474" y="598"/>
                    </a:lnTo>
                    <a:lnTo>
                      <a:pt x="489" y="590"/>
                    </a:lnTo>
                    <a:lnTo>
                      <a:pt x="502" y="581"/>
                    </a:lnTo>
                    <a:lnTo>
                      <a:pt x="516" y="572"/>
                    </a:lnTo>
                    <a:lnTo>
                      <a:pt x="530" y="562"/>
                    </a:lnTo>
                    <a:lnTo>
                      <a:pt x="543" y="551"/>
                    </a:lnTo>
                    <a:lnTo>
                      <a:pt x="556" y="540"/>
                    </a:lnTo>
                    <a:lnTo>
                      <a:pt x="492" y="459"/>
                    </a:lnTo>
                    <a:close/>
                  </a:path>
                </a:pathLst>
              </a:custGeom>
              <a:solidFill>
                <a:schemeClr val="bg1"/>
              </a:solidFill>
              <a:ln w="9525">
                <a:noFill/>
                <a:round/>
                <a:headEnd/>
                <a:tailEnd/>
              </a:ln>
            </p:spPr>
            <p:txBody>
              <a:bodyPr/>
              <a:lstStyle/>
              <a:p>
                <a:endParaRPr lang="zh-CN" altLang="en-US"/>
              </a:p>
            </p:txBody>
          </p:sp>
          <p:sp>
            <p:nvSpPr>
              <p:cNvPr id="1040" name="Freeform 11"/>
              <p:cNvSpPr>
                <a:spLocks noChangeAspect="1"/>
              </p:cNvSpPr>
              <p:nvPr userDrawn="1"/>
            </p:nvSpPr>
            <p:spPr bwMode="auto">
              <a:xfrm>
                <a:off x="3421" y="994"/>
                <a:ext cx="70" cy="76"/>
              </a:xfrm>
              <a:custGeom>
                <a:avLst/>
                <a:gdLst>
                  <a:gd name="T0" fmla="*/ 0 w 556"/>
                  <a:gd name="T1" fmla="*/ 0 h 602"/>
                  <a:gd name="T2" fmla="*/ 0 w 556"/>
                  <a:gd name="T3" fmla="*/ 0 h 602"/>
                  <a:gd name="T4" fmla="*/ 0 w 556"/>
                  <a:gd name="T5" fmla="*/ 0 h 602"/>
                  <a:gd name="T6" fmla="*/ 0 w 556"/>
                  <a:gd name="T7" fmla="*/ 0 h 602"/>
                  <a:gd name="T8" fmla="*/ 0 w 556"/>
                  <a:gd name="T9" fmla="*/ 0 h 602"/>
                  <a:gd name="T10" fmla="*/ 0 w 556"/>
                  <a:gd name="T11" fmla="*/ 0 h 602"/>
                  <a:gd name="T12" fmla="*/ 0 w 556"/>
                  <a:gd name="T13" fmla="*/ 0 h 602"/>
                  <a:gd name="T14" fmla="*/ 0 w 556"/>
                  <a:gd name="T15" fmla="*/ 0 h 602"/>
                  <a:gd name="T16" fmla="*/ 0 w 556"/>
                  <a:gd name="T17" fmla="*/ 0 h 602"/>
                  <a:gd name="T18" fmla="*/ 0 w 556"/>
                  <a:gd name="T19" fmla="*/ 0 h 602"/>
                  <a:gd name="T20" fmla="*/ 0 w 556"/>
                  <a:gd name="T21" fmla="*/ 0 h 602"/>
                  <a:gd name="T22" fmla="*/ 0 w 556"/>
                  <a:gd name="T23" fmla="*/ 0 h 602"/>
                  <a:gd name="T24" fmla="*/ 0 w 556"/>
                  <a:gd name="T25" fmla="*/ 0 h 602"/>
                  <a:gd name="T26" fmla="*/ 0 w 556"/>
                  <a:gd name="T27" fmla="*/ 0 h 602"/>
                  <a:gd name="T28" fmla="*/ 0 w 556"/>
                  <a:gd name="T29" fmla="*/ 0 h 602"/>
                  <a:gd name="T30" fmla="*/ 0 w 556"/>
                  <a:gd name="T31" fmla="*/ 0 h 602"/>
                  <a:gd name="T32" fmla="*/ 0 w 556"/>
                  <a:gd name="T33" fmla="*/ 0 h 602"/>
                  <a:gd name="T34" fmla="*/ 0 w 556"/>
                  <a:gd name="T35" fmla="*/ 0 h 602"/>
                  <a:gd name="T36" fmla="*/ 0 w 556"/>
                  <a:gd name="T37" fmla="*/ 0 h 602"/>
                  <a:gd name="T38" fmla="*/ 0 w 556"/>
                  <a:gd name="T39" fmla="*/ 0 h 602"/>
                  <a:gd name="T40" fmla="*/ 0 w 556"/>
                  <a:gd name="T41" fmla="*/ 0 h 602"/>
                  <a:gd name="T42" fmla="*/ 0 w 556"/>
                  <a:gd name="T43" fmla="*/ 0 h 602"/>
                  <a:gd name="T44" fmla="*/ 0 w 556"/>
                  <a:gd name="T45" fmla="*/ 0 h 602"/>
                  <a:gd name="T46" fmla="*/ 0 w 556"/>
                  <a:gd name="T47" fmla="*/ 0 h 602"/>
                  <a:gd name="T48" fmla="*/ 0 w 556"/>
                  <a:gd name="T49" fmla="*/ 0 h 6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56" h="602">
                    <a:moveTo>
                      <a:pt x="0" y="602"/>
                    </a:moveTo>
                    <a:lnTo>
                      <a:pt x="556" y="602"/>
                    </a:lnTo>
                    <a:lnTo>
                      <a:pt x="556" y="376"/>
                    </a:lnTo>
                    <a:lnTo>
                      <a:pt x="447" y="376"/>
                    </a:lnTo>
                    <a:lnTo>
                      <a:pt x="442" y="490"/>
                    </a:lnTo>
                    <a:lnTo>
                      <a:pt x="197" y="490"/>
                    </a:lnTo>
                    <a:lnTo>
                      <a:pt x="197" y="345"/>
                    </a:lnTo>
                    <a:lnTo>
                      <a:pt x="283" y="345"/>
                    </a:lnTo>
                    <a:lnTo>
                      <a:pt x="283" y="407"/>
                    </a:lnTo>
                    <a:lnTo>
                      <a:pt x="392" y="407"/>
                    </a:lnTo>
                    <a:lnTo>
                      <a:pt x="392" y="172"/>
                    </a:lnTo>
                    <a:lnTo>
                      <a:pt x="283" y="172"/>
                    </a:lnTo>
                    <a:lnTo>
                      <a:pt x="283" y="234"/>
                    </a:lnTo>
                    <a:lnTo>
                      <a:pt x="197" y="234"/>
                    </a:lnTo>
                    <a:lnTo>
                      <a:pt x="197" y="112"/>
                    </a:lnTo>
                    <a:lnTo>
                      <a:pt x="433" y="112"/>
                    </a:lnTo>
                    <a:lnTo>
                      <a:pt x="442" y="226"/>
                    </a:lnTo>
                    <a:lnTo>
                      <a:pt x="551" y="226"/>
                    </a:lnTo>
                    <a:lnTo>
                      <a:pt x="545" y="0"/>
                    </a:lnTo>
                    <a:lnTo>
                      <a:pt x="0" y="0"/>
                    </a:lnTo>
                    <a:lnTo>
                      <a:pt x="0" y="112"/>
                    </a:lnTo>
                    <a:lnTo>
                      <a:pt x="83" y="112"/>
                    </a:lnTo>
                    <a:lnTo>
                      <a:pt x="83" y="490"/>
                    </a:lnTo>
                    <a:lnTo>
                      <a:pt x="0" y="490"/>
                    </a:lnTo>
                    <a:lnTo>
                      <a:pt x="0" y="602"/>
                    </a:lnTo>
                    <a:close/>
                  </a:path>
                </a:pathLst>
              </a:custGeom>
              <a:solidFill>
                <a:schemeClr val="bg1"/>
              </a:solidFill>
              <a:ln w="9525">
                <a:noFill/>
                <a:round/>
                <a:headEnd/>
                <a:tailEnd/>
              </a:ln>
            </p:spPr>
            <p:txBody>
              <a:bodyPr/>
              <a:lstStyle/>
              <a:p>
                <a:endParaRPr lang="zh-CN" altLang="en-US"/>
              </a:p>
            </p:txBody>
          </p:sp>
          <p:sp>
            <p:nvSpPr>
              <p:cNvPr id="1041" name="Freeform 12"/>
              <p:cNvSpPr>
                <a:spLocks noChangeAspect="1"/>
              </p:cNvSpPr>
              <p:nvPr userDrawn="1"/>
            </p:nvSpPr>
            <p:spPr bwMode="auto">
              <a:xfrm>
                <a:off x="3345" y="994"/>
                <a:ext cx="72" cy="76"/>
              </a:xfrm>
              <a:custGeom>
                <a:avLst/>
                <a:gdLst>
                  <a:gd name="T0" fmla="*/ 0 w 578"/>
                  <a:gd name="T1" fmla="*/ 0 h 602"/>
                  <a:gd name="T2" fmla="*/ 0 w 578"/>
                  <a:gd name="T3" fmla="*/ 0 h 602"/>
                  <a:gd name="T4" fmla="*/ 0 w 578"/>
                  <a:gd name="T5" fmla="*/ 0 h 602"/>
                  <a:gd name="T6" fmla="*/ 0 w 578"/>
                  <a:gd name="T7" fmla="*/ 0 h 602"/>
                  <a:gd name="T8" fmla="*/ 0 w 578"/>
                  <a:gd name="T9" fmla="*/ 0 h 602"/>
                  <a:gd name="T10" fmla="*/ 0 w 578"/>
                  <a:gd name="T11" fmla="*/ 0 h 602"/>
                  <a:gd name="T12" fmla="*/ 0 w 578"/>
                  <a:gd name="T13" fmla="*/ 0 h 602"/>
                  <a:gd name="T14" fmla="*/ 0 w 578"/>
                  <a:gd name="T15" fmla="*/ 0 h 602"/>
                  <a:gd name="T16" fmla="*/ 0 w 578"/>
                  <a:gd name="T17" fmla="*/ 0 h 602"/>
                  <a:gd name="T18" fmla="*/ 0 w 578"/>
                  <a:gd name="T19" fmla="*/ 0 h 602"/>
                  <a:gd name="T20" fmla="*/ 0 w 578"/>
                  <a:gd name="T21" fmla="*/ 0 h 602"/>
                  <a:gd name="T22" fmla="*/ 0 w 578"/>
                  <a:gd name="T23" fmla="*/ 0 h 602"/>
                  <a:gd name="T24" fmla="*/ 0 w 578"/>
                  <a:gd name="T25" fmla="*/ 0 h 602"/>
                  <a:gd name="T26" fmla="*/ 0 w 578"/>
                  <a:gd name="T27" fmla="*/ 0 h 602"/>
                  <a:gd name="T28" fmla="*/ 0 w 578"/>
                  <a:gd name="T29" fmla="*/ 0 h 602"/>
                  <a:gd name="T30" fmla="*/ 0 w 578"/>
                  <a:gd name="T31" fmla="*/ 0 h 602"/>
                  <a:gd name="T32" fmla="*/ 0 w 578"/>
                  <a:gd name="T33" fmla="*/ 0 h 6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78" h="602">
                    <a:moveTo>
                      <a:pt x="113" y="602"/>
                    </a:moveTo>
                    <a:lnTo>
                      <a:pt x="466" y="602"/>
                    </a:lnTo>
                    <a:lnTo>
                      <a:pt x="466" y="490"/>
                    </a:lnTo>
                    <a:lnTo>
                      <a:pt x="346" y="490"/>
                    </a:lnTo>
                    <a:lnTo>
                      <a:pt x="346" y="112"/>
                    </a:lnTo>
                    <a:lnTo>
                      <a:pt x="450" y="112"/>
                    </a:lnTo>
                    <a:lnTo>
                      <a:pt x="465" y="286"/>
                    </a:lnTo>
                    <a:lnTo>
                      <a:pt x="578" y="275"/>
                    </a:lnTo>
                    <a:lnTo>
                      <a:pt x="558" y="0"/>
                    </a:lnTo>
                    <a:lnTo>
                      <a:pt x="20" y="0"/>
                    </a:lnTo>
                    <a:lnTo>
                      <a:pt x="0" y="275"/>
                    </a:lnTo>
                    <a:lnTo>
                      <a:pt x="114" y="286"/>
                    </a:lnTo>
                    <a:lnTo>
                      <a:pt x="129" y="112"/>
                    </a:lnTo>
                    <a:lnTo>
                      <a:pt x="232" y="112"/>
                    </a:lnTo>
                    <a:lnTo>
                      <a:pt x="232" y="490"/>
                    </a:lnTo>
                    <a:lnTo>
                      <a:pt x="113" y="490"/>
                    </a:lnTo>
                    <a:lnTo>
                      <a:pt x="113" y="602"/>
                    </a:lnTo>
                    <a:close/>
                  </a:path>
                </a:pathLst>
              </a:custGeom>
              <a:solidFill>
                <a:schemeClr val="bg1"/>
              </a:solidFill>
              <a:ln w="9525">
                <a:noFill/>
                <a:round/>
                <a:headEnd/>
                <a:tailEnd/>
              </a:ln>
            </p:spPr>
            <p:txBody>
              <a:bodyPr/>
              <a:lstStyle/>
              <a:p>
                <a:endParaRPr lang="zh-CN" altLang="en-US"/>
              </a:p>
            </p:txBody>
          </p:sp>
          <p:sp>
            <p:nvSpPr>
              <p:cNvPr id="1042" name="Freeform 13"/>
              <p:cNvSpPr>
                <a:spLocks noChangeAspect="1"/>
              </p:cNvSpPr>
              <p:nvPr userDrawn="1"/>
            </p:nvSpPr>
            <p:spPr bwMode="auto">
              <a:xfrm>
                <a:off x="3285" y="994"/>
                <a:ext cx="58" cy="76"/>
              </a:xfrm>
              <a:custGeom>
                <a:avLst/>
                <a:gdLst>
                  <a:gd name="T0" fmla="*/ 0 w 464"/>
                  <a:gd name="T1" fmla="*/ 0 h 602"/>
                  <a:gd name="T2" fmla="*/ 0 w 464"/>
                  <a:gd name="T3" fmla="*/ 0 h 602"/>
                  <a:gd name="T4" fmla="*/ 0 w 464"/>
                  <a:gd name="T5" fmla="*/ 0 h 602"/>
                  <a:gd name="T6" fmla="*/ 0 w 464"/>
                  <a:gd name="T7" fmla="*/ 0 h 602"/>
                  <a:gd name="T8" fmla="*/ 0 w 464"/>
                  <a:gd name="T9" fmla="*/ 0 h 602"/>
                  <a:gd name="T10" fmla="*/ 0 w 464"/>
                  <a:gd name="T11" fmla="*/ 0 h 602"/>
                  <a:gd name="T12" fmla="*/ 0 w 464"/>
                  <a:gd name="T13" fmla="*/ 0 h 602"/>
                  <a:gd name="T14" fmla="*/ 0 w 464"/>
                  <a:gd name="T15" fmla="*/ 0 h 602"/>
                  <a:gd name="T16" fmla="*/ 0 w 464"/>
                  <a:gd name="T17" fmla="*/ 0 h 602"/>
                  <a:gd name="T18" fmla="*/ 0 w 464"/>
                  <a:gd name="T19" fmla="*/ 0 h 602"/>
                  <a:gd name="T20" fmla="*/ 0 w 464"/>
                  <a:gd name="T21" fmla="*/ 0 h 602"/>
                  <a:gd name="T22" fmla="*/ 0 w 464"/>
                  <a:gd name="T23" fmla="*/ 0 h 602"/>
                  <a:gd name="T24" fmla="*/ 0 w 464"/>
                  <a:gd name="T25" fmla="*/ 0 h 6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4" h="602">
                    <a:moveTo>
                      <a:pt x="0" y="602"/>
                    </a:moveTo>
                    <a:lnTo>
                      <a:pt x="464" y="602"/>
                    </a:lnTo>
                    <a:lnTo>
                      <a:pt x="464" y="490"/>
                    </a:lnTo>
                    <a:lnTo>
                      <a:pt x="289" y="490"/>
                    </a:lnTo>
                    <a:lnTo>
                      <a:pt x="289" y="112"/>
                    </a:lnTo>
                    <a:lnTo>
                      <a:pt x="464" y="112"/>
                    </a:lnTo>
                    <a:lnTo>
                      <a:pt x="464" y="0"/>
                    </a:lnTo>
                    <a:lnTo>
                      <a:pt x="0" y="0"/>
                    </a:lnTo>
                    <a:lnTo>
                      <a:pt x="0" y="112"/>
                    </a:lnTo>
                    <a:lnTo>
                      <a:pt x="175" y="112"/>
                    </a:lnTo>
                    <a:lnTo>
                      <a:pt x="175" y="490"/>
                    </a:lnTo>
                    <a:lnTo>
                      <a:pt x="0" y="490"/>
                    </a:lnTo>
                    <a:lnTo>
                      <a:pt x="0" y="602"/>
                    </a:lnTo>
                    <a:close/>
                  </a:path>
                </a:pathLst>
              </a:custGeom>
              <a:solidFill>
                <a:schemeClr val="bg1"/>
              </a:solidFill>
              <a:ln w="9525">
                <a:noFill/>
                <a:round/>
                <a:headEnd/>
                <a:tailEnd/>
              </a:ln>
            </p:spPr>
            <p:txBody>
              <a:bodyPr/>
              <a:lstStyle/>
              <a:p>
                <a:endParaRPr lang="zh-CN" altLang="en-US"/>
              </a:p>
            </p:txBody>
          </p:sp>
          <p:sp>
            <p:nvSpPr>
              <p:cNvPr id="1043" name="Freeform 14"/>
              <p:cNvSpPr>
                <a:spLocks noChangeAspect="1"/>
              </p:cNvSpPr>
              <p:nvPr userDrawn="1"/>
            </p:nvSpPr>
            <p:spPr bwMode="auto">
              <a:xfrm>
                <a:off x="3201" y="994"/>
                <a:ext cx="78" cy="78"/>
              </a:xfrm>
              <a:custGeom>
                <a:avLst/>
                <a:gdLst>
                  <a:gd name="T0" fmla="*/ 0 w 626"/>
                  <a:gd name="T1" fmla="*/ 0 h 614"/>
                  <a:gd name="T2" fmla="*/ 0 w 626"/>
                  <a:gd name="T3" fmla="*/ 0 h 614"/>
                  <a:gd name="T4" fmla="*/ 0 w 626"/>
                  <a:gd name="T5" fmla="*/ 0 h 614"/>
                  <a:gd name="T6" fmla="*/ 0 w 626"/>
                  <a:gd name="T7" fmla="*/ 0 h 614"/>
                  <a:gd name="T8" fmla="*/ 0 w 626"/>
                  <a:gd name="T9" fmla="*/ 0 h 614"/>
                  <a:gd name="T10" fmla="*/ 0 w 626"/>
                  <a:gd name="T11" fmla="*/ 0 h 614"/>
                  <a:gd name="T12" fmla="*/ 0 w 626"/>
                  <a:gd name="T13" fmla="*/ 0 h 614"/>
                  <a:gd name="T14" fmla="*/ 0 w 626"/>
                  <a:gd name="T15" fmla="*/ 0 h 614"/>
                  <a:gd name="T16" fmla="*/ 0 w 626"/>
                  <a:gd name="T17" fmla="*/ 0 h 614"/>
                  <a:gd name="T18" fmla="*/ 0 w 626"/>
                  <a:gd name="T19" fmla="*/ 0 h 614"/>
                  <a:gd name="T20" fmla="*/ 0 w 626"/>
                  <a:gd name="T21" fmla="*/ 0 h 614"/>
                  <a:gd name="T22" fmla="*/ 0 w 626"/>
                  <a:gd name="T23" fmla="*/ 0 h 614"/>
                  <a:gd name="T24" fmla="*/ 0 w 626"/>
                  <a:gd name="T25" fmla="*/ 0 h 614"/>
                  <a:gd name="T26" fmla="*/ 0 w 626"/>
                  <a:gd name="T27" fmla="*/ 0 h 614"/>
                  <a:gd name="T28" fmla="*/ 0 w 626"/>
                  <a:gd name="T29" fmla="*/ 0 h 614"/>
                  <a:gd name="T30" fmla="*/ 0 w 626"/>
                  <a:gd name="T31" fmla="*/ 0 h 614"/>
                  <a:gd name="T32" fmla="*/ 0 w 626"/>
                  <a:gd name="T33" fmla="*/ 0 h 614"/>
                  <a:gd name="T34" fmla="*/ 0 w 626"/>
                  <a:gd name="T35" fmla="*/ 0 h 614"/>
                  <a:gd name="T36" fmla="*/ 0 w 626"/>
                  <a:gd name="T37" fmla="*/ 0 h 614"/>
                  <a:gd name="T38" fmla="*/ 0 w 626"/>
                  <a:gd name="T39" fmla="*/ 0 h 614"/>
                  <a:gd name="T40" fmla="*/ 0 w 626"/>
                  <a:gd name="T41" fmla="*/ 0 h 614"/>
                  <a:gd name="T42" fmla="*/ 0 w 626"/>
                  <a:gd name="T43" fmla="*/ 0 h 614"/>
                  <a:gd name="T44" fmla="*/ 0 w 626"/>
                  <a:gd name="T45" fmla="*/ 0 h 6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26" h="614">
                    <a:moveTo>
                      <a:pt x="211" y="0"/>
                    </a:moveTo>
                    <a:lnTo>
                      <a:pt x="0" y="0"/>
                    </a:lnTo>
                    <a:lnTo>
                      <a:pt x="0" y="112"/>
                    </a:lnTo>
                    <a:lnTo>
                      <a:pt x="63" y="112"/>
                    </a:lnTo>
                    <a:lnTo>
                      <a:pt x="63" y="490"/>
                    </a:lnTo>
                    <a:lnTo>
                      <a:pt x="0" y="490"/>
                    </a:lnTo>
                    <a:lnTo>
                      <a:pt x="0" y="602"/>
                    </a:lnTo>
                    <a:lnTo>
                      <a:pt x="285" y="602"/>
                    </a:lnTo>
                    <a:lnTo>
                      <a:pt x="285" y="490"/>
                    </a:lnTo>
                    <a:lnTo>
                      <a:pt x="177" y="490"/>
                    </a:lnTo>
                    <a:lnTo>
                      <a:pt x="177" y="166"/>
                    </a:lnTo>
                    <a:lnTo>
                      <a:pt x="179" y="166"/>
                    </a:lnTo>
                    <a:lnTo>
                      <a:pt x="421" y="614"/>
                    </a:lnTo>
                    <a:lnTo>
                      <a:pt x="564" y="614"/>
                    </a:lnTo>
                    <a:lnTo>
                      <a:pt x="564" y="112"/>
                    </a:lnTo>
                    <a:lnTo>
                      <a:pt x="626" y="112"/>
                    </a:lnTo>
                    <a:lnTo>
                      <a:pt x="626" y="0"/>
                    </a:lnTo>
                    <a:lnTo>
                      <a:pt x="345" y="0"/>
                    </a:lnTo>
                    <a:lnTo>
                      <a:pt x="345" y="112"/>
                    </a:lnTo>
                    <a:lnTo>
                      <a:pt x="449" y="112"/>
                    </a:lnTo>
                    <a:lnTo>
                      <a:pt x="449" y="441"/>
                    </a:lnTo>
                    <a:lnTo>
                      <a:pt x="447" y="441"/>
                    </a:lnTo>
                    <a:lnTo>
                      <a:pt x="211" y="0"/>
                    </a:lnTo>
                    <a:close/>
                  </a:path>
                </a:pathLst>
              </a:custGeom>
              <a:solidFill>
                <a:schemeClr val="bg1"/>
              </a:solidFill>
              <a:ln w="9525">
                <a:noFill/>
                <a:round/>
                <a:headEnd/>
                <a:tailEnd/>
              </a:ln>
            </p:spPr>
            <p:txBody>
              <a:bodyPr/>
              <a:lstStyle/>
              <a:p>
                <a:endParaRPr lang="zh-CN" altLang="en-US"/>
              </a:p>
            </p:txBody>
          </p:sp>
          <p:sp>
            <p:nvSpPr>
              <p:cNvPr id="1044" name="Freeform 15"/>
              <p:cNvSpPr>
                <a:spLocks noChangeAspect="1"/>
              </p:cNvSpPr>
              <p:nvPr userDrawn="1"/>
            </p:nvSpPr>
            <p:spPr bwMode="auto">
              <a:xfrm>
                <a:off x="3000" y="994"/>
                <a:ext cx="197" cy="76"/>
              </a:xfrm>
              <a:custGeom>
                <a:avLst/>
                <a:gdLst>
                  <a:gd name="T0" fmla="*/ 0 w 615"/>
                  <a:gd name="T1" fmla="*/ 0 h 621"/>
                  <a:gd name="T2" fmla="*/ 0 w 615"/>
                  <a:gd name="T3" fmla="*/ 0 h 621"/>
                  <a:gd name="T4" fmla="*/ 0 w 615"/>
                  <a:gd name="T5" fmla="*/ 0 h 621"/>
                  <a:gd name="T6" fmla="*/ 0 w 615"/>
                  <a:gd name="T7" fmla="*/ 0 h 621"/>
                  <a:gd name="T8" fmla="*/ 0 w 615"/>
                  <a:gd name="T9" fmla="*/ 0 h 621"/>
                  <a:gd name="T10" fmla="*/ 0 w 615"/>
                  <a:gd name="T11" fmla="*/ 0 h 621"/>
                  <a:gd name="T12" fmla="*/ 0 w 615"/>
                  <a:gd name="T13" fmla="*/ 0 h 621"/>
                  <a:gd name="T14" fmla="*/ 0 w 615"/>
                  <a:gd name="T15" fmla="*/ 0 h 621"/>
                  <a:gd name="T16" fmla="*/ 0 w 615"/>
                  <a:gd name="T17" fmla="*/ 0 h 621"/>
                  <a:gd name="T18" fmla="*/ 0 w 615"/>
                  <a:gd name="T19" fmla="*/ 0 h 621"/>
                  <a:gd name="T20" fmla="*/ 0 w 615"/>
                  <a:gd name="T21" fmla="*/ 0 h 621"/>
                  <a:gd name="T22" fmla="*/ 0 w 615"/>
                  <a:gd name="T23" fmla="*/ 0 h 621"/>
                  <a:gd name="T24" fmla="*/ 0 w 615"/>
                  <a:gd name="T25" fmla="*/ 0 h 621"/>
                  <a:gd name="T26" fmla="*/ 0 w 615"/>
                  <a:gd name="T27" fmla="*/ 0 h 621"/>
                  <a:gd name="T28" fmla="*/ 0 w 615"/>
                  <a:gd name="T29" fmla="*/ 0 h 621"/>
                  <a:gd name="T30" fmla="*/ 0 w 615"/>
                  <a:gd name="T31" fmla="*/ 0 h 621"/>
                  <a:gd name="T32" fmla="*/ 0 w 615"/>
                  <a:gd name="T33" fmla="*/ 0 h 621"/>
                  <a:gd name="T34" fmla="*/ 0 w 615"/>
                  <a:gd name="T35" fmla="*/ 0 h 621"/>
                  <a:gd name="T36" fmla="*/ 0 w 615"/>
                  <a:gd name="T37" fmla="*/ 0 h 621"/>
                  <a:gd name="T38" fmla="*/ 0 w 615"/>
                  <a:gd name="T39" fmla="*/ 0 h 621"/>
                  <a:gd name="T40" fmla="*/ 0 w 615"/>
                  <a:gd name="T41" fmla="*/ 0 h 621"/>
                  <a:gd name="T42" fmla="*/ 0 w 615"/>
                  <a:gd name="T43" fmla="*/ 0 h 621"/>
                  <a:gd name="T44" fmla="*/ 0 w 615"/>
                  <a:gd name="T45" fmla="*/ 0 h 621"/>
                  <a:gd name="T46" fmla="*/ 0 w 615"/>
                  <a:gd name="T47" fmla="*/ 0 h 621"/>
                  <a:gd name="T48" fmla="*/ 0 w 615"/>
                  <a:gd name="T49" fmla="*/ 0 h 621"/>
                  <a:gd name="T50" fmla="*/ 0 w 615"/>
                  <a:gd name="T51" fmla="*/ 0 h 621"/>
                  <a:gd name="T52" fmla="*/ 0 w 615"/>
                  <a:gd name="T53" fmla="*/ 0 h 621"/>
                  <a:gd name="T54" fmla="*/ 0 w 615"/>
                  <a:gd name="T55" fmla="*/ 0 h 621"/>
                  <a:gd name="T56" fmla="*/ 0 w 615"/>
                  <a:gd name="T57" fmla="*/ 0 h 621"/>
                  <a:gd name="T58" fmla="*/ 0 w 615"/>
                  <a:gd name="T59" fmla="*/ 0 h 621"/>
                  <a:gd name="T60" fmla="*/ 0 w 615"/>
                  <a:gd name="T61" fmla="*/ 0 h 621"/>
                  <a:gd name="T62" fmla="*/ 0 w 615"/>
                  <a:gd name="T63" fmla="*/ 0 h 621"/>
                  <a:gd name="T64" fmla="*/ 0 w 615"/>
                  <a:gd name="T65" fmla="*/ 0 h 621"/>
                  <a:gd name="T66" fmla="*/ 0 w 615"/>
                  <a:gd name="T67" fmla="*/ 0 h 621"/>
                  <a:gd name="T68" fmla="*/ 0 w 615"/>
                  <a:gd name="T69" fmla="*/ 0 h 621"/>
                  <a:gd name="T70" fmla="*/ 0 w 615"/>
                  <a:gd name="T71" fmla="*/ 0 h 621"/>
                  <a:gd name="T72" fmla="*/ 0 w 615"/>
                  <a:gd name="T73" fmla="*/ 0 h 621"/>
                  <a:gd name="T74" fmla="*/ 0 w 615"/>
                  <a:gd name="T75" fmla="*/ 0 h 621"/>
                  <a:gd name="T76" fmla="*/ 0 w 615"/>
                  <a:gd name="T77" fmla="*/ 0 h 621"/>
                  <a:gd name="T78" fmla="*/ 0 w 615"/>
                  <a:gd name="T79" fmla="*/ 0 h 621"/>
                  <a:gd name="T80" fmla="*/ 0 w 615"/>
                  <a:gd name="T81" fmla="*/ 0 h 621"/>
                  <a:gd name="T82" fmla="*/ 0 w 615"/>
                  <a:gd name="T83" fmla="*/ 0 h 621"/>
                  <a:gd name="T84" fmla="*/ 0 w 615"/>
                  <a:gd name="T85" fmla="*/ 0 h 621"/>
                  <a:gd name="T86" fmla="*/ 0 w 615"/>
                  <a:gd name="T87" fmla="*/ 0 h 621"/>
                  <a:gd name="T88" fmla="*/ 0 w 615"/>
                  <a:gd name="T89" fmla="*/ 0 h 621"/>
                  <a:gd name="T90" fmla="*/ 0 w 615"/>
                  <a:gd name="T91" fmla="*/ 0 h 621"/>
                  <a:gd name="T92" fmla="*/ 0 w 615"/>
                  <a:gd name="T93" fmla="*/ 0 h 621"/>
                  <a:gd name="T94" fmla="*/ 0 w 615"/>
                  <a:gd name="T95" fmla="*/ 0 h 621"/>
                  <a:gd name="T96" fmla="*/ 0 w 615"/>
                  <a:gd name="T97" fmla="*/ 0 h 6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15" h="621">
                    <a:moveTo>
                      <a:pt x="0" y="112"/>
                    </a:moveTo>
                    <a:lnTo>
                      <a:pt x="73" y="112"/>
                    </a:lnTo>
                    <a:lnTo>
                      <a:pt x="73" y="382"/>
                    </a:lnTo>
                    <a:lnTo>
                      <a:pt x="73" y="398"/>
                    </a:lnTo>
                    <a:lnTo>
                      <a:pt x="74" y="414"/>
                    </a:lnTo>
                    <a:lnTo>
                      <a:pt x="75" y="430"/>
                    </a:lnTo>
                    <a:lnTo>
                      <a:pt x="77" y="444"/>
                    </a:lnTo>
                    <a:lnTo>
                      <a:pt x="81" y="458"/>
                    </a:lnTo>
                    <a:lnTo>
                      <a:pt x="84" y="472"/>
                    </a:lnTo>
                    <a:lnTo>
                      <a:pt x="88" y="484"/>
                    </a:lnTo>
                    <a:lnTo>
                      <a:pt x="92" y="496"/>
                    </a:lnTo>
                    <a:lnTo>
                      <a:pt x="97" y="507"/>
                    </a:lnTo>
                    <a:lnTo>
                      <a:pt x="102" y="518"/>
                    </a:lnTo>
                    <a:lnTo>
                      <a:pt x="108" y="528"/>
                    </a:lnTo>
                    <a:lnTo>
                      <a:pt x="115" y="538"/>
                    </a:lnTo>
                    <a:lnTo>
                      <a:pt x="122" y="547"/>
                    </a:lnTo>
                    <a:lnTo>
                      <a:pt x="129" y="555"/>
                    </a:lnTo>
                    <a:lnTo>
                      <a:pt x="137" y="563"/>
                    </a:lnTo>
                    <a:lnTo>
                      <a:pt x="144" y="570"/>
                    </a:lnTo>
                    <a:lnTo>
                      <a:pt x="152" y="577"/>
                    </a:lnTo>
                    <a:lnTo>
                      <a:pt x="162" y="582"/>
                    </a:lnTo>
                    <a:lnTo>
                      <a:pt x="171" y="588"/>
                    </a:lnTo>
                    <a:lnTo>
                      <a:pt x="180" y="594"/>
                    </a:lnTo>
                    <a:lnTo>
                      <a:pt x="199" y="603"/>
                    </a:lnTo>
                    <a:lnTo>
                      <a:pt x="220" y="610"/>
                    </a:lnTo>
                    <a:lnTo>
                      <a:pt x="240" y="614"/>
                    </a:lnTo>
                    <a:lnTo>
                      <a:pt x="263" y="619"/>
                    </a:lnTo>
                    <a:lnTo>
                      <a:pt x="285" y="620"/>
                    </a:lnTo>
                    <a:lnTo>
                      <a:pt x="307" y="621"/>
                    </a:lnTo>
                    <a:lnTo>
                      <a:pt x="330" y="620"/>
                    </a:lnTo>
                    <a:lnTo>
                      <a:pt x="353" y="619"/>
                    </a:lnTo>
                    <a:lnTo>
                      <a:pt x="375" y="614"/>
                    </a:lnTo>
                    <a:lnTo>
                      <a:pt x="395" y="610"/>
                    </a:lnTo>
                    <a:lnTo>
                      <a:pt x="416" y="603"/>
                    </a:lnTo>
                    <a:lnTo>
                      <a:pt x="435" y="594"/>
                    </a:lnTo>
                    <a:lnTo>
                      <a:pt x="444" y="588"/>
                    </a:lnTo>
                    <a:lnTo>
                      <a:pt x="453" y="582"/>
                    </a:lnTo>
                    <a:lnTo>
                      <a:pt x="462" y="577"/>
                    </a:lnTo>
                    <a:lnTo>
                      <a:pt x="470" y="570"/>
                    </a:lnTo>
                    <a:lnTo>
                      <a:pt x="478" y="563"/>
                    </a:lnTo>
                    <a:lnTo>
                      <a:pt x="486" y="555"/>
                    </a:lnTo>
                    <a:lnTo>
                      <a:pt x="493" y="547"/>
                    </a:lnTo>
                    <a:lnTo>
                      <a:pt x="500" y="538"/>
                    </a:lnTo>
                    <a:lnTo>
                      <a:pt x="507" y="528"/>
                    </a:lnTo>
                    <a:lnTo>
                      <a:pt x="512" y="518"/>
                    </a:lnTo>
                    <a:lnTo>
                      <a:pt x="518" y="507"/>
                    </a:lnTo>
                    <a:lnTo>
                      <a:pt x="523" y="496"/>
                    </a:lnTo>
                    <a:lnTo>
                      <a:pt x="527" y="484"/>
                    </a:lnTo>
                    <a:lnTo>
                      <a:pt x="531" y="472"/>
                    </a:lnTo>
                    <a:lnTo>
                      <a:pt x="534" y="458"/>
                    </a:lnTo>
                    <a:lnTo>
                      <a:pt x="537" y="444"/>
                    </a:lnTo>
                    <a:lnTo>
                      <a:pt x="540" y="430"/>
                    </a:lnTo>
                    <a:lnTo>
                      <a:pt x="541" y="414"/>
                    </a:lnTo>
                    <a:lnTo>
                      <a:pt x="542" y="398"/>
                    </a:lnTo>
                    <a:lnTo>
                      <a:pt x="542" y="382"/>
                    </a:lnTo>
                    <a:lnTo>
                      <a:pt x="542" y="112"/>
                    </a:lnTo>
                    <a:lnTo>
                      <a:pt x="615" y="112"/>
                    </a:lnTo>
                    <a:lnTo>
                      <a:pt x="615" y="0"/>
                    </a:lnTo>
                    <a:lnTo>
                      <a:pt x="337" y="0"/>
                    </a:lnTo>
                    <a:lnTo>
                      <a:pt x="337" y="112"/>
                    </a:lnTo>
                    <a:lnTo>
                      <a:pt x="428" y="112"/>
                    </a:lnTo>
                    <a:lnTo>
                      <a:pt x="428" y="377"/>
                    </a:lnTo>
                    <a:lnTo>
                      <a:pt x="427" y="393"/>
                    </a:lnTo>
                    <a:lnTo>
                      <a:pt x="426" y="408"/>
                    </a:lnTo>
                    <a:lnTo>
                      <a:pt x="424" y="423"/>
                    </a:lnTo>
                    <a:lnTo>
                      <a:pt x="420" y="435"/>
                    </a:lnTo>
                    <a:lnTo>
                      <a:pt x="416" y="447"/>
                    </a:lnTo>
                    <a:lnTo>
                      <a:pt x="411" y="457"/>
                    </a:lnTo>
                    <a:lnTo>
                      <a:pt x="404" y="467"/>
                    </a:lnTo>
                    <a:lnTo>
                      <a:pt x="397" y="475"/>
                    </a:lnTo>
                    <a:lnTo>
                      <a:pt x="389" y="483"/>
                    </a:lnTo>
                    <a:lnTo>
                      <a:pt x="380" y="489"/>
                    </a:lnTo>
                    <a:lnTo>
                      <a:pt x="370" y="495"/>
                    </a:lnTo>
                    <a:lnTo>
                      <a:pt x="360" y="499"/>
                    </a:lnTo>
                    <a:lnTo>
                      <a:pt x="348" y="503"/>
                    </a:lnTo>
                    <a:lnTo>
                      <a:pt x="335" y="505"/>
                    </a:lnTo>
                    <a:lnTo>
                      <a:pt x="322" y="506"/>
                    </a:lnTo>
                    <a:lnTo>
                      <a:pt x="307" y="506"/>
                    </a:lnTo>
                    <a:lnTo>
                      <a:pt x="293" y="506"/>
                    </a:lnTo>
                    <a:lnTo>
                      <a:pt x="280" y="505"/>
                    </a:lnTo>
                    <a:lnTo>
                      <a:pt x="266" y="503"/>
                    </a:lnTo>
                    <a:lnTo>
                      <a:pt x="255" y="499"/>
                    </a:lnTo>
                    <a:lnTo>
                      <a:pt x="245" y="495"/>
                    </a:lnTo>
                    <a:lnTo>
                      <a:pt x="234" y="489"/>
                    </a:lnTo>
                    <a:lnTo>
                      <a:pt x="225" y="483"/>
                    </a:lnTo>
                    <a:lnTo>
                      <a:pt x="217" y="475"/>
                    </a:lnTo>
                    <a:lnTo>
                      <a:pt x="211" y="467"/>
                    </a:lnTo>
                    <a:lnTo>
                      <a:pt x="204" y="457"/>
                    </a:lnTo>
                    <a:lnTo>
                      <a:pt x="199" y="447"/>
                    </a:lnTo>
                    <a:lnTo>
                      <a:pt x="195" y="435"/>
                    </a:lnTo>
                    <a:lnTo>
                      <a:pt x="191" y="423"/>
                    </a:lnTo>
                    <a:lnTo>
                      <a:pt x="189" y="408"/>
                    </a:lnTo>
                    <a:lnTo>
                      <a:pt x="188" y="393"/>
                    </a:lnTo>
                    <a:lnTo>
                      <a:pt x="187" y="377"/>
                    </a:lnTo>
                    <a:lnTo>
                      <a:pt x="187" y="112"/>
                    </a:lnTo>
                    <a:lnTo>
                      <a:pt x="278" y="112"/>
                    </a:lnTo>
                    <a:lnTo>
                      <a:pt x="278" y="0"/>
                    </a:lnTo>
                    <a:lnTo>
                      <a:pt x="0" y="0"/>
                    </a:lnTo>
                    <a:lnTo>
                      <a:pt x="0" y="112"/>
                    </a:lnTo>
                    <a:close/>
                  </a:path>
                </a:pathLst>
              </a:custGeom>
              <a:solidFill>
                <a:schemeClr val="bg1"/>
              </a:solidFill>
              <a:ln w="9525">
                <a:noFill/>
                <a:round/>
                <a:headEnd/>
                <a:tailEnd/>
              </a:ln>
            </p:spPr>
            <p:txBody>
              <a:bodyPr/>
              <a:lstStyle/>
              <a:p>
                <a:endParaRPr lang="zh-CN" altLang="en-US"/>
              </a:p>
            </p:txBody>
          </p:sp>
        </p:grpSp>
        <p:sp>
          <p:nvSpPr>
            <p:cNvPr id="1034" name="Freeform 16"/>
            <p:cNvSpPr>
              <a:spLocks noChangeAspect="1"/>
            </p:cNvSpPr>
            <p:nvPr userDrawn="1"/>
          </p:nvSpPr>
          <p:spPr bwMode="auto">
            <a:xfrm>
              <a:off x="3061" y="636"/>
              <a:ext cx="651" cy="310"/>
            </a:xfrm>
            <a:custGeom>
              <a:avLst/>
              <a:gdLst>
                <a:gd name="T0" fmla="*/ 0 w 5196"/>
                <a:gd name="T1" fmla="*/ 0 h 2484"/>
                <a:gd name="T2" fmla="*/ 0 w 5196"/>
                <a:gd name="T3" fmla="*/ 0 h 2484"/>
                <a:gd name="T4" fmla="*/ 0 w 5196"/>
                <a:gd name="T5" fmla="*/ 0 h 2484"/>
                <a:gd name="T6" fmla="*/ 0 w 5196"/>
                <a:gd name="T7" fmla="*/ 0 h 2484"/>
                <a:gd name="T8" fmla="*/ 0 w 5196"/>
                <a:gd name="T9" fmla="*/ 0 h 2484"/>
                <a:gd name="T10" fmla="*/ 0 w 5196"/>
                <a:gd name="T11" fmla="*/ 0 h 2484"/>
                <a:gd name="T12" fmla="*/ 0 w 5196"/>
                <a:gd name="T13" fmla="*/ 0 h 2484"/>
                <a:gd name="T14" fmla="*/ 0 w 5196"/>
                <a:gd name="T15" fmla="*/ 0 h 2484"/>
                <a:gd name="T16" fmla="*/ 0 w 5196"/>
                <a:gd name="T17" fmla="*/ 0 h 2484"/>
                <a:gd name="T18" fmla="*/ 0 w 5196"/>
                <a:gd name="T19" fmla="*/ 0 h 2484"/>
                <a:gd name="T20" fmla="*/ 0 w 5196"/>
                <a:gd name="T21" fmla="*/ 0 h 2484"/>
                <a:gd name="T22" fmla="*/ 0 w 5196"/>
                <a:gd name="T23" fmla="*/ 0 h 2484"/>
                <a:gd name="T24" fmla="*/ 0 w 5196"/>
                <a:gd name="T25" fmla="*/ 0 h 2484"/>
                <a:gd name="T26" fmla="*/ 0 w 5196"/>
                <a:gd name="T27" fmla="*/ 0 h 2484"/>
                <a:gd name="T28" fmla="*/ 0 w 5196"/>
                <a:gd name="T29" fmla="*/ 0 h 2484"/>
                <a:gd name="T30" fmla="*/ 0 w 5196"/>
                <a:gd name="T31" fmla="*/ 0 h 2484"/>
                <a:gd name="T32" fmla="*/ 0 w 5196"/>
                <a:gd name="T33" fmla="*/ 0 h 2484"/>
                <a:gd name="T34" fmla="*/ 0 w 5196"/>
                <a:gd name="T35" fmla="*/ 0 h 2484"/>
                <a:gd name="T36" fmla="*/ 0 w 5196"/>
                <a:gd name="T37" fmla="*/ 0 h 2484"/>
                <a:gd name="T38" fmla="*/ 0 w 5196"/>
                <a:gd name="T39" fmla="*/ 0 h 2484"/>
                <a:gd name="T40" fmla="*/ 0 w 5196"/>
                <a:gd name="T41" fmla="*/ 0 h 2484"/>
                <a:gd name="T42" fmla="*/ 0 w 5196"/>
                <a:gd name="T43" fmla="*/ 0 h 2484"/>
                <a:gd name="T44" fmla="*/ 0 w 5196"/>
                <a:gd name="T45" fmla="*/ 0 h 2484"/>
                <a:gd name="T46" fmla="*/ 0 w 5196"/>
                <a:gd name="T47" fmla="*/ 0 h 2484"/>
                <a:gd name="T48" fmla="*/ 0 w 5196"/>
                <a:gd name="T49" fmla="*/ 0 h 2484"/>
                <a:gd name="T50" fmla="*/ 0 w 5196"/>
                <a:gd name="T51" fmla="*/ 0 h 2484"/>
                <a:gd name="T52" fmla="*/ 0 w 5196"/>
                <a:gd name="T53" fmla="*/ 0 h 2484"/>
                <a:gd name="T54" fmla="*/ 0 w 5196"/>
                <a:gd name="T55" fmla="*/ 0 h 2484"/>
                <a:gd name="T56" fmla="*/ 0 w 5196"/>
                <a:gd name="T57" fmla="*/ 0 h 2484"/>
                <a:gd name="T58" fmla="*/ 0 w 5196"/>
                <a:gd name="T59" fmla="*/ 0 h 2484"/>
                <a:gd name="T60" fmla="*/ 0 w 5196"/>
                <a:gd name="T61" fmla="*/ 0 h 2484"/>
                <a:gd name="T62" fmla="*/ 0 w 5196"/>
                <a:gd name="T63" fmla="*/ 0 h 2484"/>
                <a:gd name="T64" fmla="*/ 0 w 5196"/>
                <a:gd name="T65" fmla="*/ 0 h 2484"/>
                <a:gd name="T66" fmla="*/ 0 w 5196"/>
                <a:gd name="T67" fmla="*/ 0 h 2484"/>
                <a:gd name="T68" fmla="*/ 0 w 5196"/>
                <a:gd name="T69" fmla="*/ 0 h 2484"/>
                <a:gd name="T70" fmla="*/ 0 w 5196"/>
                <a:gd name="T71" fmla="*/ 0 h 2484"/>
                <a:gd name="T72" fmla="*/ 0 w 5196"/>
                <a:gd name="T73" fmla="*/ 0 h 2484"/>
                <a:gd name="T74" fmla="*/ 0 w 5196"/>
                <a:gd name="T75" fmla="*/ 0 h 2484"/>
                <a:gd name="T76" fmla="*/ 0 w 5196"/>
                <a:gd name="T77" fmla="*/ 0 h 2484"/>
                <a:gd name="T78" fmla="*/ 0 w 5196"/>
                <a:gd name="T79" fmla="*/ 0 h 2484"/>
                <a:gd name="T80" fmla="*/ 0 w 5196"/>
                <a:gd name="T81" fmla="*/ 0 h 2484"/>
                <a:gd name="T82" fmla="*/ 0 w 5196"/>
                <a:gd name="T83" fmla="*/ 0 h 2484"/>
                <a:gd name="T84" fmla="*/ 0 w 5196"/>
                <a:gd name="T85" fmla="*/ 0 h 2484"/>
                <a:gd name="T86" fmla="*/ 0 w 5196"/>
                <a:gd name="T87" fmla="*/ 0 h 2484"/>
                <a:gd name="T88" fmla="*/ 0 w 5196"/>
                <a:gd name="T89" fmla="*/ 0 h 2484"/>
                <a:gd name="T90" fmla="*/ 0 w 5196"/>
                <a:gd name="T91" fmla="*/ 0 h 2484"/>
                <a:gd name="T92" fmla="*/ 0 w 5196"/>
                <a:gd name="T93" fmla="*/ 0 h 2484"/>
                <a:gd name="T94" fmla="*/ 0 w 5196"/>
                <a:gd name="T95" fmla="*/ 0 h 2484"/>
                <a:gd name="T96" fmla="*/ 0 w 5196"/>
                <a:gd name="T97" fmla="*/ 0 h 2484"/>
                <a:gd name="T98" fmla="*/ 0 w 5196"/>
                <a:gd name="T99" fmla="*/ 0 h 2484"/>
                <a:gd name="T100" fmla="*/ 0 w 5196"/>
                <a:gd name="T101" fmla="*/ 0 h 2484"/>
                <a:gd name="T102" fmla="*/ 0 w 5196"/>
                <a:gd name="T103" fmla="*/ 0 h 248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96" h="2484">
                  <a:moveTo>
                    <a:pt x="2903" y="0"/>
                  </a:moveTo>
                  <a:lnTo>
                    <a:pt x="5196" y="0"/>
                  </a:lnTo>
                  <a:lnTo>
                    <a:pt x="5196" y="610"/>
                  </a:lnTo>
                  <a:lnTo>
                    <a:pt x="4362" y="610"/>
                  </a:lnTo>
                  <a:lnTo>
                    <a:pt x="4362" y="2462"/>
                  </a:lnTo>
                  <a:lnTo>
                    <a:pt x="3703" y="2470"/>
                  </a:lnTo>
                  <a:lnTo>
                    <a:pt x="3703" y="610"/>
                  </a:lnTo>
                  <a:lnTo>
                    <a:pt x="3154" y="610"/>
                  </a:lnTo>
                  <a:lnTo>
                    <a:pt x="3160" y="645"/>
                  </a:lnTo>
                  <a:lnTo>
                    <a:pt x="3165" y="679"/>
                  </a:lnTo>
                  <a:lnTo>
                    <a:pt x="3170" y="715"/>
                  </a:lnTo>
                  <a:lnTo>
                    <a:pt x="3173" y="750"/>
                  </a:lnTo>
                  <a:lnTo>
                    <a:pt x="3176" y="785"/>
                  </a:lnTo>
                  <a:lnTo>
                    <a:pt x="3178" y="822"/>
                  </a:lnTo>
                  <a:lnTo>
                    <a:pt x="3179" y="857"/>
                  </a:lnTo>
                  <a:lnTo>
                    <a:pt x="3179" y="894"/>
                  </a:lnTo>
                  <a:lnTo>
                    <a:pt x="3178" y="976"/>
                  </a:lnTo>
                  <a:lnTo>
                    <a:pt x="3171" y="1055"/>
                  </a:lnTo>
                  <a:lnTo>
                    <a:pt x="3161" y="1135"/>
                  </a:lnTo>
                  <a:lnTo>
                    <a:pt x="3147" y="1214"/>
                  </a:lnTo>
                  <a:lnTo>
                    <a:pt x="3129" y="1290"/>
                  </a:lnTo>
                  <a:lnTo>
                    <a:pt x="3107" y="1365"/>
                  </a:lnTo>
                  <a:lnTo>
                    <a:pt x="3082" y="1439"/>
                  </a:lnTo>
                  <a:lnTo>
                    <a:pt x="3054" y="1511"/>
                  </a:lnTo>
                  <a:lnTo>
                    <a:pt x="3022" y="1582"/>
                  </a:lnTo>
                  <a:lnTo>
                    <a:pt x="2988" y="1650"/>
                  </a:lnTo>
                  <a:lnTo>
                    <a:pt x="2949" y="1717"/>
                  </a:lnTo>
                  <a:lnTo>
                    <a:pt x="2907" y="1781"/>
                  </a:lnTo>
                  <a:lnTo>
                    <a:pt x="2863" y="1844"/>
                  </a:lnTo>
                  <a:lnTo>
                    <a:pt x="2816" y="1904"/>
                  </a:lnTo>
                  <a:lnTo>
                    <a:pt x="2765" y="1962"/>
                  </a:lnTo>
                  <a:lnTo>
                    <a:pt x="2713" y="2017"/>
                  </a:lnTo>
                  <a:lnTo>
                    <a:pt x="2657" y="2069"/>
                  </a:lnTo>
                  <a:lnTo>
                    <a:pt x="2600" y="2119"/>
                  </a:lnTo>
                  <a:lnTo>
                    <a:pt x="2540" y="2167"/>
                  </a:lnTo>
                  <a:lnTo>
                    <a:pt x="2477" y="2212"/>
                  </a:lnTo>
                  <a:lnTo>
                    <a:pt x="2412" y="2253"/>
                  </a:lnTo>
                  <a:lnTo>
                    <a:pt x="2346" y="2292"/>
                  </a:lnTo>
                  <a:lnTo>
                    <a:pt x="2278" y="2327"/>
                  </a:lnTo>
                  <a:lnTo>
                    <a:pt x="2207" y="2359"/>
                  </a:lnTo>
                  <a:lnTo>
                    <a:pt x="2136" y="2387"/>
                  </a:lnTo>
                  <a:lnTo>
                    <a:pt x="2062" y="2412"/>
                  </a:lnTo>
                  <a:lnTo>
                    <a:pt x="1986" y="2434"/>
                  </a:lnTo>
                  <a:lnTo>
                    <a:pt x="1909" y="2451"/>
                  </a:lnTo>
                  <a:lnTo>
                    <a:pt x="1832" y="2466"/>
                  </a:lnTo>
                  <a:lnTo>
                    <a:pt x="1752" y="2476"/>
                  </a:lnTo>
                  <a:lnTo>
                    <a:pt x="1671" y="2482"/>
                  </a:lnTo>
                  <a:lnTo>
                    <a:pt x="1590" y="2484"/>
                  </a:lnTo>
                  <a:lnTo>
                    <a:pt x="1508" y="2482"/>
                  </a:lnTo>
                  <a:lnTo>
                    <a:pt x="1427" y="2476"/>
                  </a:lnTo>
                  <a:lnTo>
                    <a:pt x="1349" y="2466"/>
                  </a:lnTo>
                  <a:lnTo>
                    <a:pt x="1270" y="2451"/>
                  </a:lnTo>
                  <a:lnTo>
                    <a:pt x="1194" y="2434"/>
                  </a:lnTo>
                  <a:lnTo>
                    <a:pt x="1117" y="2412"/>
                  </a:lnTo>
                  <a:lnTo>
                    <a:pt x="1044" y="2387"/>
                  </a:lnTo>
                  <a:lnTo>
                    <a:pt x="972" y="2359"/>
                  </a:lnTo>
                  <a:lnTo>
                    <a:pt x="901" y="2327"/>
                  </a:lnTo>
                  <a:lnTo>
                    <a:pt x="833" y="2292"/>
                  </a:lnTo>
                  <a:lnTo>
                    <a:pt x="767" y="2253"/>
                  </a:lnTo>
                  <a:lnTo>
                    <a:pt x="702" y="2212"/>
                  </a:lnTo>
                  <a:lnTo>
                    <a:pt x="640" y="2167"/>
                  </a:lnTo>
                  <a:lnTo>
                    <a:pt x="580" y="2119"/>
                  </a:lnTo>
                  <a:lnTo>
                    <a:pt x="522" y="2069"/>
                  </a:lnTo>
                  <a:lnTo>
                    <a:pt x="467" y="2017"/>
                  </a:lnTo>
                  <a:lnTo>
                    <a:pt x="413" y="1962"/>
                  </a:lnTo>
                  <a:lnTo>
                    <a:pt x="363" y="1904"/>
                  </a:lnTo>
                  <a:lnTo>
                    <a:pt x="317" y="1844"/>
                  </a:lnTo>
                  <a:lnTo>
                    <a:pt x="272" y="1781"/>
                  </a:lnTo>
                  <a:lnTo>
                    <a:pt x="231" y="1717"/>
                  </a:lnTo>
                  <a:lnTo>
                    <a:pt x="192" y="1650"/>
                  </a:lnTo>
                  <a:lnTo>
                    <a:pt x="157" y="1582"/>
                  </a:lnTo>
                  <a:lnTo>
                    <a:pt x="125" y="1511"/>
                  </a:lnTo>
                  <a:lnTo>
                    <a:pt x="97" y="1439"/>
                  </a:lnTo>
                  <a:lnTo>
                    <a:pt x="72" y="1365"/>
                  </a:lnTo>
                  <a:lnTo>
                    <a:pt x="50" y="1290"/>
                  </a:lnTo>
                  <a:lnTo>
                    <a:pt x="32" y="1214"/>
                  </a:lnTo>
                  <a:lnTo>
                    <a:pt x="18" y="1135"/>
                  </a:lnTo>
                  <a:lnTo>
                    <a:pt x="8" y="1055"/>
                  </a:lnTo>
                  <a:lnTo>
                    <a:pt x="2" y="976"/>
                  </a:lnTo>
                  <a:lnTo>
                    <a:pt x="0" y="894"/>
                  </a:lnTo>
                  <a:lnTo>
                    <a:pt x="0" y="863"/>
                  </a:lnTo>
                  <a:lnTo>
                    <a:pt x="1" y="832"/>
                  </a:lnTo>
                  <a:lnTo>
                    <a:pt x="2" y="801"/>
                  </a:lnTo>
                  <a:lnTo>
                    <a:pt x="5" y="771"/>
                  </a:lnTo>
                  <a:lnTo>
                    <a:pt x="7" y="740"/>
                  </a:lnTo>
                  <a:lnTo>
                    <a:pt x="10" y="710"/>
                  </a:lnTo>
                  <a:lnTo>
                    <a:pt x="15" y="681"/>
                  </a:lnTo>
                  <a:lnTo>
                    <a:pt x="18" y="650"/>
                  </a:lnTo>
                  <a:lnTo>
                    <a:pt x="24" y="620"/>
                  </a:lnTo>
                  <a:lnTo>
                    <a:pt x="28" y="591"/>
                  </a:lnTo>
                  <a:lnTo>
                    <a:pt x="35" y="562"/>
                  </a:lnTo>
                  <a:lnTo>
                    <a:pt x="41" y="532"/>
                  </a:lnTo>
                  <a:lnTo>
                    <a:pt x="56" y="476"/>
                  </a:lnTo>
                  <a:lnTo>
                    <a:pt x="73" y="419"/>
                  </a:lnTo>
                  <a:lnTo>
                    <a:pt x="91" y="363"/>
                  </a:lnTo>
                  <a:lnTo>
                    <a:pt x="112" y="308"/>
                  </a:lnTo>
                  <a:lnTo>
                    <a:pt x="134" y="253"/>
                  </a:lnTo>
                  <a:lnTo>
                    <a:pt x="159" y="201"/>
                  </a:lnTo>
                  <a:lnTo>
                    <a:pt x="186" y="149"/>
                  </a:lnTo>
                  <a:lnTo>
                    <a:pt x="214" y="98"/>
                  </a:lnTo>
                  <a:lnTo>
                    <a:pt x="244" y="48"/>
                  </a:lnTo>
                  <a:lnTo>
                    <a:pt x="276" y="0"/>
                  </a:lnTo>
                  <a:lnTo>
                    <a:pt x="2903" y="0"/>
                  </a:lnTo>
                  <a:close/>
                </a:path>
              </a:pathLst>
            </a:custGeom>
            <a:solidFill>
              <a:srgbClr val="DA251D"/>
            </a:solidFill>
            <a:ln w="9525">
              <a:noFill/>
              <a:round/>
              <a:headEnd/>
              <a:tailEnd/>
            </a:ln>
          </p:spPr>
          <p:txBody>
            <a:bodyPr/>
            <a:lstStyle/>
            <a:p>
              <a:endParaRPr lang="zh-CN" altLang="en-US"/>
            </a:p>
          </p:txBody>
        </p:sp>
        <p:sp>
          <p:nvSpPr>
            <p:cNvPr id="1035" name="Freeform 17"/>
            <p:cNvSpPr>
              <a:spLocks noChangeAspect="1"/>
            </p:cNvSpPr>
            <p:nvPr userDrawn="1"/>
          </p:nvSpPr>
          <p:spPr bwMode="auto">
            <a:xfrm>
              <a:off x="3129" y="618"/>
              <a:ext cx="256" cy="258"/>
            </a:xfrm>
            <a:custGeom>
              <a:avLst/>
              <a:gdLst>
                <a:gd name="T0" fmla="*/ 0 w 2053"/>
                <a:gd name="T1" fmla="*/ 0 h 2054"/>
                <a:gd name="T2" fmla="*/ 0 w 2053"/>
                <a:gd name="T3" fmla="*/ 0 h 2054"/>
                <a:gd name="T4" fmla="*/ 0 w 2053"/>
                <a:gd name="T5" fmla="*/ 0 h 2054"/>
                <a:gd name="T6" fmla="*/ 0 w 2053"/>
                <a:gd name="T7" fmla="*/ 0 h 2054"/>
                <a:gd name="T8" fmla="*/ 0 w 2053"/>
                <a:gd name="T9" fmla="*/ 0 h 2054"/>
                <a:gd name="T10" fmla="*/ 0 w 2053"/>
                <a:gd name="T11" fmla="*/ 0 h 2054"/>
                <a:gd name="T12" fmla="*/ 0 w 2053"/>
                <a:gd name="T13" fmla="*/ 0 h 2054"/>
                <a:gd name="T14" fmla="*/ 0 w 2053"/>
                <a:gd name="T15" fmla="*/ 0 h 2054"/>
                <a:gd name="T16" fmla="*/ 0 w 2053"/>
                <a:gd name="T17" fmla="*/ 0 h 2054"/>
                <a:gd name="T18" fmla="*/ 0 w 2053"/>
                <a:gd name="T19" fmla="*/ 0 h 2054"/>
                <a:gd name="T20" fmla="*/ 0 w 2053"/>
                <a:gd name="T21" fmla="*/ 0 h 2054"/>
                <a:gd name="T22" fmla="*/ 0 w 2053"/>
                <a:gd name="T23" fmla="*/ 0 h 2054"/>
                <a:gd name="T24" fmla="*/ 0 w 2053"/>
                <a:gd name="T25" fmla="*/ 0 h 2054"/>
                <a:gd name="T26" fmla="*/ 0 w 2053"/>
                <a:gd name="T27" fmla="*/ 0 h 2054"/>
                <a:gd name="T28" fmla="*/ 0 w 2053"/>
                <a:gd name="T29" fmla="*/ 0 h 2054"/>
                <a:gd name="T30" fmla="*/ 0 w 2053"/>
                <a:gd name="T31" fmla="*/ 0 h 2054"/>
                <a:gd name="T32" fmla="*/ 0 w 2053"/>
                <a:gd name="T33" fmla="*/ 0 h 2054"/>
                <a:gd name="T34" fmla="*/ 0 w 2053"/>
                <a:gd name="T35" fmla="*/ 0 h 2054"/>
                <a:gd name="T36" fmla="*/ 0 w 2053"/>
                <a:gd name="T37" fmla="*/ 0 h 2054"/>
                <a:gd name="T38" fmla="*/ 0 w 2053"/>
                <a:gd name="T39" fmla="*/ 0 h 2054"/>
                <a:gd name="T40" fmla="*/ 0 w 2053"/>
                <a:gd name="T41" fmla="*/ 0 h 2054"/>
                <a:gd name="T42" fmla="*/ 0 w 2053"/>
                <a:gd name="T43" fmla="*/ 0 h 2054"/>
                <a:gd name="T44" fmla="*/ 0 w 2053"/>
                <a:gd name="T45" fmla="*/ 0 h 2054"/>
                <a:gd name="T46" fmla="*/ 0 w 2053"/>
                <a:gd name="T47" fmla="*/ 0 h 2054"/>
                <a:gd name="T48" fmla="*/ 0 w 2053"/>
                <a:gd name="T49" fmla="*/ 0 h 2054"/>
                <a:gd name="T50" fmla="*/ 0 w 2053"/>
                <a:gd name="T51" fmla="*/ 0 h 2054"/>
                <a:gd name="T52" fmla="*/ 0 w 2053"/>
                <a:gd name="T53" fmla="*/ 0 h 2054"/>
                <a:gd name="T54" fmla="*/ 0 w 2053"/>
                <a:gd name="T55" fmla="*/ 0 h 2054"/>
                <a:gd name="T56" fmla="*/ 0 w 2053"/>
                <a:gd name="T57" fmla="*/ 0 h 2054"/>
                <a:gd name="T58" fmla="*/ 0 w 2053"/>
                <a:gd name="T59" fmla="*/ 0 h 2054"/>
                <a:gd name="T60" fmla="*/ 0 w 2053"/>
                <a:gd name="T61" fmla="*/ 0 h 2054"/>
                <a:gd name="T62" fmla="*/ 0 w 2053"/>
                <a:gd name="T63" fmla="*/ 0 h 2054"/>
                <a:gd name="T64" fmla="*/ 0 w 2053"/>
                <a:gd name="T65" fmla="*/ 0 h 2054"/>
                <a:gd name="T66" fmla="*/ 0 w 2053"/>
                <a:gd name="T67" fmla="*/ 0 h 2054"/>
                <a:gd name="T68" fmla="*/ 0 w 2053"/>
                <a:gd name="T69" fmla="*/ 0 h 2054"/>
                <a:gd name="T70" fmla="*/ 0 w 2053"/>
                <a:gd name="T71" fmla="*/ 0 h 2054"/>
                <a:gd name="T72" fmla="*/ 0 w 2053"/>
                <a:gd name="T73" fmla="*/ 0 h 2054"/>
                <a:gd name="T74" fmla="*/ 0 w 2053"/>
                <a:gd name="T75" fmla="*/ 0 h 2054"/>
                <a:gd name="T76" fmla="*/ 0 w 2053"/>
                <a:gd name="T77" fmla="*/ 0 h 2054"/>
                <a:gd name="T78" fmla="*/ 0 w 2053"/>
                <a:gd name="T79" fmla="*/ 0 h 2054"/>
                <a:gd name="T80" fmla="*/ 0 w 2053"/>
                <a:gd name="T81" fmla="*/ 0 h 2054"/>
                <a:gd name="T82" fmla="*/ 0 w 2053"/>
                <a:gd name="T83" fmla="*/ 0 h 2054"/>
                <a:gd name="T84" fmla="*/ 0 w 2053"/>
                <a:gd name="T85" fmla="*/ 0 h 205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053" h="2054">
                  <a:moveTo>
                    <a:pt x="1027" y="0"/>
                  </a:moveTo>
                  <a:lnTo>
                    <a:pt x="974" y="1"/>
                  </a:lnTo>
                  <a:lnTo>
                    <a:pt x="922" y="6"/>
                  </a:lnTo>
                  <a:lnTo>
                    <a:pt x="870" y="11"/>
                  </a:lnTo>
                  <a:lnTo>
                    <a:pt x="820" y="21"/>
                  </a:lnTo>
                  <a:lnTo>
                    <a:pt x="770" y="33"/>
                  </a:lnTo>
                  <a:lnTo>
                    <a:pt x="722" y="47"/>
                  </a:lnTo>
                  <a:lnTo>
                    <a:pt x="675" y="63"/>
                  </a:lnTo>
                  <a:lnTo>
                    <a:pt x="628" y="81"/>
                  </a:lnTo>
                  <a:lnTo>
                    <a:pt x="582" y="101"/>
                  </a:lnTo>
                  <a:lnTo>
                    <a:pt x="538" y="124"/>
                  </a:lnTo>
                  <a:lnTo>
                    <a:pt x="495" y="149"/>
                  </a:lnTo>
                  <a:lnTo>
                    <a:pt x="454" y="175"/>
                  </a:lnTo>
                  <a:lnTo>
                    <a:pt x="413" y="205"/>
                  </a:lnTo>
                  <a:lnTo>
                    <a:pt x="374" y="235"/>
                  </a:lnTo>
                  <a:lnTo>
                    <a:pt x="337" y="268"/>
                  </a:lnTo>
                  <a:lnTo>
                    <a:pt x="301" y="302"/>
                  </a:lnTo>
                  <a:lnTo>
                    <a:pt x="267" y="337"/>
                  </a:lnTo>
                  <a:lnTo>
                    <a:pt x="235" y="375"/>
                  </a:lnTo>
                  <a:lnTo>
                    <a:pt x="204" y="414"/>
                  </a:lnTo>
                  <a:lnTo>
                    <a:pt x="176" y="453"/>
                  </a:lnTo>
                  <a:lnTo>
                    <a:pt x="149" y="496"/>
                  </a:lnTo>
                  <a:lnTo>
                    <a:pt x="124" y="539"/>
                  </a:lnTo>
                  <a:lnTo>
                    <a:pt x="102" y="582"/>
                  </a:lnTo>
                  <a:lnTo>
                    <a:pt x="81" y="628"/>
                  </a:lnTo>
                  <a:lnTo>
                    <a:pt x="63" y="674"/>
                  </a:lnTo>
                  <a:lnTo>
                    <a:pt x="46" y="722"/>
                  </a:lnTo>
                  <a:lnTo>
                    <a:pt x="32" y="771"/>
                  </a:lnTo>
                  <a:lnTo>
                    <a:pt x="21" y="820"/>
                  </a:lnTo>
                  <a:lnTo>
                    <a:pt x="12" y="872"/>
                  </a:lnTo>
                  <a:lnTo>
                    <a:pt x="5" y="923"/>
                  </a:lnTo>
                  <a:lnTo>
                    <a:pt x="1" y="974"/>
                  </a:lnTo>
                  <a:lnTo>
                    <a:pt x="0" y="1028"/>
                  </a:lnTo>
                  <a:lnTo>
                    <a:pt x="1" y="1080"/>
                  </a:lnTo>
                  <a:lnTo>
                    <a:pt x="5" y="1131"/>
                  </a:lnTo>
                  <a:lnTo>
                    <a:pt x="12" y="1183"/>
                  </a:lnTo>
                  <a:lnTo>
                    <a:pt x="21" y="1234"/>
                  </a:lnTo>
                  <a:lnTo>
                    <a:pt x="32" y="1283"/>
                  </a:lnTo>
                  <a:lnTo>
                    <a:pt x="46" y="1332"/>
                  </a:lnTo>
                  <a:lnTo>
                    <a:pt x="63" y="1380"/>
                  </a:lnTo>
                  <a:lnTo>
                    <a:pt x="81" y="1426"/>
                  </a:lnTo>
                  <a:lnTo>
                    <a:pt x="102" y="1472"/>
                  </a:lnTo>
                  <a:lnTo>
                    <a:pt x="124" y="1515"/>
                  </a:lnTo>
                  <a:lnTo>
                    <a:pt x="149" y="1559"/>
                  </a:lnTo>
                  <a:lnTo>
                    <a:pt x="176" y="1601"/>
                  </a:lnTo>
                  <a:lnTo>
                    <a:pt x="204" y="1641"/>
                  </a:lnTo>
                  <a:lnTo>
                    <a:pt x="235" y="1679"/>
                  </a:lnTo>
                  <a:lnTo>
                    <a:pt x="267" y="1717"/>
                  </a:lnTo>
                  <a:lnTo>
                    <a:pt x="301" y="1752"/>
                  </a:lnTo>
                  <a:lnTo>
                    <a:pt x="337" y="1786"/>
                  </a:lnTo>
                  <a:lnTo>
                    <a:pt x="374" y="1818"/>
                  </a:lnTo>
                  <a:lnTo>
                    <a:pt x="413" y="1849"/>
                  </a:lnTo>
                  <a:lnTo>
                    <a:pt x="454" y="1878"/>
                  </a:lnTo>
                  <a:lnTo>
                    <a:pt x="495" y="1905"/>
                  </a:lnTo>
                  <a:lnTo>
                    <a:pt x="538" y="1930"/>
                  </a:lnTo>
                  <a:lnTo>
                    <a:pt x="582" y="1952"/>
                  </a:lnTo>
                  <a:lnTo>
                    <a:pt x="628" y="1973"/>
                  </a:lnTo>
                  <a:lnTo>
                    <a:pt x="675" y="1991"/>
                  </a:lnTo>
                  <a:lnTo>
                    <a:pt x="722" y="2007"/>
                  </a:lnTo>
                  <a:lnTo>
                    <a:pt x="770" y="2021"/>
                  </a:lnTo>
                  <a:lnTo>
                    <a:pt x="820" y="2032"/>
                  </a:lnTo>
                  <a:lnTo>
                    <a:pt x="870" y="2042"/>
                  </a:lnTo>
                  <a:lnTo>
                    <a:pt x="922" y="2048"/>
                  </a:lnTo>
                  <a:lnTo>
                    <a:pt x="974" y="2052"/>
                  </a:lnTo>
                  <a:lnTo>
                    <a:pt x="1027" y="2054"/>
                  </a:lnTo>
                  <a:lnTo>
                    <a:pt x="1079" y="2052"/>
                  </a:lnTo>
                  <a:lnTo>
                    <a:pt x="1131" y="2048"/>
                  </a:lnTo>
                  <a:lnTo>
                    <a:pt x="1183" y="2042"/>
                  </a:lnTo>
                  <a:lnTo>
                    <a:pt x="1233" y="2032"/>
                  </a:lnTo>
                  <a:lnTo>
                    <a:pt x="1283" y="2021"/>
                  </a:lnTo>
                  <a:lnTo>
                    <a:pt x="1331" y="2007"/>
                  </a:lnTo>
                  <a:lnTo>
                    <a:pt x="1378" y="1991"/>
                  </a:lnTo>
                  <a:lnTo>
                    <a:pt x="1425" y="1973"/>
                  </a:lnTo>
                  <a:lnTo>
                    <a:pt x="1471" y="1952"/>
                  </a:lnTo>
                  <a:lnTo>
                    <a:pt x="1515" y="1930"/>
                  </a:lnTo>
                  <a:lnTo>
                    <a:pt x="1558" y="1905"/>
                  </a:lnTo>
                  <a:lnTo>
                    <a:pt x="1599" y="1878"/>
                  </a:lnTo>
                  <a:lnTo>
                    <a:pt x="1640" y="1849"/>
                  </a:lnTo>
                  <a:lnTo>
                    <a:pt x="1679" y="1818"/>
                  </a:lnTo>
                  <a:lnTo>
                    <a:pt x="1716" y="1786"/>
                  </a:lnTo>
                  <a:lnTo>
                    <a:pt x="1752" y="1752"/>
                  </a:lnTo>
                  <a:lnTo>
                    <a:pt x="1786" y="1717"/>
                  </a:lnTo>
                  <a:lnTo>
                    <a:pt x="1818" y="1679"/>
                  </a:lnTo>
                  <a:lnTo>
                    <a:pt x="1849" y="1641"/>
                  </a:lnTo>
                  <a:lnTo>
                    <a:pt x="1877" y="1601"/>
                  </a:lnTo>
                  <a:lnTo>
                    <a:pt x="1904" y="1559"/>
                  </a:lnTo>
                  <a:lnTo>
                    <a:pt x="1929" y="1515"/>
                  </a:lnTo>
                  <a:lnTo>
                    <a:pt x="1951" y="1472"/>
                  </a:lnTo>
                  <a:lnTo>
                    <a:pt x="1972" y="1426"/>
                  </a:lnTo>
                  <a:lnTo>
                    <a:pt x="1990" y="1380"/>
                  </a:lnTo>
                  <a:lnTo>
                    <a:pt x="2007" y="1332"/>
                  </a:lnTo>
                  <a:lnTo>
                    <a:pt x="2021" y="1283"/>
                  </a:lnTo>
                  <a:lnTo>
                    <a:pt x="2032" y="1234"/>
                  </a:lnTo>
                  <a:lnTo>
                    <a:pt x="2041" y="1183"/>
                  </a:lnTo>
                  <a:lnTo>
                    <a:pt x="2048" y="1131"/>
                  </a:lnTo>
                  <a:lnTo>
                    <a:pt x="2052" y="1080"/>
                  </a:lnTo>
                  <a:lnTo>
                    <a:pt x="2053" y="1028"/>
                  </a:lnTo>
                  <a:lnTo>
                    <a:pt x="2052" y="974"/>
                  </a:lnTo>
                  <a:lnTo>
                    <a:pt x="2048" y="923"/>
                  </a:lnTo>
                  <a:lnTo>
                    <a:pt x="2041" y="872"/>
                  </a:lnTo>
                  <a:lnTo>
                    <a:pt x="2032" y="820"/>
                  </a:lnTo>
                  <a:lnTo>
                    <a:pt x="2021" y="771"/>
                  </a:lnTo>
                  <a:lnTo>
                    <a:pt x="2007" y="722"/>
                  </a:lnTo>
                  <a:lnTo>
                    <a:pt x="1990" y="674"/>
                  </a:lnTo>
                  <a:lnTo>
                    <a:pt x="1972" y="628"/>
                  </a:lnTo>
                  <a:lnTo>
                    <a:pt x="1951" y="582"/>
                  </a:lnTo>
                  <a:lnTo>
                    <a:pt x="1929" y="539"/>
                  </a:lnTo>
                  <a:lnTo>
                    <a:pt x="1904" y="496"/>
                  </a:lnTo>
                  <a:lnTo>
                    <a:pt x="1877" y="453"/>
                  </a:lnTo>
                  <a:lnTo>
                    <a:pt x="1849" y="414"/>
                  </a:lnTo>
                  <a:lnTo>
                    <a:pt x="1818" y="375"/>
                  </a:lnTo>
                  <a:lnTo>
                    <a:pt x="1786" y="337"/>
                  </a:lnTo>
                  <a:lnTo>
                    <a:pt x="1752" y="302"/>
                  </a:lnTo>
                  <a:lnTo>
                    <a:pt x="1716" y="268"/>
                  </a:lnTo>
                  <a:lnTo>
                    <a:pt x="1679" y="235"/>
                  </a:lnTo>
                  <a:lnTo>
                    <a:pt x="1640" y="205"/>
                  </a:lnTo>
                  <a:lnTo>
                    <a:pt x="1599" y="175"/>
                  </a:lnTo>
                  <a:lnTo>
                    <a:pt x="1558" y="149"/>
                  </a:lnTo>
                  <a:lnTo>
                    <a:pt x="1515" y="124"/>
                  </a:lnTo>
                  <a:lnTo>
                    <a:pt x="1471" y="101"/>
                  </a:lnTo>
                  <a:lnTo>
                    <a:pt x="1425" y="81"/>
                  </a:lnTo>
                  <a:lnTo>
                    <a:pt x="1378" y="63"/>
                  </a:lnTo>
                  <a:lnTo>
                    <a:pt x="1331" y="47"/>
                  </a:lnTo>
                  <a:lnTo>
                    <a:pt x="1283" y="33"/>
                  </a:lnTo>
                  <a:lnTo>
                    <a:pt x="1233" y="21"/>
                  </a:lnTo>
                  <a:lnTo>
                    <a:pt x="1183" y="11"/>
                  </a:lnTo>
                  <a:lnTo>
                    <a:pt x="1131" y="6"/>
                  </a:lnTo>
                  <a:lnTo>
                    <a:pt x="1079" y="1"/>
                  </a:lnTo>
                  <a:lnTo>
                    <a:pt x="1027" y="0"/>
                  </a:lnTo>
                  <a:close/>
                </a:path>
              </a:pathLst>
            </a:custGeom>
            <a:solidFill>
              <a:srgbClr val="FFFFFF"/>
            </a:solidFill>
            <a:ln w="9525">
              <a:noFill/>
              <a:round/>
              <a:headEnd/>
              <a:tailEnd/>
            </a:ln>
          </p:spPr>
          <p:txBody>
            <a:bodyPr/>
            <a:lstStyle/>
            <a:p>
              <a:endParaRPr lang="zh-CN" altLang="en-US"/>
            </a:p>
          </p:txBody>
        </p:sp>
        <p:sp>
          <p:nvSpPr>
            <p:cNvPr id="1036" name="Freeform 18"/>
            <p:cNvSpPr>
              <a:spLocks noChangeAspect="1" noEditPoints="1"/>
            </p:cNvSpPr>
            <p:nvPr userDrawn="1"/>
          </p:nvSpPr>
          <p:spPr bwMode="auto">
            <a:xfrm>
              <a:off x="3139" y="628"/>
              <a:ext cx="238" cy="238"/>
            </a:xfrm>
            <a:custGeom>
              <a:avLst/>
              <a:gdLst>
                <a:gd name="T0" fmla="*/ 0 w 1913"/>
                <a:gd name="T1" fmla="*/ 0 h 1901"/>
                <a:gd name="T2" fmla="*/ 0 w 1913"/>
                <a:gd name="T3" fmla="*/ 0 h 1901"/>
                <a:gd name="T4" fmla="*/ 0 w 1913"/>
                <a:gd name="T5" fmla="*/ 0 h 1901"/>
                <a:gd name="T6" fmla="*/ 0 w 1913"/>
                <a:gd name="T7" fmla="*/ 0 h 1901"/>
                <a:gd name="T8" fmla="*/ 0 w 1913"/>
                <a:gd name="T9" fmla="*/ 0 h 1901"/>
                <a:gd name="T10" fmla="*/ 0 w 1913"/>
                <a:gd name="T11" fmla="*/ 0 h 1901"/>
                <a:gd name="T12" fmla="*/ 0 w 1913"/>
                <a:gd name="T13" fmla="*/ 0 h 1901"/>
                <a:gd name="T14" fmla="*/ 0 w 1913"/>
                <a:gd name="T15" fmla="*/ 0 h 1901"/>
                <a:gd name="T16" fmla="*/ 0 w 1913"/>
                <a:gd name="T17" fmla="*/ 0 h 1901"/>
                <a:gd name="T18" fmla="*/ 0 w 1913"/>
                <a:gd name="T19" fmla="*/ 0 h 1901"/>
                <a:gd name="T20" fmla="*/ 0 w 1913"/>
                <a:gd name="T21" fmla="*/ 0 h 1901"/>
                <a:gd name="T22" fmla="*/ 0 w 1913"/>
                <a:gd name="T23" fmla="*/ 0 h 1901"/>
                <a:gd name="T24" fmla="*/ 0 w 1913"/>
                <a:gd name="T25" fmla="*/ 0 h 1901"/>
                <a:gd name="T26" fmla="*/ 0 w 1913"/>
                <a:gd name="T27" fmla="*/ 0 h 1901"/>
                <a:gd name="T28" fmla="*/ 0 w 1913"/>
                <a:gd name="T29" fmla="*/ 0 h 1901"/>
                <a:gd name="T30" fmla="*/ 0 w 1913"/>
                <a:gd name="T31" fmla="*/ 0 h 1901"/>
                <a:gd name="T32" fmla="*/ 0 w 1913"/>
                <a:gd name="T33" fmla="*/ 0 h 1901"/>
                <a:gd name="T34" fmla="*/ 0 w 1913"/>
                <a:gd name="T35" fmla="*/ 0 h 1901"/>
                <a:gd name="T36" fmla="*/ 0 w 1913"/>
                <a:gd name="T37" fmla="*/ 0 h 1901"/>
                <a:gd name="T38" fmla="*/ 0 w 1913"/>
                <a:gd name="T39" fmla="*/ 0 h 1901"/>
                <a:gd name="T40" fmla="*/ 0 w 1913"/>
                <a:gd name="T41" fmla="*/ 0 h 1901"/>
                <a:gd name="T42" fmla="*/ 0 w 1913"/>
                <a:gd name="T43" fmla="*/ 0 h 1901"/>
                <a:gd name="T44" fmla="*/ 0 w 1913"/>
                <a:gd name="T45" fmla="*/ 0 h 1901"/>
                <a:gd name="T46" fmla="*/ 0 w 1913"/>
                <a:gd name="T47" fmla="*/ 0 h 1901"/>
                <a:gd name="T48" fmla="*/ 0 w 1913"/>
                <a:gd name="T49" fmla="*/ 0 h 1901"/>
                <a:gd name="T50" fmla="*/ 0 w 1913"/>
                <a:gd name="T51" fmla="*/ 0 h 1901"/>
                <a:gd name="T52" fmla="*/ 0 w 1913"/>
                <a:gd name="T53" fmla="*/ 0 h 1901"/>
                <a:gd name="T54" fmla="*/ 0 w 1913"/>
                <a:gd name="T55" fmla="*/ 0 h 1901"/>
                <a:gd name="T56" fmla="*/ 0 w 1913"/>
                <a:gd name="T57" fmla="*/ 0 h 1901"/>
                <a:gd name="T58" fmla="*/ 0 w 1913"/>
                <a:gd name="T59" fmla="*/ 0 h 1901"/>
                <a:gd name="T60" fmla="*/ 0 w 1913"/>
                <a:gd name="T61" fmla="*/ 0 h 1901"/>
                <a:gd name="T62" fmla="*/ 0 w 1913"/>
                <a:gd name="T63" fmla="*/ 0 h 1901"/>
                <a:gd name="T64" fmla="*/ 0 w 1913"/>
                <a:gd name="T65" fmla="*/ 0 h 1901"/>
                <a:gd name="T66" fmla="*/ 0 w 1913"/>
                <a:gd name="T67" fmla="*/ 0 h 1901"/>
                <a:gd name="T68" fmla="*/ 0 w 1913"/>
                <a:gd name="T69" fmla="*/ 0 h 1901"/>
                <a:gd name="T70" fmla="*/ 0 w 1913"/>
                <a:gd name="T71" fmla="*/ 0 h 1901"/>
                <a:gd name="T72" fmla="*/ 0 w 1913"/>
                <a:gd name="T73" fmla="*/ 0 h 1901"/>
                <a:gd name="T74" fmla="*/ 0 w 1913"/>
                <a:gd name="T75" fmla="*/ 0 h 1901"/>
                <a:gd name="T76" fmla="*/ 0 w 1913"/>
                <a:gd name="T77" fmla="*/ 0 h 1901"/>
                <a:gd name="T78" fmla="*/ 0 w 1913"/>
                <a:gd name="T79" fmla="*/ 0 h 1901"/>
                <a:gd name="T80" fmla="*/ 0 w 1913"/>
                <a:gd name="T81" fmla="*/ 0 h 1901"/>
                <a:gd name="T82" fmla="*/ 0 w 1913"/>
                <a:gd name="T83" fmla="*/ 0 h 1901"/>
                <a:gd name="T84" fmla="*/ 0 w 1913"/>
                <a:gd name="T85" fmla="*/ 0 h 1901"/>
                <a:gd name="T86" fmla="*/ 0 w 1913"/>
                <a:gd name="T87" fmla="*/ 0 h 1901"/>
                <a:gd name="T88" fmla="*/ 0 w 1913"/>
                <a:gd name="T89" fmla="*/ 0 h 1901"/>
                <a:gd name="T90" fmla="*/ 0 w 1913"/>
                <a:gd name="T91" fmla="*/ 0 h 1901"/>
                <a:gd name="T92" fmla="*/ 0 w 1913"/>
                <a:gd name="T93" fmla="*/ 0 h 1901"/>
                <a:gd name="T94" fmla="*/ 0 w 1913"/>
                <a:gd name="T95" fmla="*/ 0 h 1901"/>
                <a:gd name="T96" fmla="*/ 0 w 1913"/>
                <a:gd name="T97" fmla="*/ 0 h 1901"/>
                <a:gd name="T98" fmla="*/ 0 w 1913"/>
                <a:gd name="T99" fmla="*/ 0 h 1901"/>
                <a:gd name="T100" fmla="*/ 0 w 1913"/>
                <a:gd name="T101" fmla="*/ 0 h 1901"/>
                <a:gd name="T102" fmla="*/ 0 w 1913"/>
                <a:gd name="T103" fmla="*/ 0 h 1901"/>
                <a:gd name="T104" fmla="*/ 0 w 1913"/>
                <a:gd name="T105" fmla="*/ 0 h 1901"/>
                <a:gd name="T106" fmla="*/ 0 w 1913"/>
                <a:gd name="T107" fmla="*/ 0 h 1901"/>
                <a:gd name="T108" fmla="*/ 0 w 1913"/>
                <a:gd name="T109" fmla="*/ 0 h 1901"/>
                <a:gd name="T110" fmla="*/ 0 w 1913"/>
                <a:gd name="T111" fmla="*/ 0 h 1901"/>
                <a:gd name="T112" fmla="*/ 0 w 1913"/>
                <a:gd name="T113" fmla="*/ 0 h 1901"/>
                <a:gd name="T114" fmla="*/ 0 w 1913"/>
                <a:gd name="T115" fmla="*/ 0 h 1901"/>
                <a:gd name="T116" fmla="*/ 0 w 1913"/>
                <a:gd name="T117" fmla="*/ 0 h 1901"/>
                <a:gd name="T118" fmla="*/ 0 w 1913"/>
                <a:gd name="T119" fmla="*/ 0 h 1901"/>
                <a:gd name="T120" fmla="*/ 0 w 1913"/>
                <a:gd name="T121" fmla="*/ 0 h 190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13" h="1901">
                  <a:moveTo>
                    <a:pt x="1557" y="999"/>
                  </a:moveTo>
                  <a:lnTo>
                    <a:pt x="1554" y="1039"/>
                  </a:lnTo>
                  <a:lnTo>
                    <a:pt x="1550" y="1084"/>
                  </a:lnTo>
                  <a:lnTo>
                    <a:pt x="1544" y="1129"/>
                  </a:lnTo>
                  <a:lnTo>
                    <a:pt x="1537" y="1173"/>
                  </a:lnTo>
                  <a:lnTo>
                    <a:pt x="1529" y="1216"/>
                  </a:lnTo>
                  <a:lnTo>
                    <a:pt x="1519" y="1259"/>
                  </a:lnTo>
                  <a:lnTo>
                    <a:pt x="1516" y="1270"/>
                  </a:lnTo>
                  <a:lnTo>
                    <a:pt x="1511" y="1270"/>
                  </a:lnTo>
                  <a:lnTo>
                    <a:pt x="1479" y="1269"/>
                  </a:lnTo>
                  <a:lnTo>
                    <a:pt x="1446" y="1270"/>
                  </a:lnTo>
                  <a:lnTo>
                    <a:pt x="1413" y="1271"/>
                  </a:lnTo>
                  <a:lnTo>
                    <a:pt x="1379" y="1273"/>
                  </a:lnTo>
                  <a:lnTo>
                    <a:pt x="1345" y="1277"/>
                  </a:lnTo>
                  <a:lnTo>
                    <a:pt x="1310" y="1281"/>
                  </a:lnTo>
                  <a:lnTo>
                    <a:pt x="1274" y="1287"/>
                  </a:lnTo>
                  <a:lnTo>
                    <a:pt x="1238" y="1294"/>
                  </a:lnTo>
                  <a:lnTo>
                    <a:pt x="1203" y="1302"/>
                  </a:lnTo>
                  <a:lnTo>
                    <a:pt x="1165" y="1310"/>
                  </a:lnTo>
                  <a:lnTo>
                    <a:pt x="1129" y="1320"/>
                  </a:lnTo>
                  <a:lnTo>
                    <a:pt x="1091" y="1330"/>
                  </a:lnTo>
                  <a:lnTo>
                    <a:pt x="1053" y="1342"/>
                  </a:lnTo>
                  <a:lnTo>
                    <a:pt x="1016" y="1353"/>
                  </a:lnTo>
                  <a:lnTo>
                    <a:pt x="993" y="1361"/>
                  </a:lnTo>
                  <a:lnTo>
                    <a:pt x="993" y="999"/>
                  </a:lnTo>
                  <a:lnTo>
                    <a:pt x="1557" y="999"/>
                  </a:lnTo>
                  <a:close/>
                  <a:moveTo>
                    <a:pt x="1495" y="1339"/>
                  </a:moveTo>
                  <a:lnTo>
                    <a:pt x="1495" y="1339"/>
                  </a:lnTo>
                  <a:lnTo>
                    <a:pt x="1482" y="1379"/>
                  </a:lnTo>
                  <a:lnTo>
                    <a:pt x="1466" y="1417"/>
                  </a:lnTo>
                  <a:lnTo>
                    <a:pt x="1450" y="1453"/>
                  </a:lnTo>
                  <a:lnTo>
                    <a:pt x="1433" y="1489"/>
                  </a:lnTo>
                  <a:lnTo>
                    <a:pt x="1414" y="1523"/>
                  </a:lnTo>
                  <a:lnTo>
                    <a:pt x="1395" y="1556"/>
                  </a:lnTo>
                  <a:lnTo>
                    <a:pt x="1375" y="1587"/>
                  </a:lnTo>
                  <a:lnTo>
                    <a:pt x="1353" y="1616"/>
                  </a:lnTo>
                  <a:lnTo>
                    <a:pt x="1331" y="1644"/>
                  </a:lnTo>
                  <a:lnTo>
                    <a:pt x="1307" y="1670"/>
                  </a:lnTo>
                  <a:lnTo>
                    <a:pt x="1285" y="1695"/>
                  </a:lnTo>
                  <a:lnTo>
                    <a:pt x="1259" y="1716"/>
                  </a:lnTo>
                  <a:lnTo>
                    <a:pt x="1234" y="1738"/>
                  </a:lnTo>
                  <a:lnTo>
                    <a:pt x="1209" y="1756"/>
                  </a:lnTo>
                  <a:lnTo>
                    <a:pt x="1183" y="1773"/>
                  </a:lnTo>
                  <a:lnTo>
                    <a:pt x="1157" y="1789"/>
                  </a:lnTo>
                  <a:lnTo>
                    <a:pt x="1130" y="1802"/>
                  </a:lnTo>
                  <a:lnTo>
                    <a:pt x="1102" y="1813"/>
                  </a:lnTo>
                  <a:lnTo>
                    <a:pt x="1075" y="1822"/>
                  </a:lnTo>
                  <a:lnTo>
                    <a:pt x="1048" y="1830"/>
                  </a:lnTo>
                  <a:lnTo>
                    <a:pt x="1019" y="1835"/>
                  </a:lnTo>
                  <a:lnTo>
                    <a:pt x="993" y="1838"/>
                  </a:lnTo>
                  <a:lnTo>
                    <a:pt x="993" y="1435"/>
                  </a:lnTo>
                  <a:lnTo>
                    <a:pt x="1001" y="1433"/>
                  </a:lnTo>
                  <a:lnTo>
                    <a:pt x="1039" y="1420"/>
                  </a:lnTo>
                  <a:lnTo>
                    <a:pt x="1075" y="1408"/>
                  </a:lnTo>
                  <a:lnTo>
                    <a:pt x="1110" y="1397"/>
                  </a:lnTo>
                  <a:lnTo>
                    <a:pt x="1147" y="1387"/>
                  </a:lnTo>
                  <a:lnTo>
                    <a:pt x="1182" y="1378"/>
                  </a:lnTo>
                  <a:lnTo>
                    <a:pt x="1217" y="1370"/>
                  </a:lnTo>
                  <a:lnTo>
                    <a:pt x="1252" y="1362"/>
                  </a:lnTo>
                  <a:lnTo>
                    <a:pt x="1286" y="1356"/>
                  </a:lnTo>
                  <a:lnTo>
                    <a:pt x="1320" y="1351"/>
                  </a:lnTo>
                  <a:lnTo>
                    <a:pt x="1353" y="1346"/>
                  </a:lnTo>
                  <a:lnTo>
                    <a:pt x="1386" y="1343"/>
                  </a:lnTo>
                  <a:lnTo>
                    <a:pt x="1418" y="1341"/>
                  </a:lnTo>
                  <a:lnTo>
                    <a:pt x="1449" y="1339"/>
                  </a:lnTo>
                  <a:lnTo>
                    <a:pt x="1479" y="1338"/>
                  </a:lnTo>
                  <a:lnTo>
                    <a:pt x="1495" y="1339"/>
                  </a:lnTo>
                  <a:close/>
                  <a:moveTo>
                    <a:pt x="923" y="1837"/>
                  </a:moveTo>
                  <a:lnTo>
                    <a:pt x="904" y="1835"/>
                  </a:lnTo>
                  <a:lnTo>
                    <a:pt x="876" y="1830"/>
                  </a:lnTo>
                  <a:lnTo>
                    <a:pt x="848" y="1822"/>
                  </a:lnTo>
                  <a:lnTo>
                    <a:pt x="821" y="1813"/>
                  </a:lnTo>
                  <a:lnTo>
                    <a:pt x="794" y="1802"/>
                  </a:lnTo>
                  <a:lnTo>
                    <a:pt x="766" y="1789"/>
                  </a:lnTo>
                  <a:lnTo>
                    <a:pt x="740" y="1773"/>
                  </a:lnTo>
                  <a:lnTo>
                    <a:pt x="714" y="1756"/>
                  </a:lnTo>
                  <a:lnTo>
                    <a:pt x="689" y="1738"/>
                  </a:lnTo>
                  <a:lnTo>
                    <a:pt x="664" y="1716"/>
                  </a:lnTo>
                  <a:lnTo>
                    <a:pt x="639" y="1695"/>
                  </a:lnTo>
                  <a:lnTo>
                    <a:pt x="616" y="1670"/>
                  </a:lnTo>
                  <a:lnTo>
                    <a:pt x="592" y="1644"/>
                  </a:lnTo>
                  <a:lnTo>
                    <a:pt x="570" y="1616"/>
                  </a:lnTo>
                  <a:lnTo>
                    <a:pt x="549" y="1587"/>
                  </a:lnTo>
                  <a:lnTo>
                    <a:pt x="545" y="1580"/>
                  </a:lnTo>
                  <a:lnTo>
                    <a:pt x="558" y="1579"/>
                  </a:lnTo>
                  <a:lnTo>
                    <a:pt x="589" y="1575"/>
                  </a:lnTo>
                  <a:lnTo>
                    <a:pt x="619" y="1571"/>
                  </a:lnTo>
                  <a:lnTo>
                    <a:pt x="651" y="1564"/>
                  </a:lnTo>
                  <a:lnTo>
                    <a:pt x="683" y="1557"/>
                  </a:lnTo>
                  <a:lnTo>
                    <a:pt x="716" y="1547"/>
                  </a:lnTo>
                  <a:lnTo>
                    <a:pt x="749" y="1535"/>
                  </a:lnTo>
                  <a:lnTo>
                    <a:pt x="782" y="1523"/>
                  </a:lnTo>
                  <a:lnTo>
                    <a:pt x="816" y="1508"/>
                  </a:lnTo>
                  <a:lnTo>
                    <a:pt x="854" y="1491"/>
                  </a:lnTo>
                  <a:lnTo>
                    <a:pt x="890" y="1475"/>
                  </a:lnTo>
                  <a:lnTo>
                    <a:pt x="923" y="1462"/>
                  </a:lnTo>
                  <a:lnTo>
                    <a:pt x="923" y="1837"/>
                  </a:lnTo>
                  <a:close/>
                  <a:moveTo>
                    <a:pt x="503" y="1513"/>
                  </a:moveTo>
                  <a:lnTo>
                    <a:pt x="491" y="1489"/>
                  </a:lnTo>
                  <a:lnTo>
                    <a:pt x="474" y="1453"/>
                  </a:lnTo>
                  <a:lnTo>
                    <a:pt x="458" y="1417"/>
                  </a:lnTo>
                  <a:lnTo>
                    <a:pt x="442" y="1379"/>
                  </a:lnTo>
                  <a:lnTo>
                    <a:pt x="428" y="1339"/>
                  </a:lnTo>
                  <a:lnTo>
                    <a:pt x="415" y="1300"/>
                  </a:lnTo>
                  <a:lnTo>
                    <a:pt x="404" y="1259"/>
                  </a:lnTo>
                  <a:lnTo>
                    <a:pt x="394" y="1216"/>
                  </a:lnTo>
                  <a:lnTo>
                    <a:pt x="386" y="1173"/>
                  </a:lnTo>
                  <a:lnTo>
                    <a:pt x="379" y="1129"/>
                  </a:lnTo>
                  <a:lnTo>
                    <a:pt x="373" y="1084"/>
                  </a:lnTo>
                  <a:lnTo>
                    <a:pt x="369" y="1039"/>
                  </a:lnTo>
                  <a:lnTo>
                    <a:pt x="367" y="999"/>
                  </a:lnTo>
                  <a:lnTo>
                    <a:pt x="923" y="999"/>
                  </a:lnTo>
                  <a:lnTo>
                    <a:pt x="923" y="1387"/>
                  </a:lnTo>
                  <a:lnTo>
                    <a:pt x="902" y="1395"/>
                  </a:lnTo>
                  <a:lnTo>
                    <a:pt x="864" y="1411"/>
                  </a:lnTo>
                  <a:lnTo>
                    <a:pt x="826" y="1427"/>
                  </a:lnTo>
                  <a:lnTo>
                    <a:pt x="788" y="1444"/>
                  </a:lnTo>
                  <a:lnTo>
                    <a:pt x="756" y="1458"/>
                  </a:lnTo>
                  <a:lnTo>
                    <a:pt x="725" y="1470"/>
                  </a:lnTo>
                  <a:lnTo>
                    <a:pt x="695" y="1481"/>
                  </a:lnTo>
                  <a:lnTo>
                    <a:pt x="665" y="1489"/>
                  </a:lnTo>
                  <a:lnTo>
                    <a:pt x="636" y="1497"/>
                  </a:lnTo>
                  <a:lnTo>
                    <a:pt x="607" y="1502"/>
                  </a:lnTo>
                  <a:lnTo>
                    <a:pt x="580" y="1506"/>
                  </a:lnTo>
                  <a:lnTo>
                    <a:pt x="551" y="1509"/>
                  </a:lnTo>
                  <a:lnTo>
                    <a:pt x="525" y="1511"/>
                  </a:lnTo>
                  <a:lnTo>
                    <a:pt x="503" y="1513"/>
                  </a:lnTo>
                  <a:close/>
                  <a:moveTo>
                    <a:pt x="831" y="0"/>
                  </a:moveTo>
                  <a:lnTo>
                    <a:pt x="812" y="2"/>
                  </a:lnTo>
                  <a:lnTo>
                    <a:pt x="764" y="11"/>
                  </a:lnTo>
                  <a:lnTo>
                    <a:pt x="718" y="21"/>
                  </a:lnTo>
                  <a:lnTo>
                    <a:pt x="673" y="34"/>
                  </a:lnTo>
                  <a:lnTo>
                    <a:pt x="628" y="49"/>
                  </a:lnTo>
                  <a:lnTo>
                    <a:pt x="585" y="67"/>
                  </a:lnTo>
                  <a:lnTo>
                    <a:pt x="543" y="85"/>
                  </a:lnTo>
                  <a:lnTo>
                    <a:pt x="501" y="107"/>
                  </a:lnTo>
                  <a:lnTo>
                    <a:pt x="461" y="129"/>
                  </a:lnTo>
                  <a:lnTo>
                    <a:pt x="422" y="155"/>
                  </a:lnTo>
                  <a:lnTo>
                    <a:pt x="385" y="182"/>
                  </a:lnTo>
                  <a:lnTo>
                    <a:pt x="348" y="210"/>
                  </a:lnTo>
                  <a:lnTo>
                    <a:pt x="314" y="240"/>
                  </a:lnTo>
                  <a:lnTo>
                    <a:pt x="281" y="272"/>
                  </a:lnTo>
                  <a:lnTo>
                    <a:pt x="249" y="305"/>
                  </a:lnTo>
                  <a:lnTo>
                    <a:pt x="218" y="340"/>
                  </a:lnTo>
                  <a:lnTo>
                    <a:pt x="190" y="377"/>
                  </a:lnTo>
                  <a:lnTo>
                    <a:pt x="164" y="414"/>
                  </a:lnTo>
                  <a:lnTo>
                    <a:pt x="146" y="442"/>
                  </a:lnTo>
                  <a:lnTo>
                    <a:pt x="150" y="444"/>
                  </a:lnTo>
                  <a:lnTo>
                    <a:pt x="163" y="452"/>
                  </a:lnTo>
                  <a:lnTo>
                    <a:pt x="176" y="459"/>
                  </a:lnTo>
                  <a:lnTo>
                    <a:pt x="191" y="467"/>
                  </a:lnTo>
                  <a:lnTo>
                    <a:pt x="207" y="476"/>
                  </a:lnTo>
                  <a:lnTo>
                    <a:pt x="225" y="484"/>
                  </a:lnTo>
                  <a:lnTo>
                    <a:pt x="245" y="492"/>
                  </a:lnTo>
                  <a:lnTo>
                    <a:pt x="265" y="500"/>
                  </a:lnTo>
                  <a:lnTo>
                    <a:pt x="287" y="508"/>
                  </a:lnTo>
                  <a:lnTo>
                    <a:pt x="310" y="516"/>
                  </a:lnTo>
                  <a:lnTo>
                    <a:pt x="333" y="523"/>
                  </a:lnTo>
                  <a:lnTo>
                    <a:pt x="359" y="528"/>
                  </a:lnTo>
                  <a:lnTo>
                    <a:pt x="362" y="528"/>
                  </a:lnTo>
                  <a:lnTo>
                    <a:pt x="370" y="504"/>
                  </a:lnTo>
                  <a:lnTo>
                    <a:pt x="379" y="479"/>
                  </a:lnTo>
                  <a:lnTo>
                    <a:pt x="389" y="455"/>
                  </a:lnTo>
                  <a:lnTo>
                    <a:pt x="400" y="431"/>
                  </a:lnTo>
                  <a:lnTo>
                    <a:pt x="410" y="409"/>
                  </a:lnTo>
                  <a:lnTo>
                    <a:pt x="421" y="386"/>
                  </a:lnTo>
                  <a:lnTo>
                    <a:pt x="431" y="363"/>
                  </a:lnTo>
                  <a:lnTo>
                    <a:pt x="444" y="341"/>
                  </a:lnTo>
                  <a:lnTo>
                    <a:pt x="456" y="320"/>
                  </a:lnTo>
                  <a:lnTo>
                    <a:pt x="469" y="299"/>
                  </a:lnTo>
                  <a:lnTo>
                    <a:pt x="482" y="279"/>
                  </a:lnTo>
                  <a:lnTo>
                    <a:pt x="495" y="259"/>
                  </a:lnTo>
                  <a:lnTo>
                    <a:pt x="509" y="240"/>
                  </a:lnTo>
                  <a:lnTo>
                    <a:pt x="524" y="222"/>
                  </a:lnTo>
                  <a:lnTo>
                    <a:pt x="537" y="204"/>
                  </a:lnTo>
                  <a:lnTo>
                    <a:pt x="552" y="186"/>
                  </a:lnTo>
                  <a:lnTo>
                    <a:pt x="568" y="169"/>
                  </a:lnTo>
                  <a:lnTo>
                    <a:pt x="583" y="153"/>
                  </a:lnTo>
                  <a:lnTo>
                    <a:pt x="599" y="137"/>
                  </a:lnTo>
                  <a:lnTo>
                    <a:pt x="616" y="123"/>
                  </a:lnTo>
                  <a:lnTo>
                    <a:pt x="632" y="109"/>
                  </a:lnTo>
                  <a:lnTo>
                    <a:pt x="649" y="95"/>
                  </a:lnTo>
                  <a:lnTo>
                    <a:pt x="666" y="82"/>
                  </a:lnTo>
                  <a:lnTo>
                    <a:pt x="683" y="70"/>
                  </a:lnTo>
                  <a:lnTo>
                    <a:pt x="701" y="59"/>
                  </a:lnTo>
                  <a:lnTo>
                    <a:pt x="718" y="47"/>
                  </a:lnTo>
                  <a:lnTo>
                    <a:pt x="737" y="37"/>
                  </a:lnTo>
                  <a:lnTo>
                    <a:pt x="756" y="28"/>
                  </a:lnTo>
                  <a:lnTo>
                    <a:pt x="774" y="20"/>
                  </a:lnTo>
                  <a:lnTo>
                    <a:pt x="792" y="12"/>
                  </a:lnTo>
                  <a:lnTo>
                    <a:pt x="812" y="5"/>
                  </a:lnTo>
                  <a:lnTo>
                    <a:pt x="831" y="0"/>
                  </a:lnTo>
                  <a:close/>
                  <a:moveTo>
                    <a:pt x="110" y="502"/>
                  </a:moveTo>
                  <a:lnTo>
                    <a:pt x="94" y="534"/>
                  </a:lnTo>
                  <a:lnTo>
                    <a:pt x="75" y="576"/>
                  </a:lnTo>
                  <a:lnTo>
                    <a:pt x="58" y="619"/>
                  </a:lnTo>
                  <a:lnTo>
                    <a:pt x="43" y="664"/>
                  </a:lnTo>
                  <a:lnTo>
                    <a:pt x="31" y="709"/>
                  </a:lnTo>
                  <a:lnTo>
                    <a:pt x="19" y="756"/>
                  </a:lnTo>
                  <a:lnTo>
                    <a:pt x="11" y="803"/>
                  </a:lnTo>
                  <a:lnTo>
                    <a:pt x="4" y="851"/>
                  </a:lnTo>
                  <a:lnTo>
                    <a:pt x="1" y="898"/>
                  </a:lnTo>
                  <a:lnTo>
                    <a:pt x="0" y="937"/>
                  </a:lnTo>
                  <a:lnTo>
                    <a:pt x="296" y="937"/>
                  </a:lnTo>
                  <a:lnTo>
                    <a:pt x="297" y="893"/>
                  </a:lnTo>
                  <a:lnTo>
                    <a:pt x="299" y="848"/>
                  </a:lnTo>
                  <a:lnTo>
                    <a:pt x="303" y="805"/>
                  </a:lnTo>
                  <a:lnTo>
                    <a:pt x="308" y="762"/>
                  </a:lnTo>
                  <a:lnTo>
                    <a:pt x="314" y="718"/>
                  </a:lnTo>
                  <a:lnTo>
                    <a:pt x="322" y="677"/>
                  </a:lnTo>
                  <a:lnTo>
                    <a:pt x="331" y="636"/>
                  </a:lnTo>
                  <a:lnTo>
                    <a:pt x="341" y="595"/>
                  </a:lnTo>
                  <a:lnTo>
                    <a:pt x="316" y="590"/>
                  </a:lnTo>
                  <a:lnTo>
                    <a:pt x="289" y="582"/>
                  </a:lnTo>
                  <a:lnTo>
                    <a:pt x="264" y="574"/>
                  </a:lnTo>
                  <a:lnTo>
                    <a:pt x="240" y="566"/>
                  </a:lnTo>
                  <a:lnTo>
                    <a:pt x="218" y="557"/>
                  </a:lnTo>
                  <a:lnTo>
                    <a:pt x="197" y="548"/>
                  </a:lnTo>
                  <a:lnTo>
                    <a:pt x="177" y="538"/>
                  </a:lnTo>
                  <a:lnTo>
                    <a:pt x="159" y="529"/>
                  </a:lnTo>
                  <a:lnTo>
                    <a:pt x="142" y="520"/>
                  </a:lnTo>
                  <a:lnTo>
                    <a:pt x="127" y="512"/>
                  </a:lnTo>
                  <a:lnTo>
                    <a:pt x="114" y="504"/>
                  </a:lnTo>
                  <a:lnTo>
                    <a:pt x="110" y="502"/>
                  </a:lnTo>
                  <a:close/>
                  <a:moveTo>
                    <a:pt x="1" y="999"/>
                  </a:moveTo>
                  <a:lnTo>
                    <a:pt x="4" y="1045"/>
                  </a:lnTo>
                  <a:lnTo>
                    <a:pt x="11" y="1093"/>
                  </a:lnTo>
                  <a:lnTo>
                    <a:pt x="19" y="1140"/>
                  </a:lnTo>
                  <a:lnTo>
                    <a:pt x="31" y="1187"/>
                  </a:lnTo>
                  <a:lnTo>
                    <a:pt x="43" y="1232"/>
                  </a:lnTo>
                  <a:lnTo>
                    <a:pt x="58" y="1277"/>
                  </a:lnTo>
                  <a:lnTo>
                    <a:pt x="75" y="1320"/>
                  </a:lnTo>
                  <a:lnTo>
                    <a:pt x="94" y="1362"/>
                  </a:lnTo>
                  <a:lnTo>
                    <a:pt x="115" y="1402"/>
                  </a:lnTo>
                  <a:lnTo>
                    <a:pt x="118" y="1404"/>
                  </a:lnTo>
                  <a:lnTo>
                    <a:pt x="127" y="1410"/>
                  </a:lnTo>
                  <a:lnTo>
                    <a:pt x="136" y="1416"/>
                  </a:lnTo>
                  <a:lnTo>
                    <a:pt x="148" y="1421"/>
                  </a:lnTo>
                  <a:lnTo>
                    <a:pt x="159" y="1428"/>
                  </a:lnTo>
                  <a:lnTo>
                    <a:pt x="173" y="1435"/>
                  </a:lnTo>
                  <a:lnTo>
                    <a:pt x="187" y="1442"/>
                  </a:lnTo>
                  <a:lnTo>
                    <a:pt x="201" y="1449"/>
                  </a:lnTo>
                  <a:lnTo>
                    <a:pt x="217" y="1456"/>
                  </a:lnTo>
                  <a:lnTo>
                    <a:pt x="234" y="1462"/>
                  </a:lnTo>
                  <a:lnTo>
                    <a:pt x="251" y="1469"/>
                  </a:lnTo>
                  <a:lnTo>
                    <a:pt x="271" y="1476"/>
                  </a:lnTo>
                  <a:lnTo>
                    <a:pt x="290" y="1482"/>
                  </a:lnTo>
                  <a:lnTo>
                    <a:pt x="310" y="1489"/>
                  </a:lnTo>
                  <a:lnTo>
                    <a:pt x="331" y="1493"/>
                  </a:lnTo>
                  <a:lnTo>
                    <a:pt x="353" y="1499"/>
                  </a:lnTo>
                  <a:lnTo>
                    <a:pt x="376" y="1502"/>
                  </a:lnTo>
                  <a:lnTo>
                    <a:pt x="398" y="1506"/>
                  </a:lnTo>
                  <a:lnTo>
                    <a:pt x="422" y="1509"/>
                  </a:lnTo>
                  <a:lnTo>
                    <a:pt x="410" y="1482"/>
                  </a:lnTo>
                  <a:lnTo>
                    <a:pt x="397" y="1453"/>
                  </a:lnTo>
                  <a:lnTo>
                    <a:pt x="385" y="1425"/>
                  </a:lnTo>
                  <a:lnTo>
                    <a:pt x="373" y="1395"/>
                  </a:lnTo>
                  <a:lnTo>
                    <a:pt x="363" y="1364"/>
                  </a:lnTo>
                  <a:lnTo>
                    <a:pt x="353" y="1334"/>
                  </a:lnTo>
                  <a:lnTo>
                    <a:pt x="344" y="1303"/>
                  </a:lnTo>
                  <a:lnTo>
                    <a:pt x="336" y="1271"/>
                  </a:lnTo>
                  <a:lnTo>
                    <a:pt x="328" y="1238"/>
                  </a:lnTo>
                  <a:lnTo>
                    <a:pt x="321" y="1205"/>
                  </a:lnTo>
                  <a:lnTo>
                    <a:pt x="314" y="1172"/>
                  </a:lnTo>
                  <a:lnTo>
                    <a:pt x="310" y="1139"/>
                  </a:lnTo>
                  <a:lnTo>
                    <a:pt x="305" y="1105"/>
                  </a:lnTo>
                  <a:lnTo>
                    <a:pt x="302" y="1069"/>
                  </a:lnTo>
                  <a:lnTo>
                    <a:pt x="298" y="1034"/>
                  </a:lnTo>
                  <a:lnTo>
                    <a:pt x="297" y="999"/>
                  </a:lnTo>
                  <a:lnTo>
                    <a:pt x="1" y="999"/>
                  </a:lnTo>
                  <a:close/>
                  <a:moveTo>
                    <a:pt x="191" y="1521"/>
                  </a:moveTo>
                  <a:lnTo>
                    <a:pt x="218" y="1556"/>
                  </a:lnTo>
                  <a:lnTo>
                    <a:pt x="249" y="1590"/>
                  </a:lnTo>
                  <a:lnTo>
                    <a:pt x="281" y="1624"/>
                  </a:lnTo>
                  <a:lnTo>
                    <a:pt x="314" y="1656"/>
                  </a:lnTo>
                  <a:lnTo>
                    <a:pt x="348" y="1686"/>
                  </a:lnTo>
                  <a:lnTo>
                    <a:pt x="385" y="1714"/>
                  </a:lnTo>
                  <a:lnTo>
                    <a:pt x="422" y="1740"/>
                  </a:lnTo>
                  <a:lnTo>
                    <a:pt x="461" y="1765"/>
                  </a:lnTo>
                  <a:lnTo>
                    <a:pt x="501" y="1789"/>
                  </a:lnTo>
                  <a:lnTo>
                    <a:pt x="543" y="1810"/>
                  </a:lnTo>
                  <a:lnTo>
                    <a:pt x="585" y="1829"/>
                  </a:lnTo>
                  <a:lnTo>
                    <a:pt x="628" y="1846"/>
                  </a:lnTo>
                  <a:lnTo>
                    <a:pt x="673" y="1861"/>
                  </a:lnTo>
                  <a:lnTo>
                    <a:pt x="718" y="1875"/>
                  </a:lnTo>
                  <a:lnTo>
                    <a:pt x="764" y="1885"/>
                  </a:lnTo>
                  <a:lnTo>
                    <a:pt x="811" y="1893"/>
                  </a:lnTo>
                  <a:lnTo>
                    <a:pt x="859" y="1900"/>
                  </a:lnTo>
                  <a:lnTo>
                    <a:pt x="871" y="1901"/>
                  </a:lnTo>
                  <a:lnTo>
                    <a:pt x="840" y="1893"/>
                  </a:lnTo>
                  <a:lnTo>
                    <a:pt x="811" y="1885"/>
                  </a:lnTo>
                  <a:lnTo>
                    <a:pt x="782" y="1874"/>
                  </a:lnTo>
                  <a:lnTo>
                    <a:pt x="754" y="1861"/>
                  </a:lnTo>
                  <a:lnTo>
                    <a:pt x="725" y="1846"/>
                  </a:lnTo>
                  <a:lnTo>
                    <a:pt x="698" y="1830"/>
                  </a:lnTo>
                  <a:lnTo>
                    <a:pt x="672" y="1812"/>
                  </a:lnTo>
                  <a:lnTo>
                    <a:pt x="646" y="1793"/>
                  </a:lnTo>
                  <a:lnTo>
                    <a:pt x="619" y="1771"/>
                  </a:lnTo>
                  <a:lnTo>
                    <a:pt x="594" y="1748"/>
                  </a:lnTo>
                  <a:lnTo>
                    <a:pt x="570" y="1724"/>
                  </a:lnTo>
                  <a:lnTo>
                    <a:pt x="548" y="1698"/>
                  </a:lnTo>
                  <a:lnTo>
                    <a:pt x="525" y="1671"/>
                  </a:lnTo>
                  <a:lnTo>
                    <a:pt x="503" y="1642"/>
                  </a:lnTo>
                  <a:lnTo>
                    <a:pt x="483" y="1613"/>
                  </a:lnTo>
                  <a:lnTo>
                    <a:pt x="463" y="1582"/>
                  </a:lnTo>
                  <a:lnTo>
                    <a:pt x="443" y="1581"/>
                  </a:lnTo>
                  <a:lnTo>
                    <a:pt x="415" y="1579"/>
                  </a:lnTo>
                  <a:lnTo>
                    <a:pt x="389" y="1575"/>
                  </a:lnTo>
                  <a:lnTo>
                    <a:pt x="363" y="1572"/>
                  </a:lnTo>
                  <a:lnTo>
                    <a:pt x="338" y="1567"/>
                  </a:lnTo>
                  <a:lnTo>
                    <a:pt x="314" y="1562"/>
                  </a:lnTo>
                  <a:lnTo>
                    <a:pt x="291" y="1556"/>
                  </a:lnTo>
                  <a:lnTo>
                    <a:pt x="270" y="1549"/>
                  </a:lnTo>
                  <a:lnTo>
                    <a:pt x="248" y="1542"/>
                  </a:lnTo>
                  <a:lnTo>
                    <a:pt x="228" y="1535"/>
                  </a:lnTo>
                  <a:lnTo>
                    <a:pt x="208" y="1529"/>
                  </a:lnTo>
                  <a:lnTo>
                    <a:pt x="191" y="1521"/>
                  </a:lnTo>
                  <a:close/>
                  <a:moveTo>
                    <a:pt x="993" y="52"/>
                  </a:moveTo>
                  <a:lnTo>
                    <a:pt x="1019" y="55"/>
                  </a:lnTo>
                  <a:lnTo>
                    <a:pt x="1048" y="60"/>
                  </a:lnTo>
                  <a:lnTo>
                    <a:pt x="1075" y="68"/>
                  </a:lnTo>
                  <a:lnTo>
                    <a:pt x="1102" y="77"/>
                  </a:lnTo>
                  <a:lnTo>
                    <a:pt x="1130" y="88"/>
                  </a:lnTo>
                  <a:lnTo>
                    <a:pt x="1157" y="101"/>
                  </a:lnTo>
                  <a:lnTo>
                    <a:pt x="1183" y="117"/>
                  </a:lnTo>
                  <a:lnTo>
                    <a:pt x="1209" y="134"/>
                  </a:lnTo>
                  <a:lnTo>
                    <a:pt x="1234" y="152"/>
                  </a:lnTo>
                  <a:lnTo>
                    <a:pt x="1259" y="174"/>
                  </a:lnTo>
                  <a:lnTo>
                    <a:pt x="1285" y="196"/>
                  </a:lnTo>
                  <a:lnTo>
                    <a:pt x="1307" y="221"/>
                  </a:lnTo>
                  <a:lnTo>
                    <a:pt x="1331" y="247"/>
                  </a:lnTo>
                  <a:lnTo>
                    <a:pt x="1353" y="274"/>
                  </a:lnTo>
                  <a:lnTo>
                    <a:pt x="1375" y="304"/>
                  </a:lnTo>
                  <a:lnTo>
                    <a:pt x="1377" y="308"/>
                  </a:lnTo>
                  <a:lnTo>
                    <a:pt x="1345" y="312"/>
                  </a:lnTo>
                  <a:lnTo>
                    <a:pt x="1308" y="317"/>
                  </a:lnTo>
                  <a:lnTo>
                    <a:pt x="1272" y="324"/>
                  </a:lnTo>
                  <a:lnTo>
                    <a:pt x="1234" y="331"/>
                  </a:lnTo>
                  <a:lnTo>
                    <a:pt x="1197" y="340"/>
                  </a:lnTo>
                  <a:lnTo>
                    <a:pt x="1158" y="349"/>
                  </a:lnTo>
                  <a:lnTo>
                    <a:pt x="1121" y="360"/>
                  </a:lnTo>
                  <a:lnTo>
                    <a:pt x="1082" y="371"/>
                  </a:lnTo>
                  <a:lnTo>
                    <a:pt x="1043" y="384"/>
                  </a:lnTo>
                  <a:lnTo>
                    <a:pt x="1003" y="397"/>
                  </a:lnTo>
                  <a:lnTo>
                    <a:pt x="993" y="401"/>
                  </a:lnTo>
                  <a:lnTo>
                    <a:pt x="993" y="52"/>
                  </a:lnTo>
                  <a:close/>
                  <a:moveTo>
                    <a:pt x="1418" y="374"/>
                  </a:moveTo>
                  <a:lnTo>
                    <a:pt x="1433" y="402"/>
                  </a:lnTo>
                  <a:lnTo>
                    <a:pt x="1450" y="437"/>
                  </a:lnTo>
                  <a:lnTo>
                    <a:pt x="1466" y="474"/>
                  </a:lnTo>
                  <a:lnTo>
                    <a:pt x="1482" y="511"/>
                  </a:lnTo>
                  <a:lnTo>
                    <a:pt x="1495" y="550"/>
                  </a:lnTo>
                  <a:lnTo>
                    <a:pt x="1508" y="591"/>
                  </a:lnTo>
                  <a:lnTo>
                    <a:pt x="1519" y="632"/>
                  </a:lnTo>
                  <a:lnTo>
                    <a:pt x="1529" y="674"/>
                  </a:lnTo>
                  <a:lnTo>
                    <a:pt x="1537" y="717"/>
                  </a:lnTo>
                  <a:lnTo>
                    <a:pt x="1544" y="762"/>
                  </a:lnTo>
                  <a:lnTo>
                    <a:pt x="1550" y="806"/>
                  </a:lnTo>
                  <a:lnTo>
                    <a:pt x="1554" y="852"/>
                  </a:lnTo>
                  <a:lnTo>
                    <a:pt x="1557" y="898"/>
                  </a:lnTo>
                  <a:lnTo>
                    <a:pt x="1558" y="937"/>
                  </a:lnTo>
                  <a:lnTo>
                    <a:pt x="993" y="937"/>
                  </a:lnTo>
                  <a:lnTo>
                    <a:pt x="993" y="475"/>
                  </a:lnTo>
                  <a:lnTo>
                    <a:pt x="1027" y="463"/>
                  </a:lnTo>
                  <a:lnTo>
                    <a:pt x="1065" y="450"/>
                  </a:lnTo>
                  <a:lnTo>
                    <a:pt x="1102" y="438"/>
                  </a:lnTo>
                  <a:lnTo>
                    <a:pt x="1139" y="427"/>
                  </a:lnTo>
                  <a:lnTo>
                    <a:pt x="1176" y="417"/>
                  </a:lnTo>
                  <a:lnTo>
                    <a:pt x="1213" y="409"/>
                  </a:lnTo>
                  <a:lnTo>
                    <a:pt x="1249" y="399"/>
                  </a:lnTo>
                  <a:lnTo>
                    <a:pt x="1285" y="393"/>
                  </a:lnTo>
                  <a:lnTo>
                    <a:pt x="1320" y="387"/>
                  </a:lnTo>
                  <a:lnTo>
                    <a:pt x="1354" y="381"/>
                  </a:lnTo>
                  <a:lnTo>
                    <a:pt x="1388" y="378"/>
                  </a:lnTo>
                  <a:lnTo>
                    <a:pt x="1418" y="374"/>
                  </a:lnTo>
                  <a:close/>
                  <a:moveTo>
                    <a:pt x="923" y="937"/>
                  </a:moveTo>
                  <a:lnTo>
                    <a:pt x="365" y="937"/>
                  </a:lnTo>
                  <a:lnTo>
                    <a:pt x="367" y="898"/>
                  </a:lnTo>
                  <a:lnTo>
                    <a:pt x="369" y="852"/>
                  </a:lnTo>
                  <a:lnTo>
                    <a:pt x="373" y="806"/>
                  </a:lnTo>
                  <a:lnTo>
                    <a:pt x="379" y="762"/>
                  </a:lnTo>
                  <a:lnTo>
                    <a:pt x="386" y="717"/>
                  </a:lnTo>
                  <a:lnTo>
                    <a:pt x="394" y="674"/>
                  </a:lnTo>
                  <a:lnTo>
                    <a:pt x="404" y="632"/>
                  </a:lnTo>
                  <a:lnTo>
                    <a:pt x="411" y="608"/>
                  </a:lnTo>
                  <a:lnTo>
                    <a:pt x="434" y="611"/>
                  </a:lnTo>
                  <a:lnTo>
                    <a:pt x="466" y="614"/>
                  </a:lnTo>
                  <a:lnTo>
                    <a:pt x="499" y="615"/>
                  </a:lnTo>
                  <a:lnTo>
                    <a:pt x="533" y="615"/>
                  </a:lnTo>
                  <a:lnTo>
                    <a:pt x="568" y="613"/>
                  </a:lnTo>
                  <a:lnTo>
                    <a:pt x="605" y="609"/>
                  </a:lnTo>
                  <a:lnTo>
                    <a:pt x="641" y="603"/>
                  </a:lnTo>
                  <a:lnTo>
                    <a:pt x="679" y="595"/>
                  </a:lnTo>
                  <a:lnTo>
                    <a:pt x="717" y="585"/>
                  </a:lnTo>
                  <a:lnTo>
                    <a:pt x="756" y="573"/>
                  </a:lnTo>
                  <a:lnTo>
                    <a:pt x="796" y="558"/>
                  </a:lnTo>
                  <a:lnTo>
                    <a:pt x="836" y="541"/>
                  </a:lnTo>
                  <a:lnTo>
                    <a:pt x="875" y="524"/>
                  </a:lnTo>
                  <a:lnTo>
                    <a:pt x="912" y="507"/>
                  </a:lnTo>
                  <a:lnTo>
                    <a:pt x="923" y="502"/>
                  </a:lnTo>
                  <a:lnTo>
                    <a:pt x="923" y="937"/>
                  </a:lnTo>
                  <a:close/>
                  <a:moveTo>
                    <a:pt x="431" y="541"/>
                  </a:moveTo>
                  <a:lnTo>
                    <a:pt x="442" y="511"/>
                  </a:lnTo>
                  <a:lnTo>
                    <a:pt x="458" y="474"/>
                  </a:lnTo>
                  <a:lnTo>
                    <a:pt x="474" y="437"/>
                  </a:lnTo>
                  <a:lnTo>
                    <a:pt x="491" y="402"/>
                  </a:lnTo>
                  <a:lnTo>
                    <a:pt x="509" y="368"/>
                  </a:lnTo>
                  <a:lnTo>
                    <a:pt x="528" y="335"/>
                  </a:lnTo>
                  <a:lnTo>
                    <a:pt x="549" y="304"/>
                  </a:lnTo>
                  <a:lnTo>
                    <a:pt x="570" y="274"/>
                  </a:lnTo>
                  <a:lnTo>
                    <a:pt x="592" y="247"/>
                  </a:lnTo>
                  <a:lnTo>
                    <a:pt x="616" y="221"/>
                  </a:lnTo>
                  <a:lnTo>
                    <a:pt x="639" y="196"/>
                  </a:lnTo>
                  <a:lnTo>
                    <a:pt x="664" y="174"/>
                  </a:lnTo>
                  <a:lnTo>
                    <a:pt x="689" y="152"/>
                  </a:lnTo>
                  <a:lnTo>
                    <a:pt x="714" y="134"/>
                  </a:lnTo>
                  <a:lnTo>
                    <a:pt x="740" y="117"/>
                  </a:lnTo>
                  <a:lnTo>
                    <a:pt x="766" y="101"/>
                  </a:lnTo>
                  <a:lnTo>
                    <a:pt x="794" y="88"/>
                  </a:lnTo>
                  <a:lnTo>
                    <a:pt x="821" y="77"/>
                  </a:lnTo>
                  <a:lnTo>
                    <a:pt x="848" y="68"/>
                  </a:lnTo>
                  <a:lnTo>
                    <a:pt x="876" y="60"/>
                  </a:lnTo>
                  <a:lnTo>
                    <a:pt x="904" y="55"/>
                  </a:lnTo>
                  <a:lnTo>
                    <a:pt x="923" y="53"/>
                  </a:lnTo>
                  <a:lnTo>
                    <a:pt x="923" y="427"/>
                  </a:lnTo>
                  <a:lnTo>
                    <a:pt x="886" y="443"/>
                  </a:lnTo>
                  <a:lnTo>
                    <a:pt x="846" y="460"/>
                  </a:lnTo>
                  <a:lnTo>
                    <a:pt x="807" y="477"/>
                  </a:lnTo>
                  <a:lnTo>
                    <a:pt x="770" y="493"/>
                  </a:lnTo>
                  <a:lnTo>
                    <a:pt x="733" y="507"/>
                  </a:lnTo>
                  <a:lnTo>
                    <a:pt x="698" y="518"/>
                  </a:lnTo>
                  <a:lnTo>
                    <a:pt x="663" y="527"/>
                  </a:lnTo>
                  <a:lnTo>
                    <a:pt x="628" y="534"/>
                  </a:lnTo>
                  <a:lnTo>
                    <a:pt x="595" y="540"/>
                  </a:lnTo>
                  <a:lnTo>
                    <a:pt x="562" y="543"/>
                  </a:lnTo>
                  <a:lnTo>
                    <a:pt x="531" y="544"/>
                  </a:lnTo>
                  <a:lnTo>
                    <a:pt x="500" y="545"/>
                  </a:lnTo>
                  <a:lnTo>
                    <a:pt x="470" y="544"/>
                  </a:lnTo>
                  <a:lnTo>
                    <a:pt x="441" y="542"/>
                  </a:lnTo>
                  <a:lnTo>
                    <a:pt x="431" y="541"/>
                  </a:lnTo>
                  <a:close/>
                  <a:moveTo>
                    <a:pt x="1061" y="1899"/>
                  </a:moveTo>
                  <a:lnTo>
                    <a:pt x="1102" y="1893"/>
                  </a:lnTo>
                  <a:lnTo>
                    <a:pt x="1149" y="1885"/>
                  </a:lnTo>
                  <a:lnTo>
                    <a:pt x="1195" y="1875"/>
                  </a:lnTo>
                  <a:lnTo>
                    <a:pt x="1240" y="1861"/>
                  </a:lnTo>
                  <a:lnTo>
                    <a:pt x="1285" y="1846"/>
                  </a:lnTo>
                  <a:lnTo>
                    <a:pt x="1328" y="1829"/>
                  </a:lnTo>
                  <a:lnTo>
                    <a:pt x="1370" y="1810"/>
                  </a:lnTo>
                  <a:lnTo>
                    <a:pt x="1412" y="1789"/>
                  </a:lnTo>
                  <a:lnTo>
                    <a:pt x="1452" y="1765"/>
                  </a:lnTo>
                  <a:lnTo>
                    <a:pt x="1491" y="1740"/>
                  </a:lnTo>
                  <a:lnTo>
                    <a:pt x="1528" y="1714"/>
                  </a:lnTo>
                  <a:lnTo>
                    <a:pt x="1565" y="1686"/>
                  </a:lnTo>
                  <a:lnTo>
                    <a:pt x="1599" y="1656"/>
                  </a:lnTo>
                  <a:lnTo>
                    <a:pt x="1632" y="1624"/>
                  </a:lnTo>
                  <a:lnTo>
                    <a:pt x="1664" y="1590"/>
                  </a:lnTo>
                  <a:lnTo>
                    <a:pt x="1695" y="1556"/>
                  </a:lnTo>
                  <a:lnTo>
                    <a:pt x="1723" y="1519"/>
                  </a:lnTo>
                  <a:lnTo>
                    <a:pt x="1749" y="1482"/>
                  </a:lnTo>
                  <a:lnTo>
                    <a:pt x="1774" y="1443"/>
                  </a:lnTo>
                  <a:lnTo>
                    <a:pt x="1787" y="1423"/>
                  </a:lnTo>
                  <a:lnTo>
                    <a:pt x="1772" y="1411"/>
                  </a:lnTo>
                  <a:lnTo>
                    <a:pt x="1754" y="1400"/>
                  </a:lnTo>
                  <a:lnTo>
                    <a:pt x="1734" y="1390"/>
                  </a:lnTo>
                  <a:lnTo>
                    <a:pt x="1713" y="1379"/>
                  </a:lnTo>
                  <a:lnTo>
                    <a:pt x="1691" y="1371"/>
                  </a:lnTo>
                  <a:lnTo>
                    <a:pt x="1668" y="1363"/>
                  </a:lnTo>
                  <a:lnTo>
                    <a:pt x="1644" y="1356"/>
                  </a:lnTo>
                  <a:lnTo>
                    <a:pt x="1619" y="1352"/>
                  </a:lnTo>
                  <a:lnTo>
                    <a:pt x="1593" y="1347"/>
                  </a:lnTo>
                  <a:lnTo>
                    <a:pt x="1567" y="1344"/>
                  </a:lnTo>
                  <a:lnTo>
                    <a:pt x="1559" y="1370"/>
                  </a:lnTo>
                  <a:lnTo>
                    <a:pt x="1549" y="1397"/>
                  </a:lnTo>
                  <a:lnTo>
                    <a:pt x="1539" y="1424"/>
                  </a:lnTo>
                  <a:lnTo>
                    <a:pt x="1528" y="1449"/>
                  </a:lnTo>
                  <a:lnTo>
                    <a:pt x="1517" y="1474"/>
                  </a:lnTo>
                  <a:lnTo>
                    <a:pt x="1506" y="1499"/>
                  </a:lnTo>
                  <a:lnTo>
                    <a:pt x="1494" y="1523"/>
                  </a:lnTo>
                  <a:lnTo>
                    <a:pt x="1482" y="1546"/>
                  </a:lnTo>
                  <a:lnTo>
                    <a:pt x="1468" y="1568"/>
                  </a:lnTo>
                  <a:lnTo>
                    <a:pt x="1454" y="1591"/>
                  </a:lnTo>
                  <a:lnTo>
                    <a:pt x="1441" y="1613"/>
                  </a:lnTo>
                  <a:lnTo>
                    <a:pt x="1426" y="1633"/>
                  </a:lnTo>
                  <a:lnTo>
                    <a:pt x="1411" y="1654"/>
                  </a:lnTo>
                  <a:lnTo>
                    <a:pt x="1396" y="1674"/>
                  </a:lnTo>
                  <a:lnTo>
                    <a:pt x="1380" y="1693"/>
                  </a:lnTo>
                  <a:lnTo>
                    <a:pt x="1364" y="1712"/>
                  </a:lnTo>
                  <a:lnTo>
                    <a:pt x="1348" y="1729"/>
                  </a:lnTo>
                  <a:lnTo>
                    <a:pt x="1331" y="1746"/>
                  </a:lnTo>
                  <a:lnTo>
                    <a:pt x="1314" y="1762"/>
                  </a:lnTo>
                  <a:lnTo>
                    <a:pt x="1296" y="1778"/>
                  </a:lnTo>
                  <a:lnTo>
                    <a:pt x="1279" y="1793"/>
                  </a:lnTo>
                  <a:lnTo>
                    <a:pt x="1261" y="1806"/>
                  </a:lnTo>
                  <a:lnTo>
                    <a:pt x="1241" y="1819"/>
                  </a:lnTo>
                  <a:lnTo>
                    <a:pt x="1223" y="1832"/>
                  </a:lnTo>
                  <a:lnTo>
                    <a:pt x="1204" y="1843"/>
                  </a:lnTo>
                  <a:lnTo>
                    <a:pt x="1184" y="1854"/>
                  </a:lnTo>
                  <a:lnTo>
                    <a:pt x="1164" y="1863"/>
                  </a:lnTo>
                  <a:lnTo>
                    <a:pt x="1144" y="1873"/>
                  </a:lnTo>
                  <a:lnTo>
                    <a:pt x="1124" y="1881"/>
                  </a:lnTo>
                  <a:lnTo>
                    <a:pt x="1103" y="1887"/>
                  </a:lnTo>
                  <a:lnTo>
                    <a:pt x="1083" y="1893"/>
                  </a:lnTo>
                  <a:lnTo>
                    <a:pt x="1061" y="1899"/>
                  </a:lnTo>
                  <a:close/>
                  <a:moveTo>
                    <a:pt x="1820" y="1360"/>
                  </a:moveTo>
                  <a:lnTo>
                    <a:pt x="1838" y="1320"/>
                  </a:lnTo>
                  <a:lnTo>
                    <a:pt x="1855" y="1277"/>
                  </a:lnTo>
                  <a:lnTo>
                    <a:pt x="1870" y="1232"/>
                  </a:lnTo>
                  <a:lnTo>
                    <a:pt x="1883" y="1187"/>
                  </a:lnTo>
                  <a:lnTo>
                    <a:pt x="1894" y="1140"/>
                  </a:lnTo>
                  <a:lnTo>
                    <a:pt x="1902" y="1093"/>
                  </a:lnTo>
                  <a:lnTo>
                    <a:pt x="1909" y="1045"/>
                  </a:lnTo>
                  <a:lnTo>
                    <a:pt x="1912" y="999"/>
                  </a:lnTo>
                  <a:lnTo>
                    <a:pt x="1626" y="999"/>
                  </a:lnTo>
                  <a:lnTo>
                    <a:pt x="1624" y="1035"/>
                  </a:lnTo>
                  <a:lnTo>
                    <a:pt x="1622" y="1071"/>
                  </a:lnTo>
                  <a:lnTo>
                    <a:pt x="1618" y="1106"/>
                  </a:lnTo>
                  <a:lnTo>
                    <a:pt x="1614" y="1141"/>
                  </a:lnTo>
                  <a:lnTo>
                    <a:pt x="1608" y="1175"/>
                  </a:lnTo>
                  <a:lnTo>
                    <a:pt x="1601" y="1210"/>
                  </a:lnTo>
                  <a:lnTo>
                    <a:pt x="1594" y="1243"/>
                  </a:lnTo>
                  <a:lnTo>
                    <a:pt x="1586" y="1276"/>
                  </a:lnTo>
                  <a:lnTo>
                    <a:pt x="1603" y="1278"/>
                  </a:lnTo>
                  <a:lnTo>
                    <a:pt x="1633" y="1282"/>
                  </a:lnTo>
                  <a:lnTo>
                    <a:pt x="1660" y="1289"/>
                  </a:lnTo>
                  <a:lnTo>
                    <a:pt x="1689" y="1297"/>
                  </a:lnTo>
                  <a:lnTo>
                    <a:pt x="1715" y="1305"/>
                  </a:lnTo>
                  <a:lnTo>
                    <a:pt x="1740" y="1315"/>
                  </a:lnTo>
                  <a:lnTo>
                    <a:pt x="1765" y="1327"/>
                  </a:lnTo>
                  <a:lnTo>
                    <a:pt x="1789" y="1339"/>
                  </a:lnTo>
                  <a:lnTo>
                    <a:pt x="1811" y="1354"/>
                  </a:lnTo>
                  <a:lnTo>
                    <a:pt x="1820" y="1360"/>
                  </a:lnTo>
                  <a:close/>
                  <a:moveTo>
                    <a:pt x="1913" y="937"/>
                  </a:moveTo>
                  <a:lnTo>
                    <a:pt x="1912" y="898"/>
                  </a:lnTo>
                  <a:lnTo>
                    <a:pt x="1909" y="851"/>
                  </a:lnTo>
                  <a:lnTo>
                    <a:pt x="1902" y="803"/>
                  </a:lnTo>
                  <a:lnTo>
                    <a:pt x="1894" y="756"/>
                  </a:lnTo>
                  <a:lnTo>
                    <a:pt x="1883" y="709"/>
                  </a:lnTo>
                  <a:lnTo>
                    <a:pt x="1870" y="664"/>
                  </a:lnTo>
                  <a:lnTo>
                    <a:pt x="1855" y="619"/>
                  </a:lnTo>
                  <a:lnTo>
                    <a:pt x="1838" y="576"/>
                  </a:lnTo>
                  <a:lnTo>
                    <a:pt x="1819" y="534"/>
                  </a:lnTo>
                  <a:lnTo>
                    <a:pt x="1797" y="493"/>
                  </a:lnTo>
                  <a:lnTo>
                    <a:pt x="1774" y="453"/>
                  </a:lnTo>
                  <a:lnTo>
                    <a:pt x="1756" y="423"/>
                  </a:lnTo>
                  <a:lnTo>
                    <a:pt x="1752" y="421"/>
                  </a:lnTo>
                  <a:lnTo>
                    <a:pt x="1730" y="411"/>
                  </a:lnTo>
                  <a:lnTo>
                    <a:pt x="1707" y="403"/>
                  </a:lnTo>
                  <a:lnTo>
                    <a:pt x="1683" y="395"/>
                  </a:lnTo>
                  <a:lnTo>
                    <a:pt x="1658" y="388"/>
                  </a:lnTo>
                  <a:lnTo>
                    <a:pt x="1632" y="382"/>
                  </a:lnTo>
                  <a:lnTo>
                    <a:pt x="1605" y="378"/>
                  </a:lnTo>
                  <a:lnTo>
                    <a:pt x="1576" y="374"/>
                  </a:lnTo>
                  <a:lnTo>
                    <a:pt x="1547" y="373"/>
                  </a:lnTo>
                  <a:lnTo>
                    <a:pt x="1517" y="371"/>
                  </a:lnTo>
                  <a:lnTo>
                    <a:pt x="1495" y="371"/>
                  </a:lnTo>
                  <a:lnTo>
                    <a:pt x="1510" y="402"/>
                  </a:lnTo>
                  <a:lnTo>
                    <a:pt x="1525" y="433"/>
                  </a:lnTo>
                  <a:lnTo>
                    <a:pt x="1539" y="464"/>
                  </a:lnTo>
                  <a:lnTo>
                    <a:pt x="1551" y="497"/>
                  </a:lnTo>
                  <a:lnTo>
                    <a:pt x="1562" y="531"/>
                  </a:lnTo>
                  <a:lnTo>
                    <a:pt x="1573" y="565"/>
                  </a:lnTo>
                  <a:lnTo>
                    <a:pt x="1583" y="599"/>
                  </a:lnTo>
                  <a:lnTo>
                    <a:pt x="1592" y="635"/>
                  </a:lnTo>
                  <a:lnTo>
                    <a:pt x="1600" y="671"/>
                  </a:lnTo>
                  <a:lnTo>
                    <a:pt x="1607" y="707"/>
                  </a:lnTo>
                  <a:lnTo>
                    <a:pt x="1613" y="745"/>
                  </a:lnTo>
                  <a:lnTo>
                    <a:pt x="1618" y="782"/>
                  </a:lnTo>
                  <a:lnTo>
                    <a:pt x="1622" y="820"/>
                  </a:lnTo>
                  <a:lnTo>
                    <a:pt x="1625" y="859"/>
                  </a:lnTo>
                  <a:lnTo>
                    <a:pt x="1626" y="898"/>
                  </a:lnTo>
                  <a:lnTo>
                    <a:pt x="1627" y="937"/>
                  </a:lnTo>
                  <a:lnTo>
                    <a:pt x="1913" y="937"/>
                  </a:lnTo>
                  <a:close/>
                  <a:moveTo>
                    <a:pt x="1678" y="321"/>
                  </a:moveTo>
                  <a:lnTo>
                    <a:pt x="1664" y="305"/>
                  </a:lnTo>
                  <a:lnTo>
                    <a:pt x="1632" y="272"/>
                  </a:lnTo>
                  <a:lnTo>
                    <a:pt x="1599" y="240"/>
                  </a:lnTo>
                  <a:lnTo>
                    <a:pt x="1565" y="210"/>
                  </a:lnTo>
                  <a:lnTo>
                    <a:pt x="1528" y="182"/>
                  </a:lnTo>
                  <a:lnTo>
                    <a:pt x="1491" y="155"/>
                  </a:lnTo>
                  <a:lnTo>
                    <a:pt x="1452" y="129"/>
                  </a:lnTo>
                  <a:lnTo>
                    <a:pt x="1412" y="107"/>
                  </a:lnTo>
                  <a:lnTo>
                    <a:pt x="1370" y="85"/>
                  </a:lnTo>
                  <a:lnTo>
                    <a:pt x="1328" y="67"/>
                  </a:lnTo>
                  <a:lnTo>
                    <a:pt x="1285" y="49"/>
                  </a:lnTo>
                  <a:lnTo>
                    <a:pt x="1240" y="34"/>
                  </a:lnTo>
                  <a:lnTo>
                    <a:pt x="1195" y="21"/>
                  </a:lnTo>
                  <a:lnTo>
                    <a:pt x="1149" y="11"/>
                  </a:lnTo>
                  <a:lnTo>
                    <a:pt x="1102" y="2"/>
                  </a:lnTo>
                  <a:lnTo>
                    <a:pt x="1099" y="2"/>
                  </a:lnTo>
                  <a:lnTo>
                    <a:pt x="1125" y="11"/>
                  </a:lnTo>
                  <a:lnTo>
                    <a:pt x="1151" y="21"/>
                  </a:lnTo>
                  <a:lnTo>
                    <a:pt x="1176" y="33"/>
                  </a:lnTo>
                  <a:lnTo>
                    <a:pt x="1201" y="46"/>
                  </a:lnTo>
                  <a:lnTo>
                    <a:pt x="1225" y="60"/>
                  </a:lnTo>
                  <a:lnTo>
                    <a:pt x="1249" y="76"/>
                  </a:lnTo>
                  <a:lnTo>
                    <a:pt x="1273" y="94"/>
                  </a:lnTo>
                  <a:lnTo>
                    <a:pt x="1296" y="112"/>
                  </a:lnTo>
                  <a:lnTo>
                    <a:pt x="1318" y="132"/>
                  </a:lnTo>
                  <a:lnTo>
                    <a:pt x="1339" y="153"/>
                  </a:lnTo>
                  <a:lnTo>
                    <a:pt x="1361" y="175"/>
                  </a:lnTo>
                  <a:lnTo>
                    <a:pt x="1381" y="198"/>
                  </a:lnTo>
                  <a:lnTo>
                    <a:pt x="1401" y="223"/>
                  </a:lnTo>
                  <a:lnTo>
                    <a:pt x="1420" y="248"/>
                  </a:lnTo>
                  <a:lnTo>
                    <a:pt x="1438" y="275"/>
                  </a:lnTo>
                  <a:lnTo>
                    <a:pt x="1457" y="303"/>
                  </a:lnTo>
                  <a:lnTo>
                    <a:pt x="1485" y="302"/>
                  </a:lnTo>
                  <a:lnTo>
                    <a:pt x="1518" y="302"/>
                  </a:lnTo>
                  <a:lnTo>
                    <a:pt x="1551" y="303"/>
                  </a:lnTo>
                  <a:lnTo>
                    <a:pt x="1583" y="305"/>
                  </a:lnTo>
                  <a:lnTo>
                    <a:pt x="1614" y="309"/>
                  </a:lnTo>
                  <a:lnTo>
                    <a:pt x="1644" y="314"/>
                  </a:lnTo>
                  <a:lnTo>
                    <a:pt x="1674" y="320"/>
                  </a:lnTo>
                  <a:lnTo>
                    <a:pt x="1678" y="321"/>
                  </a:lnTo>
                  <a:close/>
                </a:path>
              </a:pathLst>
            </a:custGeom>
            <a:solidFill>
              <a:srgbClr val="005197"/>
            </a:solidFill>
            <a:ln w="9525">
              <a:noFill/>
              <a:round/>
              <a:headEnd/>
              <a:tailEnd/>
            </a:ln>
          </p:spPr>
          <p:txBody>
            <a:bodyPr/>
            <a:lstStyle/>
            <a:p>
              <a:endParaRPr lang="zh-CN" altLang="en-US"/>
            </a:p>
          </p:txBody>
        </p:sp>
        <p:sp>
          <p:nvSpPr>
            <p:cNvPr id="1037" name="Freeform 19"/>
            <p:cNvSpPr>
              <a:spLocks noChangeAspect="1" noEditPoints="1"/>
            </p:cNvSpPr>
            <p:nvPr userDrawn="1"/>
          </p:nvSpPr>
          <p:spPr bwMode="auto">
            <a:xfrm>
              <a:off x="3786" y="662"/>
              <a:ext cx="1553" cy="362"/>
            </a:xfrm>
            <a:custGeom>
              <a:avLst/>
              <a:gdLst>
                <a:gd name="T0" fmla="*/ 0 w 12422"/>
                <a:gd name="T1" fmla="*/ 0 h 2900"/>
                <a:gd name="T2" fmla="*/ 0 w 12422"/>
                <a:gd name="T3" fmla="*/ 0 h 2900"/>
                <a:gd name="T4" fmla="*/ 0 w 12422"/>
                <a:gd name="T5" fmla="*/ 0 h 2900"/>
                <a:gd name="T6" fmla="*/ 0 w 12422"/>
                <a:gd name="T7" fmla="*/ 0 h 2900"/>
                <a:gd name="T8" fmla="*/ 0 w 12422"/>
                <a:gd name="T9" fmla="*/ 0 h 2900"/>
                <a:gd name="T10" fmla="*/ 0 w 12422"/>
                <a:gd name="T11" fmla="*/ 0 h 2900"/>
                <a:gd name="T12" fmla="*/ 0 w 12422"/>
                <a:gd name="T13" fmla="*/ 0 h 2900"/>
                <a:gd name="T14" fmla="*/ 0 w 12422"/>
                <a:gd name="T15" fmla="*/ 0 h 2900"/>
                <a:gd name="T16" fmla="*/ 0 w 12422"/>
                <a:gd name="T17" fmla="*/ 0 h 2900"/>
                <a:gd name="T18" fmla="*/ 0 w 12422"/>
                <a:gd name="T19" fmla="*/ 0 h 2900"/>
                <a:gd name="T20" fmla="*/ 0 w 12422"/>
                <a:gd name="T21" fmla="*/ 0 h 2900"/>
                <a:gd name="T22" fmla="*/ 0 w 12422"/>
                <a:gd name="T23" fmla="*/ 0 h 2900"/>
                <a:gd name="T24" fmla="*/ 0 w 12422"/>
                <a:gd name="T25" fmla="*/ 0 h 2900"/>
                <a:gd name="T26" fmla="*/ 0 w 12422"/>
                <a:gd name="T27" fmla="*/ 0 h 2900"/>
                <a:gd name="T28" fmla="*/ 0 w 12422"/>
                <a:gd name="T29" fmla="*/ 0 h 2900"/>
                <a:gd name="T30" fmla="*/ 0 w 12422"/>
                <a:gd name="T31" fmla="*/ 0 h 2900"/>
                <a:gd name="T32" fmla="*/ 0 w 12422"/>
                <a:gd name="T33" fmla="*/ 0 h 2900"/>
                <a:gd name="T34" fmla="*/ 0 w 12422"/>
                <a:gd name="T35" fmla="*/ 0 h 2900"/>
                <a:gd name="T36" fmla="*/ 0 w 12422"/>
                <a:gd name="T37" fmla="*/ 0 h 2900"/>
                <a:gd name="T38" fmla="*/ 0 w 12422"/>
                <a:gd name="T39" fmla="*/ 0 h 2900"/>
                <a:gd name="T40" fmla="*/ 0 w 12422"/>
                <a:gd name="T41" fmla="*/ 0 h 2900"/>
                <a:gd name="T42" fmla="*/ 0 w 12422"/>
                <a:gd name="T43" fmla="*/ 0 h 2900"/>
                <a:gd name="T44" fmla="*/ 0 w 12422"/>
                <a:gd name="T45" fmla="*/ 0 h 2900"/>
                <a:gd name="T46" fmla="*/ 0 w 12422"/>
                <a:gd name="T47" fmla="*/ 0 h 2900"/>
                <a:gd name="T48" fmla="*/ 0 w 12422"/>
                <a:gd name="T49" fmla="*/ 0 h 2900"/>
                <a:gd name="T50" fmla="*/ 0 w 12422"/>
                <a:gd name="T51" fmla="*/ 0 h 2900"/>
                <a:gd name="T52" fmla="*/ 0 w 12422"/>
                <a:gd name="T53" fmla="*/ 0 h 2900"/>
                <a:gd name="T54" fmla="*/ 0 w 12422"/>
                <a:gd name="T55" fmla="*/ 0 h 2900"/>
                <a:gd name="T56" fmla="*/ 0 w 12422"/>
                <a:gd name="T57" fmla="*/ 0 h 2900"/>
                <a:gd name="T58" fmla="*/ 0 w 12422"/>
                <a:gd name="T59" fmla="*/ 0 h 2900"/>
                <a:gd name="T60" fmla="*/ 0 w 12422"/>
                <a:gd name="T61" fmla="*/ 0 h 2900"/>
                <a:gd name="T62" fmla="*/ 0 w 12422"/>
                <a:gd name="T63" fmla="*/ 0 h 2900"/>
                <a:gd name="T64" fmla="*/ 0 w 12422"/>
                <a:gd name="T65" fmla="*/ 0 h 2900"/>
                <a:gd name="T66" fmla="*/ 0 w 12422"/>
                <a:gd name="T67" fmla="*/ 0 h 2900"/>
                <a:gd name="T68" fmla="*/ 0 w 12422"/>
                <a:gd name="T69" fmla="*/ 0 h 2900"/>
                <a:gd name="T70" fmla="*/ 0 w 12422"/>
                <a:gd name="T71" fmla="*/ 0 h 2900"/>
                <a:gd name="T72" fmla="*/ 0 w 12422"/>
                <a:gd name="T73" fmla="*/ 0 h 2900"/>
                <a:gd name="T74" fmla="*/ 0 w 12422"/>
                <a:gd name="T75" fmla="*/ 0 h 2900"/>
                <a:gd name="T76" fmla="*/ 0 w 12422"/>
                <a:gd name="T77" fmla="*/ 0 h 2900"/>
                <a:gd name="T78" fmla="*/ 0 w 12422"/>
                <a:gd name="T79" fmla="*/ 0 h 2900"/>
                <a:gd name="T80" fmla="*/ 0 w 12422"/>
                <a:gd name="T81" fmla="*/ 0 h 2900"/>
                <a:gd name="T82" fmla="*/ 0 w 12422"/>
                <a:gd name="T83" fmla="*/ 0 h 2900"/>
                <a:gd name="T84" fmla="*/ 0 w 12422"/>
                <a:gd name="T85" fmla="*/ 0 h 2900"/>
                <a:gd name="T86" fmla="*/ 0 w 12422"/>
                <a:gd name="T87" fmla="*/ 0 h 2900"/>
                <a:gd name="T88" fmla="*/ 0 w 12422"/>
                <a:gd name="T89" fmla="*/ 0 h 2900"/>
                <a:gd name="T90" fmla="*/ 0 w 12422"/>
                <a:gd name="T91" fmla="*/ 0 h 2900"/>
                <a:gd name="T92" fmla="*/ 0 w 12422"/>
                <a:gd name="T93" fmla="*/ 0 h 2900"/>
                <a:gd name="T94" fmla="*/ 0 w 12422"/>
                <a:gd name="T95" fmla="*/ 0 h 2900"/>
                <a:gd name="T96" fmla="*/ 0 w 12422"/>
                <a:gd name="T97" fmla="*/ 0 h 2900"/>
                <a:gd name="T98" fmla="*/ 0 w 12422"/>
                <a:gd name="T99" fmla="*/ 0 h 2900"/>
                <a:gd name="T100" fmla="*/ 0 w 12422"/>
                <a:gd name="T101" fmla="*/ 0 h 2900"/>
                <a:gd name="T102" fmla="*/ 0 w 12422"/>
                <a:gd name="T103" fmla="*/ 0 h 2900"/>
                <a:gd name="T104" fmla="*/ 0 w 12422"/>
                <a:gd name="T105" fmla="*/ 0 h 2900"/>
                <a:gd name="T106" fmla="*/ 0 w 12422"/>
                <a:gd name="T107" fmla="*/ 0 h 2900"/>
                <a:gd name="T108" fmla="*/ 0 w 12422"/>
                <a:gd name="T109" fmla="*/ 0 h 2900"/>
                <a:gd name="T110" fmla="*/ 0 w 12422"/>
                <a:gd name="T111" fmla="*/ 0 h 2900"/>
                <a:gd name="T112" fmla="*/ 0 w 12422"/>
                <a:gd name="T113" fmla="*/ 0 h 2900"/>
                <a:gd name="T114" fmla="*/ 0 w 12422"/>
                <a:gd name="T115" fmla="*/ 0 h 2900"/>
                <a:gd name="T116" fmla="*/ 0 w 12422"/>
                <a:gd name="T117" fmla="*/ 0 h 2900"/>
                <a:gd name="T118" fmla="*/ 0 w 12422"/>
                <a:gd name="T119" fmla="*/ 0 h 2900"/>
                <a:gd name="T120" fmla="*/ 0 w 12422"/>
                <a:gd name="T121" fmla="*/ 0 h 290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422" h="2900">
                  <a:moveTo>
                    <a:pt x="847" y="712"/>
                  </a:moveTo>
                  <a:lnTo>
                    <a:pt x="869" y="664"/>
                  </a:lnTo>
                  <a:lnTo>
                    <a:pt x="888" y="615"/>
                  </a:lnTo>
                  <a:lnTo>
                    <a:pt x="909" y="567"/>
                  </a:lnTo>
                  <a:lnTo>
                    <a:pt x="927" y="519"/>
                  </a:lnTo>
                  <a:lnTo>
                    <a:pt x="945" y="472"/>
                  </a:lnTo>
                  <a:lnTo>
                    <a:pt x="963" y="425"/>
                  </a:lnTo>
                  <a:lnTo>
                    <a:pt x="980" y="378"/>
                  </a:lnTo>
                  <a:lnTo>
                    <a:pt x="996" y="331"/>
                  </a:lnTo>
                  <a:lnTo>
                    <a:pt x="1001" y="314"/>
                  </a:lnTo>
                  <a:lnTo>
                    <a:pt x="1007" y="301"/>
                  </a:lnTo>
                  <a:lnTo>
                    <a:pt x="1014" y="289"/>
                  </a:lnTo>
                  <a:lnTo>
                    <a:pt x="1019" y="282"/>
                  </a:lnTo>
                  <a:lnTo>
                    <a:pt x="1026" y="270"/>
                  </a:lnTo>
                  <a:lnTo>
                    <a:pt x="1034" y="257"/>
                  </a:lnTo>
                  <a:lnTo>
                    <a:pt x="1045" y="245"/>
                  </a:lnTo>
                  <a:lnTo>
                    <a:pt x="1057" y="233"/>
                  </a:lnTo>
                  <a:lnTo>
                    <a:pt x="1067" y="215"/>
                  </a:lnTo>
                  <a:lnTo>
                    <a:pt x="1075" y="199"/>
                  </a:lnTo>
                  <a:lnTo>
                    <a:pt x="1078" y="192"/>
                  </a:lnTo>
                  <a:lnTo>
                    <a:pt x="1080" y="184"/>
                  </a:lnTo>
                  <a:lnTo>
                    <a:pt x="1081" y="178"/>
                  </a:lnTo>
                  <a:lnTo>
                    <a:pt x="1081" y="172"/>
                  </a:lnTo>
                  <a:lnTo>
                    <a:pt x="1072" y="165"/>
                  </a:lnTo>
                  <a:lnTo>
                    <a:pt x="1060" y="158"/>
                  </a:lnTo>
                  <a:lnTo>
                    <a:pt x="1047" y="150"/>
                  </a:lnTo>
                  <a:lnTo>
                    <a:pt x="1030" y="142"/>
                  </a:lnTo>
                  <a:lnTo>
                    <a:pt x="988" y="124"/>
                  </a:lnTo>
                  <a:lnTo>
                    <a:pt x="936" y="104"/>
                  </a:lnTo>
                  <a:lnTo>
                    <a:pt x="875" y="82"/>
                  </a:lnTo>
                  <a:lnTo>
                    <a:pt x="802" y="57"/>
                  </a:lnTo>
                  <a:lnTo>
                    <a:pt x="719" y="30"/>
                  </a:lnTo>
                  <a:lnTo>
                    <a:pt x="627" y="0"/>
                  </a:lnTo>
                  <a:lnTo>
                    <a:pt x="616" y="52"/>
                  </a:lnTo>
                  <a:lnTo>
                    <a:pt x="605" y="105"/>
                  </a:lnTo>
                  <a:lnTo>
                    <a:pt x="593" y="157"/>
                  </a:lnTo>
                  <a:lnTo>
                    <a:pt x="581" y="208"/>
                  </a:lnTo>
                  <a:lnTo>
                    <a:pt x="568" y="260"/>
                  </a:lnTo>
                  <a:lnTo>
                    <a:pt x="556" y="311"/>
                  </a:lnTo>
                  <a:lnTo>
                    <a:pt x="541" y="361"/>
                  </a:lnTo>
                  <a:lnTo>
                    <a:pt x="527" y="411"/>
                  </a:lnTo>
                  <a:lnTo>
                    <a:pt x="511" y="461"/>
                  </a:lnTo>
                  <a:lnTo>
                    <a:pt x="497" y="510"/>
                  </a:lnTo>
                  <a:lnTo>
                    <a:pt x="480" y="559"/>
                  </a:lnTo>
                  <a:lnTo>
                    <a:pt x="464" y="608"/>
                  </a:lnTo>
                  <a:lnTo>
                    <a:pt x="445" y="656"/>
                  </a:lnTo>
                  <a:lnTo>
                    <a:pt x="427" y="704"/>
                  </a:lnTo>
                  <a:lnTo>
                    <a:pt x="409" y="752"/>
                  </a:lnTo>
                  <a:lnTo>
                    <a:pt x="390" y="799"/>
                  </a:lnTo>
                  <a:lnTo>
                    <a:pt x="370" y="845"/>
                  </a:lnTo>
                  <a:lnTo>
                    <a:pt x="350" y="892"/>
                  </a:lnTo>
                  <a:lnTo>
                    <a:pt x="328" y="938"/>
                  </a:lnTo>
                  <a:lnTo>
                    <a:pt x="306" y="983"/>
                  </a:lnTo>
                  <a:lnTo>
                    <a:pt x="285" y="1029"/>
                  </a:lnTo>
                  <a:lnTo>
                    <a:pt x="262" y="1073"/>
                  </a:lnTo>
                  <a:lnTo>
                    <a:pt x="238" y="1118"/>
                  </a:lnTo>
                  <a:lnTo>
                    <a:pt x="214" y="1161"/>
                  </a:lnTo>
                  <a:lnTo>
                    <a:pt x="189" y="1205"/>
                  </a:lnTo>
                  <a:lnTo>
                    <a:pt x="164" y="1247"/>
                  </a:lnTo>
                  <a:lnTo>
                    <a:pt x="138" y="1291"/>
                  </a:lnTo>
                  <a:lnTo>
                    <a:pt x="112" y="1333"/>
                  </a:lnTo>
                  <a:lnTo>
                    <a:pt x="84" y="1375"/>
                  </a:lnTo>
                  <a:lnTo>
                    <a:pt x="57" y="1417"/>
                  </a:lnTo>
                  <a:lnTo>
                    <a:pt x="29" y="1458"/>
                  </a:lnTo>
                  <a:lnTo>
                    <a:pt x="0" y="1499"/>
                  </a:lnTo>
                  <a:lnTo>
                    <a:pt x="23" y="1514"/>
                  </a:lnTo>
                  <a:lnTo>
                    <a:pt x="55" y="1536"/>
                  </a:lnTo>
                  <a:lnTo>
                    <a:pt x="97" y="1563"/>
                  </a:lnTo>
                  <a:lnTo>
                    <a:pt x="147" y="1597"/>
                  </a:lnTo>
                  <a:lnTo>
                    <a:pt x="197" y="1631"/>
                  </a:lnTo>
                  <a:lnTo>
                    <a:pt x="236" y="1659"/>
                  </a:lnTo>
                  <a:lnTo>
                    <a:pt x="264" y="1680"/>
                  </a:lnTo>
                  <a:lnTo>
                    <a:pt x="283" y="1696"/>
                  </a:lnTo>
                  <a:lnTo>
                    <a:pt x="309" y="1658"/>
                  </a:lnTo>
                  <a:lnTo>
                    <a:pt x="333" y="1622"/>
                  </a:lnTo>
                  <a:lnTo>
                    <a:pt x="355" y="1589"/>
                  </a:lnTo>
                  <a:lnTo>
                    <a:pt x="375" y="1561"/>
                  </a:lnTo>
                  <a:lnTo>
                    <a:pt x="392" y="1534"/>
                  </a:lnTo>
                  <a:lnTo>
                    <a:pt x="407" y="1512"/>
                  </a:lnTo>
                  <a:lnTo>
                    <a:pt x="419" y="1491"/>
                  </a:lnTo>
                  <a:lnTo>
                    <a:pt x="429" y="1474"/>
                  </a:lnTo>
                  <a:lnTo>
                    <a:pt x="447" y="1446"/>
                  </a:lnTo>
                  <a:lnTo>
                    <a:pt x="460" y="1422"/>
                  </a:lnTo>
                  <a:lnTo>
                    <a:pt x="472" y="1403"/>
                  </a:lnTo>
                  <a:lnTo>
                    <a:pt x="478" y="1389"/>
                  </a:lnTo>
                  <a:lnTo>
                    <a:pt x="478" y="2838"/>
                  </a:lnTo>
                  <a:lnTo>
                    <a:pt x="847" y="2838"/>
                  </a:lnTo>
                  <a:lnTo>
                    <a:pt x="847" y="712"/>
                  </a:lnTo>
                  <a:close/>
                  <a:moveTo>
                    <a:pt x="2297" y="639"/>
                  </a:moveTo>
                  <a:lnTo>
                    <a:pt x="2319" y="625"/>
                  </a:lnTo>
                  <a:lnTo>
                    <a:pt x="2345" y="612"/>
                  </a:lnTo>
                  <a:lnTo>
                    <a:pt x="2377" y="597"/>
                  </a:lnTo>
                  <a:lnTo>
                    <a:pt x="2415" y="581"/>
                  </a:lnTo>
                  <a:lnTo>
                    <a:pt x="2457" y="563"/>
                  </a:lnTo>
                  <a:lnTo>
                    <a:pt x="2505" y="544"/>
                  </a:lnTo>
                  <a:lnTo>
                    <a:pt x="2558" y="524"/>
                  </a:lnTo>
                  <a:lnTo>
                    <a:pt x="2616" y="503"/>
                  </a:lnTo>
                  <a:lnTo>
                    <a:pt x="2612" y="503"/>
                  </a:lnTo>
                  <a:lnTo>
                    <a:pt x="2611" y="502"/>
                  </a:lnTo>
                  <a:lnTo>
                    <a:pt x="2612" y="500"/>
                  </a:lnTo>
                  <a:lnTo>
                    <a:pt x="2616" y="498"/>
                  </a:lnTo>
                  <a:lnTo>
                    <a:pt x="2636" y="490"/>
                  </a:lnTo>
                  <a:lnTo>
                    <a:pt x="2666" y="478"/>
                  </a:lnTo>
                  <a:lnTo>
                    <a:pt x="2644" y="428"/>
                  </a:lnTo>
                  <a:lnTo>
                    <a:pt x="2620" y="377"/>
                  </a:lnTo>
                  <a:lnTo>
                    <a:pt x="2592" y="325"/>
                  </a:lnTo>
                  <a:lnTo>
                    <a:pt x="2565" y="270"/>
                  </a:lnTo>
                  <a:lnTo>
                    <a:pt x="2534" y="214"/>
                  </a:lnTo>
                  <a:lnTo>
                    <a:pt x="2502" y="156"/>
                  </a:lnTo>
                  <a:lnTo>
                    <a:pt x="2468" y="97"/>
                  </a:lnTo>
                  <a:lnTo>
                    <a:pt x="2433" y="36"/>
                  </a:lnTo>
                  <a:lnTo>
                    <a:pt x="2322" y="85"/>
                  </a:lnTo>
                  <a:lnTo>
                    <a:pt x="2275" y="112"/>
                  </a:lnTo>
                  <a:lnTo>
                    <a:pt x="2231" y="135"/>
                  </a:lnTo>
                  <a:lnTo>
                    <a:pt x="2192" y="156"/>
                  </a:lnTo>
                  <a:lnTo>
                    <a:pt x="2156" y="174"/>
                  </a:lnTo>
                  <a:lnTo>
                    <a:pt x="2124" y="190"/>
                  </a:lnTo>
                  <a:lnTo>
                    <a:pt x="2096" y="203"/>
                  </a:lnTo>
                  <a:lnTo>
                    <a:pt x="2072" y="213"/>
                  </a:lnTo>
                  <a:lnTo>
                    <a:pt x="2051" y="221"/>
                  </a:lnTo>
                  <a:lnTo>
                    <a:pt x="2088" y="270"/>
                  </a:lnTo>
                  <a:lnTo>
                    <a:pt x="2122" y="320"/>
                  </a:lnTo>
                  <a:lnTo>
                    <a:pt x="2155" y="371"/>
                  </a:lnTo>
                  <a:lnTo>
                    <a:pt x="2187" y="424"/>
                  </a:lnTo>
                  <a:lnTo>
                    <a:pt x="2217" y="476"/>
                  </a:lnTo>
                  <a:lnTo>
                    <a:pt x="2245" y="530"/>
                  </a:lnTo>
                  <a:lnTo>
                    <a:pt x="2272" y="583"/>
                  </a:lnTo>
                  <a:lnTo>
                    <a:pt x="2297" y="639"/>
                  </a:lnTo>
                  <a:close/>
                  <a:moveTo>
                    <a:pt x="1450" y="1081"/>
                  </a:moveTo>
                  <a:lnTo>
                    <a:pt x="1448" y="1136"/>
                  </a:lnTo>
                  <a:lnTo>
                    <a:pt x="1444" y="1190"/>
                  </a:lnTo>
                  <a:lnTo>
                    <a:pt x="1440" y="1245"/>
                  </a:lnTo>
                  <a:lnTo>
                    <a:pt x="1435" y="1298"/>
                  </a:lnTo>
                  <a:lnTo>
                    <a:pt x="1428" y="1351"/>
                  </a:lnTo>
                  <a:lnTo>
                    <a:pt x="1422" y="1403"/>
                  </a:lnTo>
                  <a:lnTo>
                    <a:pt x="1412" y="1455"/>
                  </a:lnTo>
                  <a:lnTo>
                    <a:pt x="1403" y="1506"/>
                  </a:lnTo>
                  <a:lnTo>
                    <a:pt x="1393" y="1556"/>
                  </a:lnTo>
                  <a:lnTo>
                    <a:pt x="1382" y="1606"/>
                  </a:lnTo>
                  <a:lnTo>
                    <a:pt x="1369" y="1656"/>
                  </a:lnTo>
                  <a:lnTo>
                    <a:pt x="1355" y="1705"/>
                  </a:lnTo>
                  <a:lnTo>
                    <a:pt x="1341" y="1753"/>
                  </a:lnTo>
                  <a:lnTo>
                    <a:pt x="1325" y="1801"/>
                  </a:lnTo>
                  <a:lnTo>
                    <a:pt x="1308" y="1849"/>
                  </a:lnTo>
                  <a:lnTo>
                    <a:pt x="1289" y="1896"/>
                  </a:lnTo>
                  <a:lnTo>
                    <a:pt x="1271" y="1941"/>
                  </a:lnTo>
                  <a:lnTo>
                    <a:pt x="1251" y="1987"/>
                  </a:lnTo>
                  <a:lnTo>
                    <a:pt x="1230" y="2032"/>
                  </a:lnTo>
                  <a:lnTo>
                    <a:pt x="1207" y="2077"/>
                  </a:lnTo>
                  <a:lnTo>
                    <a:pt x="1185" y="2121"/>
                  </a:lnTo>
                  <a:lnTo>
                    <a:pt x="1160" y="2165"/>
                  </a:lnTo>
                  <a:lnTo>
                    <a:pt x="1135" y="2207"/>
                  </a:lnTo>
                  <a:lnTo>
                    <a:pt x="1108" y="2250"/>
                  </a:lnTo>
                  <a:lnTo>
                    <a:pt x="1081" y="2291"/>
                  </a:lnTo>
                  <a:lnTo>
                    <a:pt x="1053" y="2332"/>
                  </a:lnTo>
                  <a:lnTo>
                    <a:pt x="1023" y="2373"/>
                  </a:lnTo>
                  <a:lnTo>
                    <a:pt x="992" y="2413"/>
                  </a:lnTo>
                  <a:lnTo>
                    <a:pt x="961" y="2453"/>
                  </a:lnTo>
                  <a:lnTo>
                    <a:pt x="928" y="2491"/>
                  </a:lnTo>
                  <a:lnTo>
                    <a:pt x="894" y="2530"/>
                  </a:lnTo>
                  <a:lnTo>
                    <a:pt x="860" y="2568"/>
                  </a:lnTo>
                  <a:lnTo>
                    <a:pt x="918" y="2615"/>
                  </a:lnTo>
                  <a:lnTo>
                    <a:pt x="970" y="2657"/>
                  </a:lnTo>
                  <a:lnTo>
                    <a:pt x="1016" y="2693"/>
                  </a:lnTo>
                  <a:lnTo>
                    <a:pt x="1056" y="2725"/>
                  </a:lnTo>
                  <a:lnTo>
                    <a:pt x="1090" y="2751"/>
                  </a:lnTo>
                  <a:lnTo>
                    <a:pt x="1117" y="2773"/>
                  </a:lnTo>
                  <a:lnTo>
                    <a:pt x="1139" y="2790"/>
                  </a:lnTo>
                  <a:lnTo>
                    <a:pt x="1155" y="2801"/>
                  </a:lnTo>
                  <a:lnTo>
                    <a:pt x="1195" y="2763"/>
                  </a:lnTo>
                  <a:lnTo>
                    <a:pt x="1234" y="2723"/>
                  </a:lnTo>
                  <a:lnTo>
                    <a:pt x="1271" y="2682"/>
                  </a:lnTo>
                  <a:lnTo>
                    <a:pt x="1308" y="2641"/>
                  </a:lnTo>
                  <a:lnTo>
                    <a:pt x="1343" y="2597"/>
                  </a:lnTo>
                  <a:lnTo>
                    <a:pt x="1376" y="2554"/>
                  </a:lnTo>
                  <a:lnTo>
                    <a:pt x="1409" y="2510"/>
                  </a:lnTo>
                  <a:lnTo>
                    <a:pt x="1440" y="2464"/>
                  </a:lnTo>
                  <a:lnTo>
                    <a:pt x="1471" y="2417"/>
                  </a:lnTo>
                  <a:lnTo>
                    <a:pt x="1499" y="2370"/>
                  </a:lnTo>
                  <a:lnTo>
                    <a:pt x="1526" y="2322"/>
                  </a:lnTo>
                  <a:lnTo>
                    <a:pt x="1554" y="2272"/>
                  </a:lnTo>
                  <a:lnTo>
                    <a:pt x="1579" y="2221"/>
                  </a:lnTo>
                  <a:lnTo>
                    <a:pt x="1603" y="2170"/>
                  </a:lnTo>
                  <a:lnTo>
                    <a:pt x="1624" y="2118"/>
                  </a:lnTo>
                  <a:lnTo>
                    <a:pt x="1646" y="2064"/>
                  </a:lnTo>
                  <a:lnTo>
                    <a:pt x="1666" y="2010"/>
                  </a:lnTo>
                  <a:lnTo>
                    <a:pt x="1685" y="1955"/>
                  </a:lnTo>
                  <a:lnTo>
                    <a:pt x="1703" y="1899"/>
                  </a:lnTo>
                  <a:lnTo>
                    <a:pt x="1719" y="1842"/>
                  </a:lnTo>
                  <a:lnTo>
                    <a:pt x="1734" y="1784"/>
                  </a:lnTo>
                  <a:lnTo>
                    <a:pt x="1748" y="1725"/>
                  </a:lnTo>
                  <a:lnTo>
                    <a:pt x="1761" y="1664"/>
                  </a:lnTo>
                  <a:lnTo>
                    <a:pt x="1772" y="1604"/>
                  </a:lnTo>
                  <a:lnTo>
                    <a:pt x="1783" y="1541"/>
                  </a:lnTo>
                  <a:lnTo>
                    <a:pt x="1791" y="1479"/>
                  </a:lnTo>
                  <a:lnTo>
                    <a:pt x="1799" y="1415"/>
                  </a:lnTo>
                  <a:lnTo>
                    <a:pt x="1805" y="1350"/>
                  </a:lnTo>
                  <a:lnTo>
                    <a:pt x="1810" y="1284"/>
                  </a:lnTo>
                  <a:lnTo>
                    <a:pt x="1814" y="1218"/>
                  </a:lnTo>
                  <a:lnTo>
                    <a:pt x="1817" y="1149"/>
                  </a:lnTo>
                  <a:lnTo>
                    <a:pt x="1818" y="1081"/>
                  </a:lnTo>
                  <a:lnTo>
                    <a:pt x="2851" y="1081"/>
                  </a:lnTo>
                  <a:lnTo>
                    <a:pt x="2851" y="737"/>
                  </a:lnTo>
                  <a:lnTo>
                    <a:pt x="1855" y="737"/>
                  </a:lnTo>
                  <a:lnTo>
                    <a:pt x="1855" y="208"/>
                  </a:lnTo>
                  <a:lnTo>
                    <a:pt x="1855" y="194"/>
                  </a:lnTo>
                  <a:lnTo>
                    <a:pt x="1857" y="178"/>
                  </a:lnTo>
                  <a:lnTo>
                    <a:pt x="1859" y="163"/>
                  </a:lnTo>
                  <a:lnTo>
                    <a:pt x="1861" y="147"/>
                  </a:lnTo>
                  <a:lnTo>
                    <a:pt x="1865" y="132"/>
                  </a:lnTo>
                  <a:lnTo>
                    <a:pt x="1869" y="116"/>
                  </a:lnTo>
                  <a:lnTo>
                    <a:pt x="1874" y="101"/>
                  </a:lnTo>
                  <a:lnTo>
                    <a:pt x="1879" y="85"/>
                  </a:lnTo>
                  <a:lnTo>
                    <a:pt x="1879" y="68"/>
                  </a:lnTo>
                  <a:lnTo>
                    <a:pt x="1879" y="55"/>
                  </a:lnTo>
                  <a:lnTo>
                    <a:pt x="1879" y="44"/>
                  </a:lnTo>
                  <a:lnTo>
                    <a:pt x="1879" y="36"/>
                  </a:lnTo>
                  <a:lnTo>
                    <a:pt x="1876" y="32"/>
                  </a:lnTo>
                  <a:lnTo>
                    <a:pt x="1871" y="28"/>
                  </a:lnTo>
                  <a:lnTo>
                    <a:pt x="1865" y="25"/>
                  </a:lnTo>
                  <a:lnTo>
                    <a:pt x="1858" y="22"/>
                  </a:lnTo>
                  <a:lnTo>
                    <a:pt x="1849" y="18"/>
                  </a:lnTo>
                  <a:lnTo>
                    <a:pt x="1838" y="16"/>
                  </a:lnTo>
                  <a:lnTo>
                    <a:pt x="1828" y="14"/>
                  </a:lnTo>
                  <a:lnTo>
                    <a:pt x="1816" y="11"/>
                  </a:lnTo>
                  <a:lnTo>
                    <a:pt x="1787" y="9"/>
                  </a:lnTo>
                  <a:lnTo>
                    <a:pt x="1753" y="9"/>
                  </a:lnTo>
                  <a:lnTo>
                    <a:pt x="1714" y="9"/>
                  </a:lnTo>
                  <a:lnTo>
                    <a:pt x="1671" y="12"/>
                  </a:lnTo>
                  <a:lnTo>
                    <a:pt x="1474" y="12"/>
                  </a:lnTo>
                  <a:lnTo>
                    <a:pt x="1474" y="737"/>
                  </a:lnTo>
                  <a:lnTo>
                    <a:pt x="958" y="737"/>
                  </a:lnTo>
                  <a:lnTo>
                    <a:pt x="958" y="1081"/>
                  </a:lnTo>
                  <a:lnTo>
                    <a:pt x="1450" y="1081"/>
                  </a:lnTo>
                  <a:close/>
                  <a:moveTo>
                    <a:pt x="2223" y="1389"/>
                  </a:moveTo>
                  <a:lnTo>
                    <a:pt x="2225" y="1358"/>
                  </a:lnTo>
                  <a:lnTo>
                    <a:pt x="2227" y="1327"/>
                  </a:lnTo>
                  <a:lnTo>
                    <a:pt x="2230" y="1296"/>
                  </a:lnTo>
                  <a:lnTo>
                    <a:pt x="2236" y="1266"/>
                  </a:lnTo>
                  <a:lnTo>
                    <a:pt x="2242" y="1254"/>
                  </a:lnTo>
                  <a:lnTo>
                    <a:pt x="2245" y="1244"/>
                  </a:lnTo>
                  <a:lnTo>
                    <a:pt x="2247" y="1236"/>
                  </a:lnTo>
                  <a:lnTo>
                    <a:pt x="2248" y="1228"/>
                  </a:lnTo>
                  <a:lnTo>
                    <a:pt x="2244" y="1226"/>
                  </a:lnTo>
                  <a:lnTo>
                    <a:pt x="2238" y="1222"/>
                  </a:lnTo>
                  <a:lnTo>
                    <a:pt x="2231" y="1220"/>
                  </a:lnTo>
                  <a:lnTo>
                    <a:pt x="2222" y="1217"/>
                  </a:lnTo>
                  <a:lnTo>
                    <a:pt x="2198" y="1212"/>
                  </a:lnTo>
                  <a:lnTo>
                    <a:pt x="2169" y="1208"/>
                  </a:lnTo>
                  <a:lnTo>
                    <a:pt x="2131" y="1203"/>
                  </a:lnTo>
                  <a:lnTo>
                    <a:pt x="2087" y="1198"/>
                  </a:lnTo>
                  <a:lnTo>
                    <a:pt x="2037" y="1195"/>
                  </a:lnTo>
                  <a:lnTo>
                    <a:pt x="1979" y="1192"/>
                  </a:lnTo>
                  <a:lnTo>
                    <a:pt x="1843" y="1192"/>
                  </a:lnTo>
                  <a:lnTo>
                    <a:pt x="1843" y="2555"/>
                  </a:lnTo>
                  <a:lnTo>
                    <a:pt x="1843" y="2571"/>
                  </a:lnTo>
                  <a:lnTo>
                    <a:pt x="1844" y="2586"/>
                  </a:lnTo>
                  <a:lnTo>
                    <a:pt x="1845" y="2600"/>
                  </a:lnTo>
                  <a:lnTo>
                    <a:pt x="1848" y="2613"/>
                  </a:lnTo>
                  <a:lnTo>
                    <a:pt x="1851" y="2627"/>
                  </a:lnTo>
                  <a:lnTo>
                    <a:pt x="1853" y="2640"/>
                  </a:lnTo>
                  <a:lnTo>
                    <a:pt x="1858" y="2652"/>
                  </a:lnTo>
                  <a:lnTo>
                    <a:pt x="1862" y="2664"/>
                  </a:lnTo>
                  <a:lnTo>
                    <a:pt x="1867" y="2675"/>
                  </a:lnTo>
                  <a:lnTo>
                    <a:pt x="1873" y="2685"/>
                  </a:lnTo>
                  <a:lnTo>
                    <a:pt x="1879" y="2695"/>
                  </a:lnTo>
                  <a:lnTo>
                    <a:pt x="1886" y="2706"/>
                  </a:lnTo>
                  <a:lnTo>
                    <a:pt x="1893" y="2715"/>
                  </a:lnTo>
                  <a:lnTo>
                    <a:pt x="1902" y="2724"/>
                  </a:lnTo>
                  <a:lnTo>
                    <a:pt x="1910" y="2732"/>
                  </a:lnTo>
                  <a:lnTo>
                    <a:pt x="1919" y="2740"/>
                  </a:lnTo>
                  <a:lnTo>
                    <a:pt x="1930" y="2748"/>
                  </a:lnTo>
                  <a:lnTo>
                    <a:pt x="1940" y="2755"/>
                  </a:lnTo>
                  <a:lnTo>
                    <a:pt x="1951" y="2761"/>
                  </a:lnTo>
                  <a:lnTo>
                    <a:pt x="1963" y="2767"/>
                  </a:lnTo>
                  <a:lnTo>
                    <a:pt x="1975" y="2773"/>
                  </a:lnTo>
                  <a:lnTo>
                    <a:pt x="1988" y="2777"/>
                  </a:lnTo>
                  <a:lnTo>
                    <a:pt x="2001" y="2782"/>
                  </a:lnTo>
                  <a:lnTo>
                    <a:pt x="2016" y="2787"/>
                  </a:lnTo>
                  <a:lnTo>
                    <a:pt x="2031" y="2790"/>
                  </a:lnTo>
                  <a:lnTo>
                    <a:pt x="2046" y="2793"/>
                  </a:lnTo>
                  <a:lnTo>
                    <a:pt x="2062" y="2796"/>
                  </a:lnTo>
                  <a:lnTo>
                    <a:pt x="2078" y="2798"/>
                  </a:lnTo>
                  <a:lnTo>
                    <a:pt x="2113" y="2800"/>
                  </a:lnTo>
                  <a:lnTo>
                    <a:pt x="2150" y="2801"/>
                  </a:lnTo>
                  <a:lnTo>
                    <a:pt x="2457" y="2801"/>
                  </a:lnTo>
                  <a:lnTo>
                    <a:pt x="2489" y="2803"/>
                  </a:lnTo>
                  <a:lnTo>
                    <a:pt x="2518" y="2803"/>
                  </a:lnTo>
                  <a:lnTo>
                    <a:pt x="2547" y="2803"/>
                  </a:lnTo>
                  <a:lnTo>
                    <a:pt x="2574" y="2800"/>
                  </a:lnTo>
                  <a:lnTo>
                    <a:pt x="2599" y="2798"/>
                  </a:lnTo>
                  <a:lnTo>
                    <a:pt x="2623" y="2793"/>
                  </a:lnTo>
                  <a:lnTo>
                    <a:pt x="2646" y="2789"/>
                  </a:lnTo>
                  <a:lnTo>
                    <a:pt x="2666" y="2783"/>
                  </a:lnTo>
                  <a:lnTo>
                    <a:pt x="2686" y="2776"/>
                  </a:lnTo>
                  <a:lnTo>
                    <a:pt x="2703" y="2769"/>
                  </a:lnTo>
                  <a:lnTo>
                    <a:pt x="2719" y="2760"/>
                  </a:lnTo>
                  <a:lnTo>
                    <a:pt x="2734" y="2751"/>
                  </a:lnTo>
                  <a:lnTo>
                    <a:pt x="2746" y="2741"/>
                  </a:lnTo>
                  <a:lnTo>
                    <a:pt x="2759" y="2730"/>
                  </a:lnTo>
                  <a:lnTo>
                    <a:pt x="2768" y="2717"/>
                  </a:lnTo>
                  <a:lnTo>
                    <a:pt x="2777" y="2703"/>
                  </a:lnTo>
                  <a:lnTo>
                    <a:pt x="2787" y="2690"/>
                  </a:lnTo>
                  <a:lnTo>
                    <a:pt x="2797" y="2675"/>
                  </a:lnTo>
                  <a:lnTo>
                    <a:pt x="2807" y="2657"/>
                  </a:lnTo>
                  <a:lnTo>
                    <a:pt x="2816" y="2637"/>
                  </a:lnTo>
                  <a:lnTo>
                    <a:pt x="2825" y="2616"/>
                  </a:lnTo>
                  <a:lnTo>
                    <a:pt x="2833" y="2592"/>
                  </a:lnTo>
                  <a:lnTo>
                    <a:pt x="2840" y="2566"/>
                  </a:lnTo>
                  <a:lnTo>
                    <a:pt x="2848" y="2537"/>
                  </a:lnTo>
                  <a:lnTo>
                    <a:pt x="2854" y="2507"/>
                  </a:lnTo>
                  <a:lnTo>
                    <a:pt x="2860" y="2476"/>
                  </a:lnTo>
                  <a:lnTo>
                    <a:pt x="2866" y="2440"/>
                  </a:lnTo>
                  <a:lnTo>
                    <a:pt x="2871" y="2404"/>
                  </a:lnTo>
                  <a:lnTo>
                    <a:pt x="2876" y="2365"/>
                  </a:lnTo>
                  <a:lnTo>
                    <a:pt x="2881" y="2324"/>
                  </a:lnTo>
                  <a:lnTo>
                    <a:pt x="2884" y="2282"/>
                  </a:lnTo>
                  <a:lnTo>
                    <a:pt x="2887" y="2236"/>
                  </a:lnTo>
                  <a:lnTo>
                    <a:pt x="2838" y="2227"/>
                  </a:lnTo>
                  <a:lnTo>
                    <a:pt x="2788" y="2217"/>
                  </a:lnTo>
                  <a:lnTo>
                    <a:pt x="2738" y="2206"/>
                  </a:lnTo>
                  <a:lnTo>
                    <a:pt x="2687" y="2193"/>
                  </a:lnTo>
                  <a:lnTo>
                    <a:pt x="2637" y="2180"/>
                  </a:lnTo>
                  <a:lnTo>
                    <a:pt x="2586" y="2168"/>
                  </a:lnTo>
                  <a:lnTo>
                    <a:pt x="2533" y="2153"/>
                  </a:lnTo>
                  <a:lnTo>
                    <a:pt x="2482" y="2138"/>
                  </a:lnTo>
                  <a:lnTo>
                    <a:pt x="2481" y="2185"/>
                  </a:lnTo>
                  <a:lnTo>
                    <a:pt x="2481" y="2227"/>
                  </a:lnTo>
                  <a:lnTo>
                    <a:pt x="2480" y="2265"/>
                  </a:lnTo>
                  <a:lnTo>
                    <a:pt x="2479" y="2298"/>
                  </a:lnTo>
                  <a:lnTo>
                    <a:pt x="2477" y="2326"/>
                  </a:lnTo>
                  <a:lnTo>
                    <a:pt x="2475" y="2350"/>
                  </a:lnTo>
                  <a:lnTo>
                    <a:pt x="2473" y="2370"/>
                  </a:lnTo>
                  <a:lnTo>
                    <a:pt x="2469" y="2383"/>
                  </a:lnTo>
                  <a:lnTo>
                    <a:pt x="2466" y="2396"/>
                  </a:lnTo>
                  <a:lnTo>
                    <a:pt x="2460" y="2405"/>
                  </a:lnTo>
                  <a:lnTo>
                    <a:pt x="2453" y="2414"/>
                  </a:lnTo>
                  <a:lnTo>
                    <a:pt x="2444" y="2421"/>
                  </a:lnTo>
                  <a:lnTo>
                    <a:pt x="2435" y="2427"/>
                  </a:lnTo>
                  <a:lnTo>
                    <a:pt x="2424" y="2430"/>
                  </a:lnTo>
                  <a:lnTo>
                    <a:pt x="2410" y="2432"/>
                  </a:lnTo>
                  <a:lnTo>
                    <a:pt x="2395" y="2433"/>
                  </a:lnTo>
                  <a:lnTo>
                    <a:pt x="2322" y="2433"/>
                  </a:lnTo>
                  <a:lnTo>
                    <a:pt x="2309" y="2435"/>
                  </a:lnTo>
                  <a:lnTo>
                    <a:pt x="2296" y="2435"/>
                  </a:lnTo>
                  <a:lnTo>
                    <a:pt x="2285" y="2433"/>
                  </a:lnTo>
                  <a:lnTo>
                    <a:pt x="2275" y="2432"/>
                  </a:lnTo>
                  <a:lnTo>
                    <a:pt x="2264" y="2430"/>
                  </a:lnTo>
                  <a:lnTo>
                    <a:pt x="2256" y="2427"/>
                  </a:lnTo>
                  <a:lnTo>
                    <a:pt x="2248" y="2423"/>
                  </a:lnTo>
                  <a:lnTo>
                    <a:pt x="2242" y="2417"/>
                  </a:lnTo>
                  <a:lnTo>
                    <a:pt x="2236" y="2412"/>
                  </a:lnTo>
                  <a:lnTo>
                    <a:pt x="2231" y="2405"/>
                  </a:lnTo>
                  <a:lnTo>
                    <a:pt x="2228" y="2398"/>
                  </a:lnTo>
                  <a:lnTo>
                    <a:pt x="2226" y="2389"/>
                  </a:lnTo>
                  <a:lnTo>
                    <a:pt x="2223" y="2380"/>
                  </a:lnTo>
                  <a:lnTo>
                    <a:pt x="2222" y="2370"/>
                  </a:lnTo>
                  <a:lnTo>
                    <a:pt x="2222" y="2359"/>
                  </a:lnTo>
                  <a:lnTo>
                    <a:pt x="2223" y="2347"/>
                  </a:lnTo>
                  <a:lnTo>
                    <a:pt x="2223" y="1389"/>
                  </a:lnTo>
                  <a:close/>
                  <a:moveTo>
                    <a:pt x="3661" y="639"/>
                  </a:moveTo>
                  <a:lnTo>
                    <a:pt x="3670" y="596"/>
                  </a:lnTo>
                  <a:lnTo>
                    <a:pt x="3678" y="554"/>
                  </a:lnTo>
                  <a:lnTo>
                    <a:pt x="3686" y="511"/>
                  </a:lnTo>
                  <a:lnTo>
                    <a:pt x="3692" y="469"/>
                  </a:lnTo>
                  <a:lnTo>
                    <a:pt x="3697" y="428"/>
                  </a:lnTo>
                  <a:lnTo>
                    <a:pt x="3703" y="387"/>
                  </a:lnTo>
                  <a:lnTo>
                    <a:pt x="3708" y="346"/>
                  </a:lnTo>
                  <a:lnTo>
                    <a:pt x="3711" y="306"/>
                  </a:lnTo>
                  <a:lnTo>
                    <a:pt x="3681" y="303"/>
                  </a:lnTo>
                  <a:lnTo>
                    <a:pt x="3651" y="300"/>
                  </a:lnTo>
                  <a:lnTo>
                    <a:pt x="3618" y="294"/>
                  </a:lnTo>
                  <a:lnTo>
                    <a:pt x="3581" y="288"/>
                  </a:lnTo>
                  <a:lnTo>
                    <a:pt x="3543" y="281"/>
                  </a:lnTo>
                  <a:lnTo>
                    <a:pt x="3504" y="274"/>
                  </a:lnTo>
                  <a:lnTo>
                    <a:pt x="3460" y="266"/>
                  </a:lnTo>
                  <a:lnTo>
                    <a:pt x="3416" y="257"/>
                  </a:lnTo>
                  <a:lnTo>
                    <a:pt x="3342" y="245"/>
                  </a:lnTo>
                  <a:lnTo>
                    <a:pt x="3341" y="315"/>
                  </a:lnTo>
                  <a:lnTo>
                    <a:pt x="3340" y="385"/>
                  </a:lnTo>
                  <a:lnTo>
                    <a:pt x="3337" y="454"/>
                  </a:lnTo>
                  <a:lnTo>
                    <a:pt x="3334" y="523"/>
                  </a:lnTo>
                  <a:lnTo>
                    <a:pt x="3328" y="590"/>
                  </a:lnTo>
                  <a:lnTo>
                    <a:pt x="3323" y="657"/>
                  </a:lnTo>
                  <a:lnTo>
                    <a:pt x="3316" y="723"/>
                  </a:lnTo>
                  <a:lnTo>
                    <a:pt x="3308" y="789"/>
                  </a:lnTo>
                  <a:lnTo>
                    <a:pt x="3299" y="854"/>
                  </a:lnTo>
                  <a:lnTo>
                    <a:pt x="3289" y="918"/>
                  </a:lnTo>
                  <a:lnTo>
                    <a:pt x="3278" y="982"/>
                  </a:lnTo>
                  <a:lnTo>
                    <a:pt x="3266" y="1045"/>
                  </a:lnTo>
                  <a:lnTo>
                    <a:pt x="3253" y="1107"/>
                  </a:lnTo>
                  <a:lnTo>
                    <a:pt x="3238" y="1169"/>
                  </a:lnTo>
                  <a:lnTo>
                    <a:pt x="3223" y="1229"/>
                  </a:lnTo>
                  <a:lnTo>
                    <a:pt x="3206" y="1290"/>
                  </a:lnTo>
                  <a:lnTo>
                    <a:pt x="3236" y="1298"/>
                  </a:lnTo>
                  <a:lnTo>
                    <a:pt x="3268" y="1307"/>
                  </a:lnTo>
                  <a:lnTo>
                    <a:pt x="3303" y="1317"/>
                  </a:lnTo>
                  <a:lnTo>
                    <a:pt x="3342" y="1331"/>
                  </a:lnTo>
                  <a:lnTo>
                    <a:pt x="3383" y="1344"/>
                  </a:lnTo>
                  <a:lnTo>
                    <a:pt x="3428" y="1361"/>
                  </a:lnTo>
                  <a:lnTo>
                    <a:pt x="3475" y="1380"/>
                  </a:lnTo>
                  <a:lnTo>
                    <a:pt x="3526" y="1400"/>
                  </a:lnTo>
                  <a:lnTo>
                    <a:pt x="3538" y="1351"/>
                  </a:lnTo>
                  <a:lnTo>
                    <a:pt x="3550" y="1301"/>
                  </a:lnTo>
                  <a:lnTo>
                    <a:pt x="3562" y="1250"/>
                  </a:lnTo>
                  <a:lnTo>
                    <a:pt x="3572" y="1197"/>
                  </a:lnTo>
                  <a:lnTo>
                    <a:pt x="3583" y="1145"/>
                  </a:lnTo>
                  <a:lnTo>
                    <a:pt x="3594" y="1091"/>
                  </a:lnTo>
                  <a:lnTo>
                    <a:pt x="3603" y="1038"/>
                  </a:lnTo>
                  <a:lnTo>
                    <a:pt x="3612" y="983"/>
                  </a:lnTo>
                  <a:lnTo>
                    <a:pt x="3796" y="983"/>
                  </a:lnTo>
                  <a:lnTo>
                    <a:pt x="3796" y="1536"/>
                  </a:lnTo>
                  <a:lnTo>
                    <a:pt x="3735" y="1560"/>
                  </a:lnTo>
                  <a:lnTo>
                    <a:pt x="3671" y="1582"/>
                  </a:lnTo>
                  <a:lnTo>
                    <a:pt x="3607" y="1603"/>
                  </a:lnTo>
                  <a:lnTo>
                    <a:pt x="3541" y="1622"/>
                  </a:lnTo>
                  <a:lnTo>
                    <a:pt x="3475" y="1639"/>
                  </a:lnTo>
                  <a:lnTo>
                    <a:pt x="3407" y="1655"/>
                  </a:lnTo>
                  <a:lnTo>
                    <a:pt x="3338" y="1670"/>
                  </a:lnTo>
                  <a:lnTo>
                    <a:pt x="3268" y="1683"/>
                  </a:lnTo>
                  <a:lnTo>
                    <a:pt x="3206" y="1696"/>
                  </a:lnTo>
                  <a:lnTo>
                    <a:pt x="3217" y="1726"/>
                  </a:lnTo>
                  <a:lnTo>
                    <a:pt x="3229" y="1759"/>
                  </a:lnTo>
                  <a:lnTo>
                    <a:pt x="3243" y="1798"/>
                  </a:lnTo>
                  <a:lnTo>
                    <a:pt x="3259" y="1840"/>
                  </a:lnTo>
                  <a:lnTo>
                    <a:pt x="3277" y="1887"/>
                  </a:lnTo>
                  <a:lnTo>
                    <a:pt x="3296" y="1938"/>
                  </a:lnTo>
                  <a:lnTo>
                    <a:pt x="3318" y="1992"/>
                  </a:lnTo>
                  <a:lnTo>
                    <a:pt x="3342" y="2052"/>
                  </a:lnTo>
                  <a:lnTo>
                    <a:pt x="3340" y="2045"/>
                  </a:lnTo>
                  <a:lnTo>
                    <a:pt x="3338" y="2041"/>
                  </a:lnTo>
                  <a:lnTo>
                    <a:pt x="3340" y="2041"/>
                  </a:lnTo>
                  <a:lnTo>
                    <a:pt x="3342" y="2046"/>
                  </a:lnTo>
                  <a:lnTo>
                    <a:pt x="3351" y="2065"/>
                  </a:lnTo>
                  <a:lnTo>
                    <a:pt x="3367" y="2101"/>
                  </a:lnTo>
                  <a:lnTo>
                    <a:pt x="3373" y="2106"/>
                  </a:lnTo>
                  <a:lnTo>
                    <a:pt x="3378" y="2111"/>
                  </a:lnTo>
                  <a:lnTo>
                    <a:pt x="3385" y="2114"/>
                  </a:lnTo>
                  <a:lnTo>
                    <a:pt x="3391" y="2117"/>
                  </a:lnTo>
                  <a:lnTo>
                    <a:pt x="3397" y="2118"/>
                  </a:lnTo>
                  <a:lnTo>
                    <a:pt x="3403" y="2118"/>
                  </a:lnTo>
                  <a:lnTo>
                    <a:pt x="3409" y="2116"/>
                  </a:lnTo>
                  <a:lnTo>
                    <a:pt x="3416" y="2113"/>
                  </a:lnTo>
                  <a:lnTo>
                    <a:pt x="3432" y="2104"/>
                  </a:lnTo>
                  <a:lnTo>
                    <a:pt x="3451" y="2093"/>
                  </a:lnTo>
                  <a:lnTo>
                    <a:pt x="3472" y="2080"/>
                  </a:lnTo>
                  <a:lnTo>
                    <a:pt x="3496" y="2068"/>
                  </a:lnTo>
                  <a:lnTo>
                    <a:pt x="3521" y="2053"/>
                  </a:lnTo>
                  <a:lnTo>
                    <a:pt x="3549" y="2037"/>
                  </a:lnTo>
                  <a:lnTo>
                    <a:pt x="3580" y="2021"/>
                  </a:lnTo>
                  <a:lnTo>
                    <a:pt x="3612" y="2003"/>
                  </a:lnTo>
                  <a:lnTo>
                    <a:pt x="3643" y="1988"/>
                  </a:lnTo>
                  <a:lnTo>
                    <a:pt x="3670" y="1974"/>
                  </a:lnTo>
                  <a:lnTo>
                    <a:pt x="3696" y="1961"/>
                  </a:lnTo>
                  <a:lnTo>
                    <a:pt x="3720" y="1948"/>
                  </a:lnTo>
                  <a:lnTo>
                    <a:pt x="3742" y="1936"/>
                  </a:lnTo>
                  <a:lnTo>
                    <a:pt x="3762" y="1924"/>
                  </a:lnTo>
                  <a:lnTo>
                    <a:pt x="3780" y="1914"/>
                  </a:lnTo>
                  <a:lnTo>
                    <a:pt x="3796" y="1905"/>
                  </a:lnTo>
                  <a:lnTo>
                    <a:pt x="3796" y="2838"/>
                  </a:lnTo>
                  <a:lnTo>
                    <a:pt x="4178" y="2838"/>
                  </a:lnTo>
                  <a:lnTo>
                    <a:pt x="4178" y="1782"/>
                  </a:lnTo>
                  <a:lnTo>
                    <a:pt x="4448" y="1671"/>
                  </a:lnTo>
                  <a:lnTo>
                    <a:pt x="4448" y="1831"/>
                  </a:lnTo>
                  <a:lnTo>
                    <a:pt x="4792" y="1831"/>
                  </a:lnTo>
                  <a:lnTo>
                    <a:pt x="4522" y="2003"/>
                  </a:lnTo>
                  <a:lnTo>
                    <a:pt x="4544" y="2045"/>
                  </a:lnTo>
                  <a:lnTo>
                    <a:pt x="4567" y="2089"/>
                  </a:lnTo>
                  <a:lnTo>
                    <a:pt x="4593" y="2138"/>
                  </a:lnTo>
                  <a:lnTo>
                    <a:pt x="4620" y="2191"/>
                  </a:lnTo>
                  <a:lnTo>
                    <a:pt x="4648" y="2245"/>
                  </a:lnTo>
                  <a:lnTo>
                    <a:pt x="4678" y="2305"/>
                  </a:lnTo>
                  <a:lnTo>
                    <a:pt x="4710" y="2367"/>
                  </a:lnTo>
                  <a:lnTo>
                    <a:pt x="4743" y="2433"/>
                  </a:lnTo>
                  <a:lnTo>
                    <a:pt x="5111" y="2236"/>
                  </a:lnTo>
                  <a:lnTo>
                    <a:pt x="5111" y="2232"/>
                  </a:lnTo>
                  <a:lnTo>
                    <a:pt x="5107" y="2224"/>
                  </a:lnTo>
                  <a:lnTo>
                    <a:pt x="5103" y="2214"/>
                  </a:lnTo>
                  <a:lnTo>
                    <a:pt x="5096" y="2200"/>
                  </a:lnTo>
                  <a:lnTo>
                    <a:pt x="5077" y="2162"/>
                  </a:lnTo>
                  <a:lnTo>
                    <a:pt x="5050" y="2113"/>
                  </a:lnTo>
                  <a:lnTo>
                    <a:pt x="5026" y="2067"/>
                  </a:lnTo>
                  <a:lnTo>
                    <a:pt x="5005" y="2022"/>
                  </a:lnTo>
                  <a:lnTo>
                    <a:pt x="4984" y="1982"/>
                  </a:lnTo>
                  <a:lnTo>
                    <a:pt x="4967" y="1945"/>
                  </a:lnTo>
                  <a:lnTo>
                    <a:pt x="4951" y="1910"/>
                  </a:lnTo>
                  <a:lnTo>
                    <a:pt x="4936" y="1881"/>
                  </a:lnTo>
                  <a:lnTo>
                    <a:pt x="4925" y="1855"/>
                  </a:lnTo>
                  <a:lnTo>
                    <a:pt x="4915" y="1831"/>
                  </a:lnTo>
                  <a:lnTo>
                    <a:pt x="5320" y="1831"/>
                  </a:lnTo>
                  <a:lnTo>
                    <a:pt x="5320" y="2372"/>
                  </a:lnTo>
                  <a:lnTo>
                    <a:pt x="5319" y="2392"/>
                  </a:lnTo>
                  <a:lnTo>
                    <a:pt x="5317" y="2409"/>
                  </a:lnTo>
                  <a:lnTo>
                    <a:pt x="5315" y="2419"/>
                  </a:lnTo>
                  <a:lnTo>
                    <a:pt x="5311" y="2425"/>
                  </a:lnTo>
                  <a:lnTo>
                    <a:pt x="5309" y="2432"/>
                  </a:lnTo>
                  <a:lnTo>
                    <a:pt x="5304" y="2439"/>
                  </a:lnTo>
                  <a:lnTo>
                    <a:pt x="5301" y="2445"/>
                  </a:lnTo>
                  <a:lnTo>
                    <a:pt x="5296" y="2450"/>
                  </a:lnTo>
                  <a:lnTo>
                    <a:pt x="5291" y="2455"/>
                  </a:lnTo>
                  <a:lnTo>
                    <a:pt x="5285" y="2460"/>
                  </a:lnTo>
                  <a:lnTo>
                    <a:pt x="5279" y="2463"/>
                  </a:lnTo>
                  <a:lnTo>
                    <a:pt x="5272" y="2465"/>
                  </a:lnTo>
                  <a:lnTo>
                    <a:pt x="5266" y="2468"/>
                  </a:lnTo>
                  <a:lnTo>
                    <a:pt x="5259" y="2470"/>
                  </a:lnTo>
                  <a:lnTo>
                    <a:pt x="5253" y="2473"/>
                  </a:lnTo>
                  <a:lnTo>
                    <a:pt x="5246" y="2476"/>
                  </a:lnTo>
                  <a:lnTo>
                    <a:pt x="5237" y="2478"/>
                  </a:lnTo>
                  <a:lnTo>
                    <a:pt x="5227" y="2480"/>
                  </a:lnTo>
                  <a:lnTo>
                    <a:pt x="5202" y="2484"/>
                  </a:lnTo>
                  <a:lnTo>
                    <a:pt x="5170" y="2486"/>
                  </a:lnTo>
                  <a:lnTo>
                    <a:pt x="5131" y="2486"/>
                  </a:lnTo>
                  <a:lnTo>
                    <a:pt x="5086" y="2486"/>
                  </a:lnTo>
                  <a:lnTo>
                    <a:pt x="5034" y="2485"/>
                  </a:lnTo>
                  <a:lnTo>
                    <a:pt x="4976" y="2482"/>
                  </a:lnTo>
                  <a:lnTo>
                    <a:pt x="4991" y="2512"/>
                  </a:lnTo>
                  <a:lnTo>
                    <a:pt x="5007" y="2546"/>
                  </a:lnTo>
                  <a:lnTo>
                    <a:pt x="5022" y="2586"/>
                  </a:lnTo>
                  <a:lnTo>
                    <a:pt x="5038" y="2629"/>
                  </a:lnTo>
                  <a:lnTo>
                    <a:pt x="5053" y="2678"/>
                  </a:lnTo>
                  <a:lnTo>
                    <a:pt x="5069" y="2731"/>
                  </a:lnTo>
                  <a:lnTo>
                    <a:pt x="5083" y="2789"/>
                  </a:lnTo>
                  <a:lnTo>
                    <a:pt x="5099" y="2851"/>
                  </a:lnTo>
                  <a:lnTo>
                    <a:pt x="5187" y="2853"/>
                  </a:lnTo>
                  <a:lnTo>
                    <a:pt x="5268" y="2854"/>
                  </a:lnTo>
                  <a:lnTo>
                    <a:pt x="5341" y="2851"/>
                  </a:lnTo>
                  <a:lnTo>
                    <a:pt x="5406" y="2848"/>
                  </a:lnTo>
                  <a:lnTo>
                    <a:pt x="5435" y="2846"/>
                  </a:lnTo>
                  <a:lnTo>
                    <a:pt x="5464" y="2842"/>
                  </a:lnTo>
                  <a:lnTo>
                    <a:pt x="5490" y="2839"/>
                  </a:lnTo>
                  <a:lnTo>
                    <a:pt x="5514" y="2834"/>
                  </a:lnTo>
                  <a:lnTo>
                    <a:pt x="5536" y="2831"/>
                  </a:lnTo>
                  <a:lnTo>
                    <a:pt x="5556" y="2825"/>
                  </a:lnTo>
                  <a:lnTo>
                    <a:pt x="5574" y="2820"/>
                  </a:lnTo>
                  <a:lnTo>
                    <a:pt x="5590" y="2814"/>
                  </a:lnTo>
                  <a:lnTo>
                    <a:pt x="5606" y="2808"/>
                  </a:lnTo>
                  <a:lnTo>
                    <a:pt x="5622" y="2800"/>
                  </a:lnTo>
                  <a:lnTo>
                    <a:pt x="5636" y="2792"/>
                  </a:lnTo>
                  <a:lnTo>
                    <a:pt x="5650" y="2783"/>
                  </a:lnTo>
                  <a:lnTo>
                    <a:pt x="5662" y="2773"/>
                  </a:lnTo>
                  <a:lnTo>
                    <a:pt x="5672" y="2761"/>
                  </a:lnTo>
                  <a:lnTo>
                    <a:pt x="5683" y="2750"/>
                  </a:lnTo>
                  <a:lnTo>
                    <a:pt x="5692" y="2738"/>
                  </a:lnTo>
                  <a:lnTo>
                    <a:pt x="5700" y="2724"/>
                  </a:lnTo>
                  <a:lnTo>
                    <a:pt x="5706" y="2709"/>
                  </a:lnTo>
                  <a:lnTo>
                    <a:pt x="5712" y="2694"/>
                  </a:lnTo>
                  <a:lnTo>
                    <a:pt x="5717" y="2678"/>
                  </a:lnTo>
                  <a:lnTo>
                    <a:pt x="5721" y="2661"/>
                  </a:lnTo>
                  <a:lnTo>
                    <a:pt x="5724" y="2643"/>
                  </a:lnTo>
                  <a:lnTo>
                    <a:pt x="5725" y="2625"/>
                  </a:lnTo>
                  <a:lnTo>
                    <a:pt x="5726" y="2605"/>
                  </a:lnTo>
                  <a:lnTo>
                    <a:pt x="5726" y="1831"/>
                  </a:lnTo>
                  <a:lnTo>
                    <a:pt x="6045" y="1831"/>
                  </a:lnTo>
                  <a:lnTo>
                    <a:pt x="6045" y="1499"/>
                  </a:lnTo>
                  <a:lnTo>
                    <a:pt x="5726" y="1499"/>
                  </a:lnTo>
                  <a:lnTo>
                    <a:pt x="5726" y="1253"/>
                  </a:lnTo>
                  <a:lnTo>
                    <a:pt x="6094" y="1253"/>
                  </a:lnTo>
                  <a:lnTo>
                    <a:pt x="6094" y="922"/>
                  </a:lnTo>
                  <a:lnTo>
                    <a:pt x="5418" y="922"/>
                  </a:lnTo>
                  <a:lnTo>
                    <a:pt x="5418" y="652"/>
                  </a:lnTo>
                  <a:lnTo>
                    <a:pt x="5910" y="652"/>
                  </a:lnTo>
                  <a:lnTo>
                    <a:pt x="5910" y="331"/>
                  </a:lnTo>
                  <a:lnTo>
                    <a:pt x="5418" y="331"/>
                  </a:lnTo>
                  <a:lnTo>
                    <a:pt x="5418" y="270"/>
                  </a:lnTo>
                  <a:lnTo>
                    <a:pt x="5419" y="232"/>
                  </a:lnTo>
                  <a:lnTo>
                    <a:pt x="5422" y="194"/>
                  </a:lnTo>
                  <a:lnTo>
                    <a:pt x="5425" y="153"/>
                  </a:lnTo>
                  <a:lnTo>
                    <a:pt x="5431" y="110"/>
                  </a:lnTo>
                  <a:lnTo>
                    <a:pt x="5433" y="90"/>
                  </a:lnTo>
                  <a:lnTo>
                    <a:pt x="5433" y="72"/>
                  </a:lnTo>
                  <a:lnTo>
                    <a:pt x="5433" y="56"/>
                  </a:lnTo>
                  <a:lnTo>
                    <a:pt x="5431" y="42"/>
                  </a:lnTo>
                  <a:lnTo>
                    <a:pt x="5429" y="36"/>
                  </a:lnTo>
                  <a:lnTo>
                    <a:pt x="5426" y="32"/>
                  </a:lnTo>
                  <a:lnTo>
                    <a:pt x="5424" y="26"/>
                  </a:lnTo>
                  <a:lnTo>
                    <a:pt x="5422" y="23"/>
                  </a:lnTo>
                  <a:lnTo>
                    <a:pt x="5418" y="19"/>
                  </a:lnTo>
                  <a:lnTo>
                    <a:pt x="5415" y="16"/>
                  </a:lnTo>
                  <a:lnTo>
                    <a:pt x="5410" y="14"/>
                  </a:lnTo>
                  <a:lnTo>
                    <a:pt x="5407" y="12"/>
                  </a:lnTo>
                  <a:lnTo>
                    <a:pt x="5399" y="9"/>
                  </a:lnTo>
                  <a:lnTo>
                    <a:pt x="5391" y="7"/>
                  </a:lnTo>
                  <a:lnTo>
                    <a:pt x="5381" y="4"/>
                  </a:lnTo>
                  <a:lnTo>
                    <a:pt x="5369" y="2"/>
                  </a:lnTo>
                  <a:lnTo>
                    <a:pt x="5342" y="0"/>
                  </a:lnTo>
                  <a:lnTo>
                    <a:pt x="5308" y="0"/>
                  </a:lnTo>
                  <a:lnTo>
                    <a:pt x="5290" y="0"/>
                  </a:lnTo>
                  <a:lnTo>
                    <a:pt x="5266" y="0"/>
                  </a:lnTo>
                  <a:lnTo>
                    <a:pt x="5236" y="0"/>
                  </a:lnTo>
                  <a:lnTo>
                    <a:pt x="5201" y="0"/>
                  </a:lnTo>
                  <a:lnTo>
                    <a:pt x="5159" y="0"/>
                  </a:lnTo>
                  <a:lnTo>
                    <a:pt x="5112" y="0"/>
                  </a:lnTo>
                  <a:lnTo>
                    <a:pt x="5060" y="0"/>
                  </a:lnTo>
                  <a:lnTo>
                    <a:pt x="5000" y="0"/>
                  </a:lnTo>
                  <a:lnTo>
                    <a:pt x="5000" y="331"/>
                  </a:lnTo>
                  <a:lnTo>
                    <a:pt x="4546" y="331"/>
                  </a:lnTo>
                  <a:lnTo>
                    <a:pt x="4546" y="652"/>
                  </a:lnTo>
                  <a:lnTo>
                    <a:pt x="5013" y="652"/>
                  </a:lnTo>
                  <a:lnTo>
                    <a:pt x="5013" y="922"/>
                  </a:lnTo>
                  <a:lnTo>
                    <a:pt x="4448" y="922"/>
                  </a:lnTo>
                  <a:lnTo>
                    <a:pt x="4448" y="652"/>
                  </a:lnTo>
                  <a:lnTo>
                    <a:pt x="4178" y="652"/>
                  </a:lnTo>
                  <a:lnTo>
                    <a:pt x="4178" y="344"/>
                  </a:lnTo>
                  <a:lnTo>
                    <a:pt x="4178" y="313"/>
                  </a:lnTo>
                  <a:lnTo>
                    <a:pt x="4179" y="282"/>
                  </a:lnTo>
                  <a:lnTo>
                    <a:pt x="4181" y="252"/>
                  </a:lnTo>
                  <a:lnTo>
                    <a:pt x="4184" y="221"/>
                  </a:lnTo>
                  <a:lnTo>
                    <a:pt x="4187" y="190"/>
                  </a:lnTo>
                  <a:lnTo>
                    <a:pt x="4192" y="159"/>
                  </a:lnTo>
                  <a:lnTo>
                    <a:pt x="4196" y="129"/>
                  </a:lnTo>
                  <a:lnTo>
                    <a:pt x="4202" y="98"/>
                  </a:lnTo>
                  <a:lnTo>
                    <a:pt x="4204" y="81"/>
                  </a:lnTo>
                  <a:lnTo>
                    <a:pt x="4205" y="65"/>
                  </a:lnTo>
                  <a:lnTo>
                    <a:pt x="4206" y="51"/>
                  </a:lnTo>
                  <a:lnTo>
                    <a:pt x="4205" y="40"/>
                  </a:lnTo>
                  <a:lnTo>
                    <a:pt x="4203" y="30"/>
                  </a:lnTo>
                  <a:lnTo>
                    <a:pt x="4200" y="22"/>
                  </a:lnTo>
                  <a:lnTo>
                    <a:pt x="4195" y="16"/>
                  </a:lnTo>
                  <a:lnTo>
                    <a:pt x="4189" y="12"/>
                  </a:lnTo>
                  <a:lnTo>
                    <a:pt x="4182" y="9"/>
                  </a:lnTo>
                  <a:lnTo>
                    <a:pt x="4175" y="7"/>
                  </a:lnTo>
                  <a:lnTo>
                    <a:pt x="4165" y="4"/>
                  </a:lnTo>
                  <a:lnTo>
                    <a:pt x="4156" y="2"/>
                  </a:lnTo>
                  <a:lnTo>
                    <a:pt x="4132" y="0"/>
                  </a:lnTo>
                  <a:lnTo>
                    <a:pt x="4104" y="0"/>
                  </a:lnTo>
                  <a:lnTo>
                    <a:pt x="4090" y="0"/>
                  </a:lnTo>
                  <a:lnTo>
                    <a:pt x="4071" y="0"/>
                  </a:lnTo>
                  <a:lnTo>
                    <a:pt x="4044" y="0"/>
                  </a:lnTo>
                  <a:lnTo>
                    <a:pt x="4008" y="0"/>
                  </a:lnTo>
                  <a:lnTo>
                    <a:pt x="3966" y="0"/>
                  </a:lnTo>
                  <a:lnTo>
                    <a:pt x="3917" y="0"/>
                  </a:lnTo>
                  <a:lnTo>
                    <a:pt x="3860" y="0"/>
                  </a:lnTo>
                  <a:lnTo>
                    <a:pt x="3796" y="0"/>
                  </a:lnTo>
                  <a:lnTo>
                    <a:pt x="3796" y="639"/>
                  </a:lnTo>
                  <a:lnTo>
                    <a:pt x="3661" y="639"/>
                  </a:lnTo>
                  <a:close/>
                  <a:moveTo>
                    <a:pt x="4410" y="1340"/>
                  </a:moveTo>
                  <a:lnTo>
                    <a:pt x="4178" y="1425"/>
                  </a:lnTo>
                  <a:lnTo>
                    <a:pt x="4178" y="983"/>
                  </a:lnTo>
                  <a:lnTo>
                    <a:pt x="4399" y="983"/>
                  </a:lnTo>
                  <a:lnTo>
                    <a:pt x="4399" y="1253"/>
                  </a:lnTo>
                  <a:lnTo>
                    <a:pt x="5320" y="1253"/>
                  </a:lnTo>
                  <a:lnTo>
                    <a:pt x="5320" y="1499"/>
                  </a:lnTo>
                  <a:lnTo>
                    <a:pt x="4435" y="1499"/>
                  </a:lnTo>
                  <a:lnTo>
                    <a:pt x="4410" y="1340"/>
                  </a:lnTo>
                  <a:close/>
                  <a:moveTo>
                    <a:pt x="8503" y="675"/>
                  </a:moveTo>
                  <a:lnTo>
                    <a:pt x="8499" y="665"/>
                  </a:lnTo>
                  <a:lnTo>
                    <a:pt x="8495" y="652"/>
                  </a:lnTo>
                  <a:lnTo>
                    <a:pt x="8487" y="636"/>
                  </a:lnTo>
                  <a:lnTo>
                    <a:pt x="8475" y="617"/>
                  </a:lnTo>
                  <a:lnTo>
                    <a:pt x="8463" y="596"/>
                  </a:lnTo>
                  <a:lnTo>
                    <a:pt x="8447" y="572"/>
                  </a:lnTo>
                  <a:lnTo>
                    <a:pt x="8429" y="546"/>
                  </a:lnTo>
                  <a:lnTo>
                    <a:pt x="8407" y="516"/>
                  </a:lnTo>
                  <a:lnTo>
                    <a:pt x="8358" y="449"/>
                  </a:lnTo>
                  <a:lnTo>
                    <a:pt x="8298" y="371"/>
                  </a:lnTo>
                  <a:lnTo>
                    <a:pt x="8227" y="282"/>
                  </a:lnTo>
                  <a:lnTo>
                    <a:pt x="8146" y="184"/>
                  </a:lnTo>
                  <a:lnTo>
                    <a:pt x="7839" y="405"/>
                  </a:lnTo>
                  <a:lnTo>
                    <a:pt x="7874" y="446"/>
                  </a:lnTo>
                  <a:lnTo>
                    <a:pt x="7909" y="491"/>
                  </a:lnTo>
                  <a:lnTo>
                    <a:pt x="7947" y="538"/>
                  </a:lnTo>
                  <a:lnTo>
                    <a:pt x="7987" y="587"/>
                  </a:lnTo>
                  <a:lnTo>
                    <a:pt x="8027" y="639"/>
                  </a:lnTo>
                  <a:lnTo>
                    <a:pt x="8070" y="694"/>
                  </a:lnTo>
                  <a:lnTo>
                    <a:pt x="8113" y="751"/>
                  </a:lnTo>
                  <a:lnTo>
                    <a:pt x="8159" y="811"/>
                  </a:lnTo>
                  <a:lnTo>
                    <a:pt x="8180" y="844"/>
                  </a:lnTo>
                  <a:lnTo>
                    <a:pt x="8199" y="869"/>
                  </a:lnTo>
                  <a:lnTo>
                    <a:pt x="8211" y="886"/>
                  </a:lnTo>
                  <a:lnTo>
                    <a:pt x="8220" y="897"/>
                  </a:lnTo>
                  <a:lnTo>
                    <a:pt x="8503" y="675"/>
                  </a:lnTo>
                  <a:close/>
                  <a:moveTo>
                    <a:pt x="8539" y="12"/>
                  </a:moveTo>
                  <a:lnTo>
                    <a:pt x="8539" y="1733"/>
                  </a:lnTo>
                  <a:lnTo>
                    <a:pt x="7717" y="1855"/>
                  </a:lnTo>
                  <a:lnTo>
                    <a:pt x="7851" y="1745"/>
                  </a:lnTo>
                  <a:lnTo>
                    <a:pt x="7827" y="1709"/>
                  </a:lnTo>
                  <a:lnTo>
                    <a:pt x="7797" y="1667"/>
                  </a:lnTo>
                  <a:lnTo>
                    <a:pt x="7761" y="1619"/>
                  </a:lnTo>
                  <a:lnTo>
                    <a:pt x="7719" y="1566"/>
                  </a:lnTo>
                  <a:lnTo>
                    <a:pt x="7672" y="1508"/>
                  </a:lnTo>
                  <a:lnTo>
                    <a:pt x="7619" y="1446"/>
                  </a:lnTo>
                  <a:lnTo>
                    <a:pt x="7560" y="1376"/>
                  </a:lnTo>
                  <a:lnTo>
                    <a:pt x="7495" y="1302"/>
                  </a:lnTo>
                  <a:lnTo>
                    <a:pt x="7323" y="1425"/>
                  </a:lnTo>
                  <a:lnTo>
                    <a:pt x="7323" y="1143"/>
                  </a:lnTo>
                  <a:lnTo>
                    <a:pt x="7741" y="1143"/>
                  </a:lnTo>
                  <a:lnTo>
                    <a:pt x="7741" y="824"/>
                  </a:lnTo>
                  <a:lnTo>
                    <a:pt x="7323" y="824"/>
                  </a:lnTo>
                  <a:lnTo>
                    <a:pt x="7323" y="442"/>
                  </a:lnTo>
                  <a:lnTo>
                    <a:pt x="7375" y="436"/>
                  </a:lnTo>
                  <a:lnTo>
                    <a:pt x="7426" y="431"/>
                  </a:lnTo>
                  <a:lnTo>
                    <a:pt x="7478" y="425"/>
                  </a:lnTo>
                  <a:lnTo>
                    <a:pt x="7529" y="420"/>
                  </a:lnTo>
                  <a:lnTo>
                    <a:pt x="7579" y="416"/>
                  </a:lnTo>
                  <a:lnTo>
                    <a:pt x="7629" y="412"/>
                  </a:lnTo>
                  <a:lnTo>
                    <a:pt x="7679" y="409"/>
                  </a:lnTo>
                  <a:lnTo>
                    <a:pt x="7728" y="405"/>
                  </a:lnTo>
                  <a:lnTo>
                    <a:pt x="7734" y="401"/>
                  </a:lnTo>
                  <a:lnTo>
                    <a:pt x="7737" y="396"/>
                  </a:lnTo>
                  <a:lnTo>
                    <a:pt x="7740" y="388"/>
                  </a:lnTo>
                  <a:lnTo>
                    <a:pt x="7741" y="380"/>
                  </a:lnTo>
                  <a:lnTo>
                    <a:pt x="7740" y="370"/>
                  </a:lnTo>
                  <a:lnTo>
                    <a:pt x="7737" y="359"/>
                  </a:lnTo>
                  <a:lnTo>
                    <a:pt x="7734" y="346"/>
                  </a:lnTo>
                  <a:lnTo>
                    <a:pt x="7728" y="331"/>
                  </a:lnTo>
                  <a:lnTo>
                    <a:pt x="7715" y="304"/>
                  </a:lnTo>
                  <a:lnTo>
                    <a:pt x="7697" y="270"/>
                  </a:lnTo>
                  <a:lnTo>
                    <a:pt x="7678" y="230"/>
                  </a:lnTo>
                  <a:lnTo>
                    <a:pt x="7655" y="184"/>
                  </a:lnTo>
                  <a:lnTo>
                    <a:pt x="7627" y="138"/>
                  </a:lnTo>
                  <a:lnTo>
                    <a:pt x="7603" y="98"/>
                  </a:lnTo>
                  <a:lnTo>
                    <a:pt x="7584" y="64"/>
                  </a:lnTo>
                  <a:lnTo>
                    <a:pt x="7569" y="36"/>
                  </a:lnTo>
                  <a:lnTo>
                    <a:pt x="7498" y="53"/>
                  </a:lnTo>
                  <a:lnTo>
                    <a:pt x="7427" y="69"/>
                  </a:lnTo>
                  <a:lnTo>
                    <a:pt x="7357" y="84"/>
                  </a:lnTo>
                  <a:lnTo>
                    <a:pt x="7285" y="98"/>
                  </a:lnTo>
                  <a:lnTo>
                    <a:pt x="7214" y="112"/>
                  </a:lnTo>
                  <a:lnTo>
                    <a:pt x="7143" y="124"/>
                  </a:lnTo>
                  <a:lnTo>
                    <a:pt x="7072" y="137"/>
                  </a:lnTo>
                  <a:lnTo>
                    <a:pt x="7000" y="147"/>
                  </a:lnTo>
                  <a:lnTo>
                    <a:pt x="6929" y="157"/>
                  </a:lnTo>
                  <a:lnTo>
                    <a:pt x="6857" y="167"/>
                  </a:lnTo>
                  <a:lnTo>
                    <a:pt x="6785" y="176"/>
                  </a:lnTo>
                  <a:lnTo>
                    <a:pt x="6714" y="184"/>
                  </a:lnTo>
                  <a:lnTo>
                    <a:pt x="6642" y="191"/>
                  </a:lnTo>
                  <a:lnTo>
                    <a:pt x="6570" y="198"/>
                  </a:lnTo>
                  <a:lnTo>
                    <a:pt x="6498" y="204"/>
                  </a:lnTo>
                  <a:lnTo>
                    <a:pt x="6426" y="208"/>
                  </a:lnTo>
                  <a:lnTo>
                    <a:pt x="6440" y="227"/>
                  </a:lnTo>
                  <a:lnTo>
                    <a:pt x="6453" y="246"/>
                  </a:lnTo>
                  <a:lnTo>
                    <a:pt x="6465" y="264"/>
                  </a:lnTo>
                  <a:lnTo>
                    <a:pt x="6476" y="282"/>
                  </a:lnTo>
                  <a:lnTo>
                    <a:pt x="6487" y="302"/>
                  </a:lnTo>
                  <a:lnTo>
                    <a:pt x="6497" y="321"/>
                  </a:lnTo>
                  <a:lnTo>
                    <a:pt x="6506" y="339"/>
                  </a:lnTo>
                  <a:lnTo>
                    <a:pt x="6515" y="359"/>
                  </a:lnTo>
                  <a:lnTo>
                    <a:pt x="6523" y="378"/>
                  </a:lnTo>
                  <a:lnTo>
                    <a:pt x="6531" y="398"/>
                  </a:lnTo>
                  <a:lnTo>
                    <a:pt x="6537" y="417"/>
                  </a:lnTo>
                  <a:lnTo>
                    <a:pt x="6544" y="436"/>
                  </a:lnTo>
                  <a:lnTo>
                    <a:pt x="6549" y="457"/>
                  </a:lnTo>
                  <a:lnTo>
                    <a:pt x="6554" y="476"/>
                  </a:lnTo>
                  <a:lnTo>
                    <a:pt x="6557" y="495"/>
                  </a:lnTo>
                  <a:lnTo>
                    <a:pt x="6562" y="516"/>
                  </a:lnTo>
                  <a:lnTo>
                    <a:pt x="6613" y="510"/>
                  </a:lnTo>
                  <a:lnTo>
                    <a:pt x="6664" y="505"/>
                  </a:lnTo>
                  <a:lnTo>
                    <a:pt x="6714" y="499"/>
                  </a:lnTo>
                  <a:lnTo>
                    <a:pt x="6763" y="494"/>
                  </a:lnTo>
                  <a:lnTo>
                    <a:pt x="6812" y="490"/>
                  </a:lnTo>
                  <a:lnTo>
                    <a:pt x="6860" y="485"/>
                  </a:lnTo>
                  <a:lnTo>
                    <a:pt x="6908" y="482"/>
                  </a:lnTo>
                  <a:lnTo>
                    <a:pt x="6955" y="478"/>
                  </a:lnTo>
                  <a:lnTo>
                    <a:pt x="6955" y="824"/>
                  </a:lnTo>
                  <a:lnTo>
                    <a:pt x="6438" y="824"/>
                  </a:lnTo>
                  <a:lnTo>
                    <a:pt x="6438" y="1143"/>
                  </a:lnTo>
                  <a:lnTo>
                    <a:pt x="6893" y="1143"/>
                  </a:lnTo>
                  <a:lnTo>
                    <a:pt x="6878" y="1190"/>
                  </a:lnTo>
                  <a:lnTo>
                    <a:pt x="6860" y="1241"/>
                  </a:lnTo>
                  <a:lnTo>
                    <a:pt x="6841" y="1291"/>
                  </a:lnTo>
                  <a:lnTo>
                    <a:pt x="6818" y="1343"/>
                  </a:lnTo>
                  <a:lnTo>
                    <a:pt x="6794" y="1397"/>
                  </a:lnTo>
                  <a:lnTo>
                    <a:pt x="6767" y="1450"/>
                  </a:lnTo>
                  <a:lnTo>
                    <a:pt x="6737" y="1506"/>
                  </a:lnTo>
                  <a:lnTo>
                    <a:pt x="6705" y="1563"/>
                  </a:lnTo>
                  <a:lnTo>
                    <a:pt x="6671" y="1621"/>
                  </a:lnTo>
                  <a:lnTo>
                    <a:pt x="6635" y="1681"/>
                  </a:lnTo>
                  <a:lnTo>
                    <a:pt x="6596" y="1742"/>
                  </a:lnTo>
                  <a:lnTo>
                    <a:pt x="6554" y="1803"/>
                  </a:lnTo>
                  <a:lnTo>
                    <a:pt x="6511" y="1867"/>
                  </a:lnTo>
                  <a:lnTo>
                    <a:pt x="6464" y="1932"/>
                  </a:lnTo>
                  <a:lnTo>
                    <a:pt x="6416" y="1997"/>
                  </a:lnTo>
                  <a:lnTo>
                    <a:pt x="6365" y="2064"/>
                  </a:lnTo>
                  <a:lnTo>
                    <a:pt x="6401" y="2113"/>
                  </a:lnTo>
                  <a:lnTo>
                    <a:pt x="6437" y="2153"/>
                  </a:lnTo>
                  <a:lnTo>
                    <a:pt x="6470" y="2190"/>
                  </a:lnTo>
                  <a:lnTo>
                    <a:pt x="6500" y="2225"/>
                  </a:lnTo>
                  <a:lnTo>
                    <a:pt x="6528" y="2258"/>
                  </a:lnTo>
                  <a:lnTo>
                    <a:pt x="6552" y="2290"/>
                  </a:lnTo>
                  <a:lnTo>
                    <a:pt x="6574" y="2318"/>
                  </a:lnTo>
                  <a:lnTo>
                    <a:pt x="6594" y="2346"/>
                  </a:lnTo>
                  <a:lnTo>
                    <a:pt x="6610" y="2372"/>
                  </a:lnTo>
                  <a:lnTo>
                    <a:pt x="6636" y="2335"/>
                  </a:lnTo>
                  <a:lnTo>
                    <a:pt x="6663" y="2294"/>
                  </a:lnTo>
                  <a:lnTo>
                    <a:pt x="6693" y="2248"/>
                  </a:lnTo>
                  <a:lnTo>
                    <a:pt x="6724" y="2196"/>
                  </a:lnTo>
                  <a:lnTo>
                    <a:pt x="6758" y="2141"/>
                  </a:lnTo>
                  <a:lnTo>
                    <a:pt x="6792" y="2079"/>
                  </a:lnTo>
                  <a:lnTo>
                    <a:pt x="6830" y="2013"/>
                  </a:lnTo>
                  <a:lnTo>
                    <a:pt x="6868" y="1941"/>
                  </a:lnTo>
                  <a:lnTo>
                    <a:pt x="6897" y="1890"/>
                  </a:lnTo>
                  <a:lnTo>
                    <a:pt x="6921" y="1847"/>
                  </a:lnTo>
                  <a:lnTo>
                    <a:pt x="6940" y="1810"/>
                  </a:lnTo>
                  <a:lnTo>
                    <a:pt x="6955" y="1782"/>
                  </a:lnTo>
                  <a:lnTo>
                    <a:pt x="6955" y="2826"/>
                  </a:lnTo>
                  <a:lnTo>
                    <a:pt x="7323" y="2826"/>
                  </a:lnTo>
                  <a:lnTo>
                    <a:pt x="7323" y="1659"/>
                  </a:lnTo>
                  <a:lnTo>
                    <a:pt x="7348" y="1687"/>
                  </a:lnTo>
                  <a:lnTo>
                    <a:pt x="7372" y="1717"/>
                  </a:lnTo>
                  <a:lnTo>
                    <a:pt x="7397" y="1746"/>
                  </a:lnTo>
                  <a:lnTo>
                    <a:pt x="7422" y="1778"/>
                  </a:lnTo>
                  <a:lnTo>
                    <a:pt x="7446" y="1811"/>
                  </a:lnTo>
                  <a:lnTo>
                    <a:pt x="7471" y="1846"/>
                  </a:lnTo>
                  <a:lnTo>
                    <a:pt x="7495" y="1881"/>
                  </a:lnTo>
                  <a:lnTo>
                    <a:pt x="7520" y="1917"/>
                  </a:lnTo>
                  <a:lnTo>
                    <a:pt x="7556" y="1966"/>
                  </a:lnTo>
                  <a:lnTo>
                    <a:pt x="7605" y="1929"/>
                  </a:lnTo>
                  <a:lnTo>
                    <a:pt x="7643" y="2200"/>
                  </a:lnTo>
                  <a:lnTo>
                    <a:pt x="8539" y="2064"/>
                  </a:lnTo>
                  <a:lnTo>
                    <a:pt x="8539" y="2851"/>
                  </a:lnTo>
                  <a:lnTo>
                    <a:pt x="8932" y="2851"/>
                  </a:lnTo>
                  <a:lnTo>
                    <a:pt x="8932" y="2003"/>
                  </a:lnTo>
                  <a:lnTo>
                    <a:pt x="9289" y="1941"/>
                  </a:lnTo>
                  <a:lnTo>
                    <a:pt x="9265" y="1622"/>
                  </a:lnTo>
                  <a:lnTo>
                    <a:pt x="8932" y="1671"/>
                  </a:lnTo>
                  <a:lnTo>
                    <a:pt x="8932" y="295"/>
                  </a:lnTo>
                  <a:lnTo>
                    <a:pt x="8933" y="270"/>
                  </a:lnTo>
                  <a:lnTo>
                    <a:pt x="8934" y="245"/>
                  </a:lnTo>
                  <a:lnTo>
                    <a:pt x="8936" y="221"/>
                  </a:lnTo>
                  <a:lnTo>
                    <a:pt x="8939" y="196"/>
                  </a:lnTo>
                  <a:lnTo>
                    <a:pt x="8942" y="172"/>
                  </a:lnTo>
                  <a:lnTo>
                    <a:pt x="8947" y="147"/>
                  </a:lnTo>
                  <a:lnTo>
                    <a:pt x="8951" y="123"/>
                  </a:lnTo>
                  <a:lnTo>
                    <a:pt x="8957" y="98"/>
                  </a:lnTo>
                  <a:lnTo>
                    <a:pt x="8957" y="86"/>
                  </a:lnTo>
                  <a:lnTo>
                    <a:pt x="8957" y="76"/>
                  </a:lnTo>
                  <a:lnTo>
                    <a:pt x="8957" y="68"/>
                  </a:lnTo>
                  <a:lnTo>
                    <a:pt x="8957" y="61"/>
                  </a:lnTo>
                  <a:lnTo>
                    <a:pt x="8956" y="56"/>
                  </a:lnTo>
                  <a:lnTo>
                    <a:pt x="8955" y="50"/>
                  </a:lnTo>
                  <a:lnTo>
                    <a:pt x="8951" y="44"/>
                  </a:lnTo>
                  <a:lnTo>
                    <a:pt x="8947" y="40"/>
                  </a:lnTo>
                  <a:lnTo>
                    <a:pt x="8941" y="35"/>
                  </a:lnTo>
                  <a:lnTo>
                    <a:pt x="8934" y="31"/>
                  </a:lnTo>
                  <a:lnTo>
                    <a:pt x="8926" y="27"/>
                  </a:lnTo>
                  <a:lnTo>
                    <a:pt x="8917" y="24"/>
                  </a:lnTo>
                  <a:lnTo>
                    <a:pt x="8906" y="22"/>
                  </a:lnTo>
                  <a:lnTo>
                    <a:pt x="8895" y="19"/>
                  </a:lnTo>
                  <a:lnTo>
                    <a:pt x="8882" y="17"/>
                  </a:lnTo>
                  <a:lnTo>
                    <a:pt x="8867" y="15"/>
                  </a:lnTo>
                  <a:lnTo>
                    <a:pt x="8834" y="12"/>
                  </a:lnTo>
                  <a:lnTo>
                    <a:pt x="8798" y="12"/>
                  </a:lnTo>
                  <a:lnTo>
                    <a:pt x="8539" y="12"/>
                  </a:lnTo>
                  <a:close/>
                  <a:moveTo>
                    <a:pt x="8416" y="1511"/>
                  </a:moveTo>
                  <a:lnTo>
                    <a:pt x="8382" y="1438"/>
                  </a:lnTo>
                  <a:lnTo>
                    <a:pt x="8347" y="1365"/>
                  </a:lnTo>
                  <a:lnTo>
                    <a:pt x="8310" y="1292"/>
                  </a:lnTo>
                  <a:lnTo>
                    <a:pt x="8273" y="1219"/>
                  </a:lnTo>
                  <a:lnTo>
                    <a:pt x="8233" y="1147"/>
                  </a:lnTo>
                  <a:lnTo>
                    <a:pt x="8193" y="1075"/>
                  </a:lnTo>
                  <a:lnTo>
                    <a:pt x="8152" y="1005"/>
                  </a:lnTo>
                  <a:lnTo>
                    <a:pt x="8110" y="934"/>
                  </a:lnTo>
                  <a:lnTo>
                    <a:pt x="7777" y="1130"/>
                  </a:lnTo>
                  <a:lnTo>
                    <a:pt x="7825" y="1201"/>
                  </a:lnTo>
                  <a:lnTo>
                    <a:pt x="7871" y="1270"/>
                  </a:lnTo>
                  <a:lnTo>
                    <a:pt x="7913" y="1339"/>
                  </a:lnTo>
                  <a:lnTo>
                    <a:pt x="7953" y="1407"/>
                  </a:lnTo>
                  <a:lnTo>
                    <a:pt x="7990" y="1474"/>
                  </a:lnTo>
                  <a:lnTo>
                    <a:pt x="8024" y="1540"/>
                  </a:lnTo>
                  <a:lnTo>
                    <a:pt x="8056" y="1606"/>
                  </a:lnTo>
                  <a:lnTo>
                    <a:pt x="8085" y="1671"/>
                  </a:lnTo>
                  <a:lnTo>
                    <a:pt x="8416" y="1511"/>
                  </a:lnTo>
                  <a:close/>
                  <a:moveTo>
                    <a:pt x="9547" y="639"/>
                  </a:moveTo>
                  <a:lnTo>
                    <a:pt x="9547" y="971"/>
                  </a:lnTo>
                  <a:lnTo>
                    <a:pt x="10002" y="971"/>
                  </a:lnTo>
                  <a:lnTo>
                    <a:pt x="10002" y="1400"/>
                  </a:lnTo>
                  <a:lnTo>
                    <a:pt x="9932" y="1422"/>
                  </a:lnTo>
                  <a:lnTo>
                    <a:pt x="9866" y="1441"/>
                  </a:lnTo>
                  <a:lnTo>
                    <a:pt x="9803" y="1458"/>
                  </a:lnTo>
                  <a:lnTo>
                    <a:pt x="9743" y="1474"/>
                  </a:lnTo>
                  <a:lnTo>
                    <a:pt x="9687" y="1489"/>
                  </a:lnTo>
                  <a:lnTo>
                    <a:pt x="9633" y="1503"/>
                  </a:lnTo>
                  <a:lnTo>
                    <a:pt x="9582" y="1514"/>
                  </a:lnTo>
                  <a:lnTo>
                    <a:pt x="9535" y="1524"/>
                  </a:lnTo>
                  <a:lnTo>
                    <a:pt x="9532" y="1524"/>
                  </a:lnTo>
                  <a:lnTo>
                    <a:pt x="9529" y="1525"/>
                  </a:lnTo>
                  <a:lnTo>
                    <a:pt x="9527" y="1528"/>
                  </a:lnTo>
                  <a:lnTo>
                    <a:pt x="9526" y="1530"/>
                  </a:lnTo>
                  <a:lnTo>
                    <a:pt x="9523" y="1538"/>
                  </a:lnTo>
                  <a:lnTo>
                    <a:pt x="9522" y="1548"/>
                  </a:lnTo>
                  <a:lnTo>
                    <a:pt x="9540" y="1609"/>
                  </a:lnTo>
                  <a:lnTo>
                    <a:pt x="9557" y="1666"/>
                  </a:lnTo>
                  <a:lnTo>
                    <a:pt x="9575" y="1719"/>
                  </a:lnTo>
                  <a:lnTo>
                    <a:pt x="9590" y="1769"/>
                  </a:lnTo>
                  <a:lnTo>
                    <a:pt x="9605" y="1817"/>
                  </a:lnTo>
                  <a:lnTo>
                    <a:pt x="9619" y="1861"/>
                  </a:lnTo>
                  <a:lnTo>
                    <a:pt x="9633" y="1904"/>
                  </a:lnTo>
                  <a:lnTo>
                    <a:pt x="9645" y="1941"/>
                  </a:lnTo>
                  <a:lnTo>
                    <a:pt x="9649" y="1945"/>
                  </a:lnTo>
                  <a:lnTo>
                    <a:pt x="9652" y="1946"/>
                  </a:lnTo>
                  <a:lnTo>
                    <a:pt x="9654" y="1947"/>
                  </a:lnTo>
                  <a:lnTo>
                    <a:pt x="9658" y="1948"/>
                  </a:lnTo>
                  <a:lnTo>
                    <a:pt x="9661" y="1947"/>
                  </a:lnTo>
                  <a:lnTo>
                    <a:pt x="9663" y="1946"/>
                  </a:lnTo>
                  <a:lnTo>
                    <a:pt x="9667" y="1945"/>
                  </a:lnTo>
                  <a:lnTo>
                    <a:pt x="9670" y="1941"/>
                  </a:lnTo>
                  <a:lnTo>
                    <a:pt x="9686" y="1934"/>
                  </a:lnTo>
                  <a:lnTo>
                    <a:pt x="9703" y="1926"/>
                  </a:lnTo>
                  <a:lnTo>
                    <a:pt x="9723" y="1917"/>
                  </a:lnTo>
                  <a:lnTo>
                    <a:pt x="9744" y="1908"/>
                  </a:lnTo>
                  <a:lnTo>
                    <a:pt x="9766" y="1897"/>
                  </a:lnTo>
                  <a:lnTo>
                    <a:pt x="9790" y="1884"/>
                  </a:lnTo>
                  <a:lnTo>
                    <a:pt x="9815" y="1871"/>
                  </a:lnTo>
                  <a:lnTo>
                    <a:pt x="9842" y="1855"/>
                  </a:lnTo>
                  <a:lnTo>
                    <a:pt x="9889" y="1832"/>
                  </a:lnTo>
                  <a:lnTo>
                    <a:pt x="9931" y="1812"/>
                  </a:lnTo>
                  <a:lnTo>
                    <a:pt x="9969" y="1795"/>
                  </a:lnTo>
                  <a:lnTo>
                    <a:pt x="10002" y="1782"/>
                  </a:lnTo>
                  <a:lnTo>
                    <a:pt x="10002" y="2335"/>
                  </a:lnTo>
                  <a:lnTo>
                    <a:pt x="10000" y="2355"/>
                  </a:lnTo>
                  <a:lnTo>
                    <a:pt x="9998" y="2373"/>
                  </a:lnTo>
                  <a:lnTo>
                    <a:pt x="9995" y="2389"/>
                  </a:lnTo>
                  <a:lnTo>
                    <a:pt x="9989" y="2403"/>
                  </a:lnTo>
                  <a:lnTo>
                    <a:pt x="9986" y="2408"/>
                  </a:lnTo>
                  <a:lnTo>
                    <a:pt x="9982" y="2413"/>
                  </a:lnTo>
                  <a:lnTo>
                    <a:pt x="9978" y="2419"/>
                  </a:lnTo>
                  <a:lnTo>
                    <a:pt x="9974" y="2422"/>
                  </a:lnTo>
                  <a:lnTo>
                    <a:pt x="9969" y="2425"/>
                  </a:lnTo>
                  <a:lnTo>
                    <a:pt x="9964" y="2429"/>
                  </a:lnTo>
                  <a:lnTo>
                    <a:pt x="9958" y="2431"/>
                  </a:lnTo>
                  <a:lnTo>
                    <a:pt x="9953" y="2433"/>
                  </a:lnTo>
                  <a:lnTo>
                    <a:pt x="9940" y="2436"/>
                  </a:lnTo>
                  <a:lnTo>
                    <a:pt x="9920" y="2438"/>
                  </a:lnTo>
                  <a:lnTo>
                    <a:pt x="9893" y="2440"/>
                  </a:lnTo>
                  <a:lnTo>
                    <a:pt x="9860" y="2442"/>
                  </a:lnTo>
                  <a:lnTo>
                    <a:pt x="9821" y="2444"/>
                  </a:lnTo>
                  <a:lnTo>
                    <a:pt x="9773" y="2445"/>
                  </a:lnTo>
                  <a:lnTo>
                    <a:pt x="9719" y="2445"/>
                  </a:lnTo>
                  <a:lnTo>
                    <a:pt x="9658" y="2445"/>
                  </a:lnTo>
                  <a:lnTo>
                    <a:pt x="9678" y="2486"/>
                  </a:lnTo>
                  <a:lnTo>
                    <a:pt x="9699" y="2529"/>
                  </a:lnTo>
                  <a:lnTo>
                    <a:pt x="9717" y="2574"/>
                  </a:lnTo>
                  <a:lnTo>
                    <a:pt x="9734" y="2620"/>
                  </a:lnTo>
                  <a:lnTo>
                    <a:pt x="9751" y="2669"/>
                  </a:lnTo>
                  <a:lnTo>
                    <a:pt x="9766" y="2719"/>
                  </a:lnTo>
                  <a:lnTo>
                    <a:pt x="9780" y="2772"/>
                  </a:lnTo>
                  <a:lnTo>
                    <a:pt x="9793" y="2826"/>
                  </a:lnTo>
                  <a:lnTo>
                    <a:pt x="9836" y="2824"/>
                  </a:lnTo>
                  <a:lnTo>
                    <a:pt x="9879" y="2822"/>
                  </a:lnTo>
                  <a:lnTo>
                    <a:pt x="9917" y="2820"/>
                  </a:lnTo>
                  <a:lnTo>
                    <a:pt x="9956" y="2816"/>
                  </a:lnTo>
                  <a:lnTo>
                    <a:pt x="9991" y="2813"/>
                  </a:lnTo>
                  <a:lnTo>
                    <a:pt x="10026" y="2808"/>
                  </a:lnTo>
                  <a:lnTo>
                    <a:pt x="10057" y="2804"/>
                  </a:lnTo>
                  <a:lnTo>
                    <a:pt x="10088" y="2799"/>
                  </a:lnTo>
                  <a:lnTo>
                    <a:pt x="10116" y="2793"/>
                  </a:lnTo>
                  <a:lnTo>
                    <a:pt x="10142" y="2787"/>
                  </a:lnTo>
                  <a:lnTo>
                    <a:pt x="10167" y="2781"/>
                  </a:lnTo>
                  <a:lnTo>
                    <a:pt x="10188" y="2773"/>
                  </a:lnTo>
                  <a:lnTo>
                    <a:pt x="10209" y="2766"/>
                  </a:lnTo>
                  <a:lnTo>
                    <a:pt x="10228" y="2758"/>
                  </a:lnTo>
                  <a:lnTo>
                    <a:pt x="10244" y="2749"/>
                  </a:lnTo>
                  <a:lnTo>
                    <a:pt x="10259" y="2740"/>
                  </a:lnTo>
                  <a:lnTo>
                    <a:pt x="10274" y="2732"/>
                  </a:lnTo>
                  <a:lnTo>
                    <a:pt x="10289" y="2723"/>
                  </a:lnTo>
                  <a:lnTo>
                    <a:pt x="10301" y="2713"/>
                  </a:lnTo>
                  <a:lnTo>
                    <a:pt x="10314" y="2701"/>
                  </a:lnTo>
                  <a:lnTo>
                    <a:pt x="10324" y="2689"/>
                  </a:lnTo>
                  <a:lnTo>
                    <a:pt x="10334" y="2675"/>
                  </a:lnTo>
                  <a:lnTo>
                    <a:pt x="10343" y="2661"/>
                  </a:lnTo>
                  <a:lnTo>
                    <a:pt x="10352" y="2645"/>
                  </a:lnTo>
                  <a:lnTo>
                    <a:pt x="10359" y="2628"/>
                  </a:lnTo>
                  <a:lnTo>
                    <a:pt x="10365" y="2611"/>
                  </a:lnTo>
                  <a:lnTo>
                    <a:pt x="10371" y="2592"/>
                  </a:lnTo>
                  <a:lnTo>
                    <a:pt x="10375" y="2572"/>
                  </a:lnTo>
                  <a:lnTo>
                    <a:pt x="10379" y="2552"/>
                  </a:lnTo>
                  <a:lnTo>
                    <a:pt x="10381" y="2529"/>
                  </a:lnTo>
                  <a:lnTo>
                    <a:pt x="10382" y="2506"/>
                  </a:lnTo>
                  <a:lnTo>
                    <a:pt x="10383" y="2482"/>
                  </a:lnTo>
                  <a:lnTo>
                    <a:pt x="10383" y="1635"/>
                  </a:lnTo>
                  <a:lnTo>
                    <a:pt x="10448" y="1609"/>
                  </a:lnTo>
                  <a:lnTo>
                    <a:pt x="10505" y="1586"/>
                  </a:lnTo>
                  <a:lnTo>
                    <a:pt x="10552" y="1566"/>
                  </a:lnTo>
                  <a:lnTo>
                    <a:pt x="10588" y="1552"/>
                  </a:lnTo>
                  <a:lnTo>
                    <a:pt x="10616" y="1539"/>
                  </a:lnTo>
                  <a:lnTo>
                    <a:pt x="10634" y="1531"/>
                  </a:lnTo>
                  <a:lnTo>
                    <a:pt x="10638" y="1528"/>
                  </a:lnTo>
                  <a:lnTo>
                    <a:pt x="10642" y="1525"/>
                  </a:lnTo>
                  <a:lnTo>
                    <a:pt x="10643" y="1524"/>
                  </a:lnTo>
                  <a:lnTo>
                    <a:pt x="10642" y="1524"/>
                  </a:lnTo>
                  <a:lnTo>
                    <a:pt x="10641" y="1524"/>
                  </a:lnTo>
                  <a:lnTo>
                    <a:pt x="10635" y="1478"/>
                  </a:lnTo>
                  <a:lnTo>
                    <a:pt x="10630" y="1433"/>
                  </a:lnTo>
                  <a:lnTo>
                    <a:pt x="10626" y="1389"/>
                  </a:lnTo>
                  <a:lnTo>
                    <a:pt x="10622" y="1345"/>
                  </a:lnTo>
                  <a:lnTo>
                    <a:pt x="10619" y="1303"/>
                  </a:lnTo>
                  <a:lnTo>
                    <a:pt x="10618" y="1261"/>
                  </a:lnTo>
                  <a:lnTo>
                    <a:pt x="10617" y="1220"/>
                  </a:lnTo>
                  <a:lnTo>
                    <a:pt x="10616" y="1179"/>
                  </a:lnTo>
                  <a:lnTo>
                    <a:pt x="10602" y="1186"/>
                  </a:lnTo>
                  <a:lnTo>
                    <a:pt x="10583" y="1194"/>
                  </a:lnTo>
                  <a:lnTo>
                    <a:pt x="10560" y="1203"/>
                  </a:lnTo>
                  <a:lnTo>
                    <a:pt x="10534" y="1213"/>
                  </a:lnTo>
                  <a:lnTo>
                    <a:pt x="10502" y="1225"/>
                  </a:lnTo>
                  <a:lnTo>
                    <a:pt x="10466" y="1237"/>
                  </a:lnTo>
                  <a:lnTo>
                    <a:pt x="10426" y="1251"/>
                  </a:lnTo>
                  <a:lnTo>
                    <a:pt x="10383" y="1266"/>
                  </a:lnTo>
                  <a:lnTo>
                    <a:pt x="10383" y="971"/>
                  </a:lnTo>
                  <a:lnTo>
                    <a:pt x="10690" y="971"/>
                  </a:lnTo>
                  <a:lnTo>
                    <a:pt x="10690" y="786"/>
                  </a:lnTo>
                  <a:lnTo>
                    <a:pt x="11206" y="786"/>
                  </a:lnTo>
                  <a:lnTo>
                    <a:pt x="11206" y="1130"/>
                  </a:lnTo>
                  <a:lnTo>
                    <a:pt x="10726" y="1130"/>
                  </a:lnTo>
                  <a:lnTo>
                    <a:pt x="10726" y="1462"/>
                  </a:lnTo>
                  <a:lnTo>
                    <a:pt x="10788" y="1462"/>
                  </a:lnTo>
                  <a:lnTo>
                    <a:pt x="10807" y="1515"/>
                  </a:lnTo>
                  <a:lnTo>
                    <a:pt x="10826" y="1568"/>
                  </a:lnTo>
                  <a:lnTo>
                    <a:pt x="10846" y="1620"/>
                  </a:lnTo>
                  <a:lnTo>
                    <a:pt x="10866" y="1671"/>
                  </a:lnTo>
                  <a:lnTo>
                    <a:pt x="10888" y="1721"/>
                  </a:lnTo>
                  <a:lnTo>
                    <a:pt x="10909" y="1770"/>
                  </a:lnTo>
                  <a:lnTo>
                    <a:pt x="10931" y="1819"/>
                  </a:lnTo>
                  <a:lnTo>
                    <a:pt x="10954" y="1867"/>
                  </a:lnTo>
                  <a:lnTo>
                    <a:pt x="10977" y="1915"/>
                  </a:lnTo>
                  <a:lnTo>
                    <a:pt x="11001" y="1962"/>
                  </a:lnTo>
                  <a:lnTo>
                    <a:pt x="11026" y="2007"/>
                  </a:lnTo>
                  <a:lnTo>
                    <a:pt x="11051" y="2052"/>
                  </a:lnTo>
                  <a:lnTo>
                    <a:pt x="11076" y="2096"/>
                  </a:lnTo>
                  <a:lnTo>
                    <a:pt x="11102" y="2139"/>
                  </a:lnTo>
                  <a:lnTo>
                    <a:pt x="11129" y="2183"/>
                  </a:lnTo>
                  <a:lnTo>
                    <a:pt x="11157" y="2224"/>
                  </a:lnTo>
                  <a:lnTo>
                    <a:pt x="11120" y="2251"/>
                  </a:lnTo>
                  <a:lnTo>
                    <a:pt x="11084" y="2277"/>
                  </a:lnTo>
                  <a:lnTo>
                    <a:pt x="11045" y="2302"/>
                  </a:lnTo>
                  <a:lnTo>
                    <a:pt x="11006" y="2327"/>
                  </a:lnTo>
                  <a:lnTo>
                    <a:pt x="10965" y="2350"/>
                  </a:lnTo>
                  <a:lnTo>
                    <a:pt x="10924" y="2373"/>
                  </a:lnTo>
                  <a:lnTo>
                    <a:pt x="10881" y="2395"/>
                  </a:lnTo>
                  <a:lnTo>
                    <a:pt x="10838" y="2415"/>
                  </a:lnTo>
                  <a:lnTo>
                    <a:pt x="10792" y="2435"/>
                  </a:lnTo>
                  <a:lnTo>
                    <a:pt x="10745" y="2453"/>
                  </a:lnTo>
                  <a:lnTo>
                    <a:pt x="10699" y="2470"/>
                  </a:lnTo>
                  <a:lnTo>
                    <a:pt x="10650" y="2487"/>
                  </a:lnTo>
                  <a:lnTo>
                    <a:pt x="10600" y="2503"/>
                  </a:lnTo>
                  <a:lnTo>
                    <a:pt x="10549" y="2518"/>
                  </a:lnTo>
                  <a:lnTo>
                    <a:pt x="10497" y="2531"/>
                  </a:lnTo>
                  <a:lnTo>
                    <a:pt x="10444" y="2544"/>
                  </a:lnTo>
                  <a:lnTo>
                    <a:pt x="10470" y="2566"/>
                  </a:lnTo>
                  <a:lnTo>
                    <a:pt x="10494" y="2587"/>
                  </a:lnTo>
                  <a:lnTo>
                    <a:pt x="10518" y="2609"/>
                  </a:lnTo>
                  <a:lnTo>
                    <a:pt x="10540" y="2630"/>
                  </a:lnTo>
                  <a:lnTo>
                    <a:pt x="10561" y="2652"/>
                  </a:lnTo>
                  <a:lnTo>
                    <a:pt x="10581" y="2675"/>
                  </a:lnTo>
                  <a:lnTo>
                    <a:pt x="10601" y="2697"/>
                  </a:lnTo>
                  <a:lnTo>
                    <a:pt x="10619" y="2719"/>
                  </a:lnTo>
                  <a:lnTo>
                    <a:pt x="10636" y="2741"/>
                  </a:lnTo>
                  <a:lnTo>
                    <a:pt x="10652" y="2764"/>
                  </a:lnTo>
                  <a:lnTo>
                    <a:pt x="10667" y="2787"/>
                  </a:lnTo>
                  <a:lnTo>
                    <a:pt x="10682" y="2808"/>
                  </a:lnTo>
                  <a:lnTo>
                    <a:pt x="10694" y="2831"/>
                  </a:lnTo>
                  <a:lnTo>
                    <a:pt x="10706" y="2854"/>
                  </a:lnTo>
                  <a:lnTo>
                    <a:pt x="10717" y="2878"/>
                  </a:lnTo>
                  <a:lnTo>
                    <a:pt x="10726" y="2900"/>
                  </a:lnTo>
                  <a:lnTo>
                    <a:pt x="10769" y="2881"/>
                  </a:lnTo>
                  <a:lnTo>
                    <a:pt x="10813" y="2862"/>
                  </a:lnTo>
                  <a:lnTo>
                    <a:pt x="10857" y="2840"/>
                  </a:lnTo>
                  <a:lnTo>
                    <a:pt x="10900" y="2818"/>
                  </a:lnTo>
                  <a:lnTo>
                    <a:pt x="10944" y="2796"/>
                  </a:lnTo>
                  <a:lnTo>
                    <a:pt x="10988" y="2772"/>
                  </a:lnTo>
                  <a:lnTo>
                    <a:pt x="11032" y="2748"/>
                  </a:lnTo>
                  <a:lnTo>
                    <a:pt x="11077" y="2722"/>
                  </a:lnTo>
                  <a:lnTo>
                    <a:pt x="11121" y="2695"/>
                  </a:lnTo>
                  <a:lnTo>
                    <a:pt x="11167" y="2668"/>
                  </a:lnTo>
                  <a:lnTo>
                    <a:pt x="11211" y="2640"/>
                  </a:lnTo>
                  <a:lnTo>
                    <a:pt x="11257" y="2610"/>
                  </a:lnTo>
                  <a:lnTo>
                    <a:pt x="11302" y="2579"/>
                  </a:lnTo>
                  <a:lnTo>
                    <a:pt x="11347" y="2548"/>
                  </a:lnTo>
                  <a:lnTo>
                    <a:pt x="11393" y="2515"/>
                  </a:lnTo>
                  <a:lnTo>
                    <a:pt x="11439" y="2482"/>
                  </a:lnTo>
                  <a:lnTo>
                    <a:pt x="11473" y="2509"/>
                  </a:lnTo>
                  <a:lnTo>
                    <a:pt x="11510" y="2534"/>
                  </a:lnTo>
                  <a:lnTo>
                    <a:pt x="11547" y="2559"/>
                  </a:lnTo>
                  <a:lnTo>
                    <a:pt x="11587" y="2585"/>
                  </a:lnTo>
                  <a:lnTo>
                    <a:pt x="11628" y="2609"/>
                  </a:lnTo>
                  <a:lnTo>
                    <a:pt x="11671" y="2634"/>
                  </a:lnTo>
                  <a:lnTo>
                    <a:pt x="11716" y="2658"/>
                  </a:lnTo>
                  <a:lnTo>
                    <a:pt x="11761" y="2682"/>
                  </a:lnTo>
                  <a:lnTo>
                    <a:pt x="11809" y="2706"/>
                  </a:lnTo>
                  <a:lnTo>
                    <a:pt x="11858" y="2728"/>
                  </a:lnTo>
                  <a:lnTo>
                    <a:pt x="11909" y="2752"/>
                  </a:lnTo>
                  <a:lnTo>
                    <a:pt x="11962" y="2775"/>
                  </a:lnTo>
                  <a:lnTo>
                    <a:pt x="12017" y="2797"/>
                  </a:lnTo>
                  <a:lnTo>
                    <a:pt x="12072" y="2820"/>
                  </a:lnTo>
                  <a:lnTo>
                    <a:pt x="12129" y="2841"/>
                  </a:lnTo>
                  <a:lnTo>
                    <a:pt x="12189" y="2863"/>
                  </a:lnTo>
                  <a:lnTo>
                    <a:pt x="12211" y="2812"/>
                  </a:lnTo>
                  <a:lnTo>
                    <a:pt x="12235" y="2759"/>
                  </a:lnTo>
                  <a:lnTo>
                    <a:pt x="12261" y="2708"/>
                  </a:lnTo>
                  <a:lnTo>
                    <a:pt x="12290" y="2658"/>
                  </a:lnTo>
                  <a:lnTo>
                    <a:pt x="12321" y="2607"/>
                  </a:lnTo>
                  <a:lnTo>
                    <a:pt x="12353" y="2556"/>
                  </a:lnTo>
                  <a:lnTo>
                    <a:pt x="12387" y="2507"/>
                  </a:lnTo>
                  <a:lnTo>
                    <a:pt x="12422" y="2457"/>
                  </a:lnTo>
                  <a:lnTo>
                    <a:pt x="12368" y="2448"/>
                  </a:lnTo>
                  <a:lnTo>
                    <a:pt x="12317" y="2437"/>
                  </a:lnTo>
                  <a:lnTo>
                    <a:pt x="12266" y="2425"/>
                  </a:lnTo>
                  <a:lnTo>
                    <a:pt x="12216" y="2413"/>
                  </a:lnTo>
                  <a:lnTo>
                    <a:pt x="12168" y="2399"/>
                  </a:lnTo>
                  <a:lnTo>
                    <a:pt x="12120" y="2384"/>
                  </a:lnTo>
                  <a:lnTo>
                    <a:pt x="12075" y="2370"/>
                  </a:lnTo>
                  <a:lnTo>
                    <a:pt x="12029" y="2352"/>
                  </a:lnTo>
                  <a:lnTo>
                    <a:pt x="11985" y="2335"/>
                  </a:lnTo>
                  <a:lnTo>
                    <a:pt x="11942" y="2317"/>
                  </a:lnTo>
                  <a:lnTo>
                    <a:pt x="11900" y="2298"/>
                  </a:lnTo>
                  <a:lnTo>
                    <a:pt x="11860" y="2277"/>
                  </a:lnTo>
                  <a:lnTo>
                    <a:pt x="11821" y="2257"/>
                  </a:lnTo>
                  <a:lnTo>
                    <a:pt x="11782" y="2234"/>
                  </a:lnTo>
                  <a:lnTo>
                    <a:pt x="11745" y="2211"/>
                  </a:lnTo>
                  <a:lnTo>
                    <a:pt x="11709" y="2187"/>
                  </a:lnTo>
                  <a:lnTo>
                    <a:pt x="11749" y="2130"/>
                  </a:lnTo>
                  <a:lnTo>
                    <a:pt x="11786" y="2071"/>
                  </a:lnTo>
                  <a:lnTo>
                    <a:pt x="11823" y="2012"/>
                  </a:lnTo>
                  <a:lnTo>
                    <a:pt x="11858" y="1953"/>
                  </a:lnTo>
                  <a:lnTo>
                    <a:pt x="11892" y="1891"/>
                  </a:lnTo>
                  <a:lnTo>
                    <a:pt x="11925" y="1828"/>
                  </a:lnTo>
                  <a:lnTo>
                    <a:pt x="11956" y="1766"/>
                  </a:lnTo>
                  <a:lnTo>
                    <a:pt x="11986" y="1702"/>
                  </a:lnTo>
                  <a:lnTo>
                    <a:pt x="12014" y="1637"/>
                  </a:lnTo>
                  <a:lnTo>
                    <a:pt x="12042" y="1571"/>
                  </a:lnTo>
                  <a:lnTo>
                    <a:pt x="12068" y="1504"/>
                  </a:lnTo>
                  <a:lnTo>
                    <a:pt x="12092" y="1437"/>
                  </a:lnTo>
                  <a:lnTo>
                    <a:pt x="12116" y="1367"/>
                  </a:lnTo>
                  <a:lnTo>
                    <a:pt x="12137" y="1298"/>
                  </a:lnTo>
                  <a:lnTo>
                    <a:pt x="12158" y="1227"/>
                  </a:lnTo>
                  <a:lnTo>
                    <a:pt x="12177" y="1155"/>
                  </a:lnTo>
                  <a:lnTo>
                    <a:pt x="12165" y="1130"/>
                  </a:lnTo>
                  <a:lnTo>
                    <a:pt x="11611" y="1130"/>
                  </a:lnTo>
                  <a:lnTo>
                    <a:pt x="11611" y="786"/>
                  </a:lnTo>
                  <a:lnTo>
                    <a:pt x="12337" y="786"/>
                  </a:lnTo>
                  <a:lnTo>
                    <a:pt x="12337" y="442"/>
                  </a:lnTo>
                  <a:lnTo>
                    <a:pt x="11611" y="442"/>
                  </a:lnTo>
                  <a:lnTo>
                    <a:pt x="11611" y="257"/>
                  </a:lnTo>
                  <a:lnTo>
                    <a:pt x="11612" y="243"/>
                  </a:lnTo>
                  <a:lnTo>
                    <a:pt x="11613" y="227"/>
                  </a:lnTo>
                  <a:lnTo>
                    <a:pt x="11614" y="212"/>
                  </a:lnTo>
                  <a:lnTo>
                    <a:pt x="11618" y="196"/>
                  </a:lnTo>
                  <a:lnTo>
                    <a:pt x="11621" y="181"/>
                  </a:lnTo>
                  <a:lnTo>
                    <a:pt x="11625" y="165"/>
                  </a:lnTo>
                  <a:lnTo>
                    <a:pt x="11630" y="150"/>
                  </a:lnTo>
                  <a:lnTo>
                    <a:pt x="11636" y="134"/>
                  </a:lnTo>
                  <a:lnTo>
                    <a:pt x="11641" y="117"/>
                  </a:lnTo>
                  <a:lnTo>
                    <a:pt x="11645" y="101"/>
                  </a:lnTo>
                  <a:lnTo>
                    <a:pt x="11647" y="86"/>
                  </a:lnTo>
                  <a:lnTo>
                    <a:pt x="11649" y="73"/>
                  </a:lnTo>
                  <a:lnTo>
                    <a:pt x="11647" y="71"/>
                  </a:lnTo>
                  <a:lnTo>
                    <a:pt x="11647" y="67"/>
                  </a:lnTo>
                  <a:lnTo>
                    <a:pt x="11645" y="65"/>
                  </a:lnTo>
                  <a:lnTo>
                    <a:pt x="11644" y="63"/>
                  </a:lnTo>
                  <a:lnTo>
                    <a:pt x="11637" y="58"/>
                  </a:lnTo>
                  <a:lnTo>
                    <a:pt x="11629" y="55"/>
                  </a:lnTo>
                  <a:lnTo>
                    <a:pt x="11619" y="52"/>
                  </a:lnTo>
                  <a:lnTo>
                    <a:pt x="11606" y="50"/>
                  </a:lnTo>
                  <a:lnTo>
                    <a:pt x="11592" y="49"/>
                  </a:lnTo>
                  <a:lnTo>
                    <a:pt x="11575" y="49"/>
                  </a:lnTo>
                  <a:lnTo>
                    <a:pt x="11560" y="45"/>
                  </a:lnTo>
                  <a:lnTo>
                    <a:pt x="11539" y="43"/>
                  </a:lnTo>
                  <a:lnTo>
                    <a:pt x="11513" y="41"/>
                  </a:lnTo>
                  <a:lnTo>
                    <a:pt x="11482" y="40"/>
                  </a:lnTo>
                  <a:lnTo>
                    <a:pt x="11446" y="39"/>
                  </a:lnTo>
                  <a:lnTo>
                    <a:pt x="11404" y="37"/>
                  </a:lnTo>
                  <a:lnTo>
                    <a:pt x="11357" y="36"/>
                  </a:lnTo>
                  <a:lnTo>
                    <a:pt x="11305" y="36"/>
                  </a:lnTo>
                  <a:lnTo>
                    <a:pt x="11206" y="36"/>
                  </a:lnTo>
                  <a:lnTo>
                    <a:pt x="11206" y="442"/>
                  </a:lnTo>
                  <a:lnTo>
                    <a:pt x="10628" y="442"/>
                  </a:lnTo>
                  <a:lnTo>
                    <a:pt x="10628" y="639"/>
                  </a:lnTo>
                  <a:lnTo>
                    <a:pt x="10383" y="639"/>
                  </a:lnTo>
                  <a:lnTo>
                    <a:pt x="10383" y="270"/>
                  </a:lnTo>
                  <a:lnTo>
                    <a:pt x="10383" y="252"/>
                  </a:lnTo>
                  <a:lnTo>
                    <a:pt x="10384" y="233"/>
                  </a:lnTo>
                  <a:lnTo>
                    <a:pt x="10385" y="216"/>
                  </a:lnTo>
                  <a:lnTo>
                    <a:pt x="10389" y="199"/>
                  </a:lnTo>
                  <a:lnTo>
                    <a:pt x="10392" y="182"/>
                  </a:lnTo>
                  <a:lnTo>
                    <a:pt x="10397" y="166"/>
                  </a:lnTo>
                  <a:lnTo>
                    <a:pt x="10401" y="150"/>
                  </a:lnTo>
                  <a:lnTo>
                    <a:pt x="10407" y="134"/>
                  </a:lnTo>
                  <a:lnTo>
                    <a:pt x="10413" y="117"/>
                  </a:lnTo>
                  <a:lnTo>
                    <a:pt x="10416" y="101"/>
                  </a:lnTo>
                  <a:lnTo>
                    <a:pt x="10418" y="86"/>
                  </a:lnTo>
                  <a:lnTo>
                    <a:pt x="10420" y="73"/>
                  </a:lnTo>
                  <a:lnTo>
                    <a:pt x="10415" y="69"/>
                  </a:lnTo>
                  <a:lnTo>
                    <a:pt x="10409" y="65"/>
                  </a:lnTo>
                  <a:lnTo>
                    <a:pt x="10403" y="61"/>
                  </a:lnTo>
                  <a:lnTo>
                    <a:pt x="10393" y="58"/>
                  </a:lnTo>
                  <a:lnTo>
                    <a:pt x="10382" y="55"/>
                  </a:lnTo>
                  <a:lnTo>
                    <a:pt x="10370" y="52"/>
                  </a:lnTo>
                  <a:lnTo>
                    <a:pt x="10356" y="50"/>
                  </a:lnTo>
                  <a:lnTo>
                    <a:pt x="10340" y="49"/>
                  </a:lnTo>
                  <a:lnTo>
                    <a:pt x="10302" y="47"/>
                  </a:lnTo>
                  <a:lnTo>
                    <a:pt x="10258" y="45"/>
                  </a:lnTo>
                  <a:lnTo>
                    <a:pt x="10207" y="47"/>
                  </a:lnTo>
                  <a:lnTo>
                    <a:pt x="10149" y="49"/>
                  </a:lnTo>
                  <a:lnTo>
                    <a:pt x="10002" y="49"/>
                  </a:lnTo>
                  <a:lnTo>
                    <a:pt x="10002" y="639"/>
                  </a:lnTo>
                  <a:lnTo>
                    <a:pt x="9547" y="639"/>
                  </a:lnTo>
                  <a:close/>
                  <a:moveTo>
                    <a:pt x="11660" y="1462"/>
                  </a:moveTo>
                  <a:lnTo>
                    <a:pt x="11633" y="1531"/>
                  </a:lnTo>
                  <a:lnTo>
                    <a:pt x="11604" y="1596"/>
                  </a:lnTo>
                  <a:lnTo>
                    <a:pt x="11576" y="1659"/>
                  </a:lnTo>
                  <a:lnTo>
                    <a:pt x="11547" y="1717"/>
                  </a:lnTo>
                  <a:lnTo>
                    <a:pt x="11518" y="1773"/>
                  </a:lnTo>
                  <a:lnTo>
                    <a:pt x="11488" y="1824"/>
                  </a:lnTo>
                  <a:lnTo>
                    <a:pt x="11457" y="1872"/>
                  </a:lnTo>
                  <a:lnTo>
                    <a:pt x="11427" y="1917"/>
                  </a:lnTo>
                  <a:lnTo>
                    <a:pt x="11408" y="1893"/>
                  </a:lnTo>
                  <a:lnTo>
                    <a:pt x="11391" y="1869"/>
                  </a:lnTo>
                  <a:lnTo>
                    <a:pt x="11373" y="1844"/>
                  </a:lnTo>
                  <a:lnTo>
                    <a:pt x="11356" y="1819"/>
                  </a:lnTo>
                  <a:lnTo>
                    <a:pt x="11340" y="1793"/>
                  </a:lnTo>
                  <a:lnTo>
                    <a:pt x="11323" y="1767"/>
                  </a:lnTo>
                  <a:lnTo>
                    <a:pt x="11307" y="1738"/>
                  </a:lnTo>
                  <a:lnTo>
                    <a:pt x="11292" y="1711"/>
                  </a:lnTo>
                  <a:lnTo>
                    <a:pt x="11276" y="1683"/>
                  </a:lnTo>
                  <a:lnTo>
                    <a:pt x="11261" y="1653"/>
                  </a:lnTo>
                  <a:lnTo>
                    <a:pt x="11248" y="1622"/>
                  </a:lnTo>
                  <a:lnTo>
                    <a:pt x="11233" y="1591"/>
                  </a:lnTo>
                  <a:lnTo>
                    <a:pt x="11219" y="1561"/>
                  </a:lnTo>
                  <a:lnTo>
                    <a:pt x="11207" y="1528"/>
                  </a:lnTo>
                  <a:lnTo>
                    <a:pt x="11193" y="1496"/>
                  </a:lnTo>
                  <a:lnTo>
                    <a:pt x="11182" y="1462"/>
                  </a:lnTo>
                  <a:lnTo>
                    <a:pt x="11660" y="1462"/>
                  </a:lnTo>
                  <a:close/>
                </a:path>
              </a:pathLst>
            </a:custGeom>
            <a:solidFill>
              <a:schemeClr val="bg1"/>
            </a:solidFill>
            <a:ln w="9525">
              <a:noFill/>
              <a:round/>
              <a:headEnd/>
              <a:tailEnd/>
            </a:ln>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2800" b="1">
          <a:solidFill>
            <a:schemeClr val="bg1"/>
          </a:solidFill>
          <a:latin typeface="黑体" pitchFamily="2" charset="-122"/>
          <a:ea typeface="黑体" pitchFamily="2" charset="-122"/>
        </a:defRPr>
      </a:lvl2pPr>
      <a:lvl3pPr algn="l" rtl="0" eaLnBrk="0" fontAlgn="base" hangingPunct="0">
        <a:spcBef>
          <a:spcPct val="0"/>
        </a:spcBef>
        <a:spcAft>
          <a:spcPct val="0"/>
        </a:spcAft>
        <a:defRPr sz="2800" b="1">
          <a:solidFill>
            <a:schemeClr val="bg1"/>
          </a:solidFill>
          <a:latin typeface="黑体" pitchFamily="2" charset="-122"/>
          <a:ea typeface="黑体" pitchFamily="2" charset="-122"/>
        </a:defRPr>
      </a:lvl3pPr>
      <a:lvl4pPr algn="l" rtl="0" eaLnBrk="0" fontAlgn="base" hangingPunct="0">
        <a:spcBef>
          <a:spcPct val="0"/>
        </a:spcBef>
        <a:spcAft>
          <a:spcPct val="0"/>
        </a:spcAft>
        <a:defRPr sz="2800" b="1">
          <a:solidFill>
            <a:schemeClr val="bg1"/>
          </a:solidFill>
          <a:latin typeface="黑体" pitchFamily="2" charset="-122"/>
          <a:ea typeface="黑体" pitchFamily="2" charset="-122"/>
        </a:defRPr>
      </a:lvl4pPr>
      <a:lvl5pPr algn="l" rtl="0" eaLnBrk="0" fontAlgn="base" hangingPunct="0">
        <a:spcBef>
          <a:spcPct val="0"/>
        </a:spcBef>
        <a:spcAft>
          <a:spcPct val="0"/>
        </a:spcAft>
        <a:defRPr sz="2800" b="1">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800" b="1">
          <a:solidFill>
            <a:schemeClr val="bg1"/>
          </a:solidFill>
          <a:latin typeface="Arial" charset="0"/>
          <a:ea typeface="黑体" pitchFamily="2" charset="-122"/>
        </a:defRPr>
      </a:lvl6pPr>
      <a:lvl7pPr marL="914400" algn="l" rtl="0" eaLnBrk="1" fontAlgn="base" hangingPunct="1">
        <a:spcBef>
          <a:spcPct val="0"/>
        </a:spcBef>
        <a:spcAft>
          <a:spcPct val="0"/>
        </a:spcAft>
        <a:defRPr sz="2800" b="1">
          <a:solidFill>
            <a:schemeClr val="bg1"/>
          </a:solidFill>
          <a:latin typeface="Arial" charset="0"/>
          <a:ea typeface="黑体" pitchFamily="2" charset="-122"/>
        </a:defRPr>
      </a:lvl7pPr>
      <a:lvl8pPr marL="1371600" algn="l" rtl="0" eaLnBrk="1" fontAlgn="base" hangingPunct="1">
        <a:spcBef>
          <a:spcPct val="0"/>
        </a:spcBef>
        <a:spcAft>
          <a:spcPct val="0"/>
        </a:spcAft>
        <a:defRPr sz="2800" b="1">
          <a:solidFill>
            <a:schemeClr val="bg1"/>
          </a:solidFill>
          <a:latin typeface="Arial" charset="0"/>
          <a:ea typeface="黑体" pitchFamily="2" charset="-122"/>
        </a:defRPr>
      </a:lvl8pPr>
      <a:lvl9pPr marL="1828800" algn="l" rtl="0" eaLnBrk="1" fontAlgn="base" hangingPunct="1">
        <a:spcBef>
          <a:spcPct val="0"/>
        </a:spcBef>
        <a:spcAft>
          <a:spcPct val="0"/>
        </a:spcAft>
        <a:defRPr sz="2800" b="1">
          <a:solidFill>
            <a:schemeClr val="bg1"/>
          </a:solidFill>
          <a:latin typeface="Arial" charset="0"/>
          <a:ea typeface="黑体" pitchFamily="2" charset="-122"/>
        </a:defRPr>
      </a:lvl9pPr>
    </p:titleStyle>
    <p:bodyStyle>
      <a:lvl1pPr marL="342900" indent="-342900" algn="just" rtl="0" eaLnBrk="0" fontAlgn="base" hangingPunct="0">
        <a:lnSpc>
          <a:spcPct val="120000"/>
        </a:lnSpc>
        <a:spcBef>
          <a:spcPct val="0"/>
        </a:spcBef>
        <a:spcAft>
          <a:spcPct val="20000"/>
        </a:spcAft>
        <a:buClr>
          <a:srgbClr val="5DB2FF"/>
        </a:buClr>
        <a:buSzPct val="80000"/>
        <a:buFont typeface="方正书宋简体" pitchFamily="65" charset="-122"/>
        <a:buChar char="n"/>
        <a:defRPr sz="2400" b="1">
          <a:solidFill>
            <a:schemeClr val="tx1"/>
          </a:solidFill>
          <a:latin typeface="+mn-lt"/>
          <a:ea typeface="微软雅黑" pitchFamily="34" charset="-122"/>
          <a:cs typeface="+mn-cs"/>
        </a:defRPr>
      </a:lvl1pPr>
      <a:lvl2pPr marL="742950" indent="-285750" algn="just" rtl="0" eaLnBrk="0" fontAlgn="base" hangingPunct="0">
        <a:lnSpc>
          <a:spcPct val="120000"/>
        </a:lnSpc>
        <a:spcBef>
          <a:spcPct val="0"/>
        </a:spcBef>
        <a:spcAft>
          <a:spcPct val="20000"/>
        </a:spcAft>
        <a:buClr>
          <a:srgbClr val="5DB2FF"/>
        </a:buClr>
        <a:buSzPct val="80000"/>
        <a:buFont typeface="方正书宋简体" pitchFamily="65" charset="-122"/>
        <a:buChar char="n"/>
        <a:defRPr sz="2000" b="1">
          <a:solidFill>
            <a:schemeClr val="tx1"/>
          </a:solidFill>
          <a:latin typeface="+mn-lt"/>
          <a:ea typeface="微软雅黑" pitchFamily="34" charset="-122"/>
        </a:defRPr>
      </a:lvl2pPr>
      <a:lvl3pPr marL="1143000" indent="-228600" algn="just" rtl="0" eaLnBrk="0" fontAlgn="base" hangingPunct="0">
        <a:lnSpc>
          <a:spcPct val="120000"/>
        </a:lnSpc>
        <a:spcBef>
          <a:spcPct val="0"/>
        </a:spcBef>
        <a:spcAft>
          <a:spcPct val="20000"/>
        </a:spcAft>
        <a:buClr>
          <a:srgbClr val="5DB2FF"/>
        </a:buClr>
        <a:buSzPct val="80000"/>
        <a:buFont typeface="方正书宋简体" pitchFamily="65" charset="-122"/>
        <a:buChar char="n"/>
        <a:defRPr sz="2400" b="1">
          <a:solidFill>
            <a:schemeClr val="tx1"/>
          </a:solidFill>
          <a:latin typeface="+mn-lt"/>
          <a:ea typeface="微软雅黑" pitchFamily="34" charset="-122"/>
        </a:defRPr>
      </a:lvl3pPr>
      <a:lvl4pPr marL="1600200" indent="-228600" algn="just" rtl="0" eaLnBrk="0" fontAlgn="base" hangingPunct="0">
        <a:lnSpc>
          <a:spcPct val="120000"/>
        </a:lnSpc>
        <a:spcBef>
          <a:spcPct val="0"/>
        </a:spcBef>
        <a:spcAft>
          <a:spcPct val="20000"/>
        </a:spcAft>
        <a:buClr>
          <a:srgbClr val="5DB2FF"/>
        </a:buClr>
        <a:buSzPct val="80000"/>
        <a:buFont typeface="方正书宋简体" pitchFamily="65" charset="-122"/>
        <a:buChar char="n"/>
        <a:defRPr sz="1600" b="1">
          <a:solidFill>
            <a:schemeClr val="tx1"/>
          </a:solidFill>
          <a:latin typeface="+mn-lt"/>
          <a:ea typeface="微软雅黑" pitchFamily="34" charset="-122"/>
        </a:defRPr>
      </a:lvl4pPr>
      <a:lvl5pPr marL="2057400" indent="-228600" algn="l" rtl="0" eaLnBrk="0" fontAlgn="base" hangingPunct="0">
        <a:lnSpc>
          <a:spcPct val="120000"/>
        </a:lnSpc>
        <a:spcBef>
          <a:spcPct val="0"/>
        </a:spcBef>
        <a:spcAft>
          <a:spcPct val="20000"/>
        </a:spcAft>
        <a:buClr>
          <a:srgbClr val="5DB2FF"/>
        </a:buClr>
        <a:buSzPct val="80000"/>
        <a:buFont typeface="方正书宋简体" pitchFamily="65" charset="-122"/>
        <a:buChar char="n"/>
        <a:defRPr sz="1000" b="1">
          <a:solidFill>
            <a:schemeClr val="tx1"/>
          </a:solidFill>
          <a:latin typeface="+mn-lt"/>
          <a:ea typeface="微软雅黑" pitchFamily="34" charset="-122"/>
        </a:defRPr>
      </a:lvl5pPr>
      <a:lvl6pPr marL="2514600" indent="-228600" algn="l" rtl="0" eaLnBrk="1" fontAlgn="base" hangingPunct="1">
        <a:lnSpc>
          <a:spcPct val="120000"/>
        </a:lnSpc>
        <a:spcBef>
          <a:spcPct val="0"/>
        </a:spcBef>
        <a:spcAft>
          <a:spcPct val="20000"/>
        </a:spcAft>
        <a:buClr>
          <a:srgbClr val="5DB2FF"/>
        </a:buClr>
        <a:buSzPct val="80000"/>
        <a:buFont typeface="Wingdings" pitchFamily="2" charset="2"/>
        <a:buChar char="n"/>
        <a:defRPr sz="1000" b="1">
          <a:solidFill>
            <a:schemeClr val="tx1"/>
          </a:solidFill>
          <a:latin typeface="+mn-lt"/>
          <a:ea typeface="新細明體" pitchFamily="18" charset="-120"/>
        </a:defRPr>
      </a:lvl6pPr>
      <a:lvl7pPr marL="2971800" indent="-228600" algn="l" rtl="0" eaLnBrk="1" fontAlgn="base" hangingPunct="1">
        <a:lnSpc>
          <a:spcPct val="120000"/>
        </a:lnSpc>
        <a:spcBef>
          <a:spcPct val="0"/>
        </a:spcBef>
        <a:spcAft>
          <a:spcPct val="20000"/>
        </a:spcAft>
        <a:buClr>
          <a:srgbClr val="5DB2FF"/>
        </a:buClr>
        <a:buSzPct val="80000"/>
        <a:buFont typeface="Wingdings" pitchFamily="2" charset="2"/>
        <a:buChar char="n"/>
        <a:defRPr sz="1000" b="1">
          <a:solidFill>
            <a:schemeClr val="tx1"/>
          </a:solidFill>
          <a:latin typeface="+mn-lt"/>
          <a:ea typeface="新細明體" pitchFamily="18" charset="-120"/>
        </a:defRPr>
      </a:lvl7pPr>
      <a:lvl8pPr marL="3429000" indent="-228600" algn="l" rtl="0" eaLnBrk="1" fontAlgn="base" hangingPunct="1">
        <a:lnSpc>
          <a:spcPct val="120000"/>
        </a:lnSpc>
        <a:spcBef>
          <a:spcPct val="0"/>
        </a:spcBef>
        <a:spcAft>
          <a:spcPct val="20000"/>
        </a:spcAft>
        <a:buClr>
          <a:srgbClr val="5DB2FF"/>
        </a:buClr>
        <a:buSzPct val="80000"/>
        <a:buFont typeface="Wingdings" pitchFamily="2" charset="2"/>
        <a:buChar char="n"/>
        <a:defRPr sz="1000" b="1">
          <a:solidFill>
            <a:schemeClr val="tx1"/>
          </a:solidFill>
          <a:latin typeface="+mn-lt"/>
          <a:ea typeface="新細明體" pitchFamily="18" charset="-120"/>
        </a:defRPr>
      </a:lvl8pPr>
      <a:lvl9pPr marL="3886200" indent="-228600" algn="l" rtl="0" eaLnBrk="1" fontAlgn="base" hangingPunct="1">
        <a:lnSpc>
          <a:spcPct val="120000"/>
        </a:lnSpc>
        <a:spcBef>
          <a:spcPct val="0"/>
        </a:spcBef>
        <a:spcAft>
          <a:spcPct val="20000"/>
        </a:spcAft>
        <a:buClr>
          <a:srgbClr val="5DB2FF"/>
        </a:buClr>
        <a:buSzPct val="80000"/>
        <a:buFont typeface="Wingdings" pitchFamily="2" charset="2"/>
        <a:buChar char="n"/>
        <a:defRPr sz="1000" b="1">
          <a:solidFill>
            <a:schemeClr val="tx1"/>
          </a:solidFill>
          <a:latin typeface="+mn-lt"/>
          <a:ea typeface="新細明體" pitchFamily="18" charset="-12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zh-CN" altLang="en-US" dirty="0" smtClean="0">
                <a:latin typeface="微软雅黑" pitchFamily="34" charset="-122"/>
                <a:ea typeface="微软雅黑" pitchFamily="34" charset="-122"/>
              </a:rPr>
              <a:t>新员工转正答辩汇报</a:t>
            </a:r>
            <a:endParaRPr lang="zh-CN" altLang="en-US" dirty="0">
              <a:latin typeface="微软雅黑" pitchFamily="34" charset="-122"/>
              <a:ea typeface="微软雅黑" pitchFamily="34" charset="-122"/>
            </a:endParaRPr>
          </a:p>
        </p:txBody>
      </p:sp>
      <p:sp>
        <p:nvSpPr>
          <p:cNvPr id="4" name="Text Box 19"/>
          <p:cNvSpPr txBox="1">
            <a:spLocks noGrp="1" noChangeArrowheads="1"/>
          </p:cNvSpPr>
          <p:nvPr>
            <p:ph type="subTitle" sz="quarter" idx="1"/>
          </p:nvPr>
        </p:nvSpPr>
        <p:spPr bwMode="auto">
          <a:xfrm>
            <a:off x="6929454" y="5711147"/>
            <a:ext cx="1800493" cy="932563"/>
          </a:xfrm>
          <a:prstGeom prst="rect">
            <a:avLst/>
          </a:prstGeom>
          <a:noFill/>
          <a:ln w="9525">
            <a:noFill/>
            <a:miter lim="800000"/>
            <a:headEnd/>
            <a:tailEnd/>
          </a:ln>
        </p:spPr>
        <p:txBody>
          <a:bodyPr wrap="none">
            <a:spAutoFit/>
          </a:bodyPr>
          <a:lstStyle/>
          <a:p>
            <a:pPr algn="r"/>
            <a:r>
              <a:rPr lang="zh-CN" altLang="en-US" sz="2100" dirty="0" smtClean="0">
                <a:solidFill>
                  <a:schemeClr val="bg1"/>
                </a:solidFill>
                <a:latin typeface="微软雅黑" pitchFamily="34" charset="-122"/>
              </a:rPr>
              <a:t>答辩人：</a:t>
            </a:r>
            <a:r>
              <a:rPr lang="zh-CN" altLang="en-US" sz="2100" dirty="0">
                <a:solidFill>
                  <a:schemeClr val="bg1"/>
                </a:solidFill>
                <a:latin typeface="微软雅黑" pitchFamily="34" charset="-122"/>
              </a:rPr>
              <a:t>艾菁</a:t>
            </a:r>
          </a:p>
          <a:p>
            <a:pPr algn="r"/>
            <a:fld id="{F73C2D3A-0243-42DE-867E-1AD1887440C0}" type="datetime1">
              <a:rPr lang="zh-CN" altLang="en-US" sz="2100" smtClean="0">
                <a:solidFill>
                  <a:schemeClr val="bg1"/>
                </a:solidFill>
                <a:latin typeface="微软雅黑" pitchFamily="34" charset="-122"/>
              </a:rPr>
              <a:pPr algn="r"/>
              <a:t>2018/9/2</a:t>
            </a:fld>
            <a:endParaRPr lang="en-US" altLang="zh-CN" sz="2100" dirty="0">
              <a:solidFill>
                <a:schemeClr val="bg1"/>
              </a:solidFill>
              <a:latin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试用期总结：工作与成果</a:t>
            </a:r>
            <a:endParaRPr lang="zh-CN" altLang="en-US" dirty="0">
              <a:latin typeface="微软雅黑" pitchFamily="34" charset="-122"/>
              <a:ea typeface="微软雅黑" pitchFamily="34" charset="-122"/>
            </a:endParaRPr>
          </a:p>
        </p:txBody>
      </p:sp>
      <p:sp>
        <p:nvSpPr>
          <p:cNvPr id="6" name="内容占位符 5"/>
          <p:cNvSpPr>
            <a:spLocks noGrp="1"/>
          </p:cNvSpPr>
          <p:nvPr>
            <p:ph idx="1"/>
          </p:nvPr>
        </p:nvSpPr>
        <p:spPr>
          <a:xfrm>
            <a:off x="467544" y="1124744"/>
            <a:ext cx="8280920" cy="5256584"/>
          </a:xfrm>
        </p:spPr>
        <p:txBody>
          <a:bodyPr/>
          <a:lstStyle/>
          <a:p>
            <a:pPr marL="0" indent="0">
              <a:spcBef>
                <a:spcPts val="1200"/>
              </a:spcBef>
              <a:spcAft>
                <a:spcPts val="1200"/>
              </a:spcAft>
              <a:buNone/>
            </a:pPr>
            <a:r>
              <a:rPr lang="zh-CN" altLang="en-US" sz="1800" b="0" dirty="0" smtClean="0"/>
              <a:t>试用期的主要工作任务：</a:t>
            </a:r>
            <a:endParaRPr lang="en-US" altLang="zh-CN" sz="1800" b="0" dirty="0"/>
          </a:p>
          <a:p>
            <a:pPr marL="0" indent="0">
              <a:spcBef>
                <a:spcPts val="1200"/>
              </a:spcBef>
              <a:spcAft>
                <a:spcPts val="1200"/>
              </a:spcAft>
              <a:buNone/>
            </a:pPr>
            <a:r>
              <a:rPr lang="en-US" altLang="zh-CN" sz="1800" b="0" dirty="0" smtClean="0"/>
              <a:t>1</a:t>
            </a:r>
            <a:r>
              <a:rPr lang="zh-CN" altLang="en-US" sz="1800" b="0" dirty="0" smtClean="0"/>
              <a:t>、熟悉</a:t>
            </a:r>
            <a:r>
              <a:rPr lang="en-US" altLang="zh-CN" sz="1800" b="0" dirty="0" smtClean="0"/>
              <a:t>esf_web2.0.0</a:t>
            </a:r>
            <a:r>
              <a:rPr lang="zh-CN" altLang="en-US" sz="1800" b="0" dirty="0" smtClean="0"/>
              <a:t>框架，完成系统字典模块和系统配置模块，通过这两个模块熟悉了列表插件、表单插件、</a:t>
            </a:r>
            <a:r>
              <a:rPr lang="en-US" altLang="zh-CN" sz="1800" b="0" dirty="0" smtClean="0"/>
              <a:t>tab</a:t>
            </a:r>
            <a:r>
              <a:rPr lang="zh-CN" altLang="en-US" sz="1800" b="0" dirty="0" smtClean="0"/>
              <a:t>插件的原理。在学习框架之后修改了系统权限模块的菜单信息管理列表功能（树形列表的样式及功能）</a:t>
            </a:r>
            <a:endParaRPr lang="en-US" altLang="zh-CN" sz="1800" b="0" dirty="0" smtClean="0"/>
          </a:p>
          <a:p>
            <a:pPr marL="0" indent="0">
              <a:spcBef>
                <a:spcPts val="1200"/>
              </a:spcBef>
              <a:spcAft>
                <a:spcPts val="1200"/>
              </a:spcAft>
              <a:buNone/>
            </a:pPr>
            <a:endParaRPr lang="zh-CN" altLang="en-US" b="0" dirty="0">
              <a:solidFill>
                <a:srgbClr val="FF0000"/>
              </a:solidFill>
            </a:endParaRPr>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10</a:t>
            </a:fld>
            <a:endParaRPr lang="zh-CN" altLang="en-US"/>
          </a:p>
        </p:txBody>
      </p:sp>
      <p:pic>
        <p:nvPicPr>
          <p:cNvPr id="7" name="图片 6"/>
          <p:cNvPicPr/>
          <p:nvPr/>
        </p:nvPicPr>
        <p:blipFill>
          <a:blip r:embed="rId3"/>
          <a:stretch>
            <a:fillRect/>
          </a:stretch>
        </p:blipFill>
        <p:spPr>
          <a:xfrm>
            <a:off x="620238" y="2996952"/>
            <a:ext cx="2664296" cy="3384376"/>
          </a:xfrm>
          <a:prstGeom prst="rect">
            <a:avLst/>
          </a:prstGeom>
        </p:spPr>
      </p:pic>
      <p:pic>
        <p:nvPicPr>
          <p:cNvPr id="8" name="图片 7"/>
          <p:cNvPicPr/>
          <p:nvPr/>
        </p:nvPicPr>
        <p:blipFill>
          <a:blip r:embed="rId4"/>
          <a:stretch>
            <a:fillRect/>
          </a:stretch>
        </p:blipFill>
        <p:spPr>
          <a:xfrm>
            <a:off x="3635896" y="2996952"/>
            <a:ext cx="2590800" cy="3321685"/>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试用期总结：工作与成果</a:t>
            </a:r>
            <a:endParaRPr lang="zh-CN" altLang="en-US" dirty="0">
              <a:latin typeface="微软雅黑" pitchFamily="34" charset="-122"/>
              <a:ea typeface="微软雅黑" pitchFamily="34" charset="-122"/>
            </a:endParaRPr>
          </a:p>
        </p:txBody>
      </p:sp>
      <p:sp>
        <p:nvSpPr>
          <p:cNvPr id="6" name="内容占位符 5"/>
          <p:cNvSpPr>
            <a:spLocks noGrp="1"/>
          </p:cNvSpPr>
          <p:nvPr>
            <p:ph idx="1"/>
          </p:nvPr>
        </p:nvSpPr>
        <p:spPr>
          <a:xfrm>
            <a:off x="467544" y="980728"/>
            <a:ext cx="8280920" cy="5328592"/>
          </a:xfrm>
        </p:spPr>
        <p:txBody>
          <a:bodyPr/>
          <a:lstStyle/>
          <a:p>
            <a:pPr marL="0" indent="0">
              <a:spcBef>
                <a:spcPts val="1200"/>
              </a:spcBef>
              <a:spcAft>
                <a:spcPts val="1200"/>
              </a:spcAft>
              <a:buNone/>
            </a:pPr>
            <a:r>
              <a:rPr lang="zh-CN" altLang="en-US" sz="1800" b="0" dirty="0" smtClean="0"/>
              <a:t>试用期的主要工作任务：</a:t>
            </a:r>
            <a:endParaRPr lang="en-US" altLang="zh-CN" sz="1800" b="0" dirty="0"/>
          </a:p>
          <a:p>
            <a:pPr marL="0" indent="0">
              <a:spcBef>
                <a:spcPts val="1200"/>
              </a:spcBef>
              <a:spcAft>
                <a:spcPts val="1200"/>
              </a:spcAft>
              <a:buNone/>
            </a:pPr>
            <a:r>
              <a:rPr lang="en-US" altLang="zh-CN" sz="1800" b="0" dirty="0"/>
              <a:t>2</a:t>
            </a:r>
            <a:r>
              <a:rPr lang="zh-CN" altLang="en-US" sz="1800" b="0" dirty="0" smtClean="0"/>
              <a:t>、在熟悉</a:t>
            </a:r>
            <a:r>
              <a:rPr lang="en-US" altLang="zh-CN" sz="1800" b="0" dirty="0" smtClean="0"/>
              <a:t>esf_web2.0.0</a:t>
            </a:r>
            <a:r>
              <a:rPr lang="zh-CN" altLang="en-US" sz="1800" b="0" dirty="0" smtClean="0"/>
              <a:t>框架后，建立新的工程，完成了商品信息管理模块，此模块主要有商品列表、商品基本信息显示、表单验证、商品分类选择、商品描述、上传商品图片、商品属性和库存及价格。</a:t>
            </a:r>
            <a:endParaRPr lang="en-US" altLang="zh-CN" sz="1800" b="0" dirty="0" smtClean="0"/>
          </a:p>
          <a:p>
            <a:pPr marL="0" indent="0">
              <a:spcBef>
                <a:spcPts val="1200"/>
              </a:spcBef>
              <a:spcAft>
                <a:spcPts val="1200"/>
              </a:spcAft>
              <a:buNone/>
            </a:pPr>
            <a:endParaRPr lang="en-US" altLang="zh-CN" sz="1800" b="0" dirty="0" smtClean="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11</a:t>
            </a:fld>
            <a:endParaRPr lang="zh-CN" altLang="en-US"/>
          </a:p>
        </p:txBody>
      </p:sp>
      <p:pic>
        <p:nvPicPr>
          <p:cNvPr id="9" name="图片 8"/>
          <p:cNvPicPr/>
          <p:nvPr/>
        </p:nvPicPr>
        <p:blipFill>
          <a:blip r:embed="rId3"/>
          <a:stretch>
            <a:fillRect/>
          </a:stretch>
        </p:blipFill>
        <p:spPr>
          <a:xfrm>
            <a:off x="539552" y="2708920"/>
            <a:ext cx="2520280" cy="3744416"/>
          </a:xfrm>
          <a:prstGeom prst="rect">
            <a:avLst/>
          </a:prstGeom>
        </p:spPr>
      </p:pic>
      <p:pic>
        <p:nvPicPr>
          <p:cNvPr id="7" name="图片 6"/>
          <p:cNvPicPr/>
          <p:nvPr/>
        </p:nvPicPr>
        <p:blipFill>
          <a:blip r:embed="rId4"/>
          <a:stretch>
            <a:fillRect/>
          </a:stretch>
        </p:blipFill>
        <p:spPr>
          <a:xfrm>
            <a:off x="1187624" y="2734672"/>
            <a:ext cx="5274310" cy="3496945"/>
          </a:xfrm>
          <a:prstGeom prst="rect">
            <a:avLst/>
          </a:prstGeom>
        </p:spPr>
      </p:pic>
      <p:pic>
        <p:nvPicPr>
          <p:cNvPr id="8" name="图片 7"/>
          <p:cNvPicPr/>
          <p:nvPr/>
        </p:nvPicPr>
        <p:blipFill>
          <a:blip r:embed="rId5"/>
          <a:stretch>
            <a:fillRect/>
          </a:stretch>
        </p:blipFill>
        <p:spPr>
          <a:xfrm>
            <a:off x="1934845" y="2831191"/>
            <a:ext cx="5274310" cy="3303905"/>
          </a:xfrm>
          <a:prstGeom prst="rect">
            <a:avLst/>
          </a:prstGeom>
        </p:spPr>
      </p:pic>
    </p:spTree>
    <p:extLst>
      <p:ext uri="{BB962C8B-B14F-4D97-AF65-F5344CB8AC3E}">
        <p14:creationId xmlns:p14="http://schemas.microsoft.com/office/powerpoint/2010/main" val="27151966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a:blip r:embed="rId3"/>
          <a:stretch>
            <a:fillRect/>
          </a:stretch>
        </p:blipFill>
        <p:spPr>
          <a:xfrm>
            <a:off x="539552" y="2780928"/>
            <a:ext cx="5760640" cy="3096344"/>
          </a:xfrm>
          <a:prstGeom prst="rect">
            <a:avLst/>
          </a:prstGeom>
        </p:spPr>
      </p:pic>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试用期总结：工作与成果</a:t>
            </a:r>
            <a:endParaRPr lang="zh-CN" altLang="en-US" dirty="0">
              <a:latin typeface="微软雅黑" pitchFamily="34" charset="-122"/>
              <a:ea typeface="微软雅黑" pitchFamily="34" charset="-122"/>
            </a:endParaRPr>
          </a:p>
        </p:txBody>
      </p:sp>
      <p:sp>
        <p:nvSpPr>
          <p:cNvPr id="6" name="内容占位符 5"/>
          <p:cNvSpPr>
            <a:spLocks noGrp="1"/>
          </p:cNvSpPr>
          <p:nvPr>
            <p:ph idx="1"/>
          </p:nvPr>
        </p:nvSpPr>
        <p:spPr>
          <a:xfrm>
            <a:off x="467544" y="980728"/>
            <a:ext cx="8208912" cy="1656184"/>
          </a:xfrm>
        </p:spPr>
        <p:txBody>
          <a:bodyPr/>
          <a:lstStyle/>
          <a:p>
            <a:pPr marL="0" indent="0">
              <a:spcBef>
                <a:spcPts val="1200"/>
              </a:spcBef>
              <a:spcAft>
                <a:spcPts val="1200"/>
              </a:spcAft>
              <a:buNone/>
            </a:pPr>
            <a:r>
              <a:rPr lang="zh-CN" altLang="en-US" sz="1800" b="0" dirty="0" smtClean="0"/>
              <a:t>试用期的主要工作任务：</a:t>
            </a:r>
            <a:endParaRPr lang="en-US" altLang="zh-CN" sz="1800" b="0" dirty="0"/>
          </a:p>
          <a:p>
            <a:pPr marL="0" indent="0">
              <a:spcBef>
                <a:spcPts val="1200"/>
              </a:spcBef>
              <a:spcAft>
                <a:spcPts val="1200"/>
              </a:spcAft>
              <a:buNone/>
            </a:pPr>
            <a:r>
              <a:rPr lang="en-US" altLang="zh-CN" sz="1800" b="0" dirty="0" smtClean="0"/>
              <a:t>3</a:t>
            </a:r>
            <a:r>
              <a:rPr lang="zh-CN" altLang="en-US" sz="1800" b="0" dirty="0" smtClean="0"/>
              <a:t>、学习使用</a:t>
            </a:r>
            <a:r>
              <a:rPr lang="en-US" altLang="zh-CN" sz="1800" b="0" dirty="0" smtClean="0"/>
              <a:t>vue.js</a:t>
            </a:r>
            <a:r>
              <a:rPr lang="zh-CN" altLang="en-US" sz="1800" b="0" dirty="0" smtClean="0"/>
              <a:t>、</a:t>
            </a:r>
            <a:r>
              <a:rPr lang="en-US" altLang="zh-CN" sz="1800" b="0" dirty="0" smtClean="0"/>
              <a:t>element-</a:t>
            </a:r>
            <a:r>
              <a:rPr lang="en-US" altLang="zh-CN" sz="1800" b="0" dirty="0" err="1" smtClean="0"/>
              <a:t>ui</a:t>
            </a:r>
            <a:r>
              <a:rPr lang="zh-CN" altLang="en-US" sz="1800" b="0" dirty="0" smtClean="0"/>
              <a:t>组件库、</a:t>
            </a:r>
            <a:r>
              <a:rPr lang="en-US" altLang="zh-CN" sz="1800" b="0" dirty="0" err="1" smtClean="0"/>
              <a:t>vuex</a:t>
            </a:r>
            <a:r>
              <a:rPr lang="zh-CN" altLang="en-US" sz="1800" b="0" dirty="0" smtClean="0"/>
              <a:t>状态管理、</a:t>
            </a:r>
            <a:r>
              <a:rPr lang="en-US" altLang="zh-CN" sz="1800" b="0" dirty="0" err="1" smtClean="0"/>
              <a:t>vue</a:t>
            </a:r>
            <a:r>
              <a:rPr lang="en-US" altLang="zh-CN" sz="1800" b="0" dirty="0" smtClean="0"/>
              <a:t>-cli</a:t>
            </a:r>
            <a:r>
              <a:rPr lang="zh-CN" altLang="en-US" sz="1800" b="0" dirty="0" smtClean="0"/>
              <a:t>脚手架工具等</a:t>
            </a:r>
            <a:r>
              <a:rPr lang="en-US" altLang="zh-CN" sz="1800" b="0" dirty="0" err="1" smtClean="0"/>
              <a:t>vue</a:t>
            </a:r>
            <a:r>
              <a:rPr lang="zh-CN" altLang="en-US" sz="1800" b="0" dirty="0" smtClean="0"/>
              <a:t>框架的相关知识。结合</a:t>
            </a:r>
            <a:r>
              <a:rPr lang="en-US" altLang="zh-CN" sz="1800" b="0" dirty="0" smtClean="0"/>
              <a:t>element-</a:t>
            </a:r>
            <a:r>
              <a:rPr lang="en-US" altLang="zh-CN" sz="1800" b="0" dirty="0" err="1" smtClean="0"/>
              <a:t>ui</a:t>
            </a:r>
            <a:r>
              <a:rPr lang="zh-CN" altLang="en-US" sz="1800" b="0" dirty="0" smtClean="0"/>
              <a:t>组件库设计完成订单管理和商品管理模块的页面。</a:t>
            </a:r>
            <a:endParaRPr lang="en-US" altLang="zh-CN" sz="1800" b="0" dirty="0" smtClean="0"/>
          </a:p>
          <a:p>
            <a:pPr marL="0" indent="0">
              <a:spcBef>
                <a:spcPts val="1200"/>
              </a:spcBef>
              <a:spcAft>
                <a:spcPts val="1200"/>
              </a:spcAft>
              <a:buNone/>
            </a:pPr>
            <a:endParaRPr lang="en-US" altLang="zh-CN" sz="1800" b="0" dirty="0" smtClean="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12</a:t>
            </a:fld>
            <a:endParaRPr lang="zh-CN" altLang="en-US"/>
          </a:p>
        </p:txBody>
      </p:sp>
      <p:pic>
        <p:nvPicPr>
          <p:cNvPr id="15" name="图片 14"/>
          <p:cNvPicPr/>
          <p:nvPr/>
        </p:nvPicPr>
        <p:blipFill>
          <a:blip r:embed="rId4"/>
          <a:stretch>
            <a:fillRect/>
          </a:stretch>
        </p:blipFill>
        <p:spPr>
          <a:xfrm>
            <a:off x="782716" y="2780928"/>
            <a:ext cx="5517475" cy="3096344"/>
          </a:xfrm>
          <a:prstGeom prst="rect">
            <a:avLst/>
          </a:prstGeom>
        </p:spPr>
      </p:pic>
      <p:pic>
        <p:nvPicPr>
          <p:cNvPr id="16" name="图片 15"/>
          <p:cNvPicPr/>
          <p:nvPr/>
        </p:nvPicPr>
        <p:blipFill>
          <a:blip r:embed="rId5"/>
          <a:stretch>
            <a:fillRect/>
          </a:stretch>
        </p:blipFill>
        <p:spPr>
          <a:xfrm>
            <a:off x="1043608" y="2780928"/>
            <a:ext cx="3888432" cy="3096344"/>
          </a:xfrm>
          <a:prstGeom prst="rect">
            <a:avLst/>
          </a:prstGeom>
        </p:spPr>
      </p:pic>
      <p:pic>
        <p:nvPicPr>
          <p:cNvPr id="17" name="图片 16"/>
          <p:cNvPicPr/>
          <p:nvPr/>
        </p:nvPicPr>
        <p:blipFill>
          <a:blip r:embed="rId6"/>
          <a:stretch>
            <a:fillRect/>
          </a:stretch>
        </p:blipFill>
        <p:spPr>
          <a:xfrm>
            <a:off x="1259632" y="2780928"/>
            <a:ext cx="3672408" cy="3096344"/>
          </a:xfrm>
          <a:prstGeom prst="rect">
            <a:avLst/>
          </a:prstGeom>
        </p:spPr>
      </p:pic>
      <p:pic>
        <p:nvPicPr>
          <p:cNvPr id="18" name="图片 17"/>
          <p:cNvPicPr/>
          <p:nvPr/>
        </p:nvPicPr>
        <p:blipFill>
          <a:blip r:embed="rId7"/>
          <a:stretch>
            <a:fillRect/>
          </a:stretch>
        </p:blipFill>
        <p:spPr>
          <a:xfrm>
            <a:off x="1475656" y="2774282"/>
            <a:ext cx="4248472" cy="2952328"/>
          </a:xfrm>
          <a:prstGeom prst="rect">
            <a:avLst/>
          </a:prstGeom>
        </p:spPr>
      </p:pic>
      <p:pic>
        <p:nvPicPr>
          <p:cNvPr id="19" name="图片 18"/>
          <p:cNvPicPr/>
          <p:nvPr/>
        </p:nvPicPr>
        <p:blipFill>
          <a:blip r:embed="rId8"/>
          <a:stretch>
            <a:fillRect/>
          </a:stretch>
        </p:blipFill>
        <p:spPr>
          <a:xfrm>
            <a:off x="1547664" y="2780928"/>
            <a:ext cx="5184576" cy="3024336"/>
          </a:xfrm>
          <a:prstGeom prst="rect">
            <a:avLst/>
          </a:prstGeom>
        </p:spPr>
      </p:pic>
    </p:spTree>
    <p:extLst>
      <p:ext uri="{BB962C8B-B14F-4D97-AF65-F5344CB8AC3E}">
        <p14:creationId xmlns:p14="http://schemas.microsoft.com/office/powerpoint/2010/main" val="33848254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ppt_x"/>
                                          </p:val>
                                        </p:tav>
                                        <p:tav tm="100000">
                                          <p:val>
                                            <p:strVal val="#ppt_x"/>
                                          </p:val>
                                        </p:tav>
                                      </p:tavLst>
                                    </p:anim>
                                    <p:anim calcmode="lin" valueType="num">
                                      <p:cBhvr additive="base">
                                        <p:cTn id="3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ppt_x"/>
                                          </p:val>
                                        </p:tav>
                                        <p:tav tm="100000">
                                          <p:val>
                                            <p:strVal val="#ppt_x"/>
                                          </p:val>
                                        </p:tav>
                                      </p:tavLst>
                                    </p:anim>
                                    <p:anim calcmode="lin" valueType="num">
                                      <p:cBhvr additive="base">
                                        <p:cTn id="3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试用期总结：工作与成果</a:t>
            </a:r>
            <a:endParaRPr lang="zh-CN" altLang="en-US" dirty="0">
              <a:latin typeface="微软雅黑" pitchFamily="34" charset="-122"/>
              <a:ea typeface="微软雅黑" pitchFamily="34" charset="-122"/>
            </a:endParaRPr>
          </a:p>
        </p:txBody>
      </p:sp>
      <p:sp>
        <p:nvSpPr>
          <p:cNvPr id="6" name="内容占位符 5"/>
          <p:cNvSpPr>
            <a:spLocks noGrp="1"/>
          </p:cNvSpPr>
          <p:nvPr>
            <p:ph idx="1"/>
          </p:nvPr>
        </p:nvSpPr>
        <p:spPr>
          <a:xfrm>
            <a:off x="467544" y="980728"/>
            <a:ext cx="8280920" cy="5328592"/>
          </a:xfrm>
        </p:spPr>
        <p:txBody>
          <a:bodyPr/>
          <a:lstStyle/>
          <a:p>
            <a:pPr marL="0" indent="0">
              <a:spcBef>
                <a:spcPts val="1200"/>
              </a:spcBef>
              <a:spcAft>
                <a:spcPts val="1200"/>
              </a:spcAft>
              <a:buNone/>
            </a:pPr>
            <a:r>
              <a:rPr lang="zh-CN" altLang="en-US" sz="1800" b="0" dirty="0" smtClean="0"/>
              <a:t>试用期的主要工作任务：</a:t>
            </a:r>
            <a:endParaRPr lang="en-US" altLang="zh-CN" sz="1800" b="0" dirty="0"/>
          </a:p>
          <a:p>
            <a:pPr marL="0" indent="0">
              <a:spcBef>
                <a:spcPts val="1200"/>
              </a:spcBef>
              <a:spcAft>
                <a:spcPts val="1200"/>
              </a:spcAft>
              <a:buNone/>
            </a:pPr>
            <a:r>
              <a:rPr lang="en-US" altLang="zh-CN" sz="1800" b="0" dirty="0" smtClean="0"/>
              <a:t>4</a:t>
            </a:r>
            <a:r>
              <a:rPr lang="zh-CN" altLang="en-US" sz="1800" b="0" dirty="0" smtClean="0"/>
              <a:t>、根据商业云平台的原型，使用</a:t>
            </a:r>
            <a:r>
              <a:rPr lang="en-US" altLang="zh-CN" sz="1800" b="0" dirty="0" err="1" smtClean="0"/>
              <a:t>vue</a:t>
            </a:r>
            <a:r>
              <a:rPr lang="zh-CN" altLang="en-US" sz="1800" b="0" dirty="0" smtClean="0"/>
              <a:t>和</a:t>
            </a:r>
            <a:r>
              <a:rPr lang="en-US" altLang="zh-CN" sz="1800" b="0" dirty="0" smtClean="0"/>
              <a:t>element-</a:t>
            </a:r>
            <a:r>
              <a:rPr lang="en-US" altLang="zh-CN" sz="1800" b="0" dirty="0" err="1" smtClean="0"/>
              <a:t>ui</a:t>
            </a:r>
            <a:r>
              <a:rPr lang="zh-CN" altLang="en-US" sz="1800" b="0" dirty="0" smtClean="0"/>
              <a:t>组件库完成应用管理模块，并且调用后端接口，完成了商城管理模和入驻审核</a:t>
            </a:r>
            <a:r>
              <a:rPr lang="zh-CN" altLang="en-US" sz="1800" b="0" dirty="0"/>
              <a:t>两部分</a:t>
            </a:r>
            <a:r>
              <a:rPr lang="zh-CN" altLang="en-US" sz="1800" b="0" dirty="0" smtClean="0"/>
              <a:t>的所有功能。</a:t>
            </a:r>
            <a:endParaRPr lang="en-US" altLang="zh-CN" sz="1800" b="0" dirty="0" smtClean="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13</a:t>
            </a:fld>
            <a:endParaRPr lang="zh-CN" altLang="en-US"/>
          </a:p>
        </p:txBody>
      </p:sp>
      <p:pic>
        <p:nvPicPr>
          <p:cNvPr id="7" name="图片 6"/>
          <p:cNvPicPr/>
          <p:nvPr/>
        </p:nvPicPr>
        <p:blipFill>
          <a:blip r:embed="rId3"/>
          <a:stretch>
            <a:fillRect/>
          </a:stretch>
        </p:blipFill>
        <p:spPr>
          <a:xfrm>
            <a:off x="611560" y="2492896"/>
            <a:ext cx="7560840" cy="3600400"/>
          </a:xfrm>
          <a:prstGeom prst="rect">
            <a:avLst/>
          </a:prstGeom>
        </p:spPr>
      </p:pic>
      <p:pic>
        <p:nvPicPr>
          <p:cNvPr id="9" name="图片 8"/>
          <p:cNvPicPr/>
          <p:nvPr/>
        </p:nvPicPr>
        <p:blipFill>
          <a:blip r:embed="rId4"/>
          <a:stretch>
            <a:fillRect/>
          </a:stretch>
        </p:blipFill>
        <p:spPr>
          <a:xfrm>
            <a:off x="1431508" y="2490048"/>
            <a:ext cx="6164827" cy="3459232"/>
          </a:xfrm>
          <a:prstGeom prst="rect">
            <a:avLst/>
          </a:prstGeom>
        </p:spPr>
      </p:pic>
      <p:pic>
        <p:nvPicPr>
          <p:cNvPr id="10" name="图片 9"/>
          <p:cNvPicPr/>
          <p:nvPr/>
        </p:nvPicPr>
        <p:blipFill>
          <a:blip r:embed="rId5"/>
          <a:stretch>
            <a:fillRect/>
          </a:stretch>
        </p:blipFill>
        <p:spPr>
          <a:xfrm>
            <a:off x="1961778" y="2492896"/>
            <a:ext cx="6066605" cy="3672408"/>
          </a:xfrm>
          <a:prstGeom prst="rect">
            <a:avLst/>
          </a:prstGeom>
        </p:spPr>
      </p:pic>
      <p:pic>
        <p:nvPicPr>
          <p:cNvPr id="11" name="图片 10"/>
          <p:cNvPicPr/>
          <p:nvPr/>
        </p:nvPicPr>
        <p:blipFill>
          <a:blip r:embed="rId6"/>
          <a:stretch>
            <a:fillRect/>
          </a:stretch>
        </p:blipFill>
        <p:spPr>
          <a:xfrm>
            <a:off x="2555776" y="2490048"/>
            <a:ext cx="5832648" cy="3603248"/>
          </a:xfrm>
          <a:prstGeom prst="rect">
            <a:avLst/>
          </a:prstGeom>
        </p:spPr>
      </p:pic>
    </p:spTree>
    <p:extLst>
      <p:ext uri="{BB962C8B-B14F-4D97-AF65-F5344CB8AC3E}">
        <p14:creationId xmlns:p14="http://schemas.microsoft.com/office/powerpoint/2010/main" val="24503809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试用期总结：工作案例</a:t>
            </a:r>
            <a:endParaRPr lang="zh-CN" altLang="en-US" dirty="0">
              <a:latin typeface="微软雅黑" pitchFamily="34" charset="-122"/>
              <a:ea typeface="微软雅黑" pitchFamily="34" charset="-122"/>
            </a:endParaRPr>
          </a:p>
        </p:txBody>
      </p:sp>
      <p:sp>
        <p:nvSpPr>
          <p:cNvPr id="9" name="Rectangle 3"/>
          <p:cNvSpPr>
            <a:spLocks noChangeArrowheads="1"/>
          </p:cNvSpPr>
          <p:nvPr/>
        </p:nvSpPr>
        <p:spPr bwMode="auto">
          <a:xfrm>
            <a:off x="625475" y="1279525"/>
            <a:ext cx="8080375" cy="344475"/>
          </a:xfrm>
          <a:prstGeom prst="rect">
            <a:avLst/>
          </a:prstGeom>
          <a:noFill/>
          <a:ln w="9525">
            <a:noFill/>
            <a:miter lim="800000"/>
            <a:headEnd/>
            <a:tailEnd/>
          </a:ln>
        </p:spPr>
        <p:txBody>
          <a:bodyPr/>
          <a:lstStyle/>
          <a:p>
            <a:pPr algn="l">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试用期间最成功的工作案例分享</a:t>
            </a:r>
          </a:p>
          <a:p>
            <a:pPr algn="l">
              <a:lnSpc>
                <a:spcPct val="120000"/>
              </a:lnSpc>
              <a:spcBef>
                <a:spcPct val="50000"/>
              </a:spcBef>
              <a:buClr>
                <a:srgbClr val="0070C0"/>
              </a:buClr>
              <a:buFont typeface="Wingdings" pitchFamily="2" charset="2"/>
              <a:buNone/>
            </a:pPr>
            <a:endParaRPr lang="zh-CN" altLang="en-US" sz="2400" b="1" dirty="0" smtClean="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14</a:t>
            </a:fld>
            <a:endParaRPr lang="zh-CN" altLang="en-US"/>
          </a:p>
        </p:txBody>
      </p:sp>
      <p:sp>
        <p:nvSpPr>
          <p:cNvPr id="2" name="内容占位符 1"/>
          <p:cNvSpPr>
            <a:spLocks noGrp="1"/>
          </p:cNvSpPr>
          <p:nvPr>
            <p:ph idx="1"/>
          </p:nvPr>
        </p:nvSpPr>
        <p:spPr>
          <a:xfrm>
            <a:off x="476250" y="1279525"/>
            <a:ext cx="8229600" cy="5245819"/>
          </a:xfrm>
        </p:spPr>
        <p:txBody>
          <a:bodyPr/>
          <a:lstStyle/>
          <a:p>
            <a:pPr marL="0">
              <a:spcBef>
                <a:spcPts val="1200"/>
              </a:spcBef>
              <a:spcAft>
                <a:spcPts val="0"/>
              </a:spcAft>
              <a:buNone/>
            </a:pPr>
            <a:endParaRPr lang="en-US" altLang="zh-CN" b="0" dirty="0" smtClean="0"/>
          </a:p>
          <a:p>
            <a:pPr marL="0">
              <a:spcBef>
                <a:spcPts val="1200"/>
              </a:spcBef>
              <a:spcAft>
                <a:spcPts val="0"/>
              </a:spcAft>
              <a:buNone/>
            </a:pPr>
            <a:r>
              <a:rPr lang="zh-CN" altLang="en-US" sz="2000" b="0" dirty="0" smtClean="0"/>
              <a:t>时间：</a:t>
            </a:r>
            <a:r>
              <a:rPr lang="en-US" altLang="zh-CN" sz="2000" b="0" dirty="0" smtClean="0"/>
              <a:t>8.15-8.23</a:t>
            </a:r>
          </a:p>
          <a:p>
            <a:pPr marL="0">
              <a:spcBef>
                <a:spcPts val="1200"/>
              </a:spcBef>
              <a:spcAft>
                <a:spcPts val="0"/>
              </a:spcAft>
              <a:buNone/>
            </a:pPr>
            <a:r>
              <a:rPr lang="zh-CN" altLang="en-US" sz="2000" b="0" dirty="0" smtClean="0"/>
              <a:t>案例</a:t>
            </a:r>
            <a:r>
              <a:rPr lang="zh-CN" altLang="en-US" sz="2000" b="0" dirty="0"/>
              <a:t>整个过程的描述</a:t>
            </a:r>
            <a:r>
              <a:rPr lang="zh-CN" altLang="en-US" sz="2000" b="0" dirty="0" smtClean="0"/>
              <a:t>：</a:t>
            </a:r>
            <a:r>
              <a:rPr lang="zh-CN" altLang="en-US" sz="2000" b="0" dirty="0"/>
              <a:t>商业</a:t>
            </a:r>
            <a:r>
              <a:rPr lang="zh-CN" altLang="en-US" sz="2000" b="0" dirty="0" smtClean="0"/>
              <a:t>云平台</a:t>
            </a:r>
            <a:r>
              <a:rPr lang="en-US" altLang="zh-CN" sz="2000" b="0" dirty="0" smtClean="0"/>
              <a:t>web</a:t>
            </a:r>
            <a:r>
              <a:rPr lang="zh-CN" altLang="en-US" sz="2000" b="0" dirty="0" smtClean="0"/>
              <a:t>端的应用管理模块，此模块主要分为两个部分商城管理和应用入驻审核。</a:t>
            </a:r>
            <a:endParaRPr lang="en-US" altLang="zh-CN" sz="2000" b="0" dirty="0" smtClean="0"/>
          </a:p>
          <a:p>
            <a:pPr marL="0">
              <a:spcBef>
                <a:spcPts val="1200"/>
              </a:spcBef>
              <a:spcAft>
                <a:spcPts val="0"/>
              </a:spcAft>
              <a:buNone/>
            </a:pPr>
            <a:r>
              <a:rPr lang="zh-CN" altLang="en-US" sz="2000" b="0" dirty="0" smtClean="0"/>
              <a:t>（</a:t>
            </a:r>
            <a:r>
              <a:rPr lang="en-US" altLang="zh-CN" sz="2000" b="0" dirty="0" smtClean="0"/>
              <a:t>1</a:t>
            </a:r>
            <a:r>
              <a:rPr lang="zh-CN" altLang="en-US" sz="2000" b="0" dirty="0" smtClean="0"/>
              <a:t>）模块利用了</a:t>
            </a:r>
            <a:r>
              <a:rPr lang="en-US" altLang="zh-CN" sz="2000" b="0" dirty="0" err="1" smtClean="0"/>
              <a:t>vue</a:t>
            </a:r>
            <a:r>
              <a:rPr lang="zh-CN" altLang="en-US" sz="2000" b="0" dirty="0" smtClean="0"/>
              <a:t>和</a:t>
            </a:r>
            <a:r>
              <a:rPr lang="en-US" altLang="zh-CN" sz="2000" b="0" dirty="0" smtClean="0"/>
              <a:t>element</a:t>
            </a:r>
            <a:r>
              <a:rPr lang="zh-CN" altLang="en-US" sz="2000" b="0" dirty="0"/>
              <a:t>组件</a:t>
            </a:r>
            <a:r>
              <a:rPr lang="zh-CN" altLang="en-US" sz="2000" b="0" dirty="0" smtClean="0"/>
              <a:t>库以及</a:t>
            </a:r>
            <a:r>
              <a:rPr lang="en-US" altLang="zh-CN" sz="2000" b="0" dirty="0" err="1" smtClean="0"/>
              <a:t>vuex</a:t>
            </a:r>
            <a:r>
              <a:rPr lang="zh-CN" altLang="en-US" sz="2000" b="0" dirty="0" smtClean="0"/>
              <a:t>状态管理实现，通过配置代理访问后端接口获取数据，在视图中展示。</a:t>
            </a:r>
            <a:endParaRPr lang="en-US" altLang="zh-CN" sz="2000" b="0" dirty="0" smtClean="0"/>
          </a:p>
          <a:p>
            <a:pPr marL="0">
              <a:spcBef>
                <a:spcPts val="1200"/>
              </a:spcBef>
              <a:spcAft>
                <a:spcPts val="0"/>
              </a:spcAft>
              <a:buNone/>
            </a:pPr>
            <a:r>
              <a:rPr lang="zh-CN" altLang="en-US" sz="2000" b="0" dirty="0" smtClean="0"/>
              <a:t>（</a:t>
            </a:r>
            <a:r>
              <a:rPr lang="en-US" altLang="zh-CN" sz="2000" b="0" dirty="0" smtClean="0"/>
              <a:t>2</a:t>
            </a:r>
            <a:r>
              <a:rPr lang="zh-CN" altLang="en-US" sz="2000" b="0" dirty="0" smtClean="0"/>
              <a:t>）通过分析原型界面发现三个列表查看的详情页主要部分是相同的，所以将详情部分的基本信息和资格与认证设计为两个公共组件。</a:t>
            </a:r>
            <a:endParaRPr lang="en-US" altLang="zh-CN" sz="2000" b="0" dirty="0" smtClean="0"/>
          </a:p>
          <a:p>
            <a:pPr marL="0">
              <a:spcBef>
                <a:spcPts val="1200"/>
              </a:spcBef>
              <a:spcAft>
                <a:spcPts val="0"/>
              </a:spcAft>
              <a:buNone/>
            </a:pPr>
            <a:r>
              <a:rPr lang="zh-CN" altLang="en-US" sz="2000" b="0" dirty="0" smtClean="0"/>
              <a:t>（</a:t>
            </a:r>
            <a:r>
              <a:rPr lang="en-US" altLang="zh-CN" sz="2000" b="0" dirty="0" smtClean="0"/>
              <a:t>3</a:t>
            </a:r>
            <a:r>
              <a:rPr lang="zh-CN" altLang="en-US" sz="2000" b="0" dirty="0" smtClean="0"/>
              <a:t>）在实现审核功能进行</a:t>
            </a:r>
            <a:r>
              <a:rPr lang="en-US" altLang="zh-CN" sz="2000" b="0" dirty="0" smtClean="0"/>
              <a:t>tab</a:t>
            </a:r>
            <a:r>
              <a:rPr lang="zh-CN" altLang="en-US" sz="2000" b="0" dirty="0" smtClean="0"/>
              <a:t>切换时，巧妙的利用异步发送请求完成之后，重新加载列表。</a:t>
            </a:r>
            <a:endParaRPr lang="en-US" altLang="zh-CN" sz="2000" b="0" dirty="0" smtClean="0"/>
          </a:p>
          <a:p>
            <a:pPr marL="0">
              <a:spcBef>
                <a:spcPts val="1200"/>
              </a:spcBef>
              <a:spcAft>
                <a:spcPts val="0"/>
              </a:spcAft>
              <a:buNone/>
            </a:pPr>
            <a:r>
              <a:rPr lang="zh-CN" altLang="en-US" sz="2000" b="0" dirty="0" smtClean="0"/>
              <a:t>（</a:t>
            </a:r>
            <a:r>
              <a:rPr lang="en-US" altLang="zh-CN" sz="2000" b="0" dirty="0" smtClean="0"/>
              <a:t>4</a:t>
            </a:r>
            <a:r>
              <a:rPr lang="zh-CN" altLang="en-US" sz="2000" b="0" dirty="0" smtClean="0"/>
              <a:t>）将不同组件中用到相同元素的样式提取出来，提高代码的复用。</a:t>
            </a:r>
            <a:endParaRPr lang="en-US" altLang="zh-CN" sz="2000" b="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853058"/>
            <a:ext cx="66389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47205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试用期总结：工作案例</a:t>
            </a:r>
            <a:endParaRPr lang="zh-CN" altLang="en-US" dirty="0">
              <a:latin typeface="微软雅黑" pitchFamily="34" charset="-122"/>
              <a:ea typeface="微软雅黑" pitchFamily="34" charset="-122"/>
            </a:endParaRPr>
          </a:p>
        </p:txBody>
      </p:sp>
      <p:sp>
        <p:nvSpPr>
          <p:cNvPr id="9" name="Rectangle 3"/>
          <p:cNvSpPr>
            <a:spLocks noChangeArrowheads="1"/>
          </p:cNvSpPr>
          <p:nvPr/>
        </p:nvSpPr>
        <p:spPr bwMode="auto">
          <a:xfrm>
            <a:off x="625475" y="1279525"/>
            <a:ext cx="8080375" cy="344475"/>
          </a:xfrm>
          <a:prstGeom prst="rect">
            <a:avLst/>
          </a:prstGeom>
          <a:noFill/>
          <a:ln w="9525">
            <a:noFill/>
            <a:miter lim="800000"/>
            <a:headEnd/>
            <a:tailEnd/>
          </a:ln>
        </p:spPr>
        <p:txBody>
          <a:bodyPr/>
          <a:lstStyle/>
          <a:p>
            <a:pPr algn="l">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试用期间最成功的工作案例分享</a:t>
            </a:r>
          </a:p>
          <a:p>
            <a:pPr algn="l">
              <a:lnSpc>
                <a:spcPct val="120000"/>
              </a:lnSpc>
              <a:spcBef>
                <a:spcPct val="50000"/>
              </a:spcBef>
              <a:buClr>
                <a:srgbClr val="0070C0"/>
              </a:buClr>
              <a:buFont typeface="Wingdings" pitchFamily="2" charset="2"/>
              <a:buNone/>
            </a:pPr>
            <a:endParaRPr lang="zh-CN" altLang="en-US" sz="2400" b="1" dirty="0" smtClean="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15</a:t>
            </a:fld>
            <a:endParaRPr lang="zh-CN" altLang="en-US"/>
          </a:p>
        </p:txBody>
      </p:sp>
      <p:sp>
        <p:nvSpPr>
          <p:cNvPr id="2" name="内容占位符 1"/>
          <p:cNvSpPr>
            <a:spLocks noGrp="1"/>
          </p:cNvSpPr>
          <p:nvPr>
            <p:ph idx="1"/>
          </p:nvPr>
        </p:nvSpPr>
        <p:spPr>
          <a:xfrm>
            <a:off x="476250" y="1279525"/>
            <a:ext cx="8229600" cy="5317827"/>
          </a:xfrm>
        </p:spPr>
        <p:txBody>
          <a:bodyPr/>
          <a:lstStyle/>
          <a:p>
            <a:pPr marL="0">
              <a:spcBef>
                <a:spcPts val="1200"/>
              </a:spcBef>
              <a:spcAft>
                <a:spcPts val="0"/>
              </a:spcAft>
              <a:buNone/>
            </a:pPr>
            <a:endParaRPr lang="en-US" altLang="zh-CN" b="0" dirty="0" smtClean="0"/>
          </a:p>
          <a:p>
            <a:pPr marL="0">
              <a:spcBef>
                <a:spcPts val="1200"/>
              </a:spcBef>
              <a:spcAft>
                <a:spcPts val="0"/>
              </a:spcAft>
              <a:buNone/>
            </a:pPr>
            <a:r>
              <a:rPr lang="zh-CN" altLang="en-US" sz="2000" b="0" dirty="0" smtClean="0"/>
              <a:t>对</a:t>
            </a:r>
            <a:r>
              <a:rPr lang="zh-CN" altLang="en-US" sz="2000" b="0" dirty="0"/>
              <a:t>这个案例的总结</a:t>
            </a:r>
            <a:r>
              <a:rPr lang="zh-CN" altLang="en-US" sz="2000" b="0" dirty="0" smtClean="0"/>
              <a:t>：通过完成此模块的开发，不仅学习了很多前端的细节知识，对连接后台接口也有了更深刻的理解，现总结以下几点：</a:t>
            </a:r>
            <a:endParaRPr lang="en-US" altLang="zh-CN" sz="2000" b="0" dirty="0" smtClean="0"/>
          </a:p>
          <a:p>
            <a:pPr marL="0">
              <a:spcBef>
                <a:spcPts val="1200"/>
              </a:spcBef>
              <a:spcAft>
                <a:spcPts val="0"/>
              </a:spcAft>
              <a:buNone/>
            </a:pPr>
            <a:r>
              <a:rPr lang="zh-CN" altLang="en-US" sz="2000" b="0" dirty="0" smtClean="0"/>
              <a:t>（</a:t>
            </a:r>
            <a:r>
              <a:rPr lang="en-US" altLang="zh-CN" sz="2000" b="0" dirty="0" smtClean="0"/>
              <a:t>1</a:t>
            </a:r>
            <a:r>
              <a:rPr lang="zh-CN" altLang="en-US" sz="2000" b="0" dirty="0" smtClean="0"/>
              <a:t>）要完成一个功能的开发，必须要与后台开发人员交流沟通，这样不仅可以提高开发效率，也方便了前后端开发人员进行功能调试。</a:t>
            </a:r>
            <a:endParaRPr lang="en-US" altLang="zh-CN" sz="2000" b="0" dirty="0" smtClean="0"/>
          </a:p>
          <a:p>
            <a:pPr marL="0">
              <a:spcBef>
                <a:spcPts val="1200"/>
              </a:spcBef>
              <a:spcAft>
                <a:spcPts val="0"/>
              </a:spcAft>
              <a:buNone/>
            </a:pPr>
            <a:r>
              <a:rPr lang="zh-CN" altLang="en-US" sz="2000" b="0" dirty="0" smtClean="0"/>
              <a:t>（</a:t>
            </a:r>
            <a:r>
              <a:rPr lang="en-US" altLang="zh-CN" sz="2000" b="0" dirty="0" smtClean="0"/>
              <a:t>2</a:t>
            </a:r>
            <a:r>
              <a:rPr lang="zh-CN" altLang="en-US" sz="2000" b="0" dirty="0" smtClean="0"/>
              <a:t>）在设计模块的组件时，一定要考虑到组件的复用问题，如果没有重复使用就不需要将其单独作为一个组件，有利于项目的后期维护。</a:t>
            </a:r>
            <a:endParaRPr lang="en-US" altLang="zh-CN" dirty="0"/>
          </a:p>
          <a:p>
            <a:pPr marL="0">
              <a:spcBef>
                <a:spcPts val="1200"/>
              </a:spcBef>
              <a:spcAft>
                <a:spcPts val="0"/>
              </a:spcAft>
              <a:buNone/>
            </a:pPr>
            <a:r>
              <a:rPr lang="zh-CN" altLang="en-US" sz="2000" b="0" dirty="0" smtClean="0"/>
              <a:t>（</a:t>
            </a:r>
            <a:r>
              <a:rPr lang="en-US" altLang="zh-CN" sz="2000" b="0" dirty="0" smtClean="0"/>
              <a:t>3</a:t>
            </a:r>
            <a:r>
              <a:rPr lang="zh-CN" altLang="en-US" sz="2000" b="0" dirty="0" smtClean="0"/>
              <a:t>）在遇到问题时，应该先自己分析可能的原因，想解决的方案，如果没有解决，在借助网络、请教同事尽快解决问题。</a:t>
            </a:r>
            <a:endParaRPr lang="en-US" altLang="zh-CN" sz="2000" b="0" dirty="0" smtClean="0"/>
          </a:p>
          <a:p>
            <a:pPr marL="0">
              <a:spcBef>
                <a:spcPts val="1200"/>
              </a:spcBef>
              <a:spcAft>
                <a:spcPts val="0"/>
              </a:spcAft>
              <a:buNone/>
            </a:pPr>
            <a:r>
              <a:rPr lang="zh-CN" altLang="en-US" sz="2000" b="0" dirty="0" smtClean="0"/>
              <a:t>（</a:t>
            </a:r>
            <a:r>
              <a:rPr lang="en-US" altLang="zh-CN" sz="2000" b="0" dirty="0" smtClean="0"/>
              <a:t>4</a:t>
            </a:r>
            <a:r>
              <a:rPr lang="zh-CN" altLang="en-US" sz="2000" b="0" dirty="0" smtClean="0"/>
              <a:t>）在写代码时应该注意写注释，方便后期对代码进行优化。</a:t>
            </a:r>
            <a:endParaRPr lang="en-US" altLang="zh-CN" sz="2000" b="0" dirty="0" smtClean="0"/>
          </a:p>
          <a:p>
            <a:pPr marL="0">
              <a:spcBef>
                <a:spcPts val="1200"/>
              </a:spcBef>
              <a:spcAft>
                <a:spcPts val="0"/>
              </a:spcAft>
              <a:buNone/>
            </a:pPr>
            <a:r>
              <a:rPr lang="zh-CN" altLang="en-US" sz="2000" b="0" dirty="0" smtClean="0"/>
              <a:t>（</a:t>
            </a:r>
            <a:r>
              <a:rPr lang="en-US" altLang="zh-CN" sz="2000" b="0" dirty="0" smtClean="0"/>
              <a:t>5</a:t>
            </a:r>
            <a:r>
              <a:rPr lang="zh-CN" altLang="en-US" sz="2000" b="0" dirty="0" smtClean="0"/>
              <a:t>）在开发一个模块时应先整体分析此模块的所有的功能、数据库表。</a:t>
            </a:r>
            <a:endParaRPr lang="en-US" altLang="zh-CN" sz="2000" b="0" dirty="0" smtClean="0"/>
          </a:p>
          <a:p>
            <a:pPr marL="0">
              <a:spcBef>
                <a:spcPts val="1200"/>
              </a:spcBef>
              <a:spcAft>
                <a:spcPts val="0"/>
              </a:spcAft>
              <a:buNone/>
            </a:pPr>
            <a:endParaRPr lang="zh-CN" altLang="en-US" sz="2000" b="0" dirty="0"/>
          </a:p>
        </p:txBody>
      </p:sp>
    </p:spTree>
    <p:extLst>
      <p:ext uri="{BB962C8B-B14F-4D97-AF65-F5344CB8AC3E}">
        <p14:creationId xmlns:p14="http://schemas.microsoft.com/office/powerpoint/2010/main" val="132995229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试用期总结：工作案例</a:t>
            </a:r>
            <a:endParaRPr lang="zh-CN" altLang="en-US" dirty="0">
              <a:latin typeface="微软雅黑" pitchFamily="34" charset="-122"/>
              <a:ea typeface="微软雅黑" pitchFamily="34" charset="-122"/>
            </a:endParaRPr>
          </a:p>
        </p:txBody>
      </p:sp>
      <p:sp>
        <p:nvSpPr>
          <p:cNvPr id="9" name="Rectangle 3"/>
          <p:cNvSpPr>
            <a:spLocks noChangeArrowheads="1"/>
          </p:cNvSpPr>
          <p:nvPr/>
        </p:nvSpPr>
        <p:spPr bwMode="auto">
          <a:xfrm>
            <a:off x="625475" y="1279525"/>
            <a:ext cx="8080375" cy="344475"/>
          </a:xfrm>
          <a:prstGeom prst="rect">
            <a:avLst/>
          </a:prstGeom>
          <a:noFill/>
          <a:ln w="9525">
            <a:noFill/>
            <a:miter lim="800000"/>
            <a:headEnd/>
            <a:tailEnd/>
          </a:ln>
        </p:spPr>
        <p:txBody>
          <a:bodyPr/>
          <a:lstStyle/>
          <a:p>
            <a:pPr algn="l">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试用期间最成功的工作案例分享</a:t>
            </a:r>
          </a:p>
          <a:p>
            <a:pPr algn="l">
              <a:lnSpc>
                <a:spcPct val="120000"/>
              </a:lnSpc>
              <a:spcBef>
                <a:spcPct val="50000"/>
              </a:spcBef>
              <a:buClr>
                <a:srgbClr val="0070C0"/>
              </a:buClr>
              <a:buFont typeface="Wingdings" pitchFamily="2" charset="2"/>
              <a:buNone/>
            </a:pPr>
            <a:endParaRPr lang="zh-CN" altLang="en-US" sz="2400" b="1" dirty="0" smtClean="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16</a:t>
            </a:fld>
            <a:endParaRPr lang="zh-CN" altLang="en-US"/>
          </a:p>
        </p:txBody>
      </p:sp>
      <p:sp>
        <p:nvSpPr>
          <p:cNvPr id="2" name="内容占位符 1"/>
          <p:cNvSpPr>
            <a:spLocks noGrp="1"/>
          </p:cNvSpPr>
          <p:nvPr>
            <p:ph idx="1"/>
          </p:nvPr>
        </p:nvSpPr>
        <p:spPr>
          <a:xfrm>
            <a:off x="476250" y="1279525"/>
            <a:ext cx="8229600" cy="5173811"/>
          </a:xfrm>
        </p:spPr>
        <p:txBody>
          <a:bodyPr/>
          <a:lstStyle/>
          <a:p>
            <a:pPr marL="0">
              <a:spcBef>
                <a:spcPts val="1200"/>
              </a:spcBef>
              <a:spcAft>
                <a:spcPts val="0"/>
              </a:spcAft>
              <a:buNone/>
            </a:pPr>
            <a:endParaRPr lang="en-US" altLang="zh-CN" b="0"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3" y="1728575"/>
            <a:ext cx="3924911" cy="4462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23" y="1774072"/>
            <a:ext cx="4268900" cy="441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064830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试用期总结：工作案例</a:t>
            </a:r>
            <a:endParaRPr lang="zh-CN" altLang="en-US" dirty="0">
              <a:latin typeface="微软雅黑" pitchFamily="34" charset="-122"/>
              <a:ea typeface="微软雅黑" pitchFamily="34" charset="-122"/>
            </a:endParaRPr>
          </a:p>
        </p:txBody>
      </p:sp>
      <p:sp>
        <p:nvSpPr>
          <p:cNvPr id="10" name="矩形 9"/>
          <p:cNvSpPr/>
          <p:nvPr/>
        </p:nvSpPr>
        <p:spPr>
          <a:xfrm>
            <a:off x="623860" y="1018094"/>
            <a:ext cx="4677884" cy="535531"/>
          </a:xfrm>
          <a:prstGeom prst="rect">
            <a:avLst/>
          </a:prstGeom>
        </p:spPr>
        <p:txBody>
          <a:bodyPr wrap="none">
            <a:spAutoFit/>
          </a:bodyPr>
          <a:lstStyle/>
          <a:p>
            <a:pPr>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试用期间最困难的工作案例分享</a:t>
            </a:r>
            <a:endParaRPr lang="zh-CN" altLang="en-US" sz="2400" b="1" dirty="0">
              <a:latin typeface="微软雅黑" pitchFamily="34" charset="-122"/>
              <a:ea typeface="微软雅黑" pitchFamily="34" charset="-122"/>
            </a:endParaRPr>
          </a:p>
        </p:txBody>
      </p:sp>
      <p:sp>
        <p:nvSpPr>
          <p:cNvPr id="6" name="内容占位符 5"/>
          <p:cNvSpPr>
            <a:spLocks noGrp="1"/>
          </p:cNvSpPr>
          <p:nvPr>
            <p:ph idx="1"/>
          </p:nvPr>
        </p:nvSpPr>
        <p:spPr>
          <a:xfrm>
            <a:off x="589597" y="1542482"/>
            <a:ext cx="7515220" cy="4910854"/>
          </a:xfrm>
          <a:ln>
            <a:solidFill>
              <a:schemeClr val="bg2"/>
            </a:solidFill>
            <a:prstDash val="dash"/>
          </a:ln>
        </p:spPr>
        <p:txBody>
          <a:bodyPr/>
          <a:lstStyle/>
          <a:p>
            <a:pPr marL="0">
              <a:spcBef>
                <a:spcPts val="1200"/>
              </a:spcBef>
              <a:spcAft>
                <a:spcPts val="0"/>
              </a:spcAft>
              <a:buNone/>
            </a:pPr>
            <a:r>
              <a:rPr lang="zh-CN" altLang="en-US" sz="2000" b="0" dirty="0" smtClean="0"/>
              <a:t>时间：</a:t>
            </a:r>
            <a:r>
              <a:rPr lang="en-US" altLang="zh-CN" sz="2000" b="0" dirty="0" smtClean="0"/>
              <a:t>7.16-7.27</a:t>
            </a:r>
          </a:p>
          <a:p>
            <a:pPr marL="0">
              <a:spcBef>
                <a:spcPts val="1200"/>
              </a:spcBef>
              <a:spcAft>
                <a:spcPts val="0"/>
              </a:spcAft>
              <a:buNone/>
            </a:pPr>
            <a:r>
              <a:rPr lang="zh-CN" altLang="en-US" sz="2000" b="0" dirty="0" smtClean="0"/>
              <a:t>案例整个过程的描述：主要是熟悉</a:t>
            </a:r>
            <a:r>
              <a:rPr lang="en-US" altLang="zh-CN" sz="2000" b="0" dirty="0" smtClean="0"/>
              <a:t>esf-web2.0.0</a:t>
            </a:r>
            <a:r>
              <a:rPr lang="zh-CN" altLang="en-US" sz="2000" b="0" dirty="0" smtClean="0"/>
              <a:t>框架的使用，完成系统</a:t>
            </a:r>
            <a:r>
              <a:rPr lang="zh-CN" altLang="en-US" sz="2000" b="0" dirty="0"/>
              <a:t>字典</a:t>
            </a:r>
            <a:r>
              <a:rPr lang="zh-CN" altLang="en-US" sz="2000" b="0" dirty="0" smtClean="0"/>
              <a:t>模块、系统配置模块以及修改</a:t>
            </a:r>
            <a:r>
              <a:rPr lang="zh-CN" altLang="en-US" sz="2000" b="0" dirty="0"/>
              <a:t>系统权限模块的菜单信息管理</a:t>
            </a:r>
            <a:r>
              <a:rPr lang="zh-CN" altLang="en-US" sz="2000" b="0" dirty="0" smtClean="0"/>
              <a:t>列表模块的小</a:t>
            </a:r>
            <a:r>
              <a:rPr lang="en-US" altLang="zh-CN" sz="2000" b="0" dirty="0" smtClean="0"/>
              <a:t>bug</a:t>
            </a:r>
            <a:r>
              <a:rPr lang="zh-CN" altLang="en-US" sz="2000" b="0" dirty="0" smtClean="0"/>
              <a:t>。</a:t>
            </a:r>
            <a:endParaRPr lang="en-US" altLang="zh-CN" sz="2000" b="0" dirty="0" smtClean="0"/>
          </a:p>
          <a:p>
            <a:pPr marL="0">
              <a:spcBef>
                <a:spcPts val="1200"/>
              </a:spcBef>
              <a:spcAft>
                <a:spcPts val="0"/>
              </a:spcAft>
              <a:buNone/>
            </a:pPr>
            <a:r>
              <a:rPr lang="zh-CN" altLang="en-US" sz="2000" b="0" dirty="0" smtClean="0"/>
              <a:t>（</a:t>
            </a:r>
            <a:r>
              <a:rPr lang="en-US" altLang="zh-CN" sz="2000" b="0" dirty="0" smtClean="0"/>
              <a:t>1</a:t>
            </a:r>
            <a:r>
              <a:rPr lang="zh-CN" altLang="en-US" sz="2000" b="0" dirty="0" smtClean="0"/>
              <a:t>）在配置</a:t>
            </a:r>
            <a:r>
              <a:rPr lang="en-US" altLang="zh-CN" sz="2000" b="0" dirty="0" err="1" smtClean="0"/>
              <a:t>nginx</a:t>
            </a:r>
            <a:r>
              <a:rPr lang="zh-CN" altLang="en-US" sz="2000" b="0" dirty="0" smtClean="0"/>
              <a:t>静态服务器时出现了很多问题，最后通过每次查看</a:t>
            </a:r>
            <a:r>
              <a:rPr lang="en-US" altLang="zh-CN" sz="2000" b="0" dirty="0" smtClean="0"/>
              <a:t>error.log</a:t>
            </a:r>
            <a:r>
              <a:rPr lang="zh-CN" altLang="en-US" sz="2000" b="0" dirty="0" smtClean="0"/>
              <a:t>日志输出，发现问题，并解决问题。</a:t>
            </a:r>
          </a:p>
          <a:p>
            <a:pPr marL="0">
              <a:spcBef>
                <a:spcPts val="1200"/>
              </a:spcBef>
              <a:spcAft>
                <a:spcPts val="0"/>
              </a:spcAft>
              <a:buNone/>
            </a:pPr>
            <a:r>
              <a:rPr lang="zh-CN" altLang="en-US" sz="2000" b="0" dirty="0"/>
              <a:t>（</a:t>
            </a:r>
            <a:r>
              <a:rPr lang="en-US" altLang="zh-CN" sz="2000" b="0" dirty="0"/>
              <a:t>2</a:t>
            </a:r>
            <a:r>
              <a:rPr lang="zh-CN" altLang="en-US" sz="2000" b="0" dirty="0"/>
              <a:t>）由于不清楚很多插件的实现原理，在界面实现过程中遇到很多问题，通过李工的讲解，一边学习</a:t>
            </a:r>
            <a:r>
              <a:rPr lang="zh-CN" altLang="en-US" sz="2000" b="0" dirty="0" smtClean="0"/>
              <a:t>一边看已经</a:t>
            </a:r>
            <a:r>
              <a:rPr lang="zh-CN" altLang="en-US" sz="2000" b="0" dirty="0"/>
              <a:t>开发的代码，完成了这个模块。</a:t>
            </a:r>
            <a:endParaRPr lang="en-US" altLang="zh-CN" sz="2000" b="0" dirty="0"/>
          </a:p>
          <a:p>
            <a:pPr marL="0">
              <a:spcBef>
                <a:spcPts val="1200"/>
              </a:spcBef>
              <a:spcAft>
                <a:spcPts val="0"/>
              </a:spcAft>
              <a:buNone/>
            </a:pPr>
            <a:r>
              <a:rPr lang="zh-CN" altLang="en-US" sz="2000" b="0" dirty="0"/>
              <a:t>（</a:t>
            </a:r>
            <a:r>
              <a:rPr lang="en-US" altLang="zh-CN" sz="2000" b="0" dirty="0"/>
              <a:t>3</a:t>
            </a:r>
            <a:r>
              <a:rPr lang="zh-CN" altLang="en-US" sz="2000" b="0" dirty="0"/>
              <a:t>）通过分析列表插件、表单插件、</a:t>
            </a:r>
            <a:r>
              <a:rPr lang="en-US" altLang="zh-CN" sz="2000" b="0" dirty="0"/>
              <a:t>tab</a:t>
            </a:r>
            <a:r>
              <a:rPr lang="zh-CN" altLang="en-US" sz="2000" b="0" dirty="0"/>
              <a:t>插件以及表单验证插件的实现原理，对此框架有了更深刻的认识。</a:t>
            </a:r>
            <a:endParaRPr lang="en-US" altLang="zh-CN" sz="2000" b="0" dirty="0"/>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17</a:t>
            </a:fld>
            <a:endParaRPr lang="zh-CN" alt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试用期总结：工作案例</a:t>
            </a:r>
            <a:endParaRPr lang="zh-CN" altLang="en-US" dirty="0">
              <a:latin typeface="微软雅黑" pitchFamily="34" charset="-122"/>
              <a:ea typeface="微软雅黑" pitchFamily="34" charset="-122"/>
            </a:endParaRPr>
          </a:p>
        </p:txBody>
      </p:sp>
      <p:sp>
        <p:nvSpPr>
          <p:cNvPr id="10" name="矩形 9"/>
          <p:cNvSpPr/>
          <p:nvPr/>
        </p:nvSpPr>
        <p:spPr>
          <a:xfrm>
            <a:off x="623860" y="1018094"/>
            <a:ext cx="4677884" cy="535531"/>
          </a:xfrm>
          <a:prstGeom prst="rect">
            <a:avLst/>
          </a:prstGeom>
        </p:spPr>
        <p:txBody>
          <a:bodyPr wrap="none">
            <a:spAutoFit/>
          </a:bodyPr>
          <a:lstStyle/>
          <a:p>
            <a:pPr>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试用期间最困难的工作案例分享</a:t>
            </a:r>
            <a:endParaRPr lang="zh-CN" altLang="en-US" sz="2400" b="1" dirty="0">
              <a:latin typeface="微软雅黑" pitchFamily="34" charset="-122"/>
              <a:ea typeface="微软雅黑" pitchFamily="34" charset="-122"/>
            </a:endParaRPr>
          </a:p>
        </p:txBody>
      </p:sp>
      <p:sp>
        <p:nvSpPr>
          <p:cNvPr id="6" name="内容占位符 5"/>
          <p:cNvSpPr>
            <a:spLocks noGrp="1"/>
          </p:cNvSpPr>
          <p:nvPr>
            <p:ph idx="1"/>
          </p:nvPr>
        </p:nvSpPr>
        <p:spPr>
          <a:xfrm>
            <a:off x="589597" y="1542482"/>
            <a:ext cx="7515220" cy="4910854"/>
          </a:xfrm>
          <a:ln>
            <a:solidFill>
              <a:schemeClr val="bg2"/>
            </a:solidFill>
            <a:prstDash val="dash"/>
          </a:ln>
        </p:spPr>
        <p:txBody>
          <a:bodyPr/>
          <a:lstStyle/>
          <a:p>
            <a:pPr marL="0">
              <a:spcBef>
                <a:spcPts val="1200"/>
              </a:spcBef>
              <a:spcAft>
                <a:spcPts val="0"/>
              </a:spcAft>
              <a:buNone/>
            </a:pPr>
            <a:r>
              <a:rPr lang="zh-CN" altLang="en-US" sz="2000" b="0" dirty="0"/>
              <a:t>对这个案例的总结</a:t>
            </a:r>
            <a:r>
              <a:rPr lang="zh-CN" altLang="en-US" sz="2000" b="0" dirty="0" smtClean="0"/>
              <a:t>：实现模块的过程中最困难的地方就是不熟悉框架，不懂框架实现的原理，但是在此过程中我收获了很多：</a:t>
            </a:r>
            <a:endParaRPr lang="en-US" altLang="zh-CN" sz="2000" b="0" dirty="0" smtClean="0"/>
          </a:p>
          <a:p>
            <a:pPr marL="0">
              <a:spcBef>
                <a:spcPts val="1200"/>
              </a:spcBef>
              <a:spcAft>
                <a:spcPts val="0"/>
              </a:spcAft>
              <a:buNone/>
            </a:pPr>
            <a:r>
              <a:rPr lang="zh-CN" altLang="en-US" sz="2000" b="0" dirty="0" smtClean="0"/>
              <a:t>（</a:t>
            </a:r>
            <a:r>
              <a:rPr lang="en-US" altLang="zh-CN" sz="2000" b="0" dirty="0" smtClean="0"/>
              <a:t>1</a:t>
            </a:r>
            <a:r>
              <a:rPr lang="zh-CN" altLang="en-US" sz="2000" b="0" dirty="0" smtClean="0"/>
              <a:t>）李工安排我先利用框架实现功能，完成功能之后再去学习原理，我发现这种学习模式更容易理解插件的原理，以及为什么要对其进行封装。</a:t>
            </a:r>
            <a:endParaRPr lang="en-US" altLang="zh-CN" sz="2000" b="0" dirty="0" smtClean="0"/>
          </a:p>
          <a:p>
            <a:pPr marL="0">
              <a:spcBef>
                <a:spcPts val="1200"/>
              </a:spcBef>
              <a:spcAft>
                <a:spcPts val="0"/>
              </a:spcAft>
              <a:buNone/>
            </a:pPr>
            <a:r>
              <a:rPr lang="zh-CN" altLang="en-US" sz="2000" b="0" dirty="0" smtClean="0"/>
              <a:t>（</a:t>
            </a:r>
            <a:r>
              <a:rPr lang="en-US" altLang="zh-CN" sz="2000" b="0" dirty="0" smtClean="0"/>
              <a:t>2</a:t>
            </a:r>
            <a:r>
              <a:rPr lang="zh-CN" altLang="en-US" sz="2000" b="0" dirty="0" smtClean="0"/>
              <a:t>）在学习插件的原理时，也是学习知识的一个过程，遇到不会的问题、语法、知识点都可以在网上学习，不仅学会了框架，也对前端的知识有了更全面的了解。</a:t>
            </a:r>
            <a:endParaRPr lang="en-US" altLang="zh-CN" sz="2000" b="0" dirty="0" smtClean="0"/>
          </a:p>
          <a:p>
            <a:pPr marL="0">
              <a:spcBef>
                <a:spcPts val="1200"/>
              </a:spcBef>
              <a:spcAft>
                <a:spcPts val="0"/>
              </a:spcAft>
              <a:buNone/>
            </a:pPr>
            <a:r>
              <a:rPr lang="zh-CN" altLang="en-US" sz="2000" b="0" dirty="0" smtClean="0"/>
              <a:t>（</a:t>
            </a:r>
            <a:r>
              <a:rPr lang="en-US" altLang="zh-CN" sz="2000" b="0" dirty="0" smtClean="0"/>
              <a:t>3</a:t>
            </a:r>
            <a:r>
              <a:rPr lang="zh-CN" altLang="en-US" sz="2000" b="0" dirty="0" smtClean="0"/>
              <a:t>）在今后的工作中应该多实践，在实践中获取更多的经验、知识。</a:t>
            </a:r>
            <a:endParaRPr lang="en-US" altLang="zh-CN" sz="2000" b="0" dirty="0"/>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18</a:t>
            </a:fld>
            <a:endParaRPr lang="zh-CN" altLang="en-US"/>
          </a:p>
        </p:txBody>
      </p:sp>
    </p:spTree>
    <p:extLst>
      <p:ext uri="{BB962C8B-B14F-4D97-AF65-F5344CB8AC3E}">
        <p14:creationId xmlns:p14="http://schemas.microsoft.com/office/powerpoint/2010/main" val="81208692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试用期总结：企业融入</a:t>
            </a:r>
            <a:endParaRPr lang="zh-CN" altLang="en-US" dirty="0">
              <a:latin typeface="微软雅黑" pitchFamily="34" charset="-122"/>
              <a:ea typeface="微软雅黑" pitchFamily="34" charset="-122"/>
            </a:endParaRPr>
          </a:p>
        </p:txBody>
      </p:sp>
      <p:sp>
        <p:nvSpPr>
          <p:cNvPr id="8" name="内容占位符 5"/>
          <p:cNvSpPr>
            <a:spLocks noGrp="1"/>
          </p:cNvSpPr>
          <p:nvPr>
            <p:ph idx="1"/>
          </p:nvPr>
        </p:nvSpPr>
        <p:spPr>
          <a:xfrm>
            <a:off x="785786" y="1866903"/>
            <a:ext cx="7715304" cy="1922137"/>
          </a:xfrm>
          <a:ln>
            <a:solidFill>
              <a:schemeClr val="bg2"/>
            </a:solidFill>
            <a:prstDash val="dash"/>
          </a:ln>
        </p:spPr>
        <p:txBody>
          <a:bodyPr/>
          <a:lstStyle/>
          <a:p>
            <a:pPr marL="0">
              <a:spcBef>
                <a:spcPts val="0"/>
              </a:spcBef>
              <a:spcAft>
                <a:spcPts val="0"/>
              </a:spcAft>
              <a:buNone/>
            </a:pPr>
            <a:r>
              <a:rPr lang="en-US" altLang="zh-CN" sz="2000" b="0" dirty="0" smtClean="0"/>
              <a:t>1</a:t>
            </a:r>
            <a:r>
              <a:rPr lang="zh-CN" altLang="en-US" sz="2000" b="0" dirty="0" smtClean="0"/>
              <a:t>、公司的制度非常的人性化，工作环境也非常的舒适</a:t>
            </a:r>
            <a:endParaRPr lang="en-US" altLang="zh-CN" sz="2000" b="0" dirty="0" smtClean="0"/>
          </a:p>
          <a:p>
            <a:pPr marL="0">
              <a:spcBef>
                <a:spcPts val="0"/>
              </a:spcBef>
              <a:spcAft>
                <a:spcPts val="0"/>
              </a:spcAft>
              <a:buNone/>
            </a:pPr>
            <a:r>
              <a:rPr lang="en-US" altLang="zh-CN" sz="2000" b="0" dirty="0" smtClean="0"/>
              <a:t>2</a:t>
            </a:r>
            <a:r>
              <a:rPr lang="zh-CN" altLang="en-US" sz="2000" b="0" dirty="0" smtClean="0"/>
              <a:t>、公司有着专业的开发团队，团队分工明确，工作效率很高</a:t>
            </a:r>
            <a:endParaRPr lang="en-US" altLang="zh-CN" sz="2000" b="0" dirty="0" smtClean="0"/>
          </a:p>
          <a:p>
            <a:pPr marL="0">
              <a:spcBef>
                <a:spcPts val="0"/>
              </a:spcBef>
              <a:spcAft>
                <a:spcPts val="0"/>
              </a:spcAft>
              <a:buNone/>
            </a:pPr>
            <a:r>
              <a:rPr lang="en-US" altLang="zh-CN" sz="2000" b="0" dirty="0" smtClean="0"/>
              <a:t>3</a:t>
            </a:r>
            <a:r>
              <a:rPr lang="zh-CN" altLang="en-US" sz="2000" b="0" dirty="0" smtClean="0"/>
              <a:t>、公司重视人才，尊重技术成果</a:t>
            </a:r>
            <a:endParaRPr lang="en-US" altLang="zh-CN" sz="2000" b="0" dirty="0" smtClean="0"/>
          </a:p>
          <a:p>
            <a:pPr marL="0">
              <a:spcBef>
                <a:spcPts val="0"/>
              </a:spcBef>
              <a:spcAft>
                <a:spcPts val="0"/>
              </a:spcAft>
              <a:buNone/>
            </a:pPr>
            <a:r>
              <a:rPr lang="en-US" altLang="zh-CN" sz="2000" b="0" dirty="0" smtClean="0"/>
              <a:t>4</a:t>
            </a:r>
            <a:r>
              <a:rPr lang="zh-CN" altLang="en-US" sz="2000" b="0" dirty="0" smtClean="0"/>
              <a:t>、对新员工的培训，安排导师等安排，能够让新员工尽快进入正常的工作</a:t>
            </a:r>
            <a:endParaRPr lang="en-US" altLang="zh-CN" sz="2000" b="0" dirty="0" smtClean="0"/>
          </a:p>
        </p:txBody>
      </p:sp>
      <p:sp>
        <p:nvSpPr>
          <p:cNvPr id="9" name="Rectangle 3"/>
          <p:cNvSpPr>
            <a:spLocks noChangeArrowheads="1"/>
          </p:cNvSpPr>
          <p:nvPr/>
        </p:nvSpPr>
        <p:spPr bwMode="auto">
          <a:xfrm>
            <a:off x="606425" y="1298575"/>
            <a:ext cx="8080375" cy="344475"/>
          </a:xfrm>
          <a:prstGeom prst="rect">
            <a:avLst/>
          </a:prstGeom>
          <a:noFill/>
          <a:ln w="9525">
            <a:noFill/>
            <a:miter lim="800000"/>
            <a:headEnd/>
            <a:tailEnd/>
          </a:ln>
        </p:spPr>
        <p:txBody>
          <a:bodyPr/>
          <a:lstStyle/>
          <a:p>
            <a:pPr algn="l">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对企业文化的理解与感受</a:t>
            </a: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10" name="矩形 9"/>
          <p:cNvSpPr/>
          <p:nvPr/>
        </p:nvSpPr>
        <p:spPr>
          <a:xfrm>
            <a:off x="642910" y="3857628"/>
            <a:ext cx="2215671" cy="535531"/>
          </a:xfrm>
          <a:prstGeom prst="rect">
            <a:avLst/>
          </a:prstGeom>
        </p:spPr>
        <p:txBody>
          <a:bodyPr wrap="none">
            <a:spAutoFit/>
          </a:bodyPr>
          <a:lstStyle/>
          <a:p>
            <a:pPr>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对团队的融入</a:t>
            </a:r>
            <a:endParaRPr lang="zh-CN" altLang="en-US" sz="2400" b="1" dirty="0">
              <a:latin typeface="微软雅黑" pitchFamily="34" charset="-122"/>
              <a:ea typeface="微软雅黑" pitchFamily="34" charset="-122"/>
            </a:endParaRPr>
          </a:p>
        </p:txBody>
      </p:sp>
      <p:sp>
        <p:nvSpPr>
          <p:cNvPr id="11" name="内容占位符 5"/>
          <p:cNvSpPr txBox="1">
            <a:spLocks/>
          </p:cNvSpPr>
          <p:nvPr/>
        </p:nvSpPr>
        <p:spPr bwMode="auto">
          <a:xfrm>
            <a:off x="771556" y="4438671"/>
            <a:ext cx="7729534" cy="1582617"/>
          </a:xfrm>
          <a:prstGeom prst="rect">
            <a:avLst/>
          </a:prstGeom>
          <a:noFill/>
          <a:ln w="9525">
            <a:solidFill>
              <a:schemeClr val="bg2"/>
            </a:solidFill>
            <a:prstDash val="dash"/>
            <a:miter lim="800000"/>
            <a:headEnd/>
            <a:tailEnd/>
          </a:ln>
        </p:spPr>
        <p:txBody>
          <a:bodyPr vert="horz" wrap="square" lIns="91440" tIns="45720" rIns="91440" bIns="45720" numCol="1" anchor="t" anchorCtr="0" compatLnSpc="1">
            <a:prstTxWarp prst="textNoShape">
              <a:avLst/>
            </a:prstTxWarp>
          </a:bodyPr>
          <a:lstStyle/>
          <a:p>
            <a:pPr lvl="0" indent="-342900" algn="just" eaLnBrk="0" fontAlgn="base" hangingPunct="0">
              <a:lnSpc>
                <a:spcPct val="120000"/>
              </a:lnSpc>
              <a:spcBef>
                <a:spcPts val="1200"/>
              </a:spcBef>
              <a:buClr>
                <a:srgbClr val="5DB2FF"/>
              </a:buClr>
              <a:buSzPct val="80000"/>
            </a:pPr>
            <a:r>
              <a:rPr lang="zh-CN" altLang="en-US" sz="2000" kern="0" dirty="0" smtClean="0">
                <a:ea typeface="微软雅黑" pitchFamily="34" charset="-122"/>
              </a:rPr>
              <a:t>非常感谢同事们的帮助，让我很快融入了这个集体，在工作中，不管我遇到的问题多么简单，同事都会耐心的给我讲解，帮助我解决问题，并且还会讲解更多与其相关的问题；组长在安排工作任务时，会综合考虑我的情况，合理的给我安排学习和工作任务。</a:t>
            </a:r>
            <a:endParaRPr lang="en-US" altLang="zh-CN" sz="2000" kern="0" dirty="0" smtClean="0">
              <a:ea typeface="微软雅黑" pitchFamily="34" charset="-122"/>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19</a:t>
            </a:fld>
            <a:endParaRPr lang="zh-CN" alt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108091"/>
            <a:ext cx="8229600" cy="4678363"/>
          </a:xfrm>
        </p:spPr>
        <p:txBody>
          <a:bodyPr/>
          <a:lstStyle/>
          <a:p>
            <a:pPr>
              <a:spcBef>
                <a:spcPts val="600"/>
              </a:spcBef>
              <a:spcAft>
                <a:spcPts val="0"/>
              </a:spcAft>
              <a:buFont typeface="Wingdings" pitchFamily="2" charset="2"/>
              <a:buChar char="l"/>
            </a:pPr>
            <a:r>
              <a:rPr lang="zh-CN" altLang="en-US" dirty="0" smtClean="0">
                <a:solidFill>
                  <a:srgbClr val="0070C0"/>
                </a:solidFill>
              </a:rPr>
              <a:t>个人简介</a:t>
            </a:r>
            <a:endParaRPr lang="en-US" altLang="zh-CN" dirty="0" smtClean="0">
              <a:solidFill>
                <a:srgbClr val="0070C0"/>
              </a:solidFill>
            </a:endParaRPr>
          </a:p>
          <a:p>
            <a:pPr>
              <a:spcBef>
                <a:spcPts val="600"/>
              </a:spcBef>
              <a:spcAft>
                <a:spcPts val="0"/>
              </a:spcAft>
              <a:buFont typeface="Wingdings" pitchFamily="2" charset="2"/>
              <a:buChar char="l"/>
            </a:pPr>
            <a:r>
              <a:rPr lang="zh-CN" altLang="en-US" b="0" dirty="0" smtClean="0"/>
              <a:t>试用期总结</a:t>
            </a:r>
            <a:endParaRPr lang="en-US" altLang="zh-CN" b="0" dirty="0" smtClean="0"/>
          </a:p>
          <a:p>
            <a:pPr>
              <a:spcBef>
                <a:spcPts val="600"/>
              </a:spcBef>
              <a:spcAft>
                <a:spcPts val="0"/>
              </a:spcAft>
              <a:buNone/>
            </a:pPr>
            <a:r>
              <a:rPr lang="zh-CN" altLang="en-US" sz="2200" b="0" dirty="0" smtClean="0"/>
              <a:t>       学习与发展</a:t>
            </a:r>
            <a:endParaRPr lang="en-US" altLang="zh-CN" sz="2200" b="0" dirty="0" smtClean="0"/>
          </a:p>
          <a:p>
            <a:pPr>
              <a:spcBef>
                <a:spcPts val="600"/>
              </a:spcBef>
              <a:spcAft>
                <a:spcPts val="0"/>
              </a:spcAft>
              <a:buNone/>
            </a:pPr>
            <a:r>
              <a:rPr lang="en-US" altLang="zh-CN" sz="2200" b="0" dirty="0" smtClean="0"/>
              <a:t>       </a:t>
            </a:r>
            <a:r>
              <a:rPr lang="zh-CN" altLang="en-US" sz="2200" b="0" dirty="0" smtClean="0"/>
              <a:t>工作与成果</a:t>
            </a:r>
            <a:endParaRPr lang="en-US" altLang="zh-CN" sz="2200" b="0" dirty="0" smtClean="0"/>
          </a:p>
          <a:p>
            <a:pPr>
              <a:spcBef>
                <a:spcPts val="600"/>
              </a:spcBef>
              <a:spcAft>
                <a:spcPts val="0"/>
              </a:spcAft>
              <a:buNone/>
            </a:pPr>
            <a:r>
              <a:rPr lang="en-US" altLang="zh-CN" sz="2200" b="0" dirty="0" smtClean="0"/>
              <a:t>       </a:t>
            </a:r>
            <a:r>
              <a:rPr lang="zh-CN" altLang="en-US" sz="2200" b="0" dirty="0" smtClean="0"/>
              <a:t>工作案例</a:t>
            </a:r>
            <a:endParaRPr lang="en-US" altLang="zh-CN" sz="2200" b="0" dirty="0" smtClean="0"/>
          </a:p>
          <a:p>
            <a:pPr>
              <a:spcBef>
                <a:spcPts val="600"/>
              </a:spcBef>
              <a:spcAft>
                <a:spcPts val="0"/>
              </a:spcAft>
              <a:buNone/>
            </a:pPr>
            <a:r>
              <a:rPr lang="en-US" altLang="zh-CN" sz="2200" b="0" dirty="0" smtClean="0"/>
              <a:t>       </a:t>
            </a:r>
            <a:r>
              <a:rPr lang="zh-CN" altLang="en-US" sz="2200" b="0" dirty="0" smtClean="0"/>
              <a:t>企业融入</a:t>
            </a:r>
            <a:endParaRPr lang="en-US" altLang="zh-CN" sz="2200" b="0" dirty="0" smtClean="0"/>
          </a:p>
          <a:p>
            <a:pPr>
              <a:spcBef>
                <a:spcPts val="600"/>
              </a:spcBef>
              <a:spcAft>
                <a:spcPts val="0"/>
              </a:spcAft>
              <a:buFont typeface="Wingdings" pitchFamily="2" charset="2"/>
              <a:buChar char="l"/>
            </a:pPr>
            <a:r>
              <a:rPr lang="zh-CN" altLang="en-US" b="0" dirty="0" smtClean="0"/>
              <a:t>个人自评</a:t>
            </a:r>
            <a:endParaRPr lang="en-US" altLang="zh-CN" b="0" dirty="0" smtClean="0"/>
          </a:p>
          <a:p>
            <a:pPr>
              <a:spcBef>
                <a:spcPts val="600"/>
              </a:spcBef>
              <a:spcAft>
                <a:spcPts val="0"/>
              </a:spcAft>
              <a:buNone/>
            </a:pPr>
            <a:r>
              <a:rPr lang="zh-CN" altLang="en-US" sz="2200" b="0" dirty="0" smtClean="0"/>
              <a:t>        岗位胜任情况</a:t>
            </a:r>
            <a:endParaRPr lang="en-US" altLang="zh-CN" sz="2200" b="0" dirty="0" smtClean="0"/>
          </a:p>
          <a:p>
            <a:pPr>
              <a:spcBef>
                <a:spcPts val="600"/>
              </a:spcBef>
              <a:spcAft>
                <a:spcPts val="0"/>
              </a:spcAft>
              <a:buNone/>
            </a:pPr>
            <a:r>
              <a:rPr lang="en-US" altLang="zh-CN" sz="2200" b="0" dirty="0" smtClean="0"/>
              <a:t>        </a:t>
            </a:r>
            <a:r>
              <a:rPr lang="zh-CN" altLang="en-US" sz="2200" b="0" dirty="0" smtClean="0"/>
              <a:t>任职资格认证</a:t>
            </a:r>
            <a:endParaRPr lang="en-US" altLang="zh-CN" sz="2200" b="0" dirty="0" smtClean="0"/>
          </a:p>
          <a:p>
            <a:pPr>
              <a:spcBef>
                <a:spcPts val="600"/>
              </a:spcBef>
              <a:spcAft>
                <a:spcPts val="0"/>
              </a:spcAft>
              <a:buNone/>
            </a:pPr>
            <a:r>
              <a:rPr lang="zh-CN" altLang="en-US" sz="2200" b="0" dirty="0" smtClean="0"/>
              <a:t>        综合自评</a:t>
            </a:r>
            <a:endParaRPr lang="en-US" altLang="zh-CN" sz="2200" b="0" dirty="0" smtClean="0"/>
          </a:p>
          <a:p>
            <a:pPr>
              <a:spcBef>
                <a:spcPts val="600"/>
              </a:spcBef>
              <a:spcAft>
                <a:spcPts val="0"/>
              </a:spcAft>
              <a:buFont typeface="Wingdings" pitchFamily="2" charset="2"/>
              <a:buChar char="l"/>
            </a:pPr>
            <a:r>
              <a:rPr lang="zh-CN" altLang="en-US" b="0" dirty="0" smtClean="0"/>
              <a:t>建议与意见</a:t>
            </a:r>
            <a:endParaRPr lang="en-US" altLang="zh-CN" b="0" dirty="0" smtClean="0"/>
          </a:p>
          <a:p>
            <a:pPr>
              <a:spcBef>
                <a:spcPts val="600"/>
              </a:spcBef>
              <a:spcAft>
                <a:spcPts val="0"/>
              </a:spcAft>
              <a:buNone/>
            </a:pPr>
            <a:endParaRPr lang="en-US" altLang="zh-CN" b="0" dirty="0" smtClean="0"/>
          </a:p>
          <a:p>
            <a:pPr>
              <a:spcBef>
                <a:spcPts val="600"/>
              </a:spcBef>
              <a:spcAft>
                <a:spcPts val="0"/>
              </a:spcAft>
              <a:buNone/>
            </a:pPr>
            <a:r>
              <a:rPr lang="en-US" altLang="zh-CN" b="0" dirty="0" smtClean="0"/>
              <a:t>        </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2</a:t>
            </a:fld>
            <a:endParaRPr lang="zh-CN"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108091"/>
            <a:ext cx="8229600" cy="4678363"/>
          </a:xfrm>
        </p:spPr>
        <p:txBody>
          <a:bodyPr/>
          <a:lstStyle/>
          <a:p>
            <a:pPr>
              <a:spcBef>
                <a:spcPts val="600"/>
              </a:spcBef>
              <a:spcAft>
                <a:spcPts val="0"/>
              </a:spcAft>
              <a:buFont typeface="Wingdings" pitchFamily="2" charset="2"/>
              <a:buChar char="l"/>
            </a:pPr>
            <a:r>
              <a:rPr lang="zh-CN" altLang="en-US" b="0" dirty="0" smtClean="0"/>
              <a:t>个人简介</a:t>
            </a:r>
            <a:endParaRPr lang="en-US" altLang="zh-CN" b="0" dirty="0" smtClean="0"/>
          </a:p>
          <a:p>
            <a:pPr>
              <a:spcBef>
                <a:spcPts val="600"/>
              </a:spcBef>
              <a:spcAft>
                <a:spcPts val="0"/>
              </a:spcAft>
              <a:buFont typeface="Wingdings" pitchFamily="2" charset="2"/>
              <a:buChar char="l"/>
            </a:pPr>
            <a:r>
              <a:rPr lang="zh-CN" altLang="en-US" b="0" dirty="0" smtClean="0"/>
              <a:t>试用期总结</a:t>
            </a:r>
            <a:endParaRPr lang="en-US" altLang="zh-CN" b="0" dirty="0" smtClean="0"/>
          </a:p>
          <a:p>
            <a:pPr>
              <a:spcBef>
                <a:spcPts val="600"/>
              </a:spcBef>
              <a:spcAft>
                <a:spcPts val="0"/>
              </a:spcAft>
              <a:buNone/>
            </a:pPr>
            <a:r>
              <a:rPr lang="zh-CN" altLang="en-US" sz="2200" b="0" dirty="0" smtClean="0"/>
              <a:t>       学习与发展</a:t>
            </a:r>
            <a:endParaRPr lang="en-US" altLang="zh-CN" sz="2200" b="0" dirty="0" smtClean="0"/>
          </a:p>
          <a:p>
            <a:pPr>
              <a:spcBef>
                <a:spcPts val="600"/>
              </a:spcBef>
              <a:spcAft>
                <a:spcPts val="0"/>
              </a:spcAft>
              <a:buNone/>
            </a:pPr>
            <a:r>
              <a:rPr lang="en-US" altLang="zh-CN" sz="2200" b="0" dirty="0" smtClean="0"/>
              <a:t>       </a:t>
            </a:r>
            <a:r>
              <a:rPr lang="zh-CN" altLang="en-US" sz="2200" b="0" dirty="0" smtClean="0"/>
              <a:t>工作与成果</a:t>
            </a:r>
            <a:endParaRPr lang="en-US" altLang="zh-CN" sz="2200" b="0" dirty="0" smtClean="0"/>
          </a:p>
          <a:p>
            <a:pPr>
              <a:spcBef>
                <a:spcPts val="600"/>
              </a:spcBef>
              <a:spcAft>
                <a:spcPts val="0"/>
              </a:spcAft>
              <a:buNone/>
            </a:pPr>
            <a:r>
              <a:rPr lang="en-US" altLang="zh-CN" sz="2200" b="0" dirty="0" smtClean="0"/>
              <a:t>       </a:t>
            </a:r>
            <a:r>
              <a:rPr lang="zh-CN" altLang="en-US" sz="2200" b="0" dirty="0" smtClean="0"/>
              <a:t>工作案例</a:t>
            </a:r>
            <a:endParaRPr lang="en-US" altLang="zh-CN" sz="2200" b="0" dirty="0" smtClean="0"/>
          </a:p>
          <a:p>
            <a:pPr>
              <a:spcBef>
                <a:spcPts val="600"/>
              </a:spcBef>
              <a:spcAft>
                <a:spcPts val="0"/>
              </a:spcAft>
              <a:buNone/>
            </a:pPr>
            <a:r>
              <a:rPr lang="en-US" altLang="zh-CN" sz="2200" b="0" dirty="0" smtClean="0"/>
              <a:t>       </a:t>
            </a:r>
            <a:r>
              <a:rPr lang="zh-CN" altLang="en-US" sz="2200" b="0" dirty="0" smtClean="0"/>
              <a:t>企业融入</a:t>
            </a:r>
            <a:endParaRPr lang="en-US" altLang="zh-CN" sz="2200" b="0" dirty="0" smtClean="0"/>
          </a:p>
          <a:p>
            <a:pPr>
              <a:spcBef>
                <a:spcPts val="600"/>
              </a:spcBef>
              <a:spcAft>
                <a:spcPts val="0"/>
              </a:spcAft>
              <a:buFont typeface="Wingdings" pitchFamily="2" charset="2"/>
              <a:buChar char="l"/>
            </a:pPr>
            <a:r>
              <a:rPr lang="zh-CN" altLang="en-US" dirty="0" smtClean="0">
                <a:solidFill>
                  <a:srgbClr val="0070C0"/>
                </a:solidFill>
              </a:rPr>
              <a:t>个人自评</a:t>
            </a:r>
            <a:endParaRPr lang="en-US" altLang="zh-CN" dirty="0" smtClean="0">
              <a:solidFill>
                <a:srgbClr val="0070C0"/>
              </a:solidFill>
            </a:endParaRPr>
          </a:p>
          <a:p>
            <a:pPr>
              <a:spcBef>
                <a:spcPts val="600"/>
              </a:spcBef>
              <a:spcAft>
                <a:spcPts val="0"/>
              </a:spcAft>
              <a:buNone/>
            </a:pPr>
            <a:r>
              <a:rPr lang="zh-CN" altLang="en-US" sz="2200" b="0" dirty="0" smtClean="0"/>
              <a:t>        岗位胜任情况</a:t>
            </a:r>
            <a:endParaRPr lang="en-US" altLang="zh-CN" sz="2200" b="0" dirty="0" smtClean="0"/>
          </a:p>
          <a:p>
            <a:pPr>
              <a:spcBef>
                <a:spcPts val="600"/>
              </a:spcBef>
              <a:spcAft>
                <a:spcPts val="0"/>
              </a:spcAft>
              <a:buNone/>
            </a:pPr>
            <a:r>
              <a:rPr lang="en-US" altLang="zh-CN" sz="2200" b="0" dirty="0" smtClean="0"/>
              <a:t>        </a:t>
            </a:r>
            <a:r>
              <a:rPr lang="zh-CN" altLang="en-US" sz="2200" b="0" dirty="0" smtClean="0"/>
              <a:t>任职资格认证</a:t>
            </a:r>
            <a:endParaRPr lang="en-US" altLang="zh-CN" sz="2200" b="0" dirty="0" smtClean="0"/>
          </a:p>
          <a:p>
            <a:pPr>
              <a:spcBef>
                <a:spcPts val="600"/>
              </a:spcBef>
              <a:spcAft>
                <a:spcPts val="0"/>
              </a:spcAft>
              <a:buNone/>
            </a:pPr>
            <a:r>
              <a:rPr lang="zh-CN" altLang="en-US" sz="2200" b="0" dirty="0" smtClean="0"/>
              <a:t>        综合自评</a:t>
            </a:r>
            <a:endParaRPr lang="en-US" altLang="zh-CN" sz="2200" b="0" dirty="0" smtClean="0"/>
          </a:p>
          <a:p>
            <a:pPr>
              <a:spcBef>
                <a:spcPts val="600"/>
              </a:spcBef>
              <a:spcAft>
                <a:spcPts val="0"/>
              </a:spcAft>
              <a:buFont typeface="Wingdings" pitchFamily="2" charset="2"/>
              <a:buChar char="l"/>
            </a:pPr>
            <a:r>
              <a:rPr lang="zh-CN" altLang="en-US" b="0" dirty="0" smtClean="0"/>
              <a:t>建议与意见</a:t>
            </a:r>
            <a:endParaRPr lang="en-US" altLang="zh-CN" b="0" dirty="0" smtClean="0"/>
          </a:p>
          <a:p>
            <a:pPr>
              <a:spcBef>
                <a:spcPts val="600"/>
              </a:spcBef>
              <a:spcAft>
                <a:spcPts val="0"/>
              </a:spcAft>
              <a:buNone/>
            </a:pPr>
            <a:endParaRPr lang="en-US" altLang="zh-CN" b="0" dirty="0" smtClean="0"/>
          </a:p>
          <a:p>
            <a:pPr>
              <a:spcBef>
                <a:spcPts val="600"/>
              </a:spcBef>
              <a:spcAft>
                <a:spcPts val="0"/>
              </a:spcAft>
              <a:buNone/>
            </a:pPr>
            <a:r>
              <a:rPr lang="en-US" altLang="zh-CN" b="0" dirty="0" smtClean="0"/>
              <a:t>        </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20</a:t>
            </a:fld>
            <a:endParaRPr lang="zh-CN" alt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个人自评：岗位胜任情况</a:t>
            </a:r>
            <a:endParaRPr lang="zh-CN" altLang="en-US" dirty="0">
              <a:latin typeface="微软雅黑" pitchFamily="34" charset="-122"/>
              <a:ea typeface="微软雅黑" pitchFamily="34"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4251189092"/>
              </p:ext>
            </p:extLst>
          </p:nvPr>
        </p:nvGraphicFramePr>
        <p:xfrm>
          <a:off x="285720" y="1660668"/>
          <a:ext cx="8215369" cy="3346014"/>
        </p:xfrm>
        <a:graphic>
          <a:graphicData uri="http://schemas.openxmlformats.org/drawingml/2006/table">
            <a:tbl>
              <a:tblPr/>
              <a:tblGrid>
                <a:gridCol w="828345"/>
                <a:gridCol w="1529109"/>
                <a:gridCol w="2786082"/>
                <a:gridCol w="3071833"/>
              </a:tblGrid>
              <a:tr h="196808">
                <a:tc rowSpan="2">
                  <a:txBody>
                    <a:bodyPr/>
                    <a:lstStyle/>
                    <a:p>
                      <a:pPr algn="ctr" fontAlgn="ctr"/>
                      <a:r>
                        <a:rPr lang="zh-CN" altLang="en-US" sz="1400" b="1" i="0" u="none" strike="noStrike" dirty="0">
                          <a:solidFill>
                            <a:srgbClr val="000000"/>
                          </a:solidFill>
                          <a:latin typeface="宋体"/>
                        </a:rPr>
                        <a:t>学历</a:t>
                      </a:r>
                      <a:r>
                        <a:rPr lang="en-US" altLang="zh-CN" sz="1400" b="1" i="0" u="none" strike="noStrike" dirty="0">
                          <a:solidFill>
                            <a:srgbClr val="000000"/>
                          </a:solidFill>
                          <a:latin typeface="宋体"/>
                        </a:rPr>
                        <a:t>/</a:t>
                      </a:r>
                      <a:r>
                        <a:rPr lang="zh-CN" altLang="en-US" sz="1400" b="1" i="0" u="none" strike="noStrike" dirty="0">
                          <a:solidFill>
                            <a:srgbClr val="000000"/>
                          </a:solidFill>
                          <a:latin typeface="宋体"/>
                        </a:rPr>
                        <a:t>专业</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latin typeface="宋体"/>
                        </a:rPr>
                        <a:t>理想要求</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本科及以上学历。</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400" b="0" i="0" u="none" strike="noStrike" dirty="0">
                          <a:solidFill>
                            <a:schemeClr val="tx1"/>
                          </a:solidFill>
                          <a:latin typeface="宋体"/>
                        </a:rPr>
                        <a:t>本人为本科学历</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808">
                <a:tc vMerge="1">
                  <a:txBody>
                    <a:bodyPr/>
                    <a:lstStyle/>
                    <a:p>
                      <a:endParaRPr lang="zh-CN" altLang="en-US"/>
                    </a:p>
                  </a:txBody>
                  <a:tcPr/>
                </a:tc>
                <a:tc>
                  <a:txBody>
                    <a:bodyPr/>
                    <a:lstStyle/>
                    <a:p>
                      <a:pPr algn="ctr" fontAlgn="ctr"/>
                      <a:r>
                        <a:rPr lang="zh-CN" altLang="en-US" sz="1400" b="0" i="0" u="none" strike="noStrike">
                          <a:solidFill>
                            <a:srgbClr val="000000"/>
                          </a:solidFill>
                          <a:latin typeface="宋体"/>
                        </a:rPr>
                        <a:t>最低要求</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大专及以上学历。</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96808">
                <a:tc rowSpan="3">
                  <a:txBody>
                    <a:bodyPr/>
                    <a:lstStyle/>
                    <a:p>
                      <a:pPr algn="ctr" fontAlgn="ctr"/>
                      <a:r>
                        <a:rPr lang="zh-CN" altLang="en-US" sz="1400" b="1" i="0" u="none" strike="noStrike">
                          <a:solidFill>
                            <a:srgbClr val="000000"/>
                          </a:solidFill>
                          <a:latin typeface="宋体"/>
                        </a:rPr>
                        <a:t>必备知识</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a:rPr>
                        <a:t>专业知识</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有软件编程、设计基础。</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chemeClr val="tx1"/>
                          </a:solidFill>
                          <a:latin typeface="宋体"/>
                        </a:rPr>
                        <a:t>具备相关知识，大学时专业</a:t>
                      </a:r>
                      <a:r>
                        <a:rPr lang="zh-CN" altLang="en-US" sz="1400" b="0" i="0" u="none" strike="noStrike" dirty="0" smtClean="0">
                          <a:solidFill>
                            <a:schemeClr val="tx1"/>
                          </a:solidFill>
                          <a:latin typeface="宋体"/>
                        </a:rPr>
                        <a:t>为电子信息科学与技术专业，</a:t>
                      </a:r>
                      <a:r>
                        <a:rPr lang="zh-CN" altLang="en-US" sz="1400" b="0" i="0" u="none" strike="noStrike" dirty="0">
                          <a:solidFill>
                            <a:schemeClr val="tx1"/>
                          </a:solidFill>
                          <a:latin typeface="宋体"/>
                        </a:rPr>
                        <a:t>而且已通过软考</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808">
                <a:tc vMerge="1">
                  <a:txBody>
                    <a:bodyPr/>
                    <a:lstStyle/>
                    <a:p>
                      <a:endParaRPr lang="zh-CN" altLang="en-US"/>
                    </a:p>
                  </a:txBody>
                  <a:tcPr/>
                </a:tc>
                <a:tc>
                  <a:txBody>
                    <a:bodyPr/>
                    <a:lstStyle/>
                    <a:p>
                      <a:pPr algn="ctr" fontAlgn="ctr"/>
                      <a:r>
                        <a:rPr lang="zh-CN" altLang="en-US" sz="1400" b="0" i="0" u="none" strike="noStrike">
                          <a:solidFill>
                            <a:srgbClr val="000000"/>
                          </a:solidFill>
                          <a:latin typeface="宋体"/>
                        </a:rPr>
                        <a:t>外语要求</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国家四级及以上。</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chemeClr val="tx1"/>
                          </a:solidFill>
                          <a:latin typeface="宋体"/>
                        </a:rPr>
                        <a:t>CET4</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808">
                <a:tc vMerge="1">
                  <a:txBody>
                    <a:bodyPr/>
                    <a:lstStyle/>
                    <a:p>
                      <a:endParaRPr lang="zh-CN" altLang="en-US"/>
                    </a:p>
                  </a:txBody>
                  <a:tcPr/>
                </a:tc>
                <a:tc>
                  <a:txBody>
                    <a:bodyPr/>
                    <a:lstStyle/>
                    <a:p>
                      <a:pPr algn="ctr" fontAlgn="ctr"/>
                      <a:r>
                        <a:rPr lang="zh-CN" altLang="en-US" sz="1400" b="0" i="0" u="none" strike="noStrike">
                          <a:solidFill>
                            <a:srgbClr val="000000"/>
                          </a:solidFill>
                          <a:latin typeface="宋体"/>
                        </a:rPr>
                        <a:t>计算机要求</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熟悉</a:t>
                      </a:r>
                      <a:r>
                        <a:rPr lang="en-US" sz="1400" b="0" i="0" u="none" strike="noStrike">
                          <a:solidFill>
                            <a:srgbClr val="000000"/>
                          </a:solidFill>
                          <a:latin typeface="宋体"/>
                        </a:rPr>
                        <a:t>VC++、dotNet、QT</a:t>
                      </a:r>
                      <a:r>
                        <a:rPr lang="zh-CN" altLang="en-US" sz="1400" b="0" i="0" u="none" strike="noStrike">
                          <a:solidFill>
                            <a:srgbClr val="000000"/>
                          </a:solidFill>
                          <a:latin typeface="宋体"/>
                        </a:rPr>
                        <a:t>等开发工具。</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chemeClr val="tx1"/>
                          </a:solidFill>
                          <a:latin typeface="宋体"/>
                        </a:rPr>
                        <a:t>熟悉</a:t>
                      </a:r>
                      <a:r>
                        <a:rPr lang="en-US" altLang="zh-CN" sz="1400" b="0" i="0" u="none" strike="noStrike" dirty="0" smtClean="0">
                          <a:solidFill>
                            <a:schemeClr val="tx1"/>
                          </a:solidFill>
                          <a:latin typeface="宋体"/>
                        </a:rPr>
                        <a:t>Java</a:t>
                      </a:r>
                      <a:r>
                        <a:rPr lang="zh-CN" altLang="en-US" sz="1400" b="0" i="0" u="none" strike="noStrike" dirty="0" smtClean="0">
                          <a:solidFill>
                            <a:schemeClr val="tx1"/>
                          </a:solidFill>
                          <a:latin typeface="宋体"/>
                        </a:rPr>
                        <a:t>、</a:t>
                      </a:r>
                      <a:r>
                        <a:rPr lang="en-US" altLang="zh-CN" sz="1400" b="0" i="0" u="none" strike="noStrike" dirty="0" smtClean="0">
                          <a:solidFill>
                            <a:schemeClr val="tx1"/>
                          </a:solidFill>
                          <a:latin typeface="宋体"/>
                        </a:rPr>
                        <a:t>html</a:t>
                      </a:r>
                      <a:r>
                        <a:rPr lang="zh-CN" altLang="en-US" sz="1400" b="0" i="0" u="none" strike="noStrike" dirty="0" smtClean="0">
                          <a:solidFill>
                            <a:schemeClr val="tx1"/>
                          </a:solidFill>
                          <a:latin typeface="宋体"/>
                        </a:rPr>
                        <a:t>、</a:t>
                      </a:r>
                      <a:r>
                        <a:rPr lang="en-US" altLang="zh-CN" sz="1400" b="0" i="0" u="none" strike="noStrike" dirty="0" err="1" smtClean="0">
                          <a:solidFill>
                            <a:schemeClr val="tx1"/>
                          </a:solidFill>
                          <a:latin typeface="宋体"/>
                        </a:rPr>
                        <a:t>css</a:t>
                      </a:r>
                      <a:r>
                        <a:rPr lang="zh-CN" altLang="en-US" sz="1400" b="0" i="0" u="none" strike="noStrike" dirty="0" smtClean="0">
                          <a:solidFill>
                            <a:schemeClr val="tx1"/>
                          </a:solidFill>
                          <a:latin typeface="宋体"/>
                        </a:rPr>
                        <a:t>、</a:t>
                      </a:r>
                      <a:r>
                        <a:rPr lang="en-US" altLang="zh-CN" sz="1400" b="0" i="0" u="none" strike="noStrike" dirty="0" smtClean="0">
                          <a:solidFill>
                            <a:schemeClr val="tx1"/>
                          </a:solidFill>
                          <a:latin typeface="宋体"/>
                        </a:rPr>
                        <a:t>JavaScript</a:t>
                      </a:r>
                      <a:r>
                        <a:rPr lang="zh-CN" altLang="en-US" sz="1400" b="0" i="0" u="none" strike="noStrike" dirty="0" smtClean="0">
                          <a:solidFill>
                            <a:schemeClr val="tx1"/>
                          </a:solidFill>
                          <a:latin typeface="宋体"/>
                        </a:rPr>
                        <a:t>、</a:t>
                      </a:r>
                      <a:r>
                        <a:rPr lang="en-US" altLang="zh-CN" sz="1400" b="0" i="0" u="none" strike="noStrike" dirty="0" err="1" smtClean="0">
                          <a:solidFill>
                            <a:schemeClr val="tx1"/>
                          </a:solidFill>
                          <a:latin typeface="宋体"/>
                        </a:rPr>
                        <a:t>vue</a:t>
                      </a:r>
                      <a:r>
                        <a:rPr lang="zh-CN" altLang="en-US" sz="1400" b="0" i="0" u="none" strike="noStrike" dirty="0" smtClean="0">
                          <a:solidFill>
                            <a:schemeClr val="tx1"/>
                          </a:solidFill>
                          <a:latin typeface="宋体"/>
                        </a:rPr>
                        <a:t>等。</a:t>
                      </a:r>
                      <a:endParaRPr lang="en-US" sz="1400" b="0" i="0" u="none" strike="noStrike" dirty="0">
                        <a:solidFill>
                          <a:schemeClr val="tx1"/>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808">
                <a:tc rowSpan="2">
                  <a:txBody>
                    <a:bodyPr/>
                    <a:lstStyle/>
                    <a:p>
                      <a:pPr algn="ctr" fontAlgn="ctr"/>
                      <a:r>
                        <a:rPr lang="zh-CN" altLang="en-US" sz="1400" b="1" i="0" u="none" strike="noStrike">
                          <a:solidFill>
                            <a:srgbClr val="000000"/>
                          </a:solidFill>
                          <a:latin typeface="宋体"/>
                        </a:rPr>
                        <a:t>工作经验</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latin typeface="宋体"/>
                        </a:rPr>
                        <a:t>理想要求</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二年以上同行业相关软件开发经验。</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400" b="0" i="0" u="none" strike="noStrike" dirty="0" smtClean="0">
                          <a:solidFill>
                            <a:schemeClr val="tx1"/>
                          </a:solidFill>
                          <a:latin typeface="宋体"/>
                        </a:rPr>
                        <a:t>在校期间有相关开发经验。</a:t>
                      </a:r>
                      <a:endParaRPr lang="zh-CN" altLang="en-US" sz="1400" b="0" i="0" u="none" strike="noStrike" dirty="0">
                        <a:solidFill>
                          <a:schemeClr val="tx1"/>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808">
                <a:tc vMerge="1">
                  <a:txBody>
                    <a:bodyPr/>
                    <a:lstStyle/>
                    <a:p>
                      <a:endParaRPr lang="zh-CN" altLang="en-US"/>
                    </a:p>
                  </a:txBody>
                  <a:tcPr/>
                </a:tc>
                <a:tc>
                  <a:txBody>
                    <a:bodyPr/>
                    <a:lstStyle/>
                    <a:p>
                      <a:pPr algn="ctr" fontAlgn="ctr"/>
                      <a:r>
                        <a:rPr lang="zh-CN" altLang="en-US" sz="1400" b="0" i="0" u="none" strike="noStrike">
                          <a:solidFill>
                            <a:srgbClr val="000000"/>
                          </a:solidFill>
                          <a:latin typeface="宋体"/>
                        </a:rPr>
                        <a:t>最低要求</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无。</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511774">
                <a:tc rowSpan="2">
                  <a:txBody>
                    <a:bodyPr/>
                    <a:lstStyle/>
                    <a:p>
                      <a:pPr algn="ctr" fontAlgn="ctr"/>
                      <a:r>
                        <a:rPr lang="zh-CN" altLang="en-US" sz="1400" b="1" i="0" u="none" strike="noStrike">
                          <a:solidFill>
                            <a:srgbClr val="000000"/>
                          </a:solidFill>
                          <a:latin typeface="宋体"/>
                        </a:rPr>
                        <a:t>必备技能</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latin typeface="宋体"/>
                        </a:rPr>
                        <a:t>电力系统知识</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了解基本的电力系统运行知识。</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altLang="zh-CN" sz="1400" b="0" i="0" u="none" strike="noStrike" dirty="0" smtClean="0">
                        <a:solidFill>
                          <a:srgbClr val="00B05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808">
                <a:tc vMerge="1">
                  <a:txBody>
                    <a:bodyPr/>
                    <a:lstStyle/>
                    <a:p>
                      <a:endParaRPr lang="zh-CN" altLang="en-US"/>
                    </a:p>
                  </a:txBody>
                  <a:tcPr/>
                </a:tc>
                <a:tc>
                  <a:txBody>
                    <a:bodyPr/>
                    <a:lstStyle/>
                    <a:p>
                      <a:pPr algn="ctr" fontAlgn="ctr"/>
                      <a:r>
                        <a:rPr lang="zh-CN" altLang="en-US" sz="1400" b="0" i="0" u="none" strike="noStrike" dirty="0">
                          <a:solidFill>
                            <a:srgbClr val="000000"/>
                          </a:solidFill>
                          <a:latin typeface="宋体"/>
                        </a:rPr>
                        <a:t>软件研发管理流程</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了解公司软件研发管理流程。</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B050"/>
                          </a:solidFill>
                          <a:latin typeface="宋体"/>
                        </a:rPr>
                        <a:t>已比较熟悉公司三类项目</a:t>
                      </a:r>
                      <a:r>
                        <a:rPr lang="zh-CN" altLang="en-US" sz="1400" b="0" i="0" u="none" strike="noStrike" dirty="0" smtClean="0">
                          <a:solidFill>
                            <a:srgbClr val="00B050"/>
                          </a:solidFill>
                          <a:latin typeface="宋体"/>
                        </a:rPr>
                        <a:t>开发程序，能按照流程完成开发任务，能够按照规范编程，按照模板要求编写**文档、**文档</a:t>
                      </a:r>
                      <a:endParaRPr lang="zh-CN" altLang="en-US" sz="1400" b="0" i="0" u="none" strike="noStrike" dirty="0">
                        <a:solidFill>
                          <a:srgbClr val="00B05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5" name="内容占位符 5"/>
          <p:cNvSpPr txBox="1">
            <a:spLocks/>
          </p:cNvSpPr>
          <p:nvPr/>
        </p:nvSpPr>
        <p:spPr bwMode="auto">
          <a:xfrm>
            <a:off x="357158" y="1071546"/>
            <a:ext cx="1428760"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000" b="1" i="0" u="none" strike="noStrike" kern="0" cap="none" spc="0" normalizeH="0" baseline="0" noProof="0" dirty="0" smtClean="0">
                <a:ln>
                  <a:noFill/>
                </a:ln>
                <a:solidFill>
                  <a:schemeClr val="tx1"/>
                </a:solidFill>
                <a:effectLst/>
                <a:uLnTx/>
                <a:uFillTx/>
                <a:latin typeface="+mn-lt"/>
                <a:ea typeface="微软雅黑" pitchFamily="34" charset="-122"/>
                <a:cs typeface="+mn-cs"/>
              </a:rPr>
              <a:t>任职条件</a:t>
            </a:r>
            <a:endParaRPr kumimoji="0" lang="en-US" altLang="zh-CN" sz="2000" b="1" i="0" u="none" strike="noStrike" kern="0" cap="none" spc="0" normalizeH="0" baseline="0" noProof="0" dirty="0" smtClean="0">
              <a:ln>
                <a:noFill/>
              </a:ln>
              <a:solidFill>
                <a:schemeClr val="tx1"/>
              </a:solidFill>
              <a:effectLst/>
              <a:uLnTx/>
              <a:uFillTx/>
              <a:latin typeface="+mn-lt"/>
              <a:ea typeface="微软雅黑" pitchFamily="34" charset="-122"/>
              <a:cs typeface="+mn-cs"/>
            </a:endParaRPr>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21</a:t>
            </a:fld>
            <a:endParaRPr lang="zh-CN" alt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个人自评：岗位胜任情况</a:t>
            </a:r>
            <a:endParaRPr lang="zh-CN" altLang="en-US" dirty="0">
              <a:latin typeface="微软雅黑" pitchFamily="34" charset="-122"/>
              <a:ea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967287741"/>
              </p:ext>
            </p:extLst>
          </p:nvPr>
        </p:nvGraphicFramePr>
        <p:xfrm>
          <a:off x="71406" y="1433232"/>
          <a:ext cx="8929718" cy="4944102"/>
        </p:xfrm>
        <a:graphic>
          <a:graphicData uri="http://schemas.openxmlformats.org/drawingml/2006/table">
            <a:tbl>
              <a:tblPr/>
              <a:tblGrid>
                <a:gridCol w="642910"/>
                <a:gridCol w="857256"/>
                <a:gridCol w="6000792"/>
                <a:gridCol w="1428760"/>
              </a:tblGrid>
              <a:tr h="159565">
                <a:tc rowSpan="6">
                  <a:txBody>
                    <a:bodyPr/>
                    <a:lstStyle/>
                    <a:p>
                      <a:pPr algn="ctr" fontAlgn="ctr"/>
                      <a:r>
                        <a:rPr lang="zh-CN" altLang="en-US" sz="1400" b="0" i="0" u="none" strike="noStrike" dirty="0">
                          <a:solidFill>
                            <a:srgbClr val="000000"/>
                          </a:solidFill>
                          <a:latin typeface="宋体"/>
                        </a:rPr>
                        <a:t>职责和任务</a:t>
                      </a:r>
                      <a:r>
                        <a:rPr lang="en-US" altLang="zh-CN" sz="1400" b="0" i="0" u="none" strike="noStrike" dirty="0">
                          <a:solidFill>
                            <a:srgbClr val="000000"/>
                          </a:solidFill>
                          <a:latin typeface="宋体"/>
                        </a:rPr>
                        <a:t>1</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latin typeface="宋体"/>
                        </a:rPr>
                        <a:t>职责描述</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负责公司</a:t>
                      </a:r>
                      <a:r>
                        <a:rPr lang="en-US" sz="1400" b="0" i="0" u="none" strike="noStrike">
                          <a:solidFill>
                            <a:srgbClr val="000000"/>
                          </a:solidFill>
                          <a:latin typeface="宋体"/>
                        </a:rPr>
                        <a:t>PC</a:t>
                      </a:r>
                      <a:r>
                        <a:rPr lang="zh-CN" altLang="en-US" sz="1400" b="0" i="0" u="none" strike="noStrike">
                          <a:solidFill>
                            <a:srgbClr val="000000"/>
                          </a:solidFill>
                          <a:latin typeface="宋体"/>
                        </a:rPr>
                        <a:t>软件项目的开发。</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chemeClr val="tx1"/>
                          </a:solidFill>
                          <a:latin typeface="宋体"/>
                        </a:rPr>
                        <a:t>在项目中能够主动地与组内成员进行交流沟通，与后端开发人员合作完成项目，按照公司的流程，规范来完成项目</a:t>
                      </a:r>
                    </a:p>
                    <a:p>
                      <a:pPr algn="ctr" fontAlgn="ctr"/>
                      <a:endParaRPr lang="zh-CN" altLang="en-US" sz="1400" b="0" i="0" u="none" strike="noStrike" dirty="0">
                        <a:solidFill>
                          <a:srgbClr val="00B05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1261">
                <a:tc vMerge="1">
                  <a:txBody>
                    <a:bodyPr/>
                    <a:lstStyle/>
                    <a:p>
                      <a:endParaRPr lang="zh-CN" altLang="en-US"/>
                    </a:p>
                  </a:txBody>
                  <a:tcPr/>
                </a:tc>
                <a:tc rowSpan="5">
                  <a:txBody>
                    <a:bodyPr/>
                    <a:lstStyle/>
                    <a:p>
                      <a:pPr algn="ctr" fontAlgn="ctr"/>
                      <a:r>
                        <a:rPr lang="zh-CN" altLang="en-US" sz="1400" b="0" i="0" u="none" strike="noStrike">
                          <a:solidFill>
                            <a:srgbClr val="000000"/>
                          </a:solidFill>
                          <a:latin typeface="宋体"/>
                        </a:rPr>
                        <a:t>工作任务</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latin typeface="宋体"/>
                        </a:rPr>
                        <a:t>a)</a:t>
                      </a:r>
                      <a:r>
                        <a:rPr lang="zh-CN" altLang="en-US" sz="1400" b="0" i="0" u="none" strike="noStrike">
                          <a:solidFill>
                            <a:srgbClr val="000000"/>
                          </a:solidFill>
                          <a:latin typeface="宋体"/>
                        </a:rPr>
                        <a:t>参加项目研讨，对设计方案和阶段工作内容提出合理化建议。</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xBody>
                    <a:bodyPr/>
                    <a:lstStyle/>
                    <a:p>
                      <a:endParaRPr lang="zh-CN" altLang="en-US"/>
                    </a:p>
                  </a:txBody>
                  <a:tcPr/>
                </a:tc>
              </a:tr>
              <a:tr h="271261">
                <a:tc vMerge="1">
                  <a:txBody>
                    <a:bodyPr/>
                    <a:lstStyle/>
                    <a:p>
                      <a:endParaRPr lang="zh-CN" altLang="en-US"/>
                    </a:p>
                  </a:txBody>
                  <a:tcPr/>
                </a:tc>
                <a:tc vMerge="1">
                  <a:txBody>
                    <a:bodyPr/>
                    <a:lstStyle/>
                    <a:p>
                      <a:endParaRPr lang="zh-CN" altLang="en-US"/>
                    </a:p>
                  </a:txBody>
                  <a:tcPr/>
                </a:tc>
                <a:tc>
                  <a:txBody>
                    <a:bodyPr/>
                    <a:lstStyle/>
                    <a:p>
                      <a:pPr algn="l" fontAlgn="ctr"/>
                      <a:r>
                        <a:rPr lang="en-US" sz="1400" b="0" i="0" u="none" strike="noStrike">
                          <a:solidFill>
                            <a:srgbClr val="000000"/>
                          </a:solidFill>
                          <a:latin typeface="宋体"/>
                        </a:rPr>
                        <a:t>b)</a:t>
                      </a:r>
                      <a:r>
                        <a:rPr lang="zh-CN" altLang="en-US" sz="1400" b="0" i="0" u="none" strike="noStrike">
                          <a:solidFill>
                            <a:srgbClr val="000000"/>
                          </a:solidFill>
                          <a:latin typeface="宋体"/>
                        </a:rPr>
                        <a:t>在研发项目中，保持与项目经理和组员的沟通，承担并及时完成项目任务。</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zh-CN" altLang="en-US"/>
                    </a:p>
                  </a:txBody>
                  <a:tcPr/>
                </a:tc>
              </a:tr>
              <a:tr h="182886">
                <a:tc vMerge="1">
                  <a:txBody>
                    <a:bodyPr/>
                    <a:lstStyle/>
                    <a:p>
                      <a:endParaRPr lang="zh-CN" altLang="en-US"/>
                    </a:p>
                  </a:txBody>
                  <a:tcPr/>
                </a:tc>
                <a:tc vMerge="1">
                  <a:txBody>
                    <a:bodyPr/>
                    <a:lstStyle/>
                    <a:p>
                      <a:endParaRPr lang="zh-CN" altLang="en-US"/>
                    </a:p>
                  </a:txBody>
                  <a:tcPr/>
                </a:tc>
                <a:tc>
                  <a:txBody>
                    <a:bodyPr/>
                    <a:lstStyle/>
                    <a:p>
                      <a:pPr algn="l" fontAlgn="ctr"/>
                      <a:r>
                        <a:rPr lang="en-US" sz="1400" b="0" i="0" u="none" strike="noStrike">
                          <a:solidFill>
                            <a:srgbClr val="000000"/>
                          </a:solidFill>
                          <a:latin typeface="宋体"/>
                        </a:rPr>
                        <a:t>c)</a:t>
                      </a:r>
                      <a:r>
                        <a:rPr lang="zh-CN" altLang="en-US" sz="1400" b="0" i="0" u="none" strike="noStrike">
                          <a:solidFill>
                            <a:srgbClr val="000000"/>
                          </a:solidFill>
                          <a:latin typeface="宋体"/>
                        </a:rPr>
                        <a:t>依据公司的流程、规范和标准进行设计开发活动。</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zh-CN" altLang="en-US"/>
                    </a:p>
                  </a:txBody>
                  <a:tcPr/>
                </a:tc>
              </a:tr>
              <a:tr h="359635">
                <a:tc vMerge="1">
                  <a:txBody>
                    <a:bodyPr/>
                    <a:lstStyle/>
                    <a:p>
                      <a:endParaRPr lang="zh-CN" altLang="en-US"/>
                    </a:p>
                  </a:txBody>
                  <a:tcPr/>
                </a:tc>
                <a:tc vMerge="1">
                  <a:txBody>
                    <a:bodyPr/>
                    <a:lstStyle/>
                    <a:p>
                      <a:endParaRPr lang="zh-CN" altLang="en-US"/>
                    </a:p>
                  </a:txBody>
                  <a:tcPr/>
                </a:tc>
                <a:tc>
                  <a:txBody>
                    <a:bodyPr/>
                    <a:lstStyle/>
                    <a:p>
                      <a:pPr algn="l" fontAlgn="ctr"/>
                      <a:r>
                        <a:rPr lang="en-US" sz="1400" b="0" i="0" u="none" strike="noStrike" dirty="0">
                          <a:solidFill>
                            <a:srgbClr val="000000"/>
                          </a:solidFill>
                          <a:latin typeface="宋体"/>
                        </a:rPr>
                        <a:t>d)</a:t>
                      </a:r>
                      <a:r>
                        <a:rPr lang="zh-CN" altLang="en-US" sz="1400" b="0" i="0" u="none" strike="noStrike" dirty="0">
                          <a:solidFill>
                            <a:srgbClr val="000000"/>
                          </a:solidFill>
                          <a:latin typeface="宋体"/>
                        </a:rPr>
                        <a:t>协助嵌入式产品技术平台和开发工具库的建设并维护，保证产品的开发能高效和顺利地进行。</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zh-CN" altLang="en-US"/>
                    </a:p>
                  </a:txBody>
                  <a:tcPr/>
                </a:tc>
              </a:tr>
              <a:tr h="271261">
                <a:tc vMerge="1">
                  <a:txBody>
                    <a:bodyPr/>
                    <a:lstStyle/>
                    <a:p>
                      <a:endParaRPr lang="zh-CN" altLang="en-US"/>
                    </a:p>
                  </a:txBody>
                  <a:tcPr/>
                </a:tc>
                <a:tc vMerge="1">
                  <a:txBody>
                    <a:bodyPr/>
                    <a:lstStyle/>
                    <a:p>
                      <a:endParaRPr lang="zh-CN" altLang="en-US"/>
                    </a:p>
                  </a:txBody>
                  <a:tcPr/>
                </a:tc>
                <a:tc>
                  <a:txBody>
                    <a:bodyPr/>
                    <a:lstStyle/>
                    <a:p>
                      <a:pPr algn="l" fontAlgn="ctr"/>
                      <a:r>
                        <a:rPr lang="en-US" sz="1400" b="0" i="0" u="none" strike="noStrike">
                          <a:solidFill>
                            <a:srgbClr val="000000"/>
                          </a:solidFill>
                          <a:latin typeface="宋体"/>
                        </a:rPr>
                        <a:t>e)</a:t>
                      </a:r>
                      <a:r>
                        <a:rPr lang="zh-CN" altLang="en-US" sz="1400" b="0" i="0" u="none" strike="noStrike">
                          <a:solidFill>
                            <a:srgbClr val="000000"/>
                          </a:solidFill>
                          <a:latin typeface="宋体"/>
                        </a:rPr>
                        <a:t>积极配合项目中其它部门所承担的研发任务，保证公司项目的顺利完成。</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82886">
                <a:tc rowSpan="4">
                  <a:txBody>
                    <a:bodyPr/>
                    <a:lstStyle/>
                    <a:p>
                      <a:pPr algn="ctr" fontAlgn="ctr"/>
                      <a:r>
                        <a:rPr lang="zh-CN" altLang="en-US" sz="1400" b="0" i="0" u="none" strike="noStrike">
                          <a:solidFill>
                            <a:srgbClr val="000000"/>
                          </a:solidFill>
                          <a:latin typeface="宋体"/>
                        </a:rPr>
                        <a:t>职责和任务</a:t>
                      </a:r>
                      <a:r>
                        <a:rPr lang="en-US" altLang="zh-CN" sz="1400" b="0" i="0" u="none" strike="noStrike">
                          <a:solidFill>
                            <a:srgbClr val="000000"/>
                          </a:solidFill>
                          <a:latin typeface="宋体"/>
                        </a:rPr>
                        <a:t>2</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latin typeface="宋体"/>
                        </a:rPr>
                        <a:t>职责描述</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负责设计、开发文档的编写和维护，参与设计规范的制订。</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chemeClr val="tx1"/>
                          </a:solidFill>
                          <a:latin typeface="宋体"/>
                        </a:rPr>
                        <a:t>在试用期期间内没遇到这种问题，在今后工作中如果需要，我会按照要求完成任务。</a:t>
                      </a:r>
                    </a:p>
                    <a:p>
                      <a:pPr algn="ctr" fontAlgn="ctr"/>
                      <a:endParaRPr lang="zh-CN" altLang="en-US" sz="1400" b="0" i="0" u="none" strike="noStrike" dirty="0">
                        <a:solidFill>
                          <a:srgbClr val="00B05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1261">
                <a:tc vMerge="1">
                  <a:txBody>
                    <a:bodyPr/>
                    <a:lstStyle/>
                    <a:p>
                      <a:endParaRPr lang="zh-CN" altLang="en-US"/>
                    </a:p>
                  </a:txBody>
                  <a:tcPr/>
                </a:tc>
                <a:tc rowSpan="3">
                  <a:txBody>
                    <a:bodyPr/>
                    <a:lstStyle/>
                    <a:p>
                      <a:pPr algn="ctr" fontAlgn="ctr"/>
                      <a:r>
                        <a:rPr lang="zh-CN" altLang="en-US" sz="1400" b="0" i="0" u="none" strike="noStrike">
                          <a:solidFill>
                            <a:srgbClr val="000000"/>
                          </a:solidFill>
                          <a:latin typeface="宋体"/>
                        </a:rPr>
                        <a:t>工作任务</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latin typeface="宋体"/>
                        </a:rPr>
                        <a:t>a)</a:t>
                      </a:r>
                      <a:r>
                        <a:rPr lang="zh-CN" altLang="en-US" sz="1400" b="0" i="0" u="none" strike="noStrike" dirty="0">
                          <a:solidFill>
                            <a:srgbClr val="000000"/>
                          </a:solidFill>
                          <a:latin typeface="宋体"/>
                        </a:rPr>
                        <a:t>按照公司的规范标准完成设计文档的编写，保证文档的完整性和规范性。</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xBody>
                    <a:bodyPr/>
                    <a:lstStyle/>
                    <a:p>
                      <a:endParaRPr lang="zh-CN" altLang="en-US"/>
                    </a:p>
                  </a:txBody>
                  <a:tcPr/>
                </a:tc>
              </a:tr>
              <a:tr h="182886">
                <a:tc vMerge="1">
                  <a:txBody>
                    <a:bodyPr/>
                    <a:lstStyle/>
                    <a:p>
                      <a:endParaRPr lang="zh-CN" altLang="en-US"/>
                    </a:p>
                  </a:txBody>
                  <a:tcPr/>
                </a:tc>
                <a:tc vMerge="1">
                  <a:txBody>
                    <a:bodyPr/>
                    <a:lstStyle/>
                    <a:p>
                      <a:endParaRPr lang="zh-CN" altLang="en-US"/>
                    </a:p>
                  </a:txBody>
                  <a:tcPr/>
                </a:tc>
                <a:tc>
                  <a:txBody>
                    <a:bodyPr/>
                    <a:lstStyle/>
                    <a:p>
                      <a:pPr algn="l" fontAlgn="ctr"/>
                      <a:r>
                        <a:rPr lang="en-US" sz="1400" b="0" i="0" u="none" strike="noStrike">
                          <a:solidFill>
                            <a:srgbClr val="000000"/>
                          </a:solidFill>
                          <a:latin typeface="宋体"/>
                        </a:rPr>
                        <a:t>b)</a:t>
                      </a:r>
                      <a:r>
                        <a:rPr lang="zh-CN" altLang="en-US" sz="1400" b="0" i="0" u="none" strike="noStrike">
                          <a:solidFill>
                            <a:srgbClr val="000000"/>
                          </a:solidFill>
                          <a:latin typeface="宋体"/>
                        </a:rPr>
                        <a:t>根据产品的维护内容，及时对设计文档进行升级和受控。</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zh-CN" altLang="en-US"/>
                    </a:p>
                  </a:txBody>
                  <a:tcPr/>
                </a:tc>
              </a:tr>
              <a:tr h="271261">
                <a:tc vMerge="1">
                  <a:txBody>
                    <a:bodyPr/>
                    <a:lstStyle/>
                    <a:p>
                      <a:endParaRPr lang="zh-CN" altLang="en-US"/>
                    </a:p>
                  </a:txBody>
                  <a:tcPr/>
                </a:tc>
                <a:tc vMerge="1">
                  <a:txBody>
                    <a:bodyPr/>
                    <a:lstStyle/>
                    <a:p>
                      <a:endParaRPr lang="zh-CN" altLang="en-US"/>
                    </a:p>
                  </a:txBody>
                  <a:tcPr/>
                </a:tc>
                <a:tc>
                  <a:txBody>
                    <a:bodyPr/>
                    <a:lstStyle/>
                    <a:p>
                      <a:pPr algn="l" fontAlgn="ctr"/>
                      <a:r>
                        <a:rPr lang="en-US" sz="1400" b="0" i="0" u="none" strike="noStrike" dirty="0">
                          <a:solidFill>
                            <a:srgbClr val="000000"/>
                          </a:solidFill>
                          <a:latin typeface="宋体"/>
                        </a:rPr>
                        <a:t>c)</a:t>
                      </a:r>
                      <a:r>
                        <a:rPr lang="zh-CN" altLang="en-US" sz="1400" b="0" i="0" u="none" strike="noStrike" dirty="0">
                          <a:solidFill>
                            <a:srgbClr val="000000"/>
                          </a:solidFill>
                          <a:latin typeface="宋体"/>
                        </a:rPr>
                        <a:t>参与设计规范、标准、文档模板等的制订、维护，保证开发过程的标准化。</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271261">
                <a:tc rowSpan="5">
                  <a:txBody>
                    <a:bodyPr/>
                    <a:lstStyle/>
                    <a:p>
                      <a:pPr algn="ctr" fontAlgn="ctr"/>
                      <a:r>
                        <a:rPr lang="zh-CN" altLang="en-US" sz="1400" b="0" i="0" u="none" strike="noStrike">
                          <a:solidFill>
                            <a:srgbClr val="000000"/>
                          </a:solidFill>
                          <a:latin typeface="宋体"/>
                        </a:rPr>
                        <a:t>职责和任务</a:t>
                      </a:r>
                      <a:r>
                        <a:rPr lang="en-US" altLang="zh-CN" sz="1400" b="0" i="0" u="none" strike="noStrike">
                          <a:solidFill>
                            <a:srgbClr val="000000"/>
                          </a:solidFill>
                          <a:latin typeface="宋体"/>
                        </a:rPr>
                        <a:t>3</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latin typeface="宋体"/>
                        </a:rPr>
                        <a:t>职责描述</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提供产品售前和售后的技术支持，保证公司产品现场的正常运行。</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chemeClr val="tx1"/>
                          </a:solidFill>
                          <a:latin typeface="宋体"/>
                        </a:rPr>
                        <a:t>在试用期期间内没遇到此问题，在今后工作中如果需要，我会按照要求完成任务。</a:t>
                      </a:r>
                    </a:p>
                    <a:p>
                      <a:pPr algn="ctr" fontAlgn="ctr"/>
                      <a:endParaRPr lang="zh-CN" altLang="en-US" sz="1400" b="0" i="0" u="none" strike="noStrike" dirty="0">
                        <a:solidFill>
                          <a:srgbClr val="00B05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6">
                <a:tc vMerge="1">
                  <a:txBody>
                    <a:bodyPr/>
                    <a:lstStyle/>
                    <a:p>
                      <a:endParaRPr lang="zh-CN" altLang="en-US"/>
                    </a:p>
                  </a:txBody>
                  <a:tcPr/>
                </a:tc>
                <a:tc rowSpan="4">
                  <a:txBody>
                    <a:bodyPr/>
                    <a:lstStyle/>
                    <a:p>
                      <a:pPr algn="ctr" fontAlgn="ctr"/>
                      <a:r>
                        <a:rPr lang="zh-CN" altLang="en-US" sz="1400" b="0" i="0" u="none" strike="noStrike">
                          <a:solidFill>
                            <a:srgbClr val="000000"/>
                          </a:solidFill>
                          <a:latin typeface="宋体"/>
                        </a:rPr>
                        <a:t>工作任务</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latin typeface="宋体"/>
                        </a:rPr>
                        <a:t>a)</a:t>
                      </a:r>
                      <a:r>
                        <a:rPr lang="zh-CN" altLang="en-US" sz="1400" b="0" i="0" u="none" strike="noStrike">
                          <a:solidFill>
                            <a:srgbClr val="000000"/>
                          </a:solidFill>
                          <a:latin typeface="宋体"/>
                        </a:rPr>
                        <a:t>支持销售人员解决产品售前的技术问题。</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xBody>
                    <a:bodyPr/>
                    <a:lstStyle/>
                    <a:p>
                      <a:endParaRPr lang="zh-CN" altLang="en-US"/>
                    </a:p>
                  </a:txBody>
                  <a:tcPr/>
                </a:tc>
              </a:tr>
              <a:tr h="182886">
                <a:tc vMerge="1">
                  <a:txBody>
                    <a:bodyPr/>
                    <a:lstStyle/>
                    <a:p>
                      <a:endParaRPr lang="zh-CN" altLang="en-US"/>
                    </a:p>
                  </a:txBody>
                  <a:tcPr/>
                </a:tc>
                <a:tc vMerge="1">
                  <a:txBody>
                    <a:bodyPr/>
                    <a:lstStyle/>
                    <a:p>
                      <a:endParaRPr lang="zh-CN" altLang="en-US"/>
                    </a:p>
                  </a:txBody>
                  <a:tcPr/>
                </a:tc>
                <a:tc>
                  <a:txBody>
                    <a:bodyPr/>
                    <a:lstStyle/>
                    <a:p>
                      <a:pPr algn="l" fontAlgn="ctr"/>
                      <a:r>
                        <a:rPr lang="en-US" sz="1400" b="0" i="0" u="none" strike="noStrike">
                          <a:solidFill>
                            <a:srgbClr val="000000"/>
                          </a:solidFill>
                          <a:latin typeface="宋体"/>
                        </a:rPr>
                        <a:t>b)</a:t>
                      </a:r>
                      <a:r>
                        <a:rPr lang="zh-CN" altLang="en-US" sz="1400" b="0" i="0" u="none" strike="noStrike">
                          <a:solidFill>
                            <a:srgbClr val="000000"/>
                          </a:solidFill>
                          <a:latin typeface="宋体"/>
                        </a:rPr>
                        <a:t>根据项目实施的需要，为现场工程提供技术支持。</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zh-CN" altLang="en-US"/>
                    </a:p>
                  </a:txBody>
                  <a:tcPr/>
                </a:tc>
              </a:tr>
              <a:tr h="271261">
                <a:tc vMerge="1">
                  <a:txBody>
                    <a:bodyPr/>
                    <a:lstStyle/>
                    <a:p>
                      <a:endParaRPr lang="zh-CN" altLang="en-US"/>
                    </a:p>
                  </a:txBody>
                  <a:tcPr/>
                </a:tc>
                <a:tc vMerge="1">
                  <a:txBody>
                    <a:bodyPr/>
                    <a:lstStyle/>
                    <a:p>
                      <a:endParaRPr lang="zh-CN" altLang="en-US"/>
                    </a:p>
                  </a:txBody>
                  <a:tcPr/>
                </a:tc>
                <a:tc>
                  <a:txBody>
                    <a:bodyPr/>
                    <a:lstStyle/>
                    <a:p>
                      <a:pPr algn="l" fontAlgn="ctr"/>
                      <a:r>
                        <a:rPr lang="en-US" sz="1400" b="0" i="0" u="none" strike="noStrike" dirty="0">
                          <a:solidFill>
                            <a:srgbClr val="000000"/>
                          </a:solidFill>
                          <a:latin typeface="宋体"/>
                        </a:rPr>
                        <a:t>c)</a:t>
                      </a:r>
                      <a:r>
                        <a:rPr lang="zh-CN" altLang="en-US" sz="1400" b="0" i="0" u="none" strike="noStrike" dirty="0">
                          <a:solidFill>
                            <a:srgbClr val="000000"/>
                          </a:solidFill>
                          <a:latin typeface="宋体"/>
                        </a:rPr>
                        <a:t>依据变更流程，完成产品维护阶段的优化改进和设计变更任务。</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zh-CN" altLang="en-US"/>
                    </a:p>
                  </a:txBody>
                  <a:tcPr/>
                </a:tc>
              </a:tr>
              <a:tr h="182886">
                <a:tc vMerge="1">
                  <a:txBody>
                    <a:bodyPr/>
                    <a:lstStyle/>
                    <a:p>
                      <a:endParaRPr lang="zh-CN" altLang="en-US"/>
                    </a:p>
                  </a:txBody>
                  <a:tcPr/>
                </a:tc>
                <a:tc vMerge="1">
                  <a:txBody>
                    <a:bodyPr/>
                    <a:lstStyle/>
                    <a:p>
                      <a:endParaRPr lang="zh-CN" altLang="en-US"/>
                    </a:p>
                  </a:txBody>
                  <a:tcPr/>
                </a:tc>
                <a:tc>
                  <a:txBody>
                    <a:bodyPr/>
                    <a:lstStyle/>
                    <a:p>
                      <a:pPr algn="l" fontAlgn="ctr"/>
                      <a:r>
                        <a:rPr lang="en-US" sz="1400" b="0" i="0" u="none" strike="noStrike">
                          <a:solidFill>
                            <a:srgbClr val="000000"/>
                          </a:solidFill>
                          <a:latin typeface="宋体"/>
                        </a:rPr>
                        <a:t>d)</a:t>
                      </a:r>
                      <a:r>
                        <a:rPr lang="zh-CN" altLang="en-US" sz="1400" b="0" i="0" u="none" strike="noStrike">
                          <a:solidFill>
                            <a:srgbClr val="000000"/>
                          </a:solidFill>
                          <a:latin typeface="宋体"/>
                        </a:rPr>
                        <a:t>协助产品的销售工作，对相关人员完成产品的技术培训。</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82886">
                <a:tc rowSpan="3">
                  <a:txBody>
                    <a:bodyPr/>
                    <a:lstStyle/>
                    <a:p>
                      <a:pPr algn="ctr" fontAlgn="ctr"/>
                      <a:r>
                        <a:rPr lang="zh-CN" altLang="en-US" sz="1400" b="0" i="0" u="none" strike="noStrike">
                          <a:solidFill>
                            <a:srgbClr val="000000"/>
                          </a:solidFill>
                          <a:latin typeface="宋体"/>
                        </a:rPr>
                        <a:t>职责和任务</a:t>
                      </a:r>
                      <a:r>
                        <a:rPr lang="en-US" altLang="zh-CN" sz="1400" b="0" i="0" u="none" strike="noStrike">
                          <a:solidFill>
                            <a:srgbClr val="000000"/>
                          </a:solidFill>
                          <a:latin typeface="宋体"/>
                        </a:rPr>
                        <a:t>4</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latin typeface="宋体"/>
                        </a:rPr>
                        <a:t>职责描述</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遵守公司的规章制度，主动汇报工作情况。</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zh-CN" altLang="en-US" sz="1400" b="0" i="0" u="none" strike="noStrike" dirty="0" smtClean="0">
                          <a:solidFill>
                            <a:schemeClr val="tx1"/>
                          </a:solidFill>
                          <a:latin typeface="宋体"/>
                        </a:rPr>
                        <a:t>遇到问题会积极主动地反馈，并想办法解决问题</a:t>
                      </a:r>
                      <a:r>
                        <a:rPr lang="zh-CN" altLang="en-US" sz="1400" b="0" i="0" u="none" strike="noStrike" dirty="0">
                          <a:solidFill>
                            <a:srgbClr val="00B050"/>
                          </a:solidFill>
                          <a:latin typeface="宋体"/>
                        </a:rPr>
                        <a:t>　</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6">
                <a:tc vMerge="1">
                  <a:txBody>
                    <a:bodyPr/>
                    <a:lstStyle/>
                    <a:p>
                      <a:endParaRPr lang="zh-CN" altLang="en-US"/>
                    </a:p>
                  </a:txBody>
                  <a:tcPr/>
                </a:tc>
                <a:tc rowSpan="2">
                  <a:txBody>
                    <a:bodyPr/>
                    <a:lstStyle/>
                    <a:p>
                      <a:pPr algn="ctr" fontAlgn="ctr"/>
                      <a:r>
                        <a:rPr lang="zh-CN" altLang="en-US" sz="1400" b="0" i="0" u="none" strike="noStrike">
                          <a:solidFill>
                            <a:srgbClr val="000000"/>
                          </a:solidFill>
                          <a:latin typeface="宋体"/>
                        </a:rPr>
                        <a:t>工作任务</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latin typeface="宋体"/>
                        </a:rPr>
                        <a:t>a)</a:t>
                      </a:r>
                      <a:r>
                        <a:rPr lang="zh-CN" altLang="en-US" sz="1400" b="0" i="0" u="none" strike="noStrike">
                          <a:solidFill>
                            <a:srgbClr val="000000"/>
                          </a:solidFill>
                          <a:latin typeface="宋体"/>
                        </a:rPr>
                        <a:t>对工作的进展情况及遇到的问题，进行汇报和反馈。</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xBody>
                    <a:bodyPr/>
                    <a:lstStyle/>
                    <a:p>
                      <a:endParaRPr lang="zh-CN" altLang="en-US"/>
                    </a:p>
                  </a:txBody>
                  <a:tcPr/>
                </a:tc>
              </a:tr>
              <a:tr h="182886">
                <a:tc vMerge="1">
                  <a:txBody>
                    <a:bodyPr/>
                    <a:lstStyle/>
                    <a:p>
                      <a:endParaRPr lang="zh-CN" altLang="en-US"/>
                    </a:p>
                  </a:txBody>
                  <a:tcPr/>
                </a:tc>
                <a:tc vMerge="1">
                  <a:txBody>
                    <a:bodyPr/>
                    <a:lstStyle/>
                    <a:p>
                      <a:endParaRPr lang="zh-CN" altLang="en-US"/>
                    </a:p>
                  </a:txBody>
                  <a:tcPr/>
                </a:tc>
                <a:tc>
                  <a:txBody>
                    <a:bodyPr/>
                    <a:lstStyle/>
                    <a:p>
                      <a:pPr algn="l" fontAlgn="ctr"/>
                      <a:r>
                        <a:rPr lang="en-US" sz="1400" b="0" i="0" u="none" strike="noStrike" dirty="0">
                          <a:solidFill>
                            <a:srgbClr val="000000"/>
                          </a:solidFill>
                          <a:latin typeface="宋体"/>
                        </a:rPr>
                        <a:t>b)</a:t>
                      </a:r>
                      <a:r>
                        <a:rPr lang="zh-CN" altLang="en-US" sz="1400" b="0" i="0" u="none" strike="noStrike" dirty="0">
                          <a:solidFill>
                            <a:srgbClr val="000000"/>
                          </a:solidFill>
                          <a:latin typeface="宋体"/>
                        </a:rPr>
                        <a:t>遵守公司的规章制度，参与公司的企业文化活动。</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
        <p:nvSpPr>
          <p:cNvPr id="8" name="内容占位符 5"/>
          <p:cNvSpPr txBox="1">
            <a:spLocks/>
          </p:cNvSpPr>
          <p:nvPr/>
        </p:nvSpPr>
        <p:spPr bwMode="auto">
          <a:xfrm>
            <a:off x="357158" y="928670"/>
            <a:ext cx="3286148"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000" b="0" i="0" u="none" strike="noStrike" kern="0" cap="none" spc="0" normalizeH="0" baseline="0" noProof="0" dirty="0" smtClean="0">
                <a:ln>
                  <a:noFill/>
                </a:ln>
                <a:solidFill>
                  <a:schemeClr val="tx1"/>
                </a:solidFill>
                <a:effectLst/>
                <a:uLnTx/>
                <a:uFillTx/>
                <a:latin typeface="+mn-lt"/>
                <a:ea typeface="微软雅黑" pitchFamily="34" charset="-122"/>
                <a:cs typeface="+mn-cs"/>
              </a:rPr>
              <a:t>工作职责和工作任务</a:t>
            </a:r>
            <a:endParaRPr kumimoji="0" lang="en-US" altLang="zh-CN" sz="2000" b="0" i="0" u="none" strike="noStrike" kern="0" cap="none" spc="0" normalizeH="0" baseline="0" noProof="0" dirty="0" smtClean="0">
              <a:ln>
                <a:noFill/>
              </a:ln>
              <a:solidFill>
                <a:schemeClr val="tx1"/>
              </a:solidFill>
              <a:effectLst/>
              <a:uLnTx/>
              <a:uFillTx/>
              <a:latin typeface="+mn-lt"/>
              <a:ea typeface="微软雅黑" pitchFamily="34" charset="-122"/>
              <a:cs typeface="+mn-cs"/>
            </a:endParaRPr>
          </a:p>
        </p:txBody>
      </p:sp>
      <p:sp>
        <p:nvSpPr>
          <p:cNvPr id="9" name="灯片编号占位符 8"/>
          <p:cNvSpPr>
            <a:spLocks noGrp="1"/>
          </p:cNvSpPr>
          <p:nvPr>
            <p:ph type="sldNum" sz="quarter" idx="10"/>
          </p:nvPr>
        </p:nvSpPr>
        <p:spPr/>
        <p:txBody>
          <a:bodyPr/>
          <a:lstStyle/>
          <a:p>
            <a:pPr>
              <a:defRPr/>
            </a:pPr>
            <a:fld id="{4816A599-0D7A-4ED1-B317-DB57F830172B}" type="slidenum">
              <a:rPr lang="zh-CN" altLang="en-US" smtClean="0"/>
              <a:pPr>
                <a:defRPr/>
              </a:pPr>
              <a:t>22</a:t>
            </a:fld>
            <a:endParaRPr lang="zh-CN" alt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1" name="内容占位符 5"/>
          <p:cNvSpPr>
            <a:spLocks noGrp="1"/>
          </p:cNvSpPr>
          <p:nvPr>
            <p:ph idx="1"/>
          </p:nvPr>
        </p:nvSpPr>
        <p:spPr>
          <a:xfrm>
            <a:off x="414398" y="1295399"/>
            <a:ext cx="8443882" cy="1133469"/>
          </a:xfrm>
        </p:spPr>
        <p:txBody>
          <a:bodyPr/>
          <a:lstStyle/>
          <a:p>
            <a:pPr marL="0" indent="0">
              <a:spcBef>
                <a:spcPts val="600"/>
              </a:spcBef>
              <a:spcAft>
                <a:spcPts val="0"/>
              </a:spcAft>
              <a:buNone/>
            </a:pPr>
            <a:r>
              <a:rPr lang="zh-CN" altLang="en-US" b="0" dirty="0" smtClean="0">
                <a:solidFill>
                  <a:srgbClr val="0070C0"/>
                </a:solidFill>
              </a:rPr>
              <a:t>本次转正答辩需认证的任职资格标准要素：</a:t>
            </a:r>
            <a:endParaRPr lang="en-US" altLang="zh-CN" b="0" dirty="0" smtClean="0">
              <a:solidFill>
                <a:srgbClr val="0070C0"/>
              </a:solidFill>
            </a:endParaRPr>
          </a:p>
          <a:p>
            <a:pPr marL="0" indent="0">
              <a:spcBef>
                <a:spcPts val="1200"/>
              </a:spcBef>
              <a:spcAft>
                <a:spcPts val="0"/>
              </a:spcAft>
              <a:buFont typeface="Wingdings" pitchFamily="2" charset="2"/>
              <a:buChar char="ü"/>
            </a:pPr>
            <a:r>
              <a:rPr lang="zh-CN" altLang="en-US" b="0" dirty="0"/>
              <a:t>开发设计；</a:t>
            </a:r>
            <a:endParaRPr lang="en-US" altLang="zh-CN" b="0" dirty="0"/>
          </a:p>
          <a:p>
            <a:pPr marL="0" indent="0">
              <a:spcBef>
                <a:spcPts val="1200"/>
              </a:spcBef>
              <a:spcAft>
                <a:spcPts val="0"/>
              </a:spcAft>
              <a:buFont typeface="Wingdings" pitchFamily="2" charset="2"/>
              <a:buChar char="ü"/>
            </a:pPr>
            <a:r>
              <a:rPr lang="zh-CN" altLang="zh-CN" b="0" dirty="0"/>
              <a:t>测试</a:t>
            </a:r>
            <a:r>
              <a:rPr lang="zh-CN" altLang="en-US" b="0" dirty="0"/>
              <a:t>；</a:t>
            </a:r>
            <a:endParaRPr lang="en-US" altLang="zh-CN" b="0" dirty="0"/>
          </a:p>
          <a:p>
            <a:pPr marL="0" indent="0">
              <a:spcBef>
                <a:spcPts val="600"/>
              </a:spcBef>
              <a:spcAft>
                <a:spcPts val="0"/>
              </a:spcAft>
              <a:buFont typeface="Wingdings" pitchFamily="2" charset="2"/>
              <a:buChar char="ü"/>
            </a:pPr>
            <a:r>
              <a:rPr lang="zh-CN" altLang="en-US" b="0" dirty="0"/>
              <a:t>发现、定位技术问题；</a:t>
            </a:r>
            <a:endParaRPr lang="en-US" altLang="zh-CN" b="0" dirty="0"/>
          </a:p>
          <a:p>
            <a:pPr marL="0" indent="0">
              <a:spcBef>
                <a:spcPts val="600"/>
              </a:spcBef>
              <a:spcAft>
                <a:spcPts val="0"/>
              </a:spcAft>
              <a:buFont typeface="Wingdings" pitchFamily="2" charset="2"/>
              <a:buChar char="ü"/>
            </a:pPr>
            <a:r>
              <a:rPr lang="zh-CN" altLang="zh-CN" b="0" dirty="0"/>
              <a:t>解决技术问题</a:t>
            </a:r>
            <a:r>
              <a:rPr lang="zh-CN" altLang="en-US" b="0" dirty="0"/>
              <a:t>；</a:t>
            </a:r>
            <a:endParaRPr lang="en-US" altLang="zh-CN" b="0" dirty="0"/>
          </a:p>
          <a:p>
            <a:pPr marL="0" indent="0">
              <a:spcBef>
                <a:spcPts val="600"/>
              </a:spcBef>
              <a:spcAft>
                <a:spcPts val="0"/>
              </a:spcAft>
              <a:buFont typeface="Wingdings" pitchFamily="2" charset="2"/>
              <a:buChar char="ü"/>
            </a:pPr>
            <a:r>
              <a:rPr lang="zh-CN" altLang="zh-CN" b="0" dirty="0"/>
              <a:t>目标与计划管理</a:t>
            </a:r>
            <a:r>
              <a:rPr lang="zh-CN" altLang="en-US" b="0" dirty="0"/>
              <a:t>；</a:t>
            </a:r>
            <a:endParaRPr lang="en-US" altLang="zh-CN" b="0" dirty="0"/>
          </a:p>
          <a:p>
            <a:pPr marL="0" indent="0">
              <a:spcBef>
                <a:spcPts val="600"/>
              </a:spcBef>
              <a:spcAft>
                <a:spcPts val="0"/>
              </a:spcAft>
              <a:buFont typeface="Wingdings" pitchFamily="2" charset="2"/>
              <a:buChar char="ü"/>
            </a:pPr>
            <a:r>
              <a:rPr lang="zh-CN" altLang="en-US" b="0" dirty="0"/>
              <a:t>规范与流程；</a:t>
            </a:r>
            <a:endParaRPr lang="en-US" altLang="zh-CN" b="0" dirty="0"/>
          </a:p>
          <a:p>
            <a:pPr marL="0" indent="0">
              <a:spcBef>
                <a:spcPts val="600"/>
              </a:spcBef>
              <a:spcAft>
                <a:spcPts val="0"/>
              </a:spcAft>
              <a:buFont typeface="Wingdings" pitchFamily="2" charset="2"/>
              <a:buChar char="ü"/>
            </a:pPr>
            <a:r>
              <a:rPr lang="zh-CN" altLang="zh-CN" b="0" dirty="0"/>
              <a:t>沟通与协调</a:t>
            </a:r>
            <a:r>
              <a:rPr lang="zh-CN" altLang="en-US" b="0" dirty="0"/>
              <a:t>；</a:t>
            </a:r>
            <a:endParaRPr lang="en-US" altLang="zh-CN" b="0" dirty="0"/>
          </a:p>
          <a:p>
            <a:pPr marL="0" indent="0">
              <a:spcBef>
                <a:spcPts val="600"/>
              </a:spcBef>
              <a:spcAft>
                <a:spcPts val="0"/>
              </a:spcAft>
              <a:buFont typeface="Wingdings" pitchFamily="2" charset="2"/>
              <a:buChar char="ü"/>
            </a:pPr>
            <a:r>
              <a:rPr lang="zh-CN" altLang="zh-CN" b="0" dirty="0"/>
              <a:t>指导和共享</a:t>
            </a:r>
            <a:r>
              <a:rPr lang="zh-CN" altLang="en-US" b="0" dirty="0"/>
              <a:t>；</a:t>
            </a:r>
            <a:endParaRPr lang="en-US" altLang="zh-CN" b="0" dirty="0"/>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23</a:t>
            </a:fld>
            <a:endParaRPr lang="zh-CN" alt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467544" y="1366837"/>
            <a:ext cx="8318158" cy="22061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marL="0" marR="0" lvl="0" indent="0" algn="just" defTabSz="914400" rtl="0" eaLnBrk="0" fontAlgn="base" latinLnBrk="0" hangingPunct="0">
              <a:lnSpc>
                <a:spcPct val="120000"/>
              </a:lnSpc>
              <a:spcBef>
                <a:spcPts val="1200"/>
              </a:spcBef>
              <a:spcAft>
                <a:spcPts val="0"/>
              </a:spcAft>
              <a:buClr>
                <a:srgbClr val="5DB2FF"/>
              </a:buClr>
              <a:buSzPct val="80000"/>
              <a:buFont typeface="Arial" pitchFamily="34" charset="0"/>
              <a:buChar char="•"/>
              <a:tabLst/>
              <a:defRPr/>
            </a:pPr>
            <a:r>
              <a:rPr kumimoji="0" lang="zh-CN" altLang="en-US" sz="2400" b="0" i="0" u="none" strike="noStrike" kern="0" cap="none" spc="0" normalizeH="0" baseline="0" noProof="0" dirty="0" smtClean="0">
                <a:ln>
                  <a:noFill/>
                </a:ln>
                <a:effectLst/>
                <a:uLnTx/>
                <a:uFillTx/>
                <a:latin typeface="+mn-lt"/>
                <a:ea typeface="微软雅黑" pitchFamily="34" charset="-122"/>
                <a:cs typeface="+mn-cs"/>
              </a:rPr>
              <a:t>开发设计；</a:t>
            </a:r>
            <a:endParaRPr kumimoji="0" lang="en-US" altLang="zh-CN" sz="2400" b="0" i="0" u="none" strike="noStrike" kern="0" cap="none" spc="0" normalizeH="0" baseline="0" noProof="0" dirty="0" smtClean="0">
              <a:ln>
                <a:noFill/>
              </a:ln>
              <a:effectLst/>
              <a:uLnTx/>
              <a:uFillTx/>
              <a:latin typeface="+mn-lt"/>
              <a:ea typeface="微软雅黑" pitchFamily="34" charset="-122"/>
              <a:cs typeface="+mn-cs"/>
            </a:endParaRPr>
          </a:p>
          <a:p>
            <a:pPr lvl="0">
              <a:buFont typeface="Wingdings" pitchFamily="2" charset="2"/>
              <a:buChar char="ü"/>
            </a:pPr>
            <a:r>
              <a:rPr lang="zh-CN" altLang="en-US" sz="2000" dirty="0" smtClean="0">
                <a:latin typeface="+mj-ea"/>
                <a:ea typeface="+mj-ea"/>
              </a:rPr>
              <a:t>能够按照说明文档，学习使用框架；</a:t>
            </a:r>
          </a:p>
          <a:p>
            <a:pPr lvl="0">
              <a:buFont typeface="Wingdings" pitchFamily="2" charset="2"/>
              <a:buChar char="ü"/>
            </a:pPr>
            <a:r>
              <a:rPr lang="zh-CN" altLang="en-US" sz="2000" dirty="0" smtClean="0">
                <a:latin typeface="+mj-ea"/>
                <a:ea typeface="+mj-ea"/>
              </a:rPr>
              <a:t>通过学习组内人员开发的框架的实现原理，对基础数据平台的</a:t>
            </a:r>
            <a:r>
              <a:rPr lang="en-US" altLang="zh-CN" sz="2000" dirty="0" smtClean="0">
                <a:latin typeface="+mj-ea"/>
                <a:ea typeface="+mj-ea"/>
              </a:rPr>
              <a:t>bug</a:t>
            </a:r>
            <a:r>
              <a:rPr lang="zh-CN" altLang="en-US" sz="2000" dirty="0" smtClean="0">
                <a:latin typeface="+mj-ea"/>
                <a:ea typeface="+mj-ea"/>
              </a:rPr>
              <a:t>进行修改，设计其实现方式。</a:t>
            </a:r>
            <a:endParaRPr lang="en-US" altLang="zh-CN" sz="2000" dirty="0" smtClean="0"/>
          </a:p>
          <a:p>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r>
              <a:rPr lang="zh-CN" altLang="en-US" sz="2000" dirty="0"/>
              <a:t>通过学习</a:t>
            </a:r>
            <a:r>
              <a:rPr lang="en-US" altLang="zh-CN" sz="2000" dirty="0"/>
              <a:t>esf_web2.0.0</a:t>
            </a:r>
            <a:r>
              <a:rPr lang="zh-CN" altLang="en-US" sz="2000" dirty="0"/>
              <a:t>框架，分析列表插件的实现原理，对此插件内树状列表的双击选中行事件实现下拉菜单改为单击图标</a:t>
            </a:r>
            <a:r>
              <a:rPr lang="zh-CN" altLang="en-US" sz="2000" dirty="0" smtClean="0"/>
              <a:t>实现</a:t>
            </a:r>
            <a:r>
              <a:rPr lang="zh-CN" altLang="en-US" sz="2000" dirty="0"/>
              <a:t>下拉</a:t>
            </a:r>
            <a:r>
              <a:rPr lang="zh-CN" altLang="en-US" sz="2000" dirty="0" smtClean="0"/>
              <a:t>列表</a:t>
            </a:r>
            <a:r>
              <a:rPr lang="zh-CN" altLang="en-US" sz="2000" dirty="0"/>
              <a:t>，并且对其展示的小图标进行了替换。</a:t>
            </a:r>
            <a:endParaRPr lang="en-US" altLang="zh-CN" sz="2000" dirty="0"/>
          </a:p>
          <a:p>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pPr marL="0" marR="0" lvl="0" indent="0" algn="just" defTabSz="914400" rtl="0" eaLnBrk="0" fontAlgn="base" latinLnBrk="0" hangingPunct="0">
              <a:lnSpc>
                <a:spcPct val="120000"/>
              </a:lnSpc>
              <a:spcBef>
                <a:spcPts val="0"/>
              </a:spcBef>
              <a:spcAft>
                <a:spcPts val="0"/>
              </a:spcAft>
              <a:buClr>
                <a:srgbClr val="5DB2FF"/>
              </a:buClr>
              <a:buSzPct val="80000"/>
              <a:buFont typeface="Arial" pitchFamily="34" charset="0"/>
              <a:buChar char="•"/>
              <a:tabLst/>
              <a:defRPr/>
            </a:pPr>
            <a:endParaRPr kumimoji="0" lang="en-US" altLang="zh-CN" sz="2400" b="0" i="0" u="none" strike="noStrike" kern="0" cap="none" spc="0" normalizeH="0" baseline="0" noProof="0" dirty="0" smtClean="0">
              <a:ln>
                <a:noFill/>
              </a:ln>
              <a:solidFill>
                <a:schemeClr val="tx1"/>
              </a:solidFill>
              <a:effectLst/>
              <a:uLnTx/>
              <a:uFillTx/>
              <a:latin typeface="+mn-lt"/>
              <a:ea typeface="微软雅黑" pitchFamily="34" charset="-122"/>
              <a:cs typeface="+mn-cs"/>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24</a:t>
            </a:fld>
            <a:endParaRPr lang="zh-CN" alt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467544" y="1366837"/>
            <a:ext cx="8318158" cy="18461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marL="0" marR="0" lvl="0" indent="0" algn="just" defTabSz="914400" rtl="0" eaLnBrk="0" fontAlgn="base" latinLnBrk="0" hangingPunct="0">
              <a:lnSpc>
                <a:spcPct val="120000"/>
              </a:lnSpc>
              <a:spcBef>
                <a:spcPts val="1200"/>
              </a:spcBef>
              <a:spcAft>
                <a:spcPts val="0"/>
              </a:spcAft>
              <a:buClr>
                <a:srgbClr val="5DB2FF"/>
              </a:buClr>
              <a:buSzPct val="80000"/>
              <a:buFont typeface="Arial" pitchFamily="34" charset="0"/>
              <a:buChar char="•"/>
              <a:tabLst/>
              <a:defRPr/>
            </a:pPr>
            <a:r>
              <a:rPr lang="zh-CN" altLang="en-US" sz="2400" kern="0" dirty="0">
                <a:ea typeface="微软雅黑" pitchFamily="34" charset="-122"/>
              </a:rPr>
              <a:t>测试</a:t>
            </a:r>
            <a:r>
              <a:rPr kumimoji="0" lang="zh-CN" altLang="en-US" sz="2400" b="0" i="0" u="none" strike="noStrike" kern="0" cap="none" spc="0" normalizeH="0" baseline="0" noProof="0" dirty="0" smtClean="0">
                <a:ln>
                  <a:noFill/>
                </a:ln>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effectLst/>
              <a:uLnTx/>
              <a:uFillTx/>
              <a:latin typeface="+mn-lt"/>
              <a:ea typeface="微软雅黑" pitchFamily="34" charset="-122"/>
              <a:cs typeface="+mn-cs"/>
            </a:endParaRPr>
          </a:p>
          <a:p>
            <a:pPr lvl="0">
              <a:buFont typeface="Wingdings" pitchFamily="2" charset="2"/>
              <a:buChar char="ü"/>
            </a:pPr>
            <a:r>
              <a:rPr lang="zh-CN" altLang="en-US" sz="2000" dirty="0" smtClean="0">
                <a:latin typeface="+mj-ea"/>
                <a:ea typeface="+mj-ea"/>
              </a:rPr>
              <a:t>可以通过查看控制台的输出情况进行简单测试</a:t>
            </a:r>
          </a:p>
          <a:p>
            <a:pPr lvl="0">
              <a:buFont typeface="Wingdings" pitchFamily="2" charset="2"/>
              <a:buChar char="ü"/>
            </a:pPr>
            <a:r>
              <a:rPr lang="zh-CN" altLang="en-US" sz="2000" dirty="0" smtClean="0">
                <a:latin typeface="+mj-ea"/>
                <a:ea typeface="+mj-ea"/>
              </a:rPr>
              <a:t>与后端开发人员进行协调，对模块接口进行测试</a:t>
            </a:r>
            <a:endParaRPr lang="en-US" altLang="zh-CN" sz="2000" dirty="0" smtClean="0"/>
          </a:p>
          <a:p>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r>
              <a:rPr lang="zh-CN" altLang="en-US" sz="2000" dirty="0"/>
              <a:t>在商业云平台的项目中，与后端开发人员进行多次沟通交流，对应用管理模块的接口进行不断的测试，最终完成此功能。</a:t>
            </a:r>
            <a:endParaRPr lang="en-US" altLang="zh-CN" sz="2000" dirty="0"/>
          </a:p>
          <a:p>
            <a:endParaRPr lang="en-US" altLang="zh-CN" sz="2000" dirty="0"/>
          </a:p>
          <a:p>
            <a:pPr marR="0" lvl="0" indent="0" fontAlgn="base">
              <a:lnSpc>
                <a:spcPct val="120000"/>
              </a:lnSpc>
              <a:spcBef>
                <a:spcPts val="0"/>
              </a:spcBef>
              <a:spcAft>
                <a:spcPts val="0"/>
              </a:spcAft>
              <a:buClr>
                <a:srgbClr val="5DB2FF"/>
              </a:buClr>
              <a:buSzPct val="80000"/>
              <a:buFont typeface="Arial" pitchFamily="34" charset="0"/>
              <a:buChar char="•"/>
              <a:tabLst/>
              <a:defRPr/>
            </a:pPr>
            <a:endParaRPr lang="en-US" altLang="zh-CN" sz="2000" dirty="0"/>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25</a:t>
            </a:fld>
            <a:endParaRPr lang="zh-CN" altLang="en-US"/>
          </a:p>
        </p:txBody>
      </p:sp>
    </p:spTree>
    <p:extLst>
      <p:ext uri="{BB962C8B-B14F-4D97-AF65-F5344CB8AC3E}">
        <p14:creationId xmlns:p14="http://schemas.microsoft.com/office/powerpoint/2010/main" val="201678270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个人自评：任职资格认证</a:t>
            </a:r>
            <a:endParaRPr lang="zh-CN" altLang="en-US"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26</a:t>
            </a:fld>
            <a:endParaRPr lang="zh-CN"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26" y="1916832"/>
            <a:ext cx="6133649"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916832"/>
            <a:ext cx="4462635" cy="372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50294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467544" y="1366837"/>
            <a:ext cx="8318158" cy="22061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marL="0" marR="0" lvl="0" indent="0" algn="just" defTabSz="914400" rtl="0" eaLnBrk="0" fontAlgn="base" latinLnBrk="0" hangingPunct="0">
              <a:lnSpc>
                <a:spcPct val="120000"/>
              </a:lnSpc>
              <a:spcBef>
                <a:spcPts val="1200"/>
              </a:spcBef>
              <a:spcAft>
                <a:spcPts val="0"/>
              </a:spcAft>
              <a:buClr>
                <a:srgbClr val="5DB2FF"/>
              </a:buClr>
              <a:buSzPct val="80000"/>
              <a:buFont typeface="Arial" pitchFamily="34" charset="0"/>
              <a:buChar char="•"/>
              <a:tabLst/>
              <a:defRPr/>
            </a:pPr>
            <a:r>
              <a:rPr lang="zh-CN" altLang="en-US" sz="2400" kern="0" dirty="0" smtClean="0">
                <a:ea typeface="微软雅黑" pitchFamily="34" charset="-122"/>
              </a:rPr>
              <a:t>发现、定位技术问题</a:t>
            </a:r>
            <a:r>
              <a:rPr kumimoji="0" lang="zh-CN" altLang="en-US" sz="2400" b="0" i="0" u="none" strike="noStrike" kern="0" cap="none" spc="0" normalizeH="0" baseline="0" noProof="0" dirty="0" smtClean="0">
                <a:ln>
                  <a:noFill/>
                </a:ln>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effectLst/>
              <a:uLnTx/>
              <a:uFillTx/>
              <a:latin typeface="+mn-lt"/>
              <a:ea typeface="微软雅黑" pitchFamily="34" charset="-122"/>
              <a:cs typeface="+mn-cs"/>
            </a:endParaRPr>
          </a:p>
          <a:p>
            <a:pPr lvl="0">
              <a:buFont typeface="Wingdings" pitchFamily="2" charset="2"/>
              <a:buChar char="ü"/>
            </a:pPr>
            <a:r>
              <a:rPr lang="zh-CN" altLang="en-US" sz="2000" dirty="0" smtClean="0">
                <a:latin typeface="+mj-ea"/>
                <a:ea typeface="+mj-ea"/>
              </a:rPr>
              <a:t>能够通过查看控制台发现问题，并想办法解决问题。</a:t>
            </a:r>
          </a:p>
          <a:p>
            <a:pPr lvl="0">
              <a:buFont typeface="Wingdings" pitchFamily="2" charset="2"/>
              <a:buChar char="ü"/>
            </a:pPr>
            <a:r>
              <a:rPr lang="zh-CN" altLang="en-US" sz="2000" dirty="0" smtClean="0">
                <a:latin typeface="+mj-ea"/>
                <a:ea typeface="+mj-ea"/>
              </a:rPr>
              <a:t>在实现系统设置的搜索页模块时，通过监听路由实现列表的刷新，出现问题。</a:t>
            </a:r>
            <a:endParaRPr lang="en-US" altLang="zh-CN" sz="2000" dirty="0" smtClean="0"/>
          </a:p>
          <a:p>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r>
              <a:rPr lang="zh-CN" altLang="en-US" sz="2000" dirty="0"/>
              <a:t>在商业云平台的应用服务模块通过分析控制台报错以及</a:t>
            </a:r>
            <a:r>
              <a:rPr lang="en-US" altLang="zh-CN" sz="2000" dirty="0"/>
              <a:t>Network</a:t>
            </a:r>
            <a:r>
              <a:rPr lang="zh-CN" altLang="en-US" sz="2000" dirty="0"/>
              <a:t>查看是否成功请求后台，完成了此模块的开发。</a:t>
            </a:r>
            <a:endParaRPr lang="en-US" altLang="zh-CN" sz="2000" dirty="0"/>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27</a:t>
            </a:fld>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573016"/>
            <a:ext cx="366712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5"/>
          <p:cNvPicPr/>
          <p:nvPr/>
        </p:nvPicPr>
        <p:blipFill>
          <a:blip r:embed="rId4"/>
          <a:stretch>
            <a:fillRect/>
          </a:stretch>
        </p:blipFill>
        <p:spPr>
          <a:xfrm>
            <a:off x="872184" y="3356992"/>
            <a:ext cx="7920880" cy="2736304"/>
          </a:xfrm>
          <a:prstGeom prst="rect">
            <a:avLst/>
          </a:prstGeom>
        </p:spPr>
      </p:pic>
      <p:pic>
        <p:nvPicPr>
          <p:cNvPr id="9" name="图片 8"/>
          <p:cNvPicPr/>
          <p:nvPr/>
        </p:nvPicPr>
        <p:blipFill>
          <a:blip r:embed="rId5"/>
          <a:stretch>
            <a:fillRect/>
          </a:stretch>
        </p:blipFill>
        <p:spPr>
          <a:xfrm>
            <a:off x="1115616" y="3140968"/>
            <a:ext cx="7677448" cy="2952328"/>
          </a:xfrm>
          <a:prstGeom prst="rect">
            <a:avLst/>
          </a:prstGeom>
        </p:spPr>
      </p:pic>
    </p:spTree>
    <p:extLst>
      <p:ext uri="{BB962C8B-B14F-4D97-AF65-F5344CB8AC3E}">
        <p14:creationId xmlns:p14="http://schemas.microsoft.com/office/powerpoint/2010/main" val="4101461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467544" y="1366837"/>
            <a:ext cx="8318158" cy="19181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marL="0" marR="0" lvl="0" indent="0" algn="just" defTabSz="914400" rtl="0" eaLnBrk="0" fontAlgn="base" latinLnBrk="0" hangingPunct="0">
              <a:lnSpc>
                <a:spcPct val="120000"/>
              </a:lnSpc>
              <a:spcBef>
                <a:spcPts val="1200"/>
              </a:spcBef>
              <a:spcAft>
                <a:spcPts val="0"/>
              </a:spcAft>
              <a:buClr>
                <a:srgbClr val="5DB2FF"/>
              </a:buClr>
              <a:buSzPct val="80000"/>
              <a:buFont typeface="Arial" pitchFamily="34" charset="0"/>
              <a:buChar char="•"/>
              <a:tabLst/>
              <a:defRPr/>
            </a:pPr>
            <a:r>
              <a:rPr lang="zh-CN" altLang="en-US" sz="2400" kern="0" dirty="0">
                <a:ea typeface="微软雅黑" pitchFamily="34" charset="-122"/>
              </a:rPr>
              <a:t>解决</a:t>
            </a:r>
            <a:r>
              <a:rPr lang="zh-CN" altLang="en-US" sz="2400" kern="0" dirty="0" smtClean="0">
                <a:ea typeface="微软雅黑" pitchFamily="34" charset="-122"/>
              </a:rPr>
              <a:t>技术问题</a:t>
            </a:r>
            <a:r>
              <a:rPr kumimoji="0" lang="zh-CN" altLang="en-US" sz="2400" b="0" i="0" u="none" strike="noStrike" kern="0" cap="none" spc="0" normalizeH="0" baseline="0" noProof="0" dirty="0" smtClean="0">
                <a:ln>
                  <a:noFill/>
                </a:ln>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effectLst/>
              <a:uLnTx/>
              <a:uFillTx/>
              <a:latin typeface="+mn-lt"/>
              <a:ea typeface="微软雅黑" pitchFamily="34" charset="-122"/>
              <a:cs typeface="+mn-cs"/>
            </a:endParaRPr>
          </a:p>
          <a:p>
            <a:pPr lvl="0">
              <a:buFont typeface="Wingdings" pitchFamily="2" charset="2"/>
              <a:buChar char="ü"/>
            </a:pPr>
            <a:r>
              <a:rPr lang="zh-CN" altLang="en-US" sz="2000" dirty="0" smtClean="0">
                <a:latin typeface="+mj-ea"/>
                <a:ea typeface="+mj-ea"/>
              </a:rPr>
              <a:t>在使用</a:t>
            </a:r>
            <a:r>
              <a:rPr lang="en-US" altLang="zh-CN" sz="2000" dirty="0" smtClean="0">
                <a:latin typeface="+mj-ea"/>
                <a:ea typeface="+mj-ea"/>
              </a:rPr>
              <a:t>element</a:t>
            </a:r>
            <a:r>
              <a:rPr lang="zh-CN" altLang="en-US" sz="2000" dirty="0" smtClean="0">
                <a:latin typeface="+mj-ea"/>
                <a:ea typeface="+mj-ea"/>
              </a:rPr>
              <a:t>组件上传图片时，不能正常显示图片。</a:t>
            </a:r>
            <a:endParaRPr lang="en-US" altLang="zh-CN" sz="2000" dirty="0" smtClean="0">
              <a:latin typeface="+mj-ea"/>
              <a:ea typeface="+mj-ea"/>
            </a:endParaRPr>
          </a:p>
          <a:p>
            <a:pPr lvl="0">
              <a:buFont typeface="Wingdings" pitchFamily="2" charset="2"/>
              <a:buChar char="ü"/>
            </a:pPr>
            <a:r>
              <a:rPr lang="zh-CN" altLang="en-US" sz="2000" dirty="0" smtClean="0">
                <a:latin typeface="+mj-ea"/>
                <a:ea typeface="+mj-ea"/>
              </a:rPr>
              <a:t>在使用级联选择器时，因为参数不匹配，分类树不能正常渲染。</a:t>
            </a:r>
            <a:endParaRPr lang="en-US" altLang="zh-CN" sz="2000" dirty="0" smtClean="0">
              <a:latin typeface="+mj-ea"/>
              <a:ea typeface="+mj-ea"/>
            </a:endParaRPr>
          </a:p>
          <a:p>
            <a:pPr lvl="0"/>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通过设置参数和代理服务，以及合理使用上传成功后触发的事件，请求后台服务完成图片的显示。</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r>
              <a:rPr lang="zh-CN" altLang="en-US" sz="2000" kern="0" dirty="0" smtClean="0">
                <a:ea typeface="微软雅黑" pitchFamily="34" charset="-122"/>
              </a:rPr>
              <a:t>通过合理使用组件的属性与参数，完成分类树的渲染。</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28</a:t>
            </a:fld>
            <a:endParaRPr lang="zh-CN" altLang="en-US"/>
          </a:p>
        </p:txBody>
      </p:sp>
      <p:pic>
        <p:nvPicPr>
          <p:cNvPr id="8" name="图片 7"/>
          <p:cNvPicPr/>
          <p:nvPr/>
        </p:nvPicPr>
        <p:blipFill>
          <a:blip r:embed="rId3"/>
          <a:stretch>
            <a:fillRect/>
          </a:stretch>
        </p:blipFill>
        <p:spPr>
          <a:xfrm>
            <a:off x="179512" y="2996952"/>
            <a:ext cx="5274310" cy="3300095"/>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548" y="2996952"/>
            <a:ext cx="8455669" cy="3288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980728"/>
            <a:ext cx="8375808" cy="1644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图片 10"/>
          <p:cNvPicPr/>
          <p:nvPr/>
        </p:nvPicPr>
        <p:blipFill>
          <a:blip r:embed="rId6"/>
          <a:stretch>
            <a:fillRect/>
          </a:stretch>
        </p:blipFill>
        <p:spPr>
          <a:xfrm>
            <a:off x="827584" y="2847091"/>
            <a:ext cx="5274310" cy="3599815"/>
          </a:xfrm>
          <a:prstGeom prst="rect">
            <a:avLst/>
          </a:prstGeom>
        </p:spPr>
      </p:pic>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608" y="2800548"/>
            <a:ext cx="66389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8276" y="2869511"/>
            <a:ext cx="6611669" cy="211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820" y="2800548"/>
            <a:ext cx="55245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50165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anim calcmode="lin" valueType="num">
                                      <p:cBhvr additive="base">
                                        <p:cTn id="19" dur="500" fill="hold"/>
                                        <p:tgtEl>
                                          <p:spTgt spid="2051"/>
                                        </p:tgtEl>
                                        <p:attrNameLst>
                                          <p:attrName>ppt_x</p:attrName>
                                        </p:attrNameLst>
                                      </p:cBhvr>
                                      <p:tavLst>
                                        <p:tav tm="0">
                                          <p:val>
                                            <p:strVal val="#ppt_x"/>
                                          </p:val>
                                        </p:tav>
                                        <p:tav tm="100000">
                                          <p:val>
                                            <p:strVal val="#ppt_x"/>
                                          </p:val>
                                        </p:tav>
                                      </p:tavLst>
                                    </p:anim>
                                    <p:anim calcmode="lin" valueType="num">
                                      <p:cBhvr additive="base">
                                        <p:cTn id="20"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52"/>
                                        </p:tgtEl>
                                        <p:attrNameLst>
                                          <p:attrName>style.visibility</p:attrName>
                                        </p:attrNameLst>
                                      </p:cBhvr>
                                      <p:to>
                                        <p:strVal val="visible"/>
                                      </p:to>
                                    </p:set>
                                    <p:anim calcmode="lin" valueType="num">
                                      <p:cBhvr additive="base">
                                        <p:cTn id="31" dur="500" fill="hold"/>
                                        <p:tgtEl>
                                          <p:spTgt spid="2052"/>
                                        </p:tgtEl>
                                        <p:attrNameLst>
                                          <p:attrName>ppt_x</p:attrName>
                                        </p:attrNameLst>
                                      </p:cBhvr>
                                      <p:tavLst>
                                        <p:tav tm="0">
                                          <p:val>
                                            <p:strVal val="#ppt_x"/>
                                          </p:val>
                                        </p:tav>
                                        <p:tav tm="100000">
                                          <p:val>
                                            <p:strVal val="#ppt_x"/>
                                          </p:val>
                                        </p:tav>
                                      </p:tavLst>
                                    </p:anim>
                                    <p:anim calcmode="lin" valueType="num">
                                      <p:cBhvr additive="base">
                                        <p:cTn id="32"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53"/>
                                        </p:tgtEl>
                                        <p:attrNameLst>
                                          <p:attrName>style.visibility</p:attrName>
                                        </p:attrNameLst>
                                      </p:cBhvr>
                                      <p:to>
                                        <p:strVal val="visible"/>
                                      </p:to>
                                    </p:set>
                                    <p:anim calcmode="lin" valueType="num">
                                      <p:cBhvr additive="base">
                                        <p:cTn id="37" dur="500" fill="hold"/>
                                        <p:tgtEl>
                                          <p:spTgt spid="2053"/>
                                        </p:tgtEl>
                                        <p:attrNameLst>
                                          <p:attrName>ppt_x</p:attrName>
                                        </p:attrNameLst>
                                      </p:cBhvr>
                                      <p:tavLst>
                                        <p:tav tm="0">
                                          <p:val>
                                            <p:strVal val="#ppt_x"/>
                                          </p:val>
                                        </p:tav>
                                        <p:tav tm="100000">
                                          <p:val>
                                            <p:strVal val="#ppt_x"/>
                                          </p:val>
                                        </p:tav>
                                      </p:tavLst>
                                    </p:anim>
                                    <p:anim calcmode="lin" valueType="num">
                                      <p:cBhvr additive="base">
                                        <p:cTn id="38"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54"/>
                                        </p:tgtEl>
                                        <p:attrNameLst>
                                          <p:attrName>style.visibility</p:attrName>
                                        </p:attrNameLst>
                                      </p:cBhvr>
                                      <p:to>
                                        <p:strVal val="visible"/>
                                      </p:to>
                                    </p:set>
                                    <p:anim calcmode="lin" valueType="num">
                                      <p:cBhvr additive="base">
                                        <p:cTn id="43" dur="500" fill="hold"/>
                                        <p:tgtEl>
                                          <p:spTgt spid="2054"/>
                                        </p:tgtEl>
                                        <p:attrNameLst>
                                          <p:attrName>ppt_x</p:attrName>
                                        </p:attrNameLst>
                                      </p:cBhvr>
                                      <p:tavLst>
                                        <p:tav tm="0">
                                          <p:val>
                                            <p:strVal val="#ppt_x"/>
                                          </p:val>
                                        </p:tav>
                                        <p:tav tm="100000">
                                          <p:val>
                                            <p:strVal val="#ppt_x"/>
                                          </p:val>
                                        </p:tav>
                                      </p:tavLst>
                                    </p:anim>
                                    <p:anim calcmode="lin" valueType="num">
                                      <p:cBhvr additive="base">
                                        <p:cTn id="44"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467544" y="1366837"/>
            <a:ext cx="8318158" cy="18461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marL="0" marR="0" lvl="0" indent="0" algn="just" defTabSz="914400" rtl="0" eaLnBrk="0" fontAlgn="base" latinLnBrk="0" hangingPunct="0">
              <a:lnSpc>
                <a:spcPct val="120000"/>
              </a:lnSpc>
              <a:spcBef>
                <a:spcPts val="1200"/>
              </a:spcBef>
              <a:spcAft>
                <a:spcPts val="0"/>
              </a:spcAft>
              <a:buClr>
                <a:srgbClr val="5DB2FF"/>
              </a:buClr>
              <a:buSzPct val="80000"/>
              <a:buFont typeface="Arial" pitchFamily="34" charset="0"/>
              <a:buChar char="•"/>
              <a:tabLst/>
              <a:defRPr/>
            </a:pPr>
            <a:r>
              <a:rPr lang="zh-CN" altLang="en-US" sz="2400" kern="0" noProof="0" dirty="0" smtClean="0">
                <a:ea typeface="微软雅黑" pitchFamily="34" charset="-122"/>
              </a:rPr>
              <a:t>目标与计划管理</a:t>
            </a:r>
            <a:r>
              <a:rPr kumimoji="0" lang="zh-CN" altLang="en-US" sz="2400" b="0" i="0" u="none" strike="noStrike" kern="0" cap="none" spc="0" normalizeH="0" baseline="0" noProof="0" dirty="0" smtClean="0">
                <a:ln>
                  <a:noFill/>
                </a:ln>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effectLst/>
              <a:uLnTx/>
              <a:uFillTx/>
              <a:latin typeface="+mn-lt"/>
              <a:ea typeface="微软雅黑" pitchFamily="34" charset="-122"/>
              <a:cs typeface="+mn-cs"/>
            </a:endParaRPr>
          </a:p>
          <a:p>
            <a:pPr lvl="0">
              <a:buFont typeface="Wingdings" pitchFamily="2" charset="2"/>
              <a:buChar char="ü"/>
            </a:pPr>
            <a:r>
              <a:rPr lang="zh-CN" altLang="en-US" sz="2000" dirty="0" smtClean="0">
                <a:latin typeface="+mj-ea"/>
                <a:ea typeface="+mj-ea"/>
              </a:rPr>
              <a:t>能够每天将自己所学知识以及每天所做工作记录下来</a:t>
            </a:r>
          </a:p>
          <a:p>
            <a:pPr lvl="0">
              <a:buFont typeface="Wingdings" pitchFamily="2" charset="2"/>
              <a:buChar char="ü"/>
            </a:pPr>
            <a:r>
              <a:rPr lang="zh-CN" altLang="en-US" sz="2000" dirty="0" smtClean="0">
                <a:latin typeface="+mj-ea"/>
                <a:ea typeface="+mj-ea"/>
              </a:rPr>
              <a:t>能够认真的完成周报告（本周总结以及下一周的工作计划）</a:t>
            </a:r>
            <a:endParaRPr lang="en-US" altLang="zh-CN" sz="2000" dirty="0" smtClean="0"/>
          </a:p>
          <a:p>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r>
              <a:rPr lang="zh-CN" altLang="en-US" sz="2000" dirty="0" smtClean="0"/>
              <a:t>能够在规定的时间内完成组长安排给我的工作任务，通过每天对工作进度的记录，可以提高工作效率。</a:t>
            </a:r>
            <a:endParaRPr lang="en-US" altLang="zh-CN" sz="2000" dirty="0"/>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29</a:t>
            </a:fld>
            <a:endParaRPr lang="zh-CN" altLang="en-US"/>
          </a:p>
        </p:txBody>
      </p:sp>
    </p:spTree>
    <p:extLst>
      <p:ext uri="{BB962C8B-B14F-4D97-AF65-F5344CB8AC3E}">
        <p14:creationId xmlns:p14="http://schemas.microsoft.com/office/powerpoint/2010/main" val="179501650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个人简介</a:t>
            </a:r>
            <a:endParaRPr lang="zh-CN" altLang="en-US" dirty="0">
              <a:latin typeface="微软雅黑" pitchFamily="34" charset="-122"/>
              <a:ea typeface="微软雅黑" pitchFamily="34" charset="-122"/>
            </a:endParaRPr>
          </a:p>
        </p:txBody>
      </p:sp>
      <p:sp>
        <p:nvSpPr>
          <p:cNvPr id="8" name="Rectangle 9"/>
          <p:cNvSpPr txBox="1">
            <a:spLocks noChangeArrowheads="1"/>
          </p:cNvSpPr>
          <p:nvPr/>
        </p:nvSpPr>
        <p:spPr bwMode="auto">
          <a:xfrm>
            <a:off x="457200" y="2355875"/>
            <a:ext cx="3852863" cy="4716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1" indent="-277813" algn="just" defTabSz="914400" rtl="0" eaLnBrk="1" fontAlgn="base" latinLnBrk="0" hangingPunct="1">
              <a:lnSpc>
                <a:spcPct val="120000"/>
              </a:lnSpc>
              <a:spcBef>
                <a:spcPct val="0"/>
              </a:spcBef>
              <a:spcAft>
                <a:spcPct val="20000"/>
              </a:spcAft>
              <a:buClr>
                <a:srgbClr val="5DB2FF"/>
              </a:buClr>
              <a:buSzPct val="80000"/>
              <a:buFont typeface="方正书宋简体" pitchFamily="65" charset="-122"/>
              <a:buChar char="n"/>
              <a:tabLst/>
              <a:defRPr/>
            </a:pPr>
            <a:endParaRPr kumimoji="0" lang="en-US" altLang="zh-CN" sz="1800" b="1" i="0" u="none" strike="noStrike" kern="0" cap="none" spc="0" normalizeH="0" baseline="0" noProof="0" smtClean="0">
              <a:ln>
                <a:noFill/>
              </a:ln>
              <a:solidFill>
                <a:schemeClr val="folHlink"/>
              </a:solidFill>
              <a:effectLst/>
              <a:uLnTx/>
              <a:uFillTx/>
              <a:latin typeface="+mn-lt"/>
              <a:ea typeface="微软雅黑" pitchFamily="34" charset="-122"/>
            </a:endParaRPr>
          </a:p>
          <a:p>
            <a:pPr marL="0" marR="0" lvl="0" indent="0" algn="just" defTabSz="914400" rtl="0" eaLnBrk="1" fontAlgn="base" latinLnBrk="0" hangingPunct="1">
              <a:lnSpc>
                <a:spcPct val="120000"/>
              </a:lnSpc>
              <a:spcBef>
                <a:spcPct val="0"/>
              </a:spcBef>
              <a:spcAft>
                <a:spcPct val="20000"/>
              </a:spcAft>
              <a:buClr>
                <a:srgbClr val="5DB2FF"/>
              </a:buClr>
              <a:buSzPct val="80000"/>
              <a:buFont typeface="方正书宋简体" pitchFamily="65" charset="-122"/>
              <a:buChar char="n"/>
              <a:tabLst/>
              <a:defRPr/>
            </a:pPr>
            <a:endParaRPr kumimoji="0" lang="en-US" altLang="zh-CN" sz="2000" b="1" i="0" u="none" strike="noStrike" kern="0" cap="none" spc="0" normalizeH="0" baseline="0" noProof="0" smtClean="0">
              <a:ln>
                <a:noFill/>
              </a:ln>
              <a:solidFill>
                <a:schemeClr val="tx1"/>
              </a:solidFill>
              <a:effectLst/>
              <a:uLnTx/>
              <a:uFillTx/>
              <a:latin typeface="+mn-lt"/>
              <a:ea typeface="微软雅黑" pitchFamily="34" charset="-122"/>
              <a:cs typeface="+mn-cs"/>
            </a:endParaRPr>
          </a:p>
        </p:txBody>
      </p:sp>
      <p:sp>
        <p:nvSpPr>
          <p:cNvPr id="13" name="矩形 12"/>
          <p:cNvSpPr/>
          <p:nvPr/>
        </p:nvSpPr>
        <p:spPr>
          <a:xfrm>
            <a:off x="702518" y="1391162"/>
            <a:ext cx="1723549"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姓名</a:t>
            </a:r>
            <a:r>
              <a:rPr lang="zh-CN" altLang="en-US" sz="2400" dirty="0" smtClean="0">
                <a:latin typeface="微软雅黑" pitchFamily="34" charset="-122"/>
                <a:ea typeface="微软雅黑" pitchFamily="34" charset="-122"/>
              </a:rPr>
              <a:t>：</a:t>
            </a:r>
            <a:r>
              <a:rPr lang="zh-CN" altLang="en-US" sz="2400" dirty="0">
                <a:latin typeface="微软雅黑" pitchFamily="34" charset="-122"/>
                <a:ea typeface="微软雅黑" pitchFamily="34" charset="-122"/>
              </a:rPr>
              <a:t>艾菁</a:t>
            </a:r>
          </a:p>
        </p:txBody>
      </p:sp>
      <p:sp>
        <p:nvSpPr>
          <p:cNvPr id="14" name="矩形 13"/>
          <p:cNvSpPr/>
          <p:nvPr/>
        </p:nvSpPr>
        <p:spPr>
          <a:xfrm>
            <a:off x="702518" y="1983406"/>
            <a:ext cx="1723549"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籍贯</a:t>
            </a:r>
            <a:r>
              <a:rPr lang="zh-CN" altLang="en-US" sz="2400" dirty="0" smtClean="0">
                <a:latin typeface="微软雅黑" pitchFamily="34" charset="-122"/>
                <a:ea typeface="微软雅黑" pitchFamily="34" charset="-122"/>
              </a:rPr>
              <a:t>：</a:t>
            </a:r>
            <a:r>
              <a:rPr lang="zh-CN" altLang="en-US" sz="2400" dirty="0">
                <a:latin typeface="微软雅黑" pitchFamily="34" charset="-122"/>
                <a:ea typeface="微软雅黑" pitchFamily="34" charset="-122"/>
              </a:rPr>
              <a:t>陕西</a:t>
            </a:r>
          </a:p>
        </p:txBody>
      </p:sp>
      <p:sp>
        <p:nvSpPr>
          <p:cNvPr id="15" name="矩形 14"/>
          <p:cNvSpPr/>
          <p:nvPr/>
        </p:nvSpPr>
        <p:spPr>
          <a:xfrm>
            <a:off x="702518" y="4465105"/>
            <a:ext cx="2031325"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导师</a:t>
            </a:r>
            <a:r>
              <a:rPr lang="zh-CN" altLang="en-US" sz="2400" dirty="0" smtClean="0">
                <a:latin typeface="微软雅黑" pitchFamily="34" charset="-122"/>
                <a:ea typeface="微软雅黑" pitchFamily="34" charset="-122"/>
              </a:rPr>
              <a:t>：</a:t>
            </a:r>
            <a:r>
              <a:rPr lang="zh-CN" altLang="en-US" sz="2400" dirty="0">
                <a:latin typeface="微软雅黑" pitchFamily="34" charset="-122"/>
                <a:ea typeface="微软雅黑" pitchFamily="34" charset="-122"/>
              </a:rPr>
              <a:t>黄丰发</a:t>
            </a:r>
          </a:p>
        </p:txBody>
      </p:sp>
      <p:sp>
        <p:nvSpPr>
          <p:cNvPr id="16" name="矩形 15"/>
          <p:cNvSpPr/>
          <p:nvPr/>
        </p:nvSpPr>
        <p:spPr>
          <a:xfrm>
            <a:off x="702518" y="2575650"/>
            <a:ext cx="2957861"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入职日期</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2018.7.2</a:t>
            </a:r>
            <a:endParaRPr lang="zh-CN" altLang="en-US" sz="2400" dirty="0">
              <a:latin typeface="微软雅黑" pitchFamily="34" charset="-122"/>
              <a:ea typeface="微软雅黑" pitchFamily="34" charset="-122"/>
            </a:endParaRPr>
          </a:p>
        </p:txBody>
      </p:sp>
      <p:sp>
        <p:nvSpPr>
          <p:cNvPr id="17" name="矩形 16"/>
          <p:cNvSpPr/>
          <p:nvPr/>
        </p:nvSpPr>
        <p:spPr>
          <a:xfrm>
            <a:off x="702518" y="3205468"/>
            <a:ext cx="2646878" cy="535531"/>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部门</a:t>
            </a:r>
            <a:r>
              <a:rPr lang="zh-CN" altLang="en-US" sz="2400" dirty="0" smtClean="0">
                <a:latin typeface="微软雅黑" pitchFamily="34" charset="-122"/>
                <a:ea typeface="微软雅黑" pitchFamily="34" charset="-122"/>
              </a:rPr>
              <a:t>：软件</a:t>
            </a:r>
            <a:r>
              <a:rPr lang="zh-CN" altLang="en-US" sz="2400" dirty="0">
                <a:latin typeface="微软雅黑" pitchFamily="34" charset="-122"/>
                <a:ea typeface="微软雅黑" pitchFamily="34" charset="-122"/>
              </a:rPr>
              <a:t>产品部</a:t>
            </a:r>
          </a:p>
        </p:txBody>
      </p:sp>
      <p:sp>
        <p:nvSpPr>
          <p:cNvPr id="18" name="矩形 17"/>
          <p:cNvSpPr/>
          <p:nvPr/>
        </p:nvSpPr>
        <p:spPr>
          <a:xfrm>
            <a:off x="690688" y="3835286"/>
            <a:ext cx="3262432" cy="535531"/>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职位</a:t>
            </a:r>
            <a:r>
              <a:rPr lang="zh-CN" altLang="en-US" sz="2400" dirty="0" smtClean="0">
                <a:latin typeface="微软雅黑" pitchFamily="34" charset="-122"/>
                <a:ea typeface="微软雅黑" pitchFamily="34" charset="-122"/>
              </a:rPr>
              <a:t>：</a:t>
            </a:r>
            <a:r>
              <a:rPr lang="zh-CN" altLang="en-US" sz="2400" dirty="0">
                <a:latin typeface="微软雅黑" pitchFamily="34" charset="-122"/>
                <a:ea typeface="微软雅黑" pitchFamily="34" charset="-122"/>
              </a:rPr>
              <a:t>网络</a:t>
            </a:r>
            <a:r>
              <a:rPr lang="zh-CN" altLang="en-US" sz="2400" dirty="0" smtClean="0">
                <a:latin typeface="微软雅黑" pitchFamily="34" charset="-122"/>
                <a:ea typeface="微软雅黑" pitchFamily="34" charset="-122"/>
              </a:rPr>
              <a:t>软件工程</a:t>
            </a:r>
            <a:r>
              <a:rPr lang="zh-CN" altLang="en-US" sz="2400" dirty="0">
                <a:latin typeface="微软雅黑" pitchFamily="34" charset="-122"/>
                <a:ea typeface="微软雅黑" pitchFamily="34" charset="-122"/>
              </a:rPr>
              <a:t>师</a:t>
            </a:r>
          </a:p>
        </p:txBody>
      </p:sp>
      <p:sp>
        <p:nvSpPr>
          <p:cNvPr id="10" name="灯片编号占位符 9"/>
          <p:cNvSpPr>
            <a:spLocks noGrp="1"/>
          </p:cNvSpPr>
          <p:nvPr>
            <p:ph type="sldNum" sz="quarter" idx="10"/>
          </p:nvPr>
        </p:nvSpPr>
        <p:spPr/>
        <p:txBody>
          <a:bodyPr/>
          <a:lstStyle/>
          <a:p>
            <a:pPr>
              <a:defRPr/>
            </a:pPr>
            <a:fld id="{4816A599-0D7A-4ED1-B317-DB57F830172B}" type="slidenum">
              <a:rPr lang="zh-CN" altLang="en-US" smtClean="0"/>
              <a:pPr>
                <a:defRPr/>
              </a:pPr>
              <a:t>3</a:t>
            </a:fld>
            <a:endParaRPr lang="zh-CN"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个人自评：任职资格认证</a:t>
            </a:r>
            <a:endParaRPr lang="zh-CN" altLang="en-US"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30</a:t>
            </a:fld>
            <a:endParaRPr lang="zh-CN" altLang="en-US"/>
          </a:p>
        </p:txBody>
      </p:sp>
      <p:pic>
        <p:nvPicPr>
          <p:cNvPr id="7" name="图片 6" descr="C:\Users\aijing\Documents\Tencent Files\247941037\FileRecv\MobileFile\IMG_1190.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910" y="1844824"/>
            <a:ext cx="3500025" cy="3901466"/>
          </a:xfrm>
          <a:prstGeom prst="rect">
            <a:avLst/>
          </a:prstGeom>
          <a:noFill/>
          <a:ln>
            <a:noFill/>
          </a:ln>
        </p:spPr>
      </p:pic>
      <p:pic>
        <p:nvPicPr>
          <p:cNvPr id="8"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910" y="1844824"/>
            <a:ext cx="3570137" cy="3901466"/>
          </a:xfrm>
          <a:prstGeom prst="rect">
            <a:avLst/>
          </a:prstGeom>
          <a:noFill/>
          <a:ln>
            <a:noFill/>
          </a:ln>
          <a:effectLst/>
          <a:extLst/>
        </p:spPr>
      </p:pic>
      <p:pic>
        <p:nvPicPr>
          <p:cNvPr id="9" name="图片 8" descr="C:\Users\aijing\Documents\Tencent Files\247941037\FileRecv\MobileFile\IMG_1192.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4448" y="1772816"/>
            <a:ext cx="4051768" cy="3973474"/>
          </a:xfrm>
          <a:prstGeom prst="rect">
            <a:avLst/>
          </a:prstGeom>
          <a:noFill/>
          <a:ln>
            <a:noFill/>
          </a:ln>
        </p:spPr>
      </p:pic>
    </p:spTree>
    <p:extLst>
      <p:ext uri="{BB962C8B-B14F-4D97-AF65-F5344CB8AC3E}">
        <p14:creationId xmlns:p14="http://schemas.microsoft.com/office/powerpoint/2010/main" val="22699420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467544" y="1366837"/>
            <a:ext cx="8318158" cy="22061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marL="0" marR="0" lvl="0" indent="0" algn="just" defTabSz="914400" rtl="0" eaLnBrk="0" fontAlgn="base" latinLnBrk="0" hangingPunct="0">
              <a:lnSpc>
                <a:spcPct val="120000"/>
              </a:lnSpc>
              <a:spcBef>
                <a:spcPts val="1200"/>
              </a:spcBef>
              <a:spcAft>
                <a:spcPts val="0"/>
              </a:spcAft>
              <a:buClr>
                <a:srgbClr val="5DB2FF"/>
              </a:buClr>
              <a:buSzPct val="80000"/>
              <a:buFont typeface="Arial" pitchFamily="34" charset="0"/>
              <a:buChar char="•"/>
              <a:tabLst/>
              <a:defRPr/>
            </a:pPr>
            <a:r>
              <a:rPr lang="zh-CN" altLang="en-US" sz="2400" kern="0" noProof="0" dirty="0" smtClean="0">
                <a:ea typeface="微软雅黑" pitchFamily="34" charset="-122"/>
              </a:rPr>
              <a:t>规范与流程</a:t>
            </a:r>
            <a:r>
              <a:rPr kumimoji="0" lang="zh-CN" altLang="en-US" sz="2400" b="0" i="0" u="none" strike="noStrike" kern="0" cap="none" spc="0" normalizeH="0" baseline="0" noProof="0" dirty="0" smtClean="0">
                <a:ln>
                  <a:noFill/>
                </a:ln>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effectLst/>
              <a:uLnTx/>
              <a:uFillTx/>
              <a:latin typeface="+mn-lt"/>
              <a:ea typeface="微软雅黑" pitchFamily="34" charset="-122"/>
              <a:cs typeface="+mn-cs"/>
            </a:endParaRPr>
          </a:p>
          <a:p>
            <a:pPr lvl="0">
              <a:buFont typeface="Wingdings" pitchFamily="2" charset="2"/>
              <a:buChar char="ü"/>
            </a:pPr>
            <a:r>
              <a:rPr lang="zh-CN" altLang="en-US" sz="2000" dirty="0" smtClean="0">
                <a:latin typeface="+mj-ea"/>
                <a:ea typeface="+mj-ea"/>
              </a:rPr>
              <a:t>能够按照编码规范进行项目代码开发</a:t>
            </a:r>
          </a:p>
          <a:p>
            <a:pPr lvl="0">
              <a:buFont typeface="Wingdings" pitchFamily="2" charset="2"/>
              <a:buChar char="ü"/>
            </a:pPr>
            <a:r>
              <a:rPr lang="zh-CN" altLang="en-US" sz="2000" dirty="0" smtClean="0">
                <a:latin typeface="+mj-ea"/>
                <a:ea typeface="+mj-ea"/>
              </a:rPr>
              <a:t>能够按照要求进行代码的提交与优化</a:t>
            </a:r>
            <a:endParaRPr lang="en-US" altLang="zh-CN" sz="2000" dirty="0" smtClean="0"/>
          </a:p>
          <a:p>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r>
              <a:rPr lang="en-US" altLang="zh-CN" sz="2000" dirty="0" smtClean="0"/>
              <a:t>1</a:t>
            </a:r>
            <a:r>
              <a:rPr lang="zh-CN" altLang="en-US" sz="2000" dirty="0" smtClean="0"/>
              <a:t>、按照要求编写代码实现功能，并且不断优化代码。</a:t>
            </a:r>
            <a:endParaRPr lang="en-US" altLang="zh-CN" sz="2000" dirty="0" smtClean="0"/>
          </a:p>
          <a:p>
            <a:r>
              <a:rPr lang="en-US" altLang="zh-CN" sz="2000" dirty="0" smtClean="0"/>
              <a:t>2</a:t>
            </a:r>
            <a:r>
              <a:rPr lang="zh-CN" altLang="en-US" sz="2000" dirty="0" smtClean="0"/>
              <a:t>、每天下班之前能够按时提交代码到</a:t>
            </a:r>
            <a:r>
              <a:rPr lang="en-US" altLang="zh-CN" sz="2000" dirty="0" err="1" smtClean="0"/>
              <a:t>git</a:t>
            </a:r>
            <a:r>
              <a:rPr lang="zh-CN" altLang="en-US" sz="2000" dirty="0" smtClean="0"/>
              <a:t>上。</a:t>
            </a:r>
            <a:endParaRPr lang="en-US" altLang="zh-CN" sz="2000" dirty="0"/>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31</a:t>
            </a:fld>
            <a:endParaRPr lang="zh-CN" altLang="en-US"/>
          </a:p>
        </p:txBody>
      </p:sp>
    </p:spTree>
    <p:extLst>
      <p:ext uri="{BB962C8B-B14F-4D97-AF65-F5344CB8AC3E}">
        <p14:creationId xmlns:p14="http://schemas.microsoft.com/office/powerpoint/2010/main" val="27901082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个人自评：任职资格认证</a:t>
            </a:r>
            <a:endParaRPr lang="zh-CN" altLang="en-US"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32</a:t>
            </a:fld>
            <a:endParaRPr lang="zh-CN" altLang="en-US"/>
          </a:p>
        </p:txBody>
      </p:sp>
      <p:pic>
        <p:nvPicPr>
          <p:cNvPr id="7" name="图片 6"/>
          <p:cNvPicPr/>
          <p:nvPr/>
        </p:nvPicPr>
        <p:blipFill>
          <a:blip r:embed="rId2"/>
          <a:stretch>
            <a:fillRect/>
          </a:stretch>
        </p:blipFill>
        <p:spPr>
          <a:xfrm>
            <a:off x="539552" y="1412776"/>
            <a:ext cx="7776864" cy="2736304"/>
          </a:xfrm>
          <a:prstGeom prst="rect">
            <a:avLst/>
          </a:prstGeom>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85" y="1718847"/>
            <a:ext cx="7743092" cy="4323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59832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467544" y="1124744"/>
            <a:ext cx="8318158" cy="17021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marL="0" marR="0" lvl="0" indent="0" algn="just" defTabSz="914400" rtl="0" eaLnBrk="0" fontAlgn="base" latinLnBrk="0" hangingPunct="0">
              <a:lnSpc>
                <a:spcPct val="120000"/>
              </a:lnSpc>
              <a:spcBef>
                <a:spcPts val="1200"/>
              </a:spcBef>
              <a:spcAft>
                <a:spcPts val="0"/>
              </a:spcAft>
              <a:buClr>
                <a:srgbClr val="5DB2FF"/>
              </a:buClr>
              <a:buSzPct val="80000"/>
              <a:buFont typeface="Arial" pitchFamily="34" charset="0"/>
              <a:buChar char="•"/>
              <a:tabLst/>
              <a:defRPr/>
            </a:pPr>
            <a:r>
              <a:rPr lang="zh-CN" altLang="en-US" sz="2400" kern="0" dirty="0" smtClean="0">
                <a:ea typeface="微软雅黑" pitchFamily="34" charset="-122"/>
              </a:rPr>
              <a:t>沟通与协调</a:t>
            </a:r>
            <a:r>
              <a:rPr kumimoji="0" lang="zh-CN" altLang="en-US" sz="2400" b="0" i="0" u="none" strike="noStrike" kern="0" cap="none" spc="0" normalizeH="0" baseline="0" noProof="0" dirty="0" smtClean="0">
                <a:ln>
                  <a:noFill/>
                </a:ln>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effectLst/>
              <a:uLnTx/>
              <a:uFillTx/>
              <a:latin typeface="+mn-lt"/>
              <a:ea typeface="微软雅黑" pitchFamily="34" charset="-122"/>
              <a:cs typeface="+mn-cs"/>
            </a:endParaRPr>
          </a:p>
          <a:p>
            <a:pPr lvl="0">
              <a:buFont typeface="Wingdings" pitchFamily="2" charset="2"/>
              <a:buChar char="ü"/>
            </a:pPr>
            <a:r>
              <a:rPr lang="zh-CN" altLang="en-US" sz="2000" dirty="0" smtClean="0">
                <a:latin typeface="+mj-ea"/>
                <a:ea typeface="+mj-ea"/>
              </a:rPr>
              <a:t>能够主动地与同事进行沟通交流</a:t>
            </a:r>
          </a:p>
          <a:p>
            <a:pPr lvl="0">
              <a:buFont typeface="Wingdings" pitchFamily="2" charset="2"/>
              <a:buChar char="ü"/>
            </a:pPr>
            <a:r>
              <a:rPr lang="zh-CN" altLang="en-US" sz="2000" dirty="0" smtClean="0">
                <a:latin typeface="+mj-ea"/>
                <a:ea typeface="+mj-ea"/>
              </a:rPr>
              <a:t>在遇到困难时能够积极的请教同事，解决问题。</a:t>
            </a:r>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r>
              <a:rPr lang="en-US" altLang="zh-CN" sz="2000" dirty="0"/>
              <a:t>1</a:t>
            </a:r>
            <a:r>
              <a:rPr lang="zh-CN" altLang="en-US" sz="2000" dirty="0"/>
              <a:t>、在商业云平台项目开发过程中，能够积极的与李工讨论组件的复用问题以及相同不同组件中相同元素的样式处理问题，对代码进行了优化。</a:t>
            </a:r>
            <a:endParaRPr lang="en-US" altLang="zh-CN" sz="2000" dirty="0"/>
          </a:p>
          <a:p>
            <a:r>
              <a:rPr lang="en-US" altLang="zh-CN" sz="2000" dirty="0"/>
              <a:t>2</a:t>
            </a:r>
            <a:r>
              <a:rPr lang="zh-CN" altLang="en-US" sz="2000" dirty="0"/>
              <a:t>、在商城入驻审核模块，发现</a:t>
            </a:r>
            <a:r>
              <a:rPr lang="en-US" altLang="zh-CN" sz="2000" dirty="0"/>
              <a:t>UI</a:t>
            </a:r>
            <a:r>
              <a:rPr lang="zh-CN" altLang="en-US" sz="2000" dirty="0"/>
              <a:t>设计中存在问题，及时与产品经理进行沟通。</a:t>
            </a:r>
            <a:endParaRPr lang="en-US" altLang="zh-CN" sz="2000" dirty="0"/>
          </a:p>
          <a:p>
            <a:pPr marL="0" marR="0" lvl="0" indent="0" algn="just" defTabSz="914400" rtl="0" eaLnBrk="0" fontAlgn="base" latinLnBrk="0" hangingPunct="0">
              <a:lnSpc>
                <a:spcPct val="120000"/>
              </a:lnSpc>
              <a:spcBef>
                <a:spcPts val="0"/>
              </a:spcBef>
              <a:spcAft>
                <a:spcPts val="0"/>
              </a:spcAft>
              <a:buClr>
                <a:srgbClr val="5DB2FF"/>
              </a:buClr>
              <a:buSzPct val="80000"/>
              <a:buFont typeface="Arial" pitchFamily="34" charset="0"/>
              <a:buChar char="•"/>
              <a:tabLst/>
              <a:defRPr/>
            </a:pPr>
            <a:endParaRPr kumimoji="0" lang="en-US" altLang="zh-CN" sz="2400" b="0" i="0" u="none" strike="noStrike" kern="0" cap="none" spc="0" normalizeH="0" baseline="0" noProof="0" dirty="0" smtClean="0">
              <a:ln>
                <a:noFill/>
              </a:ln>
              <a:solidFill>
                <a:schemeClr val="tx1"/>
              </a:solidFill>
              <a:effectLst/>
              <a:uLnTx/>
              <a:uFillTx/>
              <a:latin typeface="+mn-lt"/>
              <a:ea typeface="微软雅黑" pitchFamily="34" charset="-122"/>
              <a:cs typeface="+mn-cs"/>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33</a:t>
            </a:fld>
            <a:endParaRPr lang="zh-CN" alt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3136" y="116632"/>
            <a:ext cx="4306068" cy="3392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57208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467544" y="1366837"/>
            <a:ext cx="8318158" cy="24942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marL="0" marR="0" lvl="0" indent="0" algn="just" defTabSz="914400" rtl="0" eaLnBrk="0" fontAlgn="base" latinLnBrk="0" hangingPunct="0">
              <a:lnSpc>
                <a:spcPct val="120000"/>
              </a:lnSpc>
              <a:spcBef>
                <a:spcPts val="1200"/>
              </a:spcBef>
              <a:spcAft>
                <a:spcPts val="0"/>
              </a:spcAft>
              <a:buClr>
                <a:srgbClr val="5DB2FF"/>
              </a:buClr>
              <a:buSzPct val="80000"/>
              <a:buFont typeface="Arial" pitchFamily="34" charset="0"/>
              <a:buChar char="•"/>
              <a:tabLst/>
              <a:defRPr/>
            </a:pPr>
            <a:r>
              <a:rPr lang="zh-CN" altLang="en-US" sz="2400" kern="0" noProof="0" dirty="0" smtClean="0">
                <a:ea typeface="微软雅黑" pitchFamily="34" charset="-122"/>
              </a:rPr>
              <a:t>指导与共享</a:t>
            </a:r>
            <a:r>
              <a:rPr kumimoji="0" lang="zh-CN" altLang="en-US" sz="2400" b="0" i="0" u="none" strike="noStrike" kern="0" cap="none" spc="0" normalizeH="0" baseline="0" noProof="0" dirty="0" smtClean="0">
                <a:ln>
                  <a:noFill/>
                </a:ln>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effectLst/>
              <a:uLnTx/>
              <a:uFillTx/>
              <a:latin typeface="+mn-lt"/>
              <a:ea typeface="微软雅黑" pitchFamily="34" charset="-122"/>
              <a:cs typeface="+mn-cs"/>
            </a:endParaRPr>
          </a:p>
          <a:p>
            <a:pPr lvl="0">
              <a:buFont typeface="Wingdings" pitchFamily="2" charset="2"/>
              <a:buChar char="ü"/>
            </a:pPr>
            <a:r>
              <a:rPr lang="zh-CN" altLang="en-US" sz="2000" dirty="0" smtClean="0">
                <a:latin typeface="+mj-ea"/>
                <a:ea typeface="+mj-ea"/>
              </a:rPr>
              <a:t>能够积极主动地学习知识，在遇到问题时不断的分析查找原因，解决问题，在此过程中学习新知识、新方法、新经验。</a:t>
            </a:r>
          </a:p>
          <a:p>
            <a:pPr lvl="0">
              <a:buFont typeface="Wingdings" pitchFamily="2" charset="2"/>
              <a:buChar char="ü"/>
            </a:pPr>
            <a:r>
              <a:rPr lang="zh-CN" altLang="en-US" sz="2000" dirty="0" smtClean="0">
                <a:latin typeface="+mj-ea"/>
                <a:ea typeface="+mj-ea"/>
              </a:rPr>
              <a:t>可以通过日常的工作学习对自己进行总结，将一些成功或失败的案例与同事们交流。</a:t>
            </a:r>
            <a:endParaRPr lang="en-US" altLang="zh-CN" sz="2000" dirty="0" smtClean="0"/>
          </a:p>
          <a:p>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r>
              <a:rPr lang="en-US" altLang="zh-CN" sz="2000" dirty="0" smtClean="0"/>
              <a:t>1</a:t>
            </a:r>
            <a:r>
              <a:rPr lang="zh-CN" altLang="en-US" sz="2000" dirty="0" smtClean="0"/>
              <a:t>、在工作和学习中，遇到问题时能够积极主动地与导师和李工交流，学习他们处理问题的方法，总结经验，遇到他们说的我不懂的知识，也能及时的进行学习。</a:t>
            </a:r>
            <a:endParaRPr lang="en-US" altLang="zh-CN" sz="2000" dirty="0" smtClean="0"/>
          </a:p>
          <a:p>
            <a:r>
              <a:rPr lang="en-US" altLang="zh-CN" sz="2000" dirty="0" smtClean="0"/>
              <a:t>2</a:t>
            </a:r>
            <a:r>
              <a:rPr lang="zh-CN" altLang="en-US" sz="2000" dirty="0" smtClean="0"/>
              <a:t>、每次在遇到一些问题时，同事们都会给我讲更多相关的技术知识，让我可以学到更多的东西。</a:t>
            </a:r>
            <a:endParaRPr lang="en-US" altLang="zh-CN" sz="2000" dirty="0"/>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34</a:t>
            </a:fld>
            <a:endParaRPr lang="zh-CN" altLang="en-US"/>
          </a:p>
        </p:txBody>
      </p:sp>
    </p:spTree>
    <p:extLst>
      <p:ext uri="{BB962C8B-B14F-4D97-AF65-F5344CB8AC3E}">
        <p14:creationId xmlns:p14="http://schemas.microsoft.com/office/powerpoint/2010/main" val="153135467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综合自评</a:t>
            </a:r>
            <a:endParaRPr lang="zh-CN" altLang="en-US" dirty="0">
              <a:latin typeface="微软雅黑" pitchFamily="34" charset="-122"/>
              <a:ea typeface="微软雅黑" pitchFamily="34" charset="-122"/>
            </a:endParaRPr>
          </a:p>
        </p:txBody>
      </p:sp>
      <p:sp>
        <p:nvSpPr>
          <p:cNvPr id="8" name="内容占位符 5"/>
          <p:cNvSpPr>
            <a:spLocks noGrp="1"/>
          </p:cNvSpPr>
          <p:nvPr>
            <p:ph idx="1"/>
          </p:nvPr>
        </p:nvSpPr>
        <p:spPr>
          <a:xfrm>
            <a:off x="557274" y="1785926"/>
            <a:ext cx="7515188" cy="1859098"/>
          </a:xfrm>
        </p:spPr>
        <p:txBody>
          <a:bodyPr/>
          <a:lstStyle/>
          <a:p>
            <a:pPr marL="0" indent="0">
              <a:spcBef>
                <a:spcPts val="0"/>
              </a:spcBef>
              <a:spcAft>
                <a:spcPts val="0"/>
              </a:spcAft>
              <a:buNone/>
            </a:pPr>
            <a:r>
              <a:rPr lang="zh-CN" altLang="en-US" sz="2000" b="0" dirty="0" smtClean="0"/>
              <a:t>本人比较好学，做事认真负责，性格友善，喜欢与人沟通交流，善于向他人学习，懂得感恩。</a:t>
            </a:r>
            <a:endParaRPr lang="en-US" altLang="zh-CN" sz="2000" b="0" dirty="0" smtClean="0"/>
          </a:p>
          <a:p>
            <a:pPr marL="0" indent="0">
              <a:spcBef>
                <a:spcPts val="0"/>
              </a:spcBef>
              <a:spcAft>
                <a:spcPts val="0"/>
              </a:spcAft>
              <a:buNone/>
            </a:pPr>
            <a:r>
              <a:rPr lang="zh-CN" altLang="en-US" sz="2000" b="0" dirty="0" smtClean="0"/>
              <a:t>工作中能够听从安排，积极主动的完成工作，做事有耐心。</a:t>
            </a:r>
            <a:endParaRPr lang="en-US" altLang="zh-CN" sz="2000" b="0" dirty="0" smtClean="0"/>
          </a:p>
          <a:p>
            <a:pPr marL="0" indent="0">
              <a:spcBef>
                <a:spcPts val="0"/>
              </a:spcBef>
              <a:spcAft>
                <a:spcPts val="0"/>
              </a:spcAft>
              <a:buNone/>
            </a:pPr>
            <a:r>
              <a:rPr lang="zh-CN" altLang="en-US" sz="2000" b="0" dirty="0"/>
              <a:t>在</a:t>
            </a:r>
            <a:r>
              <a:rPr lang="zh-CN" altLang="en-US" sz="2000" b="0" dirty="0" smtClean="0"/>
              <a:t>技术上有后端开发经验，熟悉</a:t>
            </a:r>
            <a:r>
              <a:rPr lang="en-US" altLang="zh-CN" sz="2000" b="0" dirty="0" smtClean="0"/>
              <a:t>Java</a:t>
            </a:r>
            <a:r>
              <a:rPr lang="zh-CN" altLang="en-US" sz="2000" b="0" dirty="0" smtClean="0"/>
              <a:t>，所以学习前端比较容易上手，通过完成毕业设计，也掌握了前端开发的一些基础知识。</a:t>
            </a:r>
            <a:endParaRPr lang="en-US" altLang="zh-CN" sz="2000" b="0" dirty="0" smtClean="0"/>
          </a:p>
        </p:txBody>
      </p:sp>
      <p:sp>
        <p:nvSpPr>
          <p:cNvPr id="9" name="Rectangle 3"/>
          <p:cNvSpPr>
            <a:spLocks noChangeArrowheads="1"/>
          </p:cNvSpPr>
          <p:nvPr/>
        </p:nvSpPr>
        <p:spPr bwMode="auto">
          <a:xfrm>
            <a:off x="571472" y="1298575"/>
            <a:ext cx="8080375" cy="344475"/>
          </a:xfrm>
          <a:prstGeom prst="rect">
            <a:avLst/>
          </a:prstGeom>
          <a:noFill/>
          <a:ln w="9525">
            <a:noFill/>
            <a:miter lim="800000"/>
            <a:headEnd/>
            <a:tailEnd/>
          </a:ln>
        </p:spPr>
        <p:txBody>
          <a:bodyPr/>
          <a:lstStyle/>
          <a:p>
            <a:pPr algn="l">
              <a:lnSpc>
                <a:spcPct val="120000"/>
              </a:lnSpc>
              <a:spcBef>
                <a:spcPct val="50000"/>
              </a:spcBef>
              <a:buClr>
                <a:srgbClr val="0070C0"/>
              </a:buClr>
              <a:buFont typeface="Wingdings" pitchFamily="2" charset="2"/>
              <a:buChar char="n"/>
            </a:pPr>
            <a:r>
              <a:rPr lang="zh-CN" altLang="en-US" sz="2400" b="1" dirty="0" smtClean="0">
                <a:latin typeface="微软雅黑" pitchFamily="34" charset="-122"/>
                <a:ea typeface="微软雅黑" pitchFamily="34" charset="-122"/>
              </a:rPr>
              <a:t>总体评价</a:t>
            </a: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10" name="Rectangle 3"/>
          <p:cNvSpPr>
            <a:spLocks noChangeArrowheads="1"/>
          </p:cNvSpPr>
          <p:nvPr/>
        </p:nvSpPr>
        <p:spPr bwMode="auto">
          <a:xfrm>
            <a:off x="571472" y="3786190"/>
            <a:ext cx="8080375" cy="344475"/>
          </a:xfrm>
          <a:prstGeom prst="rect">
            <a:avLst/>
          </a:prstGeom>
          <a:noFill/>
          <a:ln w="9525">
            <a:noFill/>
            <a:miter lim="800000"/>
            <a:headEnd/>
            <a:tailEnd/>
          </a:ln>
        </p:spPr>
        <p:txBody>
          <a:bodyPr/>
          <a:lstStyle/>
          <a:p>
            <a:pPr>
              <a:lnSpc>
                <a:spcPct val="120000"/>
              </a:lnSpc>
              <a:spcBef>
                <a:spcPct val="50000"/>
              </a:spcBef>
              <a:buClr>
                <a:srgbClr val="0070C0"/>
              </a:buClr>
              <a:buFont typeface="Wingdings" pitchFamily="2" charset="2"/>
              <a:buChar char="n"/>
            </a:pPr>
            <a:r>
              <a:rPr lang="zh-CN" altLang="en-US" sz="2400" b="1" dirty="0" smtClean="0">
                <a:latin typeface="微软雅黑" pitchFamily="34" charset="-122"/>
                <a:ea typeface="微软雅黑" pitchFamily="34" charset="-122"/>
              </a:rPr>
              <a:t>不足</a:t>
            </a: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11" name="内容占位符 5"/>
          <p:cNvSpPr txBox="1">
            <a:spLocks/>
          </p:cNvSpPr>
          <p:nvPr/>
        </p:nvSpPr>
        <p:spPr bwMode="auto">
          <a:xfrm>
            <a:off x="571472" y="4211642"/>
            <a:ext cx="7816952" cy="13055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lang="zh-CN" altLang="en-US" sz="2000" kern="0" dirty="0" smtClean="0">
                <a:ea typeface="微软雅黑" pitchFamily="34" charset="-122"/>
              </a:rPr>
              <a:t>因为在校期间对前端知识只是有所了解，所以在今后的工作中应该加强对前端知识的深入学习；对一些开发流程还不是很清楚，需要对开发流程和基础业务进行学习。</a:t>
            </a:r>
            <a:endParaRPr lang="en-US" altLang="zh-CN" sz="2000" kern="0" dirty="0" smtClean="0">
              <a:ea typeface="微软雅黑" pitchFamily="34" charset="-122"/>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35</a:t>
            </a:fld>
            <a:endParaRPr lang="zh-CN"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综合自评</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现状与规划</a:t>
            </a:r>
            <a:endParaRPr lang="zh-CN" altLang="en-US" dirty="0">
              <a:latin typeface="微软雅黑" pitchFamily="34" charset="-122"/>
              <a:ea typeface="微软雅黑" pitchFamily="34" charset="-122"/>
            </a:endParaRPr>
          </a:p>
        </p:txBody>
      </p:sp>
      <p:sp>
        <p:nvSpPr>
          <p:cNvPr id="8" name="内容占位符 5"/>
          <p:cNvSpPr>
            <a:spLocks noGrp="1"/>
          </p:cNvSpPr>
          <p:nvPr>
            <p:ph idx="1"/>
          </p:nvPr>
        </p:nvSpPr>
        <p:spPr>
          <a:xfrm>
            <a:off x="442794" y="4509120"/>
            <a:ext cx="8443882" cy="1667014"/>
          </a:xfrm>
        </p:spPr>
        <p:txBody>
          <a:bodyPr/>
          <a:lstStyle/>
          <a:p>
            <a:pPr marL="0" indent="0">
              <a:spcBef>
                <a:spcPts val="600"/>
              </a:spcBef>
              <a:spcAft>
                <a:spcPts val="0"/>
              </a:spcAft>
              <a:buNone/>
            </a:pPr>
            <a:r>
              <a:rPr lang="zh-CN" altLang="en-US" sz="2000" b="0" dirty="0" smtClean="0"/>
              <a:t>对与刚毕业的我来说，应该学习技术知识，积累经验，多向同事学习，在实践中学习知识，在实践中获取解决问题的方法</a:t>
            </a:r>
            <a:r>
              <a:rPr lang="zh-CN" altLang="en-US" sz="2000" b="0" dirty="0"/>
              <a:t>；</a:t>
            </a:r>
            <a:r>
              <a:rPr lang="zh-CN" altLang="en-US" sz="2000" b="0" dirty="0" smtClean="0"/>
              <a:t>此外，在工作中也应该严格要求自己，积极主动地完成工作任务。</a:t>
            </a:r>
            <a:endParaRPr lang="en-US" altLang="zh-CN" sz="2000" b="0" dirty="0" smtClean="0"/>
          </a:p>
        </p:txBody>
      </p:sp>
      <p:sp>
        <p:nvSpPr>
          <p:cNvPr id="9" name="Rectangle 3"/>
          <p:cNvSpPr>
            <a:spLocks noChangeArrowheads="1"/>
          </p:cNvSpPr>
          <p:nvPr/>
        </p:nvSpPr>
        <p:spPr bwMode="auto">
          <a:xfrm>
            <a:off x="452582" y="3859604"/>
            <a:ext cx="8080375" cy="344475"/>
          </a:xfrm>
          <a:prstGeom prst="rect">
            <a:avLst/>
          </a:prstGeom>
          <a:noFill/>
          <a:ln w="9525">
            <a:noFill/>
            <a:miter lim="800000"/>
            <a:headEnd/>
            <a:tailEnd/>
          </a:ln>
        </p:spPr>
        <p:txBody>
          <a:bodyPr/>
          <a:lstStyle/>
          <a:p>
            <a:pPr algn="l">
              <a:lnSpc>
                <a:spcPct val="120000"/>
              </a:lnSpc>
              <a:spcBef>
                <a:spcPct val="50000"/>
              </a:spcBef>
              <a:buClr>
                <a:srgbClr val="0070C0"/>
              </a:buClr>
              <a:buFont typeface="Wingdings" pitchFamily="2" charset="2"/>
              <a:buChar char="n"/>
            </a:pPr>
            <a:r>
              <a:rPr lang="zh-CN" altLang="en-US" sz="2400" b="1" dirty="0" smtClean="0">
                <a:latin typeface="微软雅黑" pitchFamily="34" charset="-122"/>
                <a:ea typeface="微软雅黑" pitchFamily="34" charset="-122"/>
              </a:rPr>
              <a:t>个人规划与努力方向</a:t>
            </a: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smtClean="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10" name="内容占位符 5"/>
          <p:cNvSpPr txBox="1">
            <a:spLocks/>
          </p:cNvSpPr>
          <p:nvPr/>
        </p:nvSpPr>
        <p:spPr bwMode="auto">
          <a:xfrm>
            <a:off x="452582" y="1628800"/>
            <a:ext cx="8443882" cy="2373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600"/>
              </a:spcBef>
              <a:spcAft>
                <a:spcPts val="0"/>
              </a:spcAft>
              <a:buClr>
                <a:srgbClr val="5DB2FF"/>
              </a:buClr>
              <a:buSzPct val="80000"/>
              <a:buFont typeface="Wingdings" pitchFamily="2" charset="2"/>
              <a:buChar char="ü"/>
              <a:tabLst/>
              <a:defRPr/>
            </a:pPr>
            <a:r>
              <a:rPr kumimoji="0" lang="zh-CN" altLang="en-US" sz="2000" b="0" i="0" u="none" strike="noStrike" kern="0" cap="none" spc="0" normalizeH="0" baseline="0" noProof="0" smtClean="0">
                <a:ln>
                  <a:noFill/>
                </a:ln>
                <a:effectLst/>
                <a:uLnTx/>
                <a:uFillTx/>
                <a:latin typeface="+mn-lt"/>
                <a:ea typeface="微软雅黑" pitchFamily="34" charset="-122"/>
                <a:cs typeface="+mn-cs"/>
              </a:rPr>
              <a:t>工作量：</a:t>
            </a:r>
            <a:r>
              <a:rPr lang="zh-CN" altLang="en-US" sz="2000" kern="0" noProof="0">
                <a:ea typeface="微软雅黑" pitchFamily="34" charset="-122"/>
              </a:rPr>
              <a:t>满负荷</a:t>
            </a:r>
            <a:endParaRPr kumimoji="0" lang="en-US" altLang="zh-CN" sz="2000" b="0" i="0" u="none" strike="noStrike" kern="0" cap="none" spc="0" normalizeH="0" baseline="0" noProof="0" dirty="0" smtClean="0">
              <a:ln>
                <a:noFill/>
              </a:ln>
              <a:effectLst/>
              <a:uLnTx/>
              <a:uFillTx/>
              <a:ea typeface="微软雅黑" pitchFamily="34" charset="-122"/>
            </a:endParaRPr>
          </a:p>
          <a:p>
            <a:pPr lvl="0" algn="just" eaLnBrk="0" fontAlgn="base" hangingPunct="0">
              <a:lnSpc>
                <a:spcPct val="120000"/>
              </a:lnSpc>
              <a:spcBef>
                <a:spcPts val="600"/>
              </a:spcBef>
              <a:buClr>
                <a:srgbClr val="5DB2FF"/>
              </a:buClr>
              <a:buSzPct val="80000"/>
              <a:buFont typeface="Wingdings" pitchFamily="2" charset="2"/>
              <a:buChar char="ü"/>
            </a:pPr>
            <a:r>
              <a:rPr lang="zh-CN" altLang="en-US" sz="2000" kern="0" dirty="0" smtClean="0">
                <a:ea typeface="微软雅黑" pitchFamily="34" charset="-122"/>
              </a:rPr>
              <a:t>工作任务安排：</a:t>
            </a:r>
            <a:endParaRPr lang="en-US" altLang="zh-CN" sz="2000" kern="0" dirty="0" smtClean="0">
              <a:ea typeface="微软雅黑" pitchFamily="34" charset="-122"/>
            </a:endParaRPr>
          </a:p>
          <a:p>
            <a:pPr lvl="0" algn="just" eaLnBrk="0" fontAlgn="base" hangingPunct="0">
              <a:lnSpc>
                <a:spcPct val="120000"/>
              </a:lnSpc>
              <a:spcBef>
                <a:spcPts val="600"/>
              </a:spcBef>
              <a:buClr>
                <a:srgbClr val="5DB2FF"/>
              </a:buClr>
              <a:buSzPct val="80000"/>
            </a:pPr>
            <a:r>
              <a:rPr kumimoji="0" lang="zh-CN" altLang="en-US" sz="2000" b="0" i="0" u="none" strike="noStrike" kern="0" cap="none" spc="0" normalizeH="0" baseline="0" noProof="0" dirty="0" smtClean="0">
                <a:ln>
                  <a:noFill/>
                </a:ln>
                <a:effectLst/>
                <a:uLnTx/>
                <a:uFillTx/>
                <a:latin typeface="+mn-lt"/>
                <a:ea typeface="微软雅黑" pitchFamily="34" charset="-122"/>
                <a:cs typeface="+mn-cs"/>
              </a:rPr>
              <a:t>现在主要在做商业云平台的</a:t>
            </a:r>
            <a:r>
              <a:rPr kumimoji="0" lang="en-US" altLang="zh-CN" sz="2000" b="0" i="0" u="none" strike="noStrike" kern="0" cap="none" spc="0" normalizeH="0" baseline="0" noProof="0" dirty="0" smtClean="0">
                <a:ln>
                  <a:noFill/>
                </a:ln>
                <a:effectLst/>
                <a:uLnTx/>
                <a:uFillTx/>
                <a:latin typeface="+mn-lt"/>
                <a:ea typeface="微软雅黑" pitchFamily="34" charset="-122"/>
                <a:cs typeface="+mn-cs"/>
              </a:rPr>
              <a:t>web</a:t>
            </a:r>
            <a:r>
              <a:rPr kumimoji="0" lang="zh-CN" altLang="en-US" sz="2000" b="0" i="0" u="none" strike="noStrike" kern="0" cap="none" spc="0" normalizeH="0" baseline="0" noProof="0" dirty="0" smtClean="0">
                <a:ln>
                  <a:noFill/>
                </a:ln>
                <a:effectLst/>
                <a:uLnTx/>
                <a:uFillTx/>
                <a:latin typeface="+mn-lt"/>
                <a:ea typeface="微软雅黑" pitchFamily="34" charset="-122"/>
                <a:cs typeface="+mn-cs"/>
              </a:rPr>
              <a:t>端开发，利用</a:t>
            </a:r>
            <a:r>
              <a:rPr kumimoji="0" lang="en-US" altLang="zh-CN" sz="2000" b="0" i="0" u="none" strike="noStrike" kern="0" cap="none" spc="0" normalizeH="0" baseline="0" noProof="0" dirty="0" err="1" smtClean="0">
                <a:ln>
                  <a:noFill/>
                </a:ln>
                <a:effectLst/>
                <a:uLnTx/>
                <a:uFillTx/>
                <a:latin typeface="+mn-lt"/>
                <a:ea typeface="微软雅黑" pitchFamily="34" charset="-122"/>
                <a:cs typeface="+mn-cs"/>
              </a:rPr>
              <a:t>vue</a:t>
            </a:r>
            <a:r>
              <a:rPr lang="en-US" altLang="zh-CN" sz="2000" kern="0" dirty="0" smtClean="0">
                <a:ea typeface="微软雅黑" pitchFamily="34" charset="-122"/>
              </a:rPr>
              <a:t>.</a:t>
            </a:r>
            <a:r>
              <a:rPr lang="en-US" altLang="zh-CN" sz="2000" kern="0" dirty="0" err="1" smtClean="0">
                <a:ea typeface="微软雅黑" pitchFamily="34" charset="-122"/>
              </a:rPr>
              <a:t>js</a:t>
            </a:r>
            <a:r>
              <a:rPr lang="zh-CN" altLang="en-US" sz="2000" kern="0" dirty="0" smtClean="0">
                <a:ea typeface="微软雅黑" pitchFamily="34" charset="-122"/>
              </a:rPr>
              <a:t>框架实现，现在处于一边学习一边完成项目，现阶段应该利用时间多学习前端的相关知识，在项目开发过程中要细心</a:t>
            </a:r>
            <a:r>
              <a:rPr lang="zh-CN" altLang="en-US" sz="2000" kern="0" dirty="0">
                <a:ea typeface="微软雅黑" pitchFamily="34" charset="-122"/>
              </a:rPr>
              <a:t>、</a:t>
            </a:r>
            <a:r>
              <a:rPr lang="zh-CN" altLang="en-US" sz="2000" kern="0" dirty="0" smtClean="0">
                <a:ea typeface="微软雅黑" pitchFamily="34" charset="-122"/>
              </a:rPr>
              <a:t>认真，避免出现</a:t>
            </a:r>
            <a:r>
              <a:rPr lang="en-US" altLang="zh-CN" sz="2000" kern="0" dirty="0" smtClean="0">
                <a:ea typeface="微软雅黑" pitchFamily="34" charset="-122"/>
              </a:rPr>
              <a:t>bug</a:t>
            </a:r>
            <a:r>
              <a:rPr lang="zh-CN" altLang="en-US" sz="2000" kern="0" dirty="0" smtClean="0">
                <a:ea typeface="微软雅黑" pitchFamily="34" charset="-122"/>
              </a:rPr>
              <a:t>。</a:t>
            </a:r>
            <a:endParaRPr kumimoji="0" lang="en-US" altLang="zh-CN" sz="2000" b="0" i="0" u="none" strike="noStrike" kern="0" cap="none" spc="0" normalizeH="0" baseline="0" noProof="0" dirty="0" smtClean="0">
              <a:ln>
                <a:noFill/>
              </a:ln>
              <a:effectLst/>
              <a:uLnTx/>
              <a:uFillTx/>
              <a:ea typeface="微软雅黑" pitchFamily="34" charset="-122"/>
            </a:endParaRPr>
          </a:p>
          <a:p>
            <a:pPr marL="0" marR="0" lvl="0" indent="0" algn="just" defTabSz="914400" rtl="0" eaLnBrk="0" fontAlgn="base" latinLnBrk="0" hangingPunct="0">
              <a:lnSpc>
                <a:spcPct val="120000"/>
              </a:lnSpc>
              <a:spcBef>
                <a:spcPts val="600"/>
              </a:spcBef>
              <a:spcAft>
                <a:spcPts val="0"/>
              </a:spcAft>
              <a:buClr>
                <a:srgbClr val="5DB2FF"/>
              </a:buClr>
              <a:buSzPct val="80000"/>
              <a:buFont typeface="Wingdings" pitchFamily="2" charset="2"/>
              <a:buChar char="ü"/>
              <a:tabLst/>
              <a:defRPr/>
            </a:pPr>
            <a:endParaRPr kumimoji="0" lang="en-US" altLang="zh-CN" sz="2000" b="0" i="0" u="none" strike="noStrike" kern="0" cap="none" spc="0" normalizeH="0" baseline="0" noProof="0" dirty="0" smtClean="0">
              <a:ln>
                <a:noFill/>
              </a:ln>
              <a:solidFill>
                <a:srgbClr val="FF0000"/>
              </a:solidFill>
              <a:effectLst/>
              <a:uLnTx/>
              <a:uFillTx/>
              <a:latin typeface="+mn-lt"/>
              <a:ea typeface="微软雅黑" pitchFamily="34" charset="-122"/>
              <a:cs typeface="+mn-cs"/>
            </a:endParaRPr>
          </a:p>
        </p:txBody>
      </p:sp>
      <p:sp>
        <p:nvSpPr>
          <p:cNvPr id="11" name="Rectangle 3"/>
          <p:cNvSpPr>
            <a:spLocks noChangeArrowheads="1"/>
          </p:cNvSpPr>
          <p:nvPr/>
        </p:nvSpPr>
        <p:spPr bwMode="auto">
          <a:xfrm>
            <a:off x="442794" y="1000108"/>
            <a:ext cx="8080375" cy="556684"/>
          </a:xfrm>
          <a:prstGeom prst="rect">
            <a:avLst/>
          </a:prstGeom>
          <a:noFill/>
          <a:ln w="9525">
            <a:noFill/>
            <a:miter lim="800000"/>
            <a:headEnd/>
            <a:tailEnd/>
          </a:ln>
        </p:spPr>
        <p:txBody>
          <a:bodyPr/>
          <a:lstStyle/>
          <a:p>
            <a:pPr>
              <a:lnSpc>
                <a:spcPct val="120000"/>
              </a:lnSpc>
              <a:spcBef>
                <a:spcPct val="50000"/>
              </a:spcBef>
              <a:buClr>
                <a:srgbClr val="0070C0"/>
              </a:buClr>
            </a:pPr>
            <a:r>
              <a:rPr lang="zh-CN" altLang="en-US" sz="2400" b="1" dirty="0">
                <a:latin typeface="微软雅黑" pitchFamily="34" charset="-122"/>
                <a:ea typeface="微软雅黑" pitchFamily="34" charset="-122"/>
              </a:rPr>
              <a:t>目前任职状态</a:t>
            </a: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36</a:t>
            </a:fld>
            <a:endParaRPr lang="zh-CN" alt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108091"/>
            <a:ext cx="8229600" cy="4678363"/>
          </a:xfrm>
        </p:spPr>
        <p:txBody>
          <a:bodyPr/>
          <a:lstStyle/>
          <a:p>
            <a:pPr>
              <a:spcBef>
                <a:spcPts val="600"/>
              </a:spcBef>
              <a:spcAft>
                <a:spcPts val="0"/>
              </a:spcAft>
              <a:buFont typeface="Wingdings" pitchFamily="2" charset="2"/>
              <a:buChar char="l"/>
            </a:pPr>
            <a:r>
              <a:rPr lang="zh-CN" altLang="en-US" b="0" dirty="0" smtClean="0"/>
              <a:t>个人简介</a:t>
            </a:r>
            <a:endParaRPr lang="en-US" altLang="zh-CN" b="0" dirty="0" smtClean="0"/>
          </a:p>
          <a:p>
            <a:pPr>
              <a:spcBef>
                <a:spcPts val="600"/>
              </a:spcBef>
              <a:spcAft>
                <a:spcPts val="0"/>
              </a:spcAft>
              <a:buFont typeface="Wingdings" pitchFamily="2" charset="2"/>
              <a:buChar char="l"/>
            </a:pPr>
            <a:r>
              <a:rPr lang="zh-CN" altLang="en-US" b="0" dirty="0" smtClean="0"/>
              <a:t>试用期总结</a:t>
            </a:r>
            <a:endParaRPr lang="en-US" altLang="zh-CN" b="0" dirty="0" smtClean="0"/>
          </a:p>
          <a:p>
            <a:pPr>
              <a:spcBef>
                <a:spcPts val="600"/>
              </a:spcBef>
              <a:spcAft>
                <a:spcPts val="0"/>
              </a:spcAft>
              <a:buNone/>
            </a:pPr>
            <a:r>
              <a:rPr lang="zh-CN" altLang="en-US" sz="2200" b="0" dirty="0" smtClean="0"/>
              <a:t>       学习与发展</a:t>
            </a:r>
            <a:endParaRPr lang="en-US" altLang="zh-CN" sz="2200" b="0" dirty="0" smtClean="0"/>
          </a:p>
          <a:p>
            <a:pPr>
              <a:spcBef>
                <a:spcPts val="600"/>
              </a:spcBef>
              <a:spcAft>
                <a:spcPts val="0"/>
              </a:spcAft>
              <a:buNone/>
            </a:pPr>
            <a:r>
              <a:rPr lang="en-US" altLang="zh-CN" sz="2200" b="0" dirty="0" smtClean="0"/>
              <a:t>       </a:t>
            </a:r>
            <a:r>
              <a:rPr lang="zh-CN" altLang="en-US" sz="2200" b="0" dirty="0" smtClean="0"/>
              <a:t>工作与成果</a:t>
            </a:r>
            <a:endParaRPr lang="en-US" altLang="zh-CN" sz="2200" b="0" dirty="0" smtClean="0"/>
          </a:p>
          <a:p>
            <a:pPr>
              <a:spcBef>
                <a:spcPts val="600"/>
              </a:spcBef>
              <a:spcAft>
                <a:spcPts val="0"/>
              </a:spcAft>
              <a:buNone/>
            </a:pPr>
            <a:r>
              <a:rPr lang="en-US" altLang="zh-CN" sz="2200" b="0" dirty="0" smtClean="0"/>
              <a:t>       </a:t>
            </a:r>
            <a:r>
              <a:rPr lang="zh-CN" altLang="en-US" sz="2200" b="0" dirty="0" smtClean="0"/>
              <a:t>工作案例</a:t>
            </a:r>
            <a:endParaRPr lang="en-US" altLang="zh-CN" sz="2200" b="0" dirty="0" smtClean="0"/>
          </a:p>
          <a:p>
            <a:pPr>
              <a:spcBef>
                <a:spcPts val="600"/>
              </a:spcBef>
              <a:spcAft>
                <a:spcPts val="0"/>
              </a:spcAft>
              <a:buNone/>
            </a:pPr>
            <a:r>
              <a:rPr lang="en-US" altLang="zh-CN" sz="2200" b="0" dirty="0" smtClean="0"/>
              <a:t>       </a:t>
            </a:r>
            <a:r>
              <a:rPr lang="zh-CN" altLang="en-US" sz="2200" b="0" dirty="0" smtClean="0"/>
              <a:t>企业融入</a:t>
            </a:r>
            <a:endParaRPr lang="en-US" altLang="zh-CN" sz="2200" b="0" dirty="0" smtClean="0"/>
          </a:p>
          <a:p>
            <a:pPr>
              <a:spcBef>
                <a:spcPts val="600"/>
              </a:spcBef>
              <a:spcAft>
                <a:spcPts val="0"/>
              </a:spcAft>
              <a:buFont typeface="Wingdings" pitchFamily="2" charset="2"/>
              <a:buChar char="l"/>
            </a:pPr>
            <a:r>
              <a:rPr lang="zh-CN" altLang="en-US" b="0" dirty="0" smtClean="0"/>
              <a:t>个人自评</a:t>
            </a:r>
            <a:endParaRPr lang="en-US" altLang="zh-CN" b="0" dirty="0" smtClean="0"/>
          </a:p>
          <a:p>
            <a:pPr>
              <a:spcBef>
                <a:spcPts val="600"/>
              </a:spcBef>
              <a:spcAft>
                <a:spcPts val="0"/>
              </a:spcAft>
              <a:buNone/>
            </a:pPr>
            <a:r>
              <a:rPr lang="zh-CN" altLang="en-US" sz="2200" b="0" dirty="0" smtClean="0"/>
              <a:t>        岗位胜任情况</a:t>
            </a:r>
            <a:endParaRPr lang="en-US" altLang="zh-CN" sz="2200" b="0" dirty="0" smtClean="0"/>
          </a:p>
          <a:p>
            <a:pPr>
              <a:spcBef>
                <a:spcPts val="600"/>
              </a:spcBef>
              <a:spcAft>
                <a:spcPts val="0"/>
              </a:spcAft>
              <a:buNone/>
            </a:pPr>
            <a:r>
              <a:rPr lang="en-US" altLang="zh-CN" sz="2200" b="0" dirty="0" smtClean="0"/>
              <a:t>        </a:t>
            </a:r>
            <a:r>
              <a:rPr lang="zh-CN" altLang="en-US" sz="2200" b="0" dirty="0" smtClean="0"/>
              <a:t>任职资格认证</a:t>
            </a:r>
            <a:endParaRPr lang="en-US" altLang="zh-CN" sz="2200" b="0" dirty="0" smtClean="0"/>
          </a:p>
          <a:p>
            <a:pPr>
              <a:spcBef>
                <a:spcPts val="600"/>
              </a:spcBef>
              <a:spcAft>
                <a:spcPts val="0"/>
              </a:spcAft>
              <a:buNone/>
            </a:pPr>
            <a:r>
              <a:rPr lang="zh-CN" altLang="en-US" sz="2200" b="0" dirty="0" smtClean="0"/>
              <a:t>        综合自评</a:t>
            </a:r>
            <a:endParaRPr lang="en-US" altLang="zh-CN" sz="2200" b="0" dirty="0" smtClean="0"/>
          </a:p>
          <a:p>
            <a:pPr>
              <a:spcBef>
                <a:spcPts val="600"/>
              </a:spcBef>
              <a:spcAft>
                <a:spcPts val="0"/>
              </a:spcAft>
              <a:buFont typeface="Wingdings" pitchFamily="2" charset="2"/>
              <a:buChar char="l"/>
            </a:pPr>
            <a:r>
              <a:rPr lang="zh-CN" altLang="en-US" dirty="0" smtClean="0">
                <a:solidFill>
                  <a:srgbClr val="0070C0"/>
                </a:solidFill>
              </a:rPr>
              <a:t>建议与意见</a:t>
            </a:r>
            <a:endParaRPr lang="en-US" altLang="zh-CN" dirty="0" smtClean="0">
              <a:solidFill>
                <a:srgbClr val="0070C0"/>
              </a:solidFill>
            </a:endParaRPr>
          </a:p>
          <a:p>
            <a:pPr>
              <a:spcBef>
                <a:spcPts val="600"/>
              </a:spcBef>
              <a:spcAft>
                <a:spcPts val="0"/>
              </a:spcAft>
              <a:buNone/>
            </a:pPr>
            <a:endParaRPr lang="en-US" altLang="zh-CN" b="0" dirty="0" smtClean="0"/>
          </a:p>
          <a:p>
            <a:pPr>
              <a:spcBef>
                <a:spcPts val="600"/>
              </a:spcBef>
              <a:spcAft>
                <a:spcPts val="0"/>
              </a:spcAft>
              <a:buNone/>
            </a:pPr>
            <a:r>
              <a:rPr lang="en-US" altLang="zh-CN" b="0" dirty="0" smtClean="0"/>
              <a:t>        </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37</a:t>
            </a:fld>
            <a:endParaRPr lang="zh-CN" alt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建议和意见</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pPr>
              <a:buNone/>
            </a:pPr>
            <a:r>
              <a:rPr lang="zh-CN" altLang="en-US" sz="2000" b="0" dirty="0" smtClean="0"/>
              <a:t>建议公司应该定期举行技术分享会议，让同事之间相互学习。</a:t>
            </a:r>
            <a:endParaRPr lang="zh-CN" altLang="en-US" sz="2000" b="0" dirty="0"/>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38</a:t>
            </a:fld>
            <a:endParaRPr lang="zh-CN" alt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pPr>
              <a:lnSpc>
                <a:spcPct val="120000"/>
              </a:lnSpc>
            </a:pPr>
            <a:r>
              <a:rPr lang="zh-CN" altLang="en-US" dirty="0" smtClean="0">
                <a:latin typeface="微软雅黑" pitchFamily="34" charset="-122"/>
                <a:ea typeface="微软雅黑" pitchFamily="34" charset="-122"/>
              </a:rPr>
              <a:t>谢谢！</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zh-CN" altLang="en-US" b="0" dirty="0" smtClean="0">
                <a:latin typeface="微软雅黑" pitchFamily="34" charset="-122"/>
                <a:ea typeface="微软雅黑" pitchFamily="34" charset="-122"/>
              </a:rPr>
              <a:t>请评委提问</a:t>
            </a:r>
            <a:endParaRPr lang="zh-CN" alt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531813" y="1285860"/>
            <a:ext cx="8080375" cy="415913"/>
          </a:xfrm>
          <a:prstGeom prst="rect">
            <a:avLst/>
          </a:prstGeom>
          <a:noFill/>
          <a:ln w="9525">
            <a:noFill/>
            <a:miter lim="800000"/>
            <a:headEnd/>
            <a:tailEnd/>
          </a:ln>
        </p:spPr>
        <p:txBody>
          <a:bodyPr/>
          <a:lstStyle/>
          <a:p>
            <a:pPr algn="ctr">
              <a:lnSpc>
                <a:spcPct val="120000"/>
              </a:lnSpc>
              <a:spcBef>
                <a:spcPct val="50000"/>
              </a:spcBef>
              <a:buClr>
                <a:srgbClr val="0070C0"/>
              </a:buClr>
              <a:buSzPct val="80000"/>
            </a:pPr>
            <a:r>
              <a:rPr lang="zh-CN" altLang="en-US" sz="2400" b="1" dirty="0">
                <a:latin typeface="微软雅黑" pitchFamily="34" charset="-122"/>
                <a:ea typeface="微软雅黑" pitchFamily="34" charset="-122"/>
              </a:rPr>
              <a:t>教育经历</a:t>
            </a: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Char char="n"/>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个人简介</a:t>
            </a:r>
            <a:endParaRPr lang="zh-CN" altLang="en-US" dirty="0">
              <a:latin typeface="微软雅黑" pitchFamily="34" charset="-122"/>
              <a:ea typeface="微软雅黑" pitchFamily="34" charset="-122"/>
            </a:endParaRPr>
          </a:p>
        </p:txBody>
      </p:sp>
      <p:sp>
        <p:nvSpPr>
          <p:cNvPr id="8" name="Rectangle 9"/>
          <p:cNvSpPr txBox="1">
            <a:spLocks noChangeArrowheads="1"/>
          </p:cNvSpPr>
          <p:nvPr/>
        </p:nvSpPr>
        <p:spPr bwMode="auto">
          <a:xfrm>
            <a:off x="457200" y="2355875"/>
            <a:ext cx="3852863" cy="4716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1" indent="-277813" algn="just" defTabSz="914400" rtl="0" eaLnBrk="1" fontAlgn="base" latinLnBrk="0" hangingPunct="1">
              <a:lnSpc>
                <a:spcPct val="120000"/>
              </a:lnSpc>
              <a:spcBef>
                <a:spcPct val="0"/>
              </a:spcBef>
              <a:spcAft>
                <a:spcPct val="20000"/>
              </a:spcAft>
              <a:buClr>
                <a:srgbClr val="5DB2FF"/>
              </a:buClr>
              <a:buSzPct val="80000"/>
              <a:buFont typeface="方正书宋简体" pitchFamily="65" charset="-122"/>
              <a:buChar char="n"/>
              <a:tabLst/>
              <a:defRPr/>
            </a:pPr>
            <a:endParaRPr kumimoji="0" lang="en-US" altLang="zh-CN" sz="1800" b="1" i="0" u="none" strike="noStrike" kern="0" cap="none" spc="0" normalizeH="0" baseline="0" noProof="0" smtClean="0">
              <a:ln>
                <a:noFill/>
              </a:ln>
              <a:solidFill>
                <a:schemeClr val="folHlink"/>
              </a:solidFill>
              <a:effectLst/>
              <a:uLnTx/>
              <a:uFillTx/>
              <a:latin typeface="+mn-lt"/>
              <a:ea typeface="微软雅黑" pitchFamily="34" charset="-122"/>
            </a:endParaRPr>
          </a:p>
          <a:p>
            <a:pPr marL="0" marR="0" lvl="0" indent="0" algn="just" defTabSz="914400" rtl="0" eaLnBrk="1" fontAlgn="base" latinLnBrk="0" hangingPunct="1">
              <a:lnSpc>
                <a:spcPct val="120000"/>
              </a:lnSpc>
              <a:spcBef>
                <a:spcPct val="0"/>
              </a:spcBef>
              <a:spcAft>
                <a:spcPct val="20000"/>
              </a:spcAft>
              <a:buClr>
                <a:srgbClr val="5DB2FF"/>
              </a:buClr>
              <a:buSzPct val="80000"/>
              <a:buFont typeface="方正书宋简体" pitchFamily="65" charset="-122"/>
              <a:buChar char="n"/>
              <a:tabLst/>
              <a:defRPr/>
            </a:pPr>
            <a:endParaRPr kumimoji="0" lang="en-US" altLang="zh-CN" sz="2000" b="1" i="0" u="none" strike="noStrike" kern="0" cap="none" spc="0" normalizeH="0" baseline="0" noProof="0" smtClean="0">
              <a:ln>
                <a:noFill/>
              </a:ln>
              <a:solidFill>
                <a:schemeClr val="tx1"/>
              </a:solidFill>
              <a:effectLst/>
              <a:uLnTx/>
              <a:uFillTx/>
              <a:latin typeface="+mn-lt"/>
              <a:ea typeface="微软雅黑" pitchFamily="34" charset="-122"/>
              <a:cs typeface="+mn-cs"/>
            </a:endParaRPr>
          </a:p>
        </p:txBody>
      </p:sp>
      <p:graphicFrame>
        <p:nvGraphicFramePr>
          <p:cNvPr id="9" name="Group 125"/>
          <p:cNvGraphicFramePr>
            <a:graphicFrameLocks noGrp="1"/>
          </p:cNvGraphicFramePr>
          <p:nvPr>
            <p:ph sz="quarter" idx="4294967295"/>
            <p:extLst>
              <p:ext uri="{D42A27DB-BD31-4B8C-83A1-F6EECF244321}">
                <p14:modId xmlns:p14="http://schemas.microsoft.com/office/powerpoint/2010/main" val="1810669133"/>
              </p:ext>
            </p:extLst>
          </p:nvPr>
        </p:nvGraphicFramePr>
        <p:xfrm>
          <a:off x="588949" y="1928802"/>
          <a:ext cx="7966103" cy="1110044"/>
        </p:xfrm>
        <a:graphic>
          <a:graphicData uri="http://schemas.openxmlformats.org/drawingml/2006/table">
            <a:tbl>
              <a:tblPr/>
              <a:tblGrid>
                <a:gridCol w="1741564"/>
                <a:gridCol w="1530806"/>
                <a:gridCol w="1907652"/>
                <a:gridCol w="1768283"/>
                <a:gridCol w="1017798"/>
              </a:tblGrid>
              <a:tr h="433388">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起止时间</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毕业院校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专业</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所获学历</a:t>
                      </a:r>
                      <a:r>
                        <a:rPr kumimoji="0" lang="en-US" altLang="zh-CN" sz="1600" b="1" i="0" u="none" strike="noStrike" cap="none" normalizeH="0" baseline="0" dirty="0" smtClean="0">
                          <a:ln>
                            <a:noFill/>
                          </a:ln>
                          <a:solidFill>
                            <a:schemeClr val="bg1"/>
                          </a:solidFill>
                          <a:effectLst/>
                          <a:latin typeface="微软雅黑" pitchFamily="34" charset="-122"/>
                          <a:ea typeface="微软雅黑" pitchFamily="34" charset="-122"/>
                        </a:rPr>
                        <a:t>/</a:t>
                      </a: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学位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培养方式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431800">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rPr>
                        <a:t>2014.9~2018.7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西安科技大学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电子信息科学与技术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本科</a:t>
                      </a:r>
                      <a:r>
                        <a:rPr kumimoji="0" lang="en-US" altLang="zh-CN" sz="16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a:t>
                      </a:r>
                      <a:r>
                        <a:rPr kumimoji="0" lang="zh-CN" altLang="en-US" sz="16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工学学士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统招</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 name="Group 126"/>
          <p:cNvGraphicFramePr>
            <a:graphicFrameLocks noGrp="1"/>
          </p:cNvGraphicFramePr>
          <p:nvPr>
            <p:ph sz="quarter" idx="4294967295"/>
            <p:extLst>
              <p:ext uri="{D42A27DB-BD31-4B8C-83A1-F6EECF244321}">
                <p14:modId xmlns:p14="http://schemas.microsoft.com/office/powerpoint/2010/main" val="795001384"/>
              </p:ext>
            </p:extLst>
          </p:nvPr>
        </p:nvGraphicFramePr>
        <p:xfrm>
          <a:off x="716756" y="4160853"/>
          <a:ext cx="7710488" cy="901701"/>
        </p:xfrm>
        <a:graphic>
          <a:graphicData uri="http://schemas.openxmlformats.org/drawingml/2006/table">
            <a:tbl>
              <a:tblPr/>
              <a:tblGrid>
                <a:gridCol w="1792272"/>
                <a:gridCol w="2714644"/>
                <a:gridCol w="1357322"/>
                <a:gridCol w="1846250"/>
              </a:tblGrid>
              <a:tr h="468313">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起止时间</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单位全称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部门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职位</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433388">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en-US" altLang="zh-CN" sz="16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2018.7~</a:t>
                      </a:r>
                      <a:r>
                        <a:rPr kumimoji="0" lang="zh-CN" altLang="en-US" sz="16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至今</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优特智厨科技有限公司</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软件产品部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网络软件工程师</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矩形 11"/>
          <p:cNvSpPr/>
          <p:nvPr/>
        </p:nvSpPr>
        <p:spPr>
          <a:xfrm>
            <a:off x="3864114" y="3536411"/>
            <a:ext cx="1415772" cy="497957"/>
          </a:xfrm>
          <a:prstGeom prst="rect">
            <a:avLst/>
          </a:prstGeom>
        </p:spPr>
        <p:txBody>
          <a:bodyPr wrap="none">
            <a:spAutoFit/>
          </a:bodyPr>
          <a:lstStyle/>
          <a:p>
            <a:pPr algn="ct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工作经历</a:t>
            </a:r>
            <a:endParaRPr lang="zh-CN" altLang="en-US" sz="2400" b="1" dirty="0">
              <a:latin typeface="微软雅黑" pitchFamily="34" charset="-122"/>
              <a:ea typeface="微软雅黑" pitchFamily="34" charset="-122"/>
            </a:endParaRPr>
          </a:p>
        </p:txBody>
      </p:sp>
      <p:sp>
        <p:nvSpPr>
          <p:cNvPr id="13" name="灯片编号占位符 12"/>
          <p:cNvSpPr>
            <a:spLocks noGrp="1"/>
          </p:cNvSpPr>
          <p:nvPr>
            <p:ph type="sldNum" sz="quarter" idx="10"/>
          </p:nvPr>
        </p:nvSpPr>
        <p:spPr/>
        <p:txBody>
          <a:bodyPr/>
          <a:lstStyle/>
          <a:p>
            <a:pPr>
              <a:defRPr/>
            </a:pPr>
            <a:fld id="{4816A599-0D7A-4ED1-B317-DB57F830172B}" type="slidenum">
              <a:rPr lang="zh-CN" altLang="en-US" smtClean="0"/>
              <a:pPr>
                <a:defRPr/>
              </a:pPr>
              <a:t>4</a:t>
            </a:fld>
            <a:endParaRPr lang="zh-CN"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531813" y="1285860"/>
            <a:ext cx="8080375" cy="415913"/>
          </a:xfrm>
          <a:prstGeom prst="rect">
            <a:avLst/>
          </a:prstGeom>
          <a:noFill/>
          <a:ln w="9525">
            <a:noFill/>
            <a:miter lim="800000"/>
            <a:headEnd/>
            <a:tailEnd/>
          </a:ln>
        </p:spPr>
        <p:txBody>
          <a:bodyPr/>
          <a:lstStyle/>
          <a:p>
            <a:pPr algn="ct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以往教育与工作经历概述</a:t>
            </a: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Char char="n"/>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个人简介</a:t>
            </a:r>
            <a:endParaRPr lang="zh-CN" altLang="en-US" dirty="0">
              <a:latin typeface="微软雅黑" pitchFamily="34" charset="-122"/>
              <a:ea typeface="微软雅黑" pitchFamily="34" charset="-122"/>
            </a:endParaRPr>
          </a:p>
        </p:txBody>
      </p:sp>
      <p:sp>
        <p:nvSpPr>
          <p:cNvPr id="8" name="Rectangle 9"/>
          <p:cNvSpPr txBox="1">
            <a:spLocks noChangeArrowheads="1"/>
          </p:cNvSpPr>
          <p:nvPr/>
        </p:nvSpPr>
        <p:spPr bwMode="auto">
          <a:xfrm>
            <a:off x="457200" y="2355875"/>
            <a:ext cx="3852863" cy="4716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1" indent="-277813" algn="just" defTabSz="914400" rtl="0" eaLnBrk="1" fontAlgn="base" latinLnBrk="0" hangingPunct="1">
              <a:lnSpc>
                <a:spcPct val="120000"/>
              </a:lnSpc>
              <a:spcBef>
                <a:spcPct val="0"/>
              </a:spcBef>
              <a:spcAft>
                <a:spcPct val="20000"/>
              </a:spcAft>
              <a:buClr>
                <a:srgbClr val="5DB2FF"/>
              </a:buClr>
              <a:buSzPct val="80000"/>
              <a:buFont typeface="方正书宋简体" pitchFamily="65" charset="-122"/>
              <a:buChar char="n"/>
              <a:tabLst/>
              <a:defRPr/>
            </a:pPr>
            <a:endParaRPr kumimoji="0" lang="en-US" altLang="zh-CN" sz="1800" b="1" i="0" u="none" strike="noStrike" kern="0" cap="none" spc="0" normalizeH="0" baseline="0" noProof="0" smtClean="0">
              <a:ln>
                <a:noFill/>
              </a:ln>
              <a:solidFill>
                <a:schemeClr val="folHlink"/>
              </a:solidFill>
              <a:effectLst/>
              <a:uLnTx/>
              <a:uFillTx/>
              <a:latin typeface="+mn-lt"/>
              <a:ea typeface="微软雅黑" pitchFamily="34" charset="-122"/>
            </a:endParaRPr>
          </a:p>
          <a:p>
            <a:pPr marL="0" marR="0" lvl="0" indent="0" algn="just" defTabSz="914400" rtl="0" eaLnBrk="1" fontAlgn="base" latinLnBrk="0" hangingPunct="1">
              <a:lnSpc>
                <a:spcPct val="120000"/>
              </a:lnSpc>
              <a:spcBef>
                <a:spcPct val="0"/>
              </a:spcBef>
              <a:spcAft>
                <a:spcPct val="20000"/>
              </a:spcAft>
              <a:buClr>
                <a:srgbClr val="5DB2FF"/>
              </a:buClr>
              <a:buSzPct val="80000"/>
              <a:buFont typeface="方正书宋简体" pitchFamily="65" charset="-122"/>
              <a:buChar char="n"/>
              <a:tabLst/>
              <a:defRPr/>
            </a:pPr>
            <a:endParaRPr kumimoji="0" lang="en-US" altLang="zh-CN" sz="2000" b="1" i="0" u="none" strike="noStrike" kern="0" cap="none" spc="0" normalizeH="0" baseline="0" noProof="0" smtClean="0">
              <a:ln>
                <a:noFill/>
              </a:ln>
              <a:solidFill>
                <a:schemeClr val="tx1"/>
              </a:solidFill>
              <a:effectLst/>
              <a:uLnTx/>
              <a:uFillTx/>
              <a:latin typeface="+mn-lt"/>
              <a:ea typeface="微软雅黑" pitchFamily="34" charset="-122"/>
              <a:cs typeface="+mn-cs"/>
            </a:endParaRPr>
          </a:p>
        </p:txBody>
      </p:sp>
      <p:sp>
        <p:nvSpPr>
          <p:cNvPr id="13" name="内容占位符 5"/>
          <p:cNvSpPr>
            <a:spLocks noGrp="1"/>
          </p:cNvSpPr>
          <p:nvPr>
            <p:ph idx="1"/>
          </p:nvPr>
        </p:nvSpPr>
        <p:spPr>
          <a:xfrm>
            <a:off x="657212" y="1928802"/>
            <a:ext cx="7829576" cy="3919551"/>
          </a:xfrm>
          <a:ln>
            <a:solidFill>
              <a:schemeClr val="bg2"/>
            </a:solidFill>
            <a:prstDash val="dash"/>
          </a:ln>
        </p:spPr>
        <p:txBody>
          <a:bodyPr/>
          <a:lstStyle/>
          <a:p>
            <a:pPr marL="0">
              <a:spcBef>
                <a:spcPts val="1200"/>
              </a:spcBef>
              <a:spcAft>
                <a:spcPts val="0"/>
              </a:spcAft>
              <a:buNone/>
            </a:pPr>
            <a:r>
              <a:rPr lang="en-US" altLang="zh-CN" sz="2000" b="0" dirty="0" smtClean="0"/>
              <a:t>1</a:t>
            </a:r>
            <a:r>
              <a:rPr lang="zh-CN" altLang="en-US" sz="2000" b="0" dirty="0" smtClean="0"/>
              <a:t>、在学校主要学习了使用</a:t>
            </a:r>
            <a:r>
              <a:rPr lang="en-US" altLang="zh-CN" sz="2000" b="0" dirty="0" smtClean="0"/>
              <a:t>Struts2</a:t>
            </a:r>
            <a:r>
              <a:rPr lang="zh-CN" altLang="en-US" sz="2000" b="0" dirty="0" smtClean="0"/>
              <a:t>、</a:t>
            </a:r>
            <a:r>
              <a:rPr lang="en-US" altLang="zh-CN" sz="2000" b="0" dirty="0" smtClean="0"/>
              <a:t>Spring</a:t>
            </a:r>
            <a:r>
              <a:rPr lang="zh-CN" altLang="en-US" sz="2000" b="0" dirty="0" smtClean="0"/>
              <a:t>、</a:t>
            </a:r>
            <a:r>
              <a:rPr lang="en-US" altLang="zh-CN" sz="2000" b="0" dirty="0" err="1" smtClean="0"/>
              <a:t>Mybatis</a:t>
            </a:r>
            <a:r>
              <a:rPr lang="zh-CN" altLang="en-US" sz="2000" b="0" dirty="0" smtClean="0"/>
              <a:t>后端框架开发简单的项目。在公司实习时学习了</a:t>
            </a:r>
            <a:r>
              <a:rPr lang="en-US" altLang="zh-CN" sz="2000" b="0" dirty="0" smtClean="0"/>
              <a:t>Maven</a:t>
            </a:r>
            <a:r>
              <a:rPr lang="zh-CN" altLang="en-US" sz="2000" b="0" dirty="0" smtClean="0"/>
              <a:t>、</a:t>
            </a:r>
            <a:r>
              <a:rPr lang="en-US" altLang="zh-CN" sz="2000" b="0" dirty="0" err="1" smtClean="0"/>
              <a:t>SpringMVC</a:t>
            </a:r>
            <a:r>
              <a:rPr lang="zh-CN" altLang="en-US" sz="2000" b="0" dirty="0"/>
              <a:t>、</a:t>
            </a:r>
            <a:r>
              <a:rPr lang="en-US" altLang="zh-CN" sz="2000" b="0" dirty="0" err="1" smtClean="0"/>
              <a:t>SpringJDBC</a:t>
            </a:r>
            <a:r>
              <a:rPr lang="zh-CN" altLang="en-US" sz="2000" b="0" dirty="0" smtClean="0"/>
              <a:t>以及前端的基础知识。</a:t>
            </a:r>
            <a:endParaRPr lang="en-US" altLang="zh-CN" sz="2000" b="0" dirty="0" smtClean="0"/>
          </a:p>
          <a:p>
            <a:pPr marL="0">
              <a:spcBef>
                <a:spcPts val="1200"/>
              </a:spcBef>
              <a:spcAft>
                <a:spcPts val="0"/>
              </a:spcAft>
              <a:buNone/>
            </a:pPr>
            <a:r>
              <a:rPr lang="en-US" altLang="zh-CN" sz="2000" b="0" dirty="0" smtClean="0"/>
              <a:t>2</a:t>
            </a:r>
            <a:r>
              <a:rPr lang="zh-CN" altLang="en-US" sz="2000" b="0" dirty="0" smtClean="0"/>
              <a:t>、实习期间结合毕业设计（</a:t>
            </a:r>
            <a:r>
              <a:rPr lang="zh-CN" altLang="en-US" sz="2000" b="0" dirty="0"/>
              <a:t>基于</a:t>
            </a:r>
            <a:r>
              <a:rPr lang="en-US" altLang="zh-CN" sz="2000" b="0" dirty="0"/>
              <a:t>Android</a:t>
            </a:r>
            <a:r>
              <a:rPr lang="zh-CN" altLang="en-US" sz="2000" b="0" dirty="0"/>
              <a:t>和</a:t>
            </a:r>
            <a:r>
              <a:rPr lang="en-US" altLang="zh-CN" sz="2000" b="0" dirty="0"/>
              <a:t>Java Web</a:t>
            </a:r>
            <a:r>
              <a:rPr lang="zh-CN" altLang="en-US" sz="2000" b="0" dirty="0"/>
              <a:t>的智能点餐系统</a:t>
            </a:r>
            <a:r>
              <a:rPr lang="zh-CN" altLang="en-US" sz="2000" b="0" dirty="0" smtClean="0"/>
              <a:t>），学习了</a:t>
            </a:r>
            <a:r>
              <a:rPr lang="en-US" altLang="zh-CN" sz="2000" b="0" dirty="0" smtClean="0"/>
              <a:t>vue.js</a:t>
            </a:r>
            <a:r>
              <a:rPr lang="zh-CN" altLang="en-US" sz="2000" b="0" dirty="0" smtClean="0"/>
              <a:t>前端框架、</a:t>
            </a:r>
            <a:r>
              <a:rPr lang="en-US" altLang="zh-CN" sz="2000" b="0" dirty="0" smtClean="0"/>
              <a:t>element-</a:t>
            </a:r>
            <a:r>
              <a:rPr lang="en-US" altLang="zh-CN" sz="2000" b="0" dirty="0" err="1" smtClean="0"/>
              <a:t>ui</a:t>
            </a:r>
            <a:r>
              <a:rPr lang="zh-CN" altLang="en-US" sz="2000" b="0" dirty="0" smtClean="0"/>
              <a:t>和</a:t>
            </a:r>
            <a:r>
              <a:rPr lang="en-US" altLang="zh-CN" sz="2000" b="0" dirty="0" smtClean="0"/>
              <a:t>mint-</a:t>
            </a:r>
            <a:r>
              <a:rPr lang="en-US" altLang="zh-CN" sz="2000" b="0" dirty="0" err="1" smtClean="0"/>
              <a:t>ui</a:t>
            </a:r>
            <a:r>
              <a:rPr lang="zh-CN" altLang="en-US" sz="2000" b="0" dirty="0" smtClean="0"/>
              <a:t>组件库完成了点餐</a:t>
            </a:r>
            <a:r>
              <a:rPr lang="en-US" altLang="zh-CN" sz="2000" b="0" dirty="0" smtClean="0"/>
              <a:t>app</a:t>
            </a:r>
            <a:r>
              <a:rPr lang="zh-CN" altLang="en-US" sz="2000" b="0" dirty="0" smtClean="0"/>
              <a:t>和</a:t>
            </a:r>
            <a:r>
              <a:rPr lang="en-US" altLang="zh-CN" sz="2000" b="0" dirty="0" smtClean="0"/>
              <a:t>web</a:t>
            </a:r>
            <a:r>
              <a:rPr lang="zh-CN" altLang="en-US" sz="2000" b="0" dirty="0" smtClean="0"/>
              <a:t>管理系统前端页面，后端使用</a:t>
            </a:r>
            <a:r>
              <a:rPr lang="en-US" altLang="zh-CN" sz="2000" b="0" dirty="0" err="1" smtClean="0"/>
              <a:t>Spring+SpringMVC+SpringJDBC</a:t>
            </a:r>
            <a:r>
              <a:rPr lang="zh-CN" altLang="en-US" sz="2000" b="0" dirty="0" smtClean="0"/>
              <a:t>框架完成，采用前后端分离的开发模式，使用</a:t>
            </a:r>
            <a:r>
              <a:rPr lang="en-US" altLang="zh-CN" sz="2000" b="0" dirty="0" err="1" smtClean="0"/>
              <a:t>axios</a:t>
            </a:r>
            <a:r>
              <a:rPr lang="zh-CN" altLang="en-US" sz="2000" b="0" dirty="0" smtClean="0"/>
              <a:t>的</a:t>
            </a:r>
            <a:r>
              <a:rPr lang="en-US" altLang="zh-CN" sz="2000" b="0" dirty="0" smtClean="0"/>
              <a:t>http</a:t>
            </a:r>
            <a:r>
              <a:rPr lang="zh-CN" altLang="en-US" sz="2000" b="0" dirty="0" smtClean="0"/>
              <a:t>请求库进行前后端交互。最终手机端可以进行点餐、支付、评论，</a:t>
            </a:r>
            <a:r>
              <a:rPr lang="en-US" altLang="zh-CN" sz="2000" b="0" dirty="0" smtClean="0"/>
              <a:t>web</a:t>
            </a:r>
            <a:r>
              <a:rPr lang="zh-CN" altLang="en-US" sz="2000" b="0" dirty="0" smtClean="0"/>
              <a:t>端可以实现菜品种类和菜品的管理，可以查看订单和用户信息等功能。</a:t>
            </a:r>
            <a:endParaRPr lang="en-US" altLang="zh-CN" sz="2000" b="0" dirty="0" smtClean="0"/>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5</a:t>
            </a:fld>
            <a:endParaRPr lang="zh-CN"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108091"/>
            <a:ext cx="8229600" cy="4678363"/>
          </a:xfrm>
        </p:spPr>
        <p:txBody>
          <a:bodyPr/>
          <a:lstStyle/>
          <a:p>
            <a:pPr>
              <a:spcBef>
                <a:spcPts val="600"/>
              </a:spcBef>
              <a:spcAft>
                <a:spcPts val="0"/>
              </a:spcAft>
              <a:buFont typeface="Wingdings" pitchFamily="2" charset="2"/>
              <a:buChar char="l"/>
            </a:pPr>
            <a:r>
              <a:rPr lang="zh-CN" altLang="en-US" b="0" dirty="0" smtClean="0"/>
              <a:t>个人简介</a:t>
            </a:r>
            <a:endParaRPr lang="en-US" altLang="zh-CN" b="0" dirty="0" smtClean="0"/>
          </a:p>
          <a:p>
            <a:pPr>
              <a:spcBef>
                <a:spcPts val="600"/>
              </a:spcBef>
              <a:spcAft>
                <a:spcPts val="0"/>
              </a:spcAft>
              <a:buFont typeface="Wingdings" pitchFamily="2" charset="2"/>
              <a:buChar char="l"/>
            </a:pPr>
            <a:r>
              <a:rPr lang="zh-CN" altLang="en-US" dirty="0" smtClean="0">
                <a:solidFill>
                  <a:srgbClr val="0070C0"/>
                </a:solidFill>
              </a:rPr>
              <a:t>试用期总结</a:t>
            </a:r>
            <a:endParaRPr lang="en-US" altLang="zh-CN" dirty="0" smtClean="0">
              <a:solidFill>
                <a:srgbClr val="0070C0"/>
              </a:solidFill>
            </a:endParaRPr>
          </a:p>
          <a:p>
            <a:pPr>
              <a:spcBef>
                <a:spcPts val="600"/>
              </a:spcBef>
              <a:spcAft>
                <a:spcPts val="0"/>
              </a:spcAft>
              <a:buNone/>
            </a:pPr>
            <a:r>
              <a:rPr lang="zh-CN" altLang="en-US" sz="2200" b="0" dirty="0" smtClean="0"/>
              <a:t>       学习与发展</a:t>
            </a:r>
            <a:endParaRPr lang="en-US" altLang="zh-CN" sz="2200" b="0" dirty="0" smtClean="0"/>
          </a:p>
          <a:p>
            <a:pPr>
              <a:spcBef>
                <a:spcPts val="600"/>
              </a:spcBef>
              <a:spcAft>
                <a:spcPts val="0"/>
              </a:spcAft>
              <a:buNone/>
            </a:pPr>
            <a:r>
              <a:rPr lang="en-US" altLang="zh-CN" sz="2200" b="0" dirty="0" smtClean="0"/>
              <a:t>       </a:t>
            </a:r>
            <a:r>
              <a:rPr lang="zh-CN" altLang="en-US" sz="2200" b="0" dirty="0" smtClean="0"/>
              <a:t>工作与成果</a:t>
            </a:r>
            <a:endParaRPr lang="en-US" altLang="zh-CN" sz="2200" b="0" dirty="0" smtClean="0"/>
          </a:p>
          <a:p>
            <a:pPr>
              <a:spcBef>
                <a:spcPts val="600"/>
              </a:spcBef>
              <a:spcAft>
                <a:spcPts val="0"/>
              </a:spcAft>
              <a:buNone/>
            </a:pPr>
            <a:r>
              <a:rPr lang="en-US" altLang="zh-CN" sz="2200" b="0" dirty="0" smtClean="0"/>
              <a:t>       </a:t>
            </a:r>
            <a:r>
              <a:rPr lang="zh-CN" altLang="en-US" sz="2200" b="0" dirty="0" smtClean="0"/>
              <a:t>工作案例</a:t>
            </a:r>
            <a:endParaRPr lang="en-US" altLang="zh-CN" sz="2200" b="0" dirty="0" smtClean="0"/>
          </a:p>
          <a:p>
            <a:pPr>
              <a:spcBef>
                <a:spcPts val="600"/>
              </a:spcBef>
              <a:spcAft>
                <a:spcPts val="0"/>
              </a:spcAft>
              <a:buNone/>
            </a:pPr>
            <a:r>
              <a:rPr lang="en-US" altLang="zh-CN" sz="2200" b="0" dirty="0" smtClean="0"/>
              <a:t>       </a:t>
            </a:r>
            <a:r>
              <a:rPr lang="zh-CN" altLang="en-US" sz="2200" b="0" dirty="0" smtClean="0"/>
              <a:t>企业融入</a:t>
            </a:r>
            <a:endParaRPr lang="en-US" altLang="zh-CN" sz="2200" b="0" dirty="0" smtClean="0"/>
          </a:p>
          <a:p>
            <a:pPr>
              <a:spcBef>
                <a:spcPts val="600"/>
              </a:spcBef>
              <a:spcAft>
                <a:spcPts val="0"/>
              </a:spcAft>
              <a:buFont typeface="Wingdings" pitchFamily="2" charset="2"/>
              <a:buChar char="l"/>
            </a:pPr>
            <a:r>
              <a:rPr lang="zh-CN" altLang="en-US" b="0" dirty="0" smtClean="0"/>
              <a:t>个人自评</a:t>
            </a:r>
            <a:endParaRPr lang="en-US" altLang="zh-CN" b="0" dirty="0" smtClean="0"/>
          </a:p>
          <a:p>
            <a:pPr>
              <a:spcBef>
                <a:spcPts val="600"/>
              </a:spcBef>
              <a:spcAft>
                <a:spcPts val="0"/>
              </a:spcAft>
              <a:buNone/>
            </a:pPr>
            <a:r>
              <a:rPr lang="zh-CN" altLang="en-US" sz="2200" b="0" dirty="0" smtClean="0"/>
              <a:t>        岗位胜任情况</a:t>
            </a:r>
            <a:endParaRPr lang="en-US" altLang="zh-CN" sz="2200" b="0" dirty="0" smtClean="0"/>
          </a:p>
          <a:p>
            <a:pPr>
              <a:spcBef>
                <a:spcPts val="600"/>
              </a:spcBef>
              <a:spcAft>
                <a:spcPts val="0"/>
              </a:spcAft>
              <a:buNone/>
            </a:pPr>
            <a:r>
              <a:rPr lang="en-US" altLang="zh-CN" sz="2200" b="0" dirty="0" smtClean="0"/>
              <a:t>        </a:t>
            </a:r>
            <a:r>
              <a:rPr lang="zh-CN" altLang="en-US" sz="2200" b="0" dirty="0" smtClean="0"/>
              <a:t>任职资格认证</a:t>
            </a:r>
            <a:endParaRPr lang="en-US" altLang="zh-CN" sz="2200" b="0" dirty="0" smtClean="0"/>
          </a:p>
          <a:p>
            <a:pPr>
              <a:spcBef>
                <a:spcPts val="600"/>
              </a:spcBef>
              <a:spcAft>
                <a:spcPts val="0"/>
              </a:spcAft>
              <a:buNone/>
            </a:pPr>
            <a:r>
              <a:rPr lang="zh-CN" altLang="en-US" sz="2200" b="0" dirty="0" smtClean="0"/>
              <a:t>        综合自评</a:t>
            </a:r>
            <a:endParaRPr lang="en-US" altLang="zh-CN" sz="2200" b="0" dirty="0" smtClean="0"/>
          </a:p>
          <a:p>
            <a:pPr>
              <a:spcBef>
                <a:spcPts val="600"/>
              </a:spcBef>
              <a:spcAft>
                <a:spcPts val="0"/>
              </a:spcAft>
              <a:buFont typeface="Wingdings" pitchFamily="2" charset="2"/>
              <a:buChar char="l"/>
            </a:pPr>
            <a:r>
              <a:rPr lang="zh-CN" altLang="en-US" b="0" dirty="0" smtClean="0"/>
              <a:t>建议与意见</a:t>
            </a:r>
            <a:endParaRPr lang="en-US" altLang="zh-CN" b="0" dirty="0" smtClean="0"/>
          </a:p>
          <a:p>
            <a:pPr>
              <a:spcBef>
                <a:spcPts val="600"/>
              </a:spcBef>
              <a:spcAft>
                <a:spcPts val="0"/>
              </a:spcAft>
              <a:buNone/>
            </a:pPr>
            <a:endParaRPr lang="en-US" altLang="zh-CN" b="0" dirty="0" smtClean="0"/>
          </a:p>
          <a:p>
            <a:pPr>
              <a:spcBef>
                <a:spcPts val="600"/>
              </a:spcBef>
              <a:spcAft>
                <a:spcPts val="0"/>
              </a:spcAft>
              <a:buNone/>
            </a:pPr>
            <a:r>
              <a:rPr lang="en-US" altLang="zh-CN" b="0" dirty="0" smtClean="0"/>
              <a:t>        </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6</a:t>
            </a:fld>
            <a:endParaRPr lang="zh-CN" alt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试用期总结：学习与发展</a:t>
            </a:r>
            <a:endParaRPr lang="zh-CN" altLang="en-US" dirty="0">
              <a:latin typeface="微软雅黑" pitchFamily="34" charset="-122"/>
              <a:ea typeface="微软雅黑" pitchFamily="34" charset="-122"/>
            </a:endParaRPr>
          </a:p>
        </p:txBody>
      </p:sp>
      <p:sp>
        <p:nvSpPr>
          <p:cNvPr id="7" name="Rectangle 3"/>
          <p:cNvSpPr>
            <a:spLocks noChangeArrowheads="1"/>
          </p:cNvSpPr>
          <p:nvPr/>
        </p:nvSpPr>
        <p:spPr bwMode="auto">
          <a:xfrm>
            <a:off x="531813" y="1155699"/>
            <a:ext cx="8080375" cy="415913"/>
          </a:xfrm>
          <a:prstGeom prst="rect">
            <a:avLst/>
          </a:prstGeom>
          <a:noFill/>
          <a:ln w="9525">
            <a:noFill/>
            <a:miter lim="800000"/>
            <a:headEnd/>
            <a:tailEnd/>
          </a:ln>
        </p:spPr>
        <p:txBody>
          <a:bodyPr/>
          <a:lstStyle/>
          <a:p>
            <a:pPr algn="ct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培训</a:t>
            </a: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pPr>
            <a:endParaRPr lang="en-US" altLang="zh-CN" sz="2400" b="1" dirty="0">
              <a:latin typeface="微软雅黑" pitchFamily="34" charset="-122"/>
              <a:ea typeface="微软雅黑"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1173181426"/>
              </p:ext>
            </p:extLst>
          </p:nvPr>
        </p:nvGraphicFramePr>
        <p:xfrm>
          <a:off x="428596" y="1761488"/>
          <a:ext cx="8143932" cy="4302760"/>
        </p:xfrm>
        <a:graphic>
          <a:graphicData uri="http://schemas.openxmlformats.org/drawingml/2006/table">
            <a:tbl>
              <a:tblPr firstRow="1" bandRow="1">
                <a:tableStyleId>{5C22544A-7EE6-4342-B048-85BDC9FD1C3A}</a:tableStyleId>
              </a:tblPr>
              <a:tblGrid>
                <a:gridCol w="1643074"/>
                <a:gridCol w="3500462"/>
                <a:gridCol w="3000396"/>
              </a:tblGrid>
              <a:tr h="370840">
                <a:tc>
                  <a:txBody>
                    <a:bodyPr/>
                    <a:lstStyle/>
                    <a:p>
                      <a:pPr algn="ctr"/>
                      <a:r>
                        <a:rPr lang="zh-CN" altLang="en-US" dirty="0" smtClean="0">
                          <a:solidFill>
                            <a:schemeClr val="tx1"/>
                          </a:solidFill>
                        </a:rPr>
                        <a:t>时间</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内容</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成绩或效果</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1800" dirty="0" smtClean="0">
                          <a:solidFill>
                            <a:schemeClr val="tx1"/>
                          </a:solidFill>
                        </a:rPr>
                        <a:t>7.02-7.09</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solidFill>
                          <a:latin typeface="+mn-lt"/>
                          <a:ea typeface="+mn-ea"/>
                          <a:cs typeface="+mn-cs"/>
                        </a:rPr>
                        <a:t>培训的内容主要有：</a:t>
                      </a:r>
                      <a:endParaRPr lang="en-US" altLang="zh-CN" sz="18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1</a:t>
                      </a:r>
                      <a:r>
                        <a:rPr lang="zh-CN" altLang="en-US" sz="1800" kern="1200" dirty="0" smtClean="0">
                          <a:solidFill>
                            <a:schemeClr val="tx1"/>
                          </a:solidFill>
                          <a:latin typeface="+mn-lt"/>
                          <a:ea typeface="+mn-ea"/>
                          <a:cs typeface="+mn-cs"/>
                        </a:rPr>
                        <a:t>、企业文化与应知应会</a:t>
                      </a:r>
                      <a:endParaRPr lang="en-US" altLang="zh-CN" sz="18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mn-lt"/>
                          <a:ea typeface="+mn-ea"/>
                          <a:cs typeface="+mn-cs"/>
                        </a:rPr>
                        <a:t>2</a:t>
                      </a:r>
                      <a:r>
                        <a:rPr lang="zh-CN" altLang="en-US" sz="1800" kern="1200" dirty="0" smtClean="0">
                          <a:solidFill>
                            <a:schemeClr val="tx1"/>
                          </a:solidFill>
                          <a:latin typeface="+mn-lt"/>
                          <a:ea typeface="+mn-ea"/>
                          <a:cs typeface="+mn-cs"/>
                        </a:rPr>
                        <a:t>、</a:t>
                      </a:r>
                      <a:r>
                        <a:rPr lang="zh-CN" altLang="en-US" sz="1800" dirty="0" smtClean="0">
                          <a:solidFill>
                            <a:schemeClr val="tx1"/>
                          </a:solidFill>
                        </a:rPr>
                        <a:t>财务基础管理</a:t>
                      </a:r>
                      <a:endParaRPr lang="en-US" altLang="zh-CN" sz="18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chemeClr val="tx1"/>
                          </a:solidFill>
                        </a:rPr>
                        <a:t>3</a:t>
                      </a:r>
                      <a:r>
                        <a:rPr lang="zh-CN" altLang="en-US" sz="1800" dirty="0" smtClean="0">
                          <a:solidFill>
                            <a:schemeClr val="tx1"/>
                          </a:solidFill>
                        </a:rPr>
                        <a:t>、信息系统与信息安全</a:t>
                      </a:r>
                      <a:endParaRPr lang="en-US" altLang="zh-CN" sz="18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chemeClr val="tx1"/>
                          </a:solidFill>
                        </a:rPr>
                        <a:t>4</a:t>
                      </a:r>
                      <a:r>
                        <a:rPr lang="zh-CN" altLang="en-US" sz="1800" dirty="0" smtClean="0">
                          <a:solidFill>
                            <a:schemeClr val="tx1"/>
                          </a:solidFill>
                        </a:rPr>
                        <a:t>、</a:t>
                      </a:r>
                      <a:r>
                        <a:rPr lang="en-US" altLang="zh-CN" sz="1800" dirty="0" smtClean="0">
                          <a:solidFill>
                            <a:schemeClr val="tx1"/>
                          </a:solidFill>
                        </a:rPr>
                        <a:t>ISO</a:t>
                      </a:r>
                      <a:r>
                        <a:rPr lang="zh-CN" altLang="en-US" sz="1800" dirty="0" smtClean="0">
                          <a:solidFill>
                            <a:schemeClr val="tx1"/>
                          </a:solidFill>
                        </a:rPr>
                        <a:t>质量管理和</a:t>
                      </a:r>
                      <a:r>
                        <a:rPr lang="en-US" altLang="zh-CN" sz="1800" dirty="0" smtClean="0">
                          <a:solidFill>
                            <a:schemeClr val="tx1"/>
                          </a:solidFill>
                        </a:rPr>
                        <a:t>EHS</a:t>
                      </a:r>
                      <a:r>
                        <a:rPr lang="zh-CN" altLang="en-US" sz="1800" dirty="0" smtClean="0">
                          <a:solidFill>
                            <a:schemeClr val="tx1"/>
                          </a:solidFill>
                        </a:rPr>
                        <a:t>体系知识</a:t>
                      </a:r>
                      <a:r>
                        <a:rPr lang="en-US" altLang="zh-CN" sz="1800" dirty="0" smtClean="0">
                          <a:solidFill>
                            <a:schemeClr val="tx1"/>
                          </a:solidFill>
                        </a:rPr>
                        <a:t>5</a:t>
                      </a:r>
                      <a:r>
                        <a:rPr lang="zh-CN" altLang="en-US" sz="1800" dirty="0" smtClean="0">
                          <a:solidFill>
                            <a:schemeClr val="tx1"/>
                          </a:solidFill>
                        </a:rPr>
                        <a:t>、研发体系规范</a:t>
                      </a:r>
                      <a:endParaRPr lang="en-US" altLang="zh-CN" sz="18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chemeClr val="tx1"/>
                          </a:solidFill>
                        </a:rPr>
                        <a:t>6</a:t>
                      </a:r>
                      <a:r>
                        <a:rPr lang="zh-CN" altLang="en-US" sz="1800" dirty="0" smtClean="0">
                          <a:solidFill>
                            <a:schemeClr val="tx1"/>
                          </a:solidFill>
                        </a:rPr>
                        <a:t>、任职资格体系</a:t>
                      </a:r>
                      <a:endParaRPr lang="en-US" altLang="zh-CN" sz="18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chemeClr val="tx1"/>
                          </a:solidFill>
                        </a:rPr>
                        <a:t>7</a:t>
                      </a:r>
                      <a:r>
                        <a:rPr lang="zh-CN" altLang="en-US" sz="1800" dirty="0" smtClean="0">
                          <a:solidFill>
                            <a:schemeClr val="tx1"/>
                          </a:solidFill>
                        </a:rPr>
                        <a:t>、软件编程规范</a:t>
                      </a:r>
                      <a:endParaRPr lang="en-US" altLang="zh-CN" sz="18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chemeClr val="tx1"/>
                          </a:solidFill>
                        </a:rPr>
                        <a:t>8</a:t>
                      </a:r>
                      <a:r>
                        <a:rPr lang="zh-CN" altLang="en-US" sz="1800" dirty="0" smtClean="0">
                          <a:solidFill>
                            <a:schemeClr val="tx1"/>
                          </a:solidFill>
                        </a:rPr>
                        <a:t>、公司产品介绍</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dirty="0" smtClean="0">
                        <a:solidFill>
                          <a:schemeClr val="tx1"/>
                        </a:solidFill>
                      </a:endParaRPr>
                    </a:p>
                    <a:p>
                      <a:pPr marL="0" algn="l" defTabSz="914400" rtl="0" eaLnBrk="1" latinLnBrk="0" hangingPunct="1"/>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kern="1200" dirty="0" smtClean="0">
                          <a:solidFill>
                            <a:schemeClr val="tx1"/>
                          </a:solidFill>
                          <a:latin typeface="+mn-lt"/>
                          <a:ea typeface="+mn-ea"/>
                          <a:cs typeface="+mn-cs"/>
                        </a:rPr>
                        <a:t>通过培训对公司的制度、产品、文化有了更深刻的了解，也了解了很多关于日常工作基本的知识，通过学习软件编程规范可以让自己具备良好的编程习惯，通过了解任职资格可以规划职业发展方向。</a:t>
                      </a:r>
                      <a:endParaRPr lang="en-US" altLang="zh-CN" sz="1800" kern="1200" dirty="0" smtClean="0">
                        <a:solidFill>
                          <a:schemeClr val="tx1"/>
                        </a:solidFill>
                        <a:latin typeface="+mn-lt"/>
                        <a:ea typeface="+mn-ea"/>
                        <a:cs typeface="+mn-cs"/>
                      </a:endParaRPr>
                    </a:p>
                    <a:p>
                      <a:pPr marL="0" algn="l" defTabSz="914400" rtl="0" eaLnBrk="1" latinLnBrk="0" hangingPunct="1"/>
                      <a:r>
                        <a:rPr lang="en-US" altLang="zh-CN" sz="1800" kern="1200" dirty="0" smtClean="0">
                          <a:solidFill>
                            <a:schemeClr val="tx1"/>
                          </a:solidFill>
                          <a:latin typeface="+mn-lt"/>
                          <a:ea typeface="+mn-ea"/>
                          <a:cs typeface="+mn-cs"/>
                        </a:rPr>
                        <a:t>1</a:t>
                      </a:r>
                      <a:r>
                        <a:rPr lang="zh-CN" altLang="en-US" sz="1800" kern="1200" dirty="0" smtClean="0">
                          <a:solidFill>
                            <a:schemeClr val="tx1"/>
                          </a:solidFill>
                          <a:latin typeface="+mn-lt"/>
                          <a:ea typeface="+mn-ea"/>
                          <a:cs typeface="+mn-cs"/>
                        </a:rPr>
                        <a:t>、企业文化与应知应会 </a:t>
                      </a:r>
                      <a:r>
                        <a:rPr lang="en-US" altLang="zh-CN" sz="1800" kern="1200" dirty="0" smtClean="0">
                          <a:solidFill>
                            <a:schemeClr val="tx1"/>
                          </a:solidFill>
                          <a:latin typeface="+mn-lt"/>
                          <a:ea typeface="+mn-ea"/>
                          <a:cs typeface="+mn-cs"/>
                        </a:rPr>
                        <a:t>(98)</a:t>
                      </a:r>
                    </a:p>
                    <a:p>
                      <a:pPr marL="0" algn="l" defTabSz="914400" rtl="0" eaLnBrk="1" latinLnBrk="0" hangingPunct="1"/>
                      <a:r>
                        <a:rPr lang="en-US" altLang="zh-CN" sz="1800" kern="1200" dirty="0" smtClean="0">
                          <a:solidFill>
                            <a:schemeClr val="tx1"/>
                          </a:solidFill>
                          <a:latin typeface="+mn-lt"/>
                          <a:ea typeface="+mn-ea"/>
                          <a:cs typeface="+mn-cs"/>
                        </a:rPr>
                        <a:t>2</a:t>
                      </a:r>
                      <a:r>
                        <a:rPr lang="zh-CN" altLang="en-US" sz="1800" kern="1200" dirty="0" smtClean="0">
                          <a:solidFill>
                            <a:schemeClr val="tx1"/>
                          </a:solidFill>
                          <a:latin typeface="+mn-lt"/>
                          <a:ea typeface="+mn-ea"/>
                          <a:cs typeface="+mn-cs"/>
                        </a:rPr>
                        <a:t>、财务管理与信息安全</a:t>
                      </a:r>
                      <a:r>
                        <a:rPr lang="en-US" altLang="zh-CN" sz="1800" kern="1200" dirty="0" smtClean="0">
                          <a:solidFill>
                            <a:schemeClr val="tx1"/>
                          </a:solidFill>
                          <a:latin typeface="+mn-lt"/>
                          <a:ea typeface="+mn-ea"/>
                          <a:cs typeface="+mn-cs"/>
                        </a:rPr>
                        <a:t>(84)</a:t>
                      </a:r>
                    </a:p>
                    <a:p>
                      <a:pPr marL="0" algn="l" defTabSz="914400" rtl="0" eaLnBrk="1" latinLnBrk="0" hangingPunct="1"/>
                      <a:r>
                        <a:rPr lang="en-US" altLang="zh-CN" sz="1800" kern="1200" dirty="0" smtClean="0">
                          <a:solidFill>
                            <a:schemeClr val="tx1"/>
                          </a:solidFill>
                          <a:latin typeface="+mn-lt"/>
                          <a:ea typeface="+mn-ea"/>
                          <a:cs typeface="+mn-cs"/>
                        </a:rPr>
                        <a:t>3</a:t>
                      </a:r>
                      <a:r>
                        <a:rPr lang="zh-CN" altLang="en-US" sz="1800" kern="1200" dirty="0" smtClean="0">
                          <a:solidFill>
                            <a:schemeClr val="tx1"/>
                          </a:solidFill>
                          <a:latin typeface="+mn-lt"/>
                          <a:ea typeface="+mn-ea"/>
                          <a:cs typeface="+mn-cs"/>
                        </a:rPr>
                        <a:t>、</a:t>
                      </a:r>
                      <a:r>
                        <a:rPr lang="en-US" altLang="zh-CN" sz="1800" kern="1200" dirty="0" smtClean="0">
                          <a:solidFill>
                            <a:schemeClr val="tx1"/>
                          </a:solidFill>
                          <a:latin typeface="+mn-lt"/>
                          <a:ea typeface="+mn-ea"/>
                          <a:cs typeface="+mn-cs"/>
                        </a:rPr>
                        <a:t>ISO</a:t>
                      </a:r>
                      <a:r>
                        <a:rPr lang="zh-CN" altLang="en-US" sz="1800" kern="1200" dirty="0" smtClean="0">
                          <a:solidFill>
                            <a:schemeClr val="tx1"/>
                          </a:solidFill>
                          <a:latin typeface="+mn-lt"/>
                          <a:ea typeface="+mn-ea"/>
                          <a:cs typeface="+mn-cs"/>
                        </a:rPr>
                        <a:t>与</a:t>
                      </a:r>
                      <a:r>
                        <a:rPr lang="en-US" altLang="zh-CN" sz="1800" kern="1200" dirty="0" smtClean="0">
                          <a:solidFill>
                            <a:schemeClr val="tx1"/>
                          </a:solidFill>
                          <a:latin typeface="+mn-lt"/>
                          <a:ea typeface="+mn-ea"/>
                          <a:cs typeface="+mn-cs"/>
                        </a:rPr>
                        <a:t>EHS</a:t>
                      </a:r>
                      <a:r>
                        <a:rPr lang="zh-CN" altLang="en-US" sz="1800" kern="1200" dirty="0" smtClean="0">
                          <a:solidFill>
                            <a:schemeClr val="tx1"/>
                          </a:solidFill>
                          <a:latin typeface="+mn-lt"/>
                          <a:ea typeface="+mn-ea"/>
                          <a:cs typeface="+mn-cs"/>
                        </a:rPr>
                        <a:t>知识</a:t>
                      </a:r>
                      <a:r>
                        <a:rPr lang="en-US" altLang="zh-CN" sz="1800" kern="1200" dirty="0" smtClean="0">
                          <a:solidFill>
                            <a:schemeClr val="tx1"/>
                          </a:solidFill>
                          <a:latin typeface="+mn-lt"/>
                          <a:ea typeface="+mn-ea"/>
                          <a:cs typeface="+mn-cs"/>
                        </a:rPr>
                        <a:t>(</a:t>
                      </a:r>
                      <a:r>
                        <a:rPr lang="zh-CN" altLang="en-US" sz="1800" kern="1200" dirty="0" smtClean="0">
                          <a:solidFill>
                            <a:schemeClr val="tx1"/>
                          </a:solidFill>
                          <a:latin typeface="+mn-lt"/>
                          <a:ea typeface="+mn-ea"/>
                          <a:cs typeface="+mn-cs"/>
                        </a:rPr>
                        <a:t>未发布</a:t>
                      </a:r>
                      <a:r>
                        <a:rPr lang="en-US" altLang="zh-CN" sz="1800" kern="1200" dirty="0" smtClean="0">
                          <a:solidFill>
                            <a:schemeClr val="tx1"/>
                          </a:solidFill>
                          <a:latin typeface="+mn-lt"/>
                          <a:ea typeface="+mn-ea"/>
                          <a:cs typeface="+mn-cs"/>
                        </a:rPr>
                        <a:t>)</a:t>
                      </a:r>
                    </a:p>
                    <a:p>
                      <a:pPr marL="0" algn="l" defTabSz="914400" rtl="0" eaLnBrk="1" latinLnBrk="0" hangingPunct="1"/>
                      <a:r>
                        <a:rPr lang="en-US" altLang="zh-CN" sz="1800" kern="1200" dirty="0" smtClean="0">
                          <a:solidFill>
                            <a:schemeClr val="tx1"/>
                          </a:solidFill>
                          <a:latin typeface="+mn-lt"/>
                          <a:ea typeface="+mn-ea"/>
                          <a:cs typeface="+mn-cs"/>
                        </a:rPr>
                        <a:t>4</a:t>
                      </a:r>
                      <a:r>
                        <a:rPr lang="zh-CN" altLang="en-US" sz="1800" kern="1200" dirty="0" smtClean="0">
                          <a:solidFill>
                            <a:schemeClr val="tx1"/>
                          </a:solidFill>
                          <a:latin typeface="+mn-lt"/>
                          <a:ea typeface="+mn-ea"/>
                          <a:cs typeface="+mn-cs"/>
                        </a:rPr>
                        <a:t>、研发和任职资格体系</a:t>
                      </a:r>
                      <a:r>
                        <a:rPr lang="en-US" altLang="zh-CN" sz="1800" kern="1200" dirty="0" smtClean="0">
                          <a:solidFill>
                            <a:schemeClr val="tx1"/>
                          </a:solidFill>
                          <a:latin typeface="+mn-lt"/>
                          <a:ea typeface="+mn-ea"/>
                          <a:cs typeface="+mn-cs"/>
                        </a:rPr>
                        <a:t>(92)</a:t>
                      </a:r>
                    </a:p>
                    <a:p>
                      <a:pPr marL="0" algn="l" defTabSz="914400" rtl="0" eaLnBrk="1" latinLnBrk="0" hangingPunct="1"/>
                      <a:r>
                        <a:rPr lang="en-US" altLang="zh-CN" sz="1800" kern="1200" dirty="0" smtClean="0">
                          <a:solidFill>
                            <a:schemeClr val="tx1"/>
                          </a:solidFill>
                          <a:latin typeface="+mn-lt"/>
                          <a:ea typeface="+mn-ea"/>
                          <a:cs typeface="+mn-cs"/>
                        </a:rPr>
                        <a:t>5</a:t>
                      </a:r>
                      <a:r>
                        <a:rPr lang="zh-CN" altLang="en-US" sz="1800" kern="1200" dirty="0" smtClean="0">
                          <a:solidFill>
                            <a:schemeClr val="tx1"/>
                          </a:solidFill>
                          <a:latin typeface="+mn-lt"/>
                          <a:ea typeface="+mn-ea"/>
                          <a:cs typeface="+mn-cs"/>
                        </a:rPr>
                        <a:t>、软件编程规范</a:t>
                      </a:r>
                      <a:r>
                        <a:rPr lang="en-US" altLang="zh-CN" sz="1800" kern="1200" dirty="0" smtClean="0">
                          <a:solidFill>
                            <a:schemeClr val="tx1"/>
                          </a:solidFill>
                          <a:latin typeface="+mn-lt"/>
                          <a:ea typeface="+mn-ea"/>
                          <a:cs typeface="+mn-cs"/>
                        </a:rPr>
                        <a:t>(100)</a:t>
                      </a:r>
                    </a:p>
                    <a:p>
                      <a:pPr marL="0" algn="l" defTabSz="914400" rtl="0" eaLnBrk="1" latinLnBrk="0" hangingPunct="1"/>
                      <a:r>
                        <a:rPr lang="en-US" altLang="zh-CN" sz="1800" kern="1200" dirty="0" smtClean="0">
                          <a:solidFill>
                            <a:schemeClr val="tx1"/>
                          </a:solidFill>
                          <a:latin typeface="+mn-lt"/>
                          <a:ea typeface="+mn-ea"/>
                          <a:cs typeface="+mn-cs"/>
                        </a:rPr>
                        <a:t>6</a:t>
                      </a:r>
                      <a:r>
                        <a:rPr lang="zh-CN" altLang="en-US" sz="1800" kern="1200" dirty="0" smtClean="0">
                          <a:solidFill>
                            <a:schemeClr val="tx1"/>
                          </a:solidFill>
                          <a:latin typeface="+mn-lt"/>
                          <a:ea typeface="+mn-ea"/>
                          <a:cs typeface="+mn-cs"/>
                        </a:rPr>
                        <a:t>、公司产品介绍</a:t>
                      </a:r>
                      <a:r>
                        <a:rPr lang="en-US" altLang="zh-CN" sz="1800" kern="1200" dirty="0" smtClean="0">
                          <a:solidFill>
                            <a:schemeClr val="tx1"/>
                          </a:solidFill>
                          <a:latin typeface="+mn-lt"/>
                          <a:ea typeface="+mn-ea"/>
                          <a:cs typeface="+mn-cs"/>
                        </a:rPr>
                        <a:t>(100)</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灯片编号占位符 8"/>
          <p:cNvSpPr>
            <a:spLocks noGrp="1"/>
          </p:cNvSpPr>
          <p:nvPr>
            <p:ph type="sldNum" sz="quarter" idx="10"/>
          </p:nvPr>
        </p:nvSpPr>
        <p:spPr/>
        <p:txBody>
          <a:bodyPr/>
          <a:lstStyle/>
          <a:p>
            <a:pPr>
              <a:defRPr/>
            </a:pPr>
            <a:fld id="{4816A599-0D7A-4ED1-B317-DB57F830172B}" type="slidenum">
              <a:rPr lang="zh-CN" altLang="en-US" smtClean="0"/>
              <a:pPr>
                <a:defRPr/>
              </a:pPr>
              <a:t>7</a:t>
            </a:fld>
            <a:endParaRPr lang="zh-CN" altLang="en-US"/>
          </a:p>
        </p:txBody>
      </p:sp>
    </p:spTree>
    <p:extLst>
      <p:ext uri="{BB962C8B-B14F-4D97-AF65-F5344CB8AC3E}">
        <p14:creationId xmlns:p14="http://schemas.microsoft.com/office/powerpoint/2010/main" val="192701687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试用期总结：学习与发展</a:t>
            </a:r>
            <a:endParaRPr lang="zh-CN" altLang="en-US" dirty="0">
              <a:latin typeface="微软雅黑" pitchFamily="34" charset="-122"/>
              <a:ea typeface="微软雅黑" pitchFamily="34" charset="-122"/>
            </a:endParaRPr>
          </a:p>
        </p:txBody>
      </p:sp>
      <p:sp>
        <p:nvSpPr>
          <p:cNvPr id="7" name="Rectangle 3"/>
          <p:cNvSpPr>
            <a:spLocks noChangeArrowheads="1"/>
          </p:cNvSpPr>
          <p:nvPr/>
        </p:nvSpPr>
        <p:spPr bwMode="auto">
          <a:xfrm>
            <a:off x="531813" y="1155699"/>
            <a:ext cx="8080375" cy="415913"/>
          </a:xfrm>
          <a:prstGeom prst="rect">
            <a:avLst/>
          </a:prstGeom>
          <a:noFill/>
          <a:ln w="9525">
            <a:noFill/>
            <a:miter lim="800000"/>
            <a:headEnd/>
            <a:tailEnd/>
          </a:ln>
        </p:spPr>
        <p:txBody>
          <a:bodyPr/>
          <a:lstStyle/>
          <a:p>
            <a:pPr algn="l">
              <a:lnSpc>
                <a:spcPct val="120000"/>
              </a:lnSpc>
              <a:spcBef>
                <a:spcPct val="50000"/>
              </a:spcBef>
              <a:buClr>
                <a:srgbClr val="0070C0"/>
              </a:buClr>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pPr>
            <a:endParaRPr lang="en-US" altLang="zh-CN" sz="2400" b="1" dirty="0">
              <a:latin typeface="微软雅黑" pitchFamily="34" charset="-122"/>
              <a:ea typeface="微软雅黑" pitchFamily="34" charset="-122"/>
            </a:endParaRPr>
          </a:p>
        </p:txBody>
      </p:sp>
      <p:sp>
        <p:nvSpPr>
          <p:cNvPr id="8" name="矩形 7"/>
          <p:cNvSpPr/>
          <p:nvPr/>
        </p:nvSpPr>
        <p:spPr>
          <a:xfrm>
            <a:off x="3710226" y="1155699"/>
            <a:ext cx="1723549"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辅导与自学</a:t>
            </a:r>
            <a:endParaRPr lang="zh-CN" altLang="en-US" sz="2400" b="1" dirty="0">
              <a:latin typeface="微软雅黑" pitchFamily="34" charset="-122"/>
              <a:ea typeface="微软雅黑" pitchFamily="34"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1794780736"/>
              </p:ext>
            </p:extLst>
          </p:nvPr>
        </p:nvGraphicFramePr>
        <p:xfrm>
          <a:off x="500034" y="1772816"/>
          <a:ext cx="8143932" cy="4302760"/>
        </p:xfrm>
        <a:graphic>
          <a:graphicData uri="http://schemas.openxmlformats.org/drawingml/2006/table">
            <a:tbl>
              <a:tblPr firstRow="1" bandRow="1">
                <a:tableStyleId>{5C22544A-7EE6-4342-B048-85BDC9FD1C3A}</a:tableStyleId>
              </a:tblPr>
              <a:tblGrid>
                <a:gridCol w="1643074"/>
                <a:gridCol w="3500462"/>
                <a:gridCol w="3000396"/>
              </a:tblGrid>
              <a:tr h="370840">
                <a:tc>
                  <a:txBody>
                    <a:bodyPr/>
                    <a:lstStyle/>
                    <a:p>
                      <a:pPr algn="ctr"/>
                      <a:r>
                        <a:rPr lang="zh-CN" altLang="en-US" dirty="0" smtClean="0">
                          <a:solidFill>
                            <a:schemeClr val="tx1"/>
                          </a:solidFill>
                        </a:rPr>
                        <a:t>时间</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内容</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成绩或效果</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7.11-8.1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1</a:t>
                      </a:r>
                      <a:r>
                        <a:rPr lang="zh-CN" altLang="en-US" dirty="0" smtClean="0">
                          <a:solidFill>
                            <a:schemeClr val="tx1"/>
                          </a:solidFill>
                        </a:rPr>
                        <a:t>、学习使用</a:t>
                      </a:r>
                      <a:r>
                        <a:rPr lang="en-US" altLang="zh-CN" dirty="0" smtClean="0">
                          <a:solidFill>
                            <a:schemeClr val="tx1"/>
                          </a:solidFill>
                        </a:rPr>
                        <a:t>ESF_WEB2.0.0</a:t>
                      </a:r>
                      <a:r>
                        <a:rPr lang="zh-CN" altLang="en-US" dirty="0" smtClean="0">
                          <a:solidFill>
                            <a:schemeClr val="tx1"/>
                          </a:solidFill>
                        </a:rPr>
                        <a:t>框架和</a:t>
                      </a:r>
                      <a:r>
                        <a:rPr lang="zh-CN" altLang="en-US" baseline="0" dirty="0" smtClean="0">
                          <a:solidFill>
                            <a:schemeClr val="tx1"/>
                          </a:solidFill>
                        </a:rPr>
                        <a:t>已开发的模块，理解了公共列表插件、公共表单插件、</a:t>
                      </a:r>
                      <a:r>
                        <a:rPr lang="en-US" altLang="zh-CN" baseline="0" dirty="0" smtClean="0">
                          <a:solidFill>
                            <a:schemeClr val="tx1"/>
                          </a:solidFill>
                        </a:rPr>
                        <a:t>tab</a:t>
                      </a:r>
                      <a:r>
                        <a:rPr lang="zh-CN" altLang="en-US" baseline="0" dirty="0" smtClean="0">
                          <a:solidFill>
                            <a:schemeClr val="tx1"/>
                          </a:solidFill>
                        </a:rPr>
                        <a:t>插件、表单验证插件的原理。</a:t>
                      </a:r>
                      <a:endParaRPr lang="en-US" altLang="zh-CN" dirty="0" smtClean="0">
                        <a:solidFill>
                          <a:schemeClr val="tx1"/>
                        </a:solidFill>
                      </a:endParaRPr>
                    </a:p>
                    <a:p>
                      <a:r>
                        <a:rPr lang="en-US" altLang="zh-CN" dirty="0" smtClean="0">
                          <a:solidFill>
                            <a:schemeClr val="tx1"/>
                          </a:solidFill>
                        </a:rPr>
                        <a:t>2</a:t>
                      </a:r>
                      <a:r>
                        <a:rPr lang="zh-CN" altLang="en-US" dirty="0" smtClean="0">
                          <a:solidFill>
                            <a:schemeClr val="tx1"/>
                          </a:solidFill>
                        </a:rPr>
                        <a:t>、深入学习</a:t>
                      </a:r>
                      <a:r>
                        <a:rPr lang="en-US" altLang="zh-CN" dirty="0" smtClean="0">
                          <a:solidFill>
                            <a:schemeClr val="tx1"/>
                          </a:solidFill>
                        </a:rPr>
                        <a:t>JavaScript</a:t>
                      </a:r>
                      <a:r>
                        <a:rPr lang="zh-CN" altLang="en-US" dirty="0" smtClean="0">
                          <a:solidFill>
                            <a:schemeClr val="tx1"/>
                          </a:solidFill>
                        </a:rPr>
                        <a:t>、</a:t>
                      </a:r>
                      <a:r>
                        <a:rPr lang="en-US" altLang="zh-CN" dirty="0" smtClean="0">
                          <a:solidFill>
                            <a:schemeClr val="tx1"/>
                          </a:solidFill>
                        </a:rPr>
                        <a:t>CSS</a:t>
                      </a:r>
                      <a:r>
                        <a:rPr lang="zh-CN" altLang="en-US" dirty="0" smtClean="0">
                          <a:solidFill>
                            <a:schemeClr val="tx1"/>
                          </a:solidFill>
                        </a:rPr>
                        <a:t>、</a:t>
                      </a:r>
                      <a:r>
                        <a:rPr lang="en-US" altLang="zh-CN" dirty="0" smtClean="0">
                          <a:solidFill>
                            <a:schemeClr val="tx1"/>
                          </a:solidFill>
                        </a:rPr>
                        <a:t>HTML</a:t>
                      </a:r>
                      <a:r>
                        <a:rPr lang="zh-CN" altLang="en-US" dirty="0" smtClean="0">
                          <a:solidFill>
                            <a:schemeClr val="tx1"/>
                          </a:solidFill>
                        </a:rPr>
                        <a:t>、</a:t>
                      </a:r>
                      <a:r>
                        <a:rPr lang="en-US" altLang="zh-CN" dirty="0" err="1" smtClean="0">
                          <a:solidFill>
                            <a:schemeClr val="tx1"/>
                          </a:solidFill>
                        </a:rPr>
                        <a:t>jQuery</a:t>
                      </a:r>
                      <a:r>
                        <a:rPr lang="zh-CN" altLang="en-US" dirty="0" smtClean="0">
                          <a:solidFill>
                            <a:schemeClr val="tx1"/>
                          </a:solidFill>
                        </a:rPr>
                        <a:t>等前端知识</a:t>
                      </a:r>
                      <a:endParaRPr lang="en-US" altLang="zh-CN" dirty="0" smtClean="0">
                        <a:solidFill>
                          <a:schemeClr val="tx1"/>
                        </a:solidFill>
                      </a:endParaRPr>
                    </a:p>
                    <a:p>
                      <a:r>
                        <a:rPr lang="en-US" altLang="zh-CN" dirty="0" smtClean="0">
                          <a:solidFill>
                            <a:schemeClr val="tx1"/>
                          </a:solidFill>
                        </a:rPr>
                        <a:t>3</a:t>
                      </a:r>
                      <a:r>
                        <a:rPr lang="zh-CN" altLang="en-US" dirty="0" smtClean="0">
                          <a:solidFill>
                            <a:schemeClr val="tx1"/>
                          </a:solidFill>
                        </a:rPr>
                        <a:t>、学习</a:t>
                      </a:r>
                      <a:r>
                        <a:rPr lang="zh-CN" altLang="en-US" baseline="0" dirty="0" smtClean="0">
                          <a:solidFill>
                            <a:schemeClr val="tx1"/>
                          </a:solidFill>
                        </a:rPr>
                        <a:t> 使用</a:t>
                      </a:r>
                      <a:r>
                        <a:rPr lang="en-US" altLang="zh-CN" baseline="0" dirty="0" err="1" smtClean="0">
                          <a:solidFill>
                            <a:schemeClr val="tx1"/>
                          </a:solidFill>
                        </a:rPr>
                        <a:t>nginx</a:t>
                      </a:r>
                      <a:endParaRPr lang="en-US" altLang="zh-CN" baseline="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aseline="0" dirty="0" smtClean="0">
                          <a:solidFill>
                            <a:schemeClr val="tx1"/>
                          </a:solidFill>
                        </a:rPr>
                        <a:t>1</a:t>
                      </a:r>
                      <a:r>
                        <a:rPr lang="zh-CN" altLang="en-US" baseline="0" dirty="0" smtClean="0">
                          <a:solidFill>
                            <a:schemeClr val="tx1"/>
                          </a:solidFill>
                        </a:rPr>
                        <a:t>、通过对前端知识的深入学习，可以实现页面布局，为元素添加样式，使用</a:t>
                      </a:r>
                      <a:r>
                        <a:rPr lang="en-US" altLang="zh-CN" baseline="0" dirty="0" err="1" smtClean="0">
                          <a:solidFill>
                            <a:schemeClr val="tx1"/>
                          </a:solidFill>
                        </a:rPr>
                        <a:t>js</a:t>
                      </a:r>
                      <a:r>
                        <a:rPr lang="zh-CN" altLang="en-US" baseline="0" dirty="0" smtClean="0">
                          <a:solidFill>
                            <a:schemeClr val="tx1"/>
                          </a:solidFill>
                        </a:rPr>
                        <a:t>操作元素。</a:t>
                      </a:r>
                      <a:endParaRPr lang="en-US" altLang="zh-CN" baseline="0" dirty="0" smtClean="0">
                        <a:solidFill>
                          <a:schemeClr val="tx1"/>
                        </a:solidFill>
                      </a:endParaRPr>
                    </a:p>
                    <a:p>
                      <a:r>
                        <a:rPr lang="en-US" altLang="zh-CN" baseline="0" dirty="0" smtClean="0">
                          <a:solidFill>
                            <a:schemeClr val="tx1"/>
                          </a:solidFill>
                        </a:rPr>
                        <a:t>2</a:t>
                      </a:r>
                      <a:r>
                        <a:rPr lang="zh-CN" altLang="en-US" baseline="0" dirty="0" smtClean="0">
                          <a:solidFill>
                            <a:schemeClr val="tx1"/>
                          </a:solidFill>
                        </a:rPr>
                        <a:t>、利用</a:t>
                      </a:r>
                      <a:r>
                        <a:rPr lang="en-US" altLang="zh-CN" baseline="0" dirty="0" smtClean="0">
                          <a:solidFill>
                            <a:schemeClr val="tx1"/>
                          </a:solidFill>
                        </a:rPr>
                        <a:t>ESF_WEB</a:t>
                      </a:r>
                      <a:r>
                        <a:rPr lang="zh-CN" altLang="en-US" baseline="0" dirty="0" smtClean="0">
                          <a:solidFill>
                            <a:schemeClr val="tx1"/>
                          </a:solidFill>
                        </a:rPr>
                        <a:t>框架完成了系统字典模块和系统权限模块，并且建立新的工程熟悉完成页面的整体布局。</a:t>
                      </a:r>
                      <a:endParaRPr lang="en-US" altLang="zh-CN"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chemeClr val="tx1"/>
                          </a:solidFill>
                        </a:rPr>
                        <a:t>3</a:t>
                      </a:r>
                      <a:r>
                        <a:rPr lang="zh-CN" altLang="en-US" baseline="0" dirty="0" smtClean="0">
                          <a:solidFill>
                            <a:schemeClr val="tx1"/>
                          </a:solidFill>
                        </a:rPr>
                        <a:t>、通过分析阅读主要插件的原理完成了商品列表、商品基本信息展示、商品描述、商品相册、商品分类选择以及表单验证等模块。</a:t>
                      </a:r>
                      <a:endParaRPr lang="zh-CN" altLang="en-US" dirty="0" smtClean="0">
                        <a:solidFill>
                          <a:schemeClr val="tx1"/>
                        </a:solidFill>
                      </a:endParaRPr>
                    </a:p>
                    <a:p>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灯片编号占位符 8"/>
          <p:cNvSpPr>
            <a:spLocks noGrp="1"/>
          </p:cNvSpPr>
          <p:nvPr>
            <p:ph type="sldNum" sz="quarter" idx="10"/>
          </p:nvPr>
        </p:nvSpPr>
        <p:spPr/>
        <p:txBody>
          <a:bodyPr/>
          <a:lstStyle/>
          <a:p>
            <a:pPr>
              <a:defRPr/>
            </a:pPr>
            <a:fld id="{4816A599-0D7A-4ED1-B317-DB57F830172B}" type="slidenum">
              <a:rPr lang="zh-CN" altLang="en-US" smtClean="0"/>
              <a:pPr>
                <a:defRPr/>
              </a:pPr>
              <a:t>8</a:t>
            </a:fld>
            <a:endParaRPr lang="zh-CN" altLang="en-US"/>
          </a:p>
        </p:txBody>
      </p:sp>
    </p:spTree>
    <p:extLst>
      <p:ext uri="{BB962C8B-B14F-4D97-AF65-F5344CB8AC3E}">
        <p14:creationId xmlns:p14="http://schemas.microsoft.com/office/powerpoint/2010/main" val="320535152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试用期总结：学习与发展</a:t>
            </a:r>
            <a:endParaRPr lang="zh-CN" altLang="en-US" dirty="0">
              <a:latin typeface="微软雅黑" pitchFamily="34" charset="-122"/>
              <a:ea typeface="微软雅黑" pitchFamily="34" charset="-122"/>
            </a:endParaRPr>
          </a:p>
        </p:txBody>
      </p:sp>
      <p:sp>
        <p:nvSpPr>
          <p:cNvPr id="7" name="Rectangle 3"/>
          <p:cNvSpPr>
            <a:spLocks noChangeArrowheads="1"/>
          </p:cNvSpPr>
          <p:nvPr/>
        </p:nvSpPr>
        <p:spPr bwMode="auto">
          <a:xfrm>
            <a:off x="531813" y="1155699"/>
            <a:ext cx="8080375" cy="415913"/>
          </a:xfrm>
          <a:prstGeom prst="rect">
            <a:avLst/>
          </a:prstGeom>
          <a:noFill/>
          <a:ln w="9525">
            <a:noFill/>
            <a:miter lim="800000"/>
            <a:headEnd/>
            <a:tailEnd/>
          </a:ln>
        </p:spPr>
        <p:txBody>
          <a:bodyPr/>
          <a:lstStyle/>
          <a:p>
            <a:pPr algn="l">
              <a:lnSpc>
                <a:spcPct val="120000"/>
              </a:lnSpc>
              <a:spcBef>
                <a:spcPct val="50000"/>
              </a:spcBef>
              <a:buClr>
                <a:srgbClr val="0070C0"/>
              </a:buClr>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pPr>
            <a:endParaRPr lang="en-US" altLang="zh-CN" sz="2400" b="1" dirty="0">
              <a:latin typeface="微软雅黑" pitchFamily="34" charset="-122"/>
              <a:ea typeface="微软雅黑" pitchFamily="34" charset="-122"/>
            </a:endParaRPr>
          </a:p>
        </p:txBody>
      </p:sp>
      <p:sp>
        <p:nvSpPr>
          <p:cNvPr id="8" name="矩形 7"/>
          <p:cNvSpPr/>
          <p:nvPr/>
        </p:nvSpPr>
        <p:spPr>
          <a:xfrm>
            <a:off x="3710226" y="1155699"/>
            <a:ext cx="1723549"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辅导与自学</a:t>
            </a:r>
            <a:endParaRPr lang="zh-CN" altLang="en-US" sz="2400" b="1" dirty="0">
              <a:latin typeface="微软雅黑" pitchFamily="34" charset="-122"/>
              <a:ea typeface="微软雅黑" pitchFamily="34"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1486498741"/>
              </p:ext>
            </p:extLst>
          </p:nvPr>
        </p:nvGraphicFramePr>
        <p:xfrm>
          <a:off x="500034" y="1772816"/>
          <a:ext cx="8143932" cy="3754120"/>
        </p:xfrm>
        <a:graphic>
          <a:graphicData uri="http://schemas.openxmlformats.org/drawingml/2006/table">
            <a:tbl>
              <a:tblPr firstRow="1" bandRow="1">
                <a:tableStyleId>{5C22544A-7EE6-4342-B048-85BDC9FD1C3A}</a:tableStyleId>
              </a:tblPr>
              <a:tblGrid>
                <a:gridCol w="1643074"/>
                <a:gridCol w="3500462"/>
                <a:gridCol w="3000396"/>
              </a:tblGrid>
              <a:tr h="370840">
                <a:tc>
                  <a:txBody>
                    <a:bodyPr/>
                    <a:lstStyle/>
                    <a:p>
                      <a:pPr algn="ctr"/>
                      <a:r>
                        <a:rPr lang="zh-CN" altLang="en-US" dirty="0" smtClean="0">
                          <a:solidFill>
                            <a:schemeClr val="tx1"/>
                          </a:solidFill>
                        </a:rPr>
                        <a:t>时间</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内容</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成绩或效果</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8.3-</a:t>
                      </a:r>
                      <a:r>
                        <a:rPr lang="zh-CN" altLang="en-US" dirty="0" smtClean="0">
                          <a:solidFill>
                            <a:schemeClr val="tx1"/>
                          </a:solidFill>
                        </a:rPr>
                        <a:t>至今</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1</a:t>
                      </a:r>
                      <a:r>
                        <a:rPr lang="zh-CN" altLang="en-US" dirty="0" smtClean="0">
                          <a:solidFill>
                            <a:schemeClr val="tx1"/>
                          </a:solidFill>
                        </a:rPr>
                        <a:t>、深入学习</a:t>
                      </a:r>
                      <a:r>
                        <a:rPr lang="en-US" altLang="zh-CN" dirty="0" err="1" smtClean="0">
                          <a:solidFill>
                            <a:schemeClr val="tx1"/>
                          </a:solidFill>
                        </a:rPr>
                        <a:t>vue</a:t>
                      </a:r>
                      <a:r>
                        <a:rPr lang="zh-CN" altLang="en-US" dirty="0" smtClean="0">
                          <a:solidFill>
                            <a:schemeClr val="tx1"/>
                          </a:solidFill>
                        </a:rPr>
                        <a:t>框架</a:t>
                      </a:r>
                      <a:endParaRPr lang="en-US" altLang="zh-CN" dirty="0" smtClean="0">
                        <a:solidFill>
                          <a:schemeClr val="tx1"/>
                        </a:solidFill>
                      </a:endParaRPr>
                    </a:p>
                    <a:p>
                      <a:r>
                        <a:rPr lang="en-US" altLang="zh-CN" dirty="0" smtClean="0">
                          <a:solidFill>
                            <a:schemeClr val="tx1"/>
                          </a:solidFill>
                        </a:rPr>
                        <a:t>2</a:t>
                      </a:r>
                      <a:r>
                        <a:rPr lang="zh-CN" altLang="en-US" dirty="0" smtClean="0">
                          <a:solidFill>
                            <a:schemeClr val="tx1"/>
                          </a:solidFill>
                        </a:rPr>
                        <a:t>、学习使用</a:t>
                      </a:r>
                      <a:r>
                        <a:rPr lang="en-US" altLang="zh-CN" dirty="0" err="1" smtClean="0">
                          <a:solidFill>
                            <a:schemeClr val="tx1"/>
                          </a:solidFill>
                        </a:rPr>
                        <a:t>vue</a:t>
                      </a:r>
                      <a:r>
                        <a:rPr lang="en-US" altLang="zh-CN" dirty="0" smtClean="0">
                          <a:solidFill>
                            <a:schemeClr val="tx1"/>
                          </a:solidFill>
                        </a:rPr>
                        <a:t>-cli</a:t>
                      </a:r>
                      <a:r>
                        <a:rPr lang="zh-CN" altLang="en-US" dirty="0" smtClean="0">
                          <a:solidFill>
                            <a:schemeClr val="tx1"/>
                          </a:solidFill>
                        </a:rPr>
                        <a:t>脚手架工具搭建项目环境</a:t>
                      </a:r>
                      <a:endParaRPr lang="en-US" altLang="zh-CN" dirty="0" smtClean="0">
                        <a:solidFill>
                          <a:schemeClr val="tx1"/>
                        </a:solidFill>
                      </a:endParaRPr>
                    </a:p>
                    <a:p>
                      <a:r>
                        <a:rPr lang="en-US" altLang="zh-CN" dirty="0" smtClean="0">
                          <a:solidFill>
                            <a:schemeClr val="tx1"/>
                          </a:solidFill>
                        </a:rPr>
                        <a:t>3</a:t>
                      </a:r>
                      <a:r>
                        <a:rPr lang="zh-CN" altLang="en-US" dirty="0" smtClean="0">
                          <a:solidFill>
                            <a:schemeClr val="tx1"/>
                          </a:solidFill>
                        </a:rPr>
                        <a:t>、学习使用</a:t>
                      </a:r>
                      <a:r>
                        <a:rPr lang="en-US" altLang="zh-CN" dirty="0" err="1" smtClean="0">
                          <a:solidFill>
                            <a:schemeClr val="tx1"/>
                          </a:solidFill>
                        </a:rPr>
                        <a:t>vuex</a:t>
                      </a:r>
                      <a:r>
                        <a:rPr lang="zh-CN" altLang="en-US" dirty="0" smtClean="0">
                          <a:solidFill>
                            <a:schemeClr val="tx1"/>
                          </a:solidFill>
                        </a:rPr>
                        <a:t>状态管理</a:t>
                      </a:r>
                      <a:endParaRPr lang="en-US" altLang="zh-CN" dirty="0" smtClean="0">
                        <a:solidFill>
                          <a:schemeClr val="tx1"/>
                        </a:solidFill>
                      </a:endParaRPr>
                    </a:p>
                    <a:p>
                      <a:r>
                        <a:rPr lang="en-US" altLang="zh-CN" dirty="0" smtClean="0">
                          <a:solidFill>
                            <a:schemeClr val="tx1"/>
                          </a:solidFill>
                        </a:rPr>
                        <a:t>4</a:t>
                      </a:r>
                      <a:r>
                        <a:rPr lang="zh-CN" altLang="en-US" dirty="0" smtClean="0">
                          <a:solidFill>
                            <a:schemeClr val="tx1"/>
                          </a:solidFill>
                        </a:rPr>
                        <a:t>、熟悉</a:t>
                      </a:r>
                      <a:r>
                        <a:rPr lang="en-US" altLang="zh-CN" dirty="0" smtClean="0">
                          <a:solidFill>
                            <a:schemeClr val="tx1"/>
                          </a:solidFill>
                        </a:rPr>
                        <a:t>element-</a:t>
                      </a:r>
                      <a:r>
                        <a:rPr lang="en-US" altLang="zh-CN" dirty="0" err="1" smtClean="0">
                          <a:solidFill>
                            <a:schemeClr val="tx1"/>
                          </a:solidFill>
                        </a:rPr>
                        <a:t>ui</a:t>
                      </a:r>
                      <a:r>
                        <a:rPr lang="zh-CN" altLang="en-US" dirty="0" smtClean="0">
                          <a:solidFill>
                            <a:schemeClr val="tx1"/>
                          </a:solidFill>
                        </a:rPr>
                        <a:t>组件库</a:t>
                      </a:r>
                      <a:endParaRPr lang="en-US" altLang="zh-CN" dirty="0" smtClean="0">
                        <a:solidFill>
                          <a:schemeClr val="tx1"/>
                        </a:solidFill>
                      </a:endParaRPr>
                    </a:p>
                    <a:p>
                      <a:r>
                        <a:rPr lang="en-US" altLang="zh-CN" dirty="0" smtClean="0">
                          <a:solidFill>
                            <a:schemeClr val="tx1"/>
                          </a:solidFill>
                        </a:rPr>
                        <a:t>5</a:t>
                      </a:r>
                      <a:r>
                        <a:rPr lang="zh-CN" altLang="en-US" dirty="0" smtClean="0">
                          <a:solidFill>
                            <a:schemeClr val="tx1"/>
                          </a:solidFill>
                        </a:rPr>
                        <a:t>、熟悉商业云平台的</a:t>
                      </a:r>
                      <a:r>
                        <a:rPr lang="en-US" altLang="zh-CN" dirty="0" smtClean="0">
                          <a:solidFill>
                            <a:schemeClr val="tx1"/>
                          </a:solidFill>
                        </a:rPr>
                        <a:t>web</a:t>
                      </a:r>
                      <a:r>
                        <a:rPr lang="zh-CN" altLang="en-US" dirty="0" smtClean="0">
                          <a:solidFill>
                            <a:schemeClr val="tx1"/>
                          </a:solidFill>
                        </a:rPr>
                        <a:t>管理系统的文档原型</a:t>
                      </a:r>
                      <a:endParaRPr lang="en-US" altLang="zh-CN" dirty="0" smtClean="0">
                        <a:solidFill>
                          <a:schemeClr val="tx1"/>
                        </a:solidFill>
                      </a:endParaRPr>
                    </a:p>
                    <a:p>
                      <a:r>
                        <a:rPr lang="en-US" altLang="zh-CN" dirty="0" smtClean="0">
                          <a:solidFill>
                            <a:schemeClr val="tx1"/>
                          </a:solidFill>
                        </a:rPr>
                        <a:t>6</a:t>
                      </a:r>
                      <a:r>
                        <a:rPr lang="zh-CN" altLang="en-US" dirty="0" smtClean="0">
                          <a:solidFill>
                            <a:schemeClr val="tx1"/>
                          </a:solidFill>
                        </a:rPr>
                        <a:t>、学习使用</a:t>
                      </a:r>
                      <a:r>
                        <a:rPr lang="en-US" altLang="zh-CN" dirty="0" err="1" smtClean="0">
                          <a:solidFill>
                            <a:schemeClr val="tx1"/>
                          </a:solidFill>
                        </a:rPr>
                        <a:t>git</a:t>
                      </a:r>
                      <a:r>
                        <a:rPr lang="zh-CN" altLang="en-US" dirty="0" smtClean="0">
                          <a:solidFill>
                            <a:schemeClr val="tx1"/>
                          </a:solidFill>
                        </a:rPr>
                        <a:t>管理项目代码</a:t>
                      </a:r>
                      <a:endParaRPr lang="en-US" altLang="zh-CN" dirty="0" smtClean="0">
                        <a:solidFill>
                          <a:schemeClr val="tx1"/>
                        </a:solidFill>
                      </a:endParaRPr>
                    </a:p>
                    <a:p>
                      <a:r>
                        <a:rPr lang="en-US" altLang="zh-CN" dirty="0" smtClean="0">
                          <a:solidFill>
                            <a:schemeClr val="tx1"/>
                          </a:solidFill>
                        </a:rPr>
                        <a:t>7</a:t>
                      </a:r>
                      <a:r>
                        <a:rPr lang="zh-CN" altLang="en-US" dirty="0" smtClean="0">
                          <a:solidFill>
                            <a:schemeClr val="tx1"/>
                          </a:solidFill>
                        </a:rPr>
                        <a:t>、学习使用</a:t>
                      </a:r>
                      <a:r>
                        <a:rPr lang="en-US" altLang="zh-CN" dirty="0" err="1" smtClean="0">
                          <a:solidFill>
                            <a:schemeClr val="tx1"/>
                          </a:solidFill>
                        </a:rPr>
                        <a:t>nvm</a:t>
                      </a:r>
                      <a:r>
                        <a:rPr lang="zh-CN" altLang="en-US" dirty="0" smtClean="0">
                          <a:solidFill>
                            <a:schemeClr val="tx1"/>
                          </a:solidFill>
                        </a:rPr>
                        <a:t>管理</a:t>
                      </a:r>
                      <a:r>
                        <a:rPr lang="en-US" altLang="zh-CN" dirty="0" smtClean="0">
                          <a:solidFill>
                            <a:schemeClr val="tx1"/>
                          </a:solidFill>
                        </a:rPr>
                        <a:t>node</a:t>
                      </a:r>
                      <a:r>
                        <a:rPr lang="zh-CN" altLang="en-US" dirty="0" smtClean="0">
                          <a:solidFill>
                            <a:schemeClr val="tx1"/>
                          </a:solidFill>
                        </a:rPr>
                        <a:t>版本</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aseline="0" dirty="0" smtClean="0">
                          <a:solidFill>
                            <a:schemeClr val="tx1"/>
                          </a:solidFill>
                        </a:rPr>
                        <a:t>1</a:t>
                      </a:r>
                      <a:r>
                        <a:rPr lang="zh-CN" altLang="en-US" baseline="0" dirty="0" smtClean="0">
                          <a:solidFill>
                            <a:schemeClr val="tx1"/>
                          </a:solidFill>
                        </a:rPr>
                        <a:t>、通过对</a:t>
                      </a:r>
                      <a:r>
                        <a:rPr lang="en-US" altLang="zh-CN" baseline="0" dirty="0" err="1" smtClean="0">
                          <a:solidFill>
                            <a:schemeClr val="tx1"/>
                          </a:solidFill>
                        </a:rPr>
                        <a:t>vue</a:t>
                      </a:r>
                      <a:r>
                        <a:rPr lang="zh-CN" altLang="en-US" baseline="0" dirty="0" smtClean="0">
                          <a:solidFill>
                            <a:schemeClr val="tx1"/>
                          </a:solidFill>
                        </a:rPr>
                        <a:t>的学习，可以搭建项目，并结合</a:t>
                      </a:r>
                      <a:r>
                        <a:rPr lang="en-US" altLang="zh-CN" baseline="0" dirty="0" smtClean="0">
                          <a:solidFill>
                            <a:schemeClr val="tx1"/>
                          </a:solidFill>
                        </a:rPr>
                        <a:t>element-UI</a:t>
                      </a:r>
                      <a:r>
                        <a:rPr lang="zh-CN" altLang="en-US" baseline="0" dirty="0" smtClean="0">
                          <a:solidFill>
                            <a:schemeClr val="tx1"/>
                          </a:solidFill>
                        </a:rPr>
                        <a:t>组件库完成页面。</a:t>
                      </a:r>
                      <a:endParaRPr lang="en-US" altLang="zh-CN" baseline="0" dirty="0" smtClean="0">
                        <a:solidFill>
                          <a:schemeClr val="tx1"/>
                        </a:solidFill>
                      </a:endParaRPr>
                    </a:p>
                    <a:p>
                      <a:r>
                        <a:rPr lang="en-US" altLang="zh-CN" baseline="0" dirty="0" smtClean="0">
                          <a:solidFill>
                            <a:schemeClr val="tx1"/>
                          </a:solidFill>
                        </a:rPr>
                        <a:t>2</a:t>
                      </a:r>
                      <a:r>
                        <a:rPr lang="zh-CN" altLang="en-US" baseline="0" dirty="0" smtClean="0">
                          <a:solidFill>
                            <a:schemeClr val="tx1"/>
                          </a:solidFill>
                        </a:rPr>
                        <a:t>、使用</a:t>
                      </a:r>
                      <a:r>
                        <a:rPr lang="en-US" altLang="zh-CN" baseline="0" dirty="0" err="1" smtClean="0">
                          <a:solidFill>
                            <a:schemeClr val="tx1"/>
                          </a:solidFill>
                        </a:rPr>
                        <a:t>vue</a:t>
                      </a:r>
                      <a:r>
                        <a:rPr lang="zh-CN" altLang="en-US" baseline="0" dirty="0" smtClean="0">
                          <a:solidFill>
                            <a:schemeClr val="tx1"/>
                          </a:solidFill>
                        </a:rPr>
                        <a:t>框架完成小</a:t>
                      </a:r>
                      <a:r>
                        <a:rPr lang="en-US" altLang="zh-CN" baseline="0" dirty="0" smtClean="0">
                          <a:solidFill>
                            <a:schemeClr val="tx1"/>
                          </a:solidFill>
                        </a:rPr>
                        <a:t>demo</a:t>
                      </a:r>
                      <a:r>
                        <a:rPr lang="zh-CN" altLang="en-US" baseline="0" dirty="0" smtClean="0">
                          <a:solidFill>
                            <a:schemeClr val="tx1"/>
                          </a:solidFill>
                        </a:rPr>
                        <a:t>：商品管理模块（编辑、添加、保存、分页、验证、对话框、级联选择等功能），首页模块。</a:t>
                      </a:r>
                      <a:endParaRPr lang="en-US" altLang="zh-CN" baseline="0" dirty="0" smtClean="0">
                        <a:solidFill>
                          <a:schemeClr val="tx1"/>
                        </a:solidFill>
                      </a:endParaRPr>
                    </a:p>
                    <a:p>
                      <a:r>
                        <a:rPr lang="en-US" altLang="zh-CN" baseline="0" dirty="0" smtClean="0">
                          <a:solidFill>
                            <a:schemeClr val="tx1"/>
                          </a:solidFill>
                        </a:rPr>
                        <a:t>3</a:t>
                      </a:r>
                      <a:r>
                        <a:rPr lang="zh-CN" altLang="en-US" baseline="0" dirty="0" smtClean="0">
                          <a:solidFill>
                            <a:schemeClr val="tx1"/>
                          </a:solidFill>
                        </a:rPr>
                        <a:t>、通过</a:t>
                      </a:r>
                      <a:r>
                        <a:rPr lang="zh-CN" altLang="en-US" baseline="0" dirty="0" smtClean="0">
                          <a:solidFill>
                            <a:schemeClr val="tx1"/>
                          </a:solidFill>
                        </a:rPr>
                        <a:t>分析</a:t>
                      </a:r>
                      <a:r>
                        <a:rPr lang="en-US" altLang="zh-CN" baseline="0" dirty="0" smtClean="0">
                          <a:solidFill>
                            <a:schemeClr val="tx1"/>
                          </a:solidFill>
                        </a:rPr>
                        <a:t>web</a:t>
                      </a:r>
                      <a:r>
                        <a:rPr lang="zh-CN" altLang="en-US" baseline="0" dirty="0" smtClean="0">
                          <a:solidFill>
                            <a:schemeClr val="tx1"/>
                          </a:solidFill>
                        </a:rPr>
                        <a:t>管理系统的</a:t>
                      </a:r>
                      <a:r>
                        <a:rPr lang="zh-CN" altLang="en-US" baseline="0" dirty="0" smtClean="0">
                          <a:solidFill>
                            <a:schemeClr val="tx1"/>
                          </a:solidFill>
                        </a:rPr>
                        <a:t>原型和数据库</a:t>
                      </a:r>
                      <a:r>
                        <a:rPr lang="zh-CN" altLang="en-US" baseline="0" dirty="0" smtClean="0">
                          <a:solidFill>
                            <a:schemeClr val="tx1"/>
                          </a:solidFill>
                        </a:rPr>
                        <a:t>表，对项目有了更深刻的了解，利用</a:t>
                      </a:r>
                      <a:r>
                        <a:rPr lang="en-US" altLang="zh-CN" baseline="0" dirty="0" err="1" smtClean="0">
                          <a:solidFill>
                            <a:schemeClr val="tx1"/>
                          </a:solidFill>
                        </a:rPr>
                        <a:t>vue</a:t>
                      </a:r>
                      <a:r>
                        <a:rPr lang="zh-CN" altLang="en-US" baseline="0" dirty="0" smtClean="0">
                          <a:solidFill>
                            <a:schemeClr val="tx1"/>
                          </a:solidFill>
                        </a:rPr>
                        <a:t>框架完成应用管理模块。</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灯片编号占位符 8"/>
          <p:cNvSpPr>
            <a:spLocks noGrp="1"/>
          </p:cNvSpPr>
          <p:nvPr>
            <p:ph type="sldNum" sz="quarter" idx="10"/>
          </p:nvPr>
        </p:nvSpPr>
        <p:spPr/>
        <p:txBody>
          <a:bodyPr/>
          <a:lstStyle/>
          <a:p>
            <a:pPr>
              <a:defRPr/>
            </a:pPr>
            <a:fld id="{4816A599-0D7A-4ED1-B317-DB57F830172B}" type="slidenum">
              <a:rPr lang="zh-CN" altLang="en-US" smtClean="0"/>
              <a:pPr>
                <a:defRPr/>
              </a:pPr>
              <a:t>9</a:t>
            </a:fld>
            <a:endParaRPr lang="zh-CN" altLang="en-US"/>
          </a:p>
        </p:txBody>
      </p:sp>
    </p:spTree>
    <p:extLst>
      <p:ext uri="{BB962C8B-B14F-4D97-AF65-F5344CB8AC3E}">
        <p14:creationId xmlns:p14="http://schemas.microsoft.com/office/powerpoint/2010/main" val="3175811521"/>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UT-MA-PPT模板-蓝白">
  <a:themeElements>
    <a:clrScheme name="优特展厅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优特展厅PPT模板">
      <a:majorFont>
        <a:latin typeface="Arial"/>
        <a:ea typeface="黑体"/>
        <a:cs typeface=""/>
      </a:majorFont>
      <a:minorFont>
        <a:latin typeface="Arial"/>
        <a:ea typeface="方正书宋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优特展厅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优特展厅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优特展厅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优特展厅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优特展厅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优特展厅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优特展厅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优特展厅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优特展厅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优特展厅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优特展厅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优特展厅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3380</TotalTime>
  <Words>3678</Words>
  <Application>Microsoft Office PowerPoint</Application>
  <PresentationFormat>全屏显示(4:3)</PresentationFormat>
  <Paragraphs>434</Paragraphs>
  <Slides>39</Slides>
  <Notes>26</Notes>
  <HiddenSlides>0</HiddenSlides>
  <MMClips>0</MMClips>
  <ScaleCrop>false</ScaleCrop>
  <HeadingPairs>
    <vt:vector size="6" baseType="variant">
      <vt:variant>
        <vt:lpstr>主题</vt:lpstr>
      </vt:variant>
      <vt:variant>
        <vt:i4>1</vt:i4>
      </vt:variant>
      <vt:variant>
        <vt:lpstr>幻灯片标题</vt:lpstr>
      </vt:variant>
      <vt:variant>
        <vt:i4>39</vt:i4>
      </vt:variant>
      <vt:variant>
        <vt:lpstr>自定义放映</vt:lpstr>
      </vt:variant>
      <vt:variant>
        <vt:i4>1</vt:i4>
      </vt:variant>
    </vt:vector>
  </HeadingPairs>
  <TitlesOfParts>
    <vt:vector size="41" baseType="lpstr">
      <vt:lpstr>UT-MA-PPT模板-蓝白</vt:lpstr>
      <vt:lpstr>新员工转正答辩汇报</vt:lpstr>
      <vt:lpstr>目录</vt:lpstr>
      <vt:lpstr>个人简介</vt:lpstr>
      <vt:lpstr>个人简介</vt:lpstr>
      <vt:lpstr>个人简介</vt:lpstr>
      <vt:lpstr>目录</vt:lpstr>
      <vt:lpstr>试用期总结：学习与发展</vt:lpstr>
      <vt:lpstr>试用期总结：学习与发展</vt:lpstr>
      <vt:lpstr>试用期总结：学习与发展</vt:lpstr>
      <vt:lpstr>试用期总结：工作与成果</vt:lpstr>
      <vt:lpstr>试用期总结：工作与成果</vt:lpstr>
      <vt:lpstr>试用期总结：工作与成果</vt:lpstr>
      <vt:lpstr>试用期总结：工作与成果</vt:lpstr>
      <vt:lpstr>试用期总结：工作案例</vt:lpstr>
      <vt:lpstr>试用期总结：工作案例</vt:lpstr>
      <vt:lpstr>试用期总结：工作案例</vt:lpstr>
      <vt:lpstr>试用期总结：工作案例</vt:lpstr>
      <vt:lpstr>试用期总结：工作案例</vt:lpstr>
      <vt:lpstr>试用期总结：企业融入</vt:lpstr>
      <vt:lpstr>目录</vt:lpstr>
      <vt:lpstr>个人自评：岗位胜任情况</vt:lpstr>
      <vt:lpstr>个人自评：岗位胜任情况</vt:lpstr>
      <vt:lpstr>个人自评：任职资格认证</vt:lpstr>
      <vt:lpstr>个人自评：任职资格认证</vt:lpstr>
      <vt:lpstr>个人自评：任职资格认证</vt:lpstr>
      <vt:lpstr>个人自评：任职资格认证</vt:lpstr>
      <vt:lpstr>个人自评：任职资格认证</vt:lpstr>
      <vt:lpstr>个人自评：任职资格认证</vt:lpstr>
      <vt:lpstr>个人自评：任职资格认证</vt:lpstr>
      <vt:lpstr>个人自评：任职资格认证</vt:lpstr>
      <vt:lpstr>个人自评：任职资格认证</vt:lpstr>
      <vt:lpstr>个人自评：任职资格认证</vt:lpstr>
      <vt:lpstr>个人自评：任职资格认证</vt:lpstr>
      <vt:lpstr>个人自评：任职资格认证</vt:lpstr>
      <vt:lpstr>综合自评</vt:lpstr>
      <vt:lpstr>综合自评—现状与规划</vt:lpstr>
      <vt:lpstr>目录</vt:lpstr>
      <vt:lpstr>建议和意见</vt:lpstr>
      <vt:lpstr>谢谢！ 请评委提问</vt:lpstr>
      <vt:lpstr>自定义放映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艾菁</cp:lastModifiedBy>
  <cp:revision>234</cp:revision>
  <dcterms:modified xsi:type="dcterms:W3CDTF">2018-09-02T06:56:12Z</dcterms:modified>
</cp:coreProperties>
</file>