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93" r:id="rId3"/>
    <p:sldId id="257" r:id="rId4"/>
    <p:sldId id="277" r:id="rId5"/>
    <p:sldId id="301" r:id="rId6"/>
    <p:sldId id="331" r:id="rId7"/>
    <p:sldId id="308" r:id="rId8"/>
    <p:sldId id="305" r:id="rId9"/>
    <p:sldId id="309" r:id="rId10"/>
    <p:sldId id="332" r:id="rId11"/>
    <p:sldId id="333" r:id="rId12"/>
    <p:sldId id="335" r:id="rId13"/>
    <p:sldId id="310" r:id="rId14"/>
    <p:sldId id="312" r:id="rId15"/>
    <p:sldId id="351" r:id="rId16"/>
    <p:sldId id="352" r:id="rId17"/>
    <p:sldId id="354" r:id="rId18"/>
    <p:sldId id="355" r:id="rId19"/>
    <p:sldId id="356" r:id="rId20"/>
    <p:sldId id="279" r:id="rId21"/>
    <p:sldId id="288" r:id="rId22"/>
    <p:sldId id="322" r:id="rId23"/>
    <p:sldId id="281" r:id="rId24"/>
    <p:sldId id="325" r:id="rId25"/>
    <p:sldId id="302" r:id="rId26"/>
    <p:sldId id="300" r:id="rId27"/>
    <p:sldId id="297" r:id="rId28"/>
    <p:sldId id="336" r:id="rId29"/>
    <p:sldId id="337" r:id="rId30"/>
    <p:sldId id="338" r:id="rId31"/>
    <p:sldId id="339" r:id="rId32"/>
    <p:sldId id="340" r:id="rId33"/>
    <p:sldId id="357" r:id="rId34"/>
    <p:sldId id="341" r:id="rId35"/>
    <p:sldId id="342" r:id="rId36"/>
    <p:sldId id="343" r:id="rId37"/>
    <p:sldId id="344" r:id="rId38"/>
    <p:sldId id="345" r:id="rId39"/>
    <p:sldId id="353" r:id="rId40"/>
    <p:sldId id="347" r:id="rId41"/>
    <p:sldId id="348" r:id="rId42"/>
    <p:sldId id="349" r:id="rId43"/>
  </p:sldIdLst>
  <p:sldSz cx="9144000" cy="6858000" type="screen4x3"/>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336699"/>
    <a:srgbClr val="FFFF99"/>
    <a:srgbClr val="99FF99"/>
    <a:srgbClr val="FF6600"/>
    <a:srgbClr val="FF7C80"/>
    <a:srgbClr val="CC0000"/>
    <a:srgbClr val="FF9999"/>
    <a:srgbClr val="FFFFCC"/>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86314" autoAdjust="0"/>
  </p:normalViewPr>
  <p:slideViewPr>
    <p:cSldViewPr>
      <p:cViewPr varScale="1">
        <p:scale>
          <a:sx n="96" d="100"/>
          <a:sy n="96" d="100"/>
        </p:scale>
        <p:origin x="-206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5659CC-E672-481F-B602-8819D7C259F7}" type="datetimeFigureOut">
              <a:rPr lang="zh-CN" altLang="en-US" smtClean="0"/>
              <a:pPr/>
              <a:t>2018/8/26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5E75CD-2C4B-43EA-9BCA-2525C48E8019}" type="slidenum">
              <a:rPr lang="zh-CN" altLang="en-US" smtClean="0"/>
              <a:pPr/>
              <a:t>‹#›</a:t>
            </a:fld>
            <a:endParaRPr lang="zh-CN" altLang="en-US"/>
          </a:p>
        </p:txBody>
      </p:sp>
    </p:spTree>
    <p:extLst>
      <p:ext uri="{BB962C8B-B14F-4D97-AF65-F5344CB8AC3E}">
        <p14:creationId xmlns:p14="http://schemas.microsoft.com/office/powerpoint/2010/main" val="1950286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7</a:t>
            </a:fld>
            <a:endParaRPr lang="zh-CN" altLang="en-US"/>
          </a:p>
        </p:txBody>
      </p:sp>
    </p:spTree>
    <p:extLst>
      <p:ext uri="{BB962C8B-B14F-4D97-AF65-F5344CB8AC3E}">
        <p14:creationId xmlns:p14="http://schemas.microsoft.com/office/powerpoint/2010/main" val="4185140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16</a:t>
            </a:fld>
            <a:endParaRPr lang="zh-CN" altLang="en-US"/>
          </a:p>
        </p:txBody>
      </p:sp>
    </p:spTree>
    <p:extLst>
      <p:ext uri="{BB962C8B-B14F-4D97-AF65-F5344CB8AC3E}">
        <p14:creationId xmlns:p14="http://schemas.microsoft.com/office/powerpoint/2010/main" val="3251798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17</a:t>
            </a:fld>
            <a:endParaRPr lang="zh-CN" altLang="en-US"/>
          </a:p>
        </p:txBody>
      </p:sp>
    </p:spTree>
    <p:extLst>
      <p:ext uri="{BB962C8B-B14F-4D97-AF65-F5344CB8AC3E}">
        <p14:creationId xmlns:p14="http://schemas.microsoft.com/office/powerpoint/2010/main" val="3251798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18</a:t>
            </a:fld>
            <a:endParaRPr lang="zh-CN" altLang="en-US"/>
          </a:p>
        </p:txBody>
      </p:sp>
    </p:spTree>
    <p:extLst>
      <p:ext uri="{BB962C8B-B14F-4D97-AF65-F5344CB8AC3E}">
        <p14:creationId xmlns:p14="http://schemas.microsoft.com/office/powerpoint/2010/main" val="3251798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19</a:t>
            </a:fld>
            <a:endParaRPr lang="zh-CN" altLang="en-US"/>
          </a:p>
        </p:txBody>
      </p:sp>
    </p:spTree>
    <p:extLst>
      <p:ext uri="{BB962C8B-B14F-4D97-AF65-F5344CB8AC3E}">
        <p14:creationId xmlns:p14="http://schemas.microsoft.com/office/powerpoint/2010/main" val="3251798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21</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22</a:t>
            </a:fld>
            <a:endParaRPr lang="zh-CN" altLang="en-US"/>
          </a:p>
        </p:txBody>
      </p:sp>
    </p:spTree>
    <p:extLst>
      <p:ext uri="{BB962C8B-B14F-4D97-AF65-F5344CB8AC3E}">
        <p14:creationId xmlns:p14="http://schemas.microsoft.com/office/powerpoint/2010/main" val="874500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23</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24</a:t>
            </a:fld>
            <a:endParaRPr lang="zh-CN" altLang="en-US"/>
          </a:p>
        </p:txBody>
      </p:sp>
    </p:spTree>
    <p:extLst>
      <p:ext uri="{BB962C8B-B14F-4D97-AF65-F5344CB8AC3E}">
        <p14:creationId xmlns:p14="http://schemas.microsoft.com/office/powerpoint/2010/main" val="3883106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8</a:t>
            </a:fld>
            <a:endParaRPr lang="zh-CN" altLang="en-US"/>
          </a:p>
        </p:txBody>
      </p:sp>
    </p:spTree>
    <p:extLst>
      <p:ext uri="{BB962C8B-B14F-4D97-AF65-F5344CB8AC3E}">
        <p14:creationId xmlns:p14="http://schemas.microsoft.com/office/powerpoint/2010/main" val="20104283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27</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28</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29</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30</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31</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32</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33</a:t>
            </a:fld>
            <a:endParaRPr lang="zh-CN" altLang="en-US"/>
          </a:p>
        </p:txBody>
      </p:sp>
    </p:spTree>
    <p:extLst>
      <p:ext uri="{BB962C8B-B14F-4D97-AF65-F5344CB8AC3E}">
        <p14:creationId xmlns:p14="http://schemas.microsoft.com/office/powerpoint/2010/main" val="19800685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34</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35</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36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9</a:t>
            </a:fld>
            <a:endParaRPr lang="zh-CN" altLang="en-US"/>
          </a:p>
        </p:txBody>
      </p:sp>
    </p:spTree>
    <p:extLst>
      <p:ext uri="{BB962C8B-B14F-4D97-AF65-F5344CB8AC3E}">
        <p14:creationId xmlns:p14="http://schemas.microsoft.com/office/powerpoint/2010/main" val="9265731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37</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38</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39</a:t>
            </a:fld>
            <a:endParaRPr lang="zh-CN" altLang="en-US"/>
          </a:p>
        </p:txBody>
      </p:sp>
    </p:spTree>
    <p:extLst>
      <p:ext uri="{BB962C8B-B14F-4D97-AF65-F5344CB8AC3E}">
        <p14:creationId xmlns:p14="http://schemas.microsoft.com/office/powerpoint/2010/main" val="12255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10</a:t>
            </a:fld>
            <a:endParaRPr lang="zh-CN" altLang="en-US"/>
          </a:p>
        </p:txBody>
      </p:sp>
    </p:spTree>
    <p:extLst>
      <p:ext uri="{BB962C8B-B14F-4D97-AF65-F5344CB8AC3E}">
        <p14:creationId xmlns:p14="http://schemas.microsoft.com/office/powerpoint/2010/main" val="926573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11</a:t>
            </a:fld>
            <a:endParaRPr lang="zh-CN" altLang="en-US"/>
          </a:p>
        </p:txBody>
      </p:sp>
    </p:spTree>
    <p:extLst>
      <p:ext uri="{BB962C8B-B14F-4D97-AF65-F5344CB8AC3E}">
        <p14:creationId xmlns:p14="http://schemas.microsoft.com/office/powerpoint/2010/main" val="926573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12</a:t>
            </a:fld>
            <a:endParaRPr lang="zh-CN" altLang="en-US"/>
          </a:p>
        </p:txBody>
      </p:sp>
    </p:spTree>
    <p:extLst>
      <p:ext uri="{BB962C8B-B14F-4D97-AF65-F5344CB8AC3E}">
        <p14:creationId xmlns:p14="http://schemas.microsoft.com/office/powerpoint/2010/main" val="926573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13</a:t>
            </a:fld>
            <a:endParaRPr lang="zh-CN" altLang="en-US"/>
          </a:p>
        </p:txBody>
      </p:sp>
    </p:spTree>
    <p:extLst>
      <p:ext uri="{BB962C8B-B14F-4D97-AF65-F5344CB8AC3E}">
        <p14:creationId xmlns:p14="http://schemas.microsoft.com/office/powerpoint/2010/main" val="365056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14</a:t>
            </a:fld>
            <a:endParaRPr lang="zh-CN" altLang="en-US"/>
          </a:p>
        </p:txBody>
      </p:sp>
    </p:spTree>
    <p:extLst>
      <p:ext uri="{BB962C8B-B14F-4D97-AF65-F5344CB8AC3E}">
        <p14:creationId xmlns:p14="http://schemas.microsoft.com/office/powerpoint/2010/main" val="1626307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15</a:t>
            </a:fld>
            <a:endParaRPr lang="zh-CN" altLang="en-US"/>
          </a:p>
        </p:txBody>
      </p:sp>
    </p:spTree>
    <p:extLst>
      <p:ext uri="{BB962C8B-B14F-4D97-AF65-F5344CB8AC3E}">
        <p14:creationId xmlns:p14="http://schemas.microsoft.com/office/powerpoint/2010/main" val="17820526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flipH="1">
            <a:off x="0" y="0"/>
            <a:ext cx="9144000" cy="6858000"/>
          </a:xfrm>
          <a:prstGeom prst="rect">
            <a:avLst/>
          </a:prstGeom>
          <a:solidFill>
            <a:srgbClr val="005198"/>
          </a:solidFill>
          <a:ln w="9525" algn="ctr">
            <a:noFill/>
            <a:miter lim="800000"/>
            <a:headEnd/>
            <a:tailEnd/>
          </a:ln>
        </p:spPr>
        <p:txBody>
          <a:bodyPr wrap="none" anchor="ctr"/>
          <a:lstStyle/>
          <a:p>
            <a:endParaRPr lang="zh-CN" altLang="en-US">
              <a:ea typeface="微软雅黑" pitchFamily="34" charset="-122"/>
            </a:endParaRPr>
          </a:p>
        </p:txBody>
      </p:sp>
      <p:sp>
        <p:nvSpPr>
          <p:cNvPr id="5" name="Rectangle 3"/>
          <p:cNvSpPr>
            <a:spLocks noChangeArrowheads="1"/>
          </p:cNvSpPr>
          <p:nvPr/>
        </p:nvSpPr>
        <p:spPr bwMode="auto">
          <a:xfrm>
            <a:off x="0" y="1268413"/>
            <a:ext cx="9144000" cy="4321175"/>
          </a:xfrm>
          <a:prstGeom prst="rect">
            <a:avLst/>
          </a:prstGeom>
          <a:solidFill>
            <a:srgbClr val="FFFFFF"/>
          </a:solidFill>
          <a:ln w="9525" algn="ctr">
            <a:noFill/>
            <a:miter lim="800000"/>
            <a:headEnd/>
            <a:tailEnd/>
          </a:ln>
        </p:spPr>
        <p:txBody>
          <a:bodyPr wrap="none" anchor="ctr"/>
          <a:lstStyle/>
          <a:p>
            <a:endParaRPr lang="zh-CN" altLang="en-US">
              <a:ea typeface="微软雅黑" pitchFamily="34" charset="-122"/>
            </a:endParaRPr>
          </a:p>
        </p:txBody>
      </p:sp>
      <p:sp>
        <p:nvSpPr>
          <p:cNvPr id="51204" name="Rectangle 4"/>
          <p:cNvSpPr>
            <a:spLocks noGrp="1" noChangeArrowheads="1"/>
          </p:cNvSpPr>
          <p:nvPr>
            <p:ph type="subTitle" sz="quarter" idx="1"/>
          </p:nvPr>
        </p:nvSpPr>
        <p:spPr>
          <a:xfrm>
            <a:off x="1371600" y="3787775"/>
            <a:ext cx="6400800" cy="762000"/>
          </a:xfrm>
        </p:spPr>
        <p:txBody>
          <a:bodyPr/>
          <a:lstStyle>
            <a:lvl1pPr marL="0" indent="0" algn="ctr">
              <a:buFont typeface="Wingdings" pitchFamily="2" charset="2"/>
              <a:buNone/>
              <a:defRPr sz="2800" b="0"/>
            </a:lvl1pPr>
          </a:lstStyle>
          <a:p>
            <a:r>
              <a:rPr lang="zh-CN" altLang="en-US" smtClean="0"/>
              <a:t>单击此处编辑母版副标题样式</a:t>
            </a:r>
            <a:endParaRPr lang="zh-CN" altLang="en-US"/>
          </a:p>
        </p:txBody>
      </p:sp>
      <p:sp>
        <p:nvSpPr>
          <p:cNvPr id="51220" name="Rectangle 20"/>
          <p:cNvSpPr>
            <a:spLocks noGrp="1" noChangeArrowheads="1"/>
          </p:cNvSpPr>
          <p:nvPr>
            <p:ph type="ctrTitle" sz="quarter"/>
          </p:nvPr>
        </p:nvSpPr>
        <p:spPr>
          <a:xfrm>
            <a:off x="685800" y="2492375"/>
            <a:ext cx="7772400" cy="1470025"/>
          </a:xfrm>
        </p:spPr>
        <p:txBody>
          <a:bodyPr/>
          <a:lstStyle>
            <a:lvl1pPr algn="ctr">
              <a:defRPr sz="3600">
                <a:solidFill>
                  <a:schemeClr val="tx1"/>
                </a:solidFill>
              </a:defRPr>
            </a:lvl1pPr>
          </a:lstStyle>
          <a:p>
            <a:r>
              <a:rPr lang="zh-CN" altLang="en-US" smtClean="0"/>
              <a:t>单击此处编辑母版标题样式</a:t>
            </a:r>
            <a:endParaRPr lang="zh-CN" altLang="en-US" dirty="0"/>
          </a:p>
        </p:txBody>
      </p:sp>
      <p:sp>
        <p:nvSpPr>
          <p:cNvPr id="20" name="Rectangle 21"/>
          <p:cNvSpPr>
            <a:spLocks noGrp="1" noChangeArrowheads="1"/>
          </p:cNvSpPr>
          <p:nvPr>
            <p:ph type="dt" sz="quarter" idx="10"/>
          </p:nvPr>
        </p:nvSpPr>
        <p:spPr bwMode="auto">
          <a:xfrm>
            <a:off x="6372225" y="6265863"/>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chemeClr val="bg1"/>
                </a:solidFill>
                <a:ea typeface="PMingLiU" pitchFamily="18" charset="-120"/>
              </a:defRPr>
            </a:lvl1pPr>
          </a:lstStyle>
          <a:p>
            <a:pPr>
              <a:defRPr/>
            </a:pPr>
            <a:endParaRPr lang="zh-CN" altLang="en-US" dirty="0"/>
          </a:p>
        </p:txBody>
      </p:sp>
      <p:sp>
        <p:nvSpPr>
          <p:cNvPr id="6" name="Rectangle 4"/>
          <p:cNvSpPr>
            <a:spLocks noChangeArrowheads="1"/>
          </p:cNvSpPr>
          <p:nvPr userDrawn="1"/>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30" name="Picture 6" descr="C:\Users\wuyaowen\Desktop\{FAC226A4-68EB-4339-B080-CD37038E9326}.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28128" y="-99392"/>
            <a:ext cx="4340416" cy="14847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1"/>
          <p:cNvSpPr>
            <a:spLocks noGrp="1" noChangeArrowheads="1"/>
          </p:cNvSpPr>
          <p:nvPr>
            <p:ph type="sldNum" sz="quarter" idx="10"/>
          </p:nvPr>
        </p:nvSpPr>
        <p:spPr>
          <a:ln/>
        </p:spPr>
        <p:txBody>
          <a:bodyPr/>
          <a:lstStyle>
            <a:lvl1pPr>
              <a:defRPr/>
            </a:lvl1pPr>
          </a:lstStyle>
          <a:p>
            <a:pPr>
              <a:defRPr/>
            </a:pPr>
            <a:fld id="{3B7A4D2F-F0F0-4A3E-BE13-1AF8A985E12F}" type="slidenum">
              <a:rPr lang="zh-CN" altLang="en-US"/>
              <a:pPr>
                <a:defRPr/>
              </a:pPr>
              <a:t>‹#›</a:t>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1613"/>
            <a:ext cx="2057400" cy="59150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1613"/>
            <a:ext cx="6019800" cy="59150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1"/>
          <p:cNvSpPr>
            <a:spLocks noGrp="1" noChangeArrowheads="1"/>
          </p:cNvSpPr>
          <p:nvPr>
            <p:ph type="sldNum" sz="quarter" idx="10"/>
          </p:nvPr>
        </p:nvSpPr>
        <p:spPr>
          <a:ln/>
        </p:spPr>
        <p:txBody>
          <a:bodyPr/>
          <a:lstStyle>
            <a:lvl1pPr>
              <a:defRPr/>
            </a:lvl1pPr>
          </a:lstStyle>
          <a:p>
            <a:pPr>
              <a:defRPr/>
            </a:pPr>
            <a:fld id="{F7CD17B0-0DE8-430B-8F05-89C9A627597D}" type="slidenum">
              <a:rPr lang="zh-CN" altLang="en-US"/>
              <a:pPr>
                <a:defRPr/>
              </a:pPr>
              <a:t>‹#›</a:t>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1"/>
          <p:cNvSpPr>
            <a:spLocks noGrp="1" noChangeArrowheads="1"/>
          </p:cNvSpPr>
          <p:nvPr>
            <p:ph type="sldNum" sz="quarter" idx="10"/>
          </p:nvPr>
        </p:nvSpPr>
        <p:spPr>
          <a:xfrm>
            <a:off x="6516688" y="6572250"/>
            <a:ext cx="2376487" cy="260350"/>
          </a:xfrm>
        </p:spPr>
        <p:txBody>
          <a:bodyPr/>
          <a:lstStyle>
            <a:lvl1pPr>
              <a:defRPr/>
            </a:lvl1pPr>
          </a:lstStyle>
          <a:p>
            <a:pPr>
              <a:defRPr/>
            </a:pPr>
            <a:fld id="{4816A599-0D7A-4ED1-B317-DB57F830172B}" type="slidenum">
              <a:rPr lang="zh-CN" altLang="en-US"/>
              <a:pPr>
                <a:defRPr/>
              </a:pPr>
              <a:t>‹#›</a:t>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1"/>
          <p:cNvSpPr>
            <a:spLocks noGrp="1" noChangeArrowheads="1"/>
          </p:cNvSpPr>
          <p:nvPr>
            <p:ph type="sldNum" sz="quarter" idx="10"/>
          </p:nvPr>
        </p:nvSpPr>
        <p:spPr>
          <a:ln/>
        </p:spPr>
        <p:txBody>
          <a:bodyPr/>
          <a:lstStyle>
            <a:lvl1pPr>
              <a:defRPr/>
            </a:lvl1pPr>
          </a:lstStyle>
          <a:p>
            <a:pPr>
              <a:defRPr/>
            </a:pPr>
            <a:fld id="{D3348548-8322-486C-AC03-A3A8BE471D69}" type="slidenum">
              <a:rPr lang="zh-CN" altLang="en-US"/>
              <a:pPr>
                <a:defRPr/>
              </a:pPr>
              <a:t>‹#›</a:t>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38275"/>
            <a:ext cx="40386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38275"/>
            <a:ext cx="40386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1"/>
          <p:cNvSpPr>
            <a:spLocks noGrp="1" noChangeArrowheads="1"/>
          </p:cNvSpPr>
          <p:nvPr>
            <p:ph type="sldNum" sz="quarter" idx="10"/>
          </p:nvPr>
        </p:nvSpPr>
        <p:spPr>
          <a:ln/>
        </p:spPr>
        <p:txBody>
          <a:bodyPr/>
          <a:lstStyle>
            <a:lvl1pPr>
              <a:defRPr/>
            </a:lvl1pPr>
          </a:lstStyle>
          <a:p>
            <a:pPr>
              <a:defRPr/>
            </a:pPr>
            <a:fld id="{D2F3C982-2C0F-4097-AE50-EDDF91942DE4}" type="slidenum">
              <a:rPr lang="zh-CN" altLang="en-US"/>
              <a:pPr>
                <a:defRPr/>
              </a:pPr>
              <a:t>‹#›</a:t>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1"/>
          <p:cNvSpPr>
            <a:spLocks noGrp="1" noChangeArrowheads="1"/>
          </p:cNvSpPr>
          <p:nvPr>
            <p:ph type="sldNum" sz="quarter" idx="10"/>
          </p:nvPr>
        </p:nvSpPr>
        <p:spPr>
          <a:ln/>
        </p:spPr>
        <p:txBody>
          <a:bodyPr/>
          <a:lstStyle>
            <a:lvl1pPr>
              <a:defRPr/>
            </a:lvl1pPr>
          </a:lstStyle>
          <a:p>
            <a:pPr>
              <a:defRPr/>
            </a:pPr>
            <a:fld id="{7B229B4A-D60F-4577-8C16-EADCD6091C72}" type="slidenum">
              <a:rPr lang="zh-CN" altLang="en-US"/>
              <a:pPr>
                <a:defRPr/>
              </a:pPr>
              <a:t>‹#›</a:t>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1"/>
          <p:cNvSpPr>
            <a:spLocks noGrp="1" noChangeArrowheads="1"/>
          </p:cNvSpPr>
          <p:nvPr>
            <p:ph type="sldNum" sz="quarter" idx="10"/>
          </p:nvPr>
        </p:nvSpPr>
        <p:spPr>
          <a:ln/>
        </p:spPr>
        <p:txBody>
          <a:bodyPr/>
          <a:lstStyle>
            <a:lvl1pPr>
              <a:defRPr/>
            </a:lvl1pPr>
          </a:lstStyle>
          <a:p>
            <a:pPr>
              <a:defRPr/>
            </a:pPr>
            <a:fld id="{C60E6B6E-ADBB-4A69-9AF2-AB195AFEDAEF}" type="slidenum">
              <a:rPr lang="zh-CN" altLang="en-US"/>
              <a:pPr>
                <a:defRPr/>
              </a:pPr>
              <a:t>‹#›</a:t>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1"/>
          <p:cNvSpPr>
            <a:spLocks noGrp="1" noChangeArrowheads="1"/>
          </p:cNvSpPr>
          <p:nvPr>
            <p:ph type="sldNum" sz="quarter" idx="10"/>
          </p:nvPr>
        </p:nvSpPr>
        <p:spPr>
          <a:ln/>
        </p:spPr>
        <p:txBody>
          <a:bodyPr/>
          <a:lstStyle>
            <a:lvl1pPr>
              <a:defRPr/>
            </a:lvl1pPr>
          </a:lstStyle>
          <a:p>
            <a:pPr>
              <a:defRPr/>
            </a:pPr>
            <a:fld id="{62A87830-540B-4993-AC2A-C8B1E5EC274F}" type="slidenum">
              <a:rPr lang="zh-CN" altLang="en-US"/>
              <a:pPr>
                <a:defRPr/>
              </a:pPr>
              <a:t>‹#›</a:t>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1"/>
          <p:cNvSpPr>
            <a:spLocks noGrp="1" noChangeArrowheads="1"/>
          </p:cNvSpPr>
          <p:nvPr>
            <p:ph type="sldNum" sz="quarter" idx="10"/>
          </p:nvPr>
        </p:nvSpPr>
        <p:spPr>
          <a:ln/>
        </p:spPr>
        <p:txBody>
          <a:bodyPr/>
          <a:lstStyle>
            <a:lvl1pPr>
              <a:defRPr/>
            </a:lvl1pPr>
          </a:lstStyle>
          <a:p>
            <a:pPr>
              <a:defRPr/>
            </a:pPr>
            <a:fld id="{68EC22E7-93BC-4417-9512-D5EBBFBE7735}" type="slidenum">
              <a:rPr lang="zh-CN" altLang="en-US"/>
              <a:pPr>
                <a:defRPr/>
              </a:pPr>
              <a:t>‹#›</a:t>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1"/>
          <p:cNvSpPr>
            <a:spLocks noGrp="1" noChangeArrowheads="1"/>
          </p:cNvSpPr>
          <p:nvPr>
            <p:ph type="sldNum" sz="quarter" idx="10"/>
          </p:nvPr>
        </p:nvSpPr>
        <p:spPr>
          <a:ln/>
        </p:spPr>
        <p:txBody>
          <a:bodyPr/>
          <a:lstStyle>
            <a:lvl1pPr>
              <a:defRPr/>
            </a:lvl1pPr>
          </a:lstStyle>
          <a:p>
            <a:pPr>
              <a:defRPr/>
            </a:pPr>
            <a:fld id="{AA66B31C-B77A-4DDC-BC93-2A121F175DC3}" type="slidenum">
              <a:rPr lang="zh-CN" altLang="en-US"/>
              <a:pPr>
                <a:defRPr/>
              </a:pPr>
              <a:t>‹#›</a:t>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descr="幻灯片-公司简介内页"/>
          <p:cNvPicPr>
            <a:picLocks noChangeArrowheads="1"/>
          </p:cNvPicPr>
          <p:nvPr/>
        </p:nvPicPr>
        <p:blipFill>
          <a:blip r:embed="rId13" cstate="screen"/>
          <a:srcRect/>
          <a:stretch>
            <a:fillRect/>
          </a:stretch>
        </p:blipFill>
        <p:spPr bwMode="auto">
          <a:xfrm>
            <a:off x="0" y="0"/>
            <a:ext cx="9144000" cy="6856413"/>
          </a:xfrm>
          <a:prstGeom prst="rect">
            <a:avLst/>
          </a:prstGeom>
          <a:noFill/>
          <a:ln w="9525">
            <a:noFill/>
            <a:miter lim="800000"/>
            <a:headEnd/>
            <a:tailEnd/>
          </a:ln>
        </p:spPr>
      </p:pic>
      <p:sp>
        <p:nvSpPr>
          <p:cNvPr id="1027" name="Rectangle 5"/>
          <p:cNvSpPr>
            <a:spLocks noGrp="1" noChangeArrowheads="1"/>
          </p:cNvSpPr>
          <p:nvPr>
            <p:ph type="body" idx="1"/>
          </p:nvPr>
        </p:nvSpPr>
        <p:spPr bwMode="auto">
          <a:xfrm>
            <a:off x="457200" y="1438275"/>
            <a:ext cx="82296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0197" name="Rectangle 21"/>
          <p:cNvSpPr>
            <a:spLocks noGrp="1" noChangeArrowheads="1"/>
          </p:cNvSpPr>
          <p:nvPr>
            <p:ph type="sldNum" sz="quarter" idx="4"/>
          </p:nvPr>
        </p:nvSpPr>
        <p:spPr bwMode="auto">
          <a:xfrm>
            <a:off x="6516688" y="6597650"/>
            <a:ext cx="2376487"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200" b="0">
                <a:solidFill>
                  <a:schemeClr val="bg1"/>
                </a:solidFill>
                <a:latin typeface="微软雅黑" pitchFamily="34" charset="-122"/>
                <a:ea typeface="微软雅黑" pitchFamily="34" charset="-122"/>
              </a:defRPr>
            </a:lvl1pPr>
          </a:lstStyle>
          <a:p>
            <a:pPr>
              <a:defRPr/>
            </a:pPr>
            <a:fld id="{B611CE84-9192-4DCC-A136-793BC08AC645}" type="slidenum">
              <a:rPr lang="zh-CN" altLang="en-US" smtClean="0"/>
              <a:pPr>
                <a:defRPr/>
              </a:pPr>
              <a:t>‹#›</a:t>
            </a:fld>
            <a:endParaRPr lang="zh-CN" altLang="en-US" dirty="0"/>
          </a:p>
        </p:txBody>
      </p:sp>
      <p:sp>
        <p:nvSpPr>
          <p:cNvPr id="1029" name="Rectangle 4"/>
          <p:cNvSpPr>
            <a:spLocks noGrp="1" noChangeArrowheads="1"/>
          </p:cNvSpPr>
          <p:nvPr>
            <p:ph type="title"/>
          </p:nvPr>
        </p:nvSpPr>
        <p:spPr bwMode="auto">
          <a:xfrm>
            <a:off x="544513" y="201613"/>
            <a:ext cx="58674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pic>
        <p:nvPicPr>
          <p:cNvPr id="20" name="Picture 6" descr="C:\Users\wuyaowen\Desktop\{FAC226A4-68EB-4339-B080-CD37038E9326}.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732240" y="44624"/>
            <a:ext cx="2592288" cy="83671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黑体" pitchFamily="2" charset="-122"/>
          <a:ea typeface="黑体" pitchFamily="2" charset="-122"/>
          <a:cs typeface="+mj-cs"/>
        </a:defRPr>
      </a:lvl1pPr>
      <a:lvl2pPr algn="l" rtl="0" eaLnBrk="0" fontAlgn="base" hangingPunct="0">
        <a:spcBef>
          <a:spcPct val="0"/>
        </a:spcBef>
        <a:spcAft>
          <a:spcPct val="0"/>
        </a:spcAft>
        <a:defRPr sz="2800" b="1">
          <a:solidFill>
            <a:schemeClr val="bg1"/>
          </a:solidFill>
          <a:latin typeface="黑体" pitchFamily="2" charset="-122"/>
          <a:ea typeface="黑体" pitchFamily="2" charset="-122"/>
        </a:defRPr>
      </a:lvl2pPr>
      <a:lvl3pPr algn="l" rtl="0" eaLnBrk="0" fontAlgn="base" hangingPunct="0">
        <a:spcBef>
          <a:spcPct val="0"/>
        </a:spcBef>
        <a:spcAft>
          <a:spcPct val="0"/>
        </a:spcAft>
        <a:defRPr sz="2800" b="1">
          <a:solidFill>
            <a:schemeClr val="bg1"/>
          </a:solidFill>
          <a:latin typeface="黑体" pitchFamily="2" charset="-122"/>
          <a:ea typeface="黑体" pitchFamily="2" charset="-122"/>
        </a:defRPr>
      </a:lvl3pPr>
      <a:lvl4pPr algn="l" rtl="0" eaLnBrk="0" fontAlgn="base" hangingPunct="0">
        <a:spcBef>
          <a:spcPct val="0"/>
        </a:spcBef>
        <a:spcAft>
          <a:spcPct val="0"/>
        </a:spcAft>
        <a:defRPr sz="2800" b="1">
          <a:solidFill>
            <a:schemeClr val="bg1"/>
          </a:solidFill>
          <a:latin typeface="黑体" pitchFamily="2" charset="-122"/>
          <a:ea typeface="黑体" pitchFamily="2" charset="-122"/>
        </a:defRPr>
      </a:lvl4pPr>
      <a:lvl5pPr algn="l" rtl="0" eaLnBrk="0" fontAlgn="base" hangingPunct="0">
        <a:spcBef>
          <a:spcPct val="0"/>
        </a:spcBef>
        <a:spcAft>
          <a:spcPct val="0"/>
        </a:spcAft>
        <a:defRPr sz="2800" b="1">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800" b="1">
          <a:solidFill>
            <a:schemeClr val="bg1"/>
          </a:solidFill>
          <a:latin typeface="Arial" charset="0"/>
          <a:ea typeface="黑体" pitchFamily="2" charset="-122"/>
        </a:defRPr>
      </a:lvl6pPr>
      <a:lvl7pPr marL="914400" algn="l" rtl="0" eaLnBrk="1" fontAlgn="base" hangingPunct="1">
        <a:spcBef>
          <a:spcPct val="0"/>
        </a:spcBef>
        <a:spcAft>
          <a:spcPct val="0"/>
        </a:spcAft>
        <a:defRPr sz="2800" b="1">
          <a:solidFill>
            <a:schemeClr val="bg1"/>
          </a:solidFill>
          <a:latin typeface="Arial" charset="0"/>
          <a:ea typeface="黑体" pitchFamily="2" charset="-122"/>
        </a:defRPr>
      </a:lvl7pPr>
      <a:lvl8pPr marL="1371600" algn="l" rtl="0" eaLnBrk="1" fontAlgn="base" hangingPunct="1">
        <a:spcBef>
          <a:spcPct val="0"/>
        </a:spcBef>
        <a:spcAft>
          <a:spcPct val="0"/>
        </a:spcAft>
        <a:defRPr sz="2800" b="1">
          <a:solidFill>
            <a:schemeClr val="bg1"/>
          </a:solidFill>
          <a:latin typeface="Arial" charset="0"/>
          <a:ea typeface="黑体" pitchFamily="2" charset="-122"/>
        </a:defRPr>
      </a:lvl8pPr>
      <a:lvl9pPr marL="1828800" algn="l" rtl="0" eaLnBrk="1" fontAlgn="base" hangingPunct="1">
        <a:spcBef>
          <a:spcPct val="0"/>
        </a:spcBef>
        <a:spcAft>
          <a:spcPct val="0"/>
        </a:spcAft>
        <a:defRPr sz="2800" b="1">
          <a:solidFill>
            <a:schemeClr val="bg1"/>
          </a:solidFill>
          <a:latin typeface="Arial" charset="0"/>
          <a:ea typeface="黑体" pitchFamily="2" charset="-122"/>
        </a:defRPr>
      </a:lvl9pPr>
    </p:titleStyle>
    <p:bodyStyle>
      <a:lvl1pPr marL="342900" indent="-342900" algn="just" rtl="0" eaLnBrk="0" fontAlgn="base" hangingPunct="0">
        <a:lnSpc>
          <a:spcPct val="120000"/>
        </a:lnSpc>
        <a:spcBef>
          <a:spcPct val="0"/>
        </a:spcBef>
        <a:spcAft>
          <a:spcPct val="20000"/>
        </a:spcAft>
        <a:buClr>
          <a:srgbClr val="5DB2FF"/>
        </a:buClr>
        <a:buSzPct val="80000"/>
        <a:buFont typeface="方正书宋简体" pitchFamily="65" charset="-122"/>
        <a:buChar char="n"/>
        <a:defRPr sz="2400" b="1">
          <a:solidFill>
            <a:schemeClr val="tx1"/>
          </a:solidFill>
          <a:latin typeface="+mn-lt"/>
          <a:ea typeface="微软雅黑" pitchFamily="34" charset="-122"/>
          <a:cs typeface="+mn-cs"/>
        </a:defRPr>
      </a:lvl1pPr>
      <a:lvl2pPr marL="742950" indent="-285750" algn="just" rtl="0" eaLnBrk="0" fontAlgn="base" hangingPunct="0">
        <a:lnSpc>
          <a:spcPct val="120000"/>
        </a:lnSpc>
        <a:spcBef>
          <a:spcPct val="0"/>
        </a:spcBef>
        <a:spcAft>
          <a:spcPct val="20000"/>
        </a:spcAft>
        <a:buClr>
          <a:srgbClr val="5DB2FF"/>
        </a:buClr>
        <a:buSzPct val="80000"/>
        <a:buFont typeface="方正书宋简体" pitchFamily="65" charset="-122"/>
        <a:buChar char="n"/>
        <a:defRPr sz="2000" b="1">
          <a:solidFill>
            <a:schemeClr val="tx1"/>
          </a:solidFill>
          <a:latin typeface="+mn-lt"/>
          <a:ea typeface="微软雅黑" pitchFamily="34" charset="-122"/>
        </a:defRPr>
      </a:lvl2pPr>
      <a:lvl3pPr marL="1143000" indent="-228600" algn="just" rtl="0" eaLnBrk="0" fontAlgn="base" hangingPunct="0">
        <a:lnSpc>
          <a:spcPct val="120000"/>
        </a:lnSpc>
        <a:spcBef>
          <a:spcPct val="0"/>
        </a:spcBef>
        <a:spcAft>
          <a:spcPct val="20000"/>
        </a:spcAft>
        <a:buClr>
          <a:srgbClr val="5DB2FF"/>
        </a:buClr>
        <a:buSzPct val="80000"/>
        <a:buFont typeface="方正书宋简体" pitchFamily="65" charset="-122"/>
        <a:buChar char="n"/>
        <a:defRPr sz="2400" b="1">
          <a:solidFill>
            <a:schemeClr val="tx1"/>
          </a:solidFill>
          <a:latin typeface="+mn-lt"/>
          <a:ea typeface="微软雅黑" pitchFamily="34" charset="-122"/>
        </a:defRPr>
      </a:lvl3pPr>
      <a:lvl4pPr marL="1600200" indent="-228600" algn="just" rtl="0" eaLnBrk="0" fontAlgn="base" hangingPunct="0">
        <a:lnSpc>
          <a:spcPct val="120000"/>
        </a:lnSpc>
        <a:spcBef>
          <a:spcPct val="0"/>
        </a:spcBef>
        <a:spcAft>
          <a:spcPct val="20000"/>
        </a:spcAft>
        <a:buClr>
          <a:srgbClr val="5DB2FF"/>
        </a:buClr>
        <a:buSzPct val="80000"/>
        <a:buFont typeface="方正书宋简体" pitchFamily="65" charset="-122"/>
        <a:buChar char="n"/>
        <a:defRPr sz="1600" b="1">
          <a:solidFill>
            <a:schemeClr val="tx1"/>
          </a:solidFill>
          <a:latin typeface="+mn-lt"/>
          <a:ea typeface="微软雅黑" pitchFamily="34" charset="-122"/>
        </a:defRPr>
      </a:lvl4pPr>
      <a:lvl5pPr marL="2057400" indent="-228600" algn="l" rtl="0" eaLnBrk="0" fontAlgn="base" hangingPunct="0">
        <a:lnSpc>
          <a:spcPct val="120000"/>
        </a:lnSpc>
        <a:spcBef>
          <a:spcPct val="0"/>
        </a:spcBef>
        <a:spcAft>
          <a:spcPct val="20000"/>
        </a:spcAft>
        <a:buClr>
          <a:srgbClr val="5DB2FF"/>
        </a:buClr>
        <a:buSzPct val="80000"/>
        <a:buFont typeface="方正书宋简体" pitchFamily="65" charset="-122"/>
        <a:buChar char="n"/>
        <a:defRPr sz="1000" b="1">
          <a:solidFill>
            <a:schemeClr val="tx1"/>
          </a:solidFill>
          <a:latin typeface="+mn-lt"/>
          <a:ea typeface="微软雅黑" pitchFamily="34" charset="-122"/>
        </a:defRPr>
      </a:lvl5pPr>
      <a:lvl6pPr marL="2514600" indent="-228600" algn="l" rtl="0" eaLnBrk="1" fontAlgn="base" hangingPunct="1">
        <a:lnSpc>
          <a:spcPct val="120000"/>
        </a:lnSpc>
        <a:spcBef>
          <a:spcPct val="0"/>
        </a:spcBef>
        <a:spcAft>
          <a:spcPct val="20000"/>
        </a:spcAft>
        <a:buClr>
          <a:srgbClr val="5DB2FF"/>
        </a:buClr>
        <a:buSzPct val="80000"/>
        <a:buFont typeface="Wingdings" pitchFamily="2" charset="2"/>
        <a:buChar char="n"/>
        <a:defRPr sz="1000" b="1">
          <a:solidFill>
            <a:schemeClr val="tx1"/>
          </a:solidFill>
          <a:latin typeface="+mn-lt"/>
          <a:ea typeface="新細明體" pitchFamily="18" charset="-120"/>
        </a:defRPr>
      </a:lvl6pPr>
      <a:lvl7pPr marL="2971800" indent="-228600" algn="l" rtl="0" eaLnBrk="1" fontAlgn="base" hangingPunct="1">
        <a:lnSpc>
          <a:spcPct val="120000"/>
        </a:lnSpc>
        <a:spcBef>
          <a:spcPct val="0"/>
        </a:spcBef>
        <a:spcAft>
          <a:spcPct val="20000"/>
        </a:spcAft>
        <a:buClr>
          <a:srgbClr val="5DB2FF"/>
        </a:buClr>
        <a:buSzPct val="80000"/>
        <a:buFont typeface="Wingdings" pitchFamily="2" charset="2"/>
        <a:buChar char="n"/>
        <a:defRPr sz="1000" b="1">
          <a:solidFill>
            <a:schemeClr val="tx1"/>
          </a:solidFill>
          <a:latin typeface="+mn-lt"/>
          <a:ea typeface="新細明體" pitchFamily="18" charset="-120"/>
        </a:defRPr>
      </a:lvl7pPr>
      <a:lvl8pPr marL="3429000" indent="-228600" algn="l" rtl="0" eaLnBrk="1" fontAlgn="base" hangingPunct="1">
        <a:lnSpc>
          <a:spcPct val="120000"/>
        </a:lnSpc>
        <a:spcBef>
          <a:spcPct val="0"/>
        </a:spcBef>
        <a:spcAft>
          <a:spcPct val="20000"/>
        </a:spcAft>
        <a:buClr>
          <a:srgbClr val="5DB2FF"/>
        </a:buClr>
        <a:buSzPct val="80000"/>
        <a:buFont typeface="Wingdings" pitchFamily="2" charset="2"/>
        <a:buChar char="n"/>
        <a:defRPr sz="1000" b="1">
          <a:solidFill>
            <a:schemeClr val="tx1"/>
          </a:solidFill>
          <a:latin typeface="+mn-lt"/>
          <a:ea typeface="新細明體" pitchFamily="18" charset="-120"/>
        </a:defRPr>
      </a:lvl8pPr>
      <a:lvl9pPr marL="3886200" indent="-228600" algn="l" rtl="0" eaLnBrk="1" fontAlgn="base" hangingPunct="1">
        <a:lnSpc>
          <a:spcPct val="120000"/>
        </a:lnSpc>
        <a:spcBef>
          <a:spcPct val="0"/>
        </a:spcBef>
        <a:spcAft>
          <a:spcPct val="20000"/>
        </a:spcAft>
        <a:buClr>
          <a:srgbClr val="5DB2FF"/>
        </a:buClr>
        <a:buSzPct val="80000"/>
        <a:buFont typeface="Wingdings" pitchFamily="2" charset="2"/>
        <a:buChar char="n"/>
        <a:defRPr sz="1000" b="1">
          <a:solidFill>
            <a:schemeClr val="tx1"/>
          </a:solidFill>
          <a:latin typeface="+mn-lt"/>
          <a:ea typeface="新細明體" pitchFamily="18" charset="-12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9"/>
          <p:cNvSpPr txBox="1">
            <a:spLocks noGrp="1" noChangeArrowheads="1"/>
          </p:cNvSpPr>
          <p:nvPr>
            <p:ph type="subTitle" sz="quarter" idx="1"/>
          </p:nvPr>
        </p:nvSpPr>
        <p:spPr bwMode="auto">
          <a:prstGeom prst="rect">
            <a:avLst/>
          </a:prstGeom>
          <a:noFill/>
          <a:ln w="9525">
            <a:noFill/>
            <a:miter lim="800000"/>
            <a:headEnd/>
            <a:tailEnd/>
          </a:ln>
        </p:spPr>
        <p:txBody>
          <a:bodyPr wrap="none">
            <a:spAutoFit/>
          </a:bodyPr>
          <a:lstStyle/>
          <a:p>
            <a:pPr algn="r"/>
            <a:r>
              <a:rPr lang="zh-CN" altLang="en-US" sz="2100" smtClean="0">
                <a:solidFill>
                  <a:schemeClr val="bg1"/>
                </a:solidFill>
                <a:latin typeface="微软雅黑" pitchFamily="34" charset="-122"/>
              </a:rPr>
              <a:t>答辩人：武耀文</a:t>
            </a:r>
          </a:p>
          <a:p>
            <a:pPr algn="r"/>
            <a:fld id="{F73C2D3A-0243-42DE-867E-1AD1887440C0}" type="datetime1">
              <a:rPr lang="zh-CN" altLang="en-US" sz="2100" smtClean="0">
                <a:solidFill>
                  <a:schemeClr val="bg1"/>
                </a:solidFill>
                <a:latin typeface="微软雅黑" pitchFamily="34" charset="-122"/>
              </a:rPr>
              <a:pPr algn="r"/>
              <a:t>2018/8/26</a:t>
            </a:fld>
            <a:endParaRPr lang="en-US" altLang="zh-CN" sz="2100" dirty="0">
              <a:solidFill>
                <a:schemeClr val="bg1"/>
              </a:solidFill>
              <a:latin typeface="微软雅黑" pitchFamily="34" charset="-122"/>
            </a:endParaRPr>
          </a:p>
        </p:txBody>
      </p:sp>
      <p:sp>
        <p:nvSpPr>
          <p:cNvPr id="2" name="标题 1"/>
          <p:cNvSpPr>
            <a:spLocks noGrp="1"/>
          </p:cNvSpPr>
          <p:nvPr>
            <p:ph type="ctrTitle" sz="quarter"/>
          </p:nvPr>
        </p:nvSpPr>
        <p:spPr/>
        <p:txBody>
          <a:bodyPr/>
          <a:lstStyle/>
          <a:p>
            <a:r>
              <a:rPr lang="zh-CN" altLang="en-US" smtClean="0">
                <a:latin typeface="微软雅黑" pitchFamily="34" charset="-122"/>
                <a:ea typeface="微软雅黑" pitchFamily="34" charset="-122"/>
              </a:rPr>
              <a:t>新员工转正答辩汇报</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试用期总结：学习与发展</a:t>
            </a:r>
            <a:endParaRPr lang="zh-CN" altLang="en-US" dirty="0">
              <a:latin typeface="微软雅黑" pitchFamily="34" charset="-122"/>
              <a:ea typeface="微软雅黑" pitchFamily="34" charset="-122"/>
            </a:endParaRPr>
          </a:p>
        </p:txBody>
      </p:sp>
      <p:sp>
        <p:nvSpPr>
          <p:cNvPr id="9" name="灯片编号占位符 8"/>
          <p:cNvSpPr>
            <a:spLocks noGrp="1"/>
          </p:cNvSpPr>
          <p:nvPr>
            <p:ph type="sldNum" sz="quarter" idx="10"/>
          </p:nvPr>
        </p:nvSpPr>
        <p:spPr/>
        <p:txBody>
          <a:bodyPr/>
          <a:lstStyle/>
          <a:p>
            <a:pPr>
              <a:defRPr/>
            </a:pPr>
            <a:fld id="{4816A599-0D7A-4ED1-B317-DB57F830172B}" type="slidenum">
              <a:rPr lang="zh-CN" altLang="en-US" smtClean="0"/>
              <a:pPr>
                <a:defRPr/>
              </a:pPr>
              <a:t>10</a:t>
            </a:fld>
            <a:endParaRPr lang="zh-CN" altLang="en-US"/>
          </a:p>
        </p:txBody>
      </p:sp>
      <p:sp>
        <p:nvSpPr>
          <p:cNvPr id="11" name="矩形 10"/>
          <p:cNvSpPr/>
          <p:nvPr/>
        </p:nvSpPr>
        <p:spPr>
          <a:xfrm>
            <a:off x="3605158" y="1229712"/>
            <a:ext cx="1550424" cy="497957"/>
          </a:xfrm>
          <a:prstGeom prst="rect">
            <a:avLst/>
          </a:prstGeom>
        </p:spPr>
        <p:txBody>
          <a:bodyPr wrap="none">
            <a:spAutoFit/>
          </a:bodyPr>
          <a:lstStyle/>
          <a:p>
            <a:pP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自学</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视频</a:t>
            </a:r>
            <a:endParaRPr lang="zh-CN" altLang="en-US" sz="2400" b="1" dirty="0">
              <a:latin typeface="微软雅黑" pitchFamily="34" charset="-122"/>
              <a:ea typeface="微软雅黑" pitchFamily="34" charset="-122"/>
            </a:endParaRPr>
          </a:p>
        </p:txBody>
      </p:sp>
      <p:grpSp>
        <p:nvGrpSpPr>
          <p:cNvPr id="6" name="组合 5"/>
          <p:cNvGrpSpPr/>
          <p:nvPr/>
        </p:nvGrpSpPr>
        <p:grpSpPr>
          <a:xfrm>
            <a:off x="797310" y="2100062"/>
            <a:ext cx="7780149" cy="4146542"/>
            <a:chOff x="797310" y="2100062"/>
            <a:chExt cx="7780149" cy="4146542"/>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310" y="2100062"/>
              <a:ext cx="7780149" cy="3544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555776" y="5877272"/>
              <a:ext cx="3816424" cy="369332"/>
            </a:xfrm>
            <a:prstGeom prst="rect">
              <a:avLst/>
            </a:prstGeom>
            <a:noFill/>
          </p:spPr>
          <p:txBody>
            <a:bodyPr wrap="square" rtlCol="0">
              <a:spAutoFit/>
            </a:bodyPr>
            <a:lstStyle/>
            <a:p>
              <a:r>
                <a:rPr lang="zh-CN" altLang="en-US" dirty="0" smtClean="0"/>
                <a:t>个人理解的课程的微服务架构</a:t>
              </a:r>
              <a:endParaRPr lang="zh-CN" altLang="en-US" dirty="0"/>
            </a:p>
          </p:txBody>
        </p:sp>
      </p:grpSp>
    </p:spTree>
    <p:extLst>
      <p:ext uri="{BB962C8B-B14F-4D97-AF65-F5344CB8AC3E}">
        <p14:creationId xmlns:p14="http://schemas.microsoft.com/office/powerpoint/2010/main" val="33657141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试用期总结：学习与发展</a:t>
            </a:r>
            <a:endParaRPr lang="zh-CN" altLang="en-US" dirty="0">
              <a:latin typeface="微软雅黑" pitchFamily="34" charset="-122"/>
              <a:ea typeface="微软雅黑" pitchFamily="34" charset="-122"/>
            </a:endParaRPr>
          </a:p>
        </p:txBody>
      </p:sp>
      <p:sp>
        <p:nvSpPr>
          <p:cNvPr id="9" name="灯片编号占位符 8"/>
          <p:cNvSpPr>
            <a:spLocks noGrp="1"/>
          </p:cNvSpPr>
          <p:nvPr>
            <p:ph type="sldNum" sz="quarter" idx="10"/>
          </p:nvPr>
        </p:nvSpPr>
        <p:spPr/>
        <p:txBody>
          <a:bodyPr/>
          <a:lstStyle/>
          <a:p>
            <a:pPr>
              <a:defRPr/>
            </a:pPr>
            <a:fld id="{4816A599-0D7A-4ED1-B317-DB57F830172B}" type="slidenum">
              <a:rPr lang="zh-CN" altLang="en-US" smtClean="0"/>
              <a:pPr>
                <a:defRPr/>
              </a:pPr>
              <a:t>11</a:t>
            </a:fld>
            <a:endParaRPr lang="zh-CN" altLang="en-US"/>
          </a:p>
        </p:txBody>
      </p:sp>
      <p:sp>
        <p:nvSpPr>
          <p:cNvPr id="11" name="矩形 10"/>
          <p:cNvSpPr/>
          <p:nvPr/>
        </p:nvSpPr>
        <p:spPr>
          <a:xfrm>
            <a:off x="3605158" y="1229712"/>
            <a:ext cx="1550424" cy="497957"/>
          </a:xfrm>
          <a:prstGeom prst="rect">
            <a:avLst/>
          </a:prstGeom>
        </p:spPr>
        <p:txBody>
          <a:bodyPr wrap="none">
            <a:spAutoFit/>
          </a:bodyPr>
          <a:lstStyle/>
          <a:p>
            <a:pP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自学</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笔记</a:t>
            </a:r>
            <a:endParaRPr lang="en-US" altLang="zh-CN" sz="2400" b="1" dirty="0" smtClean="0">
              <a:latin typeface="微软雅黑" pitchFamily="34" charset="-122"/>
              <a:ea typeface="微软雅黑" pitchFamily="34" charset="-122"/>
            </a:endParaRPr>
          </a:p>
        </p:txBody>
      </p:sp>
      <p:grpSp>
        <p:nvGrpSpPr>
          <p:cNvPr id="3" name="组合 2"/>
          <p:cNvGrpSpPr/>
          <p:nvPr/>
        </p:nvGrpSpPr>
        <p:grpSpPr>
          <a:xfrm>
            <a:off x="1043608" y="1727669"/>
            <a:ext cx="6937067" cy="4734959"/>
            <a:chOff x="1043608" y="1727669"/>
            <a:chExt cx="6937067" cy="4734959"/>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727669"/>
              <a:ext cx="6937067" cy="415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483768" y="6093296"/>
              <a:ext cx="4032448" cy="369332"/>
            </a:xfrm>
            <a:prstGeom prst="rect">
              <a:avLst/>
            </a:prstGeom>
            <a:noFill/>
          </p:spPr>
          <p:txBody>
            <a:bodyPr wrap="square" rtlCol="0">
              <a:spAutoFit/>
            </a:bodyPr>
            <a:lstStyle/>
            <a:p>
              <a:r>
                <a:rPr lang="zh-CN" altLang="en-US" dirty="0" smtClean="0"/>
                <a:t>在简书上写了一些笔记</a:t>
              </a:r>
              <a:endParaRPr lang="zh-CN" altLang="en-US" dirty="0"/>
            </a:p>
          </p:txBody>
        </p:sp>
      </p:grpSp>
    </p:spTree>
    <p:extLst>
      <p:ext uri="{BB962C8B-B14F-4D97-AF65-F5344CB8AC3E}">
        <p14:creationId xmlns:p14="http://schemas.microsoft.com/office/powerpoint/2010/main" val="14261007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试用期总结：学习与发展</a:t>
            </a:r>
            <a:endParaRPr lang="zh-CN" altLang="en-US" dirty="0">
              <a:latin typeface="微软雅黑" pitchFamily="34" charset="-122"/>
              <a:ea typeface="微软雅黑" pitchFamily="34" charset="-122"/>
            </a:endParaRPr>
          </a:p>
        </p:txBody>
      </p:sp>
      <p:sp>
        <p:nvSpPr>
          <p:cNvPr id="9" name="灯片编号占位符 8"/>
          <p:cNvSpPr>
            <a:spLocks noGrp="1"/>
          </p:cNvSpPr>
          <p:nvPr>
            <p:ph type="sldNum" sz="quarter" idx="10"/>
          </p:nvPr>
        </p:nvSpPr>
        <p:spPr/>
        <p:txBody>
          <a:bodyPr/>
          <a:lstStyle/>
          <a:p>
            <a:pPr>
              <a:defRPr/>
            </a:pPr>
            <a:fld id="{4816A599-0D7A-4ED1-B317-DB57F830172B}" type="slidenum">
              <a:rPr lang="zh-CN" altLang="en-US" smtClean="0"/>
              <a:pPr>
                <a:defRPr/>
              </a:pPr>
              <a:t>12</a:t>
            </a:fld>
            <a:endParaRPr lang="zh-CN" altLang="en-US"/>
          </a:p>
        </p:txBody>
      </p:sp>
      <p:sp>
        <p:nvSpPr>
          <p:cNvPr id="11" name="矩形 10"/>
          <p:cNvSpPr/>
          <p:nvPr/>
        </p:nvSpPr>
        <p:spPr>
          <a:xfrm>
            <a:off x="3605158" y="1229712"/>
            <a:ext cx="1550424" cy="497957"/>
          </a:xfrm>
          <a:prstGeom prst="rect">
            <a:avLst/>
          </a:prstGeom>
        </p:spPr>
        <p:txBody>
          <a:bodyPr wrap="none">
            <a:spAutoFit/>
          </a:bodyPr>
          <a:lstStyle/>
          <a:p>
            <a:pP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自学</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笔记</a:t>
            </a:r>
            <a:endParaRPr lang="en-US" altLang="zh-CN" sz="2400" b="1" dirty="0" smtClean="0">
              <a:latin typeface="微软雅黑" pitchFamily="34" charset="-122"/>
              <a:ea typeface="微软雅黑" pitchFamily="34" charset="-122"/>
            </a:endParaRPr>
          </a:p>
        </p:txBody>
      </p:sp>
      <p:grpSp>
        <p:nvGrpSpPr>
          <p:cNvPr id="3" name="组合 2"/>
          <p:cNvGrpSpPr/>
          <p:nvPr/>
        </p:nvGrpSpPr>
        <p:grpSpPr>
          <a:xfrm>
            <a:off x="687732" y="1727669"/>
            <a:ext cx="7385276" cy="4828899"/>
            <a:chOff x="687732" y="1727669"/>
            <a:chExt cx="7385276" cy="4828899"/>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32" y="1727669"/>
              <a:ext cx="7385276" cy="4147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787626" y="6187236"/>
              <a:ext cx="3416320" cy="369332"/>
            </a:xfrm>
            <a:prstGeom prst="rect">
              <a:avLst/>
            </a:prstGeom>
            <a:noFill/>
          </p:spPr>
          <p:txBody>
            <a:bodyPr wrap="none" rtlCol="0">
              <a:spAutoFit/>
            </a:bodyPr>
            <a:lstStyle/>
            <a:p>
              <a:r>
                <a:rPr lang="zh-CN" altLang="en-US" dirty="0" smtClean="0"/>
                <a:t>在知乎上也记录了一些学习笔记</a:t>
              </a:r>
              <a:endParaRPr lang="zh-CN" altLang="en-US" dirty="0"/>
            </a:p>
          </p:txBody>
        </p:sp>
      </p:grpSp>
    </p:spTree>
    <p:extLst>
      <p:ext uri="{BB962C8B-B14F-4D97-AF65-F5344CB8AC3E}">
        <p14:creationId xmlns:p14="http://schemas.microsoft.com/office/powerpoint/2010/main" val="18013397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试用期总结：工作与成果</a:t>
            </a:r>
            <a:endParaRPr lang="zh-CN" altLang="en-US" dirty="0">
              <a:latin typeface="微软雅黑" pitchFamily="34" charset="-122"/>
              <a:ea typeface="微软雅黑" pitchFamily="34" charset="-122"/>
            </a:endParaRPr>
          </a:p>
        </p:txBody>
      </p:sp>
      <p:sp>
        <p:nvSpPr>
          <p:cNvPr id="6" name="内容占位符 5"/>
          <p:cNvSpPr>
            <a:spLocks noGrp="1"/>
          </p:cNvSpPr>
          <p:nvPr>
            <p:ph idx="1"/>
          </p:nvPr>
        </p:nvSpPr>
        <p:spPr>
          <a:xfrm>
            <a:off x="179511" y="1052736"/>
            <a:ext cx="8713663" cy="982613"/>
          </a:xfrm>
        </p:spPr>
        <p:txBody>
          <a:bodyPr/>
          <a:lstStyle/>
          <a:p>
            <a:pPr marL="0" indent="0">
              <a:spcBef>
                <a:spcPts val="1200"/>
              </a:spcBef>
              <a:spcAft>
                <a:spcPts val="1200"/>
              </a:spcAft>
              <a:buNone/>
            </a:pPr>
            <a:r>
              <a:rPr lang="zh-CN" altLang="en-US" b="0" dirty="0" smtClean="0">
                <a:latin typeface="微软雅黑" panose="020B0503020204020204" pitchFamily="34" charset="-122"/>
              </a:rPr>
              <a:t>在</a:t>
            </a:r>
            <a:r>
              <a:rPr lang="zh-CN" altLang="zh-CN" dirty="0"/>
              <a:t>智能商业云平台</a:t>
            </a:r>
            <a:r>
              <a:rPr lang="zh-CN" altLang="en-US" b="0" dirty="0" smtClean="0">
                <a:latin typeface="微软雅黑" panose="020B0503020204020204" pitchFamily="34" charset="-122"/>
              </a:rPr>
              <a:t>项目</a:t>
            </a:r>
            <a:r>
              <a:rPr lang="zh-CN" altLang="en-US" b="0" dirty="0">
                <a:latin typeface="微软雅黑" panose="020B0503020204020204" pitchFamily="34" charset="-122"/>
              </a:rPr>
              <a:t>中以开发者的角色参与</a:t>
            </a:r>
            <a:r>
              <a:rPr lang="zh-CN" altLang="en-US" b="0" dirty="0" smtClean="0">
                <a:latin typeface="微软雅黑" panose="020B0503020204020204" pitchFamily="34" charset="-122"/>
              </a:rPr>
              <a:t>项目，我主要完成了以下模块的开发与测试。</a:t>
            </a:r>
            <a:endParaRPr lang="en-US" altLang="zh-CN" b="0" dirty="0" smtClean="0">
              <a:latin typeface="微软雅黑" panose="020B0503020204020204" pitchFamily="34" charset="-122"/>
            </a:endParaRPr>
          </a:p>
          <a:p>
            <a:pPr>
              <a:spcBef>
                <a:spcPts val="1200"/>
              </a:spcBef>
              <a:spcAft>
                <a:spcPts val="1200"/>
              </a:spcAft>
              <a:buFont typeface="Wingdings" pitchFamily="2" charset="2"/>
              <a:buChar char="l"/>
            </a:pPr>
            <a:r>
              <a:rPr lang="zh-CN" altLang="en-US" b="0" dirty="0" smtClean="0"/>
              <a:t>订单信息服务；</a:t>
            </a:r>
            <a:endParaRPr lang="en-US" altLang="zh-CN" b="0" dirty="0" smtClean="0"/>
          </a:p>
          <a:p>
            <a:pPr>
              <a:spcBef>
                <a:spcPts val="1200"/>
              </a:spcBef>
              <a:spcAft>
                <a:spcPts val="1200"/>
              </a:spcAft>
              <a:buFont typeface="Wingdings" pitchFamily="2" charset="2"/>
              <a:buChar char="l"/>
            </a:pPr>
            <a:r>
              <a:rPr lang="zh-CN" altLang="en-US" b="0" dirty="0"/>
              <a:t>购物</a:t>
            </a:r>
            <a:r>
              <a:rPr lang="zh-CN" altLang="en-US" b="0" dirty="0" smtClean="0"/>
              <a:t>车模块、商品信息服务；</a:t>
            </a:r>
            <a:endParaRPr lang="en-US" altLang="zh-CN" b="0" dirty="0" smtClean="0"/>
          </a:p>
          <a:p>
            <a:pPr>
              <a:spcBef>
                <a:spcPts val="1200"/>
              </a:spcBef>
              <a:spcAft>
                <a:spcPts val="1200"/>
              </a:spcAft>
              <a:buFont typeface="Wingdings" pitchFamily="2" charset="2"/>
              <a:buChar char="l"/>
            </a:pPr>
            <a:r>
              <a:rPr lang="zh-CN" altLang="en-US" b="0" dirty="0" smtClean="0"/>
              <a:t>售后信息服务以及店铺管理服务的部分接口；</a:t>
            </a:r>
            <a:endParaRPr lang="en-US" altLang="zh-CN" b="0" dirty="0" smtClean="0"/>
          </a:p>
          <a:p>
            <a:pPr>
              <a:spcBef>
                <a:spcPts val="1200"/>
              </a:spcBef>
              <a:spcAft>
                <a:spcPts val="1200"/>
              </a:spcAft>
              <a:buFont typeface="Wingdings" pitchFamily="2" charset="2"/>
              <a:buChar char="l"/>
            </a:pPr>
            <a:r>
              <a:rPr lang="zh-CN" altLang="en-US" b="0" dirty="0" smtClean="0"/>
              <a:t>使用</a:t>
            </a:r>
            <a:r>
              <a:rPr lang="en-US" altLang="zh-CN" b="0" dirty="0" err="1" smtClean="0"/>
              <a:t>Jpa</a:t>
            </a:r>
            <a:r>
              <a:rPr lang="zh-CN" altLang="en-US" b="0" dirty="0" smtClean="0"/>
              <a:t>作为持久层对以上代码的改造和优化；</a:t>
            </a:r>
            <a:endParaRPr lang="en-US" altLang="zh-CN" b="0" dirty="0" smtClean="0"/>
          </a:p>
          <a:p>
            <a:pPr>
              <a:spcBef>
                <a:spcPts val="1200"/>
              </a:spcBef>
              <a:spcAft>
                <a:spcPts val="1200"/>
              </a:spcAft>
              <a:buFont typeface="Wingdings" pitchFamily="2" charset="2"/>
              <a:buChar char="l"/>
            </a:pPr>
            <a:r>
              <a:rPr lang="zh-CN" altLang="en-US" b="0" dirty="0" smtClean="0"/>
              <a:t>在</a:t>
            </a:r>
            <a:r>
              <a:rPr lang="en-US" altLang="zh-CN" b="0" dirty="0" err="1" smtClean="0"/>
              <a:t>eolinker</a:t>
            </a:r>
            <a:r>
              <a:rPr lang="zh-CN" altLang="en-US" b="0" dirty="0" smtClean="0"/>
              <a:t>上及时更新接口文档以及接口的测试；</a:t>
            </a:r>
            <a:endParaRPr lang="en-US" altLang="zh-CN" b="0" dirty="0" smtClean="0"/>
          </a:p>
          <a:p>
            <a:pPr>
              <a:spcBef>
                <a:spcPts val="1200"/>
              </a:spcBef>
              <a:spcAft>
                <a:spcPts val="1200"/>
              </a:spcAft>
              <a:buFont typeface="Wingdings" pitchFamily="2" charset="2"/>
              <a:buChar char="l"/>
            </a:pPr>
            <a:r>
              <a:rPr lang="zh-CN" altLang="en-US" b="0" dirty="0" smtClean="0"/>
              <a:t>其他（文档的书写等）</a:t>
            </a:r>
            <a:endParaRPr lang="en-US" altLang="zh-CN" b="0" dirty="0" smtClean="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13</a:t>
            </a:fld>
            <a:endParaRPr lang="zh-CN" altLang="en-US"/>
          </a:p>
        </p:txBody>
      </p:sp>
    </p:spTree>
    <p:extLst>
      <p:ext uri="{BB962C8B-B14F-4D97-AF65-F5344CB8AC3E}">
        <p14:creationId xmlns:p14="http://schemas.microsoft.com/office/powerpoint/2010/main" val="317022791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试用期总结：工作与成果</a:t>
            </a:r>
            <a:endParaRPr lang="zh-CN" altLang="en-US" dirty="0">
              <a:latin typeface="微软雅黑" pitchFamily="34" charset="-122"/>
              <a:ea typeface="微软雅黑" pitchFamily="34" charset="-122"/>
            </a:endParaRPr>
          </a:p>
        </p:txBody>
      </p:sp>
      <p:sp>
        <p:nvSpPr>
          <p:cNvPr id="6" name="内容占位符 5"/>
          <p:cNvSpPr>
            <a:spLocks noGrp="1"/>
          </p:cNvSpPr>
          <p:nvPr>
            <p:ph idx="1"/>
          </p:nvPr>
        </p:nvSpPr>
        <p:spPr>
          <a:xfrm>
            <a:off x="398392" y="1078558"/>
            <a:ext cx="8229600" cy="1198313"/>
          </a:xfrm>
        </p:spPr>
        <p:txBody>
          <a:bodyPr/>
          <a:lstStyle/>
          <a:p>
            <a:pPr>
              <a:spcBef>
                <a:spcPts val="1200"/>
              </a:spcBef>
              <a:spcAft>
                <a:spcPts val="1200"/>
              </a:spcAft>
              <a:buFont typeface="Wingdings" pitchFamily="2" charset="2"/>
              <a:buChar char="l"/>
            </a:pPr>
            <a:r>
              <a:rPr lang="zh-CN" altLang="en-US" b="0" dirty="0" smtClean="0"/>
              <a:t>项目一期是</a:t>
            </a:r>
            <a:r>
              <a:rPr lang="en-US" altLang="zh-CN" b="0" dirty="0" smtClean="0"/>
              <a:t>ALL_IN_ONE</a:t>
            </a:r>
            <a:r>
              <a:rPr lang="zh-CN" altLang="en-US" b="0" dirty="0" smtClean="0"/>
              <a:t>的由多模块构成单体</a:t>
            </a:r>
            <a:r>
              <a:rPr lang="zh-CN" altLang="en-US" b="0" smtClean="0"/>
              <a:t>架构，前后端分离，使用</a:t>
            </a:r>
            <a:r>
              <a:rPr lang="en-US" altLang="zh-CN" b="0" dirty="0" smtClean="0"/>
              <a:t>Map</a:t>
            </a:r>
            <a:r>
              <a:rPr lang="zh-CN" altLang="en-US" b="0" dirty="0" smtClean="0"/>
              <a:t>做参数绑定和响应。</a:t>
            </a:r>
            <a:endParaRPr lang="zh-CN" altLang="en-US" b="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14</a:t>
            </a:fld>
            <a:endParaRPr lang="zh-CN" altLang="en-US"/>
          </a:p>
        </p:txBody>
      </p:sp>
      <p:grpSp>
        <p:nvGrpSpPr>
          <p:cNvPr id="9" name="组合 8"/>
          <p:cNvGrpSpPr/>
          <p:nvPr/>
        </p:nvGrpSpPr>
        <p:grpSpPr>
          <a:xfrm>
            <a:off x="1691680" y="2072630"/>
            <a:ext cx="5495925" cy="4317990"/>
            <a:chOff x="1691680" y="2072630"/>
            <a:chExt cx="5495925" cy="4317990"/>
          </a:xfrm>
        </p:grpSpPr>
        <p:pic>
          <p:nvPicPr>
            <p:cNvPr id="2" name="图片 1"/>
            <p:cNvPicPr>
              <a:picLocks noChangeAspect="1"/>
            </p:cNvPicPr>
            <p:nvPr/>
          </p:nvPicPr>
          <p:blipFill>
            <a:blip r:embed="rId3"/>
            <a:stretch>
              <a:fillRect/>
            </a:stretch>
          </p:blipFill>
          <p:spPr>
            <a:xfrm>
              <a:off x="1691680" y="2072630"/>
              <a:ext cx="5495925" cy="3648075"/>
            </a:xfrm>
            <a:prstGeom prst="rect">
              <a:avLst/>
            </a:prstGeom>
          </p:spPr>
        </p:pic>
        <p:sp>
          <p:nvSpPr>
            <p:cNvPr id="8" name="文本框 7"/>
            <p:cNvSpPr txBox="1"/>
            <p:nvPr/>
          </p:nvSpPr>
          <p:spPr>
            <a:xfrm>
              <a:off x="2267744" y="6021288"/>
              <a:ext cx="3600400" cy="369332"/>
            </a:xfrm>
            <a:prstGeom prst="rect">
              <a:avLst/>
            </a:prstGeom>
            <a:noFill/>
          </p:spPr>
          <p:txBody>
            <a:bodyPr wrap="square" rtlCol="0">
              <a:spAutoFit/>
            </a:bodyPr>
            <a:lstStyle/>
            <a:p>
              <a:pPr algn="ctr"/>
              <a:r>
                <a:rPr lang="zh-CN" altLang="en-US" dirty="0"/>
                <a:t>多</a:t>
              </a:r>
              <a:r>
                <a:rPr lang="zh-CN" altLang="en-US" dirty="0" smtClean="0"/>
                <a:t>模块的项目</a:t>
              </a:r>
              <a:endParaRPr lang="zh-CN" altLang="en-US" dirty="0"/>
            </a:p>
          </p:txBody>
        </p:sp>
      </p:grpSp>
      <p:grpSp>
        <p:nvGrpSpPr>
          <p:cNvPr id="11" name="组合 10"/>
          <p:cNvGrpSpPr/>
          <p:nvPr/>
        </p:nvGrpSpPr>
        <p:grpSpPr>
          <a:xfrm>
            <a:off x="342830" y="2488106"/>
            <a:ext cx="8715562" cy="3758498"/>
            <a:chOff x="342830" y="2488106"/>
            <a:chExt cx="8715562" cy="3758498"/>
          </a:xfrm>
        </p:grpSpPr>
        <p:pic>
          <p:nvPicPr>
            <p:cNvPr id="7" name="图片 6"/>
            <p:cNvPicPr>
              <a:picLocks noChangeAspect="1"/>
            </p:cNvPicPr>
            <p:nvPr/>
          </p:nvPicPr>
          <p:blipFill>
            <a:blip r:embed="rId4"/>
            <a:stretch>
              <a:fillRect/>
            </a:stretch>
          </p:blipFill>
          <p:spPr>
            <a:xfrm>
              <a:off x="342830" y="2488106"/>
              <a:ext cx="8715562" cy="2743552"/>
            </a:xfrm>
            <a:prstGeom prst="rect">
              <a:avLst/>
            </a:prstGeom>
          </p:spPr>
        </p:pic>
        <p:sp>
          <p:nvSpPr>
            <p:cNvPr id="10" name="文本框 9"/>
            <p:cNvSpPr txBox="1"/>
            <p:nvPr/>
          </p:nvSpPr>
          <p:spPr>
            <a:xfrm>
              <a:off x="1907704" y="5877272"/>
              <a:ext cx="5544616" cy="369332"/>
            </a:xfrm>
            <a:prstGeom prst="rect">
              <a:avLst/>
            </a:prstGeom>
            <a:noFill/>
          </p:spPr>
          <p:txBody>
            <a:bodyPr wrap="square" rtlCol="0">
              <a:spAutoFit/>
            </a:bodyPr>
            <a:lstStyle/>
            <a:p>
              <a:pPr algn="ctr"/>
              <a:r>
                <a:rPr lang="zh-CN" altLang="en-US" dirty="0" smtClean="0"/>
                <a:t>使用</a:t>
              </a:r>
              <a:r>
                <a:rPr lang="en-US" altLang="zh-CN" dirty="0" smtClean="0"/>
                <a:t>Map</a:t>
              </a:r>
              <a:r>
                <a:rPr lang="zh-CN" altLang="en-US" dirty="0" smtClean="0"/>
                <a:t>做参数绑定和响应</a:t>
              </a:r>
              <a:endParaRPr lang="zh-CN" altLang="en-US" dirty="0"/>
            </a:p>
          </p:txBody>
        </p:sp>
      </p:grpSp>
    </p:spTree>
    <p:extLst>
      <p:ext uri="{BB962C8B-B14F-4D97-AF65-F5344CB8AC3E}">
        <p14:creationId xmlns:p14="http://schemas.microsoft.com/office/powerpoint/2010/main" val="42892180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试用期总结：工作与成果</a:t>
            </a:r>
            <a:endParaRPr lang="zh-CN" altLang="en-US" dirty="0">
              <a:latin typeface="微软雅黑" pitchFamily="34" charset="-122"/>
              <a:ea typeface="微软雅黑" pitchFamily="34" charset="-122"/>
            </a:endParaRPr>
          </a:p>
        </p:txBody>
      </p:sp>
      <p:sp>
        <p:nvSpPr>
          <p:cNvPr id="6" name="内容占位符 5"/>
          <p:cNvSpPr>
            <a:spLocks noGrp="1"/>
          </p:cNvSpPr>
          <p:nvPr>
            <p:ph idx="1"/>
          </p:nvPr>
        </p:nvSpPr>
        <p:spPr>
          <a:xfrm>
            <a:off x="398392" y="1078558"/>
            <a:ext cx="8229600" cy="838273"/>
          </a:xfrm>
        </p:spPr>
        <p:txBody>
          <a:bodyPr/>
          <a:lstStyle/>
          <a:p>
            <a:pPr>
              <a:spcBef>
                <a:spcPts val="1200"/>
              </a:spcBef>
              <a:spcAft>
                <a:spcPts val="1200"/>
              </a:spcAft>
              <a:buFont typeface="Wingdings" pitchFamily="2" charset="2"/>
              <a:buChar char="l"/>
            </a:pPr>
            <a:r>
              <a:rPr lang="zh-CN" altLang="en-US" b="0" dirty="0" smtClean="0"/>
              <a:t>项目二期由于技术选型的改变 </a:t>
            </a:r>
            <a:r>
              <a:rPr lang="en-US" altLang="zh-CN" b="0" dirty="0" smtClean="0"/>
              <a:t>-- </a:t>
            </a:r>
            <a:r>
              <a:rPr lang="zh-CN" altLang="en-US" b="0" dirty="0" smtClean="0"/>
              <a:t>使用</a:t>
            </a:r>
            <a:r>
              <a:rPr lang="en-US" altLang="zh-CN" b="0" dirty="0" smtClean="0"/>
              <a:t>Spring </a:t>
            </a:r>
            <a:r>
              <a:rPr lang="en-US" altLang="zh-CN" b="0" dirty="0" err="1" smtClean="0"/>
              <a:t>Cloud+Spring</a:t>
            </a:r>
            <a:r>
              <a:rPr lang="en-US" altLang="zh-CN" b="0" dirty="0" smtClean="0"/>
              <a:t> Data </a:t>
            </a:r>
            <a:r>
              <a:rPr lang="en-US" altLang="zh-CN" b="0" dirty="0" err="1" smtClean="0"/>
              <a:t>Jpa</a:t>
            </a:r>
            <a:r>
              <a:rPr lang="zh-CN" altLang="en-US" b="0" dirty="0" smtClean="0"/>
              <a:t>对项目进行重构</a:t>
            </a:r>
            <a:endParaRPr lang="zh-CN" altLang="en-US" b="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15</a:t>
            </a:fld>
            <a:endParaRPr lang="zh-CN" altLang="en-US" dirty="0"/>
          </a:p>
        </p:txBody>
      </p:sp>
      <p:grpSp>
        <p:nvGrpSpPr>
          <p:cNvPr id="11" name="组合 10"/>
          <p:cNvGrpSpPr/>
          <p:nvPr/>
        </p:nvGrpSpPr>
        <p:grpSpPr>
          <a:xfrm>
            <a:off x="245244" y="2060848"/>
            <a:ext cx="8648700" cy="4185756"/>
            <a:chOff x="245244" y="2060848"/>
            <a:chExt cx="8648700" cy="4185756"/>
          </a:xfrm>
        </p:grpSpPr>
        <p:pic>
          <p:nvPicPr>
            <p:cNvPr id="8" name="图片 7"/>
            <p:cNvPicPr>
              <a:picLocks noChangeAspect="1"/>
            </p:cNvPicPr>
            <p:nvPr/>
          </p:nvPicPr>
          <p:blipFill>
            <a:blip r:embed="rId3"/>
            <a:stretch>
              <a:fillRect/>
            </a:stretch>
          </p:blipFill>
          <p:spPr>
            <a:xfrm>
              <a:off x="245244" y="2060848"/>
              <a:ext cx="8648700" cy="3582157"/>
            </a:xfrm>
            <a:prstGeom prst="rect">
              <a:avLst/>
            </a:prstGeom>
          </p:spPr>
        </p:pic>
        <p:sp>
          <p:nvSpPr>
            <p:cNvPr id="10" name="文本框 9"/>
            <p:cNvSpPr txBox="1"/>
            <p:nvPr/>
          </p:nvSpPr>
          <p:spPr>
            <a:xfrm>
              <a:off x="2483768" y="5877272"/>
              <a:ext cx="3816424" cy="369332"/>
            </a:xfrm>
            <a:prstGeom prst="rect">
              <a:avLst/>
            </a:prstGeom>
            <a:noFill/>
          </p:spPr>
          <p:txBody>
            <a:bodyPr wrap="square" rtlCol="0">
              <a:spAutoFit/>
            </a:bodyPr>
            <a:lstStyle/>
            <a:p>
              <a:pPr algn="ctr"/>
              <a:r>
                <a:rPr lang="zh-CN" altLang="en-US" dirty="0" smtClean="0"/>
                <a:t>项目结构</a:t>
              </a:r>
              <a:endParaRPr lang="zh-CN" altLang="en-US" dirty="0"/>
            </a:p>
          </p:txBody>
        </p:sp>
      </p:grpSp>
    </p:spTree>
    <p:extLst>
      <p:ext uri="{BB962C8B-B14F-4D97-AF65-F5344CB8AC3E}">
        <p14:creationId xmlns:p14="http://schemas.microsoft.com/office/powerpoint/2010/main" val="3662816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试用期总结：工作与成果</a:t>
            </a:r>
            <a:endParaRPr lang="zh-CN" altLang="en-US" dirty="0">
              <a:latin typeface="微软雅黑" pitchFamily="34" charset="-122"/>
              <a:ea typeface="微软雅黑" pitchFamily="34" charset="-122"/>
            </a:endParaRPr>
          </a:p>
        </p:txBody>
      </p:sp>
      <p:sp>
        <p:nvSpPr>
          <p:cNvPr id="6" name="内容占位符 5"/>
          <p:cNvSpPr>
            <a:spLocks noGrp="1"/>
          </p:cNvSpPr>
          <p:nvPr>
            <p:ph idx="1"/>
          </p:nvPr>
        </p:nvSpPr>
        <p:spPr>
          <a:xfrm>
            <a:off x="398392" y="1078558"/>
            <a:ext cx="8229600" cy="838273"/>
          </a:xfrm>
        </p:spPr>
        <p:txBody>
          <a:bodyPr/>
          <a:lstStyle/>
          <a:p>
            <a:pPr>
              <a:spcBef>
                <a:spcPts val="1200"/>
              </a:spcBef>
              <a:spcAft>
                <a:spcPts val="1200"/>
              </a:spcAft>
              <a:buFont typeface="Wingdings" pitchFamily="2" charset="2"/>
              <a:buChar char="l"/>
            </a:pPr>
            <a:r>
              <a:rPr lang="zh-CN" altLang="en-US" b="0" dirty="0" smtClean="0"/>
              <a:t>项目二期由于技术选型的改变 </a:t>
            </a:r>
            <a:r>
              <a:rPr lang="en-US" altLang="zh-CN" b="0" dirty="0" smtClean="0"/>
              <a:t>-- </a:t>
            </a:r>
            <a:r>
              <a:rPr lang="zh-CN" altLang="en-US" b="0" dirty="0" smtClean="0"/>
              <a:t>使用</a:t>
            </a:r>
            <a:r>
              <a:rPr lang="en-US" altLang="zh-CN" b="0" dirty="0" smtClean="0"/>
              <a:t>Spring </a:t>
            </a:r>
            <a:r>
              <a:rPr lang="en-US" altLang="zh-CN" b="0" dirty="0" err="1" smtClean="0"/>
              <a:t>Cloud+Spring</a:t>
            </a:r>
            <a:r>
              <a:rPr lang="en-US" altLang="zh-CN" b="0" dirty="0" smtClean="0"/>
              <a:t> Data </a:t>
            </a:r>
            <a:r>
              <a:rPr lang="en-US" altLang="zh-CN" b="0" dirty="0" err="1" smtClean="0"/>
              <a:t>Jpa</a:t>
            </a:r>
            <a:r>
              <a:rPr lang="zh-CN" altLang="en-US" b="0" dirty="0" smtClean="0"/>
              <a:t>对项目进行重构</a:t>
            </a:r>
            <a:endParaRPr lang="zh-CN" altLang="en-US" b="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16</a:t>
            </a:fld>
            <a:endParaRPr lang="zh-CN" altLang="en-US" dirty="0"/>
          </a:p>
        </p:txBody>
      </p:sp>
      <p:pic>
        <p:nvPicPr>
          <p:cNvPr id="2" name="图片 1"/>
          <p:cNvPicPr>
            <a:picLocks noChangeAspect="1"/>
          </p:cNvPicPr>
          <p:nvPr/>
        </p:nvPicPr>
        <p:blipFill>
          <a:blip r:embed="rId3"/>
          <a:stretch>
            <a:fillRect/>
          </a:stretch>
        </p:blipFill>
        <p:spPr>
          <a:xfrm>
            <a:off x="755576" y="2060848"/>
            <a:ext cx="7192814" cy="4019382"/>
          </a:xfrm>
          <a:prstGeom prst="rect">
            <a:avLst/>
          </a:prstGeom>
        </p:spPr>
      </p:pic>
      <p:sp>
        <p:nvSpPr>
          <p:cNvPr id="3" name="文本框 2"/>
          <p:cNvSpPr txBox="1"/>
          <p:nvPr/>
        </p:nvSpPr>
        <p:spPr>
          <a:xfrm>
            <a:off x="2352952" y="6141574"/>
            <a:ext cx="4320480" cy="369332"/>
          </a:xfrm>
          <a:prstGeom prst="rect">
            <a:avLst/>
          </a:prstGeom>
          <a:noFill/>
        </p:spPr>
        <p:txBody>
          <a:bodyPr wrap="square" rtlCol="0">
            <a:spAutoFit/>
          </a:bodyPr>
          <a:lstStyle/>
          <a:p>
            <a:pPr algn="ctr"/>
            <a:r>
              <a:rPr lang="zh-CN" altLang="en-US" dirty="0" smtClean="0"/>
              <a:t>服务注册中心（有多个应用实例）</a:t>
            </a:r>
            <a:endParaRPr lang="zh-CN" altLang="en-US" dirty="0"/>
          </a:p>
        </p:txBody>
      </p:sp>
    </p:spTree>
    <p:extLst>
      <p:ext uri="{BB962C8B-B14F-4D97-AF65-F5344CB8AC3E}">
        <p14:creationId xmlns:p14="http://schemas.microsoft.com/office/powerpoint/2010/main" val="417415719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试用期总结：工作与成果</a:t>
            </a:r>
            <a:endParaRPr lang="zh-CN" altLang="en-US" dirty="0">
              <a:latin typeface="微软雅黑" pitchFamily="34" charset="-122"/>
              <a:ea typeface="微软雅黑" pitchFamily="34" charset="-122"/>
            </a:endParaRPr>
          </a:p>
        </p:txBody>
      </p:sp>
      <p:sp>
        <p:nvSpPr>
          <p:cNvPr id="6" name="内容占位符 5"/>
          <p:cNvSpPr>
            <a:spLocks noGrp="1"/>
          </p:cNvSpPr>
          <p:nvPr>
            <p:ph idx="1"/>
          </p:nvPr>
        </p:nvSpPr>
        <p:spPr>
          <a:xfrm>
            <a:off x="398392" y="1078558"/>
            <a:ext cx="8229600" cy="838273"/>
          </a:xfrm>
        </p:spPr>
        <p:txBody>
          <a:bodyPr/>
          <a:lstStyle/>
          <a:p>
            <a:pPr>
              <a:spcBef>
                <a:spcPts val="1200"/>
              </a:spcBef>
              <a:spcAft>
                <a:spcPts val="1200"/>
              </a:spcAft>
              <a:buFont typeface="Wingdings" pitchFamily="2" charset="2"/>
              <a:buChar char="l"/>
            </a:pPr>
            <a:r>
              <a:rPr lang="zh-CN" altLang="en-US" b="0" dirty="0" smtClean="0"/>
              <a:t>项目二期由于技术选型的改变 </a:t>
            </a:r>
            <a:r>
              <a:rPr lang="en-US" altLang="zh-CN" b="0" dirty="0" smtClean="0"/>
              <a:t>-- </a:t>
            </a:r>
            <a:r>
              <a:rPr lang="zh-CN" altLang="en-US" b="0" dirty="0" smtClean="0"/>
              <a:t>使用</a:t>
            </a:r>
            <a:r>
              <a:rPr lang="en-US" altLang="zh-CN" b="0" dirty="0" smtClean="0"/>
              <a:t>Spring </a:t>
            </a:r>
            <a:r>
              <a:rPr lang="en-US" altLang="zh-CN" b="0" dirty="0" err="1" smtClean="0"/>
              <a:t>Cloud+Spring</a:t>
            </a:r>
            <a:r>
              <a:rPr lang="en-US" altLang="zh-CN" b="0" dirty="0" smtClean="0"/>
              <a:t> Data </a:t>
            </a:r>
            <a:r>
              <a:rPr lang="en-US" altLang="zh-CN" b="0" dirty="0" err="1" smtClean="0"/>
              <a:t>Jpa</a:t>
            </a:r>
            <a:r>
              <a:rPr lang="zh-CN" altLang="en-US" b="0" dirty="0" smtClean="0"/>
              <a:t>对项目进行重构</a:t>
            </a:r>
            <a:endParaRPr lang="zh-CN" altLang="en-US" b="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17</a:t>
            </a:fld>
            <a:endParaRPr lang="zh-CN" altLang="en-US" dirty="0"/>
          </a:p>
        </p:txBody>
      </p:sp>
      <p:grpSp>
        <p:nvGrpSpPr>
          <p:cNvPr id="7" name="组合 6"/>
          <p:cNvGrpSpPr/>
          <p:nvPr/>
        </p:nvGrpSpPr>
        <p:grpSpPr>
          <a:xfrm>
            <a:off x="683568" y="2203549"/>
            <a:ext cx="8067955" cy="3618208"/>
            <a:chOff x="683568" y="2203549"/>
            <a:chExt cx="8067955" cy="3618208"/>
          </a:xfrm>
        </p:grpSpPr>
        <p:pic>
          <p:nvPicPr>
            <p:cNvPr id="2" name="图片 1"/>
            <p:cNvPicPr>
              <a:picLocks noChangeAspect="1"/>
            </p:cNvPicPr>
            <p:nvPr/>
          </p:nvPicPr>
          <p:blipFill>
            <a:blip r:embed="rId3"/>
            <a:stretch>
              <a:fillRect/>
            </a:stretch>
          </p:blipFill>
          <p:spPr>
            <a:xfrm>
              <a:off x="683568" y="2203549"/>
              <a:ext cx="8067955" cy="3331490"/>
            </a:xfrm>
            <a:prstGeom prst="rect">
              <a:avLst/>
            </a:prstGeom>
          </p:spPr>
        </p:pic>
        <p:sp>
          <p:nvSpPr>
            <p:cNvPr id="3" name="文本框 2"/>
            <p:cNvSpPr txBox="1"/>
            <p:nvPr/>
          </p:nvSpPr>
          <p:spPr>
            <a:xfrm>
              <a:off x="1619672" y="5452425"/>
              <a:ext cx="6336704" cy="369332"/>
            </a:xfrm>
            <a:prstGeom prst="rect">
              <a:avLst/>
            </a:prstGeom>
            <a:noFill/>
          </p:spPr>
          <p:txBody>
            <a:bodyPr wrap="square" rtlCol="0">
              <a:spAutoFit/>
            </a:bodyPr>
            <a:lstStyle/>
            <a:p>
              <a:r>
                <a:rPr lang="zh-CN" altLang="en-US" dirty="0" smtClean="0"/>
                <a:t>使用</a:t>
              </a:r>
              <a:r>
                <a:rPr lang="en-US" altLang="zh-CN" dirty="0" smtClean="0"/>
                <a:t>Spring Boot Admin</a:t>
              </a:r>
              <a:r>
                <a:rPr lang="zh-CN" altLang="en-US" dirty="0" smtClean="0"/>
                <a:t>对应用实例的健康状态进行监控</a:t>
              </a:r>
              <a:endParaRPr lang="zh-CN" altLang="en-US" dirty="0"/>
            </a:p>
          </p:txBody>
        </p:sp>
      </p:grpSp>
      <p:grpSp>
        <p:nvGrpSpPr>
          <p:cNvPr id="10" name="组合 9"/>
          <p:cNvGrpSpPr/>
          <p:nvPr/>
        </p:nvGrpSpPr>
        <p:grpSpPr>
          <a:xfrm>
            <a:off x="1475656" y="2226369"/>
            <a:ext cx="6781102" cy="4386446"/>
            <a:chOff x="1475656" y="2226369"/>
            <a:chExt cx="6781102" cy="4386446"/>
          </a:xfrm>
        </p:grpSpPr>
        <p:pic>
          <p:nvPicPr>
            <p:cNvPr id="8" name="图片 7"/>
            <p:cNvPicPr>
              <a:picLocks noChangeAspect="1"/>
            </p:cNvPicPr>
            <p:nvPr/>
          </p:nvPicPr>
          <p:blipFill>
            <a:blip r:embed="rId4"/>
            <a:stretch>
              <a:fillRect/>
            </a:stretch>
          </p:blipFill>
          <p:spPr>
            <a:xfrm>
              <a:off x="1475656" y="2226369"/>
              <a:ext cx="6781102" cy="4017114"/>
            </a:xfrm>
            <a:prstGeom prst="rect">
              <a:avLst/>
            </a:prstGeom>
          </p:spPr>
        </p:pic>
        <p:sp>
          <p:nvSpPr>
            <p:cNvPr id="9" name="文本框 8"/>
            <p:cNvSpPr txBox="1"/>
            <p:nvPr/>
          </p:nvSpPr>
          <p:spPr>
            <a:xfrm>
              <a:off x="3347628" y="6243483"/>
              <a:ext cx="2880792" cy="369332"/>
            </a:xfrm>
            <a:prstGeom prst="rect">
              <a:avLst/>
            </a:prstGeom>
            <a:noFill/>
          </p:spPr>
          <p:txBody>
            <a:bodyPr wrap="square" rtlCol="0">
              <a:spAutoFit/>
            </a:bodyPr>
            <a:lstStyle/>
            <a:p>
              <a:pPr algn="ctr"/>
              <a:r>
                <a:rPr lang="zh-CN" altLang="en-US" dirty="0" smtClean="0"/>
                <a:t>监控详情页</a:t>
              </a:r>
              <a:endParaRPr lang="zh-CN" altLang="en-US" dirty="0"/>
            </a:p>
          </p:txBody>
        </p:sp>
      </p:grpSp>
    </p:spTree>
    <p:extLst>
      <p:ext uri="{BB962C8B-B14F-4D97-AF65-F5344CB8AC3E}">
        <p14:creationId xmlns:p14="http://schemas.microsoft.com/office/powerpoint/2010/main" val="22711801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7"/>
                                        </p:tgtEl>
                                        <p:attrNameLst>
                                          <p:attrName>style.visibility</p:attrName>
                                        </p:attrNameLst>
                                      </p:cBhvr>
                                      <p:to>
                                        <p:strVal val="hidden"/>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试用期总结：工作与成果</a:t>
            </a:r>
            <a:endParaRPr lang="zh-CN" altLang="en-US" dirty="0">
              <a:latin typeface="微软雅黑" pitchFamily="34" charset="-122"/>
              <a:ea typeface="微软雅黑" pitchFamily="34" charset="-122"/>
            </a:endParaRPr>
          </a:p>
        </p:txBody>
      </p:sp>
      <p:sp>
        <p:nvSpPr>
          <p:cNvPr id="6" name="内容占位符 5"/>
          <p:cNvSpPr>
            <a:spLocks noGrp="1"/>
          </p:cNvSpPr>
          <p:nvPr>
            <p:ph idx="1"/>
          </p:nvPr>
        </p:nvSpPr>
        <p:spPr>
          <a:xfrm>
            <a:off x="398392" y="1078558"/>
            <a:ext cx="8229600" cy="838273"/>
          </a:xfrm>
        </p:spPr>
        <p:txBody>
          <a:bodyPr/>
          <a:lstStyle/>
          <a:p>
            <a:pPr>
              <a:spcBef>
                <a:spcPts val="1200"/>
              </a:spcBef>
              <a:spcAft>
                <a:spcPts val="1200"/>
              </a:spcAft>
              <a:buFont typeface="Wingdings" pitchFamily="2" charset="2"/>
              <a:buChar char="l"/>
            </a:pPr>
            <a:r>
              <a:rPr lang="zh-CN" altLang="en-US" b="0" dirty="0" smtClean="0"/>
              <a:t>项目二期由于技术选型的改变 </a:t>
            </a:r>
            <a:r>
              <a:rPr lang="en-US" altLang="zh-CN" b="0" dirty="0" smtClean="0"/>
              <a:t>-- </a:t>
            </a:r>
            <a:r>
              <a:rPr lang="zh-CN" altLang="en-US" b="0" dirty="0" smtClean="0"/>
              <a:t>使用</a:t>
            </a:r>
            <a:r>
              <a:rPr lang="en-US" altLang="zh-CN" b="0" dirty="0" smtClean="0"/>
              <a:t>Spring </a:t>
            </a:r>
            <a:r>
              <a:rPr lang="en-US" altLang="zh-CN" b="0" dirty="0" err="1" smtClean="0"/>
              <a:t>Cloud+Spring</a:t>
            </a:r>
            <a:r>
              <a:rPr lang="en-US" altLang="zh-CN" b="0" dirty="0" smtClean="0"/>
              <a:t> Data </a:t>
            </a:r>
            <a:r>
              <a:rPr lang="en-US" altLang="zh-CN" b="0" dirty="0" err="1" smtClean="0"/>
              <a:t>Jpa</a:t>
            </a:r>
            <a:r>
              <a:rPr lang="zh-CN" altLang="en-US" b="0" dirty="0" smtClean="0"/>
              <a:t>对项目进行重构</a:t>
            </a:r>
            <a:endParaRPr lang="zh-CN" altLang="en-US" b="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18</a:t>
            </a:fld>
            <a:endParaRPr lang="zh-CN" altLang="en-US" dirty="0"/>
          </a:p>
        </p:txBody>
      </p:sp>
      <p:pic>
        <p:nvPicPr>
          <p:cNvPr id="2" name="图片 1"/>
          <p:cNvPicPr>
            <a:picLocks noChangeAspect="1"/>
          </p:cNvPicPr>
          <p:nvPr/>
        </p:nvPicPr>
        <p:blipFill>
          <a:blip r:embed="rId3"/>
          <a:stretch>
            <a:fillRect/>
          </a:stretch>
        </p:blipFill>
        <p:spPr>
          <a:xfrm>
            <a:off x="543574" y="2492896"/>
            <a:ext cx="8096250" cy="2410376"/>
          </a:xfrm>
          <a:prstGeom prst="rect">
            <a:avLst/>
          </a:prstGeom>
        </p:spPr>
      </p:pic>
      <p:sp>
        <p:nvSpPr>
          <p:cNvPr id="3" name="文本框 2"/>
          <p:cNvSpPr txBox="1"/>
          <p:nvPr/>
        </p:nvSpPr>
        <p:spPr>
          <a:xfrm>
            <a:off x="2699792" y="5301208"/>
            <a:ext cx="3528392" cy="369332"/>
          </a:xfrm>
          <a:prstGeom prst="rect">
            <a:avLst/>
          </a:prstGeom>
          <a:noFill/>
        </p:spPr>
        <p:txBody>
          <a:bodyPr wrap="square" rtlCol="0">
            <a:spAutoFit/>
          </a:bodyPr>
          <a:lstStyle/>
          <a:p>
            <a:r>
              <a:rPr lang="zh-CN" altLang="en-US" dirty="0" smtClean="0"/>
              <a:t>使用</a:t>
            </a:r>
            <a:r>
              <a:rPr lang="en-US" altLang="zh-CN" dirty="0" smtClean="0"/>
              <a:t>Feign</a:t>
            </a:r>
            <a:r>
              <a:rPr lang="zh-CN" altLang="en-US" dirty="0" smtClean="0"/>
              <a:t>实现服务间的远程调用</a:t>
            </a:r>
            <a:endParaRPr lang="zh-CN" altLang="en-US" dirty="0"/>
          </a:p>
        </p:txBody>
      </p:sp>
    </p:spTree>
    <p:extLst>
      <p:ext uri="{BB962C8B-B14F-4D97-AF65-F5344CB8AC3E}">
        <p14:creationId xmlns:p14="http://schemas.microsoft.com/office/powerpoint/2010/main" val="227118018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试用期总结：工作与成果</a:t>
            </a:r>
            <a:endParaRPr lang="zh-CN" altLang="en-US" dirty="0">
              <a:latin typeface="微软雅黑" pitchFamily="34" charset="-122"/>
              <a:ea typeface="微软雅黑" pitchFamily="34" charset="-122"/>
            </a:endParaRPr>
          </a:p>
        </p:txBody>
      </p:sp>
      <p:sp>
        <p:nvSpPr>
          <p:cNvPr id="6" name="内容占位符 5"/>
          <p:cNvSpPr>
            <a:spLocks noGrp="1"/>
          </p:cNvSpPr>
          <p:nvPr>
            <p:ph idx="1"/>
          </p:nvPr>
        </p:nvSpPr>
        <p:spPr>
          <a:xfrm>
            <a:off x="398392" y="1078558"/>
            <a:ext cx="8229600" cy="838273"/>
          </a:xfrm>
        </p:spPr>
        <p:txBody>
          <a:bodyPr/>
          <a:lstStyle/>
          <a:p>
            <a:pPr>
              <a:spcBef>
                <a:spcPts val="1200"/>
              </a:spcBef>
              <a:spcAft>
                <a:spcPts val="1200"/>
              </a:spcAft>
              <a:buFont typeface="Wingdings" pitchFamily="2" charset="2"/>
              <a:buChar char="l"/>
            </a:pPr>
            <a:r>
              <a:rPr lang="zh-CN" altLang="en-US" b="0" dirty="0" smtClean="0"/>
              <a:t>项目二期由于技术选型的改变 </a:t>
            </a:r>
            <a:r>
              <a:rPr lang="en-US" altLang="zh-CN" b="0" dirty="0" smtClean="0"/>
              <a:t>-- </a:t>
            </a:r>
            <a:r>
              <a:rPr lang="zh-CN" altLang="en-US" b="0" dirty="0" smtClean="0"/>
              <a:t>使用</a:t>
            </a:r>
            <a:r>
              <a:rPr lang="en-US" altLang="zh-CN" b="0" dirty="0" smtClean="0"/>
              <a:t>Spring </a:t>
            </a:r>
            <a:r>
              <a:rPr lang="en-US" altLang="zh-CN" b="0" dirty="0" err="1" smtClean="0"/>
              <a:t>Cloud+Spring</a:t>
            </a:r>
            <a:r>
              <a:rPr lang="en-US" altLang="zh-CN" b="0" dirty="0" smtClean="0"/>
              <a:t> Data </a:t>
            </a:r>
            <a:r>
              <a:rPr lang="en-US" altLang="zh-CN" b="0" dirty="0" err="1" smtClean="0"/>
              <a:t>Jpa</a:t>
            </a:r>
            <a:r>
              <a:rPr lang="zh-CN" altLang="en-US" b="0" dirty="0" smtClean="0"/>
              <a:t>对项目进行重构</a:t>
            </a:r>
            <a:endParaRPr lang="zh-CN" altLang="en-US" b="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19</a:t>
            </a:fld>
            <a:endParaRPr lang="zh-CN" altLang="en-US" dirty="0"/>
          </a:p>
        </p:txBody>
      </p:sp>
      <p:grpSp>
        <p:nvGrpSpPr>
          <p:cNvPr id="8" name="组合 7"/>
          <p:cNvGrpSpPr/>
          <p:nvPr/>
        </p:nvGrpSpPr>
        <p:grpSpPr>
          <a:xfrm>
            <a:off x="587404" y="2211164"/>
            <a:ext cx="7851576" cy="3747408"/>
            <a:chOff x="587404" y="2211164"/>
            <a:chExt cx="7851576" cy="3747408"/>
          </a:xfrm>
        </p:grpSpPr>
        <p:pic>
          <p:nvPicPr>
            <p:cNvPr id="2" name="图片 1"/>
            <p:cNvPicPr>
              <a:picLocks noChangeAspect="1"/>
            </p:cNvPicPr>
            <p:nvPr/>
          </p:nvPicPr>
          <p:blipFill>
            <a:blip r:embed="rId3"/>
            <a:stretch>
              <a:fillRect/>
            </a:stretch>
          </p:blipFill>
          <p:spPr>
            <a:xfrm>
              <a:off x="587404" y="2211164"/>
              <a:ext cx="7851576" cy="2702730"/>
            </a:xfrm>
            <a:prstGeom prst="rect">
              <a:avLst/>
            </a:prstGeom>
          </p:spPr>
        </p:pic>
        <p:sp>
          <p:nvSpPr>
            <p:cNvPr id="7" name="文本框 6"/>
            <p:cNvSpPr txBox="1"/>
            <p:nvPr/>
          </p:nvSpPr>
          <p:spPr>
            <a:xfrm>
              <a:off x="2339752" y="5589240"/>
              <a:ext cx="3960440" cy="369332"/>
            </a:xfrm>
            <a:prstGeom prst="rect">
              <a:avLst/>
            </a:prstGeom>
            <a:noFill/>
          </p:spPr>
          <p:txBody>
            <a:bodyPr wrap="square" rtlCol="0">
              <a:spAutoFit/>
            </a:bodyPr>
            <a:lstStyle/>
            <a:p>
              <a:r>
                <a:rPr lang="zh-CN" altLang="en-US" dirty="0" smtClean="0"/>
                <a:t>使用</a:t>
              </a:r>
              <a:r>
                <a:rPr lang="en-US" altLang="zh-CN" dirty="0" err="1" smtClean="0"/>
                <a:t>eolinker</a:t>
              </a:r>
              <a:r>
                <a:rPr lang="zh-CN" altLang="en-US" dirty="0" smtClean="0"/>
                <a:t>对代码进行严格的管理</a:t>
              </a:r>
              <a:endParaRPr lang="zh-CN" altLang="en-US" dirty="0"/>
            </a:p>
          </p:txBody>
        </p:sp>
      </p:grpSp>
      <p:grpSp>
        <p:nvGrpSpPr>
          <p:cNvPr id="11" name="组合 10"/>
          <p:cNvGrpSpPr/>
          <p:nvPr/>
        </p:nvGrpSpPr>
        <p:grpSpPr>
          <a:xfrm>
            <a:off x="1273576" y="2086953"/>
            <a:ext cx="6634336" cy="4177633"/>
            <a:chOff x="1273576" y="2086953"/>
            <a:chExt cx="6634336" cy="4177633"/>
          </a:xfrm>
        </p:grpSpPr>
        <p:pic>
          <p:nvPicPr>
            <p:cNvPr id="9" name="图片 8"/>
            <p:cNvPicPr>
              <a:picLocks noChangeAspect="1"/>
            </p:cNvPicPr>
            <p:nvPr/>
          </p:nvPicPr>
          <p:blipFill>
            <a:blip r:embed="rId4"/>
            <a:stretch>
              <a:fillRect/>
            </a:stretch>
          </p:blipFill>
          <p:spPr>
            <a:xfrm>
              <a:off x="1273576" y="2086953"/>
              <a:ext cx="6479232" cy="3502287"/>
            </a:xfrm>
            <a:prstGeom prst="rect">
              <a:avLst/>
            </a:prstGeom>
          </p:spPr>
        </p:pic>
        <p:sp>
          <p:nvSpPr>
            <p:cNvPr id="10" name="文本框 9"/>
            <p:cNvSpPr txBox="1"/>
            <p:nvPr/>
          </p:nvSpPr>
          <p:spPr>
            <a:xfrm>
              <a:off x="1619672" y="5895254"/>
              <a:ext cx="6288240" cy="369332"/>
            </a:xfrm>
            <a:prstGeom prst="rect">
              <a:avLst/>
            </a:prstGeom>
            <a:noFill/>
          </p:spPr>
          <p:txBody>
            <a:bodyPr wrap="square" rtlCol="0">
              <a:spAutoFit/>
            </a:bodyPr>
            <a:lstStyle/>
            <a:p>
              <a:r>
                <a:rPr lang="zh-CN" altLang="en-US" dirty="0" smtClean="0"/>
                <a:t>在</a:t>
              </a:r>
              <a:r>
                <a:rPr lang="en-US" altLang="zh-CN" dirty="0" err="1" smtClean="0"/>
                <a:t>eoliner</a:t>
              </a:r>
              <a:r>
                <a:rPr lang="zh-CN" altLang="en-US" dirty="0" smtClean="0"/>
                <a:t>上对进行测试，测试数据尽量贴合生产环境</a:t>
              </a:r>
              <a:endParaRPr lang="zh-CN" altLang="en-US" dirty="0"/>
            </a:p>
          </p:txBody>
        </p:sp>
      </p:grpSp>
    </p:spTree>
    <p:extLst>
      <p:ext uri="{BB962C8B-B14F-4D97-AF65-F5344CB8AC3E}">
        <p14:creationId xmlns:p14="http://schemas.microsoft.com/office/powerpoint/2010/main" val="22711801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目录</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108091"/>
            <a:ext cx="8229600" cy="4678363"/>
          </a:xfrm>
        </p:spPr>
        <p:txBody>
          <a:bodyPr/>
          <a:lstStyle/>
          <a:p>
            <a:pPr>
              <a:spcBef>
                <a:spcPts val="600"/>
              </a:spcBef>
              <a:spcAft>
                <a:spcPts val="0"/>
              </a:spcAft>
              <a:buFont typeface="Wingdings" pitchFamily="2" charset="2"/>
              <a:buChar char="l"/>
            </a:pPr>
            <a:r>
              <a:rPr lang="zh-CN" altLang="en-US" dirty="0" smtClean="0">
                <a:solidFill>
                  <a:srgbClr val="0070C0"/>
                </a:solidFill>
              </a:rPr>
              <a:t>个人简介</a:t>
            </a:r>
            <a:endParaRPr lang="en-US" altLang="zh-CN" dirty="0" smtClean="0">
              <a:solidFill>
                <a:srgbClr val="0070C0"/>
              </a:solidFill>
            </a:endParaRPr>
          </a:p>
          <a:p>
            <a:pPr>
              <a:spcBef>
                <a:spcPts val="600"/>
              </a:spcBef>
              <a:spcAft>
                <a:spcPts val="0"/>
              </a:spcAft>
              <a:buFont typeface="Wingdings" pitchFamily="2" charset="2"/>
              <a:buChar char="l"/>
            </a:pPr>
            <a:r>
              <a:rPr lang="zh-CN" altLang="en-US" b="0" dirty="0" smtClean="0"/>
              <a:t>试用期总结</a:t>
            </a:r>
            <a:endParaRPr lang="en-US" altLang="zh-CN" b="0" dirty="0" smtClean="0"/>
          </a:p>
          <a:p>
            <a:pPr>
              <a:spcBef>
                <a:spcPts val="600"/>
              </a:spcBef>
              <a:spcAft>
                <a:spcPts val="0"/>
              </a:spcAft>
              <a:buNone/>
            </a:pPr>
            <a:r>
              <a:rPr lang="zh-CN" altLang="en-US" sz="2200" b="0" dirty="0" smtClean="0"/>
              <a:t>       学习与发展</a:t>
            </a:r>
            <a:endParaRPr lang="en-US" altLang="zh-CN" sz="2200" b="0" dirty="0" smtClean="0"/>
          </a:p>
          <a:p>
            <a:pPr>
              <a:spcBef>
                <a:spcPts val="600"/>
              </a:spcBef>
              <a:spcAft>
                <a:spcPts val="0"/>
              </a:spcAft>
              <a:buNone/>
            </a:pPr>
            <a:r>
              <a:rPr lang="en-US" altLang="zh-CN" sz="2200" b="0" dirty="0" smtClean="0"/>
              <a:t>       </a:t>
            </a:r>
            <a:r>
              <a:rPr lang="zh-CN" altLang="en-US" sz="2200" b="0" dirty="0" smtClean="0"/>
              <a:t>工作与成果</a:t>
            </a:r>
            <a:endParaRPr lang="en-US" altLang="zh-CN" sz="2200" b="0" dirty="0" smtClean="0"/>
          </a:p>
          <a:p>
            <a:pPr>
              <a:spcBef>
                <a:spcPts val="600"/>
              </a:spcBef>
              <a:spcAft>
                <a:spcPts val="0"/>
              </a:spcAft>
              <a:buNone/>
            </a:pPr>
            <a:r>
              <a:rPr lang="en-US" altLang="zh-CN" sz="2200" b="0" dirty="0" smtClean="0"/>
              <a:t>       </a:t>
            </a:r>
            <a:r>
              <a:rPr lang="zh-CN" altLang="en-US" sz="2200" b="0" dirty="0" smtClean="0"/>
              <a:t>工作案例</a:t>
            </a:r>
            <a:endParaRPr lang="en-US" altLang="zh-CN" sz="2200" b="0" dirty="0" smtClean="0"/>
          </a:p>
          <a:p>
            <a:pPr>
              <a:spcBef>
                <a:spcPts val="600"/>
              </a:spcBef>
              <a:spcAft>
                <a:spcPts val="0"/>
              </a:spcAft>
              <a:buNone/>
            </a:pPr>
            <a:r>
              <a:rPr lang="en-US" altLang="zh-CN" sz="2200" b="0" dirty="0" smtClean="0"/>
              <a:t>       </a:t>
            </a:r>
            <a:r>
              <a:rPr lang="zh-CN" altLang="en-US" sz="2200" b="0" dirty="0" smtClean="0"/>
              <a:t>企业融入</a:t>
            </a:r>
            <a:endParaRPr lang="en-US" altLang="zh-CN" sz="2200" b="0" dirty="0" smtClean="0"/>
          </a:p>
          <a:p>
            <a:pPr>
              <a:spcBef>
                <a:spcPts val="600"/>
              </a:spcBef>
              <a:spcAft>
                <a:spcPts val="0"/>
              </a:spcAft>
              <a:buFont typeface="Wingdings" pitchFamily="2" charset="2"/>
              <a:buChar char="l"/>
            </a:pPr>
            <a:r>
              <a:rPr lang="zh-CN" altLang="en-US" b="0" dirty="0" smtClean="0"/>
              <a:t>个人自评</a:t>
            </a:r>
            <a:endParaRPr lang="en-US" altLang="zh-CN" b="0" dirty="0" smtClean="0"/>
          </a:p>
          <a:p>
            <a:pPr>
              <a:spcBef>
                <a:spcPts val="600"/>
              </a:spcBef>
              <a:spcAft>
                <a:spcPts val="0"/>
              </a:spcAft>
              <a:buNone/>
            </a:pPr>
            <a:r>
              <a:rPr lang="zh-CN" altLang="en-US" sz="2200" b="0" dirty="0" smtClean="0"/>
              <a:t>        岗位胜任情况</a:t>
            </a:r>
            <a:endParaRPr lang="en-US" altLang="zh-CN" sz="2200" b="0" dirty="0" smtClean="0"/>
          </a:p>
          <a:p>
            <a:pPr>
              <a:spcBef>
                <a:spcPts val="600"/>
              </a:spcBef>
              <a:spcAft>
                <a:spcPts val="0"/>
              </a:spcAft>
              <a:buNone/>
            </a:pPr>
            <a:r>
              <a:rPr lang="en-US" altLang="zh-CN" sz="2200" b="0" dirty="0" smtClean="0"/>
              <a:t>        </a:t>
            </a:r>
            <a:r>
              <a:rPr lang="zh-CN" altLang="en-US" sz="2200" b="0" dirty="0" smtClean="0"/>
              <a:t>任职资格认证</a:t>
            </a:r>
            <a:endParaRPr lang="en-US" altLang="zh-CN" sz="2200" b="0" dirty="0" smtClean="0"/>
          </a:p>
          <a:p>
            <a:pPr>
              <a:spcBef>
                <a:spcPts val="600"/>
              </a:spcBef>
              <a:spcAft>
                <a:spcPts val="0"/>
              </a:spcAft>
              <a:buNone/>
            </a:pPr>
            <a:r>
              <a:rPr lang="zh-CN" altLang="en-US" sz="2200" b="0" dirty="0" smtClean="0"/>
              <a:t>        综合自评</a:t>
            </a:r>
            <a:endParaRPr lang="en-US" altLang="zh-CN" sz="2200" b="0" dirty="0" smtClean="0"/>
          </a:p>
          <a:p>
            <a:pPr>
              <a:spcBef>
                <a:spcPts val="600"/>
              </a:spcBef>
              <a:spcAft>
                <a:spcPts val="0"/>
              </a:spcAft>
              <a:buFont typeface="Wingdings" pitchFamily="2" charset="2"/>
              <a:buChar char="l"/>
            </a:pPr>
            <a:r>
              <a:rPr lang="zh-CN" altLang="en-US" b="0" dirty="0" smtClean="0"/>
              <a:t>建议与意见</a:t>
            </a:r>
            <a:endParaRPr lang="en-US" altLang="zh-CN" b="0" dirty="0" smtClean="0"/>
          </a:p>
          <a:p>
            <a:pPr>
              <a:spcBef>
                <a:spcPts val="600"/>
              </a:spcBef>
              <a:spcAft>
                <a:spcPts val="0"/>
              </a:spcAft>
              <a:buNone/>
            </a:pPr>
            <a:endParaRPr lang="en-US" altLang="zh-CN" b="0" dirty="0" smtClean="0"/>
          </a:p>
          <a:p>
            <a:pPr>
              <a:spcBef>
                <a:spcPts val="600"/>
              </a:spcBef>
              <a:spcAft>
                <a:spcPts val="0"/>
              </a:spcAft>
              <a:buNone/>
            </a:pPr>
            <a:r>
              <a:rPr lang="en-US" altLang="zh-CN" b="0" dirty="0" smtClean="0"/>
              <a:t>        </a:t>
            </a:r>
            <a:endParaRPr lang="zh-CN" altLang="en-US" b="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2</a:t>
            </a:fld>
            <a:endParaRPr lang="zh-CN" alt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试用期总结：工作案例</a:t>
            </a:r>
            <a:endParaRPr lang="zh-CN" altLang="en-US" dirty="0">
              <a:latin typeface="微软雅黑" pitchFamily="34" charset="-122"/>
              <a:ea typeface="微软雅黑" pitchFamily="34" charset="-122"/>
            </a:endParaRPr>
          </a:p>
        </p:txBody>
      </p:sp>
      <p:sp>
        <p:nvSpPr>
          <p:cNvPr id="8" name="内容占位符 5"/>
          <p:cNvSpPr>
            <a:spLocks noGrp="1"/>
          </p:cNvSpPr>
          <p:nvPr>
            <p:ph idx="1"/>
          </p:nvPr>
        </p:nvSpPr>
        <p:spPr>
          <a:xfrm>
            <a:off x="467544" y="2143974"/>
            <a:ext cx="7515220" cy="3919551"/>
          </a:xfrm>
          <a:ln>
            <a:solidFill>
              <a:schemeClr val="bg2"/>
            </a:solidFill>
            <a:prstDash val="dash"/>
          </a:ln>
        </p:spPr>
        <p:txBody>
          <a:bodyPr/>
          <a:lstStyle/>
          <a:p>
            <a:pPr marL="0">
              <a:spcBef>
                <a:spcPts val="1200"/>
              </a:spcBef>
              <a:spcAft>
                <a:spcPts val="0"/>
              </a:spcAft>
              <a:buNone/>
            </a:pPr>
            <a:r>
              <a:rPr lang="zh-CN" altLang="en-US" sz="2000" b="0" dirty="0" smtClean="0"/>
              <a:t>时间：</a:t>
            </a:r>
            <a:r>
              <a:rPr lang="en-US" altLang="zh-CN" sz="2000" b="0" dirty="0" smtClean="0"/>
              <a:t>7.5 – 7.6</a:t>
            </a:r>
          </a:p>
          <a:p>
            <a:pPr marL="0">
              <a:spcBef>
                <a:spcPts val="1200"/>
              </a:spcBef>
              <a:spcAft>
                <a:spcPts val="0"/>
              </a:spcAft>
              <a:buNone/>
            </a:pPr>
            <a:r>
              <a:rPr lang="zh-CN" altLang="en-US" sz="2000" b="0" dirty="0" smtClean="0"/>
              <a:t>案例整个过程的描述：使用</a:t>
            </a:r>
            <a:r>
              <a:rPr lang="en-US" altLang="zh-CN" sz="2000" b="0" dirty="0" smtClean="0"/>
              <a:t>Jsr303</a:t>
            </a:r>
            <a:r>
              <a:rPr lang="zh-CN" altLang="en-US" sz="2000" b="0" dirty="0" smtClean="0"/>
              <a:t>进行参数校验</a:t>
            </a:r>
            <a:endParaRPr lang="en-US" altLang="zh-CN" sz="2000" b="0" dirty="0" smtClean="0"/>
          </a:p>
          <a:p>
            <a:pPr marL="0">
              <a:spcBef>
                <a:spcPts val="1200"/>
              </a:spcBef>
              <a:spcAft>
                <a:spcPts val="0"/>
              </a:spcAft>
              <a:buNone/>
            </a:pPr>
            <a:r>
              <a:rPr lang="zh-CN" altLang="en-US" sz="2000" b="0" dirty="0" smtClean="0"/>
              <a:t>起因：在项目二期使用</a:t>
            </a:r>
            <a:r>
              <a:rPr lang="en-US" altLang="zh-CN" sz="2000" b="0" dirty="0" err="1" smtClean="0"/>
              <a:t>Jpa</a:t>
            </a:r>
            <a:r>
              <a:rPr lang="zh-CN" altLang="en-US" sz="2000" b="0" dirty="0" smtClean="0"/>
              <a:t>对项目进行重构与优化的时候，建议使用</a:t>
            </a:r>
            <a:r>
              <a:rPr lang="en-US" altLang="zh-CN" sz="2000" b="0" dirty="0" smtClean="0"/>
              <a:t>Jsr-303</a:t>
            </a:r>
            <a:r>
              <a:rPr lang="zh-CN" altLang="en-US" sz="2000" b="0" dirty="0" smtClean="0"/>
              <a:t>进行参数校验，并</a:t>
            </a:r>
            <a:r>
              <a:rPr lang="zh-CN" altLang="en-US" sz="2000" b="0" dirty="0"/>
              <a:t>做</a:t>
            </a:r>
            <a:r>
              <a:rPr lang="zh-CN" altLang="en-US" sz="2000" b="0" dirty="0" smtClean="0"/>
              <a:t>了一个</a:t>
            </a:r>
            <a:r>
              <a:rPr lang="en-US" altLang="zh-CN" sz="2000" b="0" dirty="0" smtClean="0"/>
              <a:t>Demo</a:t>
            </a:r>
            <a:r>
              <a:rPr lang="zh-CN" altLang="en-US" sz="2000" b="0" dirty="0" smtClean="0"/>
              <a:t>演示，得到了同事的认可。并辅助组内的同事封装了一些常用的类，提升了编码的质量和效率。</a:t>
            </a:r>
            <a:endParaRPr lang="en-US" altLang="zh-CN" sz="2000" b="0" dirty="0" smtClean="0"/>
          </a:p>
        </p:txBody>
      </p:sp>
      <p:sp>
        <p:nvSpPr>
          <p:cNvPr id="9" name="Rectangle 3"/>
          <p:cNvSpPr>
            <a:spLocks noChangeArrowheads="1"/>
          </p:cNvSpPr>
          <p:nvPr/>
        </p:nvSpPr>
        <p:spPr bwMode="auto">
          <a:xfrm>
            <a:off x="625475" y="1279525"/>
            <a:ext cx="8080375" cy="344475"/>
          </a:xfrm>
          <a:prstGeom prst="rect">
            <a:avLst/>
          </a:prstGeom>
          <a:noFill/>
          <a:ln w="9525">
            <a:noFill/>
            <a:miter lim="800000"/>
            <a:headEnd/>
            <a:tailEnd/>
          </a:ln>
        </p:spPr>
        <p:txBody>
          <a:bodyPr/>
          <a:lstStyle/>
          <a:p>
            <a:pPr algn="l">
              <a:lnSpc>
                <a:spcPct val="120000"/>
              </a:lnSpc>
              <a:spcBef>
                <a:spcPct val="50000"/>
              </a:spcBef>
              <a:buClr>
                <a:srgbClr val="0070C0"/>
              </a:buClr>
              <a:buSzPct val="80000"/>
              <a:buFont typeface="Wingdings" pitchFamily="2" charset="2"/>
              <a:buChar char="n"/>
            </a:pPr>
            <a:r>
              <a:rPr lang="zh-CN" altLang="en-US" sz="2400" b="1" dirty="0" smtClean="0">
                <a:latin typeface="微软雅黑" pitchFamily="34" charset="-122"/>
                <a:ea typeface="微软雅黑" pitchFamily="34" charset="-122"/>
              </a:rPr>
              <a:t>试用期间最成功的工作案例分享</a:t>
            </a:r>
            <a:endParaRPr lang="zh-CN" altLang="en-US" sz="2000" dirty="0">
              <a:ea typeface="微软雅黑" pitchFamily="34" charset="-122"/>
            </a:endParaRPr>
          </a:p>
          <a:p>
            <a:pPr algn="l">
              <a:lnSpc>
                <a:spcPct val="120000"/>
              </a:lnSpc>
              <a:spcBef>
                <a:spcPct val="50000"/>
              </a:spcBef>
              <a:buClr>
                <a:srgbClr val="0070C0"/>
              </a:buClr>
              <a:buFont typeface="Wingdings" pitchFamily="2" charset="2"/>
              <a:buNone/>
            </a:pPr>
            <a:endParaRPr lang="en-US" altLang="zh-CN" sz="2400" b="1" dirty="0">
              <a:latin typeface="微软雅黑" pitchFamily="34" charset="-122"/>
              <a:ea typeface="微软雅黑" pitchFamily="34" charset="-122"/>
            </a:endParaRPr>
          </a:p>
        </p:txBody>
      </p:sp>
      <p:sp>
        <p:nvSpPr>
          <p:cNvPr id="6" name="灯片编号占位符 5"/>
          <p:cNvSpPr>
            <a:spLocks noGrp="1"/>
          </p:cNvSpPr>
          <p:nvPr>
            <p:ph type="sldNum" sz="quarter" idx="10"/>
          </p:nvPr>
        </p:nvSpPr>
        <p:spPr/>
        <p:txBody>
          <a:bodyPr/>
          <a:lstStyle/>
          <a:p>
            <a:pPr>
              <a:defRPr/>
            </a:pPr>
            <a:fld id="{4816A599-0D7A-4ED1-B317-DB57F830172B}" type="slidenum">
              <a:rPr lang="zh-CN" altLang="en-US" smtClean="0"/>
              <a:pPr>
                <a:defRPr/>
              </a:pPr>
              <a:t>20</a:t>
            </a:fld>
            <a:endParaRPr lang="zh-CN" altLang="en-US"/>
          </a:p>
        </p:txBody>
      </p:sp>
      <p:pic>
        <p:nvPicPr>
          <p:cNvPr id="2" name="图片 1"/>
          <p:cNvPicPr>
            <a:picLocks noChangeAspect="1"/>
          </p:cNvPicPr>
          <p:nvPr/>
        </p:nvPicPr>
        <p:blipFill>
          <a:blip r:embed="rId3"/>
          <a:stretch>
            <a:fillRect/>
          </a:stretch>
        </p:blipFill>
        <p:spPr>
          <a:xfrm>
            <a:off x="2678363" y="4653136"/>
            <a:ext cx="3974597" cy="1710308"/>
          </a:xfrm>
          <a:prstGeom prst="rect">
            <a:avLst/>
          </a:prstGeom>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试用期总结：工作案例</a:t>
            </a:r>
            <a:endParaRPr lang="zh-CN" altLang="en-US" dirty="0">
              <a:latin typeface="微软雅黑" pitchFamily="34" charset="-122"/>
              <a:ea typeface="微软雅黑" pitchFamily="34" charset="-122"/>
            </a:endParaRPr>
          </a:p>
        </p:txBody>
      </p:sp>
      <p:sp>
        <p:nvSpPr>
          <p:cNvPr id="10" name="矩形 9"/>
          <p:cNvSpPr/>
          <p:nvPr/>
        </p:nvSpPr>
        <p:spPr>
          <a:xfrm>
            <a:off x="623860" y="1285860"/>
            <a:ext cx="4677884" cy="535531"/>
          </a:xfrm>
          <a:prstGeom prst="rect">
            <a:avLst/>
          </a:prstGeom>
        </p:spPr>
        <p:txBody>
          <a:bodyPr wrap="none">
            <a:spAutoFit/>
          </a:bodyPr>
          <a:lstStyle/>
          <a:p>
            <a:pPr>
              <a:lnSpc>
                <a:spcPct val="120000"/>
              </a:lnSpc>
              <a:spcBef>
                <a:spcPct val="50000"/>
              </a:spcBef>
              <a:buClr>
                <a:srgbClr val="0070C0"/>
              </a:buClr>
              <a:buSzPct val="80000"/>
              <a:buFont typeface="Wingdings" pitchFamily="2" charset="2"/>
              <a:buChar char="n"/>
            </a:pPr>
            <a:r>
              <a:rPr lang="zh-CN" altLang="en-US" sz="2400" b="1" dirty="0" smtClean="0">
                <a:latin typeface="微软雅黑" pitchFamily="34" charset="-122"/>
                <a:ea typeface="微软雅黑" pitchFamily="34" charset="-122"/>
              </a:rPr>
              <a:t>试用期间最成功的工作案例分享</a:t>
            </a:r>
            <a:endParaRPr lang="zh-CN" altLang="en-US" sz="2400" b="1" dirty="0">
              <a:latin typeface="微软雅黑" pitchFamily="34" charset="-122"/>
              <a:ea typeface="微软雅黑" pitchFamily="34" charset="-122"/>
            </a:endParaRPr>
          </a:p>
        </p:txBody>
      </p:sp>
      <p:sp>
        <p:nvSpPr>
          <p:cNvPr id="6" name="内容占位符 5"/>
          <p:cNvSpPr>
            <a:spLocks noGrp="1"/>
          </p:cNvSpPr>
          <p:nvPr>
            <p:ph idx="1"/>
          </p:nvPr>
        </p:nvSpPr>
        <p:spPr>
          <a:xfrm>
            <a:off x="700118" y="2081217"/>
            <a:ext cx="7515220" cy="3919551"/>
          </a:xfrm>
          <a:ln>
            <a:solidFill>
              <a:schemeClr val="bg2"/>
            </a:solidFill>
            <a:prstDash val="dash"/>
          </a:ln>
        </p:spPr>
        <p:txBody>
          <a:bodyPr/>
          <a:lstStyle/>
          <a:p>
            <a:pPr marL="0">
              <a:spcBef>
                <a:spcPts val="1200"/>
              </a:spcBef>
              <a:spcAft>
                <a:spcPts val="0"/>
              </a:spcAft>
              <a:buNone/>
            </a:pPr>
            <a:r>
              <a:rPr lang="zh-CN" altLang="en-US" sz="2000" b="0" dirty="0"/>
              <a:t>分析</a:t>
            </a:r>
            <a:r>
              <a:rPr lang="zh-CN" altLang="en-US" sz="2000" b="0" dirty="0" smtClean="0"/>
              <a:t>：在使用</a:t>
            </a:r>
            <a:r>
              <a:rPr lang="en-US" altLang="zh-CN" sz="2000" b="0" dirty="0" err="1" smtClean="0"/>
              <a:t>Jpa</a:t>
            </a:r>
            <a:r>
              <a:rPr lang="zh-CN" altLang="en-US" sz="2000" b="0" dirty="0" smtClean="0"/>
              <a:t>进行代码的重构过程中，由于要针对每个数据表写实体类。工作较为重复繁琐，并且容易出错。</a:t>
            </a:r>
            <a:endParaRPr lang="en-US" altLang="zh-CN" sz="2000" b="0" dirty="0"/>
          </a:p>
          <a:p>
            <a:pPr marL="0">
              <a:spcBef>
                <a:spcPts val="1200"/>
              </a:spcBef>
              <a:spcAft>
                <a:spcPts val="0"/>
              </a:spcAft>
              <a:buNone/>
            </a:pPr>
            <a:r>
              <a:rPr lang="zh-CN" altLang="en-US" sz="2000" b="0" dirty="0"/>
              <a:t>解决</a:t>
            </a:r>
            <a:r>
              <a:rPr lang="zh-CN" altLang="en-US" sz="2000" b="0" dirty="0" smtClean="0"/>
              <a:t>：从</a:t>
            </a:r>
            <a:r>
              <a:rPr lang="en-US" altLang="zh-CN" sz="2000" b="0" dirty="0" smtClean="0"/>
              <a:t>GitHub</a:t>
            </a:r>
            <a:r>
              <a:rPr lang="zh-CN" altLang="en-US" sz="2000" b="0" dirty="0" smtClean="0"/>
              <a:t>上找到可用开源的工具类，对工具类进行了一定的改造，最终搭建了一个简易的</a:t>
            </a:r>
            <a:r>
              <a:rPr lang="en-US" altLang="zh-CN" sz="2000" b="0" dirty="0" smtClean="0"/>
              <a:t>Spring Boot</a:t>
            </a:r>
            <a:r>
              <a:rPr lang="zh-CN" altLang="en-US" sz="2000" b="0" dirty="0" smtClean="0"/>
              <a:t>项目。从而简化了这些重复的工作。使用时只需要进行复制粘贴即可。</a:t>
            </a:r>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21</a:t>
            </a:fld>
            <a:endParaRPr lang="zh-CN" altLang="en-US"/>
          </a:p>
        </p:txBody>
      </p:sp>
      <p:pic>
        <p:nvPicPr>
          <p:cNvPr id="2" name="图片 1"/>
          <p:cNvPicPr>
            <a:picLocks noChangeAspect="1"/>
          </p:cNvPicPr>
          <p:nvPr/>
        </p:nvPicPr>
        <p:blipFill>
          <a:blip r:embed="rId3"/>
          <a:stretch>
            <a:fillRect/>
          </a:stretch>
        </p:blipFill>
        <p:spPr>
          <a:xfrm>
            <a:off x="2069016" y="4149080"/>
            <a:ext cx="4777424" cy="2412796"/>
          </a:xfrm>
          <a:prstGeom prst="rect">
            <a:avLst/>
          </a:prstGeo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试用期总结：工作案例</a:t>
            </a:r>
            <a:endParaRPr lang="zh-CN" altLang="en-US" dirty="0">
              <a:latin typeface="微软雅黑" pitchFamily="34" charset="-122"/>
              <a:ea typeface="微软雅黑" pitchFamily="34" charset="-122"/>
            </a:endParaRPr>
          </a:p>
        </p:txBody>
      </p:sp>
      <p:sp>
        <p:nvSpPr>
          <p:cNvPr id="8" name="内容占位符 5"/>
          <p:cNvSpPr>
            <a:spLocks noGrp="1"/>
          </p:cNvSpPr>
          <p:nvPr>
            <p:ph idx="1"/>
          </p:nvPr>
        </p:nvSpPr>
        <p:spPr>
          <a:xfrm>
            <a:off x="755576" y="1948289"/>
            <a:ext cx="7515220" cy="4588143"/>
          </a:xfrm>
          <a:ln>
            <a:solidFill>
              <a:schemeClr val="bg2"/>
            </a:solidFill>
            <a:prstDash val="dash"/>
          </a:ln>
        </p:spPr>
        <p:txBody>
          <a:bodyPr/>
          <a:lstStyle/>
          <a:p>
            <a:pPr marL="0">
              <a:spcBef>
                <a:spcPts val="1200"/>
              </a:spcBef>
              <a:spcAft>
                <a:spcPts val="0"/>
              </a:spcAft>
              <a:buNone/>
            </a:pPr>
            <a:r>
              <a:rPr lang="zh-CN" altLang="en-US" sz="2000" b="0" dirty="0" smtClean="0"/>
              <a:t>时间：</a:t>
            </a:r>
            <a:r>
              <a:rPr lang="en-US" altLang="zh-CN" sz="2000" b="0" dirty="0" smtClean="0"/>
              <a:t>6.20 – 7.18</a:t>
            </a:r>
          </a:p>
          <a:p>
            <a:pPr marL="0">
              <a:spcBef>
                <a:spcPts val="1200"/>
              </a:spcBef>
              <a:spcAft>
                <a:spcPts val="0"/>
              </a:spcAft>
              <a:buNone/>
            </a:pPr>
            <a:r>
              <a:rPr lang="zh-CN" altLang="en-US" sz="2000" b="0" dirty="0" smtClean="0"/>
              <a:t>案例整个过程的描述：</a:t>
            </a:r>
            <a:endParaRPr lang="en-US" altLang="zh-CN" sz="2000" b="0" dirty="0" smtClean="0"/>
          </a:p>
          <a:p>
            <a:pPr marL="0">
              <a:spcBef>
                <a:spcPts val="1200"/>
              </a:spcBef>
              <a:spcAft>
                <a:spcPts val="0"/>
              </a:spcAft>
              <a:buNone/>
            </a:pPr>
            <a:r>
              <a:rPr lang="zh-CN" altLang="en-US" sz="2000" b="0" dirty="0" smtClean="0"/>
              <a:t>起因：在项目二期使用</a:t>
            </a:r>
            <a:r>
              <a:rPr lang="en-US" altLang="zh-CN" sz="2000" b="0" dirty="0" err="1" smtClean="0"/>
              <a:t>Jpa</a:t>
            </a:r>
            <a:r>
              <a:rPr lang="zh-CN" altLang="en-US" sz="2000" b="0" dirty="0" smtClean="0"/>
              <a:t>对项目进行重构的过程中，涉及到多表关联的查询以及动态查询，而</a:t>
            </a:r>
            <a:r>
              <a:rPr lang="en-US" altLang="zh-CN" sz="2000" b="0" dirty="0" err="1" smtClean="0"/>
              <a:t>Jpa</a:t>
            </a:r>
            <a:r>
              <a:rPr lang="zh-CN" altLang="en-US" sz="2000" b="0" dirty="0" smtClean="0"/>
              <a:t>对这些支持的不是很好，并且网络上能找到的资料又凤毛麟角。在书写相关接口的时候很吃力，想找到能优雅地解决问题的方法。</a:t>
            </a:r>
            <a:endParaRPr lang="en-US" altLang="zh-CN" sz="2000" b="0" dirty="0" smtClean="0"/>
          </a:p>
          <a:p>
            <a:pPr marL="0">
              <a:spcBef>
                <a:spcPts val="1200"/>
              </a:spcBef>
              <a:spcAft>
                <a:spcPts val="0"/>
              </a:spcAft>
              <a:buNone/>
            </a:pPr>
            <a:r>
              <a:rPr lang="zh-CN" altLang="en-US" sz="2000" b="0" dirty="0" smtClean="0"/>
              <a:t>过程：最终通过查阅官方文档以及从有限的资源了筛选出了一些有效的资源，以及在导师以及同事的指导下确定了一个最优的解决方案，完美解决了这个问题。</a:t>
            </a:r>
            <a:endParaRPr lang="en-US" altLang="zh-CN" sz="2000" b="0" dirty="0" smtClean="0"/>
          </a:p>
          <a:p>
            <a:pPr marL="0">
              <a:spcBef>
                <a:spcPts val="1200"/>
              </a:spcBef>
              <a:spcAft>
                <a:spcPts val="0"/>
              </a:spcAft>
              <a:buNone/>
            </a:pPr>
            <a:endParaRPr lang="en-US" altLang="zh-CN" sz="2000" b="0" dirty="0" smtClean="0"/>
          </a:p>
        </p:txBody>
      </p:sp>
      <p:sp>
        <p:nvSpPr>
          <p:cNvPr id="9" name="Rectangle 3"/>
          <p:cNvSpPr>
            <a:spLocks noChangeArrowheads="1"/>
          </p:cNvSpPr>
          <p:nvPr/>
        </p:nvSpPr>
        <p:spPr bwMode="auto">
          <a:xfrm>
            <a:off x="625475" y="1279525"/>
            <a:ext cx="8080375" cy="344475"/>
          </a:xfrm>
          <a:prstGeom prst="rect">
            <a:avLst/>
          </a:prstGeom>
          <a:noFill/>
          <a:ln w="9525">
            <a:noFill/>
            <a:miter lim="800000"/>
            <a:headEnd/>
            <a:tailEnd/>
          </a:ln>
        </p:spPr>
        <p:txBody>
          <a:bodyPr/>
          <a:lstStyle/>
          <a:p>
            <a:pPr algn="l">
              <a:lnSpc>
                <a:spcPct val="120000"/>
              </a:lnSpc>
              <a:spcBef>
                <a:spcPct val="50000"/>
              </a:spcBef>
              <a:buClr>
                <a:srgbClr val="0070C0"/>
              </a:buClr>
              <a:buSzPct val="80000"/>
              <a:buFont typeface="Wingdings" pitchFamily="2" charset="2"/>
              <a:buChar char="n"/>
            </a:pPr>
            <a:r>
              <a:rPr lang="zh-CN" altLang="en-US" sz="2400" b="1" dirty="0" smtClean="0">
                <a:latin typeface="微软雅黑" pitchFamily="34" charset="-122"/>
                <a:ea typeface="微软雅黑" pitchFamily="34" charset="-122"/>
              </a:rPr>
              <a:t>试用期间最</a:t>
            </a:r>
            <a:r>
              <a:rPr lang="zh-CN" altLang="en-US" sz="2400" b="1" dirty="0">
                <a:latin typeface="微软雅黑" pitchFamily="34" charset="-122"/>
                <a:ea typeface="微软雅黑" pitchFamily="34" charset="-122"/>
              </a:rPr>
              <a:t>困难</a:t>
            </a:r>
            <a:r>
              <a:rPr lang="zh-CN" altLang="en-US" sz="2400" b="1" dirty="0" smtClean="0">
                <a:latin typeface="微软雅黑" pitchFamily="34" charset="-122"/>
                <a:ea typeface="微软雅黑" pitchFamily="34" charset="-122"/>
              </a:rPr>
              <a:t>的工作案例分享</a:t>
            </a: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en-US" altLang="zh-CN" sz="2400" b="1" dirty="0">
              <a:latin typeface="微软雅黑" pitchFamily="34" charset="-122"/>
              <a:ea typeface="微软雅黑" pitchFamily="34" charset="-122"/>
            </a:endParaRPr>
          </a:p>
        </p:txBody>
      </p:sp>
      <p:sp>
        <p:nvSpPr>
          <p:cNvPr id="6" name="灯片编号占位符 5"/>
          <p:cNvSpPr>
            <a:spLocks noGrp="1"/>
          </p:cNvSpPr>
          <p:nvPr>
            <p:ph type="sldNum" sz="quarter" idx="10"/>
          </p:nvPr>
        </p:nvSpPr>
        <p:spPr/>
        <p:txBody>
          <a:bodyPr/>
          <a:lstStyle/>
          <a:p>
            <a:pPr>
              <a:defRPr/>
            </a:pPr>
            <a:fld id="{4816A599-0D7A-4ED1-B317-DB57F830172B}" type="slidenum">
              <a:rPr lang="zh-CN" altLang="en-US" smtClean="0"/>
              <a:pPr>
                <a:defRPr/>
              </a:pPr>
              <a:t>22</a:t>
            </a:fld>
            <a:endParaRPr lang="zh-CN" altLang="en-US" dirty="0"/>
          </a:p>
        </p:txBody>
      </p:sp>
    </p:spTree>
    <p:extLst>
      <p:ext uri="{BB962C8B-B14F-4D97-AF65-F5344CB8AC3E}">
        <p14:creationId xmlns:p14="http://schemas.microsoft.com/office/powerpoint/2010/main" val="110385022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试用期总结：企业融入</a:t>
            </a:r>
            <a:endParaRPr lang="zh-CN" altLang="en-US" dirty="0">
              <a:latin typeface="微软雅黑" pitchFamily="34" charset="-122"/>
              <a:ea typeface="微软雅黑" pitchFamily="34" charset="-122"/>
            </a:endParaRPr>
          </a:p>
        </p:txBody>
      </p:sp>
      <p:sp>
        <p:nvSpPr>
          <p:cNvPr id="8" name="内容占位符 5"/>
          <p:cNvSpPr>
            <a:spLocks noGrp="1"/>
          </p:cNvSpPr>
          <p:nvPr>
            <p:ph idx="1"/>
          </p:nvPr>
        </p:nvSpPr>
        <p:spPr>
          <a:xfrm>
            <a:off x="785786" y="1866903"/>
            <a:ext cx="7715304" cy="3434305"/>
          </a:xfrm>
          <a:ln>
            <a:solidFill>
              <a:schemeClr val="bg2"/>
            </a:solidFill>
            <a:prstDash val="dash"/>
          </a:ln>
        </p:spPr>
        <p:txBody>
          <a:bodyPr/>
          <a:lstStyle/>
          <a:p>
            <a:pPr marL="99440" indent="-397763" defTabSz="795527">
              <a:spcBef>
                <a:spcPts val="0"/>
              </a:spcBef>
              <a:buFontTx/>
              <a:buAutoNum type="arabicPeriod"/>
              <a:defRPr sz="1740" b="0"/>
            </a:pPr>
            <a:r>
              <a:rPr lang="zh-CN" altLang="en-US" sz="2000" dirty="0">
                <a:latin typeface="微软雅黑"/>
                <a:ea typeface="微软雅黑"/>
                <a:cs typeface="微软雅黑"/>
                <a:sym typeface="微软雅黑"/>
              </a:rPr>
              <a:t>公司让的感受最深的是技术的专业化，质量的专业化，管理的专业化。</a:t>
            </a:r>
          </a:p>
          <a:p>
            <a:pPr marL="99440" indent="-397763" defTabSz="795527">
              <a:spcBef>
                <a:spcPts val="0"/>
              </a:spcBef>
              <a:buFontTx/>
              <a:buAutoNum type="arabicPeriod"/>
              <a:defRPr sz="1740" b="0"/>
            </a:pPr>
            <a:r>
              <a:rPr lang="zh-CN" altLang="en-US" sz="2000" dirty="0">
                <a:latin typeface="微软雅黑"/>
                <a:ea typeface="微软雅黑"/>
                <a:cs typeface="微软雅黑"/>
                <a:sym typeface="微软雅黑"/>
              </a:rPr>
              <a:t>公司比较注重研发人员，肯为研发项目投入大量人力，物力。</a:t>
            </a:r>
          </a:p>
          <a:p>
            <a:pPr marL="99440" indent="-397763" defTabSz="795527">
              <a:spcBef>
                <a:spcPts val="0"/>
              </a:spcBef>
              <a:buFontTx/>
              <a:buAutoNum type="arabicPeriod"/>
              <a:defRPr sz="1740" b="0">
                <a:latin typeface="微软雅黑"/>
                <a:ea typeface="微软雅黑"/>
                <a:cs typeface="微软雅黑"/>
                <a:sym typeface="微软雅黑"/>
              </a:defRPr>
            </a:pPr>
            <a:r>
              <a:rPr lang="zh-CN" altLang="en-US" sz="2000" dirty="0"/>
              <a:t>共享技术问题和知识，重视技术，奖励解决技术难题的人才。</a:t>
            </a:r>
          </a:p>
          <a:p>
            <a:pPr marL="99440" indent="-397763" defTabSz="795527">
              <a:spcBef>
                <a:spcPts val="0"/>
              </a:spcBef>
              <a:buFontTx/>
              <a:buAutoNum type="arabicPeriod"/>
              <a:defRPr sz="1740" b="0">
                <a:latin typeface="微软雅黑"/>
                <a:ea typeface="微软雅黑"/>
                <a:cs typeface="微软雅黑"/>
                <a:sym typeface="微软雅黑"/>
              </a:defRPr>
            </a:pPr>
            <a:r>
              <a:rPr lang="zh-CN" altLang="en-US" sz="2000" dirty="0"/>
              <a:t>通过任职资格对研发人员各方面能力（交流分享、创新）都提出了要求，并且注重平时的积累和总结</a:t>
            </a:r>
          </a:p>
          <a:p>
            <a:pPr marL="99440" indent="-397763" defTabSz="795527">
              <a:spcBef>
                <a:spcPts val="0"/>
              </a:spcBef>
              <a:buFontTx/>
              <a:buAutoNum type="arabicPeriod"/>
              <a:defRPr sz="1740" b="0"/>
            </a:pPr>
            <a:endParaRPr lang="zh-CN" altLang="en-US" sz="2000" dirty="0"/>
          </a:p>
        </p:txBody>
      </p:sp>
      <p:sp>
        <p:nvSpPr>
          <p:cNvPr id="9" name="Rectangle 3"/>
          <p:cNvSpPr>
            <a:spLocks noChangeArrowheads="1"/>
          </p:cNvSpPr>
          <p:nvPr/>
        </p:nvSpPr>
        <p:spPr bwMode="auto">
          <a:xfrm>
            <a:off x="606425" y="1298575"/>
            <a:ext cx="8080375" cy="344475"/>
          </a:xfrm>
          <a:prstGeom prst="rect">
            <a:avLst/>
          </a:prstGeom>
          <a:noFill/>
          <a:ln w="9525">
            <a:noFill/>
            <a:miter lim="800000"/>
            <a:headEnd/>
            <a:tailEnd/>
          </a:ln>
        </p:spPr>
        <p:txBody>
          <a:bodyPr/>
          <a:lstStyle/>
          <a:p>
            <a:pPr algn="l">
              <a:lnSpc>
                <a:spcPct val="120000"/>
              </a:lnSpc>
              <a:spcBef>
                <a:spcPct val="50000"/>
              </a:spcBef>
              <a:buClr>
                <a:srgbClr val="0070C0"/>
              </a:buClr>
              <a:buSzPct val="80000"/>
              <a:buFont typeface="Wingdings" pitchFamily="2" charset="2"/>
              <a:buChar char="n"/>
            </a:pPr>
            <a:r>
              <a:rPr lang="zh-CN" altLang="en-US" sz="2400" b="1" dirty="0" smtClean="0">
                <a:latin typeface="微软雅黑" pitchFamily="34" charset="-122"/>
                <a:ea typeface="微软雅黑" pitchFamily="34" charset="-122"/>
              </a:rPr>
              <a:t>对企业文化的理解与感受</a:t>
            </a: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en-US" altLang="zh-CN" sz="2400" b="1" dirty="0">
              <a:latin typeface="微软雅黑" pitchFamily="34" charset="-122"/>
              <a:ea typeface="微软雅黑" pitchFamily="34" charset="-122"/>
            </a:endParaRPr>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23</a:t>
            </a:fld>
            <a:endParaRPr lang="zh-CN" alt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试用期总结：企业融入</a:t>
            </a:r>
            <a:endParaRPr lang="zh-CN" altLang="en-US" dirty="0">
              <a:latin typeface="微软雅黑" pitchFamily="34" charset="-122"/>
              <a:ea typeface="微软雅黑" pitchFamily="34" charset="-122"/>
            </a:endParaRPr>
          </a:p>
        </p:txBody>
      </p:sp>
      <p:sp>
        <p:nvSpPr>
          <p:cNvPr id="10" name="矩形 9"/>
          <p:cNvSpPr/>
          <p:nvPr/>
        </p:nvSpPr>
        <p:spPr>
          <a:xfrm>
            <a:off x="572098" y="1052736"/>
            <a:ext cx="2215671" cy="535531"/>
          </a:xfrm>
          <a:prstGeom prst="rect">
            <a:avLst/>
          </a:prstGeom>
        </p:spPr>
        <p:txBody>
          <a:bodyPr wrap="none">
            <a:spAutoFit/>
          </a:bodyPr>
          <a:lstStyle/>
          <a:p>
            <a:pPr>
              <a:lnSpc>
                <a:spcPct val="120000"/>
              </a:lnSpc>
              <a:spcBef>
                <a:spcPct val="50000"/>
              </a:spcBef>
              <a:buClr>
                <a:srgbClr val="0070C0"/>
              </a:buClr>
              <a:buSzPct val="80000"/>
              <a:buFont typeface="Wingdings" pitchFamily="2" charset="2"/>
              <a:buChar char="n"/>
            </a:pPr>
            <a:r>
              <a:rPr lang="zh-CN" altLang="en-US" sz="2400" b="1" dirty="0" smtClean="0">
                <a:latin typeface="微软雅黑" pitchFamily="34" charset="-122"/>
                <a:ea typeface="微软雅黑" pitchFamily="34" charset="-122"/>
              </a:rPr>
              <a:t>对团队的融入</a:t>
            </a:r>
            <a:endParaRPr lang="zh-CN" altLang="en-US" sz="2400" b="1" dirty="0">
              <a:latin typeface="微软雅黑" pitchFamily="34" charset="-122"/>
              <a:ea typeface="微软雅黑" pitchFamily="34" charset="-122"/>
            </a:endParaRPr>
          </a:p>
        </p:txBody>
      </p:sp>
      <p:sp>
        <p:nvSpPr>
          <p:cNvPr id="11" name="内容占位符 5"/>
          <p:cNvSpPr txBox="1">
            <a:spLocks/>
          </p:cNvSpPr>
          <p:nvPr/>
        </p:nvSpPr>
        <p:spPr bwMode="auto">
          <a:xfrm>
            <a:off x="395536" y="1858688"/>
            <a:ext cx="7729534" cy="4099477"/>
          </a:xfrm>
          <a:prstGeom prst="rect">
            <a:avLst/>
          </a:prstGeom>
          <a:noFill/>
          <a:ln w="9525">
            <a:solidFill>
              <a:schemeClr val="bg2"/>
            </a:solidFill>
            <a:prstDash val="dash"/>
            <a:miter lim="800000"/>
            <a:headEnd/>
            <a:tailEnd/>
          </a:ln>
        </p:spPr>
        <p:txBody>
          <a:bodyPr vert="horz" wrap="square" lIns="91440" tIns="45720" rIns="91440" bIns="45720" numCol="1" anchor="t" anchorCtr="0" compatLnSpc="1">
            <a:prstTxWarp prst="textNoShape">
              <a:avLst/>
            </a:prstTxWarp>
          </a:bodyPr>
          <a:lstStyle/>
          <a:p>
            <a:pPr lvl="0" indent="-342900" algn="just" eaLnBrk="0" fontAlgn="base" hangingPunct="0">
              <a:lnSpc>
                <a:spcPct val="120000"/>
              </a:lnSpc>
              <a:spcBef>
                <a:spcPts val="1200"/>
              </a:spcBef>
              <a:buClr>
                <a:srgbClr val="5DB2FF"/>
              </a:buClr>
              <a:buSzPct val="80000"/>
            </a:pPr>
            <a:r>
              <a:rPr lang="en-US" altLang="zh-CN" sz="2000" kern="0" dirty="0">
                <a:ea typeface="微软雅黑" pitchFamily="34" charset="-122"/>
              </a:rPr>
              <a:t> </a:t>
            </a:r>
            <a:r>
              <a:rPr lang="en-US" altLang="zh-CN" sz="2000" kern="0" dirty="0" smtClean="0">
                <a:ea typeface="微软雅黑" pitchFamily="34" charset="-122"/>
              </a:rPr>
              <a:t> </a:t>
            </a:r>
            <a:r>
              <a:rPr lang="zh-CN" altLang="en-US" sz="2000" kern="0" dirty="0" smtClean="0">
                <a:ea typeface="微软雅黑" pitchFamily="34" charset="-122"/>
              </a:rPr>
              <a:t>现在感觉很熟悉团队的每个人，他们每天在我身边，我们每天为一个目标一起前进，相互帮助，互相鼓励。组长和导师非常的热情并且很关心我们，不管是在工作中还是生活中都能给我指导</a:t>
            </a:r>
            <a:endParaRPr lang="en-US" altLang="zh-CN" sz="2000" kern="0" dirty="0" smtClean="0">
              <a:ea typeface="微软雅黑" pitchFamily="34" charset="-122"/>
            </a:endParaRPr>
          </a:p>
          <a:p>
            <a:pPr lvl="0" indent="-342900" algn="just" eaLnBrk="0" fontAlgn="base" hangingPunct="0">
              <a:lnSpc>
                <a:spcPct val="120000"/>
              </a:lnSpc>
              <a:spcBef>
                <a:spcPts val="1200"/>
              </a:spcBef>
              <a:buClr>
                <a:srgbClr val="5DB2FF"/>
              </a:buClr>
              <a:buSzPct val="80000"/>
            </a:pPr>
            <a:r>
              <a:rPr lang="zh-CN" altLang="en-US" sz="2000" kern="0" dirty="0" smtClean="0">
                <a:ea typeface="微软雅黑" pitchFamily="34" charset="-122"/>
              </a:rPr>
              <a:t>  工作</a:t>
            </a:r>
            <a:r>
              <a:rPr lang="zh-CN" altLang="en-US" sz="2000" kern="0" dirty="0">
                <a:ea typeface="微软雅黑" pitchFamily="34" charset="-122"/>
              </a:rPr>
              <a:t>上，大家都非常积极上进，并且非常有效率，也乐于分享自己的工作成果，对于工作中遇到的问题，都能热心耐心的讲解和指导。组长的领导也非常到位，对工作的前瞻性和计划都做得很好，对每个组员的分工调用合理高效</a:t>
            </a:r>
            <a:endParaRPr lang="en-US" altLang="zh-CN" sz="2000" kern="0" dirty="0">
              <a:ea typeface="微软雅黑" pitchFamily="34" charset="-122"/>
            </a:endParaRPr>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24</a:t>
            </a:fld>
            <a:endParaRPr lang="zh-CN" altLang="en-US"/>
          </a:p>
        </p:txBody>
      </p:sp>
    </p:spTree>
    <p:extLst>
      <p:ext uri="{BB962C8B-B14F-4D97-AF65-F5344CB8AC3E}">
        <p14:creationId xmlns:p14="http://schemas.microsoft.com/office/powerpoint/2010/main" val="269439994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目录</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108091"/>
            <a:ext cx="8229600" cy="4678363"/>
          </a:xfrm>
        </p:spPr>
        <p:txBody>
          <a:bodyPr/>
          <a:lstStyle/>
          <a:p>
            <a:pPr>
              <a:spcBef>
                <a:spcPts val="600"/>
              </a:spcBef>
              <a:spcAft>
                <a:spcPts val="0"/>
              </a:spcAft>
              <a:buFont typeface="Wingdings" pitchFamily="2" charset="2"/>
              <a:buChar char="l"/>
            </a:pPr>
            <a:r>
              <a:rPr lang="zh-CN" altLang="en-US" b="0" dirty="0" smtClean="0"/>
              <a:t>个人简介</a:t>
            </a:r>
            <a:endParaRPr lang="en-US" altLang="zh-CN" b="0" dirty="0" smtClean="0"/>
          </a:p>
          <a:p>
            <a:pPr>
              <a:spcBef>
                <a:spcPts val="600"/>
              </a:spcBef>
              <a:spcAft>
                <a:spcPts val="0"/>
              </a:spcAft>
              <a:buFont typeface="Wingdings" pitchFamily="2" charset="2"/>
              <a:buChar char="l"/>
            </a:pPr>
            <a:r>
              <a:rPr lang="zh-CN" altLang="en-US" b="0" dirty="0" smtClean="0"/>
              <a:t>试用期总结</a:t>
            </a:r>
            <a:endParaRPr lang="en-US" altLang="zh-CN" b="0" dirty="0" smtClean="0"/>
          </a:p>
          <a:p>
            <a:pPr>
              <a:spcBef>
                <a:spcPts val="600"/>
              </a:spcBef>
              <a:spcAft>
                <a:spcPts val="0"/>
              </a:spcAft>
              <a:buNone/>
            </a:pPr>
            <a:r>
              <a:rPr lang="zh-CN" altLang="en-US" sz="2200" b="0" dirty="0" smtClean="0"/>
              <a:t>       学习与发展</a:t>
            </a:r>
            <a:endParaRPr lang="en-US" altLang="zh-CN" sz="2200" b="0" dirty="0" smtClean="0"/>
          </a:p>
          <a:p>
            <a:pPr>
              <a:spcBef>
                <a:spcPts val="600"/>
              </a:spcBef>
              <a:spcAft>
                <a:spcPts val="0"/>
              </a:spcAft>
              <a:buNone/>
            </a:pPr>
            <a:r>
              <a:rPr lang="en-US" altLang="zh-CN" sz="2200" b="0" dirty="0" smtClean="0"/>
              <a:t>       </a:t>
            </a:r>
            <a:r>
              <a:rPr lang="zh-CN" altLang="en-US" sz="2200" b="0" dirty="0" smtClean="0"/>
              <a:t>工作与成果</a:t>
            </a:r>
            <a:endParaRPr lang="en-US" altLang="zh-CN" sz="2200" b="0" dirty="0" smtClean="0"/>
          </a:p>
          <a:p>
            <a:pPr>
              <a:spcBef>
                <a:spcPts val="600"/>
              </a:spcBef>
              <a:spcAft>
                <a:spcPts val="0"/>
              </a:spcAft>
              <a:buNone/>
            </a:pPr>
            <a:r>
              <a:rPr lang="en-US" altLang="zh-CN" sz="2200" b="0" dirty="0" smtClean="0"/>
              <a:t>       </a:t>
            </a:r>
            <a:r>
              <a:rPr lang="zh-CN" altLang="en-US" sz="2200" b="0" dirty="0" smtClean="0"/>
              <a:t>工作案例</a:t>
            </a:r>
            <a:endParaRPr lang="en-US" altLang="zh-CN" sz="2200" b="0" dirty="0" smtClean="0"/>
          </a:p>
          <a:p>
            <a:pPr>
              <a:spcBef>
                <a:spcPts val="600"/>
              </a:spcBef>
              <a:spcAft>
                <a:spcPts val="0"/>
              </a:spcAft>
              <a:buNone/>
            </a:pPr>
            <a:r>
              <a:rPr lang="en-US" altLang="zh-CN" sz="2200" b="0" dirty="0" smtClean="0"/>
              <a:t>       </a:t>
            </a:r>
            <a:r>
              <a:rPr lang="zh-CN" altLang="en-US" sz="2200" b="0" dirty="0" smtClean="0"/>
              <a:t>企业融入</a:t>
            </a:r>
            <a:endParaRPr lang="en-US" altLang="zh-CN" sz="2200" b="0" dirty="0" smtClean="0"/>
          </a:p>
          <a:p>
            <a:pPr>
              <a:spcBef>
                <a:spcPts val="600"/>
              </a:spcBef>
              <a:spcAft>
                <a:spcPts val="0"/>
              </a:spcAft>
              <a:buFont typeface="Wingdings" pitchFamily="2" charset="2"/>
              <a:buChar char="l"/>
            </a:pPr>
            <a:r>
              <a:rPr lang="zh-CN" altLang="en-US" dirty="0" smtClean="0">
                <a:solidFill>
                  <a:srgbClr val="0070C0"/>
                </a:solidFill>
              </a:rPr>
              <a:t>个人自评</a:t>
            </a:r>
            <a:endParaRPr lang="en-US" altLang="zh-CN" dirty="0" smtClean="0">
              <a:solidFill>
                <a:srgbClr val="0070C0"/>
              </a:solidFill>
            </a:endParaRPr>
          </a:p>
          <a:p>
            <a:pPr>
              <a:spcBef>
                <a:spcPts val="600"/>
              </a:spcBef>
              <a:spcAft>
                <a:spcPts val="0"/>
              </a:spcAft>
              <a:buNone/>
            </a:pPr>
            <a:r>
              <a:rPr lang="zh-CN" altLang="en-US" sz="2200" b="0" dirty="0" smtClean="0"/>
              <a:t>        岗位胜任情况</a:t>
            </a:r>
            <a:endParaRPr lang="en-US" altLang="zh-CN" sz="2200" b="0" dirty="0" smtClean="0"/>
          </a:p>
          <a:p>
            <a:pPr>
              <a:spcBef>
                <a:spcPts val="600"/>
              </a:spcBef>
              <a:spcAft>
                <a:spcPts val="0"/>
              </a:spcAft>
              <a:buNone/>
            </a:pPr>
            <a:r>
              <a:rPr lang="en-US" altLang="zh-CN" sz="2200" b="0" dirty="0" smtClean="0"/>
              <a:t>        </a:t>
            </a:r>
            <a:r>
              <a:rPr lang="zh-CN" altLang="en-US" sz="2200" b="0" dirty="0" smtClean="0"/>
              <a:t>任职资格认证</a:t>
            </a:r>
            <a:endParaRPr lang="en-US" altLang="zh-CN" sz="2200" b="0" dirty="0" smtClean="0"/>
          </a:p>
          <a:p>
            <a:pPr>
              <a:spcBef>
                <a:spcPts val="600"/>
              </a:spcBef>
              <a:spcAft>
                <a:spcPts val="0"/>
              </a:spcAft>
              <a:buNone/>
            </a:pPr>
            <a:r>
              <a:rPr lang="zh-CN" altLang="en-US" sz="2200" b="0" dirty="0" smtClean="0"/>
              <a:t>        综合自评</a:t>
            </a:r>
            <a:endParaRPr lang="en-US" altLang="zh-CN" sz="2200" b="0" dirty="0" smtClean="0"/>
          </a:p>
          <a:p>
            <a:pPr>
              <a:spcBef>
                <a:spcPts val="600"/>
              </a:spcBef>
              <a:spcAft>
                <a:spcPts val="0"/>
              </a:spcAft>
              <a:buFont typeface="Wingdings" pitchFamily="2" charset="2"/>
              <a:buChar char="l"/>
            </a:pPr>
            <a:r>
              <a:rPr lang="zh-CN" altLang="en-US" b="0" dirty="0" smtClean="0"/>
              <a:t>建议与意见</a:t>
            </a:r>
            <a:endParaRPr lang="en-US" altLang="zh-CN" b="0" dirty="0" smtClean="0"/>
          </a:p>
          <a:p>
            <a:pPr>
              <a:spcBef>
                <a:spcPts val="600"/>
              </a:spcBef>
              <a:spcAft>
                <a:spcPts val="0"/>
              </a:spcAft>
              <a:buNone/>
            </a:pPr>
            <a:endParaRPr lang="en-US" altLang="zh-CN" b="0" dirty="0" smtClean="0"/>
          </a:p>
          <a:p>
            <a:pPr>
              <a:spcBef>
                <a:spcPts val="600"/>
              </a:spcBef>
              <a:spcAft>
                <a:spcPts val="0"/>
              </a:spcAft>
              <a:buNone/>
            </a:pPr>
            <a:r>
              <a:rPr lang="en-US" altLang="zh-CN" b="0" dirty="0" smtClean="0"/>
              <a:t>        </a:t>
            </a:r>
            <a:endParaRPr lang="zh-CN" altLang="en-US" b="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25</a:t>
            </a:fld>
            <a:endParaRPr lang="zh-CN" alt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个人自评：岗位胜任情况</a:t>
            </a:r>
            <a:endParaRPr lang="zh-CN" altLang="en-US" dirty="0">
              <a:latin typeface="微软雅黑" pitchFamily="34" charset="-122"/>
              <a:ea typeface="微软雅黑" pitchFamily="34" charset="-122"/>
            </a:endParaRPr>
          </a:p>
        </p:txBody>
      </p:sp>
      <p:graphicFrame>
        <p:nvGraphicFramePr>
          <p:cNvPr id="14" name="表格 13"/>
          <p:cNvGraphicFramePr>
            <a:graphicFrameLocks noGrp="1"/>
          </p:cNvGraphicFramePr>
          <p:nvPr>
            <p:extLst>
              <p:ext uri="{D42A27DB-BD31-4B8C-83A1-F6EECF244321}">
                <p14:modId xmlns:p14="http://schemas.microsoft.com/office/powerpoint/2010/main" val="182201355"/>
              </p:ext>
            </p:extLst>
          </p:nvPr>
        </p:nvGraphicFramePr>
        <p:xfrm>
          <a:off x="285720" y="1660668"/>
          <a:ext cx="8215369" cy="4114400"/>
        </p:xfrm>
        <a:graphic>
          <a:graphicData uri="http://schemas.openxmlformats.org/drawingml/2006/table">
            <a:tbl>
              <a:tblPr/>
              <a:tblGrid>
                <a:gridCol w="828345">
                  <a:extLst>
                    <a:ext uri="{9D8B030D-6E8A-4147-A177-3AD203B41FA5}">
                      <a16:colId xmlns:a16="http://schemas.microsoft.com/office/drawing/2014/main" xmlns="" val="20000"/>
                    </a:ext>
                  </a:extLst>
                </a:gridCol>
                <a:gridCol w="1513719">
                  <a:extLst>
                    <a:ext uri="{9D8B030D-6E8A-4147-A177-3AD203B41FA5}">
                      <a16:colId xmlns:a16="http://schemas.microsoft.com/office/drawing/2014/main" xmlns="" val="20001"/>
                    </a:ext>
                  </a:extLst>
                </a:gridCol>
                <a:gridCol w="2801472">
                  <a:extLst>
                    <a:ext uri="{9D8B030D-6E8A-4147-A177-3AD203B41FA5}">
                      <a16:colId xmlns:a16="http://schemas.microsoft.com/office/drawing/2014/main" xmlns="" val="20002"/>
                    </a:ext>
                  </a:extLst>
                </a:gridCol>
                <a:gridCol w="3071833">
                  <a:extLst>
                    <a:ext uri="{9D8B030D-6E8A-4147-A177-3AD203B41FA5}">
                      <a16:colId xmlns:a16="http://schemas.microsoft.com/office/drawing/2014/main" xmlns="" val="20003"/>
                    </a:ext>
                  </a:extLst>
                </a:gridCol>
              </a:tblGrid>
              <a:tr h="196808">
                <a:tc rowSpan="2">
                  <a:txBody>
                    <a:bodyPr/>
                    <a:lstStyle/>
                    <a:p>
                      <a:pPr algn="ctr" fontAlgn="ctr"/>
                      <a:r>
                        <a:rPr lang="zh-CN" altLang="en-US" sz="1400" b="1" i="0" u="none" strike="noStrike" dirty="0">
                          <a:solidFill>
                            <a:srgbClr val="000000"/>
                          </a:solidFill>
                          <a:latin typeface="宋体"/>
                        </a:rPr>
                        <a:t>学历</a:t>
                      </a:r>
                      <a:r>
                        <a:rPr lang="en-US" altLang="zh-CN" sz="1400" b="1" i="0" u="none" strike="noStrike" dirty="0">
                          <a:solidFill>
                            <a:srgbClr val="000000"/>
                          </a:solidFill>
                          <a:latin typeface="宋体"/>
                        </a:rPr>
                        <a:t>/</a:t>
                      </a:r>
                      <a:r>
                        <a:rPr lang="zh-CN" altLang="en-US" sz="1400" b="1" i="0" u="none" strike="noStrike" dirty="0">
                          <a:solidFill>
                            <a:srgbClr val="000000"/>
                          </a:solidFill>
                          <a:latin typeface="宋体"/>
                        </a:rPr>
                        <a:t>专业</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宋体"/>
                        </a:rPr>
                        <a:t>理想要求</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dirty="0" smtClean="0">
                          <a:effectLst/>
                        </a:rPr>
                        <a:t>硕士及以上学历；软件、网络、计算机相关专业。 </a:t>
                      </a:r>
                      <a:endParaRPr lang="zh-CN" altLang="en-US" sz="1400" b="0" i="0" u="none" strike="noStrike" dirty="0">
                        <a:solidFill>
                          <a:srgbClr val="000000"/>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zh-CN" altLang="en-US" sz="1400" b="0" i="0" u="none" strike="noStrike" dirty="0" smtClean="0">
                          <a:solidFill>
                            <a:schemeClr val="tx1"/>
                          </a:solidFill>
                          <a:latin typeface="宋体"/>
                        </a:rPr>
                        <a:t>本人为本科学历</a:t>
                      </a:r>
                      <a:endParaRPr lang="zh-CN" altLang="en-US" sz="1400" b="0" i="0" u="none" strike="noStrike" dirty="0">
                        <a:solidFill>
                          <a:schemeClr val="tx1"/>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96808">
                <a:tc vMerge="1">
                  <a:txBody>
                    <a:bodyPr/>
                    <a:lstStyle/>
                    <a:p>
                      <a:endParaRPr lang="zh-CN" altLang="en-US"/>
                    </a:p>
                  </a:txBody>
                  <a:tcPr/>
                </a:tc>
                <a:tc>
                  <a:txBody>
                    <a:bodyPr/>
                    <a:lstStyle/>
                    <a:p>
                      <a:pPr algn="ctr" fontAlgn="ctr"/>
                      <a:r>
                        <a:rPr lang="zh-CN" altLang="en-US" sz="1400" b="0" i="0" u="none" strike="noStrike">
                          <a:solidFill>
                            <a:srgbClr val="000000"/>
                          </a:solidFill>
                          <a:latin typeface="宋体"/>
                        </a:rPr>
                        <a:t>最低要求</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dirty="0" smtClean="0">
                          <a:effectLst/>
                        </a:rPr>
                        <a:t>本科及以上学历，网络、软件、计算机等专业。 </a:t>
                      </a:r>
                      <a:endParaRPr lang="zh-CN" altLang="en-US" sz="1400" b="0" i="0" u="none" strike="noStrike" dirty="0">
                        <a:solidFill>
                          <a:srgbClr val="000000"/>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xmlns="" val="10001"/>
                  </a:ext>
                </a:extLst>
              </a:tr>
              <a:tr h="196808">
                <a:tc rowSpan="2">
                  <a:txBody>
                    <a:bodyPr/>
                    <a:lstStyle/>
                    <a:p>
                      <a:pPr algn="ctr" fontAlgn="ctr"/>
                      <a:r>
                        <a:rPr lang="zh-CN" altLang="en-US" sz="1400" b="1" i="0" u="none" strike="noStrike">
                          <a:solidFill>
                            <a:srgbClr val="000000"/>
                          </a:solidFill>
                          <a:latin typeface="宋体"/>
                        </a:rPr>
                        <a:t>必备知识</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宋体"/>
                        </a:rPr>
                        <a:t>专业知识</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dirty="0" smtClean="0">
                          <a:effectLst/>
                        </a:rPr>
                        <a:t>有软件编程、设计基础；熟悉</a:t>
                      </a:r>
                      <a:r>
                        <a:rPr lang="en-US" altLang="zh-CN" sz="1400" dirty="0" smtClean="0">
                          <a:effectLst/>
                        </a:rPr>
                        <a:t>java</a:t>
                      </a:r>
                      <a:r>
                        <a:rPr lang="zh-CN" altLang="en-US" sz="1400" dirty="0" smtClean="0">
                          <a:effectLst/>
                        </a:rPr>
                        <a:t>、</a:t>
                      </a:r>
                      <a:r>
                        <a:rPr lang="en-US" altLang="zh-CN" sz="1400" dirty="0" smtClean="0">
                          <a:effectLst/>
                        </a:rPr>
                        <a:t>C++</a:t>
                      </a:r>
                      <a:r>
                        <a:rPr lang="zh-CN" altLang="en-US" sz="1400" dirty="0" smtClean="0">
                          <a:effectLst/>
                        </a:rPr>
                        <a:t>、</a:t>
                      </a:r>
                      <a:r>
                        <a:rPr lang="en-US" altLang="zh-CN" sz="1400" dirty="0" smtClean="0">
                          <a:effectLst/>
                        </a:rPr>
                        <a:t>SQL</a:t>
                      </a:r>
                      <a:r>
                        <a:rPr lang="zh-CN" altLang="en-US" sz="1400" dirty="0" smtClean="0">
                          <a:effectLst/>
                        </a:rPr>
                        <a:t>等编程语言。 </a:t>
                      </a:r>
                      <a:endParaRPr lang="zh-CN" altLang="en-US" sz="1400" b="0" i="0" u="none" strike="noStrike" dirty="0">
                        <a:solidFill>
                          <a:srgbClr val="000000"/>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chemeClr val="tx1"/>
                          </a:solidFill>
                          <a:latin typeface="宋体"/>
                        </a:rPr>
                        <a:t>大学时为电子科学与技术专业，学习了</a:t>
                      </a:r>
                      <a:r>
                        <a:rPr lang="en-US" altLang="zh-CN" sz="1400" b="0" i="0" u="none" strike="noStrike" dirty="0" smtClean="0">
                          <a:solidFill>
                            <a:schemeClr val="tx1"/>
                          </a:solidFill>
                          <a:latin typeface="宋体"/>
                        </a:rPr>
                        <a:t>C</a:t>
                      </a:r>
                      <a:r>
                        <a:rPr lang="zh-CN" altLang="en-US" sz="1400" b="0" i="0" u="none" strike="noStrike" dirty="0" smtClean="0">
                          <a:solidFill>
                            <a:schemeClr val="tx1"/>
                          </a:solidFill>
                          <a:latin typeface="宋体"/>
                        </a:rPr>
                        <a:t>、</a:t>
                      </a:r>
                      <a:r>
                        <a:rPr lang="en-US" altLang="zh-CN" sz="1400" b="0" i="0" u="none" strike="noStrike" dirty="0" smtClean="0">
                          <a:solidFill>
                            <a:schemeClr val="tx1"/>
                          </a:solidFill>
                          <a:latin typeface="宋体"/>
                        </a:rPr>
                        <a:t>C++</a:t>
                      </a:r>
                      <a:r>
                        <a:rPr lang="zh-CN" altLang="en-US" sz="1400" b="0" i="0" u="none" strike="noStrike" dirty="0" smtClean="0">
                          <a:solidFill>
                            <a:schemeClr val="tx1"/>
                          </a:solidFill>
                          <a:latin typeface="宋体"/>
                        </a:rPr>
                        <a:t>、数据库等专业知识</a:t>
                      </a:r>
                      <a:endParaRPr lang="zh-CN" altLang="en-US" sz="1400" b="0" i="0" u="none" strike="noStrike" dirty="0">
                        <a:solidFill>
                          <a:schemeClr val="tx1"/>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93616">
                <a:tc vMerge="1">
                  <a:txBody>
                    <a:bodyPr/>
                    <a:lstStyle/>
                    <a:p>
                      <a:endParaRPr lang="zh-CN" altLang="en-US"/>
                    </a:p>
                  </a:txBody>
                  <a:tcPr/>
                </a:tc>
                <a:tc>
                  <a:txBody>
                    <a:bodyPr/>
                    <a:lstStyle/>
                    <a:p>
                      <a:pPr algn="ctr" fontAlgn="ctr"/>
                      <a:r>
                        <a:rPr lang="zh-CN" altLang="en-US" sz="1400" b="0" i="0" u="none" strike="noStrike" dirty="0">
                          <a:solidFill>
                            <a:srgbClr val="000000"/>
                          </a:solidFill>
                          <a:latin typeface="宋体"/>
                        </a:rPr>
                        <a:t>外语要求</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dirty="0" smtClean="0">
                          <a:effectLst/>
                        </a:rPr>
                        <a:t>外语</a:t>
                      </a:r>
                      <a:r>
                        <a:rPr lang="en-US" altLang="zh-CN" sz="1400" dirty="0" smtClean="0">
                          <a:effectLst/>
                        </a:rPr>
                        <a:t>4</a:t>
                      </a:r>
                      <a:r>
                        <a:rPr lang="zh-CN" altLang="en-US" sz="1400" dirty="0" smtClean="0">
                          <a:effectLst/>
                        </a:rPr>
                        <a:t>级以上，熟练阅读和分析英文资料。 </a:t>
                      </a:r>
                      <a:endParaRPr lang="zh-CN" altLang="en-US" sz="1400" b="0" i="0" u="none" strike="noStrike" dirty="0">
                        <a:solidFill>
                          <a:srgbClr val="000000"/>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chemeClr val="tx1"/>
                          </a:solidFill>
                          <a:latin typeface="宋体"/>
                        </a:rPr>
                        <a:t>CET4</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196808">
                <a:tc rowSpan="2">
                  <a:txBody>
                    <a:bodyPr/>
                    <a:lstStyle/>
                    <a:p>
                      <a:pPr algn="ctr" fontAlgn="ctr"/>
                      <a:r>
                        <a:rPr lang="zh-CN" altLang="en-US" sz="1400" b="1" i="0" u="none" strike="noStrike" dirty="0">
                          <a:solidFill>
                            <a:srgbClr val="000000"/>
                          </a:solidFill>
                          <a:latin typeface="宋体"/>
                        </a:rPr>
                        <a:t>工作经验</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宋体"/>
                        </a:rPr>
                        <a:t>理想要求</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dirty="0" smtClean="0">
                          <a:effectLst/>
                        </a:rPr>
                        <a:t>3</a:t>
                      </a:r>
                      <a:r>
                        <a:rPr lang="zh-CN" altLang="en-US" sz="1400" dirty="0" smtClean="0">
                          <a:effectLst/>
                        </a:rPr>
                        <a:t>年以上网络开发经验或</a:t>
                      </a:r>
                      <a:r>
                        <a:rPr lang="en-US" altLang="zh-CN" sz="1400" dirty="0" smtClean="0">
                          <a:effectLst/>
                        </a:rPr>
                        <a:t>2</a:t>
                      </a:r>
                      <a:r>
                        <a:rPr lang="zh-CN" altLang="en-US" sz="1400" dirty="0" smtClean="0">
                          <a:effectLst/>
                        </a:rPr>
                        <a:t>年项目管理经验，有多个大型项目开发经验。 </a:t>
                      </a:r>
                      <a:endParaRPr lang="zh-CN" altLang="en-US" sz="1400" b="0" i="0" u="none" strike="noStrike" dirty="0">
                        <a:solidFill>
                          <a:srgbClr val="000000"/>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zh-CN" altLang="en-US" sz="1400" b="0" i="0" u="none" strike="noStrike" dirty="0" smtClean="0">
                          <a:solidFill>
                            <a:schemeClr val="tx1"/>
                          </a:solidFill>
                          <a:latin typeface="宋体"/>
                        </a:rPr>
                        <a:t>有四年同行业经验</a:t>
                      </a:r>
                      <a:endParaRPr lang="zh-CN" altLang="en-US" sz="1400" b="0" i="0" u="none" strike="noStrike" dirty="0">
                        <a:solidFill>
                          <a:schemeClr val="tx1"/>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196808">
                <a:tc vMerge="1">
                  <a:txBody>
                    <a:bodyPr/>
                    <a:lstStyle/>
                    <a:p>
                      <a:endParaRPr lang="zh-CN" altLang="en-US"/>
                    </a:p>
                  </a:txBody>
                  <a:tcPr/>
                </a:tc>
                <a:tc>
                  <a:txBody>
                    <a:bodyPr/>
                    <a:lstStyle/>
                    <a:p>
                      <a:pPr algn="ctr" fontAlgn="ctr"/>
                      <a:r>
                        <a:rPr lang="zh-CN" altLang="en-US" sz="1400" b="0" i="0" u="none" strike="noStrike">
                          <a:solidFill>
                            <a:srgbClr val="000000"/>
                          </a:solidFill>
                          <a:latin typeface="宋体"/>
                        </a:rPr>
                        <a:t>最低要求</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dirty="0" smtClean="0">
                          <a:effectLst/>
                        </a:rPr>
                        <a:t>1</a:t>
                      </a:r>
                      <a:r>
                        <a:rPr lang="zh-CN" altLang="en-US" sz="1400" dirty="0" smtClean="0">
                          <a:effectLst/>
                        </a:rPr>
                        <a:t>年网络开发工作经验，熟悉网络设计基础知识。</a:t>
                      </a:r>
                      <a:endParaRPr lang="zh-CN" altLang="en-US" sz="1400" b="0" i="0" u="none" strike="noStrike" dirty="0">
                        <a:solidFill>
                          <a:srgbClr val="000000"/>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xmlns="" val="10006"/>
                  </a:ext>
                </a:extLst>
              </a:tr>
              <a:tr h="511774">
                <a:tc rowSpan="2">
                  <a:txBody>
                    <a:bodyPr/>
                    <a:lstStyle/>
                    <a:p>
                      <a:pPr algn="ctr" fontAlgn="ctr"/>
                      <a:r>
                        <a:rPr lang="zh-CN" altLang="en-US" sz="1400" b="1" i="0" u="none" strike="noStrike" dirty="0">
                          <a:solidFill>
                            <a:srgbClr val="000000"/>
                          </a:solidFill>
                          <a:latin typeface="宋体"/>
                        </a:rPr>
                        <a:t>必备技能</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zh-CN" altLang="en-US" sz="1400" kern="1200" dirty="0" smtClean="0">
                          <a:solidFill>
                            <a:schemeClr val="tx1"/>
                          </a:solidFill>
                          <a:effectLst/>
                          <a:latin typeface="+mn-lt"/>
                          <a:ea typeface="+mn-ea"/>
                          <a:cs typeface="+mn-cs"/>
                        </a:rPr>
                        <a:t>思维能力</a:t>
                      </a:r>
                      <a:endParaRPr lang="zh-CN" altLang="en-US" sz="1400" kern="1200" dirty="0">
                        <a:solidFill>
                          <a:schemeClr val="tx1"/>
                        </a:solidFill>
                        <a:effectLst/>
                        <a:latin typeface="+mn-lt"/>
                        <a:ea typeface="+mn-ea"/>
                        <a:cs typeface="+mn-cs"/>
                      </a:endParaRPr>
                    </a:p>
                  </a:txBody>
                  <a:tcPr marL="28575" marR="28575" marT="28575" marB="285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zh-CN" altLang="en-US" sz="1400" kern="1200" dirty="0" smtClean="0">
                          <a:solidFill>
                            <a:schemeClr val="tx1"/>
                          </a:solidFill>
                          <a:effectLst/>
                          <a:latin typeface="+mn-lt"/>
                          <a:ea typeface="+mn-ea"/>
                          <a:cs typeface="+mn-cs"/>
                        </a:rPr>
                        <a:t>善于思考，能独立分析解决问题，按时完成项目分配的任务。 </a:t>
                      </a:r>
                      <a:endParaRPr lang="zh-CN" altLang="en-US" sz="1400" kern="1200" dirty="0">
                        <a:solidFill>
                          <a:schemeClr val="tx1"/>
                        </a:solidFill>
                        <a:effectLst/>
                        <a:latin typeface="+mn-lt"/>
                        <a:ea typeface="+mn-ea"/>
                        <a:cs typeface="+mn-cs"/>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chemeClr val="tx1"/>
                          </a:solidFill>
                          <a:latin typeface="宋体"/>
                        </a:rPr>
                        <a:t>了解项目的整体，明白目前存在的问题，运用自己熟悉的或者其他了解其他人的方法解决这个问题。</a:t>
                      </a:r>
                      <a:endParaRPr lang="en-US" altLang="zh-CN" sz="1400" b="0" i="0" u="none" strike="noStrike" dirty="0" smtClean="0">
                        <a:solidFill>
                          <a:schemeClr val="tx1"/>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196808">
                <a:tc vMerge="1">
                  <a:txBody>
                    <a:bodyPr/>
                    <a:lstStyle/>
                    <a:p>
                      <a:endParaRPr lang="zh-CN" altLang="en-US"/>
                    </a:p>
                  </a:txBody>
                  <a:tcPr/>
                </a:tc>
                <a:tc>
                  <a:txBody>
                    <a:bodyPr/>
                    <a:lstStyle/>
                    <a:p>
                      <a:r>
                        <a:rPr lang="zh-CN" altLang="en-US" sz="1400" kern="1200" dirty="0" smtClean="0">
                          <a:solidFill>
                            <a:schemeClr val="tx1"/>
                          </a:solidFill>
                          <a:effectLst/>
                          <a:latin typeface="+mn-lt"/>
                          <a:ea typeface="+mn-ea"/>
                          <a:cs typeface="+mn-cs"/>
                        </a:rPr>
                        <a:t>组织沟通 </a:t>
                      </a:r>
                      <a:endParaRPr lang="zh-CN" altLang="en-US" sz="1400" kern="1200" dirty="0">
                        <a:solidFill>
                          <a:schemeClr val="tx1"/>
                        </a:solidFill>
                        <a:effectLst/>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zh-CN" altLang="en-US" sz="1400" kern="1200" dirty="0" smtClean="0">
                          <a:solidFill>
                            <a:schemeClr val="tx1"/>
                          </a:solidFill>
                          <a:effectLst/>
                          <a:latin typeface="+mn-lt"/>
                          <a:ea typeface="+mn-ea"/>
                          <a:cs typeface="+mn-cs"/>
                        </a:rPr>
                        <a:t>具有组织能力，沟通交流能力强，能独立工作。 </a:t>
                      </a:r>
                      <a:endParaRPr lang="zh-CN" altLang="en-US" sz="1400" kern="1200" dirty="0">
                        <a:solidFill>
                          <a:schemeClr val="tx1"/>
                        </a:solidFill>
                        <a:effectLst/>
                        <a:latin typeface="+mn-lt"/>
                        <a:ea typeface="+mn-ea"/>
                        <a:cs typeface="+mn-cs"/>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chemeClr val="tx1"/>
                          </a:solidFill>
                          <a:latin typeface="宋体"/>
                        </a:rPr>
                        <a:t>已</a:t>
                      </a:r>
                      <a:r>
                        <a:rPr lang="zh-CN" altLang="en-US" sz="1400" b="0" i="0" u="none" strike="noStrike" dirty="0" smtClean="0">
                          <a:solidFill>
                            <a:schemeClr val="tx1"/>
                          </a:solidFill>
                          <a:latin typeface="宋体"/>
                        </a:rPr>
                        <a:t>比较了解公司</a:t>
                      </a:r>
                      <a:r>
                        <a:rPr lang="zh-CN" altLang="en-US" sz="1400" b="0" i="0" u="none" strike="noStrike" dirty="0">
                          <a:solidFill>
                            <a:schemeClr val="tx1"/>
                          </a:solidFill>
                          <a:latin typeface="宋体"/>
                        </a:rPr>
                        <a:t>三类项目</a:t>
                      </a:r>
                      <a:r>
                        <a:rPr lang="zh-CN" altLang="en-US" sz="1400" b="0" i="0" u="none" strike="noStrike" dirty="0" smtClean="0">
                          <a:solidFill>
                            <a:schemeClr val="tx1"/>
                          </a:solidFill>
                          <a:latin typeface="宋体"/>
                        </a:rPr>
                        <a:t>开发程序，能按照流程完成开发任务，能够按照规范编程，按照模板要求编写**文档、**文档</a:t>
                      </a:r>
                      <a:endParaRPr lang="zh-CN" altLang="en-US" sz="1400" b="0" i="0" u="none" strike="noStrike" dirty="0">
                        <a:solidFill>
                          <a:schemeClr val="tx1"/>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
        <p:nvSpPr>
          <p:cNvPr id="15" name="内容占位符 5"/>
          <p:cNvSpPr txBox="1">
            <a:spLocks/>
          </p:cNvSpPr>
          <p:nvPr/>
        </p:nvSpPr>
        <p:spPr bwMode="auto">
          <a:xfrm>
            <a:off x="357158" y="1071546"/>
            <a:ext cx="1428760"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000" b="1" i="0" u="none" strike="noStrike" kern="0" cap="none" spc="0" normalizeH="0" baseline="0" noProof="0" dirty="0" smtClean="0">
                <a:ln>
                  <a:noFill/>
                </a:ln>
                <a:solidFill>
                  <a:schemeClr val="tx1"/>
                </a:solidFill>
                <a:effectLst/>
                <a:uLnTx/>
                <a:uFillTx/>
                <a:latin typeface="+mn-lt"/>
                <a:ea typeface="微软雅黑" pitchFamily="34" charset="-122"/>
                <a:cs typeface="+mn-cs"/>
              </a:rPr>
              <a:t>任职条件</a:t>
            </a:r>
            <a:endParaRPr kumimoji="0" lang="en-US" altLang="zh-CN" sz="2000" b="1" i="0" u="none" strike="noStrike" kern="0" cap="none" spc="0" normalizeH="0" baseline="0" noProof="0" dirty="0" smtClean="0">
              <a:ln>
                <a:noFill/>
              </a:ln>
              <a:solidFill>
                <a:schemeClr val="tx1"/>
              </a:solidFill>
              <a:effectLst/>
              <a:uLnTx/>
              <a:uFillTx/>
              <a:latin typeface="+mn-lt"/>
              <a:ea typeface="微软雅黑" pitchFamily="34" charset="-122"/>
              <a:cs typeface="+mn-cs"/>
            </a:endParaRPr>
          </a:p>
        </p:txBody>
      </p:sp>
      <p:sp>
        <p:nvSpPr>
          <p:cNvPr id="6" name="灯片编号占位符 5"/>
          <p:cNvSpPr>
            <a:spLocks noGrp="1"/>
          </p:cNvSpPr>
          <p:nvPr>
            <p:ph type="sldNum" sz="quarter" idx="10"/>
          </p:nvPr>
        </p:nvSpPr>
        <p:spPr/>
        <p:txBody>
          <a:bodyPr/>
          <a:lstStyle/>
          <a:p>
            <a:pPr>
              <a:defRPr/>
            </a:pPr>
            <a:fld id="{4816A599-0D7A-4ED1-B317-DB57F830172B}" type="slidenum">
              <a:rPr lang="zh-CN" altLang="en-US" smtClean="0"/>
              <a:pPr>
                <a:defRPr/>
              </a:pPr>
              <a:t>26</a:t>
            </a:fld>
            <a:endParaRPr lang="zh-CN" alt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个人自评：岗位胜任情况</a:t>
            </a:r>
            <a:endParaRPr lang="zh-CN" altLang="en-US" dirty="0">
              <a:latin typeface="微软雅黑" pitchFamily="34" charset="-122"/>
              <a:ea typeface="微软雅黑" pitchFamily="34" charset="-122"/>
            </a:endParaRPr>
          </a:p>
        </p:txBody>
      </p:sp>
      <p:sp>
        <p:nvSpPr>
          <p:cNvPr id="8" name="内容占位符 5"/>
          <p:cNvSpPr txBox="1">
            <a:spLocks/>
          </p:cNvSpPr>
          <p:nvPr/>
        </p:nvSpPr>
        <p:spPr bwMode="auto">
          <a:xfrm>
            <a:off x="357158" y="928670"/>
            <a:ext cx="3286148"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000" b="0" i="0" u="none" strike="noStrike" kern="0" cap="none" spc="0" normalizeH="0" baseline="0" noProof="0" dirty="0" smtClean="0">
                <a:ln>
                  <a:noFill/>
                </a:ln>
                <a:solidFill>
                  <a:schemeClr val="tx1"/>
                </a:solidFill>
                <a:effectLst/>
                <a:uLnTx/>
                <a:uFillTx/>
                <a:latin typeface="+mn-lt"/>
                <a:ea typeface="微软雅黑" pitchFamily="34" charset="-122"/>
                <a:cs typeface="+mn-cs"/>
              </a:rPr>
              <a:t>工作职责和工作任务</a:t>
            </a:r>
            <a:endParaRPr kumimoji="0" lang="en-US" altLang="zh-CN" sz="2000" b="0" i="0" u="none" strike="noStrike" kern="0" cap="none" spc="0" normalizeH="0" baseline="0" noProof="0" dirty="0" smtClean="0">
              <a:ln>
                <a:noFill/>
              </a:ln>
              <a:solidFill>
                <a:schemeClr val="tx1"/>
              </a:solidFill>
              <a:effectLst/>
              <a:uLnTx/>
              <a:uFillTx/>
              <a:latin typeface="+mn-lt"/>
              <a:ea typeface="微软雅黑" pitchFamily="34" charset="-122"/>
              <a:cs typeface="+mn-cs"/>
            </a:endParaRPr>
          </a:p>
        </p:txBody>
      </p:sp>
      <p:sp>
        <p:nvSpPr>
          <p:cNvPr id="9" name="灯片编号占位符 8"/>
          <p:cNvSpPr>
            <a:spLocks noGrp="1"/>
          </p:cNvSpPr>
          <p:nvPr>
            <p:ph type="sldNum" sz="quarter" idx="10"/>
          </p:nvPr>
        </p:nvSpPr>
        <p:spPr/>
        <p:txBody>
          <a:bodyPr/>
          <a:lstStyle/>
          <a:p>
            <a:pPr>
              <a:defRPr/>
            </a:pPr>
            <a:fld id="{4816A599-0D7A-4ED1-B317-DB57F830172B}" type="slidenum">
              <a:rPr lang="zh-CN" altLang="en-US" smtClean="0"/>
              <a:pPr>
                <a:defRPr/>
              </a:pPr>
              <a:t>27</a:t>
            </a:fld>
            <a:endParaRPr lang="zh-CN" altLang="en-US"/>
          </a:p>
        </p:txBody>
      </p:sp>
      <p:graphicFrame>
        <p:nvGraphicFramePr>
          <p:cNvPr id="7" name="表格 5"/>
          <p:cNvGraphicFramePr/>
          <p:nvPr/>
        </p:nvGraphicFramePr>
        <p:xfrm>
          <a:off x="71405" y="1433231"/>
          <a:ext cx="8929718" cy="5118439"/>
        </p:xfrm>
        <a:graphic>
          <a:graphicData uri="http://schemas.openxmlformats.org/drawingml/2006/table">
            <a:tbl>
              <a:tblPr/>
              <a:tblGrid>
                <a:gridCol w="642910">
                  <a:extLst>
                    <a:ext uri="{9D8B030D-6E8A-4147-A177-3AD203B41FA5}">
                      <a16:colId xmlns:a16="http://schemas.microsoft.com/office/drawing/2014/main" xmlns="" val="20000"/>
                    </a:ext>
                  </a:extLst>
                </a:gridCol>
                <a:gridCol w="857256">
                  <a:extLst>
                    <a:ext uri="{9D8B030D-6E8A-4147-A177-3AD203B41FA5}">
                      <a16:colId xmlns:a16="http://schemas.microsoft.com/office/drawing/2014/main" xmlns="" val="20001"/>
                    </a:ext>
                  </a:extLst>
                </a:gridCol>
                <a:gridCol w="6000792">
                  <a:extLst>
                    <a:ext uri="{9D8B030D-6E8A-4147-A177-3AD203B41FA5}">
                      <a16:colId xmlns:a16="http://schemas.microsoft.com/office/drawing/2014/main" xmlns="" val="20002"/>
                    </a:ext>
                  </a:extLst>
                </a:gridCol>
                <a:gridCol w="1428760">
                  <a:extLst>
                    <a:ext uri="{9D8B030D-6E8A-4147-A177-3AD203B41FA5}">
                      <a16:colId xmlns:a16="http://schemas.microsoft.com/office/drawing/2014/main" xmlns="" val="20003"/>
                    </a:ext>
                  </a:extLst>
                </a:gridCol>
              </a:tblGrid>
              <a:tr h="159565">
                <a:tc rowSpan="6">
                  <a:txBody>
                    <a:bodyPr/>
                    <a:lstStyle/>
                    <a:p>
                      <a:pPr algn="ctr">
                        <a:defRPr sz="1400">
                          <a:latin typeface="宋体"/>
                          <a:ea typeface="宋体"/>
                          <a:cs typeface="宋体"/>
                          <a:sym typeface="宋体"/>
                        </a:defRPr>
                      </a:pPr>
                      <a:r>
                        <a:rPr dirty="0">
                          <a:latin typeface="方正书宋简体"/>
                          <a:ea typeface="方正书宋简体"/>
                          <a:cs typeface="方正书宋简体"/>
                          <a:sym typeface="方正书宋简体"/>
                        </a:rPr>
                        <a:t>职责和任务</a:t>
                      </a:r>
                      <a:r>
                        <a:rPr dirty="0"/>
                        <a:t>1</a:t>
                      </a:r>
                    </a:p>
                  </a:txBody>
                  <a:tcPr marL="6137" marR="6137" marT="6137" marB="6137" anchor="ctr"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400">
                          <a:latin typeface="宋体"/>
                          <a:ea typeface="宋体"/>
                          <a:cs typeface="宋体"/>
                          <a:sym typeface="宋体"/>
                        </a:defRPr>
                      </a:pPr>
                      <a:r>
                        <a:rPr>
                          <a:latin typeface="方正书宋简体"/>
                          <a:ea typeface="方正书宋简体"/>
                          <a:cs typeface="方正书宋简体"/>
                          <a:sym typeface="方正书宋简体"/>
                        </a:rPr>
                        <a:t>职责描述</a:t>
                      </a:r>
                    </a:p>
                  </a:txBody>
                  <a:tcPr marL="6137" marR="6137" marT="6137" marB="6137" anchor="ctr"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1400">
                          <a:latin typeface="宋体"/>
                          <a:ea typeface="宋体"/>
                          <a:cs typeface="宋体"/>
                          <a:sym typeface="宋体"/>
                        </a:defRPr>
                      </a:pPr>
                      <a:r>
                        <a:rPr>
                          <a:latin typeface="方正书宋简体"/>
                          <a:ea typeface="方正书宋简体"/>
                          <a:cs typeface="方正书宋简体"/>
                          <a:sym typeface="方正书宋简体"/>
                        </a:rPr>
                        <a:t>负责公司</a:t>
                      </a:r>
                      <a:r>
                        <a:t>PC</a:t>
                      </a:r>
                      <a:r>
                        <a:rPr>
                          <a:latin typeface="方正书宋简体"/>
                          <a:ea typeface="方正书宋简体"/>
                          <a:cs typeface="方正书宋简体"/>
                          <a:sym typeface="方正书宋简体"/>
                        </a:rPr>
                        <a:t>软件项目的开发。</a:t>
                      </a:r>
                    </a:p>
                  </a:txBody>
                  <a:tcPr marL="6137" marR="6137" marT="6137" marB="6137" anchor="ctr" horzOverflow="overflow">
                    <a:lnL w="6350">
                      <a:solidFill>
                        <a:srgbClr val="000000"/>
                      </a:solidFill>
                    </a:lnL>
                    <a:lnR w="6350">
                      <a:solidFill>
                        <a:srgbClr val="000000"/>
                      </a:solidFill>
                    </a:lnR>
                    <a:lnT w="6350">
                      <a:solidFill>
                        <a:srgbClr val="000000"/>
                      </a:solidFill>
                    </a:lnT>
                    <a:lnB w="6350">
                      <a:solidFill>
                        <a:srgbClr val="000000"/>
                      </a:solidFill>
                    </a:lnB>
                    <a:noFill/>
                  </a:tcPr>
                </a:tc>
                <a:tc rowSpan="6">
                  <a:txBody>
                    <a:bodyPr/>
                    <a:lstStyle/>
                    <a:p>
                      <a:pPr algn="ctr">
                        <a:defRPr sz="1400">
                          <a:latin typeface="宋体"/>
                          <a:ea typeface="宋体"/>
                          <a:cs typeface="宋体"/>
                          <a:sym typeface="宋体"/>
                        </a:defRPr>
                      </a:pPr>
                      <a:r>
                        <a:rPr>
                          <a:latin typeface="方正书宋简体"/>
                          <a:ea typeface="方正书宋简体"/>
                          <a:cs typeface="方正书宋简体"/>
                          <a:sym typeface="方正书宋简体"/>
                        </a:rPr>
                        <a:t>在项目中提出自己的意见和建议，经常与组员沟通，按照公司的流程，规范来完成项目</a:t>
                      </a:r>
                    </a:p>
                  </a:txBody>
                  <a:tcPr marL="6137" marR="6137" marT="6137" marB="6137" anchor="ctr"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xmlns="" val="10000"/>
                  </a:ext>
                </a:extLst>
              </a:tr>
              <a:tr h="271261">
                <a:tc vMerge="1">
                  <a:txBody>
                    <a:bodyPr/>
                    <a:lstStyle/>
                    <a:p>
                      <a:endParaRPr lang="zh-CN"/>
                    </a:p>
                  </a:txBody>
                  <a:tcPr/>
                </a:tc>
                <a:tc rowSpan="5">
                  <a:txBody>
                    <a:bodyPr/>
                    <a:lstStyle/>
                    <a:p>
                      <a:pPr algn="ctr">
                        <a:defRPr sz="1400">
                          <a:latin typeface="宋体"/>
                          <a:ea typeface="宋体"/>
                          <a:cs typeface="宋体"/>
                          <a:sym typeface="宋体"/>
                        </a:defRPr>
                      </a:pPr>
                      <a:r>
                        <a:rPr dirty="0" err="1">
                          <a:latin typeface="方正书宋简体"/>
                          <a:ea typeface="方正书宋简体"/>
                          <a:cs typeface="方正书宋简体"/>
                          <a:sym typeface="方正书宋简体"/>
                        </a:rPr>
                        <a:t>工作任务</a:t>
                      </a:r>
                      <a:endParaRPr dirty="0">
                        <a:latin typeface="方正书宋简体"/>
                        <a:ea typeface="方正书宋简体"/>
                        <a:cs typeface="方正书宋简体"/>
                        <a:sym typeface="方正书宋简体"/>
                      </a:endParaRPr>
                    </a:p>
                  </a:txBody>
                  <a:tcPr marL="6137" marR="6137" marT="6137" marB="6137" anchor="ctr"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1400">
                          <a:latin typeface="宋体"/>
                          <a:ea typeface="宋体"/>
                          <a:cs typeface="宋体"/>
                          <a:sym typeface="宋体"/>
                        </a:defRPr>
                      </a:pPr>
                      <a:r>
                        <a:t>a)</a:t>
                      </a:r>
                      <a:r>
                        <a:rPr>
                          <a:latin typeface="方正书宋简体"/>
                          <a:ea typeface="方正书宋简体"/>
                          <a:cs typeface="方正书宋简体"/>
                          <a:sym typeface="方正书宋简体"/>
                        </a:rPr>
                        <a:t>参加项目研讨，对设计方案和阶段工作内容提出合理化建议。</a:t>
                      </a:r>
                    </a:p>
                  </a:txBody>
                  <a:tcPr marL="6137" marR="6137" marT="6137" marB="6137" anchor="ctr" horzOverflow="overflow">
                    <a:lnL w="6350">
                      <a:solidFill>
                        <a:srgbClr val="000000"/>
                      </a:solidFill>
                    </a:lnL>
                    <a:lnR w="6350">
                      <a:solidFill>
                        <a:srgbClr val="000000"/>
                      </a:solidFill>
                    </a:lnR>
                    <a:lnT w="6350">
                      <a:solidFill>
                        <a:srgbClr val="000000"/>
                      </a:solidFill>
                    </a:lnT>
                    <a:lnB w="12700">
                      <a:miter lim="400000"/>
                    </a:lnB>
                    <a:noFill/>
                  </a:tcPr>
                </a:tc>
                <a:tc vMerge="1">
                  <a:txBody>
                    <a:bodyPr/>
                    <a:lstStyle/>
                    <a:p>
                      <a:endParaRPr lang="zh-CN"/>
                    </a:p>
                  </a:txBody>
                  <a:tcPr/>
                </a:tc>
                <a:extLst>
                  <a:ext uri="{0D108BD9-81ED-4DB2-BD59-A6C34878D82A}">
                    <a16:rowId xmlns:a16="http://schemas.microsoft.com/office/drawing/2014/main" xmlns="" val="10001"/>
                  </a:ext>
                </a:extLst>
              </a:tr>
              <a:tr h="271261">
                <a:tc vMerge="1">
                  <a:txBody>
                    <a:bodyPr/>
                    <a:lstStyle/>
                    <a:p>
                      <a:endParaRPr lang="zh-CN"/>
                    </a:p>
                  </a:txBody>
                  <a:tcPr/>
                </a:tc>
                <a:tc vMerge="1">
                  <a:txBody>
                    <a:bodyPr/>
                    <a:lstStyle/>
                    <a:p>
                      <a:endParaRPr lang="zh-CN"/>
                    </a:p>
                  </a:txBody>
                  <a:tcPr/>
                </a:tc>
                <a:tc>
                  <a:txBody>
                    <a:bodyPr/>
                    <a:lstStyle/>
                    <a:p>
                      <a:pPr algn="l">
                        <a:defRPr sz="1400">
                          <a:latin typeface="宋体"/>
                          <a:ea typeface="宋体"/>
                          <a:cs typeface="宋体"/>
                          <a:sym typeface="宋体"/>
                        </a:defRPr>
                      </a:pPr>
                      <a:r>
                        <a:t>b)</a:t>
                      </a:r>
                      <a:r>
                        <a:rPr>
                          <a:latin typeface="方正书宋简体"/>
                          <a:ea typeface="方正书宋简体"/>
                          <a:cs typeface="方正书宋简体"/>
                          <a:sym typeface="方正书宋简体"/>
                        </a:rPr>
                        <a:t>在研发项目中，保持与项目经理和组员的沟通，承担并及时完成项目任务。</a:t>
                      </a:r>
                    </a:p>
                  </a:txBody>
                  <a:tcPr marL="6137" marR="6137" marT="6137" marB="6137" anchor="ctr" horzOverflow="overflow">
                    <a:lnL w="6350">
                      <a:solidFill>
                        <a:srgbClr val="000000"/>
                      </a:solidFill>
                    </a:lnL>
                    <a:lnR w="6350">
                      <a:solidFill>
                        <a:srgbClr val="000000"/>
                      </a:solidFill>
                    </a:lnR>
                    <a:lnT w="12700">
                      <a:miter lim="400000"/>
                    </a:lnT>
                    <a:lnB w="12700">
                      <a:miter lim="400000"/>
                    </a:lnB>
                    <a:noFill/>
                  </a:tcPr>
                </a:tc>
                <a:tc vMerge="1">
                  <a:txBody>
                    <a:bodyPr/>
                    <a:lstStyle/>
                    <a:p>
                      <a:endParaRPr lang="zh-CN"/>
                    </a:p>
                  </a:txBody>
                  <a:tcPr/>
                </a:tc>
                <a:extLst>
                  <a:ext uri="{0D108BD9-81ED-4DB2-BD59-A6C34878D82A}">
                    <a16:rowId xmlns:a16="http://schemas.microsoft.com/office/drawing/2014/main" xmlns="" val="10002"/>
                  </a:ext>
                </a:extLst>
              </a:tr>
              <a:tr h="182886">
                <a:tc vMerge="1">
                  <a:txBody>
                    <a:bodyPr/>
                    <a:lstStyle/>
                    <a:p>
                      <a:endParaRPr lang="zh-CN"/>
                    </a:p>
                  </a:txBody>
                  <a:tcPr/>
                </a:tc>
                <a:tc vMerge="1">
                  <a:txBody>
                    <a:bodyPr/>
                    <a:lstStyle/>
                    <a:p>
                      <a:endParaRPr lang="zh-CN"/>
                    </a:p>
                  </a:txBody>
                  <a:tcPr/>
                </a:tc>
                <a:tc>
                  <a:txBody>
                    <a:bodyPr/>
                    <a:lstStyle/>
                    <a:p>
                      <a:pPr algn="l">
                        <a:defRPr sz="1400">
                          <a:latin typeface="宋体"/>
                          <a:ea typeface="宋体"/>
                          <a:cs typeface="宋体"/>
                          <a:sym typeface="宋体"/>
                        </a:defRPr>
                      </a:pPr>
                      <a:r>
                        <a:t>c)</a:t>
                      </a:r>
                      <a:r>
                        <a:rPr>
                          <a:latin typeface="方正书宋简体"/>
                          <a:ea typeface="方正书宋简体"/>
                          <a:cs typeface="方正书宋简体"/>
                          <a:sym typeface="方正书宋简体"/>
                        </a:rPr>
                        <a:t>依据公司的流程、规范和标准进行设计开发活动。</a:t>
                      </a:r>
                    </a:p>
                  </a:txBody>
                  <a:tcPr marL="6137" marR="6137" marT="6137" marB="6137" anchor="ctr" horzOverflow="overflow">
                    <a:lnL w="6350">
                      <a:solidFill>
                        <a:srgbClr val="000000"/>
                      </a:solidFill>
                    </a:lnL>
                    <a:lnR w="6350">
                      <a:solidFill>
                        <a:srgbClr val="000000"/>
                      </a:solidFill>
                    </a:lnR>
                    <a:lnT w="12700">
                      <a:miter lim="400000"/>
                    </a:lnT>
                    <a:lnB w="12700">
                      <a:miter lim="400000"/>
                    </a:lnB>
                    <a:noFill/>
                  </a:tcPr>
                </a:tc>
                <a:tc vMerge="1">
                  <a:txBody>
                    <a:bodyPr/>
                    <a:lstStyle/>
                    <a:p>
                      <a:endParaRPr lang="zh-CN"/>
                    </a:p>
                  </a:txBody>
                  <a:tcPr/>
                </a:tc>
                <a:extLst>
                  <a:ext uri="{0D108BD9-81ED-4DB2-BD59-A6C34878D82A}">
                    <a16:rowId xmlns:a16="http://schemas.microsoft.com/office/drawing/2014/main" xmlns="" val="10003"/>
                  </a:ext>
                </a:extLst>
              </a:tr>
              <a:tr h="359635">
                <a:tc vMerge="1">
                  <a:txBody>
                    <a:bodyPr/>
                    <a:lstStyle/>
                    <a:p>
                      <a:endParaRPr lang="zh-CN"/>
                    </a:p>
                  </a:txBody>
                  <a:tcPr/>
                </a:tc>
                <a:tc vMerge="1">
                  <a:txBody>
                    <a:bodyPr/>
                    <a:lstStyle/>
                    <a:p>
                      <a:endParaRPr lang="zh-CN"/>
                    </a:p>
                  </a:txBody>
                  <a:tcPr/>
                </a:tc>
                <a:tc>
                  <a:txBody>
                    <a:bodyPr/>
                    <a:lstStyle/>
                    <a:p>
                      <a:pPr algn="l">
                        <a:defRPr sz="1400">
                          <a:latin typeface="宋体"/>
                          <a:ea typeface="宋体"/>
                          <a:cs typeface="宋体"/>
                          <a:sym typeface="宋体"/>
                        </a:defRPr>
                      </a:pPr>
                      <a:r>
                        <a:t>d)</a:t>
                      </a:r>
                      <a:r>
                        <a:rPr>
                          <a:latin typeface="方正书宋简体"/>
                          <a:ea typeface="方正书宋简体"/>
                          <a:cs typeface="方正书宋简体"/>
                          <a:sym typeface="方正书宋简体"/>
                        </a:rPr>
                        <a:t>协助嵌入式产品技术平台和开发工具库的建设并维护，保证产品的开发能高效和顺利地进行。</a:t>
                      </a:r>
                    </a:p>
                  </a:txBody>
                  <a:tcPr marL="6137" marR="6137" marT="6137" marB="6137" anchor="ctr" horzOverflow="overflow">
                    <a:lnL w="6350">
                      <a:solidFill>
                        <a:srgbClr val="000000"/>
                      </a:solidFill>
                    </a:lnL>
                    <a:lnR w="6350">
                      <a:solidFill>
                        <a:srgbClr val="000000"/>
                      </a:solidFill>
                    </a:lnR>
                    <a:lnT w="12700">
                      <a:miter lim="400000"/>
                    </a:lnT>
                    <a:lnB w="12700">
                      <a:miter lim="400000"/>
                    </a:lnB>
                    <a:noFill/>
                  </a:tcPr>
                </a:tc>
                <a:tc vMerge="1">
                  <a:txBody>
                    <a:bodyPr/>
                    <a:lstStyle/>
                    <a:p>
                      <a:endParaRPr lang="zh-CN"/>
                    </a:p>
                  </a:txBody>
                  <a:tcPr/>
                </a:tc>
                <a:extLst>
                  <a:ext uri="{0D108BD9-81ED-4DB2-BD59-A6C34878D82A}">
                    <a16:rowId xmlns:a16="http://schemas.microsoft.com/office/drawing/2014/main" xmlns="" val="10004"/>
                  </a:ext>
                </a:extLst>
              </a:tr>
              <a:tr h="271261">
                <a:tc vMerge="1">
                  <a:txBody>
                    <a:bodyPr/>
                    <a:lstStyle/>
                    <a:p>
                      <a:endParaRPr lang="zh-CN"/>
                    </a:p>
                  </a:txBody>
                  <a:tcPr/>
                </a:tc>
                <a:tc vMerge="1">
                  <a:txBody>
                    <a:bodyPr/>
                    <a:lstStyle/>
                    <a:p>
                      <a:endParaRPr lang="zh-CN"/>
                    </a:p>
                  </a:txBody>
                  <a:tcPr/>
                </a:tc>
                <a:tc>
                  <a:txBody>
                    <a:bodyPr/>
                    <a:lstStyle/>
                    <a:p>
                      <a:pPr algn="l">
                        <a:defRPr sz="1400">
                          <a:latin typeface="宋体"/>
                          <a:ea typeface="宋体"/>
                          <a:cs typeface="宋体"/>
                          <a:sym typeface="宋体"/>
                        </a:defRPr>
                      </a:pPr>
                      <a:r>
                        <a:t>e)</a:t>
                      </a:r>
                      <a:r>
                        <a:rPr>
                          <a:latin typeface="方正书宋简体"/>
                          <a:ea typeface="方正书宋简体"/>
                          <a:cs typeface="方正书宋简体"/>
                          <a:sym typeface="方正书宋简体"/>
                        </a:rPr>
                        <a:t>积极配合项目中其它部门所承担的研发任务，保证公司项目的顺利完成。</a:t>
                      </a:r>
                    </a:p>
                  </a:txBody>
                  <a:tcPr marL="6137" marR="6137" marT="6137" marB="6137" anchor="ctr" horzOverflow="overflow">
                    <a:lnL w="6350">
                      <a:solidFill>
                        <a:srgbClr val="000000"/>
                      </a:solidFill>
                    </a:lnL>
                    <a:lnR w="6350">
                      <a:solidFill>
                        <a:srgbClr val="000000"/>
                      </a:solidFill>
                    </a:lnR>
                    <a:lnT w="12700">
                      <a:miter lim="400000"/>
                    </a:lnT>
                    <a:lnB w="6350">
                      <a:solidFill>
                        <a:srgbClr val="000000"/>
                      </a:solidFill>
                    </a:lnB>
                    <a:noFill/>
                  </a:tcPr>
                </a:tc>
                <a:tc vMerge="1">
                  <a:txBody>
                    <a:bodyPr/>
                    <a:lstStyle/>
                    <a:p>
                      <a:endParaRPr lang="zh-CN"/>
                    </a:p>
                  </a:txBody>
                  <a:tcPr/>
                </a:tc>
                <a:extLst>
                  <a:ext uri="{0D108BD9-81ED-4DB2-BD59-A6C34878D82A}">
                    <a16:rowId xmlns:a16="http://schemas.microsoft.com/office/drawing/2014/main" xmlns="" val="10005"/>
                  </a:ext>
                </a:extLst>
              </a:tr>
              <a:tr h="182886">
                <a:tc rowSpan="4">
                  <a:txBody>
                    <a:bodyPr/>
                    <a:lstStyle/>
                    <a:p>
                      <a:pPr algn="ctr">
                        <a:defRPr sz="1400">
                          <a:latin typeface="宋体"/>
                          <a:ea typeface="宋体"/>
                          <a:cs typeface="宋体"/>
                          <a:sym typeface="宋体"/>
                        </a:defRPr>
                      </a:pPr>
                      <a:r>
                        <a:rPr>
                          <a:latin typeface="方正书宋简体"/>
                          <a:ea typeface="方正书宋简体"/>
                          <a:cs typeface="方正书宋简体"/>
                          <a:sym typeface="方正书宋简体"/>
                        </a:rPr>
                        <a:t>职责和任务</a:t>
                      </a:r>
                      <a:r>
                        <a:t>2</a:t>
                      </a:r>
                    </a:p>
                  </a:txBody>
                  <a:tcPr marL="6137" marR="6137" marT="6137" marB="6137" anchor="ctr"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400">
                          <a:latin typeface="宋体"/>
                          <a:ea typeface="宋体"/>
                          <a:cs typeface="宋体"/>
                          <a:sym typeface="宋体"/>
                        </a:defRPr>
                      </a:pPr>
                      <a:r>
                        <a:rPr>
                          <a:latin typeface="方正书宋简体"/>
                          <a:ea typeface="方正书宋简体"/>
                          <a:cs typeface="方正书宋简体"/>
                          <a:sym typeface="方正书宋简体"/>
                        </a:rPr>
                        <a:t>职责描述</a:t>
                      </a:r>
                    </a:p>
                  </a:txBody>
                  <a:tcPr marL="6137" marR="6137" marT="6137" marB="6137" anchor="ctr"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1400">
                          <a:latin typeface="宋体"/>
                          <a:ea typeface="宋体"/>
                          <a:cs typeface="宋体"/>
                          <a:sym typeface="宋体"/>
                        </a:defRPr>
                      </a:pPr>
                      <a:r>
                        <a:rPr>
                          <a:latin typeface="方正书宋简体"/>
                          <a:ea typeface="方正书宋简体"/>
                          <a:cs typeface="方正书宋简体"/>
                          <a:sym typeface="方正书宋简体"/>
                        </a:rPr>
                        <a:t>负责设计、开发文档的编写和维护，参与设计规范的制订。</a:t>
                      </a:r>
                    </a:p>
                  </a:txBody>
                  <a:tcPr marL="6137" marR="6137" marT="6137" marB="6137" anchor="ctr" horzOverflow="overflow">
                    <a:lnL w="6350">
                      <a:solidFill>
                        <a:srgbClr val="000000"/>
                      </a:solidFill>
                    </a:lnL>
                    <a:lnR w="6350">
                      <a:solidFill>
                        <a:srgbClr val="000000"/>
                      </a:solidFill>
                    </a:lnR>
                    <a:lnT w="6350">
                      <a:solidFill>
                        <a:srgbClr val="000000"/>
                      </a:solidFill>
                    </a:lnT>
                    <a:lnB w="6350">
                      <a:solidFill>
                        <a:srgbClr val="000000"/>
                      </a:solidFill>
                    </a:lnB>
                    <a:noFill/>
                  </a:tcPr>
                </a:tc>
                <a:tc rowSpan="4">
                  <a:txBody>
                    <a:bodyPr/>
                    <a:lstStyle/>
                    <a:p>
                      <a:pPr algn="ctr">
                        <a:defRPr sz="1400">
                          <a:latin typeface="宋体"/>
                          <a:ea typeface="宋体"/>
                          <a:cs typeface="宋体"/>
                          <a:sym typeface="宋体"/>
                        </a:defRPr>
                      </a:pPr>
                      <a:r>
                        <a:rPr>
                          <a:latin typeface="方正书宋简体"/>
                          <a:ea typeface="方正书宋简体"/>
                          <a:cs typeface="方正书宋简体"/>
                          <a:sym typeface="方正书宋简体"/>
                        </a:rPr>
                        <a:t>能按照公司规范来编写文档，进行产品的升级维护，保证开发过程的标准化</a:t>
                      </a:r>
                    </a:p>
                  </a:txBody>
                  <a:tcPr marL="6137" marR="6137" marT="6137" marB="6137" anchor="ctr"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xmlns="" val="10006"/>
                  </a:ext>
                </a:extLst>
              </a:tr>
              <a:tr h="271261">
                <a:tc vMerge="1">
                  <a:txBody>
                    <a:bodyPr/>
                    <a:lstStyle/>
                    <a:p>
                      <a:endParaRPr lang="zh-CN"/>
                    </a:p>
                  </a:txBody>
                  <a:tcPr/>
                </a:tc>
                <a:tc rowSpan="3">
                  <a:txBody>
                    <a:bodyPr/>
                    <a:lstStyle/>
                    <a:p>
                      <a:pPr algn="ctr">
                        <a:defRPr sz="1400">
                          <a:latin typeface="宋体"/>
                          <a:ea typeface="宋体"/>
                          <a:cs typeface="宋体"/>
                          <a:sym typeface="宋体"/>
                        </a:defRPr>
                      </a:pPr>
                      <a:r>
                        <a:rPr>
                          <a:latin typeface="方正书宋简体"/>
                          <a:ea typeface="方正书宋简体"/>
                          <a:cs typeface="方正书宋简体"/>
                          <a:sym typeface="方正书宋简体"/>
                        </a:rPr>
                        <a:t>工作任务</a:t>
                      </a:r>
                    </a:p>
                  </a:txBody>
                  <a:tcPr marL="6137" marR="6137" marT="6137" marB="6137" anchor="ctr"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1400">
                          <a:latin typeface="宋体"/>
                          <a:ea typeface="宋体"/>
                          <a:cs typeface="宋体"/>
                          <a:sym typeface="宋体"/>
                        </a:defRPr>
                      </a:pPr>
                      <a:r>
                        <a:t>a)</a:t>
                      </a:r>
                      <a:r>
                        <a:rPr>
                          <a:latin typeface="方正书宋简体"/>
                          <a:ea typeface="方正书宋简体"/>
                          <a:cs typeface="方正书宋简体"/>
                          <a:sym typeface="方正书宋简体"/>
                        </a:rPr>
                        <a:t>按照公司的规范标准完成设计文档的编写，保证文档的完整性和规范性。</a:t>
                      </a:r>
                    </a:p>
                  </a:txBody>
                  <a:tcPr marL="6137" marR="6137" marT="6137" marB="6137" anchor="ctr" horzOverflow="overflow">
                    <a:lnL w="6350">
                      <a:solidFill>
                        <a:srgbClr val="000000"/>
                      </a:solidFill>
                    </a:lnL>
                    <a:lnR w="6350">
                      <a:solidFill>
                        <a:srgbClr val="000000"/>
                      </a:solidFill>
                    </a:lnR>
                    <a:lnT w="6350">
                      <a:solidFill>
                        <a:srgbClr val="000000"/>
                      </a:solidFill>
                    </a:lnT>
                    <a:lnB w="12700">
                      <a:miter lim="400000"/>
                    </a:lnB>
                    <a:noFill/>
                  </a:tcPr>
                </a:tc>
                <a:tc vMerge="1">
                  <a:txBody>
                    <a:bodyPr/>
                    <a:lstStyle/>
                    <a:p>
                      <a:endParaRPr lang="zh-CN"/>
                    </a:p>
                  </a:txBody>
                  <a:tcPr/>
                </a:tc>
                <a:extLst>
                  <a:ext uri="{0D108BD9-81ED-4DB2-BD59-A6C34878D82A}">
                    <a16:rowId xmlns:a16="http://schemas.microsoft.com/office/drawing/2014/main" xmlns="" val="10007"/>
                  </a:ext>
                </a:extLst>
              </a:tr>
              <a:tr h="182886">
                <a:tc vMerge="1">
                  <a:txBody>
                    <a:bodyPr/>
                    <a:lstStyle/>
                    <a:p>
                      <a:endParaRPr lang="zh-CN"/>
                    </a:p>
                  </a:txBody>
                  <a:tcPr/>
                </a:tc>
                <a:tc vMerge="1">
                  <a:txBody>
                    <a:bodyPr/>
                    <a:lstStyle/>
                    <a:p>
                      <a:endParaRPr lang="zh-CN"/>
                    </a:p>
                  </a:txBody>
                  <a:tcPr/>
                </a:tc>
                <a:tc>
                  <a:txBody>
                    <a:bodyPr/>
                    <a:lstStyle/>
                    <a:p>
                      <a:pPr algn="l">
                        <a:defRPr sz="1400">
                          <a:latin typeface="宋体"/>
                          <a:ea typeface="宋体"/>
                          <a:cs typeface="宋体"/>
                          <a:sym typeface="宋体"/>
                        </a:defRPr>
                      </a:pPr>
                      <a:r>
                        <a:t>b)</a:t>
                      </a:r>
                      <a:r>
                        <a:rPr>
                          <a:latin typeface="方正书宋简体"/>
                          <a:ea typeface="方正书宋简体"/>
                          <a:cs typeface="方正书宋简体"/>
                          <a:sym typeface="方正书宋简体"/>
                        </a:rPr>
                        <a:t>根据产品的维护内容，及时对设计文档进行升级和受控。</a:t>
                      </a:r>
                    </a:p>
                  </a:txBody>
                  <a:tcPr marL="6137" marR="6137" marT="6137" marB="6137" anchor="ctr" horzOverflow="overflow">
                    <a:lnL w="6350">
                      <a:solidFill>
                        <a:srgbClr val="000000"/>
                      </a:solidFill>
                    </a:lnL>
                    <a:lnR w="6350">
                      <a:solidFill>
                        <a:srgbClr val="000000"/>
                      </a:solidFill>
                    </a:lnR>
                    <a:lnT w="12700">
                      <a:miter lim="400000"/>
                    </a:lnT>
                    <a:lnB w="12700">
                      <a:miter lim="400000"/>
                    </a:lnB>
                    <a:noFill/>
                  </a:tcPr>
                </a:tc>
                <a:tc vMerge="1">
                  <a:txBody>
                    <a:bodyPr/>
                    <a:lstStyle/>
                    <a:p>
                      <a:endParaRPr lang="zh-CN"/>
                    </a:p>
                  </a:txBody>
                  <a:tcPr/>
                </a:tc>
                <a:extLst>
                  <a:ext uri="{0D108BD9-81ED-4DB2-BD59-A6C34878D82A}">
                    <a16:rowId xmlns:a16="http://schemas.microsoft.com/office/drawing/2014/main" xmlns="" val="10008"/>
                  </a:ext>
                </a:extLst>
              </a:tr>
              <a:tr h="271261">
                <a:tc vMerge="1">
                  <a:txBody>
                    <a:bodyPr/>
                    <a:lstStyle/>
                    <a:p>
                      <a:endParaRPr lang="zh-CN"/>
                    </a:p>
                  </a:txBody>
                  <a:tcPr/>
                </a:tc>
                <a:tc vMerge="1">
                  <a:txBody>
                    <a:bodyPr/>
                    <a:lstStyle/>
                    <a:p>
                      <a:endParaRPr lang="zh-CN"/>
                    </a:p>
                  </a:txBody>
                  <a:tcPr/>
                </a:tc>
                <a:tc>
                  <a:txBody>
                    <a:bodyPr/>
                    <a:lstStyle/>
                    <a:p>
                      <a:pPr algn="l">
                        <a:defRPr sz="1400">
                          <a:latin typeface="宋体"/>
                          <a:ea typeface="宋体"/>
                          <a:cs typeface="宋体"/>
                          <a:sym typeface="宋体"/>
                        </a:defRPr>
                      </a:pPr>
                      <a:r>
                        <a:t>c)</a:t>
                      </a:r>
                      <a:r>
                        <a:rPr>
                          <a:latin typeface="方正书宋简体"/>
                          <a:ea typeface="方正书宋简体"/>
                          <a:cs typeface="方正书宋简体"/>
                          <a:sym typeface="方正书宋简体"/>
                        </a:rPr>
                        <a:t>参与设计规范、标准、文档模板等的制订、维护，保证开发过程的标准化。</a:t>
                      </a:r>
                    </a:p>
                  </a:txBody>
                  <a:tcPr marL="6137" marR="6137" marT="6137" marB="6137" anchor="ctr" horzOverflow="overflow">
                    <a:lnL w="6350">
                      <a:solidFill>
                        <a:srgbClr val="000000"/>
                      </a:solidFill>
                    </a:lnL>
                    <a:lnR w="6350">
                      <a:solidFill>
                        <a:srgbClr val="000000"/>
                      </a:solidFill>
                    </a:lnR>
                    <a:lnT w="12700">
                      <a:miter lim="400000"/>
                    </a:lnT>
                    <a:lnB w="6350">
                      <a:solidFill>
                        <a:srgbClr val="000000"/>
                      </a:solidFill>
                    </a:lnB>
                    <a:noFill/>
                  </a:tcPr>
                </a:tc>
                <a:tc vMerge="1">
                  <a:txBody>
                    <a:bodyPr/>
                    <a:lstStyle/>
                    <a:p>
                      <a:endParaRPr lang="zh-CN"/>
                    </a:p>
                  </a:txBody>
                  <a:tcPr/>
                </a:tc>
                <a:extLst>
                  <a:ext uri="{0D108BD9-81ED-4DB2-BD59-A6C34878D82A}">
                    <a16:rowId xmlns:a16="http://schemas.microsoft.com/office/drawing/2014/main" xmlns="" val="10009"/>
                  </a:ext>
                </a:extLst>
              </a:tr>
              <a:tr h="271261">
                <a:tc rowSpan="5">
                  <a:txBody>
                    <a:bodyPr/>
                    <a:lstStyle/>
                    <a:p>
                      <a:pPr algn="ctr">
                        <a:defRPr sz="1400">
                          <a:latin typeface="宋体"/>
                          <a:ea typeface="宋体"/>
                          <a:cs typeface="宋体"/>
                          <a:sym typeface="宋体"/>
                        </a:defRPr>
                      </a:pPr>
                      <a:r>
                        <a:rPr>
                          <a:latin typeface="方正书宋简体"/>
                          <a:ea typeface="方正书宋简体"/>
                          <a:cs typeface="方正书宋简体"/>
                          <a:sym typeface="方正书宋简体"/>
                        </a:rPr>
                        <a:t>职责和任务</a:t>
                      </a:r>
                      <a:r>
                        <a:t>3</a:t>
                      </a:r>
                    </a:p>
                  </a:txBody>
                  <a:tcPr marL="6137" marR="6137" marT="6137" marB="6137" anchor="ctr"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400">
                          <a:latin typeface="宋体"/>
                          <a:ea typeface="宋体"/>
                          <a:cs typeface="宋体"/>
                          <a:sym typeface="宋体"/>
                        </a:defRPr>
                      </a:pPr>
                      <a:r>
                        <a:rPr>
                          <a:latin typeface="方正书宋简体"/>
                          <a:ea typeface="方正书宋简体"/>
                          <a:cs typeface="方正书宋简体"/>
                          <a:sym typeface="方正书宋简体"/>
                        </a:rPr>
                        <a:t>职责描述</a:t>
                      </a:r>
                    </a:p>
                  </a:txBody>
                  <a:tcPr marL="6137" marR="6137" marT="6137" marB="6137" anchor="ctr"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1400">
                          <a:latin typeface="宋体"/>
                          <a:ea typeface="宋体"/>
                          <a:cs typeface="宋体"/>
                          <a:sym typeface="宋体"/>
                        </a:defRPr>
                      </a:pPr>
                      <a:r>
                        <a:rPr>
                          <a:latin typeface="方正书宋简体"/>
                          <a:ea typeface="方正书宋简体"/>
                          <a:cs typeface="方正书宋简体"/>
                          <a:sym typeface="方正书宋简体"/>
                        </a:rPr>
                        <a:t>提供产品售前和售后的技术支持，保证公司产品现场的正常运行。</a:t>
                      </a:r>
                    </a:p>
                  </a:txBody>
                  <a:tcPr marL="6137" marR="6137" marT="6137" marB="6137" anchor="ctr" horzOverflow="overflow">
                    <a:lnL w="6350">
                      <a:solidFill>
                        <a:srgbClr val="000000"/>
                      </a:solidFill>
                    </a:lnL>
                    <a:lnR w="6350">
                      <a:solidFill>
                        <a:srgbClr val="000000"/>
                      </a:solidFill>
                    </a:lnR>
                    <a:lnT w="6350">
                      <a:solidFill>
                        <a:srgbClr val="000000"/>
                      </a:solidFill>
                    </a:lnT>
                    <a:lnB w="6350">
                      <a:solidFill>
                        <a:srgbClr val="000000"/>
                      </a:solidFill>
                    </a:lnB>
                    <a:noFill/>
                  </a:tcPr>
                </a:tc>
                <a:tc rowSpan="5">
                  <a:txBody>
                    <a:bodyPr/>
                    <a:lstStyle/>
                    <a:p>
                      <a:pPr algn="ctr">
                        <a:defRPr sz="1400">
                          <a:latin typeface="宋体"/>
                          <a:ea typeface="宋体"/>
                          <a:cs typeface="宋体"/>
                          <a:sym typeface="宋体"/>
                        </a:defRPr>
                      </a:pPr>
                      <a:r>
                        <a:rPr>
                          <a:latin typeface="方正书宋简体"/>
                          <a:ea typeface="方正书宋简体"/>
                          <a:cs typeface="方正书宋简体"/>
                          <a:sym typeface="方正书宋简体"/>
                        </a:rPr>
                        <a:t>由于在试用期期间内并没遇到这种问题，不过我相信可以按照规定完成任务</a:t>
                      </a:r>
                    </a:p>
                  </a:txBody>
                  <a:tcPr marL="6137" marR="6137" marT="6137" marB="6137" anchor="ctr"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xmlns="" val="10010"/>
                  </a:ext>
                </a:extLst>
              </a:tr>
              <a:tr h="182886">
                <a:tc vMerge="1">
                  <a:txBody>
                    <a:bodyPr/>
                    <a:lstStyle/>
                    <a:p>
                      <a:endParaRPr lang="zh-CN"/>
                    </a:p>
                  </a:txBody>
                  <a:tcPr/>
                </a:tc>
                <a:tc rowSpan="4">
                  <a:txBody>
                    <a:bodyPr/>
                    <a:lstStyle/>
                    <a:p>
                      <a:pPr algn="ctr">
                        <a:defRPr sz="1400">
                          <a:latin typeface="宋体"/>
                          <a:ea typeface="宋体"/>
                          <a:cs typeface="宋体"/>
                          <a:sym typeface="宋体"/>
                        </a:defRPr>
                      </a:pPr>
                      <a:r>
                        <a:rPr>
                          <a:latin typeface="方正书宋简体"/>
                          <a:ea typeface="方正书宋简体"/>
                          <a:cs typeface="方正书宋简体"/>
                          <a:sym typeface="方正书宋简体"/>
                        </a:rPr>
                        <a:t>工作任务</a:t>
                      </a:r>
                    </a:p>
                  </a:txBody>
                  <a:tcPr marL="6137" marR="6137" marT="6137" marB="6137" anchor="ctr"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1400">
                          <a:latin typeface="宋体"/>
                          <a:ea typeface="宋体"/>
                          <a:cs typeface="宋体"/>
                          <a:sym typeface="宋体"/>
                        </a:defRPr>
                      </a:pPr>
                      <a:r>
                        <a:t>a)</a:t>
                      </a:r>
                      <a:r>
                        <a:rPr>
                          <a:latin typeface="方正书宋简体"/>
                          <a:ea typeface="方正书宋简体"/>
                          <a:cs typeface="方正书宋简体"/>
                          <a:sym typeface="方正书宋简体"/>
                        </a:rPr>
                        <a:t>支持销售人员解决产品售前的技术问题。</a:t>
                      </a:r>
                    </a:p>
                  </a:txBody>
                  <a:tcPr marL="6137" marR="6137" marT="6137" marB="6137" anchor="ctr" horzOverflow="overflow">
                    <a:lnL w="6350">
                      <a:solidFill>
                        <a:srgbClr val="000000"/>
                      </a:solidFill>
                    </a:lnL>
                    <a:lnR w="6350">
                      <a:solidFill>
                        <a:srgbClr val="000000"/>
                      </a:solidFill>
                    </a:lnR>
                    <a:lnT w="6350">
                      <a:solidFill>
                        <a:srgbClr val="000000"/>
                      </a:solidFill>
                    </a:lnT>
                    <a:lnB w="12700">
                      <a:miter lim="400000"/>
                    </a:lnB>
                    <a:noFill/>
                  </a:tcPr>
                </a:tc>
                <a:tc vMerge="1">
                  <a:txBody>
                    <a:bodyPr/>
                    <a:lstStyle/>
                    <a:p>
                      <a:endParaRPr lang="zh-CN"/>
                    </a:p>
                  </a:txBody>
                  <a:tcPr/>
                </a:tc>
                <a:extLst>
                  <a:ext uri="{0D108BD9-81ED-4DB2-BD59-A6C34878D82A}">
                    <a16:rowId xmlns:a16="http://schemas.microsoft.com/office/drawing/2014/main" xmlns="" val="10011"/>
                  </a:ext>
                </a:extLst>
              </a:tr>
              <a:tr h="182886">
                <a:tc vMerge="1">
                  <a:txBody>
                    <a:bodyPr/>
                    <a:lstStyle/>
                    <a:p>
                      <a:endParaRPr lang="zh-CN"/>
                    </a:p>
                  </a:txBody>
                  <a:tcPr/>
                </a:tc>
                <a:tc vMerge="1">
                  <a:txBody>
                    <a:bodyPr/>
                    <a:lstStyle/>
                    <a:p>
                      <a:endParaRPr lang="zh-CN"/>
                    </a:p>
                  </a:txBody>
                  <a:tcPr/>
                </a:tc>
                <a:tc>
                  <a:txBody>
                    <a:bodyPr/>
                    <a:lstStyle/>
                    <a:p>
                      <a:pPr algn="l">
                        <a:defRPr sz="1400">
                          <a:latin typeface="宋体"/>
                          <a:ea typeface="宋体"/>
                          <a:cs typeface="宋体"/>
                          <a:sym typeface="宋体"/>
                        </a:defRPr>
                      </a:pPr>
                      <a:r>
                        <a:t>b)</a:t>
                      </a:r>
                      <a:r>
                        <a:rPr>
                          <a:latin typeface="方正书宋简体"/>
                          <a:ea typeface="方正书宋简体"/>
                          <a:cs typeface="方正书宋简体"/>
                          <a:sym typeface="方正书宋简体"/>
                        </a:rPr>
                        <a:t>根据项目实施的需要，为现场工程提供技术支持。</a:t>
                      </a:r>
                    </a:p>
                  </a:txBody>
                  <a:tcPr marL="6137" marR="6137" marT="6137" marB="6137" anchor="ctr" horzOverflow="overflow">
                    <a:lnL w="6350">
                      <a:solidFill>
                        <a:srgbClr val="000000"/>
                      </a:solidFill>
                    </a:lnL>
                    <a:lnR w="6350">
                      <a:solidFill>
                        <a:srgbClr val="000000"/>
                      </a:solidFill>
                    </a:lnR>
                    <a:lnT w="12700">
                      <a:miter lim="400000"/>
                    </a:lnT>
                    <a:lnB w="12700">
                      <a:miter lim="400000"/>
                    </a:lnB>
                    <a:noFill/>
                  </a:tcPr>
                </a:tc>
                <a:tc vMerge="1">
                  <a:txBody>
                    <a:bodyPr/>
                    <a:lstStyle/>
                    <a:p>
                      <a:endParaRPr lang="zh-CN"/>
                    </a:p>
                  </a:txBody>
                  <a:tcPr/>
                </a:tc>
                <a:extLst>
                  <a:ext uri="{0D108BD9-81ED-4DB2-BD59-A6C34878D82A}">
                    <a16:rowId xmlns:a16="http://schemas.microsoft.com/office/drawing/2014/main" xmlns="" val="10012"/>
                  </a:ext>
                </a:extLst>
              </a:tr>
              <a:tr h="271261">
                <a:tc vMerge="1">
                  <a:txBody>
                    <a:bodyPr/>
                    <a:lstStyle/>
                    <a:p>
                      <a:endParaRPr lang="zh-CN"/>
                    </a:p>
                  </a:txBody>
                  <a:tcPr/>
                </a:tc>
                <a:tc vMerge="1">
                  <a:txBody>
                    <a:bodyPr/>
                    <a:lstStyle/>
                    <a:p>
                      <a:endParaRPr lang="zh-CN"/>
                    </a:p>
                  </a:txBody>
                  <a:tcPr/>
                </a:tc>
                <a:tc>
                  <a:txBody>
                    <a:bodyPr/>
                    <a:lstStyle/>
                    <a:p>
                      <a:pPr algn="l">
                        <a:defRPr sz="1400">
                          <a:latin typeface="宋体"/>
                          <a:ea typeface="宋体"/>
                          <a:cs typeface="宋体"/>
                          <a:sym typeface="宋体"/>
                        </a:defRPr>
                      </a:pPr>
                      <a:r>
                        <a:t>c)</a:t>
                      </a:r>
                      <a:r>
                        <a:rPr>
                          <a:latin typeface="方正书宋简体"/>
                          <a:ea typeface="方正书宋简体"/>
                          <a:cs typeface="方正书宋简体"/>
                          <a:sym typeface="方正书宋简体"/>
                        </a:rPr>
                        <a:t>依据变更流程，完成产品维护阶段的优化改进和设计变更任务。</a:t>
                      </a:r>
                    </a:p>
                  </a:txBody>
                  <a:tcPr marL="6137" marR="6137" marT="6137" marB="6137" anchor="ctr" horzOverflow="overflow">
                    <a:lnL w="6350">
                      <a:solidFill>
                        <a:srgbClr val="000000"/>
                      </a:solidFill>
                    </a:lnL>
                    <a:lnR w="6350">
                      <a:solidFill>
                        <a:srgbClr val="000000"/>
                      </a:solidFill>
                    </a:lnR>
                    <a:lnT w="12700">
                      <a:miter lim="400000"/>
                    </a:lnT>
                    <a:lnB w="12700">
                      <a:miter lim="400000"/>
                    </a:lnB>
                    <a:noFill/>
                  </a:tcPr>
                </a:tc>
                <a:tc vMerge="1">
                  <a:txBody>
                    <a:bodyPr/>
                    <a:lstStyle/>
                    <a:p>
                      <a:endParaRPr lang="zh-CN"/>
                    </a:p>
                  </a:txBody>
                  <a:tcPr/>
                </a:tc>
                <a:extLst>
                  <a:ext uri="{0D108BD9-81ED-4DB2-BD59-A6C34878D82A}">
                    <a16:rowId xmlns:a16="http://schemas.microsoft.com/office/drawing/2014/main" xmlns="" val="10013"/>
                  </a:ext>
                </a:extLst>
              </a:tr>
              <a:tr h="182886">
                <a:tc vMerge="1">
                  <a:txBody>
                    <a:bodyPr/>
                    <a:lstStyle/>
                    <a:p>
                      <a:endParaRPr lang="zh-CN"/>
                    </a:p>
                  </a:txBody>
                  <a:tcPr/>
                </a:tc>
                <a:tc vMerge="1">
                  <a:txBody>
                    <a:bodyPr/>
                    <a:lstStyle/>
                    <a:p>
                      <a:endParaRPr lang="zh-CN"/>
                    </a:p>
                  </a:txBody>
                  <a:tcPr/>
                </a:tc>
                <a:tc>
                  <a:txBody>
                    <a:bodyPr/>
                    <a:lstStyle/>
                    <a:p>
                      <a:pPr algn="l">
                        <a:defRPr sz="1400">
                          <a:latin typeface="宋体"/>
                          <a:ea typeface="宋体"/>
                          <a:cs typeface="宋体"/>
                          <a:sym typeface="宋体"/>
                        </a:defRPr>
                      </a:pPr>
                      <a:r>
                        <a:t>d)</a:t>
                      </a:r>
                      <a:r>
                        <a:rPr>
                          <a:latin typeface="方正书宋简体"/>
                          <a:ea typeface="方正书宋简体"/>
                          <a:cs typeface="方正书宋简体"/>
                          <a:sym typeface="方正书宋简体"/>
                        </a:rPr>
                        <a:t>协助产品的销售工作，对相关人员完成产品的技术培训。</a:t>
                      </a:r>
                    </a:p>
                  </a:txBody>
                  <a:tcPr marL="6137" marR="6137" marT="6137" marB="6137" anchor="ctr" horzOverflow="overflow">
                    <a:lnL w="6350">
                      <a:solidFill>
                        <a:srgbClr val="000000"/>
                      </a:solidFill>
                    </a:lnL>
                    <a:lnR w="6350">
                      <a:solidFill>
                        <a:srgbClr val="000000"/>
                      </a:solidFill>
                    </a:lnR>
                    <a:lnT w="12700">
                      <a:miter lim="400000"/>
                    </a:lnT>
                    <a:lnB w="6350">
                      <a:solidFill>
                        <a:srgbClr val="000000"/>
                      </a:solidFill>
                    </a:lnB>
                    <a:noFill/>
                  </a:tcPr>
                </a:tc>
                <a:tc vMerge="1">
                  <a:txBody>
                    <a:bodyPr/>
                    <a:lstStyle/>
                    <a:p>
                      <a:endParaRPr lang="zh-CN"/>
                    </a:p>
                  </a:txBody>
                  <a:tcPr/>
                </a:tc>
                <a:extLst>
                  <a:ext uri="{0D108BD9-81ED-4DB2-BD59-A6C34878D82A}">
                    <a16:rowId xmlns:a16="http://schemas.microsoft.com/office/drawing/2014/main" xmlns="" val="10014"/>
                  </a:ext>
                </a:extLst>
              </a:tr>
              <a:tr h="182886">
                <a:tc rowSpan="3">
                  <a:txBody>
                    <a:bodyPr/>
                    <a:lstStyle/>
                    <a:p>
                      <a:pPr algn="ctr">
                        <a:defRPr sz="1400">
                          <a:latin typeface="宋体"/>
                          <a:ea typeface="宋体"/>
                          <a:cs typeface="宋体"/>
                          <a:sym typeface="宋体"/>
                        </a:defRPr>
                      </a:pPr>
                      <a:r>
                        <a:rPr>
                          <a:latin typeface="方正书宋简体"/>
                          <a:ea typeface="方正书宋简体"/>
                          <a:cs typeface="方正书宋简体"/>
                          <a:sym typeface="方正书宋简体"/>
                        </a:rPr>
                        <a:t>职责和任务</a:t>
                      </a:r>
                      <a:r>
                        <a:t>4</a:t>
                      </a:r>
                    </a:p>
                  </a:txBody>
                  <a:tcPr marL="6137" marR="6137" marT="6137" marB="6137" anchor="ctr"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400">
                          <a:latin typeface="宋体"/>
                          <a:ea typeface="宋体"/>
                          <a:cs typeface="宋体"/>
                          <a:sym typeface="宋体"/>
                        </a:defRPr>
                      </a:pPr>
                      <a:r>
                        <a:rPr>
                          <a:latin typeface="方正书宋简体"/>
                          <a:ea typeface="方正书宋简体"/>
                          <a:cs typeface="方正书宋简体"/>
                          <a:sym typeface="方正书宋简体"/>
                        </a:rPr>
                        <a:t>职责描述</a:t>
                      </a:r>
                    </a:p>
                  </a:txBody>
                  <a:tcPr marL="6137" marR="6137" marT="6137" marB="6137" anchor="ctr"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1400">
                          <a:latin typeface="宋体"/>
                          <a:ea typeface="宋体"/>
                          <a:cs typeface="宋体"/>
                          <a:sym typeface="宋体"/>
                        </a:defRPr>
                      </a:pPr>
                      <a:r>
                        <a:rPr>
                          <a:latin typeface="方正书宋简体"/>
                          <a:ea typeface="方正书宋简体"/>
                          <a:cs typeface="方正书宋简体"/>
                          <a:sym typeface="方正书宋简体"/>
                        </a:rPr>
                        <a:t>遵守公司的规章制度，主动汇报工作情况。</a:t>
                      </a:r>
                    </a:p>
                  </a:txBody>
                  <a:tcPr marL="6137" marR="6137" marT="6137" marB="6137" anchor="ctr" horzOverflow="overflow">
                    <a:lnL w="6350">
                      <a:solidFill>
                        <a:srgbClr val="000000"/>
                      </a:solidFill>
                    </a:lnL>
                    <a:lnR w="6350">
                      <a:solidFill>
                        <a:srgbClr val="000000"/>
                      </a:solidFill>
                    </a:lnR>
                    <a:lnT w="6350">
                      <a:solidFill>
                        <a:srgbClr val="000000"/>
                      </a:solidFill>
                    </a:lnT>
                    <a:lnB w="6350">
                      <a:solidFill>
                        <a:srgbClr val="000000"/>
                      </a:solidFill>
                    </a:lnB>
                    <a:noFill/>
                  </a:tcPr>
                </a:tc>
                <a:tc rowSpan="3">
                  <a:txBody>
                    <a:bodyPr/>
                    <a:lstStyle/>
                    <a:p>
                      <a:pPr algn="ctr">
                        <a:defRPr sz="1400">
                          <a:solidFill>
                            <a:srgbClr val="00B050"/>
                          </a:solidFill>
                          <a:latin typeface="宋体"/>
                          <a:ea typeface="宋体"/>
                          <a:cs typeface="宋体"/>
                          <a:sym typeface="宋体"/>
                        </a:defRPr>
                      </a:pPr>
                      <a:r>
                        <a:rPr>
                          <a:solidFill>
                            <a:srgbClr val="000000"/>
                          </a:solidFill>
                          <a:latin typeface="方正书宋简体"/>
                          <a:ea typeface="方正书宋简体"/>
                          <a:cs typeface="方正书宋简体"/>
                          <a:sym typeface="方正书宋简体"/>
                        </a:rPr>
                        <a:t>遇到问题我都会积极进行反馈，严格遵守公司规章制度</a:t>
                      </a:r>
                      <a:r>
                        <a:rPr>
                          <a:latin typeface="方正书宋简体"/>
                          <a:ea typeface="方正书宋简体"/>
                          <a:cs typeface="方正书宋简体"/>
                          <a:sym typeface="方正书宋简体"/>
                        </a:rPr>
                        <a:t>　</a:t>
                      </a:r>
                    </a:p>
                  </a:txBody>
                  <a:tcPr marL="6137" marR="6137" marT="6137" marB="6137" anchor="ctr"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xmlns="" val="10015"/>
                  </a:ext>
                </a:extLst>
              </a:tr>
              <a:tr h="182886">
                <a:tc vMerge="1">
                  <a:txBody>
                    <a:bodyPr/>
                    <a:lstStyle/>
                    <a:p>
                      <a:endParaRPr lang="zh-CN"/>
                    </a:p>
                  </a:txBody>
                  <a:tcPr/>
                </a:tc>
                <a:tc rowSpan="2">
                  <a:txBody>
                    <a:bodyPr/>
                    <a:lstStyle/>
                    <a:p>
                      <a:pPr algn="ctr">
                        <a:defRPr sz="1400">
                          <a:latin typeface="宋体"/>
                          <a:ea typeface="宋体"/>
                          <a:cs typeface="宋体"/>
                          <a:sym typeface="宋体"/>
                        </a:defRPr>
                      </a:pPr>
                      <a:r>
                        <a:rPr>
                          <a:latin typeface="方正书宋简体"/>
                          <a:ea typeface="方正书宋简体"/>
                          <a:cs typeface="方正书宋简体"/>
                          <a:sym typeface="方正书宋简体"/>
                        </a:rPr>
                        <a:t>工作任务</a:t>
                      </a:r>
                    </a:p>
                  </a:txBody>
                  <a:tcPr marL="6137" marR="6137" marT="6137" marB="6137" anchor="ctr"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1400">
                          <a:latin typeface="宋体"/>
                          <a:ea typeface="宋体"/>
                          <a:cs typeface="宋体"/>
                          <a:sym typeface="宋体"/>
                        </a:defRPr>
                      </a:pPr>
                      <a:r>
                        <a:t>a)</a:t>
                      </a:r>
                      <a:r>
                        <a:rPr>
                          <a:latin typeface="方正书宋简体"/>
                          <a:ea typeface="方正书宋简体"/>
                          <a:cs typeface="方正书宋简体"/>
                          <a:sym typeface="方正书宋简体"/>
                        </a:rPr>
                        <a:t>对工作的进展情况及遇到的问题，进行汇报和反馈。</a:t>
                      </a:r>
                    </a:p>
                  </a:txBody>
                  <a:tcPr marL="6137" marR="6137" marT="6137" marB="6137" anchor="ctr" horzOverflow="overflow">
                    <a:lnL w="6350">
                      <a:solidFill>
                        <a:srgbClr val="000000"/>
                      </a:solidFill>
                    </a:lnL>
                    <a:lnR w="6350">
                      <a:solidFill>
                        <a:srgbClr val="000000"/>
                      </a:solidFill>
                    </a:lnR>
                    <a:lnT w="6350">
                      <a:solidFill>
                        <a:srgbClr val="000000"/>
                      </a:solidFill>
                    </a:lnT>
                    <a:lnB w="12700">
                      <a:miter lim="400000"/>
                    </a:lnB>
                    <a:noFill/>
                  </a:tcPr>
                </a:tc>
                <a:tc vMerge="1">
                  <a:txBody>
                    <a:bodyPr/>
                    <a:lstStyle/>
                    <a:p>
                      <a:endParaRPr lang="zh-CN"/>
                    </a:p>
                  </a:txBody>
                  <a:tcPr/>
                </a:tc>
                <a:extLst>
                  <a:ext uri="{0D108BD9-81ED-4DB2-BD59-A6C34878D82A}">
                    <a16:rowId xmlns:a16="http://schemas.microsoft.com/office/drawing/2014/main" xmlns="" val="10016"/>
                  </a:ext>
                </a:extLst>
              </a:tr>
              <a:tr h="182886">
                <a:tc vMerge="1">
                  <a:txBody>
                    <a:bodyPr/>
                    <a:lstStyle/>
                    <a:p>
                      <a:endParaRPr lang="zh-CN"/>
                    </a:p>
                  </a:txBody>
                  <a:tcPr/>
                </a:tc>
                <a:tc vMerge="1">
                  <a:txBody>
                    <a:bodyPr/>
                    <a:lstStyle/>
                    <a:p>
                      <a:endParaRPr lang="zh-CN"/>
                    </a:p>
                  </a:txBody>
                  <a:tcPr/>
                </a:tc>
                <a:tc>
                  <a:txBody>
                    <a:bodyPr/>
                    <a:lstStyle/>
                    <a:p>
                      <a:pPr algn="l">
                        <a:defRPr sz="1400">
                          <a:latin typeface="宋体"/>
                          <a:ea typeface="宋体"/>
                          <a:cs typeface="宋体"/>
                          <a:sym typeface="宋体"/>
                        </a:defRPr>
                      </a:pPr>
                      <a:r>
                        <a:rPr dirty="0"/>
                        <a:t>b)</a:t>
                      </a:r>
                      <a:r>
                        <a:rPr dirty="0" err="1">
                          <a:latin typeface="方正书宋简体"/>
                          <a:ea typeface="方正书宋简体"/>
                          <a:cs typeface="方正书宋简体"/>
                          <a:sym typeface="方正书宋简体"/>
                        </a:rPr>
                        <a:t>遵守公司的规章制度，参与公司的企业文化活动</a:t>
                      </a:r>
                      <a:r>
                        <a:rPr dirty="0">
                          <a:latin typeface="方正书宋简体"/>
                          <a:ea typeface="方正书宋简体"/>
                          <a:cs typeface="方正书宋简体"/>
                          <a:sym typeface="方正书宋简体"/>
                        </a:rPr>
                        <a:t>。</a:t>
                      </a:r>
                    </a:p>
                  </a:txBody>
                  <a:tcPr marL="6137" marR="6137" marT="6137" marB="6137" anchor="ctr" horzOverflow="overflow">
                    <a:lnL w="6350">
                      <a:solidFill>
                        <a:srgbClr val="000000"/>
                      </a:solidFill>
                    </a:lnL>
                    <a:lnR w="6350">
                      <a:solidFill>
                        <a:srgbClr val="000000"/>
                      </a:solidFill>
                    </a:lnR>
                    <a:lnT w="12700">
                      <a:miter lim="400000"/>
                    </a:lnT>
                    <a:lnB w="6350">
                      <a:solidFill>
                        <a:srgbClr val="000000"/>
                      </a:solidFill>
                    </a:lnB>
                    <a:noFill/>
                  </a:tcPr>
                </a:tc>
                <a:tc vMerge="1">
                  <a:txBody>
                    <a:bodyPr/>
                    <a:lstStyle/>
                    <a:p>
                      <a:endParaRPr lang="zh-CN"/>
                    </a:p>
                  </a:txBody>
                  <a:tcPr/>
                </a:tc>
                <a:extLst>
                  <a:ext uri="{0D108BD9-81ED-4DB2-BD59-A6C34878D82A}">
                    <a16:rowId xmlns:a16="http://schemas.microsoft.com/office/drawing/2014/main" xmlns="" val="10017"/>
                  </a:ext>
                </a:extLst>
              </a:tr>
            </a:tbl>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1" name="内容占位符 5"/>
          <p:cNvSpPr>
            <a:spLocks noGrp="1"/>
          </p:cNvSpPr>
          <p:nvPr>
            <p:ph idx="1"/>
          </p:nvPr>
        </p:nvSpPr>
        <p:spPr>
          <a:xfrm>
            <a:off x="414398" y="1295399"/>
            <a:ext cx="8443882" cy="1133469"/>
          </a:xfrm>
        </p:spPr>
        <p:txBody>
          <a:bodyPr/>
          <a:lstStyle/>
          <a:p>
            <a:pPr marL="0" indent="0">
              <a:spcBef>
                <a:spcPts val="600"/>
              </a:spcBef>
              <a:spcAft>
                <a:spcPts val="0"/>
              </a:spcAft>
              <a:buNone/>
            </a:pPr>
            <a:r>
              <a:rPr lang="zh-CN" altLang="en-US" b="0" dirty="0" smtClean="0">
                <a:solidFill>
                  <a:srgbClr val="0070C0"/>
                </a:solidFill>
              </a:rPr>
              <a:t>本次转正答辩需认证的任职资格标准要素：</a:t>
            </a:r>
            <a:endParaRPr lang="en-US" altLang="zh-CN" b="0" dirty="0" smtClean="0">
              <a:solidFill>
                <a:srgbClr val="0070C0"/>
              </a:solidFill>
            </a:endParaRPr>
          </a:p>
          <a:p>
            <a:pPr marL="0" indent="0">
              <a:spcBef>
                <a:spcPts val="1200"/>
              </a:spcBef>
              <a:spcAft>
                <a:spcPts val="0"/>
              </a:spcAft>
              <a:buFont typeface="Wingdings" pitchFamily="2" charset="2"/>
              <a:buChar char="ü"/>
            </a:pPr>
            <a:r>
              <a:rPr lang="zh-CN" altLang="en-US" b="0" dirty="0"/>
              <a:t>开发设计</a:t>
            </a:r>
            <a:r>
              <a:rPr lang="zh-CN" altLang="en-US" b="0" dirty="0" smtClean="0"/>
              <a:t>；</a:t>
            </a:r>
            <a:endParaRPr lang="en-US" altLang="zh-CN" b="0" dirty="0" smtClean="0"/>
          </a:p>
          <a:p>
            <a:pPr marL="0" indent="0">
              <a:spcBef>
                <a:spcPts val="1200"/>
              </a:spcBef>
              <a:spcAft>
                <a:spcPts val="0"/>
              </a:spcAft>
              <a:buFont typeface="Wingdings" pitchFamily="2" charset="2"/>
              <a:buChar char="ü"/>
            </a:pPr>
            <a:r>
              <a:rPr lang="zh-CN" altLang="zh-CN" b="0" dirty="0" smtClean="0"/>
              <a:t>测试</a:t>
            </a:r>
            <a:r>
              <a:rPr lang="zh-CN" altLang="en-US" b="0" dirty="0"/>
              <a:t>；</a:t>
            </a:r>
            <a:endParaRPr lang="en-US" altLang="zh-CN" b="0" dirty="0"/>
          </a:p>
          <a:p>
            <a:pPr marL="0" indent="0">
              <a:spcBef>
                <a:spcPts val="600"/>
              </a:spcBef>
              <a:spcAft>
                <a:spcPts val="0"/>
              </a:spcAft>
              <a:buFont typeface="Wingdings" pitchFamily="2" charset="2"/>
              <a:buChar char="ü"/>
            </a:pPr>
            <a:r>
              <a:rPr lang="zh-CN" altLang="en-US" b="0" dirty="0"/>
              <a:t>发现、定位技术问题；</a:t>
            </a:r>
            <a:endParaRPr lang="en-US" altLang="zh-CN" b="0" dirty="0"/>
          </a:p>
          <a:p>
            <a:pPr marL="0" indent="0">
              <a:spcBef>
                <a:spcPts val="600"/>
              </a:spcBef>
              <a:spcAft>
                <a:spcPts val="0"/>
              </a:spcAft>
              <a:buFont typeface="Wingdings" pitchFamily="2" charset="2"/>
              <a:buChar char="ü"/>
            </a:pPr>
            <a:r>
              <a:rPr lang="zh-CN" altLang="zh-CN" b="0" dirty="0"/>
              <a:t>解决技术</a:t>
            </a:r>
            <a:r>
              <a:rPr lang="zh-CN" altLang="zh-CN" b="0" dirty="0" smtClean="0"/>
              <a:t>问题</a:t>
            </a:r>
            <a:r>
              <a:rPr lang="zh-CN" altLang="en-US" b="0" dirty="0"/>
              <a:t>；</a:t>
            </a:r>
            <a:endParaRPr lang="en-US" altLang="zh-CN" b="0" dirty="0"/>
          </a:p>
          <a:p>
            <a:pPr marL="0" indent="0">
              <a:spcBef>
                <a:spcPts val="600"/>
              </a:spcBef>
              <a:spcAft>
                <a:spcPts val="0"/>
              </a:spcAft>
              <a:buFont typeface="Wingdings" pitchFamily="2" charset="2"/>
              <a:buChar char="ü"/>
            </a:pPr>
            <a:r>
              <a:rPr lang="zh-CN" altLang="zh-CN" b="0" dirty="0"/>
              <a:t>目标与计划</a:t>
            </a:r>
            <a:r>
              <a:rPr lang="zh-CN" altLang="zh-CN" b="0" dirty="0" smtClean="0"/>
              <a:t>管理</a:t>
            </a:r>
            <a:r>
              <a:rPr lang="zh-CN" altLang="en-US" b="0" dirty="0"/>
              <a:t>；</a:t>
            </a:r>
            <a:endParaRPr lang="en-US" altLang="zh-CN" b="0" dirty="0"/>
          </a:p>
          <a:p>
            <a:pPr marL="0" indent="0">
              <a:spcBef>
                <a:spcPts val="600"/>
              </a:spcBef>
              <a:spcAft>
                <a:spcPts val="0"/>
              </a:spcAft>
              <a:buFont typeface="Wingdings" pitchFamily="2" charset="2"/>
              <a:buChar char="ü"/>
            </a:pPr>
            <a:r>
              <a:rPr lang="zh-CN" altLang="en-US" b="0" dirty="0"/>
              <a:t>规范与</a:t>
            </a:r>
            <a:r>
              <a:rPr lang="zh-CN" altLang="en-US" b="0" dirty="0" smtClean="0"/>
              <a:t>流程</a:t>
            </a:r>
            <a:r>
              <a:rPr lang="zh-CN" altLang="en-US" b="0" dirty="0"/>
              <a:t>；</a:t>
            </a:r>
            <a:endParaRPr lang="en-US" altLang="zh-CN" b="0" dirty="0"/>
          </a:p>
          <a:p>
            <a:pPr marL="0" indent="0">
              <a:spcBef>
                <a:spcPts val="600"/>
              </a:spcBef>
              <a:spcAft>
                <a:spcPts val="0"/>
              </a:spcAft>
              <a:buFont typeface="Wingdings" pitchFamily="2" charset="2"/>
              <a:buChar char="ü"/>
            </a:pPr>
            <a:r>
              <a:rPr lang="zh-CN" altLang="zh-CN" b="0" dirty="0"/>
              <a:t>沟通与</a:t>
            </a:r>
            <a:r>
              <a:rPr lang="zh-CN" altLang="zh-CN" b="0" dirty="0" smtClean="0"/>
              <a:t>协调</a:t>
            </a:r>
            <a:r>
              <a:rPr lang="zh-CN" altLang="en-US" b="0" dirty="0"/>
              <a:t>；</a:t>
            </a:r>
            <a:endParaRPr lang="en-US" altLang="zh-CN" b="0" dirty="0"/>
          </a:p>
          <a:p>
            <a:pPr marL="0" indent="0">
              <a:spcBef>
                <a:spcPts val="600"/>
              </a:spcBef>
              <a:spcAft>
                <a:spcPts val="0"/>
              </a:spcAft>
              <a:buFont typeface="Wingdings" pitchFamily="2" charset="2"/>
              <a:buChar char="ü"/>
            </a:pPr>
            <a:r>
              <a:rPr lang="zh-CN" altLang="zh-CN" b="0" dirty="0"/>
              <a:t>指导和</a:t>
            </a:r>
            <a:r>
              <a:rPr lang="zh-CN" altLang="zh-CN" b="0" dirty="0" smtClean="0"/>
              <a:t>共享</a:t>
            </a:r>
            <a:r>
              <a:rPr lang="zh-CN" altLang="en-US" b="0" dirty="0" smtClean="0"/>
              <a:t>；</a:t>
            </a:r>
            <a:endParaRPr lang="en-US" altLang="zh-CN" b="0" dirty="0"/>
          </a:p>
        </p:txBody>
      </p:sp>
      <p:sp>
        <p:nvSpPr>
          <p:cNvPr id="6" name="灯片编号占位符 5"/>
          <p:cNvSpPr>
            <a:spLocks noGrp="1"/>
          </p:cNvSpPr>
          <p:nvPr>
            <p:ph type="sldNum" sz="quarter" idx="10"/>
          </p:nvPr>
        </p:nvSpPr>
        <p:spPr/>
        <p:txBody>
          <a:bodyPr/>
          <a:lstStyle/>
          <a:p>
            <a:pPr>
              <a:defRPr/>
            </a:pPr>
            <a:fld id="{4816A599-0D7A-4ED1-B317-DB57F830172B}" type="slidenum">
              <a:rPr lang="zh-CN" altLang="en-US" smtClean="0"/>
              <a:pPr>
                <a:defRPr/>
              </a:pPr>
              <a:t>28</a:t>
            </a:fld>
            <a:endParaRPr lang="zh-CN" altLang="en-US"/>
          </a:p>
        </p:txBody>
      </p:sp>
    </p:spTree>
    <p:extLst>
      <p:ext uri="{BB962C8B-B14F-4D97-AF65-F5344CB8AC3E}">
        <p14:creationId xmlns:p14="http://schemas.microsoft.com/office/powerpoint/2010/main" val="206585752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2" name="内容占位符 5"/>
          <p:cNvSpPr txBox="1">
            <a:spLocks/>
          </p:cNvSpPr>
          <p:nvPr/>
        </p:nvSpPr>
        <p:spPr bwMode="auto">
          <a:xfrm>
            <a:off x="214282" y="1366837"/>
            <a:ext cx="8678893" cy="50144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400" b="1" i="0" u="none" strike="noStrike" kern="0" cap="none" spc="0" normalizeH="0" baseline="0" noProof="0" dirty="0" smtClean="0">
                <a:ln>
                  <a:noFill/>
                </a:ln>
                <a:solidFill>
                  <a:srgbClr val="0070C0"/>
                </a:solidFill>
                <a:effectLst/>
                <a:uLnTx/>
                <a:uFillTx/>
                <a:latin typeface="+mn-lt"/>
                <a:ea typeface="微软雅黑" pitchFamily="34" charset="-122"/>
                <a:cs typeface="+mn-cs"/>
              </a:rPr>
              <a:t>任职资格自评举证</a:t>
            </a:r>
            <a:r>
              <a:rPr kumimoji="0" lang="zh-CN" altLang="en-US" sz="2400" b="0" i="0" u="none" strike="noStrike" kern="0" cap="none" spc="0" normalizeH="0" baseline="0" noProof="0" dirty="0" smtClean="0">
                <a:ln>
                  <a:noFill/>
                </a:ln>
                <a:solidFill>
                  <a:srgbClr val="0070C0"/>
                </a:solidFill>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solidFill>
                <a:srgbClr val="0070C0"/>
              </a:solidFill>
              <a:effectLst/>
              <a:uLnTx/>
              <a:uFillTx/>
              <a:latin typeface="+mn-lt"/>
              <a:ea typeface="微软雅黑" pitchFamily="34" charset="-122"/>
              <a:cs typeface="+mn-cs"/>
            </a:endParaRPr>
          </a:p>
          <a:p>
            <a:pPr marL="0" marR="0" lvl="0" indent="0" algn="just" defTabSz="914400" rtl="0" eaLnBrk="0" fontAlgn="base" latinLnBrk="0" hangingPunct="0">
              <a:lnSpc>
                <a:spcPct val="120000"/>
              </a:lnSpc>
              <a:spcBef>
                <a:spcPts val="1200"/>
              </a:spcBef>
              <a:spcAft>
                <a:spcPts val="0"/>
              </a:spcAft>
              <a:buClr>
                <a:srgbClr val="5DB2FF"/>
              </a:buClr>
              <a:buSzPct val="80000"/>
              <a:buFont typeface="Arial" pitchFamily="34" charset="0"/>
              <a:buChar char="•"/>
              <a:tabLst/>
              <a:defRPr/>
            </a:pPr>
            <a:r>
              <a:rPr kumimoji="0" lang="zh-CN" altLang="en-US" sz="2400" b="0" i="0" u="none" strike="noStrike" kern="0" cap="none" spc="0" normalizeH="0" baseline="0" noProof="0" dirty="0" smtClean="0">
                <a:ln>
                  <a:noFill/>
                </a:ln>
                <a:effectLst/>
                <a:uLnTx/>
                <a:uFillTx/>
                <a:latin typeface="+mn-lt"/>
                <a:ea typeface="微软雅黑" pitchFamily="34" charset="-122"/>
                <a:cs typeface="+mn-cs"/>
              </a:rPr>
              <a:t>开发设计；</a:t>
            </a:r>
            <a:endParaRPr kumimoji="0" lang="en-US" altLang="zh-CN" sz="2400" b="0" i="0" u="none" strike="noStrike" kern="0" cap="none" spc="0" normalizeH="0" baseline="0" noProof="0" dirty="0" smtClean="0">
              <a:ln>
                <a:noFill/>
              </a:ln>
              <a:effectLst/>
              <a:uLnTx/>
              <a:uFillTx/>
              <a:latin typeface="+mn-lt"/>
              <a:ea typeface="微软雅黑" pitchFamily="34" charset="-122"/>
              <a:cs typeface="+mn-cs"/>
            </a:endParaRPr>
          </a:p>
          <a:p>
            <a:pPr marL="342900" lvl="0" indent="-342900" algn="just">
              <a:spcAft>
                <a:spcPts val="0"/>
              </a:spcAft>
              <a:buFont typeface="Wingdings"/>
              <a:buChar char=""/>
              <a:tabLst>
                <a:tab pos="154305" algn="l"/>
              </a:tabLst>
            </a:pPr>
            <a:r>
              <a:rPr lang="zh-CN" altLang="en-US" sz="2000" kern="100" dirty="0" smtClean="0"/>
              <a:t>能根据需求进行设计和开发，并在开发过程中思考效率更高，性能更好，更易读懂的实现方式</a:t>
            </a:r>
            <a:r>
              <a:rPr lang="zh-CN" altLang="zh-CN" sz="2000" kern="100" dirty="0" smtClean="0"/>
              <a:t>；</a:t>
            </a:r>
            <a:endParaRPr lang="zh-CN" altLang="zh-CN" sz="2800" kern="100" dirty="0"/>
          </a:p>
          <a:p>
            <a:pPr marL="342900" lvl="0" indent="-342900" algn="just">
              <a:spcAft>
                <a:spcPts val="0"/>
              </a:spcAft>
              <a:buFont typeface="Wingdings"/>
              <a:buChar char=""/>
              <a:tabLst>
                <a:tab pos="154305" algn="l"/>
              </a:tabLst>
            </a:pPr>
            <a:r>
              <a:rPr lang="zh-CN" altLang="zh-CN" sz="2000" kern="100" dirty="0" smtClean="0"/>
              <a:t>能</a:t>
            </a:r>
            <a:r>
              <a:rPr lang="zh-CN" altLang="zh-CN" sz="2000" kern="100" dirty="0"/>
              <a:t>严格按照编程规范</a:t>
            </a:r>
            <a:r>
              <a:rPr lang="zh-CN" altLang="zh-CN" sz="2000" kern="100" dirty="0" smtClean="0"/>
              <a:t>编码</a:t>
            </a:r>
            <a:r>
              <a:rPr lang="zh-CN" altLang="en-US" sz="2000" kern="100" dirty="0" smtClean="0"/>
              <a:t>；</a:t>
            </a:r>
            <a:endParaRPr lang="en-US" altLang="zh-CN" sz="2000" dirty="0" smtClean="0">
              <a:solidFill>
                <a:srgbClr val="00B050"/>
              </a:solidFill>
            </a:endParaRPr>
          </a:p>
          <a:p>
            <a:endParaRPr kumimoji="0" lang="en-US" altLang="zh-CN" sz="2000" b="0" i="0" u="none" strike="noStrike" kern="0" cap="none" spc="0" normalizeH="0" baseline="0" noProof="0" dirty="0" smtClean="0">
              <a:ln>
                <a:noFill/>
              </a:ln>
              <a:solidFill>
                <a:srgbClr val="00B050"/>
              </a:solidFill>
              <a:effectLst/>
              <a:uLnTx/>
              <a:uFillTx/>
              <a:latin typeface="+mn-lt"/>
              <a:ea typeface="微软雅黑" pitchFamily="34" charset="-122"/>
              <a:cs typeface="+mn-cs"/>
            </a:endParaRPr>
          </a:p>
          <a:p>
            <a:r>
              <a:rPr kumimoji="0" lang="zh-CN" altLang="en-US" sz="2000" b="0" i="0" u="none" strike="noStrike" kern="0" cap="none" spc="0" normalizeH="0" baseline="0" noProof="0" dirty="0" smtClean="0">
                <a:ln>
                  <a:noFill/>
                </a:ln>
                <a:effectLst/>
                <a:uLnTx/>
                <a:uFillTx/>
                <a:latin typeface="+mn-lt"/>
                <a:ea typeface="微软雅黑" pitchFamily="34" charset="-122"/>
                <a:cs typeface="+mn-cs"/>
              </a:rPr>
              <a:t>举证：</a:t>
            </a:r>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r>
              <a:rPr lang="zh-CN" altLang="en-US" sz="2000" dirty="0" smtClean="0"/>
              <a:t>     完成智能商业平台中店铺管理服务、购物车服务、订单服务以及商品服务、购物车服务等服务的部分接口。在编码过程中假如遇到棘手不确定的问题，积极向导师以及同事请教。在代码的规范上也严格遵循公司的代码规范。在编写购物车模块的时候，提取出了一个公共的方法来返回当前用户的购物车数据，其它所有的接口均可以调用该公共方法，保证了返回数据的一致性，同时提升了编码效率。</a:t>
            </a:r>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29</a:t>
            </a:fld>
            <a:endParaRPr lang="zh-CN" altLang="en-US"/>
          </a:p>
        </p:txBody>
      </p:sp>
      <p:grpSp>
        <p:nvGrpSpPr>
          <p:cNvPr id="4" name="组合 3"/>
          <p:cNvGrpSpPr/>
          <p:nvPr/>
        </p:nvGrpSpPr>
        <p:grpSpPr>
          <a:xfrm>
            <a:off x="611560" y="1840744"/>
            <a:ext cx="8023345" cy="4779969"/>
            <a:chOff x="611560" y="1840744"/>
            <a:chExt cx="8023345" cy="4779969"/>
          </a:xfrm>
        </p:grpSpPr>
        <p:pic>
          <p:nvPicPr>
            <p:cNvPr id="2" name="图片 1"/>
            <p:cNvPicPr>
              <a:picLocks noChangeAspect="1"/>
            </p:cNvPicPr>
            <p:nvPr/>
          </p:nvPicPr>
          <p:blipFill>
            <a:blip r:embed="rId3"/>
            <a:stretch>
              <a:fillRect/>
            </a:stretch>
          </p:blipFill>
          <p:spPr>
            <a:xfrm>
              <a:off x="611560" y="1840744"/>
              <a:ext cx="8023345" cy="4133638"/>
            </a:xfrm>
            <a:prstGeom prst="rect">
              <a:avLst/>
            </a:prstGeom>
          </p:spPr>
        </p:pic>
        <p:sp>
          <p:nvSpPr>
            <p:cNvPr id="3" name="文本框 2"/>
            <p:cNvSpPr txBox="1"/>
            <p:nvPr/>
          </p:nvSpPr>
          <p:spPr>
            <a:xfrm>
              <a:off x="929705" y="5974382"/>
              <a:ext cx="6768752" cy="646331"/>
            </a:xfrm>
            <a:prstGeom prst="rect">
              <a:avLst/>
            </a:prstGeom>
            <a:noFill/>
          </p:spPr>
          <p:txBody>
            <a:bodyPr wrap="square" rtlCol="0">
              <a:spAutoFit/>
            </a:bodyPr>
            <a:lstStyle/>
            <a:p>
              <a:r>
                <a:rPr lang="zh-CN" altLang="en-US" dirty="0" smtClean="0"/>
                <a:t>封装可重用的方法返回当前买家的购物车数据，并且使用</a:t>
              </a:r>
              <a:r>
                <a:rPr lang="en-US" altLang="zh-CN" dirty="0" smtClean="0"/>
                <a:t>Java8</a:t>
              </a:r>
              <a:r>
                <a:rPr lang="zh-CN" altLang="en-US" dirty="0" smtClean="0"/>
                <a:t>的</a:t>
              </a:r>
              <a:r>
                <a:rPr lang="en-US" altLang="zh-CN" dirty="0" smtClean="0"/>
                <a:t>lambda</a:t>
              </a:r>
              <a:r>
                <a:rPr lang="zh-CN" altLang="en-US" dirty="0" smtClean="0"/>
                <a:t>表达式，使代码更加简洁并提升了代码的可读性。</a:t>
              </a:r>
              <a:endParaRPr lang="zh-CN" altLang="en-US" dirty="0"/>
            </a:p>
          </p:txBody>
        </p:sp>
      </p:grpSp>
      <p:grpSp>
        <p:nvGrpSpPr>
          <p:cNvPr id="11" name="组合 10"/>
          <p:cNvGrpSpPr/>
          <p:nvPr/>
        </p:nvGrpSpPr>
        <p:grpSpPr>
          <a:xfrm>
            <a:off x="270024" y="1840744"/>
            <a:ext cx="8629650" cy="4540251"/>
            <a:chOff x="270024" y="1840744"/>
            <a:chExt cx="8629650" cy="4540251"/>
          </a:xfrm>
        </p:grpSpPr>
        <p:sp>
          <p:nvSpPr>
            <p:cNvPr id="8" name="文本框 7"/>
            <p:cNvSpPr txBox="1"/>
            <p:nvPr/>
          </p:nvSpPr>
          <p:spPr>
            <a:xfrm>
              <a:off x="905704" y="5457665"/>
              <a:ext cx="6048672" cy="923330"/>
            </a:xfrm>
            <a:prstGeom prst="rect">
              <a:avLst/>
            </a:prstGeom>
            <a:noFill/>
          </p:spPr>
          <p:txBody>
            <a:bodyPr wrap="square" rtlCol="0">
              <a:spAutoFit/>
            </a:bodyPr>
            <a:lstStyle/>
            <a:p>
              <a:r>
                <a:rPr lang="zh-CN" altLang="en-US" dirty="0" smtClean="0"/>
                <a:t>在订单服务里抽象了了一个私有的方法来调用商品服务减库存，在取消订单、提交订单等需要返还消减库存的接口里调用该方法。</a:t>
              </a:r>
              <a:endParaRPr lang="zh-CN" altLang="en-US" dirty="0"/>
            </a:p>
          </p:txBody>
        </p:sp>
        <p:pic>
          <p:nvPicPr>
            <p:cNvPr id="10" name="图片 9"/>
            <p:cNvPicPr>
              <a:picLocks noChangeAspect="1"/>
            </p:cNvPicPr>
            <p:nvPr/>
          </p:nvPicPr>
          <p:blipFill>
            <a:blip r:embed="rId4"/>
            <a:stretch>
              <a:fillRect/>
            </a:stretch>
          </p:blipFill>
          <p:spPr>
            <a:xfrm>
              <a:off x="270024" y="1840744"/>
              <a:ext cx="8629650" cy="3429000"/>
            </a:xfrm>
            <a:prstGeom prst="rect">
              <a:avLst/>
            </a:prstGeom>
          </p:spPr>
        </p:pic>
      </p:grpSp>
    </p:spTree>
    <p:extLst>
      <p:ext uri="{BB962C8B-B14F-4D97-AF65-F5344CB8AC3E}">
        <p14:creationId xmlns:p14="http://schemas.microsoft.com/office/powerpoint/2010/main" val="38109675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12"/>
                                        </p:tgtEl>
                                        <p:attrNameLst>
                                          <p:attrName>style.visibility</p:attrName>
                                        </p:attrNameLst>
                                      </p:cBhvr>
                                      <p:to>
                                        <p:strVal val="hidden"/>
                                      </p:to>
                                    </p:set>
                                  </p:childTnLst>
                                </p:cTn>
                              </p:par>
                            </p:childTnLst>
                          </p:cTn>
                        </p:par>
                        <p:par>
                          <p:cTn id="14" fill="hold">
                            <p:stCondLst>
                              <p:cond delay="0"/>
                            </p:stCondLst>
                            <p:childTnLst>
                              <p:par>
                                <p:cTn id="15" presetID="42"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4"/>
                                        </p:tgtEl>
                                        <p:attrNameLst>
                                          <p:attrName>style.visibility</p:attrName>
                                        </p:attrNameLst>
                                      </p:cBhvr>
                                      <p:to>
                                        <p:strVal val="hidden"/>
                                      </p:to>
                                    </p:set>
                                  </p:childTnLst>
                                </p:cTn>
                              </p:par>
                            </p:childTnLst>
                          </p:cTn>
                        </p:par>
                        <p:par>
                          <p:cTn id="24" fill="hold">
                            <p:stCondLst>
                              <p:cond delay="0"/>
                            </p:stCondLst>
                            <p:childTnLst>
                              <p:par>
                                <p:cTn id="25" presetID="42"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个人简介</a:t>
            </a:r>
            <a:endParaRPr lang="zh-CN" altLang="en-US" dirty="0">
              <a:latin typeface="微软雅黑" pitchFamily="34" charset="-122"/>
              <a:ea typeface="微软雅黑" pitchFamily="34" charset="-122"/>
            </a:endParaRPr>
          </a:p>
        </p:txBody>
      </p:sp>
      <p:sp>
        <p:nvSpPr>
          <p:cNvPr id="8" name="Rectangle 9"/>
          <p:cNvSpPr txBox="1">
            <a:spLocks noChangeArrowheads="1"/>
          </p:cNvSpPr>
          <p:nvPr/>
        </p:nvSpPr>
        <p:spPr bwMode="auto">
          <a:xfrm>
            <a:off x="457200" y="2355875"/>
            <a:ext cx="3852863" cy="47164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1" indent="-277813" algn="just" defTabSz="914400" rtl="0" eaLnBrk="1" fontAlgn="base" latinLnBrk="0" hangingPunct="1">
              <a:lnSpc>
                <a:spcPct val="120000"/>
              </a:lnSpc>
              <a:spcBef>
                <a:spcPct val="0"/>
              </a:spcBef>
              <a:spcAft>
                <a:spcPct val="20000"/>
              </a:spcAft>
              <a:buClr>
                <a:srgbClr val="5DB2FF"/>
              </a:buClr>
              <a:buSzPct val="80000"/>
              <a:buFont typeface="方正书宋简体" pitchFamily="65" charset="-122"/>
              <a:buChar char="n"/>
              <a:tabLst/>
              <a:defRPr/>
            </a:pPr>
            <a:endParaRPr kumimoji="0" lang="en-US" altLang="zh-CN" sz="1800" b="1" i="0" u="none" strike="noStrike" kern="0" cap="none" spc="0" normalizeH="0" baseline="0" noProof="0" smtClean="0">
              <a:ln>
                <a:noFill/>
              </a:ln>
              <a:solidFill>
                <a:schemeClr val="folHlink"/>
              </a:solidFill>
              <a:effectLst/>
              <a:uLnTx/>
              <a:uFillTx/>
              <a:latin typeface="+mn-lt"/>
              <a:ea typeface="微软雅黑" pitchFamily="34" charset="-122"/>
            </a:endParaRPr>
          </a:p>
          <a:p>
            <a:pPr marL="0" marR="0" lvl="0" indent="0" algn="just" defTabSz="914400" rtl="0" eaLnBrk="1" fontAlgn="base" latinLnBrk="0" hangingPunct="1">
              <a:lnSpc>
                <a:spcPct val="120000"/>
              </a:lnSpc>
              <a:spcBef>
                <a:spcPct val="0"/>
              </a:spcBef>
              <a:spcAft>
                <a:spcPct val="20000"/>
              </a:spcAft>
              <a:buClr>
                <a:srgbClr val="5DB2FF"/>
              </a:buClr>
              <a:buSzPct val="80000"/>
              <a:buFont typeface="方正书宋简体" pitchFamily="65" charset="-122"/>
              <a:buChar char="n"/>
              <a:tabLst/>
              <a:defRPr/>
            </a:pPr>
            <a:endParaRPr kumimoji="0" lang="en-US" altLang="zh-CN" sz="2000" b="1" i="0" u="none" strike="noStrike" kern="0" cap="none" spc="0" normalizeH="0" baseline="0" noProof="0" smtClean="0">
              <a:ln>
                <a:noFill/>
              </a:ln>
              <a:solidFill>
                <a:schemeClr val="tx1"/>
              </a:solidFill>
              <a:effectLst/>
              <a:uLnTx/>
              <a:uFillTx/>
              <a:latin typeface="+mn-lt"/>
              <a:ea typeface="微软雅黑" pitchFamily="34" charset="-122"/>
              <a:cs typeface="+mn-cs"/>
            </a:endParaRPr>
          </a:p>
        </p:txBody>
      </p:sp>
      <p:sp>
        <p:nvSpPr>
          <p:cNvPr id="13" name="矩形 12"/>
          <p:cNvSpPr/>
          <p:nvPr/>
        </p:nvSpPr>
        <p:spPr>
          <a:xfrm>
            <a:off x="702518" y="1391162"/>
            <a:ext cx="2031325" cy="1018099"/>
          </a:xfrm>
          <a:prstGeom prst="rect">
            <a:avLst/>
          </a:prstGeom>
        </p:spPr>
        <p:txBody>
          <a:bodyPr wrap="none">
            <a:spAutoFit/>
          </a:bodyPr>
          <a:lstStyle/>
          <a:p>
            <a:pPr marL="342900" indent="-342900" algn="just" eaLnBrk="0" fontAlgn="base" hangingPunct="0">
              <a:lnSpc>
                <a:spcPct val="120000"/>
              </a:lnSpc>
              <a:spcBef>
                <a:spcPts val="600"/>
              </a:spcBef>
              <a:buClr>
                <a:srgbClr val="5DB2FF"/>
              </a:buClr>
              <a:buSzPct val="80000"/>
            </a:pPr>
            <a:r>
              <a:rPr lang="zh-CN" altLang="en-US" sz="2400" dirty="0">
                <a:ea typeface="微软雅黑" pitchFamily="34" charset="-122"/>
              </a:rPr>
              <a:t>姓名：周全国</a:t>
            </a:r>
            <a:endParaRPr lang="en-US" altLang="zh-CN" sz="2400" dirty="0">
              <a:ea typeface="微软雅黑" pitchFamily="34" charset="-122"/>
            </a:endParaRPr>
          </a:p>
          <a:p>
            <a:pPr marL="342900" indent="-342900" algn="just" eaLnBrk="0" fontAlgn="base" hangingPunct="0">
              <a:lnSpc>
                <a:spcPct val="120000"/>
              </a:lnSpc>
              <a:spcBef>
                <a:spcPts val="600"/>
              </a:spcBef>
              <a:buClr>
                <a:srgbClr val="5DB2FF"/>
              </a:buClr>
              <a:buSzPct val="80000"/>
            </a:pPr>
            <a:endParaRPr lang="zh-CN" altLang="en-US" sz="2400" dirty="0">
              <a:ea typeface="微软雅黑" pitchFamily="34" charset="-122"/>
            </a:endParaRPr>
          </a:p>
        </p:txBody>
      </p:sp>
      <p:sp>
        <p:nvSpPr>
          <p:cNvPr id="14" name="矩形 13"/>
          <p:cNvSpPr/>
          <p:nvPr/>
        </p:nvSpPr>
        <p:spPr>
          <a:xfrm>
            <a:off x="702518" y="1983406"/>
            <a:ext cx="1723549" cy="497957"/>
          </a:xfrm>
          <a:prstGeom prst="rect">
            <a:avLst/>
          </a:prstGeom>
        </p:spPr>
        <p:txBody>
          <a:bodyPr wrap="none">
            <a:spAutoFit/>
          </a:bodyPr>
          <a:lstStyle/>
          <a:p>
            <a:pPr marL="342900" indent="-342900" algn="just" eaLnBrk="0" fontAlgn="base" hangingPunct="0">
              <a:lnSpc>
                <a:spcPct val="120000"/>
              </a:lnSpc>
              <a:spcBef>
                <a:spcPts val="600"/>
              </a:spcBef>
              <a:buClr>
                <a:srgbClr val="5DB2FF"/>
              </a:buClr>
              <a:buSzPct val="80000"/>
            </a:pPr>
            <a:r>
              <a:rPr lang="zh-CN" altLang="en-US" sz="2400" dirty="0">
                <a:ea typeface="微软雅黑" pitchFamily="34" charset="-122"/>
              </a:rPr>
              <a:t>籍贯：甘肃</a:t>
            </a:r>
          </a:p>
        </p:txBody>
      </p:sp>
      <p:sp>
        <p:nvSpPr>
          <p:cNvPr id="15" name="矩形 14"/>
          <p:cNvSpPr/>
          <p:nvPr/>
        </p:nvSpPr>
        <p:spPr>
          <a:xfrm>
            <a:off x="702518" y="4465105"/>
            <a:ext cx="2031325" cy="497957"/>
          </a:xfrm>
          <a:prstGeom prst="rect">
            <a:avLst/>
          </a:prstGeom>
        </p:spPr>
        <p:txBody>
          <a:bodyPr wrap="none">
            <a:spAutoFit/>
          </a:bodyPr>
          <a:lstStyle/>
          <a:p>
            <a:pPr>
              <a:lnSpc>
                <a:spcPct val="120000"/>
              </a:lnSpc>
              <a:spcBef>
                <a:spcPct val="50000"/>
              </a:spcBef>
              <a:buClr>
                <a:srgbClr val="0070C0"/>
              </a:buClr>
              <a:buSzPct val="80000"/>
            </a:pPr>
            <a:r>
              <a:rPr lang="zh-CN" altLang="en-US" sz="2400" dirty="0">
                <a:ea typeface="微软雅黑" pitchFamily="34" charset="-122"/>
              </a:rPr>
              <a:t>导师：伍晓华</a:t>
            </a:r>
          </a:p>
        </p:txBody>
      </p:sp>
      <p:sp>
        <p:nvSpPr>
          <p:cNvPr id="16" name="矩形 15"/>
          <p:cNvSpPr/>
          <p:nvPr/>
        </p:nvSpPr>
        <p:spPr>
          <a:xfrm>
            <a:off x="702518" y="2575650"/>
            <a:ext cx="3970959" cy="1018099"/>
          </a:xfrm>
          <a:prstGeom prst="rect">
            <a:avLst/>
          </a:prstGeom>
        </p:spPr>
        <p:txBody>
          <a:bodyPr wrap="none">
            <a:spAutoFit/>
          </a:bodyPr>
          <a:lstStyle/>
          <a:p>
            <a:pPr marL="342900" indent="-342900" algn="just" eaLnBrk="0" fontAlgn="base" hangingPunct="0">
              <a:lnSpc>
                <a:spcPct val="120000"/>
              </a:lnSpc>
              <a:spcBef>
                <a:spcPts val="600"/>
              </a:spcBef>
              <a:buClr>
                <a:srgbClr val="5DB2FF"/>
              </a:buClr>
              <a:buSzPct val="80000"/>
            </a:pPr>
            <a:r>
              <a:rPr lang="zh-CN" altLang="en-US" sz="2400" dirty="0">
                <a:ea typeface="微软雅黑" pitchFamily="34" charset="-122"/>
              </a:rPr>
              <a:t>入职日期：</a:t>
            </a:r>
            <a:r>
              <a:rPr lang="en-US" altLang="zh-CN" sz="2400" dirty="0">
                <a:ea typeface="微软雅黑" pitchFamily="34" charset="-122"/>
              </a:rPr>
              <a:t>2018</a:t>
            </a:r>
            <a:r>
              <a:rPr lang="zh-CN" altLang="en-US" sz="2400" dirty="0">
                <a:ea typeface="微软雅黑" pitchFamily="34" charset="-122"/>
              </a:rPr>
              <a:t>年</a:t>
            </a:r>
            <a:r>
              <a:rPr lang="en-US" altLang="zh-CN" sz="2400" dirty="0">
                <a:ea typeface="微软雅黑" pitchFamily="34" charset="-122"/>
              </a:rPr>
              <a:t>4</a:t>
            </a:r>
            <a:r>
              <a:rPr lang="zh-CN" altLang="en-US" sz="2400" dirty="0">
                <a:ea typeface="微软雅黑" pitchFamily="34" charset="-122"/>
              </a:rPr>
              <a:t>月</a:t>
            </a:r>
            <a:r>
              <a:rPr lang="en-US" altLang="zh-CN" sz="2400" dirty="0">
                <a:ea typeface="微软雅黑" pitchFamily="34" charset="-122"/>
              </a:rPr>
              <a:t>18</a:t>
            </a:r>
            <a:r>
              <a:rPr lang="zh-CN" altLang="en-US" sz="2400" dirty="0">
                <a:ea typeface="微软雅黑" pitchFamily="34" charset="-122"/>
              </a:rPr>
              <a:t>日</a:t>
            </a:r>
            <a:endParaRPr lang="en-US" altLang="zh-CN" sz="2400" dirty="0">
              <a:ea typeface="微软雅黑" pitchFamily="34" charset="-122"/>
            </a:endParaRPr>
          </a:p>
          <a:p>
            <a:pPr marL="342900" indent="-342900" algn="just" eaLnBrk="0" fontAlgn="base" hangingPunct="0">
              <a:lnSpc>
                <a:spcPct val="120000"/>
              </a:lnSpc>
              <a:spcBef>
                <a:spcPts val="600"/>
              </a:spcBef>
              <a:buClr>
                <a:srgbClr val="5DB2FF"/>
              </a:buClr>
              <a:buSzPct val="80000"/>
            </a:pPr>
            <a:endParaRPr lang="zh-CN" altLang="en-US" sz="2400" dirty="0">
              <a:ea typeface="微软雅黑" pitchFamily="34" charset="-122"/>
            </a:endParaRPr>
          </a:p>
        </p:txBody>
      </p:sp>
      <p:sp>
        <p:nvSpPr>
          <p:cNvPr id="17" name="矩形 16"/>
          <p:cNvSpPr/>
          <p:nvPr/>
        </p:nvSpPr>
        <p:spPr>
          <a:xfrm>
            <a:off x="702518" y="3224607"/>
            <a:ext cx="2646878" cy="535531"/>
          </a:xfrm>
          <a:prstGeom prst="rect">
            <a:avLst/>
          </a:prstGeom>
        </p:spPr>
        <p:txBody>
          <a:bodyPr wrap="none">
            <a:spAutoFit/>
          </a:bodyPr>
          <a:lstStyle/>
          <a:p>
            <a:pPr marL="342900" indent="-342900" algn="just" eaLnBrk="0" fontAlgn="base" hangingPunct="0">
              <a:lnSpc>
                <a:spcPct val="120000"/>
              </a:lnSpc>
              <a:spcBef>
                <a:spcPts val="600"/>
              </a:spcBef>
              <a:buClr>
                <a:srgbClr val="5DB2FF"/>
              </a:buClr>
              <a:buSzPct val="80000"/>
            </a:pPr>
            <a:r>
              <a:rPr lang="zh-CN" altLang="en-US" sz="2400" dirty="0">
                <a:ea typeface="微软雅黑" pitchFamily="34" charset="-122"/>
              </a:rPr>
              <a:t>部门</a:t>
            </a:r>
            <a:r>
              <a:rPr lang="zh-CN" altLang="en-US" sz="2400" dirty="0" smtClean="0">
                <a:ea typeface="微软雅黑" pitchFamily="34" charset="-122"/>
              </a:rPr>
              <a:t>：软件产品部</a:t>
            </a:r>
            <a:endParaRPr lang="zh-CN" altLang="en-US" sz="2400" dirty="0">
              <a:ea typeface="微软雅黑" pitchFamily="34" charset="-122"/>
            </a:endParaRPr>
          </a:p>
        </p:txBody>
      </p:sp>
      <p:sp>
        <p:nvSpPr>
          <p:cNvPr id="18" name="矩形 17"/>
          <p:cNvSpPr/>
          <p:nvPr/>
        </p:nvSpPr>
        <p:spPr>
          <a:xfrm>
            <a:off x="733504" y="3835286"/>
            <a:ext cx="3262432" cy="535531"/>
          </a:xfrm>
          <a:prstGeom prst="rect">
            <a:avLst/>
          </a:prstGeom>
        </p:spPr>
        <p:txBody>
          <a:bodyPr wrap="none">
            <a:spAutoFit/>
          </a:bodyPr>
          <a:lstStyle/>
          <a:p>
            <a:pPr marL="342900" indent="-342900" algn="just" eaLnBrk="0" fontAlgn="base" hangingPunct="0">
              <a:lnSpc>
                <a:spcPct val="120000"/>
              </a:lnSpc>
              <a:spcBef>
                <a:spcPts val="600"/>
              </a:spcBef>
              <a:buClr>
                <a:srgbClr val="5DB2FF"/>
              </a:buClr>
              <a:buSzPct val="80000"/>
            </a:pPr>
            <a:r>
              <a:rPr lang="zh-CN" altLang="en-US" sz="2400" dirty="0">
                <a:ea typeface="微软雅黑" pitchFamily="34" charset="-122"/>
              </a:rPr>
              <a:t>职位</a:t>
            </a:r>
            <a:r>
              <a:rPr lang="zh-CN" altLang="en-US" sz="2400" dirty="0" smtClean="0">
                <a:ea typeface="微软雅黑" pitchFamily="34" charset="-122"/>
              </a:rPr>
              <a:t>：网络软件工程师</a:t>
            </a:r>
            <a:endParaRPr lang="zh-CN" altLang="en-US" sz="2400" dirty="0">
              <a:ea typeface="微软雅黑" pitchFamily="34" charset="-122"/>
            </a:endParaRPr>
          </a:p>
        </p:txBody>
      </p:sp>
      <p:sp>
        <p:nvSpPr>
          <p:cNvPr id="10" name="灯片编号占位符 9"/>
          <p:cNvSpPr>
            <a:spLocks noGrp="1"/>
          </p:cNvSpPr>
          <p:nvPr>
            <p:ph type="sldNum" sz="quarter" idx="10"/>
          </p:nvPr>
        </p:nvSpPr>
        <p:spPr/>
        <p:txBody>
          <a:bodyPr/>
          <a:lstStyle/>
          <a:p>
            <a:pPr>
              <a:defRPr/>
            </a:pPr>
            <a:fld id="{4816A599-0D7A-4ED1-B317-DB57F830172B}" type="slidenum">
              <a:rPr lang="zh-CN" altLang="en-US" smtClean="0"/>
              <a:pPr>
                <a:defRPr/>
              </a:pPr>
              <a:t>3</a:t>
            </a:fld>
            <a:endParaRPr lang="zh-CN" alt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2" name="内容占位符 5"/>
          <p:cNvSpPr txBox="1">
            <a:spLocks/>
          </p:cNvSpPr>
          <p:nvPr/>
        </p:nvSpPr>
        <p:spPr bwMode="auto">
          <a:xfrm>
            <a:off x="142812" y="980728"/>
            <a:ext cx="9001188" cy="53285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400" b="1" i="0" u="none" strike="noStrike" kern="0" cap="none" spc="0" normalizeH="0" baseline="0" noProof="0" dirty="0" smtClean="0">
                <a:ln>
                  <a:noFill/>
                </a:ln>
                <a:solidFill>
                  <a:srgbClr val="0070C0"/>
                </a:solidFill>
                <a:effectLst/>
                <a:uLnTx/>
                <a:uFillTx/>
                <a:latin typeface="+mn-lt"/>
                <a:ea typeface="微软雅黑" pitchFamily="34" charset="-122"/>
                <a:cs typeface="+mn-cs"/>
              </a:rPr>
              <a:t>任职资格自评举证</a:t>
            </a:r>
            <a:r>
              <a:rPr kumimoji="0" lang="zh-CN" altLang="en-US" sz="2400" b="0" i="0" u="none" strike="noStrike" kern="0" cap="none" spc="0" normalizeH="0" baseline="0" noProof="0" dirty="0" smtClean="0">
                <a:ln>
                  <a:noFill/>
                </a:ln>
                <a:solidFill>
                  <a:srgbClr val="0070C0"/>
                </a:solidFill>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solidFill>
                <a:srgbClr val="0070C0"/>
              </a:solidFill>
              <a:effectLst/>
              <a:uLnTx/>
              <a:uFillTx/>
              <a:latin typeface="+mn-lt"/>
              <a:ea typeface="微软雅黑" pitchFamily="34" charset="-122"/>
              <a:cs typeface="+mn-cs"/>
            </a:endParaRPr>
          </a:p>
          <a:p>
            <a:pPr algn="just" eaLnBrk="0" fontAlgn="base" hangingPunct="0">
              <a:lnSpc>
                <a:spcPct val="120000"/>
              </a:lnSpc>
              <a:spcBef>
                <a:spcPts val="1200"/>
              </a:spcBef>
              <a:buClr>
                <a:srgbClr val="5DB2FF"/>
              </a:buClr>
              <a:buSzPct val="80000"/>
              <a:buFont typeface="Arial" pitchFamily="34" charset="0"/>
              <a:buChar char="•"/>
            </a:pPr>
            <a:r>
              <a:rPr lang="zh-CN" altLang="en-US" sz="2400" kern="0" dirty="0">
                <a:ea typeface="微软雅黑" pitchFamily="34" charset="-122"/>
              </a:rPr>
              <a:t>测试</a:t>
            </a:r>
            <a:endParaRPr lang="zh-CN" altLang="en-US" sz="2400" kern="0" dirty="0" smtClean="0">
              <a:ea typeface="微软雅黑" pitchFamily="34" charset="-122"/>
            </a:endParaRPr>
          </a:p>
          <a:p>
            <a:pPr>
              <a:buFont typeface="Wingdings" pitchFamily="2" charset="2"/>
              <a:buChar char="ü"/>
            </a:pPr>
            <a:r>
              <a:rPr lang="zh-CN" altLang="en-US" sz="2000" dirty="0" smtClean="0"/>
              <a:t>对自己开发的每一个接口都会进行详细的单元测试</a:t>
            </a:r>
            <a:r>
              <a:rPr lang="zh-CN" altLang="zh-CN" sz="2000" dirty="0" smtClean="0"/>
              <a:t>；</a:t>
            </a:r>
            <a:endParaRPr lang="zh-CN" altLang="zh-CN" sz="2000" dirty="0"/>
          </a:p>
          <a:p>
            <a:pPr lvl="0">
              <a:buFont typeface="Wingdings" pitchFamily="2" charset="2"/>
              <a:buChar char="ü"/>
            </a:pPr>
            <a:r>
              <a:rPr lang="zh-CN" altLang="en-US" sz="2000" dirty="0"/>
              <a:t>组</a:t>
            </a:r>
            <a:r>
              <a:rPr lang="zh-CN" altLang="en-US" sz="2000" dirty="0" smtClean="0"/>
              <a:t>内会对其他同事开发的接口做测试验证</a:t>
            </a:r>
            <a:r>
              <a:rPr lang="zh-CN" altLang="zh-CN" sz="2000" dirty="0" smtClean="0"/>
              <a:t>；</a:t>
            </a:r>
            <a:endParaRPr lang="en-US" altLang="zh-CN" sz="2000" dirty="0" smtClean="0"/>
          </a:p>
          <a:p>
            <a:pPr lvl="0">
              <a:buFont typeface="Wingdings" pitchFamily="2" charset="2"/>
              <a:buChar char="ü"/>
            </a:pPr>
            <a:r>
              <a:rPr lang="zh-CN" altLang="en-US" sz="2000" dirty="0" smtClean="0"/>
              <a:t>参与其它模块的测试工作，以及测试用例编写，并在</a:t>
            </a:r>
            <a:r>
              <a:rPr lang="en-US" altLang="zh-CN" sz="2000" dirty="0" smtClean="0"/>
              <a:t>PPM</a:t>
            </a:r>
            <a:r>
              <a:rPr lang="zh-CN" altLang="en-US" sz="2000" dirty="0" smtClean="0"/>
              <a:t>系统提交对应缺陷单，优化单</a:t>
            </a:r>
            <a:r>
              <a:rPr lang="zh-CN" altLang="zh-CN" sz="2000" dirty="0" smtClean="0"/>
              <a:t>；</a:t>
            </a:r>
            <a:endParaRPr lang="en-US" altLang="zh-CN" sz="2000" dirty="0"/>
          </a:p>
          <a:p>
            <a:endParaRPr kumimoji="0" lang="en-US" altLang="zh-CN" sz="2000" b="0" i="0" u="none" strike="noStrike" kern="0" cap="none" spc="0" normalizeH="0" baseline="0" noProof="0" dirty="0" smtClean="0">
              <a:ln>
                <a:noFill/>
              </a:ln>
              <a:solidFill>
                <a:srgbClr val="00B050"/>
              </a:solidFill>
              <a:effectLst/>
              <a:uLnTx/>
              <a:uFillTx/>
              <a:latin typeface="+mn-lt"/>
              <a:ea typeface="微软雅黑" pitchFamily="34" charset="-122"/>
              <a:cs typeface="+mn-cs"/>
            </a:endParaRPr>
          </a:p>
          <a:p>
            <a:r>
              <a:rPr kumimoji="0" lang="zh-CN" altLang="en-US" sz="2000" b="0" i="0" u="none" strike="noStrike" kern="0" cap="none" spc="0" normalizeH="0" baseline="0" noProof="0" dirty="0" smtClean="0">
                <a:ln>
                  <a:noFill/>
                </a:ln>
                <a:effectLst/>
                <a:uLnTx/>
                <a:uFillTx/>
                <a:latin typeface="+mn-lt"/>
                <a:ea typeface="微软雅黑" pitchFamily="34" charset="-122"/>
                <a:cs typeface="+mn-cs"/>
              </a:rPr>
              <a:t>举证：</a:t>
            </a:r>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r>
              <a:rPr lang="en-US" altLang="zh-CN" sz="2000" kern="0" dirty="0">
                <a:ea typeface="微软雅黑" pitchFamily="34" charset="-122"/>
              </a:rPr>
              <a:t> </a:t>
            </a:r>
            <a:r>
              <a:rPr lang="zh-CN" altLang="en-US" sz="2000" dirty="0"/>
              <a:t>在刚加入公司时所有书写的接口会用</a:t>
            </a:r>
            <a:r>
              <a:rPr lang="en-US" altLang="zh-CN" sz="2000" dirty="0"/>
              <a:t>Spring Boot Test</a:t>
            </a:r>
            <a:r>
              <a:rPr lang="zh-CN" altLang="en-US" sz="2000" dirty="0"/>
              <a:t>做单元测试，并引入</a:t>
            </a:r>
            <a:r>
              <a:rPr lang="en-US" altLang="zh-CN" sz="2000" dirty="0" err="1"/>
              <a:t>mockMvc</a:t>
            </a:r>
            <a:r>
              <a:rPr lang="zh-CN" altLang="en-US" sz="2000" dirty="0"/>
              <a:t>提升测试的效率与质量，尝试在做单元测试时做环形测试，既保证了代码流程的正确性，又避免了测试数据对数据库的污染。后来组内决定使用</a:t>
            </a:r>
            <a:r>
              <a:rPr lang="en-US" altLang="zh-CN" sz="2000" dirty="0" err="1"/>
              <a:t>eolinker</a:t>
            </a:r>
            <a:r>
              <a:rPr lang="zh-CN" altLang="en-US" sz="2000" dirty="0"/>
              <a:t>管理接口，大幅度提升了接口管理与单元测试的效率。在测试时请求与响应参数尽量使用贴近生产的参数，以便于以后开放</a:t>
            </a:r>
            <a:r>
              <a:rPr lang="en-US" altLang="zh-CN" sz="2000" dirty="0"/>
              <a:t>API</a:t>
            </a:r>
            <a:r>
              <a:rPr lang="zh-CN" altLang="en-US" sz="2000" dirty="0"/>
              <a:t>。</a:t>
            </a:r>
            <a:endParaRPr lang="en-US" altLang="zh-CN" sz="2000" dirty="0"/>
          </a:p>
          <a:p>
            <a:pPr lvl="0"/>
            <a:endParaRPr kumimoji="0" lang="en-US" altLang="zh-CN" sz="2000" b="0" i="0" u="none" strike="noStrike" kern="0" cap="none" spc="0" normalizeH="0" baseline="0" noProof="0" dirty="0" smtClean="0">
              <a:ln>
                <a:noFill/>
              </a:ln>
              <a:effectLst/>
              <a:uLnTx/>
              <a:uFillTx/>
              <a:ea typeface="微软雅黑" pitchFamily="34" charset="-122"/>
            </a:endParaRPr>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30</a:t>
            </a:fld>
            <a:endParaRPr lang="zh-CN" altLang="en-US"/>
          </a:p>
        </p:txBody>
      </p:sp>
      <p:grpSp>
        <p:nvGrpSpPr>
          <p:cNvPr id="7" name="组合 6"/>
          <p:cNvGrpSpPr/>
          <p:nvPr/>
        </p:nvGrpSpPr>
        <p:grpSpPr>
          <a:xfrm>
            <a:off x="827584" y="1862914"/>
            <a:ext cx="7416456" cy="4189978"/>
            <a:chOff x="827584" y="1862914"/>
            <a:chExt cx="7416456" cy="4189978"/>
          </a:xfrm>
        </p:grpSpPr>
        <p:pic>
          <p:nvPicPr>
            <p:cNvPr id="3" name="图片 2"/>
            <p:cNvPicPr>
              <a:picLocks noChangeAspect="1"/>
            </p:cNvPicPr>
            <p:nvPr/>
          </p:nvPicPr>
          <p:blipFill>
            <a:blip r:embed="rId3"/>
            <a:stretch>
              <a:fillRect/>
            </a:stretch>
          </p:blipFill>
          <p:spPr>
            <a:xfrm>
              <a:off x="827584" y="1862914"/>
              <a:ext cx="7416456" cy="3564219"/>
            </a:xfrm>
            <a:prstGeom prst="rect">
              <a:avLst/>
            </a:prstGeom>
          </p:spPr>
        </p:pic>
        <p:sp>
          <p:nvSpPr>
            <p:cNvPr id="6" name="文本框 5"/>
            <p:cNvSpPr txBox="1"/>
            <p:nvPr/>
          </p:nvSpPr>
          <p:spPr>
            <a:xfrm>
              <a:off x="2915632" y="5683560"/>
              <a:ext cx="3240360" cy="369332"/>
            </a:xfrm>
            <a:prstGeom prst="rect">
              <a:avLst/>
            </a:prstGeom>
            <a:noFill/>
          </p:spPr>
          <p:txBody>
            <a:bodyPr wrap="square" rtlCol="0">
              <a:spAutoFit/>
            </a:bodyPr>
            <a:lstStyle/>
            <a:p>
              <a:r>
                <a:rPr lang="zh-CN" altLang="en-US" dirty="0" smtClean="0"/>
                <a:t>使用</a:t>
              </a:r>
              <a:r>
                <a:rPr lang="en-US" altLang="zh-CN" dirty="0" err="1" smtClean="0"/>
                <a:t>eolinker</a:t>
              </a:r>
              <a:r>
                <a:rPr lang="zh-CN" altLang="en-US" dirty="0" smtClean="0"/>
                <a:t>对接口进行测试</a:t>
              </a:r>
              <a:endParaRPr lang="zh-CN" altLang="en-US" dirty="0"/>
            </a:p>
          </p:txBody>
        </p:sp>
      </p:grpSp>
    </p:spTree>
    <p:extLst>
      <p:ext uri="{BB962C8B-B14F-4D97-AF65-F5344CB8AC3E}">
        <p14:creationId xmlns:p14="http://schemas.microsoft.com/office/powerpoint/2010/main" val="19328342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2" name="内容占位符 5"/>
          <p:cNvSpPr txBox="1">
            <a:spLocks/>
          </p:cNvSpPr>
          <p:nvPr/>
        </p:nvSpPr>
        <p:spPr bwMode="auto">
          <a:xfrm>
            <a:off x="214282" y="1366837"/>
            <a:ext cx="8678893" cy="50144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400" b="1" i="0" u="none" strike="noStrike" kern="0" cap="none" spc="0" normalizeH="0" baseline="0" noProof="0" dirty="0" smtClean="0">
                <a:ln>
                  <a:noFill/>
                </a:ln>
                <a:solidFill>
                  <a:srgbClr val="0070C0"/>
                </a:solidFill>
                <a:effectLst/>
                <a:uLnTx/>
                <a:uFillTx/>
                <a:latin typeface="+mn-lt"/>
                <a:ea typeface="微软雅黑" pitchFamily="34" charset="-122"/>
                <a:cs typeface="+mn-cs"/>
              </a:rPr>
              <a:t>任职资格自评举证</a:t>
            </a:r>
            <a:r>
              <a:rPr kumimoji="0" lang="zh-CN" altLang="en-US" sz="2400" b="0" i="0" u="none" strike="noStrike" kern="0" cap="none" spc="0" normalizeH="0" baseline="0" noProof="0" dirty="0" smtClean="0">
                <a:ln>
                  <a:noFill/>
                </a:ln>
                <a:solidFill>
                  <a:srgbClr val="0070C0"/>
                </a:solidFill>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solidFill>
                <a:srgbClr val="0070C0"/>
              </a:solidFill>
              <a:effectLst/>
              <a:uLnTx/>
              <a:uFillTx/>
              <a:latin typeface="+mn-lt"/>
              <a:ea typeface="微软雅黑" pitchFamily="34" charset="-122"/>
              <a:cs typeface="+mn-cs"/>
            </a:endParaRPr>
          </a:p>
          <a:p>
            <a:pPr algn="just" eaLnBrk="0" fontAlgn="base" hangingPunct="0">
              <a:lnSpc>
                <a:spcPct val="120000"/>
              </a:lnSpc>
              <a:spcBef>
                <a:spcPts val="1200"/>
              </a:spcBef>
              <a:buClr>
                <a:srgbClr val="5DB2FF"/>
              </a:buClr>
              <a:buSzPct val="80000"/>
              <a:buFont typeface="Arial" pitchFamily="34" charset="0"/>
              <a:buChar char="•"/>
            </a:pPr>
            <a:r>
              <a:rPr lang="zh-CN" altLang="en-US" sz="2400" kern="0" dirty="0" smtClean="0">
                <a:ea typeface="微软雅黑" pitchFamily="34" charset="-122"/>
              </a:rPr>
              <a:t>发现、定位技术问题</a:t>
            </a:r>
          </a:p>
          <a:p>
            <a:pPr lvl="0">
              <a:buFont typeface="Wingdings" pitchFamily="2" charset="2"/>
              <a:buChar char="ü"/>
            </a:pPr>
            <a:r>
              <a:rPr lang="zh-CN" altLang="en-US" sz="2000" dirty="0" smtClean="0"/>
              <a:t>在自己开发接口时，能够尽量从设计角度规避问题</a:t>
            </a:r>
            <a:r>
              <a:rPr lang="zh-CN" altLang="zh-CN" sz="2000" dirty="0" smtClean="0"/>
              <a:t>；</a:t>
            </a:r>
            <a:endParaRPr lang="en-US" altLang="zh-CN" sz="2000" dirty="0" smtClean="0"/>
          </a:p>
          <a:p>
            <a:pPr lvl="0">
              <a:buFont typeface="Wingdings" pitchFamily="2" charset="2"/>
              <a:buChar char="ü"/>
            </a:pPr>
            <a:r>
              <a:rPr lang="zh-CN" altLang="en-US" sz="2000" dirty="0" smtClean="0"/>
              <a:t>在处理后台异常问题时，能够快速定位到问题发生的具体代码块</a:t>
            </a:r>
            <a:r>
              <a:rPr lang="zh-CN" altLang="zh-CN" sz="2000" dirty="0" smtClean="0"/>
              <a:t>；</a:t>
            </a:r>
            <a:endParaRPr lang="en-US" altLang="zh-CN" sz="2000" dirty="0" smtClean="0"/>
          </a:p>
          <a:p>
            <a:pPr lvl="0">
              <a:buFont typeface="Wingdings" pitchFamily="2" charset="2"/>
              <a:buChar char="ü"/>
            </a:pPr>
            <a:r>
              <a:rPr lang="zh-CN" altLang="en-US" sz="2000" dirty="0" smtClean="0"/>
              <a:t>在解决问题时，先弄清楚需求设计，整体考虑问题发生的原因，找到最佳解决方案；</a:t>
            </a:r>
            <a:endParaRPr lang="en-US" altLang="zh-CN" sz="2000" dirty="0" smtClean="0"/>
          </a:p>
          <a:p>
            <a:pPr lvl="0">
              <a:buFont typeface="Wingdings" pitchFamily="2" charset="2"/>
              <a:buChar char="ü"/>
            </a:pPr>
            <a:endParaRPr kumimoji="0" lang="en-US" altLang="zh-CN" sz="2000" b="0" i="0" u="none" strike="noStrike" kern="0" cap="none" spc="0" normalizeH="0" baseline="0" noProof="0" dirty="0" smtClean="0">
              <a:ln>
                <a:noFill/>
              </a:ln>
              <a:solidFill>
                <a:srgbClr val="00B050"/>
              </a:solidFill>
              <a:effectLst/>
              <a:uLnTx/>
              <a:uFillTx/>
              <a:latin typeface="+mn-lt"/>
              <a:ea typeface="微软雅黑" pitchFamily="34" charset="-122"/>
              <a:cs typeface="+mn-cs"/>
            </a:endParaRPr>
          </a:p>
          <a:p>
            <a:r>
              <a:rPr kumimoji="0" lang="zh-CN" altLang="en-US" sz="2000" b="0" i="0" u="none" strike="noStrike" kern="0" cap="none" spc="0" normalizeH="0" baseline="0" noProof="0" dirty="0" smtClean="0">
                <a:ln>
                  <a:noFill/>
                </a:ln>
                <a:effectLst/>
                <a:uLnTx/>
                <a:uFillTx/>
                <a:latin typeface="+mn-lt"/>
                <a:ea typeface="微软雅黑" pitchFamily="34" charset="-122"/>
                <a:cs typeface="+mn-cs"/>
              </a:rPr>
              <a:t>举证：</a:t>
            </a:r>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pPr lvl="0" algn="just" eaLnBrk="0" fontAlgn="base" hangingPunct="0">
              <a:lnSpc>
                <a:spcPct val="120000"/>
              </a:lnSpc>
              <a:buClr>
                <a:srgbClr val="5DB2FF"/>
              </a:buClr>
              <a:buSzPct val="80000"/>
              <a:defRPr/>
            </a:pPr>
            <a:r>
              <a:rPr lang="zh-CN" altLang="en-US" sz="2000" dirty="0"/>
              <a:t>   在使用</a:t>
            </a:r>
            <a:r>
              <a:rPr lang="en-US" altLang="zh-CN" sz="2000" dirty="0" err="1"/>
              <a:t>Jpa</a:t>
            </a:r>
            <a:r>
              <a:rPr lang="zh-CN" altLang="en-US" sz="2000" dirty="0"/>
              <a:t>进行代码重构的时候，发现直接使用</a:t>
            </a:r>
            <a:r>
              <a:rPr lang="en-US" altLang="zh-CN" sz="2000" dirty="0" err="1"/>
              <a:t>Jpa</a:t>
            </a:r>
            <a:r>
              <a:rPr lang="zh-CN" altLang="en-US" sz="2000" dirty="0"/>
              <a:t>默认</a:t>
            </a:r>
            <a:r>
              <a:rPr lang="zh-CN" altLang="en-US" sz="2000" dirty="0" smtClean="0"/>
              <a:t>的</a:t>
            </a:r>
            <a:r>
              <a:rPr lang="en-US" altLang="zh-CN" sz="2000" dirty="0" err="1" smtClean="0"/>
              <a:t>getOne</a:t>
            </a:r>
            <a:r>
              <a:rPr lang="en-US" altLang="zh-CN" sz="2000" dirty="0" smtClean="0"/>
              <a:t>()</a:t>
            </a:r>
            <a:r>
              <a:rPr lang="zh-CN" altLang="en-US" sz="2000" dirty="0" smtClean="0"/>
              <a:t>方法</a:t>
            </a:r>
            <a:r>
              <a:rPr lang="zh-CN" altLang="en-US" sz="2000" dirty="0"/>
              <a:t>查询数据时当</a:t>
            </a:r>
            <a:r>
              <a:rPr lang="en-US" altLang="zh-CN" sz="2000" dirty="0"/>
              <a:t>ID</a:t>
            </a:r>
            <a:r>
              <a:rPr lang="zh-CN" altLang="en-US" sz="2000" dirty="0"/>
              <a:t>对应的数据记录不存在时</a:t>
            </a:r>
            <a:r>
              <a:rPr lang="zh-CN" altLang="en-US" sz="2000" dirty="0" smtClean="0"/>
              <a:t>会直接报</a:t>
            </a:r>
            <a:r>
              <a:rPr lang="zh-CN" altLang="en-US" sz="2000" dirty="0"/>
              <a:t>错。最终用</a:t>
            </a:r>
            <a:r>
              <a:rPr lang="en-US" altLang="zh-CN" sz="2000" dirty="0"/>
              <a:t>Optional</a:t>
            </a:r>
            <a:r>
              <a:rPr lang="zh-CN" altLang="en-US" sz="2000" dirty="0"/>
              <a:t>类对返回的结果进行封装，在</a:t>
            </a:r>
            <a:r>
              <a:rPr lang="en-US" altLang="zh-CN" sz="2000" dirty="0"/>
              <a:t>Service</a:t>
            </a:r>
            <a:r>
              <a:rPr lang="zh-CN" altLang="en-US" sz="2000" dirty="0"/>
              <a:t>层对返回的数据进行判断然后做相应的处理。这样避免了空指针异常的错误。</a:t>
            </a:r>
            <a:endParaRPr lang="en-US" altLang="zh-CN" sz="200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31</a:t>
            </a:fld>
            <a:endParaRPr lang="zh-CN" altLang="en-US"/>
          </a:p>
        </p:txBody>
      </p:sp>
      <p:grpSp>
        <p:nvGrpSpPr>
          <p:cNvPr id="7" name="组合 6"/>
          <p:cNvGrpSpPr/>
          <p:nvPr/>
        </p:nvGrpSpPr>
        <p:grpSpPr>
          <a:xfrm>
            <a:off x="1043608" y="1791870"/>
            <a:ext cx="8715375" cy="4164423"/>
            <a:chOff x="4355976" y="2062333"/>
            <a:chExt cx="8715375" cy="4164423"/>
          </a:xfrm>
        </p:grpSpPr>
        <p:pic>
          <p:nvPicPr>
            <p:cNvPr id="3" name="图片 2"/>
            <p:cNvPicPr>
              <a:picLocks noChangeAspect="1"/>
            </p:cNvPicPr>
            <p:nvPr/>
          </p:nvPicPr>
          <p:blipFill>
            <a:blip r:embed="rId3"/>
            <a:stretch>
              <a:fillRect/>
            </a:stretch>
          </p:blipFill>
          <p:spPr>
            <a:xfrm>
              <a:off x="4355976" y="2062333"/>
              <a:ext cx="8715375" cy="2895600"/>
            </a:xfrm>
            <a:prstGeom prst="rect">
              <a:avLst/>
            </a:prstGeom>
          </p:spPr>
        </p:pic>
        <p:sp>
          <p:nvSpPr>
            <p:cNvPr id="6" name="文本框 5"/>
            <p:cNvSpPr txBox="1"/>
            <p:nvPr/>
          </p:nvSpPr>
          <p:spPr>
            <a:xfrm>
              <a:off x="4644008" y="5303426"/>
              <a:ext cx="7632848" cy="923330"/>
            </a:xfrm>
            <a:prstGeom prst="rect">
              <a:avLst/>
            </a:prstGeom>
            <a:noFill/>
          </p:spPr>
          <p:txBody>
            <a:bodyPr wrap="square" rtlCol="0">
              <a:spAutoFit/>
            </a:bodyPr>
            <a:lstStyle/>
            <a:p>
              <a:r>
                <a:rPr lang="zh-CN" altLang="en-US" dirty="0" smtClean="0"/>
                <a:t>发现使用</a:t>
              </a:r>
              <a:r>
                <a:rPr lang="en-US" altLang="zh-CN" dirty="0" err="1" smtClean="0"/>
                <a:t>Jpa</a:t>
              </a:r>
              <a:r>
                <a:rPr lang="zh-CN" altLang="en-US" dirty="0" smtClean="0"/>
                <a:t>自带的</a:t>
              </a:r>
              <a:r>
                <a:rPr lang="en-US" altLang="zh-CN" dirty="0" err="1" smtClean="0"/>
                <a:t>getOne</a:t>
              </a:r>
              <a:r>
                <a:rPr lang="en-US" altLang="zh-CN" dirty="0" smtClean="0"/>
                <a:t>()</a:t>
              </a:r>
              <a:r>
                <a:rPr lang="zh-CN" altLang="en-US" dirty="0" smtClean="0"/>
                <a:t>方法会报错，引发空指针异常的错误，后来使用了</a:t>
              </a:r>
              <a:r>
                <a:rPr lang="en-US" altLang="zh-CN" dirty="0" err="1" smtClean="0"/>
                <a:t>findByxxx</a:t>
              </a:r>
              <a:r>
                <a:rPr lang="en-US" altLang="zh-CN" dirty="0" smtClean="0"/>
                <a:t>()</a:t>
              </a:r>
              <a:r>
                <a:rPr lang="zh-CN" altLang="en-US" dirty="0" smtClean="0"/>
                <a:t>这种方法，使用</a:t>
              </a:r>
              <a:r>
                <a:rPr lang="en-US" altLang="zh-CN" dirty="0" smtClean="0"/>
                <a:t>Optional</a:t>
              </a:r>
              <a:r>
                <a:rPr lang="zh-CN" altLang="en-US" dirty="0" smtClean="0"/>
                <a:t>对返回的对象进行封装，然后在</a:t>
              </a:r>
              <a:r>
                <a:rPr lang="en-US" altLang="zh-CN" dirty="0" smtClean="0"/>
                <a:t>Service</a:t>
              </a:r>
              <a:r>
                <a:rPr lang="zh-CN" altLang="en-US" dirty="0" smtClean="0"/>
                <a:t>层进行判断处理，保证了代码的正确与严谨。</a:t>
              </a:r>
              <a:endParaRPr lang="zh-CN" altLang="en-US" dirty="0"/>
            </a:p>
          </p:txBody>
        </p:sp>
      </p:grpSp>
    </p:spTree>
    <p:extLst>
      <p:ext uri="{BB962C8B-B14F-4D97-AF65-F5344CB8AC3E}">
        <p14:creationId xmlns:p14="http://schemas.microsoft.com/office/powerpoint/2010/main" val="30015295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2" name="内容占位符 5"/>
          <p:cNvSpPr txBox="1">
            <a:spLocks/>
          </p:cNvSpPr>
          <p:nvPr/>
        </p:nvSpPr>
        <p:spPr bwMode="auto">
          <a:xfrm>
            <a:off x="214282" y="1366837"/>
            <a:ext cx="8678893" cy="50144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400" b="1" i="0" u="none" strike="noStrike" kern="0" cap="none" spc="0" normalizeH="0" baseline="0" noProof="0" dirty="0" smtClean="0">
                <a:ln>
                  <a:noFill/>
                </a:ln>
                <a:solidFill>
                  <a:srgbClr val="0070C0"/>
                </a:solidFill>
                <a:effectLst/>
                <a:uLnTx/>
                <a:uFillTx/>
                <a:latin typeface="+mn-lt"/>
                <a:ea typeface="微软雅黑" pitchFamily="34" charset="-122"/>
                <a:cs typeface="+mn-cs"/>
              </a:rPr>
              <a:t>任职资格自评举证</a:t>
            </a:r>
            <a:r>
              <a:rPr kumimoji="0" lang="zh-CN" altLang="en-US" sz="2400" b="0" i="0" u="none" strike="noStrike" kern="0" cap="none" spc="0" normalizeH="0" baseline="0" noProof="0" dirty="0" smtClean="0">
                <a:ln>
                  <a:noFill/>
                </a:ln>
                <a:solidFill>
                  <a:srgbClr val="0070C0"/>
                </a:solidFill>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solidFill>
                <a:srgbClr val="0070C0"/>
              </a:solidFill>
              <a:effectLst/>
              <a:uLnTx/>
              <a:uFillTx/>
              <a:latin typeface="+mn-lt"/>
              <a:ea typeface="微软雅黑" pitchFamily="34" charset="-122"/>
              <a:cs typeface="+mn-cs"/>
            </a:endParaRPr>
          </a:p>
          <a:p>
            <a:pPr algn="just" eaLnBrk="0" fontAlgn="base" hangingPunct="0">
              <a:lnSpc>
                <a:spcPct val="120000"/>
              </a:lnSpc>
              <a:spcBef>
                <a:spcPts val="1200"/>
              </a:spcBef>
              <a:buClr>
                <a:srgbClr val="5DB2FF"/>
              </a:buClr>
              <a:buSzPct val="80000"/>
              <a:buFont typeface="Arial" pitchFamily="34" charset="0"/>
              <a:buChar char="•"/>
            </a:pPr>
            <a:r>
              <a:rPr lang="zh-CN" altLang="zh-CN" sz="2400" dirty="0"/>
              <a:t>解决技术问题</a:t>
            </a:r>
            <a:r>
              <a:rPr lang="zh-CN" altLang="en-US" sz="2400" dirty="0" smtClean="0"/>
              <a:t>；</a:t>
            </a:r>
            <a:endParaRPr lang="zh-CN" altLang="en-US" sz="2400" kern="0" dirty="0" smtClean="0">
              <a:solidFill>
                <a:srgbClr val="00B050"/>
              </a:solidFill>
              <a:ea typeface="微软雅黑" pitchFamily="34" charset="-122"/>
            </a:endParaRPr>
          </a:p>
          <a:p>
            <a:pPr>
              <a:buFont typeface="Wingdings" pitchFamily="2" charset="2"/>
              <a:buChar char="ü"/>
            </a:pPr>
            <a:r>
              <a:rPr lang="zh-CN" altLang="zh-CN" sz="2000" dirty="0" smtClean="0"/>
              <a:t>对</a:t>
            </a:r>
            <a:r>
              <a:rPr lang="zh-CN" altLang="en-US" sz="2000" dirty="0" smtClean="0"/>
              <a:t>代码缺陷，能够快速排查到问题原因，并及时处理</a:t>
            </a:r>
            <a:r>
              <a:rPr lang="zh-CN" altLang="zh-CN" sz="2000" dirty="0" smtClean="0"/>
              <a:t>；</a:t>
            </a:r>
            <a:endParaRPr lang="en-US" altLang="zh-CN" sz="2000" dirty="0" smtClean="0"/>
          </a:p>
          <a:p>
            <a:pPr lvl="0">
              <a:buFont typeface="Wingdings" pitchFamily="2" charset="2"/>
              <a:buChar char="ü"/>
            </a:pPr>
            <a:r>
              <a:rPr lang="zh-CN" altLang="en-US" sz="2000" dirty="0" smtClean="0"/>
              <a:t>在预研其它技术时，能够借助相关资料，官方</a:t>
            </a:r>
            <a:r>
              <a:rPr lang="en-US" altLang="zh-CN" sz="2000" dirty="0" err="1" smtClean="0"/>
              <a:t>api</a:t>
            </a:r>
            <a:r>
              <a:rPr lang="zh-CN" altLang="en-US" sz="2000" dirty="0" smtClean="0"/>
              <a:t>，其他同事的协助来解决</a:t>
            </a:r>
            <a:r>
              <a:rPr lang="zh-CN" altLang="zh-CN" sz="2000" dirty="0" smtClean="0"/>
              <a:t>；</a:t>
            </a:r>
            <a:endParaRPr lang="zh-CN" altLang="zh-CN" sz="2000" dirty="0"/>
          </a:p>
          <a:p>
            <a:pPr lvl="0">
              <a:buFont typeface="Wingdings" pitchFamily="2" charset="2"/>
              <a:buChar char="ü"/>
            </a:pPr>
            <a:r>
              <a:rPr lang="zh-CN" altLang="en-US" sz="2000" dirty="0" smtClean="0"/>
              <a:t>在有限的时间，先自己解决，如果自己解决不了，再组内寻求帮助</a:t>
            </a:r>
            <a:r>
              <a:rPr lang="zh-CN" altLang="zh-CN" sz="2000" dirty="0" smtClean="0"/>
              <a:t>；</a:t>
            </a:r>
            <a:endParaRPr lang="zh-CN" altLang="zh-CN" sz="2000" dirty="0"/>
          </a:p>
          <a:p>
            <a:pPr lvl="0">
              <a:buFont typeface="Wingdings" pitchFamily="2" charset="2"/>
              <a:buChar char="ü"/>
            </a:pPr>
            <a:endParaRPr lang="zh-CN" altLang="en-US" sz="2000" i="1" dirty="0" smtClean="0">
              <a:solidFill>
                <a:srgbClr val="00B050"/>
              </a:solidFill>
              <a:latin typeface="+mj-ea"/>
              <a:ea typeface="+mj-ea"/>
            </a:endParaRPr>
          </a:p>
          <a:p>
            <a:endParaRPr kumimoji="0" lang="en-US" altLang="zh-CN" sz="2000" b="0" i="0" u="none" strike="noStrike" kern="0" cap="none" spc="0" normalizeH="0" baseline="0" noProof="0" dirty="0" smtClean="0">
              <a:ln>
                <a:noFill/>
              </a:ln>
              <a:solidFill>
                <a:srgbClr val="00B050"/>
              </a:solidFill>
              <a:effectLst/>
              <a:uLnTx/>
              <a:uFillTx/>
              <a:latin typeface="+mn-lt"/>
              <a:ea typeface="微软雅黑" pitchFamily="34" charset="-122"/>
              <a:cs typeface="+mn-cs"/>
            </a:endParaRPr>
          </a:p>
          <a:p>
            <a:r>
              <a:rPr kumimoji="0" lang="zh-CN" altLang="en-US" sz="2000" b="0" i="0" u="none" strike="noStrike" kern="0" cap="none" spc="0" normalizeH="0" baseline="0" noProof="0" dirty="0" smtClean="0">
                <a:ln>
                  <a:noFill/>
                </a:ln>
                <a:effectLst/>
                <a:uLnTx/>
                <a:uFillTx/>
                <a:latin typeface="+mn-lt"/>
                <a:ea typeface="微软雅黑" pitchFamily="34" charset="-122"/>
                <a:cs typeface="+mn-cs"/>
              </a:rPr>
              <a:t>举证：</a:t>
            </a:r>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r>
              <a:rPr lang="en-US" altLang="zh-CN" dirty="0" smtClean="0"/>
              <a:t>&gt; </a:t>
            </a:r>
            <a:r>
              <a:rPr lang="zh-CN" altLang="en-US" dirty="0" smtClean="0"/>
              <a:t>在项目二期技术使用</a:t>
            </a:r>
            <a:r>
              <a:rPr lang="en-US" altLang="zh-CN" dirty="0" smtClean="0"/>
              <a:t>Spring </a:t>
            </a:r>
            <a:r>
              <a:rPr lang="en-US" altLang="zh-CN" dirty="0" err="1" smtClean="0"/>
              <a:t>Cloud+Spring</a:t>
            </a:r>
            <a:r>
              <a:rPr lang="en-US" altLang="zh-CN" dirty="0" smtClean="0"/>
              <a:t> Data </a:t>
            </a:r>
            <a:r>
              <a:rPr lang="en-US" altLang="zh-CN" dirty="0" err="1" smtClean="0"/>
              <a:t>Jpa</a:t>
            </a:r>
            <a:r>
              <a:rPr lang="zh-CN" altLang="en-US" dirty="0" smtClean="0"/>
              <a:t>进行代码的重构时，接触到很多新技术，遇到</a:t>
            </a:r>
            <a:r>
              <a:rPr lang="zh-CN" altLang="en-US" dirty="0"/>
              <a:t>很多问题，首先通过自己查阅官方文档，网上资料来处理，对于部分查不到的问题，及时请教以前接触过或者使用过的同事，对于前两者都无法解决问题时，通过自己不断摸索尝试来解决问题</a:t>
            </a:r>
            <a:r>
              <a:rPr lang="zh-CN" altLang="en-US" dirty="0" smtClean="0"/>
              <a:t>。</a:t>
            </a:r>
            <a:endParaRPr lang="en-US" altLang="zh-CN" dirty="0" smtClean="0"/>
          </a:p>
          <a:p>
            <a:r>
              <a:rPr lang="en-US" altLang="zh-CN" kern="0" dirty="0" smtClean="0">
                <a:ea typeface="微软雅黑" pitchFamily="34" charset="-122"/>
              </a:rPr>
              <a:t>&gt; </a:t>
            </a:r>
            <a:r>
              <a:rPr lang="zh-CN" altLang="en-US" dirty="0"/>
              <a:t>在数据库中有一些</a:t>
            </a:r>
            <a:r>
              <a:rPr lang="en-US" altLang="zh-CN" dirty="0" err="1"/>
              <a:t>tinyint</a:t>
            </a:r>
            <a:r>
              <a:rPr lang="en-US" altLang="zh-CN" dirty="0"/>
              <a:t> unsigned</a:t>
            </a:r>
            <a:r>
              <a:rPr lang="zh-CN" altLang="en-US" dirty="0"/>
              <a:t>类型，在测试数据时发现只能传入</a:t>
            </a:r>
            <a:r>
              <a:rPr lang="en-US" altLang="zh-CN" dirty="0"/>
              <a:t>0</a:t>
            </a:r>
            <a:r>
              <a:rPr lang="zh-CN" altLang="en-US" dirty="0"/>
              <a:t>到</a:t>
            </a:r>
            <a:r>
              <a:rPr lang="en-US" altLang="zh-CN" dirty="0"/>
              <a:t>255</a:t>
            </a:r>
            <a:r>
              <a:rPr lang="zh-CN" altLang="en-US" dirty="0"/>
              <a:t>之间的整数。对这些数据的操作容易引发错误。因此在</a:t>
            </a:r>
            <a:r>
              <a:rPr lang="en-US" altLang="zh-CN" dirty="0"/>
              <a:t>Controller</a:t>
            </a:r>
            <a:r>
              <a:rPr lang="zh-CN" altLang="en-US" dirty="0"/>
              <a:t>层参数绑定的时候刻意加了参数校验，避免假如数据异常在持久层才引发错误</a:t>
            </a:r>
            <a:r>
              <a:rPr lang="zh-CN" altLang="en-US" dirty="0" smtClean="0"/>
              <a:t>。同时在对</a:t>
            </a:r>
            <a:r>
              <a:rPr lang="en-US" altLang="zh-CN" dirty="0"/>
              <a:t>UNSINGNED</a:t>
            </a:r>
            <a:r>
              <a:rPr lang="zh-CN" altLang="en-US" dirty="0"/>
              <a:t>类型进行操作的时候也有一些坑，这些坑在第一次发生错误后刻意记录下来，避免二次踩坑。</a:t>
            </a:r>
            <a:endParaRPr lang="en-US" altLang="zh-CN" dirty="0"/>
          </a:p>
          <a:p>
            <a:pPr lvl="0"/>
            <a:endParaRPr kumimoji="0" lang="en-US" altLang="zh-CN" b="0" i="0" u="none" strike="noStrike" kern="0" cap="none" spc="0" normalizeH="0" baseline="0" noProof="0" dirty="0" smtClean="0">
              <a:ln>
                <a:noFill/>
              </a:ln>
              <a:solidFill>
                <a:schemeClr val="tx1"/>
              </a:solidFill>
              <a:effectLst/>
              <a:uLnTx/>
              <a:uFillTx/>
              <a:ea typeface="微软雅黑" pitchFamily="34" charset="-122"/>
            </a:endParaRPr>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32</a:t>
            </a:fld>
            <a:endParaRPr lang="zh-CN" altLang="en-US"/>
          </a:p>
        </p:txBody>
      </p:sp>
    </p:spTree>
    <p:extLst>
      <p:ext uri="{BB962C8B-B14F-4D97-AF65-F5344CB8AC3E}">
        <p14:creationId xmlns:p14="http://schemas.microsoft.com/office/powerpoint/2010/main" val="312092378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249471" y="2835285"/>
            <a:ext cx="4608512" cy="3572931"/>
            <a:chOff x="2249471" y="2835285"/>
            <a:chExt cx="4608512" cy="3572931"/>
          </a:xfrm>
        </p:grpSpPr>
        <p:pic>
          <p:nvPicPr>
            <p:cNvPr id="7" name="图片 6"/>
            <p:cNvPicPr>
              <a:picLocks noChangeAspect="1"/>
            </p:cNvPicPr>
            <p:nvPr/>
          </p:nvPicPr>
          <p:blipFill>
            <a:blip r:embed="rId3"/>
            <a:stretch>
              <a:fillRect/>
            </a:stretch>
          </p:blipFill>
          <p:spPr>
            <a:xfrm>
              <a:off x="2277140" y="2835285"/>
              <a:ext cx="4553175" cy="2929086"/>
            </a:xfrm>
            <a:prstGeom prst="rect">
              <a:avLst/>
            </a:prstGeom>
          </p:spPr>
        </p:pic>
        <p:sp>
          <p:nvSpPr>
            <p:cNvPr id="8" name="文本框 7"/>
            <p:cNvSpPr txBox="1"/>
            <p:nvPr/>
          </p:nvSpPr>
          <p:spPr>
            <a:xfrm>
              <a:off x="2249471" y="6038884"/>
              <a:ext cx="4608512" cy="369332"/>
            </a:xfrm>
            <a:prstGeom prst="rect">
              <a:avLst/>
            </a:prstGeom>
            <a:noFill/>
          </p:spPr>
          <p:txBody>
            <a:bodyPr wrap="square" rtlCol="0">
              <a:spAutoFit/>
            </a:bodyPr>
            <a:lstStyle/>
            <a:p>
              <a:r>
                <a:rPr lang="zh-CN" altLang="en-US" dirty="0" smtClean="0"/>
                <a:t>对</a:t>
              </a:r>
              <a:r>
                <a:rPr lang="en-US" altLang="zh-CN" dirty="0" smtClean="0"/>
                <a:t>unsigned</a:t>
              </a:r>
              <a:r>
                <a:rPr lang="zh-CN" altLang="en-US" dirty="0" smtClean="0"/>
                <a:t>类型进行操作时踩的坑做以记录</a:t>
              </a:r>
              <a:endParaRPr lang="zh-CN" altLang="en-US" dirty="0"/>
            </a:p>
          </p:txBody>
        </p:sp>
      </p:grpSp>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2" name="内容占位符 5"/>
          <p:cNvSpPr txBox="1">
            <a:spLocks/>
          </p:cNvSpPr>
          <p:nvPr/>
        </p:nvSpPr>
        <p:spPr bwMode="auto">
          <a:xfrm>
            <a:off x="214282" y="1366837"/>
            <a:ext cx="8678893" cy="50144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400" b="1" i="0" u="none" strike="noStrike" kern="0" cap="none" spc="0" normalizeH="0" baseline="0" noProof="0" dirty="0" smtClean="0">
                <a:ln>
                  <a:noFill/>
                </a:ln>
                <a:solidFill>
                  <a:srgbClr val="0070C0"/>
                </a:solidFill>
                <a:effectLst/>
                <a:uLnTx/>
                <a:uFillTx/>
                <a:latin typeface="+mn-lt"/>
                <a:ea typeface="微软雅黑" pitchFamily="34" charset="-122"/>
                <a:cs typeface="+mn-cs"/>
              </a:rPr>
              <a:t>任职资格自评举证</a:t>
            </a:r>
            <a:r>
              <a:rPr kumimoji="0" lang="zh-CN" altLang="en-US" sz="2400" b="0" i="0" u="none" strike="noStrike" kern="0" cap="none" spc="0" normalizeH="0" baseline="0" noProof="0" dirty="0" smtClean="0">
                <a:ln>
                  <a:noFill/>
                </a:ln>
                <a:solidFill>
                  <a:srgbClr val="0070C0"/>
                </a:solidFill>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solidFill>
                <a:srgbClr val="0070C0"/>
              </a:solidFill>
              <a:effectLst/>
              <a:uLnTx/>
              <a:uFillTx/>
              <a:latin typeface="+mn-lt"/>
              <a:ea typeface="微软雅黑" pitchFamily="34" charset="-122"/>
              <a:cs typeface="+mn-cs"/>
            </a:endParaRPr>
          </a:p>
          <a:p>
            <a:pPr algn="just" eaLnBrk="0" fontAlgn="base" hangingPunct="0">
              <a:lnSpc>
                <a:spcPct val="120000"/>
              </a:lnSpc>
              <a:spcBef>
                <a:spcPts val="1200"/>
              </a:spcBef>
              <a:buClr>
                <a:srgbClr val="5DB2FF"/>
              </a:buClr>
              <a:buSzPct val="80000"/>
              <a:buFont typeface="Arial" pitchFamily="34" charset="0"/>
              <a:buChar char="•"/>
            </a:pPr>
            <a:r>
              <a:rPr lang="zh-CN" altLang="zh-CN" sz="2400" dirty="0"/>
              <a:t>解决技术</a:t>
            </a:r>
            <a:r>
              <a:rPr lang="zh-CN" altLang="zh-CN" sz="2400" dirty="0" smtClean="0"/>
              <a:t>问题</a:t>
            </a:r>
            <a:r>
              <a:rPr lang="zh-CN" altLang="en-US" sz="2400" dirty="0" smtClean="0"/>
              <a:t>：</a:t>
            </a:r>
            <a:endParaRPr kumimoji="0" lang="en-US" altLang="zh-CN" sz="2000" b="0" i="0" u="none" strike="noStrike" kern="0" cap="none" spc="0" normalizeH="0" baseline="0" noProof="0" dirty="0" smtClean="0">
              <a:ln>
                <a:noFill/>
              </a:ln>
              <a:solidFill>
                <a:srgbClr val="00B050"/>
              </a:solidFill>
              <a:effectLst/>
              <a:uLnTx/>
              <a:uFillTx/>
              <a:latin typeface="+mn-lt"/>
              <a:ea typeface="微软雅黑" pitchFamily="34" charset="-122"/>
              <a:cs typeface="+mn-cs"/>
            </a:endParaRPr>
          </a:p>
          <a:p>
            <a:r>
              <a:rPr kumimoji="0" lang="zh-CN" altLang="en-US" sz="2000" b="0" i="0" u="none" strike="noStrike" kern="0" cap="none" spc="0" normalizeH="0" baseline="0" noProof="0" dirty="0" smtClean="0">
                <a:ln>
                  <a:noFill/>
                </a:ln>
                <a:effectLst/>
                <a:uLnTx/>
                <a:uFillTx/>
                <a:latin typeface="+mn-lt"/>
                <a:ea typeface="微软雅黑" pitchFamily="34" charset="-122"/>
                <a:cs typeface="+mn-cs"/>
              </a:rPr>
              <a:t>举证（截图）：</a:t>
            </a:r>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endParaRPr kumimoji="0" lang="en-US" altLang="zh-CN" b="0" i="0" u="none" strike="noStrike" kern="0" cap="none" spc="0" normalizeH="0" baseline="0" noProof="0" dirty="0" smtClean="0">
              <a:ln>
                <a:noFill/>
              </a:ln>
              <a:solidFill>
                <a:schemeClr val="tx1"/>
              </a:solidFill>
              <a:effectLst/>
              <a:uLnTx/>
              <a:uFillTx/>
              <a:ea typeface="微软雅黑" pitchFamily="34" charset="-122"/>
            </a:endParaRPr>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33</a:t>
            </a:fld>
            <a:endParaRPr lang="zh-CN" altLang="en-US"/>
          </a:p>
        </p:txBody>
      </p:sp>
      <p:grpSp>
        <p:nvGrpSpPr>
          <p:cNvPr id="6" name="组合 5"/>
          <p:cNvGrpSpPr/>
          <p:nvPr/>
        </p:nvGrpSpPr>
        <p:grpSpPr>
          <a:xfrm>
            <a:off x="1763688" y="2872529"/>
            <a:ext cx="5688632" cy="3236544"/>
            <a:chOff x="5093788" y="2549100"/>
            <a:chExt cx="5688632" cy="3236544"/>
          </a:xfrm>
        </p:grpSpPr>
        <p:pic>
          <p:nvPicPr>
            <p:cNvPr id="2" name="图片 1"/>
            <p:cNvPicPr>
              <a:picLocks noChangeAspect="1"/>
            </p:cNvPicPr>
            <p:nvPr/>
          </p:nvPicPr>
          <p:blipFill>
            <a:blip r:embed="rId4"/>
            <a:stretch>
              <a:fillRect/>
            </a:stretch>
          </p:blipFill>
          <p:spPr>
            <a:xfrm>
              <a:off x="5229614" y="2549100"/>
              <a:ext cx="5308426" cy="2592699"/>
            </a:xfrm>
            <a:prstGeom prst="rect">
              <a:avLst/>
            </a:prstGeom>
          </p:spPr>
        </p:pic>
        <p:sp>
          <p:nvSpPr>
            <p:cNvPr id="3" name="文本框 2"/>
            <p:cNvSpPr txBox="1"/>
            <p:nvPr/>
          </p:nvSpPr>
          <p:spPr>
            <a:xfrm>
              <a:off x="5093788" y="5416312"/>
              <a:ext cx="5688632" cy="369332"/>
            </a:xfrm>
            <a:prstGeom prst="rect">
              <a:avLst/>
            </a:prstGeom>
            <a:noFill/>
          </p:spPr>
          <p:txBody>
            <a:bodyPr wrap="square" rtlCol="0">
              <a:spAutoFit/>
            </a:bodyPr>
            <a:lstStyle/>
            <a:p>
              <a:r>
                <a:rPr lang="zh-CN" altLang="en-US" dirty="0" smtClean="0"/>
                <a:t>对数据库中</a:t>
              </a:r>
              <a:r>
                <a:rPr lang="en-US" altLang="zh-CN" dirty="0" smtClean="0"/>
                <a:t>unsigned </a:t>
              </a:r>
              <a:r>
                <a:rPr lang="en-US" altLang="zh-CN" dirty="0" err="1" smtClean="0"/>
                <a:t>tinyint</a:t>
              </a:r>
              <a:r>
                <a:rPr lang="zh-CN" altLang="en-US" dirty="0" smtClean="0"/>
                <a:t>类型的数据做特别的校验</a:t>
              </a:r>
              <a:endParaRPr lang="zh-CN" altLang="en-US" dirty="0"/>
            </a:p>
          </p:txBody>
        </p:sp>
      </p:grpSp>
    </p:spTree>
    <p:extLst>
      <p:ext uri="{BB962C8B-B14F-4D97-AF65-F5344CB8AC3E}">
        <p14:creationId xmlns:p14="http://schemas.microsoft.com/office/powerpoint/2010/main" val="2933019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2" name="内容占位符 5"/>
          <p:cNvSpPr txBox="1">
            <a:spLocks/>
          </p:cNvSpPr>
          <p:nvPr/>
        </p:nvSpPr>
        <p:spPr bwMode="auto">
          <a:xfrm>
            <a:off x="214282" y="1366837"/>
            <a:ext cx="8678893" cy="49424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400" b="1" i="0" u="none" strike="noStrike" kern="0" cap="none" spc="0" normalizeH="0" baseline="0" noProof="0" dirty="0" smtClean="0">
                <a:ln>
                  <a:noFill/>
                </a:ln>
                <a:solidFill>
                  <a:srgbClr val="0070C0"/>
                </a:solidFill>
                <a:effectLst/>
                <a:uLnTx/>
                <a:uFillTx/>
                <a:latin typeface="+mn-lt"/>
                <a:ea typeface="微软雅黑" pitchFamily="34" charset="-122"/>
                <a:cs typeface="+mn-cs"/>
              </a:rPr>
              <a:t>任职资格自评举证</a:t>
            </a:r>
            <a:r>
              <a:rPr kumimoji="0" lang="zh-CN" altLang="en-US" sz="2400" b="0" i="0" u="none" strike="noStrike" kern="0" cap="none" spc="0" normalizeH="0" baseline="0" noProof="0" dirty="0" smtClean="0">
                <a:ln>
                  <a:noFill/>
                </a:ln>
                <a:solidFill>
                  <a:srgbClr val="0070C0"/>
                </a:solidFill>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solidFill>
                <a:srgbClr val="0070C0"/>
              </a:solidFill>
              <a:effectLst/>
              <a:uLnTx/>
              <a:uFillTx/>
              <a:latin typeface="+mn-lt"/>
              <a:ea typeface="微软雅黑" pitchFamily="34" charset="-122"/>
              <a:cs typeface="+mn-cs"/>
            </a:endParaRPr>
          </a:p>
          <a:p>
            <a:pPr algn="just" eaLnBrk="0" fontAlgn="base" hangingPunct="0">
              <a:lnSpc>
                <a:spcPct val="120000"/>
              </a:lnSpc>
              <a:spcBef>
                <a:spcPts val="1200"/>
              </a:spcBef>
              <a:buClr>
                <a:srgbClr val="5DB2FF"/>
              </a:buClr>
              <a:buSzPct val="80000"/>
              <a:buFont typeface="Arial" pitchFamily="34" charset="0"/>
              <a:buChar char="•"/>
            </a:pPr>
            <a:r>
              <a:rPr lang="zh-CN" altLang="zh-CN" sz="2400" dirty="0" smtClean="0"/>
              <a:t>目标</a:t>
            </a:r>
            <a:r>
              <a:rPr lang="zh-CN" altLang="zh-CN" sz="2400" dirty="0"/>
              <a:t>与计划管理</a:t>
            </a:r>
            <a:r>
              <a:rPr lang="zh-CN" altLang="en-US" sz="2400" dirty="0" smtClean="0"/>
              <a:t>；</a:t>
            </a:r>
            <a:endParaRPr lang="zh-CN" altLang="en-US" sz="2400" kern="0" dirty="0" smtClean="0">
              <a:solidFill>
                <a:srgbClr val="00B050"/>
              </a:solidFill>
              <a:ea typeface="微软雅黑" pitchFamily="34" charset="-122"/>
            </a:endParaRPr>
          </a:p>
          <a:p>
            <a:pPr>
              <a:buFont typeface="Wingdings" pitchFamily="2" charset="2"/>
              <a:buChar char="ü"/>
            </a:pPr>
            <a:r>
              <a:rPr lang="zh-CN" altLang="zh-CN" sz="2000" dirty="0" smtClean="0"/>
              <a:t>能</a:t>
            </a:r>
            <a:r>
              <a:rPr lang="zh-CN" altLang="en-US" sz="2000" dirty="0" smtClean="0"/>
              <a:t>在组长及导师的任务计划和分配中，了解整个小组工作计划和目标</a:t>
            </a:r>
            <a:r>
              <a:rPr lang="zh-CN" altLang="zh-CN" sz="2000" dirty="0" smtClean="0"/>
              <a:t>；</a:t>
            </a:r>
            <a:endParaRPr lang="en-US" altLang="zh-CN" sz="2000" dirty="0" smtClean="0"/>
          </a:p>
          <a:p>
            <a:pPr>
              <a:buFont typeface="Wingdings" pitchFamily="2" charset="2"/>
              <a:buChar char="ü"/>
            </a:pPr>
            <a:r>
              <a:rPr lang="zh-CN" altLang="en-US" sz="2000" dirty="0" smtClean="0"/>
              <a:t>能够积极响应上级的安排，同时按时，保质保量的完成任务；</a:t>
            </a:r>
            <a:endParaRPr lang="en-US" altLang="zh-CN" sz="2000" dirty="0" smtClean="0"/>
          </a:p>
          <a:p>
            <a:pPr>
              <a:buFont typeface="Wingdings" pitchFamily="2" charset="2"/>
              <a:buChar char="ü"/>
            </a:pPr>
            <a:r>
              <a:rPr lang="zh-CN" altLang="en-US" sz="2000" dirty="0" smtClean="0"/>
              <a:t>能就手头工作任务合理分配时间，制定自我阶段性目标，力求完美；</a:t>
            </a:r>
            <a:endParaRPr lang="zh-CN" altLang="zh-CN" sz="2000" dirty="0"/>
          </a:p>
          <a:p>
            <a:pPr lvl="0">
              <a:buFont typeface="Wingdings" pitchFamily="2" charset="2"/>
              <a:buChar char="ü"/>
            </a:pPr>
            <a:endParaRPr lang="zh-CN" altLang="en-US" sz="2000" i="1" dirty="0" smtClean="0">
              <a:solidFill>
                <a:srgbClr val="00B050"/>
              </a:solidFill>
              <a:latin typeface="+mj-ea"/>
              <a:ea typeface="+mj-ea"/>
            </a:endParaRPr>
          </a:p>
          <a:p>
            <a:endParaRPr kumimoji="0" lang="en-US" altLang="zh-CN" sz="2000" b="0" i="0" u="none" strike="noStrike" kern="0" cap="none" spc="0" normalizeH="0" baseline="0" noProof="0" dirty="0" smtClean="0">
              <a:ln>
                <a:noFill/>
              </a:ln>
              <a:solidFill>
                <a:srgbClr val="00B050"/>
              </a:solidFill>
              <a:effectLst/>
              <a:uLnTx/>
              <a:uFillTx/>
              <a:latin typeface="+mn-lt"/>
              <a:ea typeface="微软雅黑" pitchFamily="34" charset="-122"/>
              <a:cs typeface="+mn-cs"/>
            </a:endParaRPr>
          </a:p>
          <a:p>
            <a:r>
              <a:rPr kumimoji="0" lang="zh-CN" altLang="en-US" sz="2000" b="0" i="0" u="none" strike="noStrike" kern="0" cap="none" spc="0" normalizeH="0" baseline="0" noProof="0" dirty="0" smtClean="0">
                <a:ln>
                  <a:noFill/>
                </a:ln>
                <a:effectLst/>
                <a:uLnTx/>
                <a:uFillTx/>
                <a:latin typeface="+mn-lt"/>
                <a:ea typeface="微软雅黑" pitchFamily="34" charset="-122"/>
                <a:cs typeface="+mn-cs"/>
              </a:rPr>
              <a:t>举证</a:t>
            </a:r>
            <a:r>
              <a:rPr kumimoji="0" lang="zh-CN" altLang="en-US" sz="2000" b="0" i="0" u="none" strike="noStrike" kern="0" cap="none" spc="0" normalizeH="0" baseline="0" noProof="0" dirty="0" smtClean="0">
                <a:ln>
                  <a:noFill/>
                </a:ln>
                <a:effectLst/>
                <a:uLnTx/>
                <a:uFillTx/>
                <a:ea typeface="微软雅黑" pitchFamily="34" charset="-122"/>
              </a:rPr>
              <a:t>：</a:t>
            </a:r>
            <a:endParaRPr lang="en-US" altLang="zh-CN" sz="2000" kern="0" dirty="0">
              <a:ea typeface="微软雅黑" pitchFamily="34" charset="-122"/>
            </a:endParaRPr>
          </a:p>
          <a:p>
            <a:r>
              <a:rPr lang="zh-CN" altLang="en-US" dirty="0" smtClean="0"/>
              <a:t>在接口改造，新接口开发，以及技术预研等工作任务中，都能从小组例会，清楚的理解小组目前的整体工作情况和进展，以及下阶段需要达到的目标，这需要每个小组成员共同的努力去完成。对分配到自己手头的任务，能够快速理解，并在工作期限内，进行自我的工作计划，包括自己每天至少要完成哪些任务，或者达到预研的哪一阶段，以及完成后的一些测试，收尾工作等，尽量保证能够做的更好。</a:t>
            </a:r>
            <a:endParaRPr lang="en-US" altLang="zh-CN" dirty="0"/>
          </a:p>
          <a:p>
            <a:endParaRPr kumimoji="0" lang="en-US" altLang="zh-CN" sz="2000" b="0" i="0" u="none" strike="noStrike" kern="0" cap="none" spc="0" normalizeH="0" baseline="0" noProof="0" dirty="0" smtClean="0">
              <a:ln>
                <a:noFill/>
              </a:ln>
              <a:solidFill>
                <a:srgbClr val="00B050"/>
              </a:solidFill>
              <a:effectLst/>
              <a:uLnTx/>
              <a:uFillTx/>
              <a:latin typeface="+mn-lt"/>
              <a:ea typeface="微软雅黑" pitchFamily="34" charset="-122"/>
              <a:cs typeface="+mn-cs"/>
            </a:endParaRPr>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34</a:t>
            </a:fld>
            <a:endParaRPr lang="zh-CN" altLang="en-US"/>
          </a:p>
        </p:txBody>
      </p:sp>
    </p:spTree>
    <p:extLst>
      <p:ext uri="{BB962C8B-B14F-4D97-AF65-F5344CB8AC3E}">
        <p14:creationId xmlns:p14="http://schemas.microsoft.com/office/powerpoint/2010/main" val="26545018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2" name="内容占位符 5"/>
          <p:cNvSpPr txBox="1">
            <a:spLocks/>
          </p:cNvSpPr>
          <p:nvPr/>
        </p:nvSpPr>
        <p:spPr bwMode="auto">
          <a:xfrm>
            <a:off x="214282" y="1366837"/>
            <a:ext cx="8678893" cy="49424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400" b="1" i="0" u="none" strike="noStrike" kern="0" cap="none" spc="0" normalizeH="0" baseline="0" noProof="0" dirty="0" smtClean="0">
                <a:ln>
                  <a:noFill/>
                </a:ln>
                <a:solidFill>
                  <a:srgbClr val="0070C0"/>
                </a:solidFill>
                <a:effectLst/>
                <a:uLnTx/>
                <a:uFillTx/>
                <a:latin typeface="+mn-lt"/>
                <a:ea typeface="微软雅黑" pitchFamily="34" charset="-122"/>
                <a:cs typeface="+mn-cs"/>
              </a:rPr>
              <a:t>任职资格自评举证</a:t>
            </a:r>
            <a:r>
              <a:rPr kumimoji="0" lang="zh-CN" altLang="en-US" sz="2400" b="0" i="0" u="none" strike="noStrike" kern="0" cap="none" spc="0" normalizeH="0" baseline="0" noProof="0" dirty="0" smtClean="0">
                <a:ln>
                  <a:noFill/>
                </a:ln>
                <a:solidFill>
                  <a:srgbClr val="0070C0"/>
                </a:solidFill>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solidFill>
                <a:srgbClr val="0070C0"/>
              </a:solidFill>
              <a:effectLst/>
              <a:uLnTx/>
              <a:uFillTx/>
              <a:latin typeface="+mn-lt"/>
              <a:ea typeface="微软雅黑" pitchFamily="34" charset="-122"/>
              <a:cs typeface="+mn-cs"/>
            </a:endParaRPr>
          </a:p>
          <a:p>
            <a:pPr algn="just" eaLnBrk="0" fontAlgn="base" hangingPunct="0">
              <a:lnSpc>
                <a:spcPct val="120000"/>
              </a:lnSpc>
              <a:spcBef>
                <a:spcPts val="1200"/>
              </a:spcBef>
              <a:buClr>
                <a:srgbClr val="5DB2FF"/>
              </a:buClr>
              <a:buSzPct val="80000"/>
              <a:buFont typeface="Arial" pitchFamily="34" charset="0"/>
              <a:buChar char="•"/>
            </a:pPr>
            <a:r>
              <a:rPr lang="zh-CN" altLang="en-US" sz="2400" dirty="0" smtClean="0"/>
              <a:t>规范</a:t>
            </a:r>
            <a:r>
              <a:rPr lang="zh-CN" altLang="en-US" sz="2400" dirty="0"/>
              <a:t>与流程</a:t>
            </a:r>
            <a:r>
              <a:rPr lang="zh-CN" altLang="en-US" sz="2400" dirty="0" smtClean="0"/>
              <a:t>；</a:t>
            </a:r>
            <a:endParaRPr lang="zh-CN" altLang="en-US" sz="2400" kern="0" dirty="0" smtClean="0">
              <a:solidFill>
                <a:srgbClr val="00B050"/>
              </a:solidFill>
              <a:ea typeface="微软雅黑" pitchFamily="34" charset="-122"/>
            </a:endParaRPr>
          </a:p>
          <a:p>
            <a:pPr>
              <a:buFont typeface="Wingdings" pitchFamily="2" charset="2"/>
              <a:buChar char="ü"/>
            </a:pPr>
            <a:r>
              <a:rPr lang="zh-CN" altLang="zh-CN" sz="2000" dirty="0" smtClean="0"/>
              <a:t>能够按照</a:t>
            </a:r>
            <a:r>
              <a:rPr lang="zh-CN" altLang="en-US" sz="2000" dirty="0" smtClean="0"/>
              <a:t>公司相关规定，严格遵守各项流程与规范，正确标准的完成代码开发工作</a:t>
            </a:r>
            <a:r>
              <a:rPr lang="zh-CN" altLang="zh-CN" sz="2000" dirty="0" smtClean="0"/>
              <a:t>；</a:t>
            </a:r>
            <a:endParaRPr lang="zh-CN" altLang="zh-CN" sz="2000" dirty="0"/>
          </a:p>
          <a:p>
            <a:pPr lvl="0">
              <a:buFont typeface="Wingdings" pitchFamily="2" charset="2"/>
              <a:buChar char="ü"/>
            </a:pPr>
            <a:r>
              <a:rPr lang="zh-CN" altLang="en-US" sz="2000" dirty="0" smtClean="0"/>
              <a:t>在文档编写方面，也严格遵从公司规范和相关模板，标准化的同时，尽量写的清晰易懂，把遇到的问题都标注清楚，避免他人再走弯路</a:t>
            </a:r>
            <a:r>
              <a:rPr lang="zh-CN" altLang="zh-CN" sz="2000" dirty="0" smtClean="0"/>
              <a:t>；</a:t>
            </a:r>
            <a:endParaRPr lang="en-US" altLang="zh-CN" sz="2000" dirty="0" smtClean="0"/>
          </a:p>
          <a:p>
            <a:endParaRPr kumimoji="0" lang="en-US" altLang="zh-CN" sz="2000" b="0" i="0" u="none" strike="noStrike" kern="0" cap="none" spc="0" normalizeH="0" baseline="0" noProof="0" dirty="0" smtClean="0">
              <a:ln>
                <a:noFill/>
              </a:ln>
              <a:solidFill>
                <a:srgbClr val="00B050"/>
              </a:solidFill>
              <a:effectLst/>
              <a:uLnTx/>
              <a:uFillTx/>
              <a:latin typeface="+mn-lt"/>
              <a:ea typeface="微软雅黑" pitchFamily="34" charset="-122"/>
              <a:cs typeface="+mn-cs"/>
            </a:endParaRPr>
          </a:p>
          <a:p>
            <a:r>
              <a:rPr kumimoji="0" lang="zh-CN" altLang="en-US" sz="2000" b="0" i="0" u="none" strike="noStrike" kern="0" cap="none" spc="0" normalizeH="0" baseline="0" noProof="0" dirty="0" smtClean="0">
                <a:ln>
                  <a:noFill/>
                </a:ln>
                <a:effectLst/>
                <a:uLnTx/>
                <a:uFillTx/>
                <a:latin typeface="+mn-lt"/>
                <a:ea typeface="微软雅黑" pitchFamily="34" charset="-122"/>
                <a:cs typeface="+mn-cs"/>
              </a:rPr>
              <a:t>举证：</a:t>
            </a:r>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r>
              <a:rPr lang="zh-CN" altLang="en-US" sz="2000" dirty="0"/>
              <a:t>在正式投入开发工作之前，导师已将代码模板发给我，因此所有的代码已经严格按照公司的既有标准去开发</a:t>
            </a:r>
            <a:r>
              <a:rPr lang="zh-CN" altLang="en-US" sz="2000" dirty="0" smtClean="0"/>
              <a:t>。在二期使用</a:t>
            </a:r>
            <a:r>
              <a:rPr lang="en-US" altLang="zh-CN" sz="2000" dirty="0" err="1" smtClean="0"/>
              <a:t>Jpa</a:t>
            </a:r>
            <a:r>
              <a:rPr lang="zh-CN" altLang="en-US" sz="2000" dirty="0" smtClean="0"/>
              <a:t>对代码进行重构和优化时，组内同事沟通约定了代码的包结构、命名规则等，以期达到代码风格的统一，本人也严格按照这样的代码规范去开发。</a:t>
            </a:r>
            <a:endParaRPr lang="en-US" altLang="zh-CN" sz="200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35</a:t>
            </a:fld>
            <a:endParaRPr lang="zh-CN" altLang="en-US"/>
          </a:p>
        </p:txBody>
      </p:sp>
      <p:pic>
        <p:nvPicPr>
          <p:cNvPr id="2" name="图片 1"/>
          <p:cNvPicPr>
            <a:picLocks noChangeAspect="1"/>
          </p:cNvPicPr>
          <p:nvPr/>
        </p:nvPicPr>
        <p:blipFill>
          <a:blip r:embed="rId3"/>
          <a:stretch>
            <a:fillRect/>
          </a:stretch>
        </p:blipFill>
        <p:spPr>
          <a:xfrm>
            <a:off x="958040" y="5486400"/>
            <a:ext cx="7191375" cy="1085850"/>
          </a:xfrm>
          <a:prstGeom prst="rect">
            <a:avLst/>
          </a:prstGeom>
        </p:spPr>
      </p:pic>
    </p:spTree>
    <p:extLst>
      <p:ext uri="{BB962C8B-B14F-4D97-AF65-F5344CB8AC3E}">
        <p14:creationId xmlns:p14="http://schemas.microsoft.com/office/powerpoint/2010/main" val="354567670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2" name="内容占位符 5"/>
          <p:cNvSpPr txBox="1">
            <a:spLocks/>
          </p:cNvSpPr>
          <p:nvPr/>
        </p:nvSpPr>
        <p:spPr bwMode="auto">
          <a:xfrm>
            <a:off x="251520" y="1052736"/>
            <a:ext cx="8750206" cy="52565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400" b="1" i="0" u="none" strike="noStrike" kern="0" cap="none" spc="0" normalizeH="0" baseline="0" noProof="0" dirty="0" smtClean="0">
                <a:ln>
                  <a:noFill/>
                </a:ln>
                <a:solidFill>
                  <a:srgbClr val="0070C0"/>
                </a:solidFill>
                <a:effectLst/>
                <a:uLnTx/>
                <a:uFillTx/>
                <a:latin typeface="+mn-lt"/>
                <a:ea typeface="微软雅黑" pitchFamily="34" charset="-122"/>
                <a:cs typeface="+mn-cs"/>
              </a:rPr>
              <a:t>任职资格自评举证</a:t>
            </a:r>
            <a:r>
              <a:rPr kumimoji="0" lang="zh-CN" altLang="en-US" sz="2400" b="0" i="0" u="none" strike="noStrike" kern="0" cap="none" spc="0" normalizeH="0" baseline="0" noProof="0" dirty="0" smtClean="0">
                <a:ln>
                  <a:noFill/>
                </a:ln>
                <a:solidFill>
                  <a:srgbClr val="0070C0"/>
                </a:solidFill>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solidFill>
                <a:srgbClr val="0070C0"/>
              </a:solidFill>
              <a:effectLst/>
              <a:uLnTx/>
              <a:uFillTx/>
              <a:latin typeface="+mn-lt"/>
              <a:ea typeface="微软雅黑" pitchFamily="34" charset="-122"/>
              <a:cs typeface="+mn-cs"/>
            </a:endParaRPr>
          </a:p>
          <a:p>
            <a:pPr algn="just" eaLnBrk="0" fontAlgn="base" hangingPunct="0">
              <a:lnSpc>
                <a:spcPct val="120000"/>
              </a:lnSpc>
              <a:spcBef>
                <a:spcPts val="1200"/>
              </a:spcBef>
              <a:buClr>
                <a:srgbClr val="5DB2FF"/>
              </a:buClr>
              <a:buSzPct val="80000"/>
              <a:buFont typeface="Arial" pitchFamily="34" charset="0"/>
              <a:buChar char="•"/>
            </a:pPr>
            <a:r>
              <a:rPr lang="zh-CN" altLang="zh-CN" sz="2400" dirty="0" smtClean="0"/>
              <a:t>沟通</a:t>
            </a:r>
            <a:r>
              <a:rPr lang="zh-CN" altLang="zh-CN" sz="2400" dirty="0"/>
              <a:t>与协调</a:t>
            </a:r>
            <a:r>
              <a:rPr lang="zh-CN" altLang="en-US" sz="2400" dirty="0" smtClean="0"/>
              <a:t>；</a:t>
            </a:r>
            <a:endParaRPr lang="en-US" altLang="zh-CN" sz="2000" dirty="0" smtClean="0"/>
          </a:p>
          <a:p>
            <a:pPr>
              <a:buFont typeface="Wingdings" pitchFamily="2" charset="2"/>
              <a:buChar char="ü"/>
            </a:pPr>
            <a:r>
              <a:rPr lang="zh-CN" altLang="zh-CN" sz="2000" dirty="0" smtClean="0"/>
              <a:t>能够</a:t>
            </a:r>
            <a:r>
              <a:rPr lang="zh-CN" altLang="en-US" sz="2000" dirty="0" smtClean="0"/>
              <a:t>清晰理解上级在对工作的各种计划和安排，对于不明白的地方，及时反馈和咨询，并就上级的计划和安排，及时响应</a:t>
            </a:r>
            <a:r>
              <a:rPr lang="zh-CN" altLang="zh-CN" sz="2000" dirty="0" smtClean="0"/>
              <a:t>；</a:t>
            </a:r>
            <a:endParaRPr lang="en-US" altLang="zh-CN" sz="2000" dirty="0" smtClean="0"/>
          </a:p>
          <a:p>
            <a:pPr>
              <a:buFont typeface="Wingdings" pitchFamily="2" charset="2"/>
              <a:buChar char="ü"/>
            </a:pPr>
            <a:r>
              <a:rPr lang="zh-CN" altLang="en-US" sz="2000" dirty="0" smtClean="0"/>
              <a:t>对工作中需要其他同事共同完成的任务，能找到相关人员，或协助他人，沟通确定相关事项，及时完成任务</a:t>
            </a:r>
            <a:r>
              <a:rPr lang="zh-CN" altLang="zh-CN" sz="2000" dirty="0" smtClean="0"/>
              <a:t>；</a:t>
            </a:r>
            <a:endParaRPr lang="en-US" altLang="zh-CN" sz="2000" dirty="0" smtClean="0"/>
          </a:p>
          <a:p>
            <a:pPr>
              <a:buFont typeface="Wingdings" pitchFamily="2" charset="2"/>
              <a:buChar char="ü"/>
            </a:pPr>
            <a:r>
              <a:rPr lang="zh-CN" altLang="en-US" sz="2000" dirty="0"/>
              <a:t>日常工作交流中，根据情况不同，合理使用</a:t>
            </a:r>
            <a:r>
              <a:rPr lang="en-US" altLang="zh-CN" sz="2000" dirty="0"/>
              <a:t>RTX</a:t>
            </a:r>
            <a:r>
              <a:rPr lang="zh-CN" altLang="en-US" sz="2000" dirty="0"/>
              <a:t>和邮件来进行沟通</a:t>
            </a:r>
            <a:r>
              <a:rPr lang="zh-CN" altLang="zh-CN" sz="2000" dirty="0" smtClean="0"/>
              <a:t>；</a:t>
            </a:r>
            <a:endParaRPr lang="zh-CN" altLang="zh-CN" sz="2000" dirty="0"/>
          </a:p>
          <a:p>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r>
              <a:rPr kumimoji="0" lang="zh-CN" altLang="en-US" sz="2000" b="0" i="0" u="none" strike="noStrike" kern="0" cap="none" spc="0" normalizeH="0" baseline="0" noProof="0" dirty="0" smtClean="0">
                <a:ln>
                  <a:noFill/>
                </a:ln>
                <a:effectLst/>
                <a:uLnTx/>
                <a:uFillTx/>
                <a:latin typeface="+mn-lt"/>
                <a:ea typeface="微软雅黑" pitchFamily="34" charset="-122"/>
                <a:cs typeface="+mn-cs"/>
              </a:rPr>
              <a:t>举证：</a:t>
            </a:r>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pPr lvl="0"/>
            <a:r>
              <a:rPr lang="zh-CN" altLang="en-US" sz="2000" dirty="0" smtClean="0"/>
              <a:t>在组长或导师分配工作任务时，能够快速理解工作内容，如有不明之处，会立即询问，对工作进度会进行及时反馈。在完成任务的过程中，如测试工作，接口开发等，需要他人协助调试，或协助他人完成任务时，能够积极主动沟通相关情况，获取他人的协助，或主动协助他人。组</a:t>
            </a:r>
            <a:r>
              <a:rPr lang="zh-CN" altLang="en-US" sz="2000" dirty="0"/>
              <a:t>内交流多进行当面沟通，少部分使用</a:t>
            </a:r>
            <a:r>
              <a:rPr lang="en-US" altLang="zh-CN" sz="2000" dirty="0"/>
              <a:t>RTX</a:t>
            </a:r>
            <a:r>
              <a:rPr lang="zh-CN" altLang="en-US" sz="2000" dirty="0"/>
              <a:t>。工作安排和完成情况等，尤其是对外交流时，优先通过邮件确认。</a:t>
            </a:r>
            <a:endParaRPr lang="en-US" altLang="zh-CN" sz="200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36</a:t>
            </a:fld>
            <a:endParaRPr lang="zh-CN" altLang="en-US"/>
          </a:p>
        </p:txBody>
      </p:sp>
    </p:spTree>
    <p:extLst>
      <p:ext uri="{BB962C8B-B14F-4D97-AF65-F5344CB8AC3E}">
        <p14:creationId xmlns:p14="http://schemas.microsoft.com/office/powerpoint/2010/main" val="5957452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2" name="内容占位符 5"/>
          <p:cNvSpPr txBox="1">
            <a:spLocks/>
          </p:cNvSpPr>
          <p:nvPr/>
        </p:nvSpPr>
        <p:spPr bwMode="auto">
          <a:xfrm>
            <a:off x="214282" y="980728"/>
            <a:ext cx="8678893" cy="52565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400" b="1" i="0" u="none" strike="noStrike" kern="0" cap="none" spc="0" normalizeH="0" baseline="0" noProof="0" dirty="0" smtClean="0">
                <a:ln>
                  <a:noFill/>
                </a:ln>
                <a:solidFill>
                  <a:srgbClr val="0070C0"/>
                </a:solidFill>
                <a:effectLst/>
                <a:uLnTx/>
                <a:uFillTx/>
                <a:latin typeface="+mn-lt"/>
                <a:ea typeface="微软雅黑" pitchFamily="34" charset="-122"/>
                <a:cs typeface="+mn-cs"/>
              </a:rPr>
              <a:t>任职资格自评举证</a:t>
            </a:r>
            <a:r>
              <a:rPr kumimoji="0" lang="zh-CN" altLang="en-US" sz="2400" b="0" i="0" u="none" strike="noStrike" kern="0" cap="none" spc="0" normalizeH="0" baseline="0" noProof="0" dirty="0" smtClean="0">
                <a:ln>
                  <a:noFill/>
                </a:ln>
                <a:solidFill>
                  <a:srgbClr val="0070C0"/>
                </a:solidFill>
                <a:effectLst/>
                <a:uLnTx/>
                <a:uFillTx/>
                <a:latin typeface="+mn-lt"/>
                <a:ea typeface="微软雅黑" pitchFamily="34" charset="-122"/>
                <a:cs typeface="+mn-cs"/>
              </a:rPr>
              <a:t>：</a:t>
            </a:r>
            <a:endParaRPr lang="en-US" altLang="zh-CN" sz="2400" dirty="0" smtClean="0"/>
          </a:p>
          <a:p>
            <a:pPr algn="just" eaLnBrk="0" fontAlgn="base" hangingPunct="0">
              <a:lnSpc>
                <a:spcPct val="120000"/>
              </a:lnSpc>
              <a:spcBef>
                <a:spcPts val="1200"/>
              </a:spcBef>
              <a:buClr>
                <a:srgbClr val="5DB2FF"/>
              </a:buClr>
              <a:buSzPct val="80000"/>
              <a:buFont typeface="Arial" pitchFamily="34" charset="0"/>
              <a:buChar char="•"/>
            </a:pPr>
            <a:r>
              <a:rPr lang="zh-CN" altLang="zh-CN" sz="2400" dirty="0"/>
              <a:t>指导和共享</a:t>
            </a:r>
            <a:r>
              <a:rPr lang="zh-CN" altLang="en-US" sz="2400" dirty="0" smtClean="0"/>
              <a:t>；</a:t>
            </a:r>
            <a:endParaRPr lang="en-US" altLang="zh-CN" sz="2000" dirty="0" smtClean="0"/>
          </a:p>
          <a:p>
            <a:pPr>
              <a:buFont typeface="Wingdings" pitchFamily="2" charset="2"/>
              <a:buChar char="ü"/>
            </a:pPr>
            <a:r>
              <a:rPr lang="zh-CN" altLang="en-US" sz="2000" dirty="0" smtClean="0"/>
              <a:t>主动学习和掌握本职工作需要的知识和技能</a:t>
            </a:r>
            <a:r>
              <a:rPr lang="zh-CN" altLang="zh-CN" sz="2000" dirty="0" smtClean="0"/>
              <a:t>；</a:t>
            </a:r>
            <a:endParaRPr lang="en-US" altLang="zh-CN" sz="2000" dirty="0" smtClean="0"/>
          </a:p>
          <a:p>
            <a:pPr lvl="0">
              <a:buFont typeface="Wingdings" pitchFamily="2" charset="2"/>
              <a:buChar char="ü"/>
            </a:pPr>
            <a:r>
              <a:rPr lang="zh-CN" altLang="zh-CN" sz="2000" dirty="0" smtClean="0"/>
              <a:t>注重</a:t>
            </a:r>
            <a:r>
              <a:rPr lang="zh-CN" altLang="zh-CN" sz="2000" dirty="0"/>
              <a:t>对公司</a:t>
            </a:r>
            <a:r>
              <a:rPr lang="zh-CN" altLang="zh-CN" sz="2000" dirty="0" smtClean="0"/>
              <a:t>现有</a:t>
            </a:r>
            <a:r>
              <a:rPr lang="zh-CN" altLang="en-US" sz="2000" dirty="0" smtClean="0"/>
              <a:t>产品所使用技术</a:t>
            </a:r>
            <a:r>
              <a:rPr lang="zh-CN" altLang="zh-CN" sz="2000" dirty="0" smtClean="0"/>
              <a:t>的</a:t>
            </a:r>
            <a:r>
              <a:rPr lang="zh-CN" altLang="zh-CN" sz="2000" dirty="0"/>
              <a:t>学习和积累；</a:t>
            </a:r>
          </a:p>
          <a:p>
            <a:pPr>
              <a:buFont typeface="Wingdings" pitchFamily="2" charset="2"/>
              <a:buChar char="ü"/>
            </a:pPr>
            <a:r>
              <a:rPr lang="zh-CN" altLang="zh-CN" sz="2000" dirty="0" smtClean="0"/>
              <a:t>能够</a:t>
            </a:r>
            <a:r>
              <a:rPr lang="zh-CN" altLang="en-US" sz="2000" dirty="0" smtClean="0"/>
              <a:t>虚心请教他人，获取他人指导，提升自我，同时也乐于分享自己的一些经验</a:t>
            </a:r>
            <a:r>
              <a:rPr lang="zh-CN" altLang="zh-CN" sz="2000" dirty="0" smtClean="0"/>
              <a:t>；</a:t>
            </a:r>
            <a:endParaRPr lang="zh-CN" altLang="zh-CN" sz="2000" dirty="0"/>
          </a:p>
          <a:p>
            <a:pPr lvl="0">
              <a:buFont typeface="Wingdings" pitchFamily="2" charset="2"/>
              <a:buChar char="ü"/>
            </a:pPr>
            <a:endParaRPr lang="zh-CN" altLang="en-US" sz="2000" i="1" dirty="0" smtClean="0">
              <a:solidFill>
                <a:srgbClr val="00B050"/>
              </a:solidFill>
              <a:latin typeface="+mj-ea"/>
              <a:ea typeface="+mj-ea"/>
            </a:endParaRPr>
          </a:p>
          <a:p>
            <a:endParaRPr kumimoji="0" lang="en-US" altLang="zh-CN" sz="2000" b="0" i="0" u="none" strike="noStrike" kern="0" cap="none" spc="0" normalizeH="0" baseline="0" noProof="0" dirty="0" smtClean="0">
              <a:ln>
                <a:noFill/>
              </a:ln>
              <a:solidFill>
                <a:srgbClr val="00B050"/>
              </a:solidFill>
              <a:effectLst/>
              <a:uLnTx/>
              <a:uFillTx/>
              <a:latin typeface="+mn-lt"/>
              <a:ea typeface="微软雅黑" pitchFamily="34" charset="-122"/>
              <a:cs typeface="+mn-cs"/>
            </a:endParaRPr>
          </a:p>
          <a:p>
            <a:r>
              <a:rPr kumimoji="0" lang="zh-CN" altLang="en-US" sz="2000" b="0" i="0" u="none" strike="noStrike" kern="0" cap="none" spc="0" normalizeH="0" baseline="0" noProof="0" dirty="0" smtClean="0">
                <a:ln>
                  <a:noFill/>
                </a:ln>
                <a:effectLst/>
                <a:uLnTx/>
                <a:uFillTx/>
                <a:latin typeface="+mn-lt"/>
                <a:ea typeface="微软雅黑" pitchFamily="34" charset="-122"/>
                <a:cs typeface="+mn-cs"/>
              </a:rPr>
              <a:t>举证：</a:t>
            </a:r>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pPr marL="342900" indent="-342900">
              <a:buFont typeface="Wingdings" panose="05000000000000000000" pitchFamily="2" charset="2"/>
              <a:buChar char="Ø"/>
            </a:pPr>
            <a:r>
              <a:rPr lang="zh-CN" altLang="en-US" sz="2000" dirty="0" smtClean="0"/>
              <a:t>因为</a:t>
            </a:r>
            <a:r>
              <a:rPr lang="zh-CN" altLang="en-US" sz="2000" dirty="0"/>
              <a:t>目前的项目要往微服务方向发展，鉴于先前个人对微服务不是很了解，因此利用下班的空闲时间主动学习了一些关于微服务的知识，以便能更好地完成工作任务，同时在全局对项目提供一些有意义的建议。在这个过程中组长给了我充分的空间和时间，导师也给了我足够多的指导意见和建议</a:t>
            </a:r>
            <a:r>
              <a:rPr lang="zh-CN" altLang="en-US" sz="2000" dirty="0" smtClean="0"/>
              <a:t>，</a:t>
            </a:r>
            <a:r>
              <a:rPr lang="zh-CN" altLang="en-US" sz="2000" dirty="0"/>
              <a:t>后端</a:t>
            </a:r>
            <a:r>
              <a:rPr lang="zh-CN" altLang="en-US" sz="2000" dirty="0" smtClean="0"/>
              <a:t>同事</a:t>
            </a:r>
            <a:r>
              <a:rPr lang="zh-CN" altLang="en-US" sz="2000" dirty="0"/>
              <a:t>汪鹏也给了很多有意义的建议。十分感谢</a:t>
            </a:r>
            <a:r>
              <a:rPr lang="zh-CN" altLang="en-US" sz="2000" dirty="0" smtClean="0"/>
              <a:t>他们</a:t>
            </a:r>
            <a:r>
              <a:rPr lang="zh-CN" altLang="en-US" sz="2000" dirty="0"/>
              <a:t>；</a:t>
            </a:r>
            <a:endParaRPr lang="en-US" altLang="zh-CN" sz="2000" dirty="0" smtClean="0"/>
          </a:p>
          <a:p>
            <a:pPr marL="342900" indent="-342900">
              <a:buFont typeface="Wingdings" panose="05000000000000000000" pitchFamily="2" charset="2"/>
              <a:buChar char="Ø"/>
            </a:pPr>
            <a:r>
              <a:rPr lang="zh-CN" altLang="en-US" sz="2000" dirty="0" smtClean="0"/>
              <a:t>分享了一些书籍和博客给组内的同事。</a:t>
            </a:r>
            <a:endParaRPr lang="en-US" altLang="zh-CN" sz="200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37</a:t>
            </a:fld>
            <a:endParaRPr lang="zh-CN" altLang="en-US"/>
          </a:p>
        </p:txBody>
      </p:sp>
      <p:grpSp>
        <p:nvGrpSpPr>
          <p:cNvPr id="7" name="组合 6"/>
          <p:cNvGrpSpPr/>
          <p:nvPr/>
        </p:nvGrpSpPr>
        <p:grpSpPr>
          <a:xfrm>
            <a:off x="307998" y="1484784"/>
            <a:ext cx="8491459" cy="4647930"/>
            <a:chOff x="307998" y="1670682"/>
            <a:chExt cx="8491459" cy="4647930"/>
          </a:xfrm>
        </p:grpSpPr>
        <p:pic>
          <p:nvPicPr>
            <p:cNvPr id="2" name="图片 1"/>
            <p:cNvPicPr>
              <a:picLocks noChangeAspect="1"/>
            </p:cNvPicPr>
            <p:nvPr/>
          </p:nvPicPr>
          <p:blipFill>
            <a:blip r:embed="rId3"/>
            <a:stretch>
              <a:fillRect/>
            </a:stretch>
          </p:blipFill>
          <p:spPr>
            <a:xfrm>
              <a:off x="307998" y="1670682"/>
              <a:ext cx="8491459" cy="3876675"/>
            </a:xfrm>
            <a:prstGeom prst="rect">
              <a:avLst/>
            </a:prstGeom>
          </p:spPr>
        </p:pic>
        <p:sp>
          <p:nvSpPr>
            <p:cNvPr id="6" name="文本框 5"/>
            <p:cNvSpPr txBox="1"/>
            <p:nvPr/>
          </p:nvSpPr>
          <p:spPr>
            <a:xfrm>
              <a:off x="2483768" y="5949280"/>
              <a:ext cx="4248472" cy="369332"/>
            </a:xfrm>
            <a:prstGeom prst="rect">
              <a:avLst/>
            </a:prstGeom>
            <a:noFill/>
          </p:spPr>
          <p:txBody>
            <a:bodyPr wrap="square" rtlCol="0">
              <a:spAutoFit/>
            </a:bodyPr>
            <a:lstStyle/>
            <a:p>
              <a:r>
                <a:rPr lang="zh-CN" altLang="en-US" dirty="0" smtClean="0"/>
                <a:t>分享了一些收集的电子书给组内的同事</a:t>
              </a:r>
              <a:endParaRPr lang="zh-CN" altLang="en-US" dirty="0"/>
            </a:p>
          </p:txBody>
        </p:sp>
      </p:grpSp>
    </p:spTree>
    <p:extLst>
      <p:ext uri="{BB962C8B-B14F-4D97-AF65-F5344CB8AC3E}">
        <p14:creationId xmlns:p14="http://schemas.microsoft.com/office/powerpoint/2010/main" val="5502523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12"/>
                                        </p:tgtEl>
                                        <p:attrNameLst>
                                          <p:attrName>style.visibility</p:attrName>
                                        </p:attrNameLst>
                                      </p:cBhvr>
                                      <p:to>
                                        <p:strVal val="hidden"/>
                                      </p:to>
                                    </p:set>
                                  </p:childTnLst>
                                </p:cTn>
                              </p:par>
                            </p:childTnLst>
                          </p:cTn>
                        </p:par>
                        <p:par>
                          <p:cTn id="14" fill="hold">
                            <p:stCondLst>
                              <p:cond delay="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综合自评</a:t>
            </a:r>
            <a:endParaRPr lang="zh-CN" altLang="en-US" dirty="0">
              <a:latin typeface="微软雅黑" pitchFamily="34" charset="-122"/>
              <a:ea typeface="微软雅黑" pitchFamily="34" charset="-122"/>
            </a:endParaRPr>
          </a:p>
        </p:txBody>
      </p:sp>
      <p:sp>
        <p:nvSpPr>
          <p:cNvPr id="8" name="内容占位符 5"/>
          <p:cNvSpPr>
            <a:spLocks noGrp="1"/>
          </p:cNvSpPr>
          <p:nvPr>
            <p:ph idx="1"/>
          </p:nvPr>
        </p:nvSpPr>
        <p:spPr>
          <a:xfrm>
            <a:off x="557274" y="1785925"/>
            <a:ext cx="7515188" cy="1919287"/>
          </a:xfrm>
        </p:spPr>
        <p:txBody>
          <a:bodyPr/>
          <a:lstStyle/>
          <a:p>
            <a:pPr marL="0" lvl="0" indent="0" algn="l" eaLnBrk="1" fontAlgn="auto" hangingPunct="1">
              <a:spcBef>
                <a:spcPct val="50000"/>
              </a:spcBef>
              <a:spcAft>
                <a:spcPts val="0"/>
              </a:spcAft>
              <a:buClr>
                <a:srgbClr val="0070C0"/>
              </a:buClr>
              <a:buSzTx/>
              <a:buNone/>
            </a:pPr>
            <a:r>
              <a:rPr lang="zh-CN" altLang="en-US" sz="2000" b="0" dirty="0" smtClean="0">
                <a:latin typeface="微软雅黑" pitchFamily="34" charset="-122"/>
              </a:rPr>
              <a:t>工作上，能够服从领导安排，积极主动完成任务。团队协作上，也能够跟其他同事沟通顺畅，配合无间的共同完成工作任务。对工作富有责任心，能够热心帮助其他同事，积极参与各项公司活动。</a:t>
            </a:r>
            <a:endParaRPr lang="en-US" altLang="zh-CN" sz="2000" b="0" dirty="0">
              <a:latin typeface="微软雅黑" pitchFamily="34" charset="-122"/>
            </a:endParaRPr>
          </a:p>
        </p:txBody>
      </p:sp>
      <p:sp>
        <p:nvSpPr>
          <p:cNvPr id="9" name="Rectangle 3"/>
          <p:cNvSpPr>
            <a:spLocks noChangeArrowheads="1"/>
          </p:cNvSpPr>
          <p:nvPr/>
        </p:nvSpPr>
        <p:spPr bwMode="auto">
          <a:xfrm>
            <a:off x="571472" y="1298575"/>
            <a:ext cx="8080375" cy="344475"/>
          </a:xfrm>
          <a:prstGeom prst="rect">
            <a:avLst/>
          </a:prstGeom>
          <a:noFill/>
          <a:ln w="9525">
            <a:noFill/>
            <a:miter lim="800000"/>
            <a:headEnd/>
            <a:tailEnd/>
          </a:ln>
        </p:spPr>
        <p:txBody>
          <a:bodyPr/>
          <a:lstStyle/>
          <a:p>
            <a:pPr algn="l">
              <a:lnSpc>
                <a:spcPct val="120000"/>
              </a:lnSpc>
              <a:spcBef>
                <a:spcPct val="50000"/>
              </a:spcBef>
              <a:buClr>
                <a:srgbClr val="0070C0"/>
              </a:buClr>
              <a:buFont typeface="Wingdings" pitchFamily="2" charset="2"/>
              <a:buChar char="n"/>
            </a:pPr>
            <a:r>
              <a:rPr lang="zh-CN" altLang="en-US" sz="2400" b="1" dirty="0" smtClean="0">
                <a:latin typeface="微软雅黑" pitchFamily="34" charset="-122"/>
                <a:ea typeface="微软雅黑" pitchFamily="34" charset="-122"/>
              </a:rPr>
              <a:t>总体评价</a:t>
            </a:r>
          </a:p>
          <a:p>
            <a:pPr algn="l">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en-US" altLang="zh-CN" sz="2400" b="1" dirty="0">
              <a:latin typeface="微软雅黑" pitchFamily="34" charset="-122"/>
              <a:ea typeface="微软雅黑" pitchFamily="34" charset="-122"/>
            </a:endParaRPr>
          </a:p>
        </p:txBody>
      </p:sp>
      <p:sp>
        <p:nvSpPr>
          <p:cNvPr id="10" name="Rectangle 3"/>
          <p:cNvSpPr>
            <a:spLocks noChangeArrowheads="1"/>
          </p:cNvSpPr>
          <p:nvPr/>
        </p:nvSpPr>
        <p:spPr bwMode="auto">
          <a:xfrm>
            <a:off x="571472" y="3786190"/>
            <a:ext cx="8080375" cy="344475"/>
          </a:xfrm>
          <a:prstGeom prst="rect">
            <a:avLst/>
          </a:prstGeom>
          <a:noFill/>
          <a:ln w="9525">
            <a:noFill/>
            <a:miter lim="800000"/>
            <a:headEnd/>
            <a:tailEnd/>
          </a:ln>
        </p:spPr>
        <p:txBody>
          <a:bodyPr/>
          <a:lstStyle/>
          <a:p>
            <a:pPr>
              <a:lnSpc>
                <a:spcPct val="120000"/>
              </a:lnSpc>
              <a:spcBef>
                <a:spcPct val="50000"/>
              </a:spcBef>
              <a:buClr>
                <a:srgbClr val="0070C0"/>
              </a:buClr>
              <a:buFont typeface="Wingdings" pitchFamily="2" charset="2"/>
              <a:buChar char="n"/>
            </a:pPr>
            <a:r>
              <a:rPr lang="zh-CN" altLang="en-US" sz="2400" b="1" dirty="0" smtClean="0">
                <a:latin typeface="微软雅黑" pitchFamily="34" charset="-122"/>
                <a:ea typeface="微软雅黑" pitchFamily="34" charset="-122"/>
              </a:rPr>
              <a:t>不足</a:t>
            </a:r>
          </a:p>
          <a:p>
            <a:pPr algn="l">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en-US" altLang="zh-CN" sz="2400" b="1" dirty="0">
              <a:latin typeface="微软雅黑" pitchFamily="34" charset="-122"/>
              <a:ea typeface="微软雅黑" pitchFamily="34" charset="-122"/>
            </a:endParaRPr>
          </a:p>
        </p:txBody>
      </p:sp>
      <p:sp>
        <p:nvSpPr>
          <p:cNvPr id="11" name="内容占位符 5"/>
          <p:cNvSpPr txBox="1">
            <a:spLocks/>
          </p:cNvSpPr>
          <p:nvPr/>
        </p:nvSpPr>
        <p:spPr bwMode="auto">
          <a:xfrm>
            <a:off x="571472" y="4211642"/>
            <a:ext cx="7672936" cy="1737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nSpc>
                <a:spcPct val="120000"/>
              </a:lnSpc>
              <a:spcBef>
                <a:spcPct val="50000"/>
              </a:spcBef>
              <a:buClr>
                <a:srgbClr val="0070C0"/>
              </a:buClr>
            </a:pPr>
            <a:r>
              <a:rPr lang="zh-CN" altLang="en-US" sz="2000" dirty="0" smtClean="0">
                <a:latin typeface="微软雅黑" pitchFamily="34" charset="-122"/>
                <a:ea typeface="微软雅黑" pitchFamily="34" charset="-122"/>
              </a:rPr>
              <a:t>技术上，尤其是大型分布式系统，高并发，微服务等方面还不够扎实，这需要大量的学习、练习和实践。业务上，目前只是基本熟悉，对于各个细分业务下的各个功能的需求设计，还缺乏深入了解，需要再加强对业务的学习。</a:t>
            </a:r>
            <a:endParaRPr lang="en-US" altLang="zh-CN" sz="2000" dirty="0">
              <a:latin typeface="微软雅黑" pitchFamily="34" charset="-122"/>
              <a:ea typeface="微软雅黑" pitchFamily="34" charset="-122"/>
            </a:endParaRPr>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38</a:t>
            </a:fld>
            <a:endParaRPr lang="zh-CN" altLang="en-US"/>
          </a:p>
        </p:txBody>
      </p:sp>
    </p:spTree>
    <p:extLst>
      <p:ext uri="{BB962C8B-B14F-4D97-AF65-F5344CB8AC3E}">
        <p14:creationId xmlns:p14="http://schemas.microsoft.com/office/powerpoint/2010/main" val="70109227"/>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综合自评</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现状与规划</a:t>
            </a:r>
            <a:endParaRPr lang="zh-CN" altLang="en-US" dirty="0">
              <a:latin typeface="微软雅黑" pitchFamily="34" charset="-122"/>
              <a:ea typeface="微软雅黑" pitchFamily="34" charset="-122"/>
            </a:endParaRPr>
          </a:p>
        </p:txBody>
      </p:sp>
      <p:sp>
        <p:nvSpPr>
          <p:cNvPr id="9" name="Rectangle 3"/>
          <p:cNvSpPr>
            <a:spLocks noChangeArrowheads="1"/>
          </p:cNvSpPr>
          <p:nvPr/>
        </p:nvSpPr>
        <p:spPr bwMode="auto">
          <a:xfrm>
            <a:off x="544514" y="4814427"/>
            <a:ext cx="16802580" cy="344475"/>
          </a:xfrm>
          <a:prstGeom prst="rect">
            <a:avLst/>
          </a:prstGeom>
          <a:noFill/>
          <a:ln w="9525">
            <a:noFill/>
            <a:miter lim="800000"/>
            <a:headEnd/>
            <a:tailEnd/>
          </a:ln>
        </p:spPr>
        <p:txBody>
          <a:bodyPr/>
          <a:lstStyle/>
          <a:p>
            <a:pPr algn="l">
              <a:lnSpc>
                <a:spcPct val="120000"/>
              </a:lnSpc>
              <a:spcBef>
                <a:spcPct val="50000"/>
              </a:spcBef>
              <a:buClr>
                <a:srgbClr val="0070C0"/>
              </a:buClr>
              <a:buFont typeface="Wingdings" pitchFamily="2" charset="2"/>
              <a:buChar char="n"/>
            </a:pPr>
            <a:r>
              <a:rPr lang="zh-CN" altLang="en-US" sz="2400" b="1" dirty="0" smtClean="0">
                <a:latin typeface="微软雅黑" pitchFamily="34" charset="-122"/>
                <a:ea typeface="微软雅黑" pitchFamily="34" charset="-122"/>
              </a:rPr>
              <a:t>个人规划与努力方向</a:t>
            </a:r>
            <a:endParaRPr lang="zh-CN" altLang="en-US" sz="2400" b="1" dirty="0">
              <a:latin typeface="微软雅黑" pitchFamily="34" charset="-122"/>
              <a:ea typeface="微软雅黑" pitchFamily="34" charset="-122"/>
            </a:endParaRPr>
          </a:p>
          <a:p>
            <a:pPr>
              <a:defRPr>
                <a:latin typeface="Arial"/>
                <a:ea typeface="Arial"/>
                <a:cs typeface="Arial"/>
                <a:sym typeface="Arial"/>
              </a:defRPr>
            </a:pPr>
            <a:r>
              <a:rPr lang="zh-CN" altLang="en-US" sz="2000" dirty="0">
                <a:latin typeface="微软雅黑"/>
                <a:ea typeface="微软雅黑"/>
                <a:cs typeface="微软雅黑"/>
                <a:sym typeface="微软雅黑"/>
              </a:rPr>
              <a:t>往后多学习项目架构设计，提升系统性能方面的知识。加强专业方面</a:t>
            </a:r>
            <a:r>
              <a:rPr lang="zh-CN" altLang="en-US" sz="2000" dirty="0" smtClean="0">
                <a:latin typeface="微软雅黑"/>
                <a:ea typeface="微软雅黑"/>
                <a:cs typeface="微软雅黑"/>
                <a:sym typeface="微软雅黑"/>
              </a:rPr>
              <a:t>知识</a:t>
            </a:r>
            <a:endParaRPr lang="en-US" altLang="zh-CN" sz="2000" dirty="0" smtClean="0">
              <a:latin typeface="微软雅黑"/>
              <a:ea typeface="微软雅黑"/>
              <a:cs typeface="微软雅黑"/>
              <a:sym typeface="微软雅黑"/>
            </a:endParaRPr>
          </a:p>
          <a:p>
            <a:pPr>
              <a:defRPr>
                <a:latin typeface="Arial"/>
                <a:ea typeface="Arial"/>
                <a:cs typeface="Arial"/>
                <a:sym typeface="Arial"/>
              </a:defRPr>
            </a:pPr>
            <a:r>
              <a:rPr lang="zh-CN" altLang="en-US" sz="2000" dirty="0" smtClean="0">
                <a:latin typeface="微软雅黑"/>
                <a:ea typeface="微软雅黑"/>
                <a:cs typeface="微软雅黑"/>
                <a:sym typeface="微软雅黑"/>
              </a:rPr>
              <a:t>的</a:t>
            </a:r>
            <a:r>
              <a:rPr lang="zh-CN" altLang="en-US" sz="2000" dirty="0">
                <a:latin typeface="微软雅黑"/>
                <a:ea typeface="微软雅黑"/>
                <a:cs typeface="微软雅黑"/>
                <a:sym typeface="微软雅黑"/>
              </a:rPr>
              <a:t>学习，多与同事交流学习，做到取长补短。</a:t>
            </a:r>
          </a:p>
        </p:txBody>
      </p:sp>
      <p:sp>
        <p:nvSpPr>
          <p:cNvPr id="10" name="内容占位符 5"/>
          <p:cNvSpPr txBox="1">
            <a:spLocks/>
          </p:cNvSpPr>
          <p:nvPr/>
        </p:nvSpPr>
        <p:spPr bwMode="auto">
          <a:xfrm>
            <a:off x="428596" y="1487459"/>
            <a:ext cx="8443882" cy="30216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600"/>
              </a:spcBef>
              <a:spcAft>
                <a:spcPts val="0"/>
              </a:spcAft>
              <a:buClr>
                <a:srgbClr val="5DB2FF"/>
              </a:buClr>
              <a:buSzPct val="80000"/>
              <a:buFont typeface="Wingdings" pitchFamily="2" charset="2"/>
              <a:buChar char="ü"/>
              <a:tabLst/>
              <a:defRPr/>
            </a:pPr>
            <a:r>
              <a:rPr kumimoji="0" lang="zh-CN" altLang="en-US" sz="2000" b="0" i="0" u="none" strike="noStrike" kern="0" cap="none" spc="0" normalizeH="0" baseline="0" noProof="0" dirty="0" smtClean="0">
                <a:ln>
                  <a:noFill/>
                </a:ln>
                <a:effectLst/>
                <a:uLnTx/>
                <a:uFillTx/>
                <a:latin typeface="+mn-lt"/>
                <a:ea typeface="微软雅黑" pitchFamily="34" charset="-122"/>
                <a:cs typeface="+mn-cs"/>
              </a:rPr>
              <a:t>工作量：满负荷</a:t>
            </a:r>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pPr marL="0" marR="0" lvl="0" indent="0" algn="just" defTabSz="914400" rtl="0" eaLnBrk="0" fontAlgn="base" latinLnBrk="0" hangingPunct="0">
              <a:lnSpc>
                <a:spcPct val="120000"/>
              </a:lnSpc>
              <a:spcBef>
                <a:spcPts val="600"/>
              </a:spcBef>
              <a:spcAft>
                <a:spcPts val="0"/>
              </a:spcAft>
              <a:buClr>
                <a:srgbClr val="5DB2FF"/>
              </a:buClr>
              <a:buSzPct val="80000"/>
              <a:buFont typeface="Wingdings" pitchFamily="2" charset="2"/>
              <a:buChar char="ü"/>
              <a:tabLst/>
              <a:defRPr/>
            </a:pPr>
            <a:r>
              <a:rPr lang="zh-CN" altLang="en-US" sz="2000" kern="0" dirty="0" smtClean="0">
                <a:ea typeface="微软雅黑" pitchFamily="34" charset="-122"/>
              </a:rPr>
              <a:t>工作任务安排：</a:t>
            </a:r>
            <a:endParaRPr lang="en-US" altLang="zh-CN" sz="2000" kern="0" dirty="0" smtClean="0">
              <a:ea typeface="微软雅黑" pitchFamily="34" charset="-122"/>
            </a:endParaRPr>
          </a:p>
          <a:p>
            <a:pPr algn="just" eaLnBrk="0" fontAlgn="base" hangingPunct="0">
              <a:lnSpc>
                <a:spcPct val="120000"/>
              </a:lnSpc>
              <a:spcBef>
                <a:spcPts val="600"/>
              </a:spcBef>
              <a:buClr>
                <a:srgbClr val="5DB2FF"/>
              </a:buClr>
              <a:buSzPct val="80000"/>
            </a:pPr>
            <a:r>
              <a:rPr lang="zh-CN" altLang="en-US" sz="2000" kern="0" dirty="0" smtClean="0">
                <a:ea typeface="微软雅黑" pitchFamily="34" charset="-122"/>
              </a:rPr>
              <a:t>  目前</a:t>
            </a:r>
            <a:r>
              <a:rPr lang="zh-CN" altLang="en-US" sz="2000" kern="0" dirty="0">
                <a:ea typeface="微软雅黑" pitchFamily="34" charset="-122"/>
              </a:rPr>
              <a:t>有幸被安排</a:t>
            </a:r>
            <a:r>
              <a:rPr lang="zh-CN" altLang="en-US" sz="2000" kern="0" dirty="0" smtClean="0">
                <a:ea typeface="微软雅黑" pitchFamily="34" charset="-122"/>
              </a:rPr>
              <a:t>加入通用商业云平台的开发</a:t>
            </a:r>
            <a:r>
              <a:rPr lang="zh-CN" altLang="en-US" sz="2000" kern="0" dirty="0">
                <a:ea typeface="微软雅黑" pitchFamily="34" charset="-122"/>
              </a:rPr>
              <a:t>工作</a:t>
            </a:r>
            <a:r>
              <a:rPr lang="zh-CN" altLang="en-US" sz="2000" kern="0" dirty="0" smtClean="0">
                <a:ea typeface="微软雅黑" pitchFamily="34" charset="-122"/>
              </a:rPr>
              <a:t>。在项目中大量运用了主流的新技术，这对自我既是一种挑战也是一种机遇，同时小组领导和同事营造的温馨和谐的工作氛围，将更加激励我以严格的态度完成每一项任务。</a:t>
            </a:r>
            <a:endParaRPr kumimoji="0" lang="en-US" altLang="zh-CN" sz="2000" b="0" i="0" u="none" strike="noStrike" kern="0" cap="none" spc="0" normalizeH="0" baseline="0" noProof="0" dirty="0" smtClean="0">
              <a:ln>
                <a:noFill/>
              </a:ln>
              <a:solidFill>
                <a:srgbClr val="FF0000"/>
              </a:solidFill>
              <a:effectLst/>
              <a:uLnTx/>
              <a:uFillTx/>
              <a:latin typeface="+mn-lt"/>
              <a:ea typeface="微软雅黑" pitchFamily="34" charset="-122"/>
              <a:cs typeface="+mn-cs"/>
            </a:endParaRPr>
          </a:p>
        </p:txBody>
      </p:sp>
      <p:sp>
        <p:nvSpPr>
          <p:cNvPr id="11" name="Rectangle 3"/>
          <p:cNvSpPr>
            <a:spLocks noChangeArrowheads="1"/>
          </p:cNvSpPr>
          <p:nvPr/>
        </p:nvSpPr>
        <p:spPr bwMode="auto">
          <a:xfrm>
            <a:off x="442794" y="1000108"/>
            <a:ext cx="8080375" cy="344475"/>
          </a:xfrm>
          <a:prstGeom prst="rect">
            <a:avLst/>
          </a:prstGeom>
          <a:noFill/>
          <a:ln w="9525">
            <a:noFill/>
            <a:miter lim="800000"/>
            <a:headEnd/>
            <a:tailEnd/>
          </a:ln>
        </p:spPr>
        <p:txBody>
          <a:bodyPr/>
          <a:lstStyle/>
          <a:p>
            <a:pPr algn="l">
              <a:lnSpc>
                <a:spcPct val="120000"/>
              </a:lnSpc>
              <a:spcBef>
                <a:spcPct val="50000"/>
              </a:spcBef>
              <a:buClr>
                <a:srgbClr val="0070C0"/>
              </a:buClr>
              <a:buFont typeface="Wingdings" pitchFamily="2" charset="2"/>
              <a:buChar char="n"/>
            </a:pPr>
            <a:r>
              <a:rPr lang="zh-CN" altLang="en-US" sz="2400" b="1" dirty="0" smtClean="0">
                <a:latin typeface="微软雅黑" pitchFamily="34" charset="-122"/>
                <a:ea typeface="微软雅黑" pitchFamily="34" charset="-122"/>
              </a:rPr>
              <a:t>目前任职状态</a:t>
            </a: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39</a:t>
            </a:fld>
            <a:endParaRPr lang="zh-CN" altLang="en-US"/>
          </a:p>
        </p:txBody>
      </p:sp>
    </p:spTree>
    <p:extLst>
      <p:ext uri="{BB962C8B-B14F-4D97-AF65-F5344CB8AC3E}">
        <p14:creationId xmlns:p14="http://schemas.microsoft.com/office/powerpoint/2010/main" val="364913961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531813" y="1285860"/>
            <a:ext cx="8080375" cy="415913"/>
          </a:xfrm>
          <a:prstGeom prst="rect">
            <a:avLst/>
          </a:prstGeom>
          <a:noFill/>
          <a:ln w="9525">
            <a:noFill/>
            <a:miter lim="800000"/>
            <a:headEnd/>
            <a:tailEnd/>
          </a:ln>
        </p:spPr>
        <p:txBody>
          <a:bodyPr/>
          <a:lstStyle/>
          <a:p>
            <a:pPr algn="ctr">
              <a:lnSpc>
                <a:spcPct val="120000"/>
              </a:lnSpc>
              <a:spcBef>
                <a:spcPct val="50000"/>
              </a:spcBef>
              <a:buClr>
                <a:srgbClr val="0070C0"/>
              </a:buClr>
              <a:buSzPct val="80000"/>
            </a:pPr>
            <a:r>
              <a:rPr lang="zh-CN" altLang="en-US" sz="2400" b="1" dirty="0">
                <a:latin typeface="微软雅黑" pitchFamily="34" charset="-122"/>
                <a:ea typeface="微软雅黑" pitchFamily="34" charset="-122"/>
              </a:rPr>
              <a:t>教育经历</a:t>
            </a:r>
          </a:p>
          <a:p>
            <a:pPr algn="ctr">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Char char="n"/>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None/>
            </a:pPr>
            <a:endParaRPr lang="en-US" altLang="zh-CN" sz="2400" b="1" dirty="0">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个人简介</a:t>
            </a:r>
            <a:endParaRPr lang="zh-CN" altLang="en-US" dirty="0">
              <a:latin typeface="微软雅黑" pitchFamily="34" charset="-122"/>
              <a:ea typeface="微软雅黑" pitchFamily="34" charset="-122"/>
            </a:endParaRPr>
          </a:p>
        </p:txBody>
      </p:sp>
      <p:graphicFrame>
        <p:nvGraphicFramePr>
          <p:cNvPr id="9" name="Group 125"/>
          <p:cNvGraphicFramePr>
            <a:graphicFrameLocks noGrp="1"/>
          </p:cNvGraphicFramePr>
          <p:nvPr>
            <p:ph sz="quarter" idx="4294967295"/>
            <p:extLst>
              <p:ext uri="{D42A27DB-BD31-4B8C-83A1-F6EECF244321}">
                <p14:modId xmlns:p14="http://schemas.microsoft.com/office/powerpoint/2010/main" val="811019197"/>
              </p:ext>
            </p:extLst>
          </p:nvPr>
        </p:nvGraphicFramePr>
        <p:xfrm>
          <a:off x="588949" y="1928802"/>
          <a:ext cx="7966103" cy="865188"/>
        </p:xfrm>
        <a:graphic>
          <a:graphicData uri="http://schemas.openxmlformats.org/drawingml/2006/table">
            <a:tbl>
              <a:tblPr/>
              <a:tblGrid>
                <a:gridCol w="1741564">
                  <a:extLst>
                    <a:ext uri="{9D8B030D-6E8A-4147-A177-3AD203B41FA5}">
                      <a16:colId xmlns:a16="http://schemas.microsoft.com/office/drawing/2014/main" xmlns="" val="20000"/>
                    </a:ext>
                  </a:extLst>
                </a:gridCol>
                <a:gridCol w="1530806">
                  <a:extLst>
                    <a:ext uri="{9D8B030D-6E8A-4147-A177-3AD203B41FA5}">
                      <a16:colId xmlns:a16="http://schemas.microsoft.com/office/drawing/2014/main" xmlns="" val="20001"/>
                    </a:ext>
                  </a:extLst>
                </a:gridCol>
                <a:gridCol w="1907652">
                  <a:extLst>
                    <a:ext uri="{9D8B030D-6E8A-4147-A177-3AD203B41FA5}">
                      <a16:colId xmlns:a16="http://schemas.microsoft.com/office/drawing/2014/main" xmlns="" val="20002"/>
                    </a:ext>
                  </a:extLst>
                </a:gridCol>
                <a:gridCol w="1768283">
                  <a:extLst>
                    <a:ext uri="{9D8B030D-6E8A-4147-A177-3AD203B41FA5}">
                      <a16:colId xmlns:a16="http://schemas.microsoft.com/office/drawing/2014/main" xmlns="" val="20003"/>
                    </a:ext>
                  </a:extLst>
                </a:gridCol>
                <a:gridCol w="1017798">
                  <a:extLst>
                    <a:ext uri="{9D8B030D-6E8A-4147-A177-3AD203B41FA5}">
                      <a16:colId xmlns:a16="http://schemas.microsoft.com/office/drawing/2014/main" xmlns="" val="20004"/>
                    </a:ext>
                  </a:extLst>
                </a:gridCol>
              </a:tblGrid>
              <a:tr h="433388">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起止时间</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毕业院校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专业</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所获学历</a:t>
                      </a:r>
                      <a:r>
                        <a:rPr kumimoji="0" lang="en-US" altLang="zh-CN" sz="1600" b="1" i="0" u="none" strike="noStrike" cap="none" normalizeH="0" baseline="0" dirty="0" smtClean="0">
                          <a:ln>
                            <a:noFill/>
                          </a:ln>
                          <a:solidFill>
                            <a:schemeClr val="bg1"/>
                          </a:solidFill>
                          <a:effectLst/>
                          <a:latin typeface="微软雅黑" pitchFamily="34" charset="-122"/>
                          <a:ea typeface="微软雅黑" pitchFamily="34" charset="-122"/>
                        </a:rPr>
                        <a:t>/</a:t>
                      </a: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学位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培养方式</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xmlns="" val="10000"/>
                  </a:ext>
                </a:extLst>
              </a:tr>
              <a:tr h="431800">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lang="en-US" altLang="zh-CN" sz="1600" b="1" i="0" u="none" strike="noStrike" kern="1200" cap="none" spc="0" baseline="0" dirty="0" smtClean="0">
                          <a:ln>
                            <a:noFill/>
                          </a:ln>
                          <a:solidFill>
                            <a:srgbClr val="314865"/>
                          </a:solidFill>
                          <a:uFillTx/>
                          <a:latin typeface="+mj-ea"/>
                          <a:ea typeface="Arial"/>
                          <a:cs typeface="Arial"/>
                        </a:rPr>
                        <a:t>2008.7~2012.7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lang="zh-CN" altLang="en-US" sz="1600" b="1" i="0" u="none" strike="noStrike" kern="1200" cap="none" spc="0" baseline="0" dirty="0" smtClean="0">
                          <a:ln>
                            <a:noFill/>
                          </a:ln>
                          <a:solidFill>
                            <a:srgbClr val="314865"/>
                          </a:solidFill>
                          <a:uFillTx/>
                          <a:latin typeface="+mj-ea"/>
                          <a:ea typeface="Arial"/>
                          <a:cs typeface="Arial"/>
                        </a:rPr>
                        <a:t>西南交通大学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lang="zh-CN" altLang="en-US" sz="1600" b="1" i="0" u="none" strike="noStrike" kern="1200" cap="none" spc="0" baseline="0" dirty="0" smtClean="0">
                          <a:ln>
                            <a:noFill/>
                          </a:ln>
                          <a:solidFill>
                            <a:srgbClr val="314865"/>
                          </a:solidFill>
                          <a:uFillTx/>
                          <a:latin typeface="+mj-ea"/>
                          <a:ea typeface="Arial"/>
                          <a:cs typeface="Arial"/>
                        </a:rPr>
                        <a:t>电子科学与技术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lang="zh-CN" altLang="en-US" sz="1600" b="1" i="0" u="none" strike="noStrike" kern="1200" cap="none" spc="0" baseline="0" dirty="0" smtClean="0">
                          <a:ln>
                            <a:noFill/>
                          </a:ln>
                          <a:solidFill>
                            <a:srgbClr val="314865"/>
                          </a:solidFill>
                          <a:uFillTx/>
                          <a:latin typeface="+mj-ea"/>
                          <a:ea typeface="Arial"/>
                          <a:cs typeface="Arial"/>
                        </a:rPr>
                        <a:t>本科</a:t>
                      </a:r>
                      <a:r>
                        <a:rPr lang="en-US" altLang="zh-CN" sz="1600" b="1" i="0" u="none" strike="noStrike" kern="1200" cap="none" spc="0" baseline="0" dirty="0" smtClean="0">
                          <a:ln>
                            <a:noFill/>
                          </a:ln>
                          <a:solidFill>
                            <a:srgbClr val="314865"/>
                          </a:solidFill>
                          <a:uFillTx/>
                          <a:latin typeface="+mj-ea"/>
                          <a:ea typeface="Arial"/>
                          <a:cs typeface="Arial"/>
                        </a:rPr>
                        <a:t>/</a:t>
                      </a:r>
                      <a:r>
                        <a:rPr lang="zh-CN" altLang="en-US" sz="1600" b="1" i="0" u="none" strike="noStrike" kern="1200" cap="none" spc="0" baseline="0" dirty="0" smtClean="0">
                          <a:ln>
                            <a:noFill/>
                          </a:ln>
                          <a:solidFill>
                            <a:srgbClr val="314865"/>
                          </a:solidFill>
                          <a:uFillTx/>
                          <a:latin typeface="+mj-ea"/>
                          <a:ea typeface="Arial"/>
                          <a:cs typeface="Arial"/>
                        </a:rPr>
                        <a:t>工学学士</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lang="zh-CN" altLang="en-US" sz="1600" b="1" i="0" u="none" strike="noStrike" kern="1200" cap="none" spc="0" baseline="0" dirty="0" smtClean="0">
                          <a:ln>
                            <a:noFill/>
                          </a:ln>
                          <a:solidFill>
                            <a:srgbClr val="314865"/>
                          </a:solidFill>
                          <a:uFillTx/>
                          <a:latin typeface="+mj-ea"/>
                          <a:ea typeface="Arial"/>
                          <a:cs typeface="Arial"/>
                        </a:rPr>
                        <a:t>统招</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12" name="矩形 11"/>
          <p:cNvSpPr/>
          <p:nvPr/>
        </p:nvSpPr>
        <p:spPr>
          <a:xfrm>
            <a:off x="3864114" y="3038454"/>
            <a:ext cx="1415772" cy="497957"/>
          </a:xfrm>
          <a:prstGeom prst="rect">
            <a:avLst/>
          </a:prstGeom>
        </p:spPr>
        <p:txBody>
          <a:bodyPr wrap="none">
            <a:spAutoFit/>
          </a:bodyPr>
          <a:lstStyle/>
          <a:p>
            <a:pPr algn="ct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工作经历</a:t>
            </a:r>
            <a:endParaRPr lang="zh-CN" altLang="en-US" sz="2400" b="1" dirty="0">
              <a:latin typeface="微软雅黑" pitchFamily="34" charset="-122"/>
              <a:ea typeface="微软雅黑" pitchFamily="34" charset="-122"/>
            </a:endParaRPr>
          </a:p>
        </p:txBody>
      </p:sp>
      <p:sp>
        <p:nvSpPr>
          <p:cNvPr id="13" name="灯片编号占位符 12"/>
          <p:cNvSpPr>
            <a:spLocks noGrp="1"/>
          </p:cNvSpPr>
          <p:nvPr>
            <p:ph type="sldNum" sz="quarter" idx="10"/>
          </p:nvPr>
        </p:nvSpPr>
        <p:spPr/>
        <p:txBody>
          <a:bodyPr/>
          <a:lstStyle/>
          <a:p>
            <a:pPr>
              <a:defRPr/>
            </a:pPr>
            <a:fld id="{4816A599-0D7A-4ED1-B317-DB57F830172B}" type="slidenum">
              <a:rPr lang="zh-CN" altLang="en-US" smtClean="0"/>
              <a:pPr>
                <a:defRPr/>
              </a:pPr>
              <a:t>4</a:t>
            </a:fld>
            <a:endParaRPr lang="zh-CN" altLang="en-US"/>
          </a:p>
        </p:txBody>
      </p:sp>
      <p:graphicFrame>
        <p:nvGraphicFramePr>
          <p:cNvPr id="15" name="Group 126"/>
          <p:cNvGraphicFramePr/>
          <p:nvPr>
            <p:extLst>
              <p:ext uri="{D42A27DB-BD31-4B8C-83A1-F6EECF244321}">
                <p14:modId xmlns:p14="http://schemas.microsoft.com/office/powerpoint/2010/main" val="3070928025"/>
              </p:ext>
            </p:extLst>
          </p:nvPr>
        </p:nvGraphicFramePr>
        <p:xfrm>
          <a:off x="716756" y="3834950"/>
          <a:ext cx="7710487" cy="1940182"/>
        </p:xfrm>
        <a:graphic>
          <a:graphicData uri="http://schemas.openxmlformats.org/drawingml/2006/table">
            <a:tbl>
              <a:tblPr/>
              <a:tblGrid>
                <a:gridCol w="1792272">
                  <a:extLst>
                    <a:ext uri="{9D8B030D-6E8A-4147-A177-3AD203B41FA5}">
                      <a16:colId xmlns:a16="http://schemas.microsoft.com/office/drawing/2014/main" xmlns="" val="20000"/>
                    </a:ext>
                  </a:extLst>
                </a:gridCol>
                <a:gridCol w="2714644">
                  <a:extLst>
                    <a:ext uri="{9D8B030D-6E8A-4147-A177-3AD203B41FA5}">
                      <a16:colId xmlns:a16="http://schemas.microsoft.com/office/drawing/2014/main" xmlns="" val="20001"/>
                    </a:ext>
                  </a:extLst>
                </a:gridCol>
                <a:gridCol w="1357322">
                  <a:extLst>
                    <a:ext uri="{9D8B030D-6E8A-4147-A177-3AD203B41FA5}">
                      <a16:colId xmlns:a16="http://schemas.microsoft.com/office/drawing/2014/main" xmlns="" val="20002"/>
                    </a:ext>
                  </a:extLst>
                </a:gridCol>
                <a:gridCol w="1846249">
                  <a:extLst>
                    <a:ext uri="{9D8B030D-6E8A-4147-A177-3AD203B41FA5}">
                      <a16:colId xmlns:a16="http://schemas.microsoft.com/office/drawing/2014/main" xmlns="" val="20003"/>
                    </a:ext>
                  </a:extLst>
                </a:gridCol>
              </a:tblGrid>
              <a:tr h="0">
                <a:tc>
                  <a:txBody>
                    <a:bodyPr/>
                    <a:lstStyle>
                      <a:lvl1pPr marL="0" algn="l" defTabSz="914400" rtl="0" eaLnBrk="1" latinLnBrk="0" hangingPunct="1">
                        <a:defRPr sz="1800" kern="1200">
                          <a:solidFill>
                            <a:schemeClr val="tx1"/>
                          </a:solidFill>
                          <a:latin typeface="Calibri"/>
                          <a:ea typeface="Calibri"/>
                          <a:cs typeface="Calibri"/>
                        </a:defRPr>
                      </a:lvl1pPr>
                      <a:lvl2pPr marL="457200" algn="l" defTabSz="914400" rtl="0" eaLnBrk="1" latinLnBrk="0" hangingPunct="1">
                        <a:defRPr sz="1800" kern="1200">
                          <a:solidFill>
                            <a:schemeClr val="tx1"/>
                          </a:solidFill>
                          <a:latin typeface="Calibri"/>
                          <a:ea typeface="Calibri"/>
                          <a:cs typeface="Calibri"/>
                        </a:defRPr>
                      </a:lvl2pPr>
                      <a:lvl3pPr marL="914400" algn="l" defTabSz="914400" rtl="0" eaLnBrk="1" latinLnBrk="0" hangingPunct="1">
                        <a:defRPr sz="1800" kern="1200">
                          <a:solidFill>
                            <a:schemeClr val="tx1"/>
                          </a:solidFill>
                          <a:latin typeface="Calibri"/>
                          <a:ea typeface="Calibri"/>
                          <a:cs typeface="Calibri"/>
                        </a:defRPr>
                      </a:lvl3pPr>
                      <a:lvl4pPr marL="1371600" algn="l" defTabSz="914400" rtl="0" eaLnBrk="1" latinLnBrk="0" hangingPunct="1">
                        <a:defRPr sz="1800" kern="1200">
                          <a:solidFill>
                            <a:schemeClr val="tx1"/>
                          </a:solidFill>
                          <a:latin typeface="Calibri"/>
                          <a:ea typeface="Calibri"/>
                          <a:cs typeface="Calibri"/>
                        </a:defRPr>
                      </a:lvl4pPr>
                      <a:lvl5pPr marL="1828800" algn="l" defTabSz="914400" rtl="0" eaLnBrk="1" latinLnBrk="0" hangingPunct="1">
                        <a:defRPr sz="1800" kern="1200">
                          <a:solidFill>
                            <a:schemeClr val="tx1"/>
                          </a:solidFill>
                          <a:latin typeface="Calibri"/>
                          <a:ea typeface="Calibri"/>
                          <a:cs typeface="Calibri"/>
                        </a:defRPr>
                      </a:lvl5pPr>
                      <a:lvl6pPr marL="2286000" algn="l" defTabSz="914400" rtl="0" eaLnBrk="1" latinLnBrk="0" hangingPunct="1">
                        <a:defRPr sz="1800" kern="1200">
                          <a:solidFill>
                            <a:schemeClr val="tx1"/>
                          </a:solidFill>
                          <a:latin typeface="Calibri"/>
                          <a:ea typeface="Calibri"/>
                          <a:cs typeface="Calibri"/>
                        </a:defRPr>
                      </a:lvl6pPr>
                      <a:lvl7pPr marL="2743200" algn="l" defTabSz="914400" rtl="0" eaLnBrk="1" latinLnBrk="0" hangingPunct="1">
                        <a:defRPr sz="1800" kern="1200">
                          <a:solidFill>
                            <a:schemeClr val="tx1"/>
                          </a:solidFill>
                          <a:latin typeface="Calibri"/>
                          <a:ea typeface="Calibri"/>
                          <a:cs typeface="Calibri"/>
                        </a:defRPr>
                      </a:lvl7pPr>
                      <a:lvl8pPr marL="3200400" algn="l" defTabSz="914400" rtl="0" eaLnBrk="1" latinLnBrk="0" hangingPunct="1">
                        <a:defRPr sz="1800" kern="1200">
                          <a:solidFill>
                            <a:schemeClr val="tx1"/>
                          </a:solidFill>
                          <a:latin typeface="Calibri"/>
                          <a:ea typeface="Calibri"/>
                          <a:cs typeface="Calibri"/>
                        </a:defRPr>
                      </a:lvl8pPr>
                      <a:lvl9pPr marL="3657600" algn="l" defTabSz="914400" rtl="0" eaLnBrk="1" latinLnBrk="0" hangingPunct="1">
                        <a:defRPr sz="1800" kern="1200">
                          <a:solidFill>
                            <a:schemeClr val="tx1"/>
                          </a:solidFill>
                          <a:latin typeface="Calibri"/>
                          <a:ea typeface="Calibri"/>
                          <a:cs typeface="Calibri"/>
                        </a:defRPr>
                      </a:lvl9pPr>
                    </a:lstStyle>
                    <a:p>
                      <a:pPr algn="ctr">
                        <a:lnSpc>
                          <a:spcPct val="120000"/>
                        </a:lnSpc>
                        <a:spcBef>
                          <a:spcPts val="900"/>
                        </a:spcBef>
                        <a:defRPr sz="1800"/>
                      </a:pPr>
                      <a:r>
                        <a:rPr sz="1600" b="1" dirty="0" err="1">
                          <a:solidFill>
                            <a:schemeClr val="accent3">
                              <a:lumOff val="44000"/>
                            </a:schemeClr>
                          </a:solidFill>
                          <a:latin typeface="微软雅黑"/>
                          <a:ea typeface="微软雅黑"/>
                          <a:cs typeface="微软雅黑"/>
                        </a:rPr>
                        <a:t>起止时间</a:t>
                      </a:r>
                      <a:endParaRPr sz="1600" b="1" dirty="0">
                        <a:solidFill>
                          <a:schemeClr val="accent3">
                            <a:lumOff val="44000"/>
                          </a:schemeClr>
                        </a:solidFill>
                        <a:latin typeface="微软雅黑"/>
                        <a:ea typeface="微软雅黑"/>
                        <a:cs typeface="微软雅黑"/>
                      </a:endParaRPr>
                    </a:p>
                  </a:txBody>
                  <a:tcPr marL="45720" marR="45720" anchor="ctr" horzOverflow="overflow">
                    <a:lnL w="28575">
                      <a:solidFill>
                        <a:srgbClr val="000000"/>
                      </a:solidFill>
                    </a:lnL>
                    <a:lnR w="12700">
                      <a:solidFill>
                        <a:srgbClr val="000000"/>
                      </a:solidFill>
                    </a:lnR>
                    <a:lnT w="28575">
                      <a:solidFill>
                        <a:srgbClr val="000000"/>
                      </a:solidFill>
                    </a:lnT>
                    <a:lnB w="12700">
                      <a:solidFill>
                        <a:srgbClr val="000000"/>
                      </a:solidFill>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kern="1200">
                          <a:solidFill>
                            <a:schemeClr val="tx1"/>
                          </a:solidFill>
                          <a:latin typeface="Calibri"/>
                          <a:ea typeface="Calibri"/>
                          <a:cs typeface="Calibri"/>
                        </a:defRPr>
                      </a:lvl1pPr>
                      <a:lvl2pPr marL="457200" algn="l" defTabSz="914400" rtl="0" eaLnBrk="1" latinLnBrk="0" hangingPunct="1">
                        <a:defRPr sz="1800" kern="1200">
                          <a:solidFill>
                            <a:schemeClr val="tx1"/>
                          </a:solidFill>
                          <a:latin typeface="Calibri"/>
                          <a:ea typeface="Calibri"/>
                          <a:cs typeface="Calibri"/>
                        </a:defRPr>
                      </a:lvl2pPr>
                      <a:lvl3pPr marL="914400" algn="l" defTabSz="914400" rtl="0" eaLnBrk="1" latinLnBrk="0" hangingPunct="1">
                        <a:defRPr sz="1800" kern="1200">
                          <a:solidFill>
                            <a:schemeClr val="tx1"/>
                          </a:solidFill>
                          <a:latin typeface="Calibri"/>
                          <a:ea typeface="Calibri"/>
                          <a:cs typeface="Calibri"/>
                        </a:defRPr>
                      </a:lvl3pPr>
                      <a:lvl4pPr marL="1371600" algn="l" defTabSz="914400" rtl="0" eaLnBrk="1" latinLnBrk="0" hangingPunct="1">
                        <a:defRPr sz="1800" kern="1200">
                          <a:solidFill>
                            <a:schemeClr val="tx1"/>
                          </a:solidFill>
                          <a:latin typeface="Calibri"/>
                          <a:ea typeface="Calibri"/>
                          <a:cs typeface="Calibri"/>
                        </a:defRPr>
                      </a:lvl4pPr>
                      <a:lvl5pPr marL="1828800" algn="l" defTabSz="914400" rtl="0" eaLnBrk="1" latinLnBrk="0" hangingPunct="1">
                        <a:defRPr sz="1800" kern="1200">
                          <a:solidFill>
                            <a:schemeClr val="tx1"/>
                          </a:solidFill>
                          <a:latin typeface="Calibri"/>
                          <a:ea typeface="Calibri"/>
                          <a:cs typeface="Calibri"/>
                        </a:defRPr>
                      </a:lvl5pPr>
                      <a:lvl6pPr marL="2286000" algn="l" defTabSz="914400" rtl="0" eaLnBrk="1" latinLnBrk="0" hangingPunct="1">
                        <a:defRPr sz="1800" kern="1200">
                          <a:solidFill>
                            <a:schemeClr val="tx1"/>
                          </a:solidFill>
                          <a:latin typeface="Calibri"/>
                          <a:ea typeface="Calibri"/>
                          <a:cs typeface="Calibri"/>
                        </a:defRPr>
                      </a:lvl6pPr>
                      <a:lvl7pPr marL="2743200" algn="l" defTabSz="914400" rtl="0" eaLnBrk="1" latinLnBrk="0" hangingPunct="1">
                        <a:defRPr sz="1800" kern="1200">
                          <a:solidFill>
                            <a:schemeClr val="tx1"/>
                          </a:solidFill>
                          <a:latin typeface="Calibri"/>
                          <a:ea typeface="Calibri"/>
                          <a:cs typeface="Calibri"/>
                        </a:defRPr>
                      </a:lvl7pPr>
                      <a:lvl8pPr marL="3200400" algn="l" defTabSz="914400" rtl="0" eaLnBrk="1" latinLnBrk="0" hangingPunct="1">
                        <a:defRPr sz="1800" kern="1200">
                          <a:solidFill>
                            <a:schemeClr val="tx1"/>
                          </a:solidFill>
                          <a:latin typeface="Calibri"/>
                          <a:ea typeface="Calibri"/>
                          <a:cs typeface="Calibri"/>
                        </a:defRPr>
                      </a:lvl8pPr>
                      <a:lvl9pPr marL="3657600" algn="l" defTabSz="914400" rtl="0" eaLnBrk="1" latinLnBrk="0" hangingPunct="1">
                        <a:defRPr sz="1800" kern="1200">
                          <a:solidFill>
                            <a:schemeClr val="tx1"/>
                          </a:solidFill>
                          <a:latin typeface="Calibri"/>
                          <a:ea typeface="Calibri"/>
                          <a:cs typeface="Calibri"/>
                        </a:defRPr>
                      </a:lvl9pPr>
                    </a:lstStyle>
                    <a:p>
                      <a:pPr algn="ctr">
                        <a:lnSpc>
                          <a:spcPct val="120000"/>
                        </a:lnSpc>
                        <a:spcBef>
                          <a:spcPts val="900"/>
                        </a:spcBef>
                        <a:defRPr sz="1800"/>
                      </a:pPr>
                      <a:r>
                        <a:rPr sz="1600" b="1" dirty="0" err="1">
                          <a:solidFill>
                            <a:schemeClr val="accent3">
                              <a:lumOff val="44000"/>
                            </a:schemeClr>
                          </a:solidFill>
                          <a:latin typeface="微软雅黑"/>
                          <a:ea typeface="微软雅黑"/>
                          <a:cs typeface="微软雅黑"/>
                        </a:rPr>
                        <a:t>单位全称</a:t>
                      </a:r>
                      <a:endParaRPr sz="1600" b="1" dirty="0">
                        <a:solidFill>
                          <a:schemeClr val="accent3">
                            <a:lumOff val="44000"/>
                          </a:schemeClr>
                        </a:solidFill>
                        <a:latin typeface="微软雅黑"/>
                        <a:ea typeface="微软雅黑"/>
                        <a:cs typeface="微软雅黑"/>
                      </a:endParaRPr>
                    </a:p>
                  </a:txBody>
                  <a:tcPr marL="45720" marR="45720" anchor="ctr" horzOverflow="overflow">
                    <a:lnL w="12700">
                      <a:solidFill>
                        <a:srgbClr val="000000"/>
                      </a:solidFill>
                    </a:lnL>
                    <a:lnR w="12700">
                      <a:solidFill>
                        <a:srgbClr val="000000"/>
                      </a:solidFill>
                    </a:lnR>
                    <a:lnT w="28575">
                      <a:solidFill>
                        <a:srgbClr val="000000"/>
                      </a:solidFill>
                    </a:lnT>
                    <a:lnB w="12700">
                      <a:solidFill>
                        <a:srgbClr val="000000"/>
                      </a:solidFill>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kern="1200">
                          <a:solidFill>
                            <a:schemeClr val="tx1"/>
                          </a:solidFill>
                          <a:latin typeface="Calibri"/>
                          <a:ea typeface="Calibri"/>
                          <a:cs typeface="Calibri"/>
                        </a:defRPr>
                      </a:lvl1pPr>
                      <a:lvl2pPr marL="457200" algn="l" defTabSz="914400" rtl="0" eaLnBrk="1" latinLnBrk="0" hangingPunct="1">
                        <a:defRPr sz="1800" kern="1200">
                          <a:solidFill>
                            <a:schemeClr val="tx1"/>
                          </a:solidFill>
                          <a:latin typeface="Calibri"/>
                          <a:ea typeface="Calibri"/>
                          <a:cs typeface="Calibri"/>
                        </a:defRPr>
                      </a:lvl2pPr>
                      <a:lvl3pPr marL="914400" algn="l" defTabSz="914400" rtl="0" eaLnBrk="1" latinLnBrk="0" hangingPunct="1">
                        <a:defRPr sz="1800" kern="1200">
                          <a:solidFill>
                            <a:schemeClr val="tx1"/>
                          </a:solidFill>
                          <a:latin typeface="Calibri"/>
                          <a:ea typeface="Calibri"/>
                          <a:cs typeface="Calibri"/>
                        </a:defRPr>
                      </a:lvl3pPr>
                      <a:lvl4pPr marL="1371600" algn="l" defTabSz="914400" rtl="0" eaLnBrk="1" latinLnBrk="0" hangingPunct="1">
                        <a:defRPr sz="1800" kern="1200">
                          <a:solidFill>
                            <a:schemeClr val="tx1"/>
                          </a:solidFill>
                          <a:latin typeface="Calibri"/>
                          <a:ea typeface="Calibri"/>
                          <a:cs typeface="Calibri"/>
                        </a:defRPr>
                      </a:lvl4pPr>
                      <a:lvl5pPr marL="1828800" algn="l" defTabSz="914400" rtl="0" eaLnBrk="1" latinLnBrk="0" hangingPunct="1">
                        <a:defRPr sz="1800" kern="1200">
                          <a:solidFill>
                            <a:schemeClr val="tx1"/>
                          </a:solidFill>
                          <a:latin typeface="Calibri"/>
                          <a:ea typeface="Calibri"/>
                          <a:cs typeface="Calibri"/>
                        </a:defRPr>
                      </a:lvl5pPr>
                      <a:lvl6pPr marL="2286000" algn="l" defTabSz="914400" rtl="0" eaLnBrk="1" latinLnBrk="0" hangingPunct="1">
                        <a:defRPr sz="1800" kern="1200">
                          <a:solidFill>
                            <a:schemeClr val="tx1"/>
                          </a:solidFill>
                          <a:latin typeface="Calibri"/>
                          <a:ea typeface="Calibri"/>
                          <a:cs typeface="Calibri"/>
                        </a:defRPr>
                      </a:lvl6pPr>
                      <a:lvl7pPr marL="2743200" algn="l" defTabSz="914400" rtl="0" eaLnBrk="1" latinLnBrk="0" hangingPunct="1">
                        <a:defRPr sz="1800" kern="1200">
                          <a:solidFill>
                            <a:schemeClr val="tx1"/>
                          </a:solidFill>
                          <a:latin typeface="Calibri"/>
                          <a:ea typeface="Calibri"/>
                          <a:cs typeface="Calibri"/>
                        </a:defRPr>
                      </a:lvl7pPr>
                      <a:lvl8pPr marL="3200400" algn="l" defTabSz="914400" rtl="0" eaLnBrk="1" latinLnBrk="0" hangingPunct="1">
                        <a:defRPr sz="1800" kern="1200">
                          <a:solidFill>
                            <a:schemeClr val="tx1"/>
                          </a:solidFill>
                          <a:latin typeface="Calibri"/>
                          <a:ea typeface="Calibri"/>
                          <a:cs typeface="Calibri"/>
                        </a:defRPr>
                      </a:lvl8pPr>
                      <a:lvl9pPr marL="3657600" algn="l" defTabSz="914400" rtl="0" eaLnBrk="1" latinLnBrk="0" hangingPunct="1">
                        <a:defRPr sz="1800" kern="1200">
                          <a:solidFill>
                            <a:schemeClr val="tx1"/>
                          </a:solidFill>
                          <a:latin typeface="Calibri"/>
                          <a:ea typeface="Calibri"/>
                          <a:cs typeface="Calibri"/>
                        </a:defRPr>
                      </a:lvl9pPr>
                    </a:lstStyle>
                    <a:p>
                      <a:pPr algn="ctr">
                        <a:lnSpc>
                          <a:spcPct val="120000"/>
                        </a:lnSpc>
                        <a:spcBef>
                          <a:spcPts val="900"/>
                        </a:spcBef>
                        <a:defRPr sz="1800"/>
                      </a:pPr>
                      <a:r>
                        <a:rPr sz="1600" b="1">
                          <a:solidFill>
                            <a:schemeClr val="accent3">
                              <a:lumOff val="44000"/>
                            </a:schemeClr>
                          </a:solidFill>
                          <a:latin typeface="微软雅黑"/>
                          <a:ea typeface="微软雅黑"/>
                          <a:cs typeface="微软雅黑"/>
                        </a:rPr>
                        <a:t>部门</a:t>
                      </a:r>
                    </a:p>
                  </a:txBody>
                  <a:tcPr marL="45720" marR="45720" anchor="ctr" horzOverflow="overflow">
                    <a:lnL w="12700">
                      <a:solidFill>
                        <a:srgbClr val="000000"/>
                      </a:solidFill>
                    </a:lnL>
                    <a:lnR w="12700">
                      <a:solidFill>
                        <a:srgbClr val="000000"/>
                      </a:solidFill>
                    </a:lnR>
                    <a:lnT w="28575">
                      <a:solidFill>
                        <a:srgbClr val="000000"/>
                      </a:solidFill>
                    </a:lnT>
                    <a:lnB w="12700">
                      <a:solidFill>
                        <a:srgbClr val="000000"/>
                      </a:solidFill>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kern="1200">
                          <a:solidFill>
                            <a:schemeClr val="tx1"/>
                          </a:solidFill>
                          <a:latin typeface="Calibri"/>
                          <a:ea typeface="Calibri"/>
                          <a:cs typeface="Calibri"/>
                        </a:defRPr>
                      </a:lvl1pPr>
                      <a:lvl2pPr marL="457200" algn="l" defTabSz="914400" rtl="0" eaLnBrk="1" latinLnBrk="0" hangingPunct="1">
                        <a:defRPr sz="1800" kern="1200">
                          <a:solidFill>
                            <a:schemeClr val="tx1"/>
                          </a:solidFill>
                          <a:latin typeface="Calibri"/>
                          <a:ea typeface="Calibri"/>
                          <a:cs typeface="Calibri"/>
                        </a:defRPr>
                      </a:lvl2pPr>
                      <a:lvl3pPr marL="914400" algn="l" defTabSz="914400" rtl="0" eaLnBrk="1" latinLnBrk="0" hangingPunct="1">
                        <a:defRPr sz="1800" kern="1200">
                          <a:solidFill>
                            <a:schemeClr val="tx1"/>
                          </a:solidFill>
                          <a:latin typeface="Calibri"/>
                          <a:ea typeface="Calibri"/>
                          <a:cs typeface="Calibri"/>
                        </a:defRPr>
                      </a:lvl3pPr>
                      <a:lvl4pPr marL="1371600" algn="l" defTabSz="914400" rtl="0" eaLnBrk="1" latinLnBrk="0" hangingPunct="1">
                        <a:defRPr sz="1800" kern="1200">
                          <a:solidFill>
                            <a:schemeClr val="tx1"/>
                          </a:solidFill>
                          <a:latin typeface="Calibri"/>
                          <a:ea typeface="Calibri"/>
                          <a:cs typeface="Calibri"/>
                        </a:defRPr>
                      </a:lvl4pPr>
                      <a:lvl5pPr marL="1828800" algn="l" defTabSz="914400" rtl="0" eaLnBrk="1" latinLnBrk="0" hangingPunct="1">
                        <a:defRPr sz="1800" kern="1200">
                          <a:solidFill>
                            <a:schemeClr val="tx1"/>
                          </a:solidFill>
                          <a:latin typeface="Calibri"/>
                          <a:ea typeface="Calibri"/>
                          <a:cs typeface="Calibri"/>
                        </a:defRPr>
                      </a:lvl5pPr>
                      <a:lvl6pPr marL="2286000" algn="l" defTabSz="914400" rtl="0" eaLnBrk="1" latinLnBrk="0" hangingPunct="1">
                        <a:defRPr sz="1800" kern="1200">
                          <a:solidFill>
                            <a:schemeClr val="tx1"/>
                          </a:solidFill>
                          <a:latin typeface="Calibri"/>
                          <a:ea typeface="Calibri"/>
                          <a:cs typeface="Calibri"/>
                        </a:defRPr>
                      </a:lvl6pPr>
                      <a:lvl7pPr marL="2743200" algn="l" defTabSz="914400" rtl="0" eaLnBrk="1" latinLnBrk="0" hangingPunct="1">
                        <a:defRPr sz="1800" kern="1200">
                          <a:solidFill>
                            <a:schemeClr val="tx1"/>
                          </a:solidFill>
                          <a:latin typeface="Calibri"/>
                          <a:ea typeface="Calibri"/>
                          <a:cs typeface="Calibri"/>
                        </a:defRPr>
                      </a:lvl7pPr>
                      <a:lvl8pPr marL="3200400" algn="l" defTabSz="914400" rtl="0" eaLnBrk="1" latinLnBrk="0" hangingPunct="1">
                        <a:defRPr sz="1800" kern="1200">
                          <a:solidFill>
                            <a:schemeClr val="tx1"/>
                          </a:solidFill>
                          <a:latin typeface="Calibri"/>
                          <a:ea typeface="Calibri"/>
                          <a:cs typeface="Calibri"/>
                        </a:defRPr>
                      </a:lvl8pPr>
                      <a:lvl9pPr marL="3657600" algn="l" defTabSz="914400" rtl="0" eaLnBrk="1" latinLnBrk="0" hangingPunct="1">
                        <a:defRPr sz="1800" kern="1200">
                          <a:solidFill>
                            <a:schemeClr val="tx1"/>
                          </a:solidFill>
                          <a:latin typeface="Calibri"/>
                          <a:ea typeface="Calibri"/>
                          <a:cs typeface="Calibri"/>
                        </a:defRPr>
                      </a:lvl9pPr>
                    </a:lstStyle>
                    <a:p>
                      <a:pPr algn="ctr">
                        <a:lnSpc>
                          <a:spcPct val="120000"/>
                        </a:lnSpc>
                        <a:spcBef>
                          <a:spcPts val="900"/>
                        </a:spcBef>
                        <a:defRPr sz="1800"/>
                      </a:pPr>
                      <a:r>
                        <a:rPr sz="1600" b="1">
                          <a:solidFill>
                            <a:schemeClr val="accent3">
                              <a:lumOff val="44000"/>
                            </a:schemeClr>
                          </a:solidFill>
                          <a:latin typeface="微软雅黑"/>
                          <a:ea typeface="微软雅黑"/>
                          <a:cs typeface="微软雅黑"/>
                        </a:rPr>
                        <a:t>职位</a:t>
                      </a:r>
                    </a:p>
                  </a:txBody>
                  <a:tcPr marL="45720" marR="45720" anchor="ctr" horzOverflow="overflow">
                    <a:lnL w="12700">
                      <a:solidFill>
                        <a:srgbClr val="000000"/>
                      </a:solidFill>
                    </a:lnL>
                    <a:lnR w="28575">
                      <a:solidFill>
                        <a:srgbClr val="000000"/>
                      </a:solidFill>
                    </a:lnR>
                    <a:lnT w="28575">
                      <a:solidFill>
                        <a:srgbClr val="000000"/>
                      </a:solidFill>
                    </a:lnT>
                    <a:lnB w="12700">
                      <a:solidFill>
                        <a:srgbClr val="000000"/>
                      </a:solid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325569">
                <a:tc>
                  <a:txBody>
                    <a:bodyPr/>
                    <a:lstStyle>
                      <a:lvl1pPr marL="0" algn="l" defTabSz="914400" rtl="0" eaLnBrk="1" latinLnBrk="0" hangingPunct="1">
                        <a:defRPr sz="1800" kern="1200">
                          <a:solidFill>
                            <a:schemeClr val="tx1"/>
                          </a:solidFill>
                          <a:latin typeface="Calibri"/>
                          <a:ea typeface="Calibri"/>
                          <a:cs typeface="Calibri"/>
                        </a:defRPr>
                      </a:lvl1pPr>
                      <a:lvl2pPr marL="457200" algn="l" defTabSz="914400" rtl="0" eaLnBrk="1" latinLnBrk="0" hangingPunct="1">
                        <a:defRPr sz="1800" kern="1200">
                          <a:solidFill>
                            <a:schemeClr val="tx1"/>
                          </a:solidFill>
                          <a:latin typeface="Calibri"/>
                          <a:ea typeface="Calibri"/>
                          <a:cs typeface="Calibri"/>
                        </a:defRPr>
                      </a:lvl2pPr>
                      <a:lvl3pPr marL="914400" algn="l" defTabSz="914400" rtl="0" eaLnBrk="1" latinLnBrk="0" hangingPunct="1">
                        <a:defRPr sz="1800" kern="1200">
                          <a:solidFill>
                            <a:schemeClr val="tx1"/>
                          </a:solidFill>
                          <a:latin typeface="Calibri"/>
                          <a:ea typeface="Calibri"/>
                          <a:cs typeface="Calibri"/>
                        </a:defRPr>
                      </a:lvl3pPr>
                      <a:lvl4pPr marL="1371600" algn="l" defTabSz="914400" rtl="0" eaLnBrk="1" latinLnBrk="0" hangingPunct="1">
                        <a:defRPr sz="1800" kern="1200">
                          <a:solidFill>
                            <a:schemeClr val="tx1"/>
                          </a:solidFill>
                          <a:latin typeface="Calibri"/>
                          <a:ea typeface="Calibri"/>
                          <a:cs typeface="Calibri"/>
                        </a:defRPr>
                      </a:lvl4pPr>
                      <a:lvl5pPr marL="1828800" algn="l" defTabSz="914400" rtl="0" eaLnBrk="1" latinLnBrk="0" hangingPunct="1">
                        <a:defRPr sz="1800" kern="1200">
                          <a:solidFill>
                            <a:schemeClr val="tx1"/>
                          </a:solidFill>
                          <a:latin typeface="Calibri"/>
                          <a:ea typeface="Calibri"/>
                          <a:cs typeface="Calibri"/>
                        </a:defRPr>
                      </a:lvl5pPr>
                      <a:lvl6pPr marL="2286000" algn="l" defTabSz="914400" rtl="0" eaLnBrk="1" latinLnBrk="0" hangingPunct="1">
                        <a:defRPr sz="1800" kern="1200">
                          <a:solidFill>
                            <a:schemeClr val="tx1"/>
                          </a:solidFill>
                          <a:latin typeface="Calibri"/>
                          <a:ea typeface="Calibri"/>
                          <a:cs typeface="Calibri"/>
                        </a:defRPr>
                      </a:lvl6pPr>
                      <a:lvl7pPr marL="2743200" algn="l" defTabSz="914400" rtl="0" eaLnBrk="1" latinLnBrk="0" hangingPunct="1">
                        <a:defRPr sz="1800" kern="1200">
                          <a:solidFill>
                            <a:schemeClr val="tx1"/>
                          </a:solidFill>
                          <a:latin typeface="Calibri"/>
                          <a:ea typeface="Calibri"/>
                          <a:cs typeface="Calibri"/>
                        </a:defRPr>
                      </a:lvl7pPr>
                      <a:lvl8pPr marL="3200400" algn="l" defTabSz="914400" rtl="0" eaLnBrk="1" latinLnBrk="0" hangingPunct="1">
                        <a:defRPr sz="1800" kern="1200">
                          <a:solidFill>
                            <a:schemeClr val="tx1"/>
                          </a:solidFill>
                          <a:latin typeface="Calibri"/>
                          <a:ea typeface="Calibri"/>
                          <a:cs typeface="Calibri"/>
                        </a:defRPr>
                      </a:lvl8pPr>
                      <a:lvl9pPr marL="3657600" algn="l" defTabSz="914400" rtl="0" eaLnBrk="1" latinLnBrk="0" hangingPunct="1">
                        <a:defRPr sz="1800" kern="1200">
                          <a:solidFill>
                            <a:schemeClr val="tx1"/>
                          </a:solidFill>
                          <a:latin typeface="Calibri"/>
                          <a:ea typeface="Calibri"/>
                          <a:cs typeface="Calibri"/>
                        </a:defRPr>
                      </a:lvl9pPr>
                    </a:lstStyle>
                    <a:p>
                      <a:pPr marL="0" algn="ctr" defTabSz="914400" rtl="0" eaLnBrk="1" latinLnBrk="0" hangingPunct="1">
                        <a:lnSpc>
                          <a:spcPct val="100000"/>
                        </a:lnSpc>
                      </a:pPr>
                      <a:r>
                        <a:rPr lang="en-US" altLang="zh-CN" sz="1600" b="1" i="0" u="none" strike="noStrike" kern="1200" cap="none" spc="0" baseline="0" dirty="0" smtClean="0">
                          <a:ln>
                            <a:noFill/>
                          </a:ln>
                          <a:solidFill>
                            <a:srgbClr val="314865"/>
                          </a:solidFill>
                          <a:uFillTx/>
                          <a:latin typeface="+mn-ea"/>
                          <a:ea typeface="Arial"/>
                          <a:cs typeface="Arial"/>
                          <a:sym typeface="微软雅黑"/>
                        </a:rPr>
                        <a:t>201309 - 201509</a:t>
                      </a:r>
                      <a:endParaRPr lang="en-US" altLang="zh-CN" sz="1600" b="1" i="0" u="none" strike="noStrike" kern="1200" cap="none" spc="0" baseline="0" dirty="0">
                        <a:ln>
                          <a:noFill/>
                        </a:ln>
                        <a:solidFill>
                          <a:srgbClr val="314865"/>
                        </a:solidFill>
                        <a:uFillTx/>
                        <a:latin typeface="+mn-ea"/>
                        <a:ea typeface="Arial"/>
                        <a:cs typeface="Arial"/>
                        <a:sym typeface="微软雅黑"/>
                      </a:endParaRPr>
                    </a:p>
                  </a:txBody>
                  <a:tcPr marL="45720" marR="45720" anchor="ctr" horzOverflow="overflow">
                    <a:lnL w="28575">
                      <a:solidFill>
                        <a:srgbClr val="000000"/>
                      </a:solidFill>
                    </a:lnL>
                    <a:lnR w="12700">
                      <a:solidFill>
                        <a:srgbClr val="000000"/>
                      </a:solidFill>
                    </a:lnR>
                    <a:lnT w="12700">
                      <a:solidFill>
                        <a:srgbClr val="000000"/>
                      </a:solidFill>
                    </a:lnT>
                    <a:lnB w="12700">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ea typeface="Calibri"/>
                          <a:cs typeface="Calibri"/>
                        </a:defRPr>
                      </a:lvl1pPr>
                      <a:lvl2pPr marL="457200" algn="l" defTabSz="914400" rtl="0" eaLnBrk="1" latinLnBrk="0" hangingPunct="1">
                        <a:defRPr sz="1800" kern="1200">
                          <a:solidFill>
                            <a:schemeClr val="tx1"/>
                          </a:solidFill>
                          <a:latin typeface="Calibri"/>
                          <a:ea typeface="Calibri"/>
                          <a:cs typeface="Calibri"/>
                        </a:defRPr>
                      </a:lvl2pPr>
                      <a:lvl3pPr marL="914400" algn="l" defTabSz="914400" rtl="0" eaLnBrk="1" latinLnBrk="0" hangingPunct="1">
                        <a:defRPr sz="1800" kern="1200">
                          <a:solidFill>
                            <a:schemeClr val="tx1"/>
                          </a:solidFill>
                          <a:latin typeface="Calibri"/>
                          <a:ea typeface="Calibri"/>
                          <a:cs typeface="Calibri"/>
                        </a:defRPr>
                      </a:lvl3pPr>
                      <a:lvl4pPr marL="1371600" algn="l" defTabSz="914400" rtl="0" eaLnBrk="1" latinLnBrk="0" hangingPunct="1">
                        <a:defRPr sz="1800" kern="1200">
                          <a:solidFill>
                            <a:schemeClr val="tx1"/>
                          </a:solidFill>
                          <a:latin typeface="Calibri"/>
                          <a:ea typeface="Calibri"/>
                          <a:cs typeface="Calibri"/>
                        </a:defRPr>
                      </a:lvl4pPr>
                      <a:lvl5pPr marL="1828800" algn="l" defTabSz="914400" rtl="0" eaLnBrk="1" latinLnBrk="0" hangingPunct="1">
                        <a:defRPr sz="1800" kern="1200">
                          <a:solidFill>
                            <a:schemeClr val="tx1"/>
                          </a:solidFill>
                          <a:latin typeface="Calibri"/>
                          <a:ea typeface="Calibri"/>
                          <a:cs typeface="Calibri"/>
                        </a:defRPr>
                      </a:lvl5pPr>
                      <a:lvl6pPr marL="2286000" algn="l" defTabSz="914400" rtl="0" eaLnBrk="1" latinLnBrk="0" hangingPunct="1">
                        <a:defRPr sz="1800" kern="1200">
                          <a:solidFill>
                            <a:schemeClr val="tx1"/>
                          </a:solidFill>
                          <a:latin typeface="Calibri"/>
                          <a:ea typeface="Calibri"/>
                          <a:cs typeface="Calibri"/>
                        </a:defRPr>
                      </a:lvl6pPr>
                      <a:lvl7pPr marL="2743200" algn="l" defTabSz="914400" rtl="0" eaLnBrk="1" latinLnBrk="0" hangingPunct="1">
                        <a:defRPr sz="1800" kern="1200">
                          <a:solidFill>
                            <a:schemeClr val="tx1"/>
                          </a:solidFill>
                          <a:latin typeface="Calibri"/>
                          <a:ea typeface="Calibri"/>
                          <a:cs typeface="Calibri"/>
                        </a:defRPr>
                      </a:lvl7pPr>
                      <a:lvl8pPr marL="3200400" algn="l" defTabSz="914400" rtl="0" eaLnBrk="1" latinLnBrk="0" hangingPunct="1">
                        <a:defRPr sz="1800" kern="1200">
                          <a:solidFill>
                            <a:schemeClr val="tx1"/>
                          </a:solidFill>
                          <a:latin typeface="Calibri"/>
                          <a:ea typeface="Calibri"/>
                          <a:cs typeface="Calibri"/>
                        </a:defRPr>
                      </a:lvl8pPr>
                      <a:lvl9pPr marL="3657600" algn="l" defTabSz="914400" rtl="0" eaLnBrk="1" latinLnBrk="0" hangingPunct="1">
                        <a:defRPr sz="1800" kern="1200">
                          <a:solidFill>
                            <a:schemeClr val="tx1"/>
                          </a:solidFill>
                          <a:latin typeface="Calibri"/>
                          <a:ea typeface="Calibri"/>
                          <a:cs typeface="Calibri"/>
                        </a:defRPr>
                      </a:lvl9pPr>
                    </a:lstStyle>
                    <a:p>
                      <a:pPr algn="ctr">
                        <a:lnSpc>
                          <a:spcPct val="120000"/>
                        </a:lnSpc>
                        <a:spcBef>
                          <a:spcPts val="900"/>
                        </a:spcBef>
                        <a:defRPr sz="1800"/>
                      </a:pPr>
                      <a:r>
                        <a:rPr lang="zh-CN" altLang="en-US" sz="1600" b="1" i="0" u="none" strike="noStrike" kern="1200" cap="none" spc="0" baseline="0" dirty="0" smtClean="0">
                          <a:ln>
                            <a:noFill/>
                          </a:ln>
                          <a:solidFill>
                            <a:srgbClr val="314865"/>
                          </a:solidFill>
                          <a:uFillTx/>
                          <a:latin typeface="+mj-ea"/>
                          <a:ea typeface="Arial"/>
                          <a:cs typeface="Arial"/>
                          <a:sym typeface="微软雅黑"/>
                        </a:rPr>
                        <a:t>本来生活</a:t>
                      </a:r>
                      <a:endParaRPr sz="1600" b="1" i="0" u="none" strike="noStrike" kern="1200" cap="none" spc="0" baseline="0" dirty="0">
                        <a:ln>
                          <a:noFill/>
                        </a:ln>
                        <a:solidFill>
                          <a:srgbClr val="314865"/>
                        </a:solidFill>
                        <a:uFillTx/>
                        <a:latin typeface="+mj-ea"/>
                        <a:ea typeface="Arial"/>
                        <a:cs typeface="Arial"/>
                        <a:sym typeface="微软雅黑"/>
                      </a:endParaRP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ea typeface="Calibri"/>
                          <a:cs typeface="Calibri"/>
                        </a:defRPr>
                      </a:lvl1pPr>
                      <a:lvl2pPr marL="457200" algn="l" defTabSz="914400" rtl="0" eaLnBrk="1" latinLnBrk="0" hangingPunct="1">
                        <a:defRPr sz="1800" kern="1200">
                          <a:solidFill>
                            <a:schemeClr val="tx1"/>
                          </a:solidFill>
                          <a:latin typeface="Calibri"/>
                          <a:ea typeface="Calibri"/>
                          <a:cs typeface="Calibri"/>
                        </a:defRPr>
                      </a:lvl2pPr>
                      <a:lvl3pPr marL="914400" algn="l" defTabSz="914400" rtl="0" eaLnBrk="1" latinLnBrk="0" hangingPunct="1">
                        <a:defRPr sz="1800" kern="1200">
                          <a:solidFill>
                            <a:schemeClr val="tx1"/>
                          </a:solidFill>
                          <a:latin typeface="Calibri"/>
                          <a:ea typeface="Calibri"/>
                          <a:cs typeface="Calibri"/>
                        </a:defRPr>
                      </a:lvl3pPr>
                      <a:lvl4pPr marL="1371600" algn="l" defTabSz="914400" rtl="0" eaLnBrk="1" latinLnBrk="0" hangingPunct="1">
                        <a:defRPr sz="1800" kern="1200">
                          <a:solidFill>
                            <a:schemeClr val="tx1"/>
                          </a:solidFill>
                          <a:latin typeface="Calibri"/>
                          <a:ea typeface="Calibri"/>
                          <a:cs typeface="Calibri"/>
                        </a:defRPr>
                      </a:lvl4pPr>
                      <a:lvl5pPr marL="1828800" algn="l" defTabSz="914400" rtl="0" eaLnBrk="1" latinLnBrk="0" hangingPunct="1">
                        <a:defRPr sz="1800" kern="1200">
                          <a:solidFill>
                            <a:schemeClr val="tx1"/>
                          </a:solidFill>
                          <a:latin typeface="Calibri"/>
                          <a:ea typeface="Calibri"/>
                          <a:cs typeface="Calibri"/>
                        </a:defRPr>
                      </a:lvl5pPr>
                      <a:lvl6pPr marL="2286000" algn="l" defTabSz="914400" rtl="0" eaLnBrk="1" latinLnBrk="0" hangingPunct="1">
                        <a:defRPr sz="1800" kern="1200">
                          <a:solidFill>
                            <a:schemeClr val="tx1"/>
                          </a:solidFill>
                          <a:latin typeface="Calibri"/>
                          <a:ea typeface="Calibri"/>
                          <a:cs typeface="Calibri"/>
                        </a:defRPr>
                      </a:lvl6pPr>
                      <a:lvl7pPr marL="2743200" algn="l" defTabSz="914400" rtl="0" eaLnBrk="1" latinLnBrk="0" hangingPunct="1">
                        <a:defRPr sz="1800" kern="1200">
                          <a:solidFill>
                            <a:schemeClr val="tx1"/>
                          </a:solidFill>
                          <a:latin typeface="Calibri"/>
                          <a:ea typeface="Calibri"/>
                          <a:cs typeface="Calibri"/>
                        </a:defRPr>
                      </a:lvl7pPr>
                      <a:lvl8pPr marL="3200400" algn="l" defTabSz="914400" rtl="0" eaLnBrk="1" latinLnBrk="0" hangingPunct="1">
                        <a:defRPr sz="1800" kern="1200">
                          <a:solidFill>
                            <a:schemeClr val="tx1"/>
                          </a:solidFill>
                          <a:latin typeface="Calibri"/>
                          <a:ea typeface="Calibri"/>
                          <a:cs typeface="Calibri"/>
                        </a:defRPr>
                      </a:lvl8pPr>
                      <a:lvl9pPr marL="3657600" algn="l" defTabSz="914400" rtl="0" eaLnBrk="1" latinLnBrk="0" hangingPunct="1">
                        <a:defRPr sz="1800" kern="1200">
                          <a:solidFill>
                            <a:schemeClr val="tx1"/>
                          </a:solidFill>
                          <a:latin typeface="Calibri"/>
                          <a:ea typeface="Calibri"/>
                          <a:cs typeface="Calibri"/>
                        </a:defRPr>
                      </a:lvl9pPr>
                    </a:lstStyle>
                    <a:p>
                      <a:pPr algn="ctr">
                        <a:lnSpc>
                          <a:spcPct val="120000"/>
                        </a:lnSpc>
                        <a:spcBef>
                          <a:spcPts val="900"/>
                        </a:spcBef>
                        <a:defRPr sz="1800"/>
                      </a:pPr>
                      <a:r>
                        <a:rPr sz="1600" b="1" i="0" u="none" strike="noStrike" kern="1200" cap="none" spc="0" baseline="0" dirty="0" err="1">
                          <a:ln>
                            <a:noFill/>
                          </a:ln>
                          <a:solidFill>
                            <a:srgbClr val="314865"/>
                          </a:solidFill>
                          <a:uFillTx/>
                          <a:latin typeface="+mj-ea"/>
                          <a:ea typeface="Arial"/>
                          <a:cs typeface="Arial"/>
                          <a:sym typeface="微软雅黑"/>
                        </a:rPr>
                        <a:t>软件部门</a:t>
                      </a:r>
                      <a:endParaRPr sz="1600" b="1" i="0" u="none" strike="noStrike" kern="1200" cap="none" spc="0" baseline="0" dirty="0">
                        <a:ln>
                          <a:noFill/>
                        </a:ln>
                        <a:solidFill>
                          <a:srgbClr val="314865"/>
                        </a:solidFill>
                        <a:uFillTx/>
                        <a:latin typeface="+mj-ea"/>
                        <a:ea typeface="Arial"/>
                        <a:cs typeface="Arial"/>
                        <a:sym typeface="微软雅黑"/>
                      </a:endParaRP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ea typeface="Calibri"/>
                          <a:cs typeface="Calibri"/>
                        </a:defRPr>
                      </a:lvl1pPr>
                      <a:lvl2pPr marL="457200" algn="l" defTabSz="914400" rtl="0" eaLnBrk="1" latinLnBrk="0" hangingPunct="1">
                        <a:defRPr sz="1800" kern="1200">
                          <a:solidFill>
                            <a:schemeClr val="tx1"/>
                          </a:solidFill>
                          <a:latin typeface="Calibri"/>
                          <a:ea typeface="Calibri"/>
                          <a:cs typeface="Calibri"/>
                        </a:defRPr>
                      </a:lvl2pPr>
                      <a:lvl3pPr marL="914400" algn="l" defTabSz="914400" rtl="0" eaLnBrk="1" latinLnBrk="0" hangingPunct="1">
                        <a:defRPr sz="1800" kern="1200">
                          <a:solidFill>
                            <a:schemeClr val="tx1"/>
                          </a:solidFill>
                          <a:latin typeface="Calibri"/>
                          <a:ea typeface="Calibri"/>
                          <a:cs typeface="Calibri"/>
                        </a:defRPr>
                      </a:lvl3pPr>
                      <a:lvl4pPr marL="1371600" algn="l" defTabSz="914400" rtl="0" eaLnBrk="1" latinLnBrk="0" hangingPunct="1">
                        <a:defRPr sz="1800" kern="1200">
                          <a:solidFill>
                            <a:schemeClr val="tx1"/>
                          </a:solidFill>
                          <a:latin typeface="Calibri"/>
                          <a:ea typeface="Calibri"/>
                          <a:cs typeface="Calibri"/>
                        </a:defRPr>
                      </a:lvl4pPr>
                      <a:lvl5pPr marL="1828800" algn="l" defTabSz="914400" rtl="0" eaLnBrk="1" latinLnBrk="0" hangingPunct="1">
                        <a:defRPr sz="1800" kern="1200">
                          <a:solidFill>
                            <a:schemeClr val="tx1"/>
                          </a:solidFill>
                          <a:latin typeface="Calibri"/>
                          <a:ea typeface="Calibri"/>
                          <a:cs typeface="Calibri"/>
                        </a:defRPr>
                      </a:lvl5pPr>
                      <a:lvl6pPr marL="2286000" algn="l" defTabSz="914400" rtl="0" eaLnBrk="1" latinLnBrk="0" hangingPunct="1">
                        <a:defRPr sz="1800" kern="1200">
                          <a:solidFill>
                            <a:schemeClr val="tx1"/>
                          </a:solidFill>
                          <a:latin typeface="Calibri"/>
                          <a:ea typeface="Calibri"/>
                          <a:cs typeface="Calibri"/>
                        </a:defRPr>
                      </a:lvl6pPr>
                      <a:lvl7pPr marL="2743200" algn="l" defTabSz="914400" rtl="0" eaLnBrk="1" latinLnBrk="0" hangingPunct="1">
                        <a:defRPr sz="1800" kern="1200">
                          <a:solidFill>
                            <a:schemeClr val="tx1"/>
                          </a:solidFill>
                          <a:latin typeface="Calibri"/>
                          <a:ea typeface="Calibri"/>
                          <a:cs typeface="Calibri"/>
                        </a:defRPr>
                      </a:lvl7pPr>
                      <a:lvl8pPr marL="3200400" algn="l" defTabSz="914400" rtl="0" eaLnBrk="1" latinLnBrk="0" hangingPunct="1">
                        <a:defRPr sz="1800" kern="1200">
                          <a:solidFill>
                            <a:schemeClr val="tx1"/>
                          </a:solidFill>
                          <a:latin typeface="Calibri"/>
                          <a:ea typeface="Calibri"/>
                          <a:cs typeface="Calibri"/>
                        </a:defRPr>
                      </a:lvl8pPr>
                      <a:lvl9pPr marL="3657600" algn="l" defTabSz="914400" rtl="0" eaLnBrk="1" latinLnBrk="0" hangingPunct="1">
                        <a:defRPr sz="1800" kern="1200">
                          <a:solidFill>
                            <a:schemeClr val="tx1"/>
                          </a:solidFill>
                          <a:latin typeface="Calibri"/>
                          <a:ea typeface="Calibri"/>
                          <a:cs typeface="Calibri"/>
                        </a:defRPr>
                      </a:lvl9pPr>
                    </a:lstStyle>
                    <a:p>
                      <a:pPr algn="ctr">
                        <a:lnSpc>
                          <a:spcPct val="120000"/>
                        </a:lnSpc>
                        <a:spcBef>
                          <a:spcPts val="900"/>
                        </a:spcBef>
                        <a:defRPr sz="1800"/>
                      </a:pPr>
                      <a:r>
                        <a:rPr lang="en-US" sz="1600" b="1" i="0" u="none" strike="noStrike" kern="1200" cap="none" spc="0" baseline="0" dirty="0" smtClean="0">
                          <a:ln>
                            <a:noFill/>
                          </a:ln>
                          <a:solidFill>
                            <a:srgbClr val="314865"/>
                          </a:solidFill>
                          <a:uFillTx/>
                          <a:latin typeface="+mj-ea"/>
                          <a:ea typeface="Arial"/>
                          <a:cs typeface="Arial"/>
                          <a:sym typeface="微软雅黑"/>
                        </a:rPr>
                        <a:t>Java</a:t>
                      </a:r>
                      <a:r>
                        <a:rPr lang="zh-CN" altLang="en-US" sz="1600" b="1" i="0" u="none" strike="noStrike" kern="1200" cap="none" spc="0" baseline="0" dirty="0" smtClean="0">
                          <a:ln>
                            <a:noFill/>
                          </a:ln>
                          <a:solidFill>
                            <a:srgbClr val="314865"/>
                          </a:solidFill>
                          <a:uFillTx/>
                          <a:latin typeface="+mj-ea"/>
                          <a:ea typeface="Arial"/>
                          <a:cs typeface="Arial"/>
                          <a:sym typeface="微软雅黑"/>
                        </a:rPr>
                        <a:t>工程师</a:t>
                      </a:r>
                      <a:endParaRPr sz="1600" b="1" i="0" u="none" strike="noStrike" kern="1200" cap="none" spc="0" baseline="0" dirty="0">
                        <a:ln>
                          <a:noFill/>
                        </a:ln>
                        <a:solidFill>
                          <a:srgbClr val="314865"/>
                        </a:solidFill>
                        <a:uFillTx/>
                        <a:latin typeface="+mj-ea"/>
                        <a:ea typeface="Arial"/>
                        <a:cs typeface="Arial"/>
                        <a:sym typeface="微软雅黑"/>
                      </a:endParaRPr>
                    </a:p>
                  </a:txBody>
                  <a:tcPr marL="45720" marR="45720" anchor="ctr" horzOverflow="overflow">
                    <a:lnL w="12700">
                      <a:solidFill>
                        <a:srgbClr val="000000"/>
                      </a:solidFill>
                    </a:lnL>
                    <a:lnR w="28575">
                      <a:solidFill>
                        <a:srgbClr val="000000"/>
                      </a:solidFill>
                    </a:lnR>
                    <a:lnT w="12700">
                      <a:solidFill>
                        <a:srgbClr val="000000"/>
                      </a:solidFill>
                    </a:lnT>
                    <a:lnB w="12700">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25569">
                <a:tc>
                  <a:txBody>
                    <a:bodyPr/>
                    <a:lstStyle>
                      <a:lvl1pPr marL="0" algn="l" defTabSz="914400" rtl="0" eaLnBrk="1" latinLnBrk="0" hangingPunct="1">
                        <a:defRPr sz="1800" kern="1200">
                          <a:solidFill>
                            <a:schemeClr val="tx1"/>
                          </a:solidFill>
                          <a:latin typeface="Calibri"/>
                          <a:ea typeface="Calibri"/>
                          <a:cs typeface="Calibri"/>
                        </a:defRPr>
                      </a:lvl1pPr>
                      <a:lvl2pPr marL="457200" algn="l" defTabSz="914400" rtl="0" eaLnBrk="1" latinLnBrk="0" hangingPunct="1">
                        <a:defRPr sz="1800" kern="1200">
                          <a:solidFill>
                            <a:schemeClr val="tx1"/>
                          </a:solidFill>
                          <a:latin typeface="Calibri"/>
                          <a:ea typeface="Calibri"/>
                          <a:cs typeface="Calibri"/>
                        </a:defRPr>
                      </a:lvl2pPr>
                      <a:lvl3pPr marL="914400" algn="l" defTabSz="914400" rtl="0" eaLnBrk="1" latinLnBrk="0" hangingPunct="1">
                        <a:defRPr sz="1800" kern="1200">
                          <a:solidFill>
                            <a:schemeClr val="tx1"/>
                          </a:solidFill>
                          <a:latin typeface="Calibri"/>
                          <a:ea typeface="Calibri"/>
                          <a:cs typeface="Calibri"/>
                        </a:defRPr>
                      </a:lvl3pPr>
                      <a:lvl4pPr marL="1371600" algn="l" defTabSz="914400" rtl="0" eaLnBrk="1" latinLnBrk="0" hangingPunct="1">
                        <a:defRPr sz="1800" kern="1200">
                          <a:solidFill>
                            <a:schemeClr val="tx1"/>
                          </a:solidFill>
                          <a:latin typeface="Calibri"/>
                          <a:ea typeface="Calibri"/>
                          <a:cs typeface="Calibri"/>
                        </a:defRPr>
                      </a:lvl4pPr>
                      <a:lvl5pPr marL="1828800" algn="l" defTabSz="914400" rtl="0" eaLnBrk="1" latinLnBrk="0" hangingPunct="1">
                        <a:defRPr sz="1800" kern="1200">
                          <a:solidFill>
                            <a:schemeClr val="tx1"/>
                          </a:solidFill>
                          <a:latin typeface="Calibri"/>
                          <a:ea typeface="Calibri"/>
                          <a:cs typeface="Calibri"/>
                        </a:defRPr>
                      </a:lvl5pPr>
                      <a:lvl6pPr marL="2286000" algn="l" defTabSz="914400" rtl="0" eaLnBrk="1" latinLnBrk="0" hangingPunct="1">
                        <a:defRPr sz="1800" kern="1200">
                          <a:solidFill>
                            <a:schemeClr val="tx1"/>
                          </a:solidFill>
                          <a:latin typeface="Calibri"/>
                          <a:ea typeface="Calibri"/>
                          <a:cs typeface="Calibri"/>
                        </a:defRPr>
                      </a:lvl6pPr>
                      <a:lvl7pPr marL="2743200" algn="l" defTabSz="914400" rtl="0" eaLnBrk="1" latinLnBrk="0" hangingPunct="1">
                        <a:defRPr sz="1800" kern="1200">
                          <a:solidFill>
                            <a:schemeClr val="tx1"/>
                          </a:solidFill>
                          <a:latin typeface="Calibri"/>
                          <a:ea typeface="Calibri"/>
                          <a:cs typeface="Calibri"/>
                        </a:defRPr>
                      </a:lvl7pPr>
                      <a:lvl8pPr marL="3200400" algn="l" defTabSz="914400" rtl="0" eaLnBrk="1" latinLnBrk="0" hangingPunct="1">
                        <a:defRPr sz="1800" kern="1200">
                          <a:solidFill>
                            <a:schemeClr val="tx1"/>
                          </a:solidFill>
                          <a:latin typeface="Calibri"/>
                          <a:ea typeface="Calibri"/>
                          <a:cs typeface="Calibri"/>
                        </a:defRPr>
                      </a:lvl8pPr>
                      <a:lvl9pPr marL="3657600" algn="l" defTabSz="914400" rtl="0" eaLnBrk="1" latinLnBrk="0" hangingPunct="1">
                        <a:defRPr sz="1800" kern="1200">
                          <a:solidFill>
                            <a:schemeClr val="tx1"/>
                          </a:solidFill>
                          <a:latin typeface="Calibri"/>
                          <a:ea typeface="Calibri"/>
                          <a:cs typeface="Calibri"/>
                        </a:defRPr>
                      </a:lvl9pPr>
                    </a:lstStyle>
                    <a:p>
                      <a:pPr marL="0" marR="0" indent="0" algn="ctr" defTabSz="914400" rtl="0" eaLnBrk="1" latinLnBrk="0" hangingPunct="1">
                        <a:lnSpc>
                          <a:spcPct val="100000"/>
                        </a:lnSpc>
                        <a:spcBef>
                          <a:spcPts val="0"/>
                        </a:spcBef>
                        <a:spcAft>
                          <a:spcPts val="0"/>
                        </a:spcAft>
                        <a:buClrTx/>
                        <a:buSzTx/>
                        <a:buFontTx/>
                        <a:buNone/>
                        <a:tabLst/>
                        <a:defRPr sz="1800"/>
                      </a:pPr>
                      <a:r>
                        <a:rPr sz="1600" b="1" i="0" u="none" strike="noStrike" kern="1200" cap="none" spc="0" baseline="0" dirty="0" smtClean="0">
                          <a:ln>
                            <a:noFill/>
                          </a:ln>
                          <a:solidFill>
                            <a:srgbClr val="314865"/>
                          </a:solidFill>
                          <a:uFillTx/>
                          <a:latin typeface="+mn-ea"/>
                          <a:ea typeface="Arial"/>
                          <a:cs typeface="Arial"/>
                          <a:sym typeface="微软雅黑"/>
                        </a:rPr>
                        <a:t>201</a:t>
                      </a:r>
                      <a:r>
                        <a:rPr lang="en-US" altLang="zh-CN" sz="1600" b="1" i="0" u="none" strike="noStrike" kern="1200" cap="none" spc="0" baseline="0" dirty="0" smtClean="0">
                          <a:ln>
                            <a:noFill/>
                          </a:ln>
                          <a:solidFill>
                            <a:srgbClr val="314865"/>
                          </a:solidFill>
                          <a:uFillTx/>
                          <a:latin typeface="+mn-ea"/>
                          <a:ea typeface="Arial"/>
                          <a:cs typeface="Arial"/>
                          <a:sym typeface="微软雅黑"/>
                        </a:rPr>
                        <a:t>509 - </a:t>
                      </a:r>
                      <a:r>
                        <a:rPr sz="1600" b="1" i="0" u="none" strike="noStrike" kern="1200" cap="none" spc="0" baseline="0" dirty="0" smtClean="0">
                          <a:ln>
                            <a:noFill/>
                          </a:ln>
                          <a:solidFill>
                            <a:srgbClr val="314865"/>
                          </a:solidFill>
                          <a:uFillTx/>
                          <a:latin typeface="+mn-ea"/>
                          <a:ea typeface="Arial"/>
                          <a:cs typeface="Arial"/>
                          <a:sym typeface="微软雅黑"/>
                        </a:rPr>
                        <a:t>201</a:t>
                      </a:r>
                      <a:r>
                        <a:rPr lang="en-US" altLang="zh-CN" sz="1600" b="1" i="0" u="none" strike="noStrike" kern="1200" cap="none" spc="0" baseline="0" dirty="0" smtClean="0">
                          <a:ln>
                            <a:noFill/>
                          </a:ln>
                          <a:solidFill>
                            <a:srgbClr val="314865"/>
                          </a:solidFill>
                          <a:uFillTx/>
                          <a:latin typeface="+mn-ea"/>
                          <a:ea typeface="Arial"/>
                          <a:cs typeface="Arial"/>
                          <a:sym typeface="微软雅黑"/>
                        </a:rPr>
                        <a:t>608</a:t>
                      </a:r>
                      <a:endParaRPr sz="1600" b="1" i="0" u="none" strike="noStrike" kern="1200" cap="none" spc="0" baseline="0" dirty="0">
                        <a:ln>
                          <a:noFill/>
                        </a:ln>
                        <a:solidFill>
                          <a:srgbClr val="314865"/>
                        </a:solidFill>
                        <a:uFillTx/>
                        <a:latin typeface="+mn-ea"/>
                        <a:ea typeface="Arial"/>
                        <a:cs typeface="Arial"/>
                        <a:sym typeface="微软雅黑"/>
                      </a:endParaRPr>
                    </a:p>
                  </a:txBody>
                  <a:tcPr marL="45720" marR="45720" anchor="ctr" horzOverflow="overflow">
                    <a:lnL w="28575">
                      <a:solidFill>
                        <a:srgbClr val="000000"/>
                      </a:solidFill>
                    </a:lnL>
                    <a:lnR w="12700">
                      <a:solidFill>
                        <a:srgbClr val="000000"/>
                      </a:solidFill>
                    </a:lnR>
                    <a:lnT w="12700">
                      <a:solidFill>
                        <a:srgbClr val="000000"/>
                      </a:solidFill>
                    </a:lnT>
                    <a:lnB w="12700">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ea typeface="Calibri"/>
                          <a:cs typeface="Calibri"/>
                        </a:defRPr>
                      </a:lvl1pPr>
                      <a:lvl2pPr marL="457200" algn="l" defTabSz="914400" rtl="0" eaLnBrk="1" latinLnBrk="0" hangingPunct="1">
                        <a:defRPr sz="1800" kern="1200">
                          <a:solidFill>
                            <a:schemeClr val="tx1"/>
                          </a:solidFill>
                          <a:latin typeface="Calibri"/>
                          <a:ea typeface="Calibri"/>
                          <a:cs typeface="Calibri"/>
                        </a:defRPr>
                      </a:lvl2pPr>
                      <a:lvl3pPr marL="914400" algn="l" defTabSz="914400" rtl="0" eaLnBrk="1" latinLnBrk="0" hangingPunct="1">
                        <a:defRPr sz="1800" kern="1200">
                          <a:solidFill>
                            <a:schemeClr val="tx1"/>
                          </a:solidFill>
                          <a:latin typeface="Calibri"/>
                          <a:ea typeface="Calibri"/>
                          <a:cs typeface="Calibri"/>
                        </a:defRPr>
                      </a:lvl3pPr>
                      <a:lvl4pPr marL="1371600" algn="l" defTabSz="914400" rtl="0" eaLnBrk="1" latinLnBrk="0" hangingPunct="1">
                        <a:defRPr sz="1800" kern="1200">
                          <a:solidFill>
                            <a:schemeClr val="tx1"/>
                          </a:solidFill>
                          <a:latin typeface="Calibri"/>
                          <a:ea typeface="Calibri"/>
                          <a:cs typeface="Calibri"/>
                        </a:defRPr>
                      </a:lvl4pPr>
                      <a:lvl5pPr marL="1828800" algn="l" defTabSz="914400" rtl="0" eaLnBrk="1" latinLnBrk="0" hangingPunct="1">
                        <a:defRPr sz="1800" kern="1200">
                          <a:solidFill>
                            <a:schemeClr val="tx1"/>
                          </a:solidFill>
                          <a:latin typeface="Calibri"/>
                          <a:ea typeface="Calibri"/>
                          <a:cs typeface="Calibri"/>
                        </a:defRPr>
                      </a:lvl5pPr>
                      <a:lvl6pPr marL="2286000" algn="l" defTabSz="914400" rtl="0" eaLnBrk="1" latinLnBrk="0" hangingPunct="1">
                        <a:defRPr sz="1800" kern="1200">
                          <a:solidFill>
                            <a:schemeClr val="tx1"/>
                          </a:solidFill>
                          <a:latin typeface="Calibri"/>
                          <a:ea typeface="Calibri"/>
                          <a:cs typeface="Calibri"/>
                        </a:defRPr>
                      </a:lvl6pPr>
                      <a:lvl7pPr marL="2743200" algn="l" defTabSz="914400" rtl="0" eaLnBrk="1" latinLnBrk="0" hangingPunct="1">
                        <a:defRPr sz="1800" kern="1200">
                          <a:solidFill>
                            <a:schemeClr val="tx1"/>
                          </a:solidFill>
                          <a:latin typeface="Calibri"/>
                          <a:ea typeface="Calibri"/>
                          <a:cs typeface="Calibri"/>
                        </a:defRPr>
                      </a:lvl7pPr>
                      <a:lvl8pPr marL="3200400" algn="l" defTabSz="914400" rtl="0" eaLnBrk="1" latinLnBrk="0" hangingPunct="1">
                        <a:defRPr sz="1800" kern="1200">
                          <a:solidFill>
                            <a:schemeClr val="tx1"/>
                          </a:solidFill>
                          <a:latin typeface="Calibri"/>
                          <a:ea typeface="Calibri"/>
                          <a:cs typeface="Calibri"/>
                        </a:defRPr>
                      </a:lvl8pPr>
                      <a:lvl9pPr marL="3657600" algn="l" defTabSz="914400" rtl="0" eaLnBrk="1" latinLnBrk="0" hangingPunct="1">
                        <a:defRPr sz="1800" kern="1200">
                          <a:solidFill>
                            <a:schemeClr val="tx1"/>
                          </a:solidFill>
                          <a:latin typeface="Calibri"/>
                          <a:ea typeface="Calibri"/>
                          <a:cs typeface="Calibri"/>
                        </a:defRPr>
                      </a:lvl9pPr>
                    </a:lstStyle>
                    <a:p>
                      <a:pPr algn="ctr">
                        <a:lnSpc>
                          <a:spcPct val="120000"/>
                        </a:lnSpc>
                        <a:spcBef>
                          <a:spcPts val="900"/>
                        </a:spcBef>
                        <a:defRPr sz="1800"/>
                      </a:pPr>
                      <a:r>
                        <a:rPr lang="zh-CN" altLang="en-US" sz="1600" b="1" i="0" u="none" strike="noStrike" kern="1200" cap="none" spc="0" baseline="0" dirty="0" smtClean="0">
                          <a:ln>
                            <a:noFill/>
                          </a:ln>
                          <a:solidFill>
                            <a:srgbClr val="314865"/>
                          </a:solidFill>
                          <a:uFillTx/>
                          <a:latin typeface="+mj-ea"/>
                          <a:ea typeface="Arial"/>
                          <a:cs typeface="Arial"/>
                          <a:sym typeface="微软雅黑"/>
                        </a:rPr>
                        <a:t>本来生活（本来果坊事业部）</a:t>
                      </a:r>
                      <a:endParaRPr sz="1600" b="1" i="0" u="none" strike="noStrike" kern="1200" cap="none" spc="0" baseline="0" dirty="0">
                        <a:ln>
                          <a:noFill/>
                        </a:ln>
                        <a:solidFill>
                          <a:srgbClr val="314865"/>
                        </a:solidFill>
                        <a:uFillTx/>
                        <a:latin typeface="+mj-ea"/>
                        <a:ea typeface="Arial"/>
                        <a:cs typeface="Arial"/>
                        <a:sym typeface="微软雅黑"/>
                      </a:endParaRP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ea typeface="Calibri"/>
                          <a:cs typeface="Calibri"/>
                        </a:defRPr>
                      </a:lvl1pPr>
                      <a:lvl2pPr marL="457200" algn="l" defTabSz="914400" rtl="0" eaLnBrk="1" latinLnBrk="0" hangingPunct="1">
                        <a:defRPr sz="1800" kern="1200">
                          <a:solidFill>
                            <a:schemeClr val="tx1"/>
                          </a:solidFill>
                          <a:latin typeface="Calibri"/>
                          <a:ea typeface="Calibri"/>
                          <a:cs typeface="Calibri"/>
                        </a:defRPr>
                      </a:lvl2pPr>
                      <a:lvl3pPr marL="914400" algn="l" defTabSz="914400" rtl="0" eaLnBrk="1" latinLnBrk="0" hangingPunct="1">
                        <a:defRPr sz="1800" kern="1200">
                          <a:solidFill>
                            <a:schemeClr val="tx1"/>
                          </a:solidFill>
                          <a:latin typeface="Calibri"/>
                          <a:ea typeface="Calibri"/>
                          <a:cs typeface="Calibri"/>
                        </a:defRPr>
                      </a:lvl3pPr>
                      <a:lvl4pPr marL="1371600" algn="l" defTabSz="914400" rtl="0" eaLnBrk="1" latinLnBrk="0" hangingPunct="1">
                        <a:defRPr sz="1800" kern="1200">
                          <a:solidFill>
                            <a:schemeClr val="tx1"/>
                          </a:solidFill>
                          <a:latin typeface="Calibri"/>
                          <a:ea typeface="Calibri"/>
                          <a:cs typeface="Calibri"/>
                        </a:defRPr>
                      </a:lvl4pPr>
                      <a:lvl5pPr marL="1828800" algn="l" defTabSz="914400" rtl="0" eaLnBrk="1" latinLnBrk="0" hangingPunct="1">
                        <a:defRPr sz="1800" kern="1200">
                          <a:solidFill>
                            <a:schemeClr val="tx1"/>
                          </a:solidFill>
                          <a:latin typeface="Calibri"/>
                          <a:ea typeface="Calibri"/>
                          <a:cs typeface="Calibri"/>
                        </a:defRPr>
                      </a:lvl5pPr>
                      <a:lvl6pPr marL="2286000" algn="l" defTabSz="914400" rtl="0" eaLnBrk="1" latinLnBrk="0" hangingPunct="1">
                        <a:defRPr sz="1800" kern="1200">
                          <a:solidFill>
                            <a:schemeClr val="tx1"/>
                          </a:solidFill>
                          <a:latin typeface="Calibri"/>
                          <a:ea typeface="Calibri"/>
                          <a:cs typeface="Calibri"/>
                        </a:defRPr>
                      </a:lvl6pPr>
                      <a:lvl7pPr marL="2743200" algn="l" defTabSz="914400" rtl="0" eaLnBrk="1" latinLnBrk="0" hangingPunct="1">
                        <a:defRPr sz="1800" kern="1200">
                          <a:solidFill>
                            <a:schemeClr val="tx1"/>
                          </a:solidFill>
                          <a:latin typeface="Calibri"/>
                          <a:ea typeface="Calibri"/>
                          <a:cs typeface="Calibri"/>
                        </a:defRPr>
                      </a:lvl7pPr>
                      <a:lvl8pPr marL="3200400" algn="l" defTabSz="914400" rtl="0" eaLnBrk="1" latinLnBrk="0" hangingPunct="1">
                        <a:defRPr sz="1800" kern="1200">
                          <a:solidFill>
                            <a:schemeClr val="tx1"/>
                          </a:solidFill>
                          <a:latin typeface="Calibri"/>
                          <a:ea typeface="Calibri"/>
                          <a:cs typeface="Calibri"/>
                        </a:defRPr>
                      </a:lvl8pPr>
                      <a:lvl9pPr marL="3657600" algn="l" defTabSz="914400" rtl="0" eaLnBrk="1" latinLnBrk="0" hangingPunct="1">
                        <a:defRPr sz="1800" kern="1200">
                          <a:solidFill>
                            <a:schemeClr val="tx1"/>
                          </a:solidFill>
                          <a:latin typeface="Calibri"/>
                          <a:ea typeface="Calibri"/>
                          <a:cs typeface="Calibri"/>
                        </a:defRPr>
                      </a:lvl9pPr>
                    </a:lstStyle>
                    <a:p>
                      <a:pPr algn="ctr">
                        <a:lnSpc>
                          <a:spcPct val="120000"/>
                        </a:lnSpc>
                        <a:spcBef>
                          <a:spcPts val="900"/>
                        </a:spcBef>
                        <a:defRPr sz="1800"/>
                      </a:pPr>
                      <a:r>
                        <a:rPr sz="1600" b="1" i="0" u="none" strike="noStrike" kern="1200" cap="none" spc="0" baseline="0" dirty="0" err="1">
                          <a:ln>
                            <a:noFill/>
                          </a:ln>
                          <a:solidFill>
                            <a:srgbClr val="314865"/>
                          </a:solidFill>
                          <a:uFillTx/>
                          <a:latin typeface="+mj-ea"/>
                          <a:ea typeface="Arial"/>
                          <a:cs typeface="Arial"/>
                          <a:sym typeface="微软雅黑"/>
                        </a:rPr>
                        <a:t>软件部门</a:t>
                      </a:r>
                      <a:endParaRPr sz="1600" b="1" i="0" u="none" strike="noStrike" kern="1200" cap="none" spc="0" baseline="0" dirty="0">
                        <a:ln>
                          <a:noFill/>
                        </a:ln>
                        <a:solidFill>
                          <a:srgbClr val="314865"/>
                        </a:solidFill>
                        <a:uFillTx/>
                        <a:latin typeface="+mj-ea"/>
                        <a:ea typeface="Arial"/>
                        <a:cs typeface="Arial"/>
                        <a:sym typeface="微软雅黑"/>
                      </a:endParaRP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ea typeface="Calibri"/>
                          <a:cs typeface="Calibri"/>
                        </a:defRPr>
                      </a:lvl1pPr>
                      <a:lvl2pPr marL="457200" algn="l" defTabSz="914400" rtl="0" eaLnBrk="1" latinLnBrk="0" hangingPunct="1">
                        <a:defRPr sz="1800" kern="1200">
                          <a:solidFill>
                            <a:schemeClr val="tx1"/>
                          </a:solidFill>
                          <a:latin typeface="Calibri"/>
                          <a:ea typeface="Calibri"/>
                          <a:cs typeface="Calibri"/>
                        </a:defRPr>
                      </a:lvl2pPr>
                      <a:lvl3pPr marL="914400" algn="l" defTabSz="914400" rtl="0" eaLnBrk="1" latinLnBrk="0" hangingPunct="1">
                        <a:defRPr sz="1800" kern="1200">
                          <a:solidFill>
                            <a:schemeClr val="tx1"/>
                          </a:solidFill>
                          <a:latin typeface="Calibri"/>
                          <a:ea typeface="Calibri"/>
                          <a:cs typeface="Calibri"/>
                        </a:defRPr>
                      </a:lvl3pPr>
                      <a:lvl4pPr marL="1371600" algn="l" defTabSz="914400" rtl="0" eaLnBrk="1" latinLnBrk="0" hangingPunct="1">
                        <a:defRPr sz="1800" kern="1200">
                          <a:solidFill>
                            <a:schemeClr val="tx1"/>
                          </a:solidFill>
                          <a:latin typeface="Calibri"/>
                          <a:ea typeface="Calibri"/>
                          <a:cs typeface="Calibri"/>
                        </a:defRPr>
                      </a:lvl4pPr>
                      <a:lvl5pPr marL="1828800" algn="l" defTabSz="914400" rtl="0" eaLnBrk="1" latinLnBrk="0" hangingPunct="1">
                        <a:defRPr sz="1800" kern="1200">
                          <a:solidFill>
                            <a:schemeClr val="tx1"/>
                          </a:solidFill>
                          <a:latin typeface="Calibri"/>
                          <a:ea typeface="Calibri"/>
                          <a:cs typeface="Calibri"/>
                        </a:defRPr>
                      </a:lvl5pPr>
                      <a:lvl6pPr marL="2286000" algn="l" defTabSz="914400" rtl="0" eaLnBrk="1" latinLnBrk="0" hangingPunct="1">
                        <a:defRPr sz="1800" kern="1200">
                          <a:solidFill>
                            <a:schemeClr val="tx1"/>
                          </a:solidFill>
                          <a:latin typeface="Calibri"/>
                          <a:ea typeface="Calibri"/>
                          <a:cs typeface="Calibri"/>
                        </a:defRPr>
                      </a:lvl6pPr>
                      <a:lvl7pPr marL="2743200" algn="l" defTabSz="914400" rtl="0" eaLnBrk="1" latinLnBrk="0" hangingPunct="1">
                        <a:defRPr sz="1800" kern="1200">
                          <a:solidFill>
                            <a:schemeClr val="tx1"/>
                          </a:solidFill>
                          <a:latin typeface="Calibri"/>
                          <a:ea typeface="Calibri"/>
                          <a:cs typeface="Calibri"/>
                        </a:defRPr>
                      </a:lvl7pPr>
                      <a:lvl8pPr marL="3200400" algn="l" defTabSz="914400" rtl="0" eaLnBrk="1" latinLnBrk="0" hangingPunct="1">
                        <a:defRPr sz="1800" kern="1200">
                          <a:solidFill>
                            <a:schemeClr val="tx1"/>
                          </a:solidFill>
                          <a:latin typeface="Calibri"/>
                          <a:ea typeface="Calibri"/>
                          <a:cs typeface="Calibri"/>
                        </a:defRPr>
                      </a:lvl8pPr>
                      <a:lvl9pPr marL="3657600" algn="l" defTabSz="914400" rtl="0" eaLnBrk="1" latinLnBrk="0" hangingPunct="1">
                        <a:defRPr sz="1800" kern="1200">
                          <a:solidFill>
                            <a:schemeClr val="tx1"/>
                          </a:solidFill>
                          <a:latin typeface="Calibri"/>
                          <a:ea typeface="Calibri"/>
                          <a:cs typeface="Calibri"/>
                        </a:defRPr>
                      </a:lvl9pPr>
                    </a:lstStyle>
                    <a:p>
                      <a:pPr algn="ctr">
                        <a:lnSpc>
                          <a:spcPct val="120000"/>
                        </a:lnSpc>
                        <a:spcBef>
                          <a:spcPts val="900"/>
                        </a:spcBef>
                        <a:defRPr sz="1800"/>
                      </a:pPr>
                      <a:r>
                        <a:rPr lang="en-US" sz="1600" b="1" i="0" u="none" strike="noStrike" kern="1200" cap="none" spc="0" baseline="0" dirty="0" smtClean="0">
                          <a:ln>
                            <a:noFill/>
                          </a:ln>
                          <a:solidFill>
                            <a:srgbClr val="314865"/>
                          </a:solidFill>
                          <a:uFillTx/>
                          <a:latin typeface="+mj-ea"/>
                          <a:ea typeface="Arial"/>
                          <a:cs typeface="Arial"/>
                          <a:sym typeface="微软雅黑"/>
                        </a:rPr>
                        <a:t>Python</a:t>
                      </a:r>
                      <a:r>
                        <a:rPr lang="zh-CN" altLang="en-US" sz="1600" b="1" i="0" u="none" strike="noStrike" kern="1200" cap="none" spc="0" baseline="0" dirty="0" smtClean="0">
                          <a:ln>
                            <a:noFill/>
                          </a:ln>
                          <a:solidFill>
                            <a:srgbClr val="314865"/>
                          </a:solidFill>
                          <a:uFillTx/>
                          <a:latin typeface="+mj-ea"/>
                          <a:ea typeface="Arial"/>
                          <a:cs typeface="Arial"/>
                          <a:sym typeface="微软雅黑"/>
                        </a:rPr>
                        <a:t>开发工程师</a:t>
                      </a:r>
                      <a:endParaRPr sz="1600" b="1" i="0" u="none" strike="noStrike" kern="1200" cap="none" spc="0" baseline="0" dirty="0">
                        <a:ln>
                          <a:noFill/>
                        </a:ln>
                        <a:solidFill>
                          <a:srgbClr val="314865"/>
                        </a:solidFill>
                        <a:uFillTx/>
                        <a:latin typeface="+mj-ea"/>
                        <a:ea typeface="Arial"/>
                        <a:cs typeface="Arial"/>
                        <a:sym typeface="微软雅黑"/>
                      </a:endParaRPr>
                    </a:p>
                  </a:txBody>
                  <a:tcPr marL="45720" marR="45720" anchor="ctr" horzOverflow="overflow">
                    <a:lnL w="12700">
                      <a:solidFill>
                        <a:srgbClr val="000000"/>
                      </a:solidFill>
                    </a:lnL>
                    <a:lnR w="28575">
                      <a:solidFill>
                        <a:srgbClr val="000000"/>
                      </a:solidFill>
                    </a:lnR>
                    <a:lnT w="12700">
                      <a:solidFill>
                        <a:srgbClr val="000000"/>
                      </a:solidFill>
                    </a:lnT>
                    <a:lnB w="12700">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25569">
                <a:tc>
                  <a:txBody>
                    <a:bodyPr/>
                    <a:lstStyle>
                      <a:lvl1pPr marL="0" algn="l" defTabSz="914400" rtl="0" eaLnBrk="1" latinLnBrk="0" hangingPunct="1">
                        <a:defRPr sz="1800" kern="1200">
                          <a:solidFill>
                            <a:schemeClr val="tx1"/>
                          </a:solidFill>
                          <a:latin typeface="Calibri"/>
                          <a:ea typeface="Calibri"/>
                          <a:cs typeface="Calibri"/>
                        </a:defRPr>
                      </a:lvl1pPr>
                      <a:lvl2pPr marL="457200" algn="l" defTabSz="914400" rtl="0" eaLnBrk="1" latinLnBrk="0" hangingPunct="1">
                        <a:defRPr sz="1800" kern="1200">
                          <a:solidFill>
                            <a:schemeClr val="tx1"/>
                          </a:solidFill>
                          <a:latin typeface="Calibri"/>
                          <a:ea typeface="Calibri"/>
                          <a:cs typeface="Calibri"/>
                        </a:defRPr>
                      </a:lvl2pPr>
                      <a:lvl3pPr marL="914400" algn="l" defTabSz="914400" rtl="0" eaLnBrk="1" latinLnBrk="0" hangingPunct="1">
                        <a:defRPr sz="1800" kern="1200">
                          <a:solidFill>
                            <a:schemeClr val="tx1"/>
                          </a:solidFill>
                          <a:latin typeface="Calibri"/>
                          <a:ea typeface="Calibri"/>
                          <a:cs typeface="Calibri"/>
                        </a:defRPr>
                      </a:lvl3pPr>
                      <a:lvl4pPr marL="1371600" algn="l" defTabSz="914400" rtl="0" eaLnBrk="1" latinLnBrk="0" hangingPunct="1">
                        <a:defRPr sz="1800" kern="1200">
                          <a:solidFill>
                            <a:schemeClr val="tx1"/>
                          </a:solidFill>
                          <a:latin typeface="Calibri"/>
                          <a:ea typeface="Calibri"/>
                          <a:cs typeface="Calibri"/>
                        </a:defRPr>
                      </a:lvl4pPr>
                      <a:lvl5pPr marL="1828800" algn="l" defTabSz="914400" rtl="0" eaLnBrk="1" latinLnBrk="0" hangingPunct="1">
                        <a:defRPr sz="1800" kern="1200">
                          <a:solidFill>
                            <a:schemeClr val="tx1"/>
                          </a:solidFill>
                          <a:latin typeface="Calibri"/>
                          <a:ea typeface="Calibri"/>
                          <a:cs typeface="Calibri"/>
                        </a:defRPr>
                      </a:lvl5pPr>
                      <a:lvl6pPr marL="2286000" algn="l" defTabSz="914400" rtl="0" eaLnBrk="1" latinLnBrk="0" hangingPunct="1">
                        <a:defRPr sz="1800" kern="1200">
                          <a:solidFill>
                            <a:schemeClr val="tx1"/>
                          </a:solidFill>
                          <a:latin typeface="Calibri"/>
                          <a:ea typeface="Calibri"/>
                          <a:cs typeface="Calibri"/>
                        </a:defRPr>
                      </a:lvl6pPr>
                      <a:lvl7pPr marL="2743200" algn="l" defTabSz="914400" rtl="0" eaLnBrk="1" latinLnBrk="0" hangingPunct="1">
                        <a:defRPr sz="1800" kern="1200">
                          <a:solidFill>
                            <a:schemeClr val="tx1"/>
                          </a:solidFill>
                          <a:latin typeface="Calibri"/>
                          <a:ea typeface="Calibri"/>
                          <a:cs typeface="Calibri"/>
                        </a:defRPr>
                      </a:lvl7pPr>
                      <a:lvl8pPr marL="3200400" algn="l" defTabSz="914400" rtl="0" eaLnBrk="1" latinLnBrk="0" hangingPunct="1">
                        <a:defRPr sz="1800" kern="1200">
                          <a:solidFill>
                            <a:schemeClr val="tx1"/>
                          </a:solidFill>
                          <a:latin typeface="Calibri"/>
                          <a:ea typeface="Calibri"/>
                          <a:cs typeface="Calibri"/>
                        </a:defRPr>
                      </a:lvl8pPr>
                      <a:lvl9pPr marL="3657600" algn="l" defTabSz="914400" rtl="0" eaLnBrk="1" latinLnBrk="0" hangingPunct="1">
                        <a:defRPr sz="1800" kern="1200">
                          <a:solidFill>
                            <a:schemeClr val="tx1"/>
                          </a:solidFill>
                          <a:latin typeface="Calibri"/>
                          <a:ea typeface="Calibri"/>
                          <a:cs typeface="Calibri"/>
                        </a:defRPr>
                      </a:lvl9pPr>
                    </a:lstStyle>
                    <a:p>
                      <a:pPr algn="ctr">
                        <a:lnSpc>
                          <a:spcPct val="120000"/>
                        </a:lnSpc>
                        <a:spcBef>
                          <a:spcPts val="900"/>
                        </a:spcBef>
                        <a:defRPr sz="1800"/>
                      </a:pPr>
                      <a:r>
                        <a:rPr lang="en-US" altLang="zh-CN" sz="1600" b="1" i="0" u="none" strike="noStrike" kern="1200" cap="none" spc="0" baseline="0" dirty="0" smtClean="0">
                          <a:ln>
                            <a:noFill/>
                          </a:ln>
                          <a:solidFill>
                            <a:srgbClr val="314865"/>
                          </a:solidFill>
                          <a:uFillTx/>
                          <a:latin typeface="+mn-ea"/>
                          <a:ea typeface="Arial"/>
                          <a:cs typeface="Arial"/>
                          <a:sym typeface="微软雅黑"/>
                        </a:rPr>
                        <a:t>201609 - 201803</a:t>
                      </a:r>
                      <a:endParaRPr sz="1600" b="1" i="0" u="none" strike="noStrike" kern="1200" cap="none" spc="0" baseline="0" dirty="0">
                        <a:ln>
                          <a:noFill/>
                        </a:ln>
                        <a:solidFill>
                          <a:srgbClr val="314865"/>
                        </a:solidFill>
                        <a:uFillTx/>
                        <a:latin typeface="+mn-ea"/>
                        <a:ea typeface="Arial"/>
                        <a:cs typeface="Arial"/>
                        <a:sym typeface="微软雅黑"/>
                      </a:endParaRPr>
                    </a:p>
                  </a:txBody>
                  <a:tcPr marL="45720" marR="45720" anchor="ctr" horzOverflow="overflow">
                    <a:lnL w="28575">
                      <a:solidFill>
                        <a:srgbClr val="000000"/>
                      </a:solidFill>
                    </a:lnL>
                    <a:lnR w="12700">
                      <a:solidFill>
                        <a:srgbClr val="000000"/>
                      </a:solidFill>
                    </a:lnR>
                    <a:lnT w="12700">
                      <a:solidFill>
                        <a:srgbClr val="000000"/>
                      </a:solidFill>
                    </a:lnT>
                    <a:lnB w="12700">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ea typeface="Calibri"/>
                          <a:cs typeface="Calibri"/>
                        </a:defRPr>
                      </a:lvl1pPr>
                      <a:lvl2pPr marL="457200" algn="l" defTabSz="914400" rtl="0" eaLnBrk="1" latinLnBrk="0" hangingPunct="1">
                        <a:defRPr sz="1800" kern="1200">
                          <a:solidFill>
                            <a:schemeClr val="tx1"/>
                          </a:solidFill>
                          <a:latin typeface="Calibri"/>
                          <a:ea typeface="Calibri"/>
                          <a:cs typeface="Calibri"/>
                        </a:defRPr>
                      </a:lvl2pPr>
                      <a:lvl3pPr marL="914400" algn="l" defTabSz="914400" rtl="0" eaLnBrk="1" latinLnBrk="0" hangingPunct="1">
                        <a:defRPr sz="1800" kern="1200">
                          <a:solidFill>
                            <a:schemeClr val="tx1"/>
                          </a:solidFill>
                          <a:latin typeface="Calibri"/>
                          <a:ea typeface="Calibri"/>
                          <a:cs typeface="Calibri"/>
                        </a:defRPr>
                      </a:lvl3pPr>
                      <a:lvl4pPr marL="1371600" algn="l" defTabSz="914400" rtl="0" eaLnBrk="1" latinLnBrk="0" hangingPunct="1">
                        <a:defRPr sz="1800" kern="1200">
                          <a:solidFill>
                            <a:schemeClr val="tx1"/>
                          </a:solidFill>
                          <a:latin typeface="Calibri"/>
                          <a:ea typeface="Calibri"/>
                          <a:cs typeface="Calibri"/>
                        </a:defRPr>
                      </a:lvl4pPr>
                      <a:lvl5pPr marL="1828800" algn="l" defTabSz="914400" rtl="0" eaLnBrk="1" latinLnBrk="0" hangingPunct="1">
                        <a:defRPr sz="1800" kern="1200">
                          <a:solidFill>
                            <a:schemeClr val="tx1"/>
                          </a:solidFill>
                          <a:latin typeface="Calibri"/>
                          <a:ea typeface="Calibri"/>
                          <a:cs typeface="Calibri"/>
                        </a:defRPr>
                      </a:lvl5pPr>
                      <a:lvl6pPr marL="2286000" algn="l" defTabSz="914400" rtl="0" eaLnBrk="1" latinLnBrk="0" hangingPunct="1">
                        <a:defRPr sz="1800" kern="1200">
                          <a:solidFill>
                            <a:schemeClr val="tx1"/>
                          </a:solidFill>
                          <a:latin typeface="Calibri"/>
                          <a:ea typeface="Calibri"/>
                          <a:cs typeface="Calibri"/>
                        </a:defRPr>
                      </a:lvl6pPr>
                      <a:lvl7pPr marL="2743200" algn="l" defTabSz="914400" rtl="0" eaLnBrk="1" latinLnBrk="0" hangingPunct="1">
                        <a:defRPr sz="1800" kern="1200">
                          <a:solidFill>
                            <a:schemeClr val="tx1"/>
                          </a:solidFill>
                          <a:latin typeface="Calibri"/>
                          <a:ea typeface="Calibri"/>
                          <a:cs typeface="Calibri"/>
                        </a:defRPr>
                      </a:lvl7pPr>
                      <a:lvl8pPr marL="3200400" algn="l" defTabSz="914400" rtl="0" eaLnBrk="1" latinLnBrk="0" hangingPunct="1">
                        <a:defRPr sz="1800" kern="1200">
                          <a:solidFill>
                            <a:schemeClr val="tx1"/>
                          </a:solidFill>
                          <a:latin typeface="Calibri"/>
                          <a:ea typeface="Calibri"/>
                          <a:cs typeface="Calibri"/>
                        </a:defRPr>
                      </a:lvl8pPr>
                      <a:lvl9pPr marL="3657600" algn="l" defTabSz="914400" rtl="0" eaLnBrk="1" latinLnBrk="0" hangingPunct="1">
                        <a:defRPr sz="1800" kern="1200">
                          <a:solidFill>
                            <a:schemeClr val="tx1"/>
                          </a:solidFill>
                          <a:latin typeface="Calibri"/>
                          <a:ea typeface="Calibri"/>
                          <a:cs typeface="Calibri"/>
                        </a:defRPr>
                      </a:lvl9pPr>
                    </a:lstStyle>
                    <a:p>
                      <a:pPr algn="ctr">
                        <a:lnSpc>
                          <a:spcPct val="120000"/>
                        </a:lnSpc>
                        <a:spcBef>
                          <a:spcPts val="900"/>
                        </a:spcBef>
                        <a:defRPr sz="1800"/>
                      </a:pPr>
                      <a:r>
                        <a:rPr lang="zh-CN" altLang="en-US" sz="1600" b="1" i="0" u="none" strike="noStrike" kern="1200" cap="none" spc="0" baseline="0" dirty="0" smtClean="0">
                          <a:ln>
                            <a:noFill/>
                          </a:ln>
                          <a:solidFill>
                            <a:srgbClr val="314865"/>
                          </a:solidFill>
                          <a:uFillTx/>
                          <a:latin typeface="+mj-ea"/>
                          <a:ea typeface="Arial"/>
                          <a:cs typeface="Arial"/>
                          <a:sym typeface="微软雅黑"/>
                        </a:rPr>
                        <a:t>唯真数据服务有限公司</a:t>
                      </a:r>
                      <a:endParaRPr sz="1600" b="1" i="0" u="none" strike="noStrike" kern="1200" cap="none" spc="0" baseline="0" dirty="0">
                        <a:ln>
                          <a:noFill/>
                        </a:ln>
                        <a:solidFill>
                          <a:srgbClr val="314865"/>
                        </a:solidFill>
                        <a:uFillTx/>
                        <a:latin typeface="+mj-ea"/>
                        <a:ea typeface="Arial"/>
                        <a:cs typeface="Arial"/>
                        <a:sym typeface="微软雅黑"/>
                      </a:endParaRP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ea typeface="Calibri"/>
                          <a:cs typeface="Calibri"/>
                        </a:defRPr>
                      </a:lvl1pPr>
                      <a:lvl2pPr marL="457200" algn="l" defTabSz="914400" rtl="0" eaLnBrk="1" latinLnBrk="0" hangingPunct="1">
                        <a:defRPr sz="1800" kern="1200">
                          <a:solidFill>
                            <a:schemeClr val="tx1"/>
                          </a:solidFill>
                          <a:latin typeface="Calibri"/>
                          <a:ea typeface="Calibri"/>
                          <a:cs typeface="Calibri"/>
                        </a:defRPr>
                      </a:lvl2pPr>
                      <a:lvl3pPr marL="914400" algn="l" defTabSz="914400" rtl="0" eaLnBrk="1" latinLnBrk="0" hangingPunct="1">
                        <a:defRPr sz="1800" kern="1200">
                          <a:solidFill>
                            <a:schemeClr val="tx1"/>
                          </a:solidFill>
                          <a:latin typeface="Calibri"/>
                          <a:ea typeface="Calibri"/>
                          <a:cs typeface="Calibri"/>
                        </a:defRPr>
                      </a:lvl3pPr>
                      <a:lvl4pPr marL="1371600" algn="l" defTabSz="914400" rtl="0" eaLnBrk="1" latinLnBrk="0" hangingPunct="1">
                        <a:defRPr sz="1800" kern="1200">
                          <a:solidFill>
                            <a:schemeClr val="tx1"/>
                          </a:solidFill>
                          <a:latin typeface="Calibri"/>
                          <a:ea typeface="Calibri"/>
                          <a:cs typeface="Calibri"/>
                        </a:defRPr>
                      </a:lvl4pPr>
                      <a:lvl5pPr marL="1828800" algn="l" defTabSz="914400" rtl="0" eaLnBrk="1" latinLnBrk="0" hangingPunct="1">
                        <a:defRPr sz="1800" kern="1200">
                          <a:solidFill>
                            <a:schemeClr val="tx1"/>
                          </a:solidFill>
                          <a:latin typeface="Calibri"/>
                          <a:ea typeface="Calibri"/>
                          <a:cs typeface="Calibri"/>
                        </a:defRPr>
                      </a:lvl5pPr>
                      <a:lvl6pPr marL="2286000" algn="l" defTabSz="914400" rtl="0" eaLnBrk="1" latinLnBrk="0" hangingPunct="1">
                        <a:defRPr sz="1800" kern="1200">
                          <a:solidFill>
                            <a:schemeClr val="tx1"/>
                          </a:solidFill>
                          <a:latin typeface="Calibri"/>
                          <a:ea typeface="Calibri"/>
                          <a:cs typeface="Calibri"/>
                        </a:defRPr>
                      </a:lvl6pPr>
                      <a:lvl7pPr marL="2743200" algn="l" defTabSz="914400" rtl="0" eaLnBrk="1" latinLnBrk="0" hangingPunct="1">
                        <a:defRPr sz="1800" kern="1200">
                          <a:solidFill>
                            <a:schemeClr val="tx1"/>
                          </a:solidFill>
                          <a:latin typeface="Calibri"/>
                          <a:ea typeface="Calibri"/>
                          <a:cs typeface="Calibri"/>
                        </a:defRPr>
                      </a:lvl7pPr>
                      <a:lvl8pPr marL="3200400" algn="l" defTabSz="914400" rtl="0" eaLnBrk="1" latinLnBrk="0" hangingPunct="1">
                        <a:defRPr sz="1800" kern="1200">
                          <a:solidFill>
                            <a:schemeClr val="tx1"/>
                          </a:solidFill>
                          <a:latin typeface="Calibri"/>
                          <a:ea typeface="Calibri"/>
                          <a:cs typeface="Calibri"/>
                        </a:defRPr>
                      </a:lvl8pPr>
                      <a:lvl9pPr marL="3657600" algn="l" defTabSz="914400" rtl="0" eaLnBrk="1" latinLnBrk="0" hangingPunct="1">
                        <a:defRPr sz="1800" kern="1200">
                          <a:solidFill>
                            <a:schemeClr val="tx1"/>
                          </a:solidFill>
                          <a:latin typeface="Calibri"/>
                          <a:ea typeface="Calibri"/>
                          <a:cs typeface="Calibri"/>
                        </a:defRPr>
                      </a:lvl9pPr>
                    </a:lstStyle>
                    <a:p>
                      <a:pPr algn="ctr">
                        <a:lnSpc>
                          <a:spcPct val="120000"/>
                        </a:lnSpc>
                        <a:spcBef>
                          <a:spcPts val="900"/>
                        </a:spcBef>
                        <a:defRPr sz="1800"/>
                      </a:pPr>
                      <a:r>
                        <a:rPr sz="1600" b="1" i="0" u="none" strike="noStrike" kern="1200" cap="none" spc="0" baseline="0" dirty="0" err="1">
                          <a:ln>
                            <a:noFill/>
                          </a:ln>
                          <a:solidFill>
                            <a:srgbClr val="314865"/>
                          </a:solidFill>
                          <a:uFillTx/>
                          <a:latin typeface="+mj-ea"/>
                          <a:ea typeface="Arial"/>
                          <a:cs typeface="Arial"/>
                          <a:sym typeface="微软雅黑"/>
                        </a:rPr>
                        <a:t>软件部门</a:t>
                      </a:r>
                      <a:endParaRPr sz="1600" b="1" i="0" u="none" strike="noStrike" kern="1200" cap="none" spc="0" baseline="0" dirty="0">
                        <a:ln>
                          <a:noFill/>
                        </a:ln>
                        <a:solidFill>
                          <a:srgbClr val="314865"/>
                        </a:solidFill>
                        <a:uFillTx/>
                        <a:latin typeface="+mj-ea"/>
                        <a:ea typeface="Arial"/>
                        <a:cs typeface="Arial"/>
                        <a:sym typeface="微软雅黑"/>
                      </a:endParaRP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ea typeface="Calibri"/>
                          <a:cs typeface="Calibri"/>
                        </a:defRPr>
                      </a:lvl1pPr>
                      <a:lvl2pPr marL="457200" algn="l" defTabSz="914400" rtl="0" eaLnBrk="1" latinLnBrk="0" hangingPunct="1">
                        <a:defRPr sz="1800" kern="1200">
                          <a:solidFill>
                            <a:schemeClr val="tx1"/>
                          </a:solidFill>
                          <a:latin typeface="Calibri"/>
                          <a:ea typeface="Calibri"/>
                          <a:cs typeface="Calibri"/>
                        </a:defRPr>
                      </a:lvl2pPr>
                      <a:lvl3pPr marL="914400" algn="l" defTabSz="914400" rtl="0" eaLnBrk="1" latinLnBrk="0" hangingPunct="1">
                        <a:defRPr sz="1800" kern="1200">
                          <a:solidFill>
                            <a:schemeClr val="tx1"/>
                          </a:solidFill>
                          <a:latin typeface="Calibri"/>
                          <a:ea typeface="Calibri"/>
                          <a:cs typeface="Calibri"/>
                        </a:defRPr>
                      </a:lvl3pPr>
                      <a:lvl4pPr marL="1371600" algn="l" defTabSz="914400" rtl="0" eaLnBrk="1" latinLnBrk="0" hangingPunct="1">
                        <a:defRPr sz="1800" kern="1200">
                          <a:solidFill>
                            <a:schemeClr val="tx1"/>
                          </a:solidFill>
                          <a:latin typeface="Calibri"/>
                          <a:ea typeface="Calibri"/>
                          <a:cs typeface="Calibri"/>
                        </a:defRPr>
                      </a:lvl4pPr>
                      <a:lvl5pPr marL="1828800" algn="l" defTabSz="914400" rtl="0" eaLnBrk="1" latinLnBrk="0" hangingPunct="1">
                        <a:defRPr sz="1800" kern="1200">
                          <a:solidFill>
                            <a:schemeClr val="tx1"/>
                          </a:solidFill>
                          <a:latin typeface="Calibri"/>
                          <a:ea typeface="Calibri"/>
                          <a:cs typeface="Calibri"/>
                        </a:defRPr>
                      </a:lvl5pPr>
                      <a:lvl6pPr marL="2286000" algn="l" defTabSz="914400" rtl="0" eaLnBrk="1" latinLnBrk="0" hangingPunct="1">
                        <a:defRPr sz="1800" kern="1200">
                          <a:solidFill>
                            <a:schemeClr val="tx1"/>
                          </a:solidFill>
                          <a:latin typeface="Calibri"/>
                          <a:ea typeface="Calibri"/>
                          <a:cs typeface="Calibri"/>
                        </a:defRPr>
                      </a:lvl6pPr>
                      <a:lvl7pPr marL="2743200" algn="l" defTabSz="914400" rtl="0" eaLnBrk="1" latinLnBrk="0" hangingPunct="1">
                        <a:defRPr sz="1800" kern="1200">
                          <a:solidFill>
                            <a:schemeClr val="tx1"/>
                          </a:solidFill>
                          <a:latin typeface="Calibri"/>
                          <a:ea typeface="Calibri"/>
                          <a:cs typeface="Calibri"/>
                        </a:defRPr>
                      </a:lvl7pPr>
                      <a:lvl8pPr marL="3200400" algn="l" defTabSz="914400" rtl="0" eaLnBrk="1" latinLnBrk="0" hangingPunct="1">
                        <a:defRPr sz="1800" kern="1200">
                          <a:solidFill>
                            <a:schemeClr val="tx1"/>
                          </a:solidFill>
                          <a:latin typeface="Calibri"/>
                          <a:ea typeface="Calibri"/>
                          <a:cs typeface="Calibri"/>
                        </a:defRPr>
                      </a:lvl8pPr>
                      <a:lvl9pPr marL="3657600" algn="l" defTabSz="914400" rtl="0" eaLnBrk="1" latinLnBrk="0" hangingPunct="1">
                        <a:defRPr sz="1800" kern="1200">
                          <a:solidFill>
                            <a:schemeClr val="tx1"/>
                          </a:solidFill>
                          <a:latin typeface="Calibri"/>
                          <a:ea typeface="Calibri"/>
                          <a:cs typeface="Calibri"/>
                        </a:defRPr>
                      </a:lvl9pPr>
                    </a:lstStyle>
                    <a:p>
                      <a:pPr algn="ctr">
                        <a:lnSpc>
                          <a:spcPct val="120000"/>
                        </a:lnSpc>
                        <a:spcBef>
                          <a:spcPts val="900"/>
                        </a:spcBef>
                        <a:defRPr sz="1800"/>
                      </a:pPr>
                      <a:r>
                        <a:rPr lang="zh-CN" altLang="en-US" sz="1600" b="1" i="0" u="none" strike="noStrike" kern="1200" cap="none" spc="0" baseline="0" dirty="0" smtClean="0">
                          <a:ln>
                            <a:noFill/>
                          </a:ln>
                          <a:solidFill>
                            <a:srgbClr val="314865"/>
                          </a:solidFill>
                          <a:uFillTx/>
                          <a:latin typeface="+mj-ea"/>
                          <a:ea typeface="Arial"/>
                          <a:cs typeface="Arial"/>
                          <a:sym typeface="微软雅黑"/>
                        </a:rPr>
                        <a:t>数据库工程师</a:t>
                      </a:r>
                      <a:endParaRPr sz="1600" b="1" i="0" u="none" strike="noStrike" kern="1200" cap="none" spc="0" baseline="0" dirty="0">
                        <a:ln>
                          <a:noFill/>
                        </a:ln>
                        <a:solidFill>
                          <a:srgbClr val="314865"/>
                        </a:solidFill>
                        <a:uFillTx/>
                        <a:latin typeface="+mj-ea"/>
                        <a:ea typeface="Arial"/>
                        <a:cs typeface="Arial"/>
                        <a:sym typeface="微软雅黑"/>
                      </a:endParaRPr>
                    </a:p>
                  </a:txBody>
                  <a:tcPr marL="45720" marR="45720" anchor="ctr" horzOverflow="overflow">
                    <a:lnL w="12700">
                      <a:solidFill>
                        <a:srgbClr val="000000"/>
                      </a:solidFill>
                    </a:lnL>
                    <a:lnR w="28575">
                      <a:solidFill>
                        <a:srgbClr val="000000"/>
                      </a:solidFill>
                    </a:lnR>
                    <a:lnT w="12700">
                      <a:solidFill>
                        <a:srgbClr val="000000"/>
                      </a:solidFill>
                    </a:lnT>
                    <a:lnB w="12700">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403990">
                <a:tc>
                  <a:txBody>
                    <a:bodyPr/>
                    <a:lstStyle>
                      <a:lvl1pPr marL="0" algn="l" defTabSz="914400" rtl="0" eaLnBrk="1" latinLnBrk="0" hangingPunct="1">
                        <a:defRPr sz="1800" kern="1200">
                          <a:solidFill>
                            <a:schemeClr val="tx1"/>
                          </a:solidFill>
                          <a:latin typeface="Calibri"/>
                          <a:ea typeface="Calibri"/>
                          <a:cs typeface="Calibri"/>
                        </a:defRPr>
                      </a:lvl1pPr>
                      <a:lvl2pPr marL="457200" algn="l" defTabSz="914400" rtl="0" eaLnBrk="1" latinLnBrk="0" hangingPunct="1">
                        <a:defRPr sz="1800" kern="1200">
                          <a:solidFill>
                            <a:schemeClr val="tx1"/>
                          </a:solidFill>
                          <a:latin typeface="Calibri"/>
                          <a:ea typeface="Calibri"/>
                          <a:cs typeface="Calibri"/>
                        </a:defRPr>
                      </a:lvl2pPr>
                      <a:lvl3pPr marL="914400" algn="l" defTabSz="914400" rtl="0" eaLnBrk="1" latinLnBrk="0" hangingPunct="1">
                        <a:defRPr sz="1800" kern="1200">
                          <a:solidFill>
                            <a:schemeClr val="tx1"/>
                          </a:solidFill>
                          <a:latin typeface="Calibri"/>
                          <a:ea typeface="Calibri"/>
                          <a:cs typeface="Calibri"/>
                        </a:defRPr>
                      </a:lvl3pPr>
                      <a:lvl4pPr marL="1371600" algn="l" defTabSz="914400" rtl="0" eaLnBrk="1" latinLnBrk="0" hangingPunct="1">
                        <a:defRPr sz="1800" kern="1200">
                          <a:solidFill>
                            <a:schemeClr val="tx1"/>
                          </a:solidFill>
                          <a:latin typeface="Calibri"/>
                          <a:ea typeface="Calibri"/>
                          <a:cs typeface="Calibri"/>
                        </a:defRPr>
                      </a:lvl4pPr>
                      <a:lvl5pPr marL="1828800" algn="l" defTabSz="914400" rtl="0" eaLnBrk="1" latinLnBrk="0" hangingPunct="1">
                        <a:defRPr sz="1800" kern="1200">
                          <a:solidFill>
                            <a:schemeClr val="tx1"/>
                          </a:solidFill>
                          <a:latin typeface="Calibri"/>
                          <a:ea typeface="Calibri"/>
                          <a:cs typeface="Calibri"/>
                        </a:defRPr>
                      </a:lvl5pPr>
                      <a:lvl6pPr marL="2286000" algn="l" defTabSz="914400" rtl="0" eaLnBrk="1" latinLnBrk="0" hangingPunct="1">
                        <a:defRPr sz="1800" kern="1200">
                          <a:solidFill>
                            <a:schemeClr val="tx1"/>
                          </a:solidFill>
                          <a:latin typeface="Calibri"/>
                          <a:ea typeface="Calibri"/>
                          <a:cs typeface="Calibri"/>
                        </a:defRPr>
                      </a:lvl6pPr>
                      <a:lvl7pPr marL="2743200" algn="l" defTabSz="914400" rtl="0" eaLnBrk="1" latinLnBrk="0" hangingPunct="1">
                        <a:defRPr sz="1800" kern="1200">
                          <a:solidFill>
                            <a:schemeClr val="tx1"/>
                          </a:solidFill>
                          <a:latin typeface="Calibri"/>
                          <a:ea typeface="Calibri"/>
                          <a:cs typeface="Calibri"/>
                        </a:defRPr>
                      </a:lvl7pPr>
                      <a:lvl8pPr marL="3200400" algn="l" defTabSz="914400" rtl="0" eaLnBrk="1" latinLnBrk="0" hangingPunct="1">
                        <a:defRPr sz="1800" kern="1200">
                          <a:solidFill>
                            <a:schemeClr val="tx1"/>
                          </a:solidFill>
                          <a:latin typeface="Calibri"/>
                          <a:ea typeface="Calibri"/>
                          <a:cs typeface="Calibri"/>
                        </a:defRPr>
                      </a:lvl8pPr>
                      <a:lvl9pPr marL="3657600" algn="l" defTabSz="914400" rtl="0" eaLnBrk="1" latinLnBrk="0" hangingPunct="1">
                        <a:defRPr sz="1800" kern="1200">
                          <a:solidFill>
                            <a:schemeClr val="tx1"/>
                          </a:solidFill>
                          <a:latin typeface="Calibri"/>
                          <a:ea typeface="Calibri"/>
                          <a:cs typeface="Calibri"/>
                        </a:defRPr>
                      </a:lvl9pPr>
                    </a:lstStyle>
                    <a:p>
                      <a:pPr marL="0" marR="0" indent="0" algn="ctr" defTabSz="914400" rtl="0" eaLnBrk="1" latinLnBrk="0" hangingPunct="1">
                        <a:lnSpc>
                          <a:spcPct val="120000"/>
                        </a:lnSpc>
                        <a:spcBef>
                          <a:spcPts val="900"/>
                        </a:spcBef>
                        <a:spcAft>
                          <a:spcPts val="0"/>
                        </a:spcAft>
                        <a:buClrTx/>
                        <a:buSzTx/>
                        <a:buFontTx/>
                        <a:buNone/>
                        <a:tabLst/>
                        <a:defRPr sz="1800"/>
                      </a:pPr>
                      <a:r>
                        <a:rPr sz="1600" b="1" i="0" u="none" strike="noStrike" kern="1200" cap="none" spc="0" baseline="0" dirty="0" smtClean="0">
                          <a:ln>
                            <a:noFill/>
                          </a:ln>
                          <a:solidFill>
                            <a:srgbClr val="314865"/>
                          </a:solidFill>
                          <a:uFillTx/>
                          <a:latin typeface="+mj-ea"/>
                          <a:ea typeface="Arial"/>
                          <a:cs typeface="Arial"/>
                          <a:sym typeface="微软雅黑"/>
                        </a:rPr>
                        <a:t>2018</a:t>
                      </a:r>
                      <a:r>
                        <a:rPr lang="en-US" altLang="zh-CN" sz="1600" b="1" i="0" u="none" strike="noStrike" kern="1200" cap="none" spc="0" baseline="0" dirty="0" smtClean="0">
                          <a:ln>
                            <a:noFill/>
                          </a:ln>
                          <a:solidFill>
                            <a:srgbClr val="314865"/>
                          </a:solidFill>
                          <a:uFillTx/>
                          <a:latin typeface="+mj-ea"/>
                          <a:ea typeface="Arial"/>
                          <a:cs typeface="Arial"/>
                          <a:sym typeface="微软雅黑"/>
                        </a:rPr>
                        <a:t>04 - </a:t>
                      </a:r>
                      <a:r>
                        <a:rPr sz="1600" b="1" i="0" u="none" strike="noStrike" kern="1200" cap="none" spc="0" baseline="0" dirty="0" err="1" smtClean="0">
                          <a:ln>
                            <a:noFill/>
                          </a:ln>
                          <a:solidFill>
                            <a:srgbClr val="314865"/>
                          </a:solidFill>
                          <a:uFillTx/>
                          <a:latin typeface="+mj-ea"/>
                          <a:ea typeface="Arial"/>
                          <a:cs typeface="Arial"/>
                          <a:sym typeface="微软雅黑"/>
                        </a:rPr>
                        <a:t>至今</a:t>
                      </a:r>
                      <a:endParaRPr sz="1600" b="1" i="0" u="none" strike="noStrike" kern="1200" cap="none" spc="0" baseline="0" dirty="0">
                        <a:ln>
                          <a:noFill/>
                        </a:ln>
                        <a:solidFill>
                          <a:srgbClr val="314865"/>
                        </a:solidFill>
                        <a:uFillTx/>
                        <a:latin typeface="+mj-ea"/>
                        <a:ea typeface="Arial"/>
                        <a:cs typeface="Arial"/>
                        <a:sym typeface="微软雅黑"/>
                      </a:endParaRPr>
                    </a:p>
                  </a:txBody>
                  <a:tcPr marL="45720" marR="45720" anchor="ctr" horzOverflow="overflow">
                    <a:lnL w="28575">
                      <a:solidFill>
                        <a:srgbClr val="000000"/>
                      </a:solidFill>
                    </a:lnL>
                    <a:lnR w="12700">
                      <a:solidFill>
                        <a:srgbClr val="000000"/>
                      </a:solidFill>
                    </a:lnR>
                    <a:lnT w="12700">
                      <a:solidFill>
                        <a:srgbClr val="000000"/>
                      </a:solidFill>
                    </a:lnT>
                    <a:lnB w="28575">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ea typeface="Calibri"/>
                          <a:cs typeface="Calibri"/>
                        </a:defRPr>
                      </a:lvl1pPr>
                      <a:lvl2pPr marL="457200" algn="l" defTabSz="914400" rtl="0" eaLnBrk="1" latinLnBrk="0" hangingPunct="1">
                        <a:defRPr sz="1800" kern="1200">
                          <a:solidFill>
                            <a:schemeClr val="tx1"/>
                          </a:solidFill>
                          <a:latin typeface="Calibri"/>
                          <a:ea typeface="Calibri"/>
                          <a:cs typeface="Calibri"/>
                        </a:defRPr>
                      </a:lvl2pPr>
                      <a:lvl3pPr marL="914400" algn="l" defTabSz="914400" rtl="0" eaLnBrk="1" latinLnBrk="0" hangingPunct="1">
                        <a:defRPr sz="1800" kern="1200">
                          <a:solidFill>
                            <a:schemeClr val="tx1"/>
                          </a:solidFill>
                          <a:latin typeface="Calibri"/>
                          <a:ea typeface="Calibri"/>
                          <a:cs typeface="Calibri"/>
                        </a:defRPr>
                      </a:lvl3pPr>
                      <a:lvl4pPr marL="1371600" algn="l" defTabSz="914400" rtl="0" eaLnBrk="1" latinLnBrk="0" hangingPunct="1">
                        <a:defRPr sz="1800" kern="1200">
                          <a:solidFill>
                            <a:schemeClr val="tx1"/>
                          </a:solidFill>
                          <a:latin typeface="Calibri"/>
                          <a:ea typeface="Calibri"/>
                          <a:cs typeface="Calibri"/>
                        </a:defRPr>
                      </a:lvl4pPr>
                      <a:lvl5pPr marL="1828800" algn="l" defTabSz="914400" rtl="0" eaLnBrk="1" latinLnBrk="0" hangingPunct="1">
                        <a:defRPr sz="1800" kern="1200">
                          <a:solidFill>
                            <a:schemeClr val="tx1"/>
                          </a:solidFill>
                          <a:latin typeface="Calibri"/>
                          <a:ea typeface="Calibri"/>
                          <a:cs typeface="Calibri"/>
                        </a:defRPr>
                      </a:lvl5pPr>
                      <a:lvl6pPr marL="2286000" algn="l" defTabSz="914400" rtl="0" eaLnBrk="1" latinLnBrk="0" hangingPunct="1">
                        <a:defRPr sz="1800" kern="1200">
                          <a:solidFill>
                            <a:schemeClr val="tx1"/>
                          </a:solidFill>
                          <a:latin typeface="Calibri"/>
                          <a:ea typeface="Calibri"/>
                          <a:cs typeface="Calibri"/>
                        </a:defRPr>
                      </a:lvl6pPr>
                      <a:lvl7pPr marL="2743200" algn="l" defTabSz="914400" rtl="0" eaLnBrk="1" latinLnBrk="0" hangingPunct="1">
                        <a:defRPr sz="1800" kern="1200">
                          <a:solidFill>
                            <a:schemeClr val="tx1"/>
                          </a:solidFill>
                          <a:latin typeface="Calibri"/>
                          <a:ea typeface="Calibri"/>
                          <a:cs typeface="Calibri"/>
                        </a:defRPr>
                      </a:lvl7pPr>
                      <a:lvl8pPr marL="3200400" algn="l" defTabSz="914400" rtl="0" eaLnBrk="1" latinLnBrk="0" hangingPunct="1">
                        <a:defRPr sz="1800" kern="1200">
                          <a:solidFill>
                            <a:schemeClr val="tx1"/>
                          </a:solidFill>
                          <a:latin typeface="Calibri"/>
                          <a:ea typeface="Calibri"/>
                          <a:cs typeface="Calibri"/>
                        </a:defRPr>
                      </a:lvl8pPr>
                      <a:lvl9pPr marL="3657600" algn="l" defTabSz="914400" rtl="0" eaLnBrk="1" latinLnBrk="0" hangingPunct="1">
                        <a:defRPr sz="1800" kern="1200">
                          <a:solidFill>
                            <a:schemeClr val="tx1"/>
                          </a:solidFill>
                          <a:latin typeface="Calibri"/>
                          <a:ea typeface="Calibri"/>
                          <a:cs typeface="Calibri"/>
                        </a:defRPr>
                      </a:lvl9pPr>
                    </a:lstStyle>
                    <a:p>
                      <a:pPr marL="0" marR="0" indent="0" algn="ctr" defTabSz="914400" rtl="0" eaLnBrk="1" latinLnBrk="0" hangingPunct="1">
                        <a:lnSpc>
                          <a:spcPct val="120000"/>
                        </a:lnSpc>
                        <a:spcBef>
                          <a:spcPts val="900"/>
                        </a:spcBef>
                        <a:spcAft>
                          <a:spcPts val="0"/>
                        </a:spcAft>
                        <a:buClrTx/>
                        <a:buSzTx/>
                        <a:buFontTx/>
                        <a:buNone/>
                        <a:tabLst/>
                        <a:defRPr sz="1800"/>
                      </a:pPr>
                      <a:r>
                        <a:rPr sz="1600" b="1" i="0" u="none" strike="noStrike" kern="1200" cap="none" spc="0" baseline="0" dirty="0" err="1">
                          <a:ln>
                            <a:noFill/>
                          </a:ln>
                          <a:solidFill>
                            <a:srgbClr val="314865"/>
                          </a:solidFill>
                          <a:uFillTx/>
                          <a:latin typeface="+mj-ea"/>
                          <a:ea typeface="Arial"/>
                          <a:cs typeface="Arial"/>
                          <a:sym typeface="微软雅黑"/>
                        </a:rPr>
                        <a:t>优特电力科技股份有限公司</a:t>
                      </a:r>
                      <a:endParaRPr sz="1600" b="1" i="0" u="none" strike="noStrike" kern="1200" cap="none" spc="0" baseline="0" dirty="0">
                        <a:ln>
                          <a:noFill/>
                        </a:ln>
                        <a:solidFill>
                          <a:srgbClr val="314865"/>
                        </a:solidFill>
                        <a:uFillTx/>
                        <a:latin typeface="+mj-ea"/>
                        <a:ea typeface="Arial"/>
                        <a:cs typeface="Arial"/>
                        <a:sym typeface="微软雅黑"/>
                      </a:endParaRPr>
                    </a:p>
                  </a:txBody>
                  <a:tcPr marL="45720" marR="45720" anchor="ctr" horzOverflow="overflow">
                    <a:lnL w="12700">
                      <a:solidFill>
                        <a:srgbClr val="000000"/>
                      </a:solidFill>
                    </a:lnL>
                    <a:lnR w="12700">
                      <a:solidFill>
                        <a:srgbClr val="000000"/>
                      </a:solidFill>
                    </a:lnR>
                    <a:lnT w="12700">
                      <a:solidFill>
                        <a:srgbClr val="000000"/>
                      </a:solidFill>
                    </a:lnT>
                    <a:lnB w="28575">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ea typeface="Calibri"/>
                          <a:cs typeface="Calibri"/>
                        </a:defRPr>
                      </a:lvl1pPr>
                      <a:lvl2pPr marL="457200" algn="l" defTabSz="914400" rtl="0" eaLnBrk="1" latinLnBrk="0" hangingPunct="1">
                        <a:defRPr sz="1800" kern="1200">
                          <a:solidFill>
                            <a:schemeClr val="tx1"/>
                          </a:solidFill>
                          <a:latin typeface="Calibri"/>
                          <a:ea typeface="Calibri"/>
                          <a:cs typeface="Calibri"/>
                        </a:defRPr>
                      </a:lvl2pPr>
                      <a:lvl3pPr marL="914400" algn="l" defTabSz="914400" rtl="0" eaLnBrk="1" latinLnBrk="0" hangingPunct="1">
                        <a:defRPr sz="1800" kern="1200">
                          <a:solidFill>
                            <a:schemeClr val="tx1"/>
                          </a:solidFill>
                          <a:latin typeface="Calibri"/>
                          <a:ea typeface="Calibri"/>
                          <a:cs typeface="Calibri"/>
                        </a:defRPr>
                      </a:lvl3pPr>
                      <a:lvl4pPr marL="1371600" algn="l" defTabSz="914400" rtl="0" eaLnBrk="1" latinLnBrk="0" hangingPunct="1">
                        <a:defRPr sz="1800" kern="1200">
                          <a:solidFill>
                            <a:schemeClr val="tx1"/>
                          </a:solidFill>
                          <a:latin typeface="Calibri"/>
                          <a:ea typeface="Calibri"/>
                          <a:cs typeface="Calibri"/>
                        </a:defRPr>
                      </a:lvl4pPr>
                      <a:lvl5pPr marL="1828800" algn="l" defTabSz="914400" rtl="0" eaLnBrk="1" latinLnBrk="0" hangingPunct="1">
                        <a:defRPr sz="1800" kern="1200">
                          <a:solidFill>
                            <a:schemeClr val="tx1"/>
                          </a:solidFill>
                          <a:latin typeface="Calibri"/>
                          <a:ea typeface="Calibri"/>
                          <a:cs typeface="Calibri"/>
                        </a:defRPr>
                      </a:lvl5pPr>
                      <a:lvl6pPr marL="2286000" algn="l" defTabSz="914400" rtl="0" eaLnBrk="1" latinLnBrk="0" hangingPunct="1">
                        <a:defRPr sz="1800" kern="1200">
                          <a:solidFill>
                            <a:schemeClr val="tx1"/>
                          </a:solidFill>
                          <a:latin typeface="Calibri"/>
                          <a:ea typeface="Calibri"/>
                          <a:cs typeface="Calibri"/>
                        </a:defRPr>
                      </a:lvl6pPr>
                      <a:lvl7pPr marL="2743200" algn="l" defTabSz="914400" rtl="0" eaLnBrk="1" latinLnBrk="0" hangingPunct="1">
                        <a:defRPr sz="1800" kern="1200">
                          <a:solidFill>
                            <a:schemeClr val="tx1"/>
                          </a:solidFill>
                          <a:latin typeface="Calibri"/>
                          <a:ea typeface="Calibri"/>
                          <a:cs typeface="Calibri"/>
                        </a:defRPr>
                      </a:lvl7pPr>
                      <a:lvl8pPr marL="3200400" algn="l" defTabSz="914400" rtl="0" eaLnBrk="1" latinLnBrk="0" hangingPunct="1">
                        <a:defRPr sz="1800" kern="1200">
                          <a:solidFill>
                            <a:schemeClr val="tx1"/>
                          </a:solidFill>
                          <a:latin typeface="Calibri"/>
                          <a:ea typeface="Calibri"/>
                          <a:cs typeface="Calibri"/>
                        </a:defRPr>
                      </a:lvl8pPr>
                      <a:lvl9pPr marL="3657600" algn="l" defTabSz="914400" rtl="0" eaLnBrk="1" latinLnBrk="0" hangingPunct="1">
                        <a:defRPr sz="1800" kern="1200">
                          <a:solidFill>
                            <a:schemeClr val="tx1"/>
                          </a:solidFill>
                          <a:latin typeface="Calibri"/>
                          <a:ea typeface="Calibri"/>
                          <a:cs typeface="Calibri"/>
                        </a:defRPr>
                      </a:lvl9pPr>
                    </a:lstStyle>
                    <a:p>
                      <a:pPr marL="0" marR="0" indent="0" algn="ctr" defTabSz="914400" rtl="0" eaLnBrk="1" latinLnBrk="0" hangingPunct="1">
                        <a:lnSpc>
                          <a:spcPct val="120000"/>
                        </a:lnSpc>
                        <a:spcBef>
                          <a:spcPts val="900"/>
                        </a:spcBef>
                        <a:spcAft>
                          <a:spcPts val="0"/>
                        </a:spcAft>
                        <a:buClrTx/>
                        <a:buSzTx/>
                        <a:buFontTx/>
                        <a:buNone/>
                        <a:tabLst/>
                        <a:defRPr sz="1800"/>
                      </a:pPr>
                      <a:r>
                        <a:rPr lang="zh-CN" altLang="en-US" sz="1600" b="1" i="0" u="none" strike="noStrike" kern="1200" cap="none" spc="0" baseline="0" dirty="0" smtClean="0">
                          <a:ln>
                            <a:noFill/>
                          </a:ln>
                          <a:solidFill>
                            <a:srgbClr val="314865"/>
                          </a:solidFill>
                          <a:uFillTx/>
                          <a:latin typeface="+mj-ea"/>
                          <a:ea typeface="Arial"/>
                          <a:cs typeface="Arial"/>
                          <a:sym typeface="微软雅黑"/>
                        </a:rPr>
                        <a:t>软件产品部</a:t>
                      </a:r>
                      <a:endParaRPr sz="1600" b="1" i="0" u="none" strike="noStrike" kern="1200" cap="none" spc="0" baseline="0" dirty="0">
                        <a:ln>
                          <a:noFill/>
                        </a:ln>
                        <a:solidFill>
                          <a:srgbClr val="314865"/>
                        </a:solidFill>
                        <a:uFillTx/>
                        <a:latin typeface="+mj-ea"/>
                        <a:ea typeface="Arial"/>
                        <a:cs typeface="Arial"/>
                        <a:sym typeface="微软雅黑"/>
                      </a:endParaRPr>
                    </a:p>
                  </a:txBody>
                  <a:tcPr marL="45720" marR="45720" anchor="ctr" horzOverflow="overflow">
                    <a:lnL w="12700">
                      <a:solidFill>
                        <a:srgbClr val="000000"/>
                      </a:solidFill>
                    </a:lnL>
                    <a:lnR w="12700">
                      <a:solidFill>
                        <a:srgbClr val="000000"/>
                      </a:solidFill>
                    </a:lnR>
                    <a:lnT w="12700">
                      <a:solidFill>
                        <a:srgbClr val="000000"/>
                      </a:solidFill>
                    </a:lnT>
                    <a:lnB w="28575">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ea typeface="Calibri"/>
                          <a:cs typeface="Calibri"/>
                        </a:defRPr>
                      </a:lvl1pPr>
                      <a:lvl2pPr marL="457200" algn="l" defTabSz="914400" rtl="0" eaLnBrk="1" latinLnBrk="0" hangingPunct="1">
                        <a:defRPr sz="1800" kern="1200">
                          <a:solidFill>
                            <a:schemeClr val="tx1"/>
                          </a:solidFill>
                          <a:latin typeface="Calibri"/>
                          <a:ea typeface="Calibri"/>
                          <a:cs typeface="Calibri"/>
                        </a:defRPr>
                      </a:lvl2pPr>
                      <a:lvl3pPr marL="914400" algn="l" defTabSz="914400" rtl="0" eaLnBrk="1" latinLnBrk="0" hangingPunct="1">
                        <a:defRPr sz="1800" kern="1200">
                          <a:solidFill>
                            <a:schemeClr val="tx1"/>
                          </a:solidFill>
                          <a:latin typeface="Calibri"/>
                          <a:ea typeface="Calibri"/>
                          <a:cs typeface="Calibri"/>
                        </a:defRPr>
                      </a:lvl3pPr>
                      <a:lvl4pPr marL="1371600" algn="l" defTabSz="914400" rtl="0" eaLnBrk="1" latinLnBrk="0" hangingPunct="1">
                        <a:defRPr sz="1800" kern="1200">
                          <a:solidFill>
                            <a:schemeClr val="tx1"/>
                          </a:solidFill>
                          <a:latin typeface="Calibri"/>
                          <a:ea typeface="Calibri"/>
                          <a:cs typeface="Calibri"/>
                        </a:defRPr>
                      </a:lvl4pPr>
                      <a:lvl5pPr marL="1828800" algn="l" defTabSz="914400" rtl="0" eaLnBrk="1" latinLnBrk="0" hangingPunct="1">
                        <a:defRPr sz="1800" kern="1200">
                          <a:solidFill>
                            <a:schemeClr val="tx1"/>
                          </a:solidFill>
                          <a:latin typeface="Calibri"/>
                          <a:ea typeface="Calibri"/>
                          <a:cs typeface="Calibri"/>
                        </a:defRPr>
                      </a:lvl5pPr>
                      <a:lvl6pPr marL="2286000" algn="l" defTabSz="914400" rtl="0" eaLnBrk="1" latinLnBrk="0" hangingPunct="1">
                        <a:defRPr sz="1800" kern="1200">
                          <a:solidFill>
                            <a:schemeClr val="tx1"/>
                          </a:solidFill>
                          <a:latin typeface="Calibri"/>
                          <a:ea typeface="Calibri"/>
                          <a:cs typeface="Calibri"/>
                        </a:defRPr>
                      </a:lvl6pPr>
                      <a:lvl7pPr marL="2743200" algn="l" defTabSz="914400" rtl="0" eaLnBrk="1" latinLnBrk="0" hangingPunct="1">
                        <a:defRPr sz="1800" kern="1200">
                          <a:solidFill>
                            <a:schemeClr val="tx1"/>
                          </a:solidFill>
                          <a:latin typeface="Calibri"/>
                          <a:ea typeface="Calibri"/>
                          <a:cs typeface="Calibri"/>
                        </a:defRPr>
                      </a:lvl7pPr>
                      <a:lvl8pPr marL="3200400" algn="l" defTabSz="914400" rtl="0" eaLnBrk="1" latinLnBrk="0" hangingPunct="1">
                        <a:defRPr sz="1800" kern="1200">
                          <a:solidFill>
                            <a:schemeClr val="tx1"/>
                          </a:solidFill>
                          <a:latin typeface="Calibri"/>
                          <a:ea typeface="Calibri"/>
                          <a:cs typeface="Calibri"/>
                        </a:defRPr>
                      </a:lvl8pPr>
                      <a:lvl9pPr marL="3657600" algn="l" defTabSz="914400" rtl="0" eaLnBrk="1" latinLnBrk="0" hangingPunct="1">
                        <a:defRPr sz="1800" kern="1200">
                          <a:solidFill>
                            <a:schemeClr val="tx1"/>
                          </a:solidFill>
                          <a:latin typeface="Calibri"/>
                          <a:ea typeface="Calibri"/>
                          <a:cs typeface="Calibri"/>
                        </a:defRPr>
                      </a:lvl9pPr>
                    </a:lstStyle>
                    <a:p>
                      <a:pPr marL="0" marR="0" indent="0" algn="ctr" defTabSz="914400" rtl="0" eaLnBrk="1" latinLnBrk="0" hangingPunct="1">
                        <a:lnSpc>
                          <a:spcPct val="120000"/>
                        </a:lnSpc>
                        <a:spcBef>
                          <a:spcPts val="900"/>
                        </a:spcBef>
                        <a:spcAft>
                          <a:spcPts val="0"/>
                        </a:spcAft>
                        <a:buClrTx/>
                        <a:buSzTx/>
                        <a:buFontTx/>
                        <a:buNone/>
                        <a:tabLst/>
                        <a:defRPr sz="1800"/>
                      </a:pPr>
                      <a:r>
                        <a:rPr lang="zh-CN" altLang="en-US" sz="1600" b="1" i="0" u="none" strike="noStrike" kern="1200" cap="none" spc="0" baseline="0" dirty="0" smtClean="0">
                          <a:ln>
                            <a:noFill/>
                          </a:ln>
                          <a:solidFill>
                            <a:srgbClr val="314865"/>
                          </a:solidFill>
                          <a:uFillTx/>
                          <a:latin typeface="+mj-ea"/>
                          <a:ea typeface="Arial"/>
                          <a:cs typeface="Arial"/>
                          <a:sym typeface="微软雅黑"/>
                        </a:rPr>
                        <a:t>网络软件工程师</a:t>
                      </a:r>
                      <a:endParaRPr sz="1600" b="1" i="0" u="none" strike="noStrike" kern="1200" cap="none" spc="0" baseline="0" dirty="0">
                        <a:ln>
                          <a:noFill/>
                        </a:ln>
                        <a:solidFill>
                          <a:srgbClr val="314865"/>
                        </a:solidFill>
                        <a:uFillTx/>
                        <a:latin typeface="+mj-ea"/>
                        <a:ea typeface="Arial"/>
                        <a:cs typeface="Arial"/>
                        <a:sym typeface="微软雅黑"/>
                      </a:endParaRPr>
                    </a:p>
                  </a:txBody>
                  <a:tcPr marL="45720" marR="45720" anchor="ctr" horzOverflow="overflow">
                    <a:lnL w="12700">
                      <a:solidFill>
                        <a:srgbClr val="000000"/>
                      </a:solidFill>
                    </a:lnL>
                    <a:lnR w="28575">
                      <a:solidFill>
                        <a:srgbClr val="000000"/>
                      </a:solidFill>
                    </a:lnR>
                    <a:lnT w="12700">
                      <a:solidFill>
                        <a:srgbClr val="000000"/>
                      </a:solidFill>
                    </a:lnT>
                    <a:lnB w="28575">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bl>
          </a:graphicData>
        </a:graphic>
      </p:graphicFrame>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目录</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108091"/>
            <a:ext cx="8229600" cy="4678363"/>
          </a:xfrm>
        </p:spPr>
        <p:txBody>
          <a:bodyPr/>
          <a:lstStyle/>
          <a:p>
            <a:pPr>
              <a:spcBef>
                <a:spcPts val="600"/>
              </a:spcBef>
              <a:spcAft>
                <a:spcPts val="0"/>
              </a:spcAft>
              <a:buFont typeface="Wingdings" pitchFamily="2" charset="2"/>
              <a:buChar char="l"/>
            </a:pPr>
            <a:r>
              <a:rPr lang="zh-CN" altLang="en-US" b="0" dirty="0" smtClean="0"/>
              <a:t>个人简介</a:t>
            </a:r>
            <a:endParaRPr lang="en-US" altLang="zh-CN" b="0" dirty="0" smtClean="0"/>
          </a:p>
          <a:p>
            <a:pPr>
              <a:spcBef>
                <a:spcPts val="600"/>
              </a:spcBef>
              <a:spcAft>
                <a:spcPts val="0"/>
              </a:spcAft>
              <a:buFont typeface="Wingdings" pitchFamily="2" charset="2"/>
              <a:buChar char="l"/>
            </a:pPr>
            <a:r>
              <a:rPr lang="zh-CN" altLang="en-US" b="0" dirty="0" smtClean="0"/>
              <a:t>试用期总结</a:t>
            </a:r>
            <a:endParaRPr lang="en-US" altLang="zh-CN" b="0" dirty="0" smtClean="0"/>
          </a:p>
          <a:p>
            <a:pPr>
              <a:spcBef>
                <a:spcPts val="600"/>
              </a:spcBef>
              <a:spcAft>
                <a:spcPts val="0"/>
              </a:spcAft>
              <a:buNone/>
            </a:pPr>
            <a:r>
              <a:rPr lang="zh-CN" altLang="en-US" sz="2200" b="0" dirty="0" smtClean="0"/>
              <a:t>       学习与发展</a:t>
            </a:r>
            <a:endParaRPr lang="en-US" altLang="zh-CN" sz="2200" b="0" dirty="0" smtClean="0"/>
          </a:p>
          <a:p>
            <a:pPr>
              <a:spcBef>
                <a:spcPts val="600"/>
              </a:spcBef>
              <a:spcAft>
                <a:spcPts val="0"/>
              </a:spcAft>
              <a:buNone/>
            </a:pPr>
            <a:r>
              <a:rPr lang="en-US" altLang="zh-CN" sz="2200" b="0" dirty="0" smtClean="0"/>
              <a:t>       </a:t>
            </a:r>
            <a:r>
              <a:rPr lang="zh-CN" altLang="en-US" sz="2200" b="0" dirty="0" smtClean="0"/>
              <a:t>工作与成果</a:t>
            </a:r>
            <a:endParaRPr lang="en-US" altLang="zh-CN" sz="2200" b="0" dirty="0" smtClean="0"/>
          </a:p>
          <a:p>
            <a:pPr>
              <a:spcBef>
                <a:spcPts val="600"/>
              </a:spcBef>
              <a:spcAft>
                <a:spcPts val="0"/>
              </a:spcAft>
              <a:buNone/>
            </a:pPr>
            <a:r>
              <a:rPr lang="en-US" altLang="zh-CN" sz="2200" b="0" dirty="0" smtClean="0"/>
              <a:t>       </a:t>
            </a:r>
            <a:r>
              <a:rPr lang="zh-CN" altLang="en-US" sz="2200" b="0" dirty="0" smtClean="0"/>
              <a:t>工作案例</a:t>
            </a:r>
            <a:endParaRPr lang="en-US" altLang="zh-CN" sz="2200" b="0" dirty="0" smtClean="0"/>
          </a:p>
          <a:p>
            <a:pPr>
              <a:spcBef>
                <a:spcPts val="600"/>
              </a:spcBef>
              <a:spcAft>
                <a:spcPts val="0"/>
              </a:spcAft>
              <a:buNone/>
            </a:pPr>
            <a:r>
              <a:rPr lang="en-US" altLang="zh-CN" sz="2200" b="0" dirty="0" smtClean="0"/>
              <a:t>       </a:t>
            </a:r>
            <a:r>
              <a:rPr lang="zh-CN" altLang="en-US" sz="2200" b="0" dirty="0" smtClean="0"/>
              <a:t>企业融入</a:t>
            </a:r>
            <a:endParaRPr lang="en-US" altLang="zh-CN" sz="2200" b="0" dirty="0" smtClean="0"/>
          </a:p>
          <a:p>
            <a:pPr>
              <a:spcBef>
                <a:spcPts val="600"/>
              </a:spcBef>
              <a:spcAft>
                <a:spcPts val="0"/>
              </a:spcAft>
              <a:buFont typeface="Wingdings" pitchFamily="2" charset="2"/>
              <a:buChar char="l"/>
            </a:pPr>
            <a:r>
              <a:rPr lang="zh-CN" altLang="en-US" b="0" dirty="0" smtClean="0"/>
              <a:t>个人自评</a:t>
            </a:r>
            <a:endParaRPr lang="en-US" altLang="zh-CN" b="0" dirty="0" smtClean="0"/>
          </a:p>
          <a:p>
            <a:pPr>
              <a:spcBef>
                <a:spcPts val="600"/>
              </a:spcBef>
              <a:spcAft>
                <a:spcPts val="0"/>
              </a:spcAft>
              <a:buNone/>
            </a:pPr>
            <a:r>
              <a:rPr lang="zh-CN" altLang="en-US" sz="2200" b="0" dirty="0" smtClean="0"/>
              <a:t>        岗位胜任情况</a:t>
            </a:r>
            <a:endParaRPr lang="en-US" altLang="zh-CN" sz="2200" b="0" dirty="0" smtClean="0"/>
          </a:p>
          <a:p>
            <a:pPr>
              <a:spcBef>
                <a:spcPts val="600"/>
              </a:spcBef>
              <a:spcAft>
                <a:spcPts val="0"/>
              </a:spcAft>
              <a:buNone/>
            </a:pPr>
            <a:r>
              <a:rPr lang="en-US" altLang="zh-CN" sz="2200" b="0" dirty="0" smtClean="0"/>
              <a:t>        </a:t>
            </a:r>
            <a:r>
              <a:rPr lang="zh-CN" altLang="en-US" sz="2200" b="0" dirty="0" smtClean="0"/>
              <a:t>任职资格认证</a:t>
            </a:r>
            <a:endParaRPr lang="en-US" altLang="zh-CN" sz="2200" b="0" dirty="0" smtClean="0"/>
          </a:p>
          <a:p>
            <a:pPr>
              <a:spcBef>
                <a:spcPts val="600"/>
              </a:spcBef>
              <a:spcAft>
                <a:spcPts val="0"/>
              </a:spcAft>
              <a:buNone/>
            </a:pPr>
            <a:r>
              <a:rPr lang="zh-CN" altLang="en-US" sz="2200" b="0" dirty="0" smtClean="0"/>
              <a:t>        综合自评</a:t>
            </a:r>
            <a:endParaRPr lang="en-US" altLang="zh-CN" sz="2200" b="0" dirty="0" smtClean="0"/>
          </a:p>
          <a:p>
            <a:pPr>
              <a:spcBef>
                <a:spcPts val="600"/>
              </a:spcBef>
              <a:spcAft>
                <a:spcPts val="0"/>
              </a:spcAft>
              <a:buFont typeface="Wingdings" pitchFamily="2" charset="2"/>
              <a:buChar char="l"/>
            </a:pPr>
            <a:r>
              <a:rPr lang="zh-CN" altLang="en-US" dirty="0" smtClean="0">
                <a:solidFill>
                  <a:srgbClr val="0070C0"/>
                </a:solidFill>
              </a:rPr>
              <a:t>建议与意见</a:t>
            </a:r>
            <a:endParaRPr lang="en-US" altLang="zh-CN" dirty="0" smtClean="0">
              <a:solidFill>
                <a:srgbClr val="0070C0"/>
              </a:solidFill>
            </a:endParaRPr>
          </a:p>
          <a:p>
            <a:pPr>
              <a:spcBef>
                <a:spcPts val="600"/>
              </a:spcBef>
              <a:spcAft>
                <a:spcPts val="0"/>
              </a:spcAft>
              <a:buNone/>
            </a:pPr>
            <a:endParaRPr lang="en-US" altLang="zh-CN" b="0" dirty="0" smtClean="0"/>
          </a:p>
          <a:p>
            <a:pPr>
              <a:spcBef>
                <a:spcPts val="600"/>
              </a:spcBef>
              <a:spcAft>
                <a:spcPts val="0"/>
              </a:spcAft>
              <a:buNone/>
            </a:pPr>
            <a:r>
              <a:rPr lang="en-US" altLang="zh-CN" b="0" dirty="0" smtClean="0"/>
              <a:t>        </a:t>
            </a:r>
            <a:endParaRPr lang="zh-CN" altLang="en-US" b="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40</a:t>
            </a:fld>
            <a:endParaRPr lang="zh-CN" altLang="en-US"/>
          </a:p>
        </p:txBody>
      </p:sp>
    </p:spTree>
    <p:extLst>
      <p:ext uri="{BB962C8B-B14F-4D97-AF65-F5344CB8AC3E}">
        <p14:creationId xmlns:p14="http://schemas.microsoft.com/office/powerpoint/2010/main" val="392894480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建议和意见</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pPr>
              <a:buNone/>
            </a:pPr>
            <a:r>
              <a:rPr lang="zh-CN" altLang="en-US" dirty="0" smtClean="0"/>
              <a:t>建议</a:t>
            </a:r>
            <a:endParaRPr lang="en-US" altLang="zh-CN" dirty="0" smtClean="0"/>
          </a:p>
          <a:p>
            <a:pPr>
              <a:buNone/>
            </a:pPr>
            <a:r>
              <a:rPr lang="en-US" altLang="zh-CN" sz="1800" b="0" dirty="0" smtClean="0"/>
              <a:t>	</a:t>
            </a:r>
            <a:r>
              <a:rPr lang="zh-CN" altLang="en-US" sz="1800" dirty="0">
                <a:latin typeface="微软雅黑"/>
                <a:ea typeface="微软雅黑"/>
                <a:cs typeface="微软雅黑"/>
                <a:sym typeface="微软雅黑"/>
              </a:rPr>
              <a:t>建议组织</a:t>
            </a:r>
            <a:r>
              <a:rPr lang="zh-CN" altLang="en-US" sz="1800" dirty="0" smtClean="0">
                <a:latin typeface="微软雅黑"/>
                <a:ea typeface="微软雅黑"/>
                <a:cs typeface="微软雅黑"/>
                <a:sym typeface="微软雅黑"/>
              </a:rPr>
              <a:t>一些</a:t>
            </a:r>
            <a:r>
              <a:rPr lang="zh-CN" altLang="en-US" sz="1800" smtClean="0">
                <a:latin typeface="微软雅黑"/>
                <a:ea typeface="微软雅黑"/>
                <a:cs typeface="微软雅黑"/>
                <a:sym typeface="微软雅黑"/>
              </a:rPr>
              <a:t>培训，组织公司内的技术牛人分享一些技术上的心得，这样对公司整体团队质量的提升有很大的帮助。</a:t>
            </a:r>
            <a:endParaRPr lang="en-US" altLang="zh-CN" sz="1800" b="0" dirty="0"/>
          </a:p>
        </p:txBody>
      </p:sp>
      <p:sp>
        <p:nvSpPr>
          <p:cNvPr id="6" name="灯片编号占位符 5"/>
          <p:cNvSpPr>
            <a:spLocks noGrp="1"/>
          </p:cNvSpPr>
          <p:nvPr>
            <p:ph type="sldNum" sz="quarter" idx="10"/>
          </p:nvPr>
        </p:nvSpPr>
        <p:spPr/>
        <p:txBody>
          <a:bodyPr/>
          <a:lstStyle/>
          <a:p>
            <a:pPr>
              <a:defRPr/>
            </a:pPr>
            <a:fld id="{4816A599-0D7A-4ED1-B317-DB57F830172B}" type="slidenum">
              <a:rPr lang="zh-CN" altLang="en-US" smtClean="0"/>
              <a:pPr>
                <a:defRPr/>
              </a:pPr>
              <a:t>41</a:t>
            </a:fld>
            <a:endParaRPr lang="zh-CN" altLang="en-US"/>
          </a:p>
        </p:txBody>
      </p:sp>
    </p:spTree>
    <p:extLst>
      <p:ext uri="{BB962C8B-B14F-4D97-AF65-F5344CB8AC3E}">
        <p14:creationId xmlns:p14="http://schemas.microsoft.com/office/powerpoint/2010/main" val="238309493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pPr>
              <a:lnSpc>
                <a:spcPct val="120000"/>
              </a:lnSpc>
            </a:pPr>
            <a:r>
              <a:rPr lang="zh-CN" altLang="en-US" dirty="0" smtClean="0">
                <a:latin typeface="微软雅黑" pitchFamily="34" charset="-122"/>
                <a:ea typeface="微软雅黑" pitchFamily="34" charset="-122"/>
              </a:rPr>
              <a:t>谢谢！</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zh-CN" altLang="en-US" b="0" dirty="0" smtClean="0">
                <a:latin typeface="微软雅黑" pitchFamily="34" charset="-122"/>
                <a:ea typeface="微软雅黑" pitchFamily="34" charset="-122"/>
              </a:rPr>
              <a:t>请评委提问</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77447171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目录</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108091"/>
            <a:ext cx="8229600" cy="4678363"/>
          </a:xfrm>
        </p:spPr>
        <p:txBody>
          <a:bodyPr/>
          <a:lstStyle/>
          <a:p>
            <a:pPr>
              <a:spcBef>
                <a:spcPts val="600"/>
              </a:spcBef>
              <a:spcAft>
                <a:spcPts val="0"/>
              </a:spcAft>
              <a:buFont typeface="Wingdings" pitchFamily="2" charset="2"/>
              <a:buChar char="l"/>
            </a:pPr>
            <a:r>
              <a:rPr lang="zh-CN" altLang="en-US" b="0" dirty="0" smtClean="0"/>
              <a:t>个人简介</a:t>
            </a:r>
            <a:endParaRPr lang="en-US" altLang="zh-CN" b="0" dirty="0" smtClean="0"/>
          </a:p>
          <a:p>
            <a:pPr>
              <a:spcBef>
                <a:spcPts val="600"/>
              </a:spcBef>
              <a:spcAft>
                <a:spcPts val="0"/>
              </a:spcAft>
              <a:buFont typeface="Wingdings" pitchFamily="2" charset="2"/>
              <a:buChar char="l"/>
            </a:pPr>
            <a:r>
              <a:rPr lang="zh-CN" altLang="en-US" dirty="0" smtClean="0">
                <a:solidFill>
                  <a:srgbClr val="0070C0"/>
                </a:solidFill>
              </a:rPr>
              <a:t>试用期总结</a:t>
            </a:r>
            <a:endParaRPr lang="en-US" altLang="zh-CN" dirty="0" smtClean="0">
              <a:solidFill>
                <a:srgbClr val="0070C0"/>
              </a:solidFill>
            </a:endParaRPr>
          </a:p>
          <a:p>
            <a:pPr>
              <a:spcBef>
                <a:spcPts val="600"/>
              </a:spcBef>
              <a:spcAft>
                <a:spcPts val="0"/>
              </a:spcAft>
              <a:buNone/>
            </a:pPr>
            <a:r>
              <a:rPr lang="zh-CN" altLang="en-US" sz="2200" b="0" dirty="0" smtClean="0"/>
              <a:t>       学习与发展</a:t>
            </a:r>
            <a:endParaRPr lang="en-US" altLang="zh-CN" sz="2200" b="0" dirty="0" smtClean="0"/>
          </a:p>
          <a:p>
            <a:pPr>
              <a:spcBef>
                <a:spcPts val="600"/>
              </a:spcBef>
              <a:spcAft>
                <a:spcPts val="0"/>
              </a:spcAft>
              <a:buNone/>
            </a:pPr>
            <a:r>
              <a:rPr lang="en-US" altLang="zh-CN" sz="2200" b="0" dirty="0" smtClean="0"/>
              <a:t>       </a:t>
            </a:r>
            <a:r>
              <a:rPr lang="zh-CN" altLang="en-US" sz="2200" b="0" dirty="0" smtClean="0"/>
              <a:t>工作与成果</a:t>
            </a:r>
            <a:endParaRPr lang="en-US" altLang="zh-CN" sz="2200" b="0" dirty="0" smtClean="0"/>
          </a:p>
          <a:p>
            <a:pPr>
              <a:spcBef>
                <a:spcPts val="600"/>
              </a:spcBef>
              <a:spcAft>
                <a:spcPts val="0"/>
              </a:spcAft>
              <a:buNone/>
            </a:pPr>
            <a:r>
              <a:rPr lang="en-US" altLang="zh-CN" sz="2200" b="0" dirty="0" smtClean="0"/>
              <a:t>       </a:t>
            </a:r>
            <a:r>
              <a:rPr lang="zh-CN" altLang="en-US" sz="2200" b="0" dirty="0" smtClean="0"/>
              <a:t>工作案例</a:t>
            </a:r>
            <a:endParaRPr lang="en-US" altLang="zh-CN" sz="2200" b="0" dirty="0" smtClean="0"/>
          </a:p>
          <a:p>
            <a:pPr>
              <a:spcBef>
                <a:spcPts val="600"/>
              </a:spcBef>
              <a:spcAft>
                <a:spcPts val="0"/>
              </a:spcAft>
              <a:buNone/>
            </a:pPr>
            <a:r>
              <a:rPr lang="en-US" altLang="zh-CN" sz="2200" b="0" dirty="0" smtClean="0"/>
              <a:t>       </a:t>
            </a:r>
            <a:r>
              <a:rPr lang="zh-CN" altLang="en-US" sz="2200" b="0" dirty="0" smtClean="0"/>
              <a:t>企业融入</a:t>
            </a:r>
            <a:endParaRPr lang="en-US" altLang="zh-CN" sz="2200" b="0" dirty="0" smtClean="0"/>
          </a:p>
          <a:p>
            <a:pPr>
              <a:spcBef>
                <a:spcPts val="600"/>
              </a:spcBef>
              <a:spcAft>
                <a:spcPts val="0"/>
              </a:spcAft>
              <a:buFont typeface="Wingdings" pitchFamily="2" charset="2"/>
              <a:buChar char="l"/>
            </a:pPr>
            <a:r>
              <a:rPr lang="zh-CN" altLang="en-US" b="0" dirty="0" smtClean="0"/>
              <a:t>个人自评</a:t>
            </a:r>
            <a:endParaRPr lang="en-US" altLang="zh-CN" b="0" dirty="0" smtClean="0"/>
          </a:p>
          <a:p>
            <a:pPr>
              <a:spcBef>
                <a:spcPts val="600"/>
              </a:spcBef>
              <a:spcAft>
                <a:spcPts val="0"/>
              </a:spcAft>
              <a:buNone/>
            </a:pPr>
            <a:r>
              <a:rPr lang="zh-CN" altLang="en-US" sz="2200" b="0" dirty="0" smtClean="0"/>
              <a:t>        岗位胜任情况</a:t>
            </a:r>
            <a:endParaRPr lang="en-US" altLang="zh-CN" sz="2200" b="0" dirty="0" smtClean="0"/>
          </a:p>
          <a:p>
            <a:pPr>
              <a:spcBef>
                <a:spcPts val="600"/>
              </a:spcBef>
              <a:spcAft>
                <a:spcPts val="0"/>
              </a:spcAft>
              <a:buNone/>
            </a:pPr>
            <a:r>
              <a:rPr lang="en-US" altLang="zh-CN" sz="2200" b="0" dirty="0" smtClean="0"/>
              <a:t>        </a:t>
            </a:r>
            <a:r>
              <a:rPr lang="zh-CN" altLang="en-US" sz="2200" b="0" dirty="0" smtClean="0"/>
              <a:t>任职资格认证</a:t>
            </a:r>
            <a:endParaRPr lang="en-US" altLang="zh-CN" sz="2200" b="0" dirty="0" smtClean="0"/>
          </a:p>
          <a:p>
            <a:pPr>
              <a:spcBef>
                <a:spcPts val="600"/>
              </a:spcBef>
              <a:spcAft>
                <a:spcPts val="0"/>
              </a:spcAft>
              <a:buNone/>
            </a:pPr>
            <a:r>
              <a:rPr lang="zh-CN" altLang="en-US" sz="2200" b="0" dirty="0" smtClean="0"/>
              <a:t>        综合自评</a:t>
            </a:r>
            <a:endParaRPr lang="en-US" altLang="zh-CN" sz="2200" b="0" dirty="0" smtClean="0"/>
          </a:p>
          <a:p>
            <a:pPr>
              <a:spcBef>
                <a:spcPts val="600"/>
              </a:spcBef>
              <a:spcAft>
                <a:spcPts val="0"/>
              </a:spcAft>
              <a:buFont typeface="Wingdings" pitchFamily="2" charset="2"/>
              <a:buChar char="l"/>
            </a:pPr>
            <a:r>
              <a:rPr lang="zh-CN" altLang="en-US" b="0" dirty="0" smtClean="0"/>
              <a:t>建议与意见</a:t>
            </a:r>
            <a:endParaRPr lang="en-US" altLang="zh-CN" b="0" dirty="0" smtClean="0"/>
          </a:p>
          <a:p>
            <a:pPr>
              <a:spcBef>
                <a:spcPts val="600"/>
              </a:spcBef>
              <a:spcAft>
                <a:spcPts val="0"/>
              </a:spcAft>
              <a:buNone/>
            </a:pPr>
            <a:endParaRPr lang="en-US" altLang="zh-CN" b="0" dirty="0" smtClean="0"/>
          </a:p>
          <a:p>
            <a:pPr>
              <a:spcBef>
                <a:spcPts val="600"/>
              </a:spcBef>
              <a:spcAft>
                <a:spcPts val="0"/>
              </a:spcAft>
              <a:buNone/>
            </a:pPr>
            <a:r>
              <a:rPr lang="en-US" altLang="zh-CN" b="0" dirty="0" smtClean="0"/>
              <a:t>        </a:t>
            </a:r>
            <a:endParaRPr lang="zh-CN" altLang="en-US" b="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5</a:t>
            </a:fld>
            <a:endParaRPr lang="zh-CN" alt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试用期总结：学习与发展</a:t>
            </a:r>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6</a:t>
            </a:fld>
            <a:endParaRPr lang="zh-CN" altLang="en-US"/>
          </a:p>
        </p:txBody>
      </p:sp>
      <p:graphicFrame>
        <p:nvGraphicFramePr>
          <p:cNvPr id="5" name="表格 9"/>
          <p:cNvGraphicFramePr>
            <a:graphicFrameLocks noGrp="1"/>
          </p:cNvGraphicFramePr>
          <p:nvPr>
            <p:ph idx="1"/>
            <p:extLst>
              <p:ext uri="{D42A27DB-BD31-4B8C-83A1-F6EECF244321}">
                <p14:modId xmlns:p14="http://schemas.microsoft.com/office/powerpoint/2010/main" val="1714820749"/>
              </p:ext>
            </p:extLst>
          </p:nvPr>
        </p:nvGraphicFramePr>
        <p:xfrm>
          <a:off x="457200" y="1438275"/>
          <a:ext cx="8143930" cy="4794309"/>
        </p:xfrm>
        <a:graphic>
          <a:graphicData uri="http://schemas.openxmlformats.org/drawingml/2006/table">
            <a:tbl>
              <a:tblPr firstRow="1" bandRow="1"/>
              <a:tblGrid>
                <a:gridCol w="1643073">
                  <a:extLst>
                    <a:ext uri="{9D8B030D-6E8A-4147-A177-3AD203B41FA5}">
                      <a16:colId xmlns:a16="http://schemas.microsoft.com/office/drawing/2014/main" xmlns="" val="20000"/>
                    </a:ext>
                  </a:extLst>
                </a:gridCol>
                <a:gridCol w="3526953">
                  <a:extLst>
                    <a:ext uri="{9D8B030D-6E8A-4147-A177-3AD203B41FA5}">
                      <a16:colId xmlns:a16="http://schemas.microsoft.com/office/drawing/2014/main" xmlns="" val="20001"/>
                    </a:ext>
                  </a:extLst>
                </a:gridCol>
                <a:gridCol w="2973904">
                  <a:extLst>
                    <a:ext uri="{9D8B030D-6E8A-4147-A177-3AD203B41FA5}">
                      <a16:colId xmlns:a16="http://schemas.microsoft.com/office/drawing/2014/main" xmlns="" val="20002"/>
                    </a:ext>
                  </a:extLst>
                </a:gridCol>
              </a:tblGrid>
              <a:tr h="472851">
                <a:tc>
                  <a:txBody>
                    <a:bodyPr/>
                    <a:lstStyle/>
                    <a:p>
                      <a:pPr algn="ctr">
                        <a:defRPr sz="1800">
                          <a:solidFill>
                            <a:srgbClr val="000000"/>
                          </a:solidFill>
                          <a:sym typeface="Arial"/>
                        </a:defRPr>
                      </a:pPr>
                      <a:r>
                        <a:rPr dirty="0" err="1">
                          <a:latin typeface="方正书宋简体"/>
                          <a:ea typeface="方正书宋简体"/>
                          <a:cs typeface="方正书宋简体"/>
                          <a:sym typeface="方正书宋简体"/>
                        </a:rPr>
                        <a:t>时间</a:t>
                      </a:r>
                      <a:endParaRPr dirty="0">
                        <a:latin typeface="方正书宋简体"/>
                        <a:ea typeface="方正书宋简体"/>
                        <a:cs typeface="方正书宋简体"/>
                        <a:sym typeface="方正书宋简体"/>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solidFill>
                            <a:srgbClr val="000000"/>
                          </a:solidFill>
                          <a:sym typeface="Arial"/>
                        </a:defRPr>
                      </a:pPr>
                      <a:r>
                        <a:rPr>
                          <a:latin typeface="方正书宋简体"/>
                          <a:ea typeface="方正书宋简体"/>
                          <a:cs typeface="方正书宋简体"/>
                          <a:sym typeface="方正书宋简体"/>
                        </a:rPr>
                        <a:t>内容</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solidFill>
                            <a:srgbClr val="000000"/>
                          </a:solidFill>
                          <a:sym typeface="Arial"/>
                        </a:defRPr>
                      </a:pPr>
                      <a:r>
                        <a:rPr>
                          <a:latin typeface="方正书宋简体"/>
                          <a:ea typeface="方正书宋简体"/>
                          <a:cs typeface="方正书宋简体"/>
                          <a:sym typeface="方正书宋简体"/>
                        </a:rPr>
                        <a:t>成绩或效果</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xmlns="" val="10000"/>
                  </a:ext>
                </a:extLst>
              </a:tr>
              <a:tr h="4321458">
                <a:tc>
                  <a:txBody>
                    <a:bodyPr/>
                    <a:lstStyle/>
                    <a:p>
                      <a:pPr algn="ctr">
                        <a:defRPr sz="1800"/>
                      </a:pPr>
                      <a:r>
                        <a:rPr dirty="0">
                          <a:sym typeface="Arial"/>
                        </a:rPr>
                        <a:t>4.18-5.09</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sym typeface="Arial"/>
                        </a:defRPr>
                      </a:pPr>
                      <a:r>
                        <a:rPr dirty="0">
                          <a:latin typeface="方正书宋简体"/>
                          <a:ea typeface="方正书宋简体"/>
                          <a:cs typeface="方正书宋简体"/>
                          <a:sym typeface="方正书宋简体"/>
                        </a:rPr>
                        <a:t>參加了社招新员工综合培训：新员工必学内容和考试，企业文化，应知应会，研发体系规范，公司产品，</a:t>
                      </a:r>
                      <a:r>
                        <a:rPr dirty="0"/>
                        <a:t>EHS</a:t>
                      </a:r>
                      <a:r>
                        <a:rPr dirty="0">
                          <a:latin typeface="方正书宋简体"/>
                          <a:ea typeface="方正书宋简体"/>
                          <a:cs typeface="方正书宋简体"/>
                          <a:sym typeface="方正书宋简体"/>
                        </a:rPr>
                        <a:t>管理体系，任职资格，财务制度，信息系统介绍，软件编程规范，电力系统基础知识。</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sym typeface="Arial"/>
                        </a:defRPr>
                      </a:pPr>
                      <a:r>
                        <a:rPr dirty="0">
                          <a:latin typeface="宋体" panose="02010600030101010101" pitchFamily="2" charset="-122"/>
                          <a:ea typeface="宋体" panose="02010600030101010101" pitchFamily="2" charset="-122"/>
                          <a:cs typeface="方正书宋简体"/>
                          <a:sym typeface="方正书宋简体"/>
                        </a:rPr>
                        <a:t>整体系统的学习了公司的规章制度</a:t>
                      </a:r>
                      <a:r>
                        <a:rPr dirty="0">
                          <a:latin typeface="宋体" panose="02010600030101010101" pitchFamily="2" charset="-122"/>
                          <a:ea typeface="宋体" panose="02010600030101010101" pitchFamily="2" charset="-122"/>
                          <a:cs typeface="宋体"/>
                          <a:sym typeface="宋体"/>
                        </a:rPr>
                        <a:t>、文化，总体上了解了公司的产品,对公司的研发流程和研发的规范，编程的规范都有了一定的认识了解，</a:t>
                      </a:r>
                      <a:r>
                        <a:rPr dirty="0" smtClean="0">
                          <a:latin typeface="宋体" panose="02010600030101010101" pitchFamily="2" charset="-122"/>
                          <a:ea typeface="宋体" panose="02010600030101010101" pitchFamily="2" charset="-122"/>
                          <a:cs typeface="宋体"/>
                          <a:sym typeface="宋体"/>
                        </a:rPr>
                        <a:t>对自己的任职资格有了更深的认识</a:t>
                      </a:r>
                      <a:r>
                        <a:rPr lang="zh-CN" altLang="en-US" dirty="0" smtClean="0">
                          <a:latin typeface="宋体" panose="02010600030101010101" pitchFamily="2" charset="-122"/>
                          <a:ea typeface="宋体" panose="02010600030101010101" pitchFamily="2" charset="-122"/>
                          <a:cs typeface="宋体"/>
                          <a:sym typeface="宋体"/>
                        </a:rPr>
                        <a:t>。</a:t>
                      </a:r>
                      <a:endParaRPr dirty="0">
                        <a:latin typeface="宋体" panose="02010600030101010101" pitchFamily="2" charset="-122"/>
                        <a:ea typeface="宋体" panose="02010600030101010101" pitchFamily="2" charset="-122"/>
                        <a:cs typeface="宋体"/>
                        <a:sym typeface="宋体"/>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xmlns="" val="10001"/>
                  </a:ext>
                </a:extLst>
              </a:tr>
            </a:tbl>
          </a:graphicData>
        </a:graphic>
      </p:graphicFrame>
      <p:sp>
        <p:nvSpPr>
          <p:cNvPr id="6" name="矩形 5"/>
          <p:cNvSpPr/>
          <p:nvPr/>
        </p:nvSpPr>
        <p:spPr>
          <a:xfrm>
            <a:off x="4171341" y="980728"/>
            <a:ext cx="803425" cy="461665"/>
          </a:xfrm>
          <a:prstGeom prst="rect">
            <a:avLst/>
          </a:prstGeom>
        </p:spPr>
        <p:txBody>
          <a:bodyPr wrap="none">
            <a:spAutoFit/>
          </a:bodyPr>
          <a:lstStyle/>
          <a:p>
            <a:r>
              <a:rPr lang="zh-CN" altLang="en-US" sz="2400" b="1" dirty="0"/>
              <a:t>培训</a:t>
            </a:r>
          </a:p>
        </p:txBody>
      </p:sp>
    </p:spTree>
    <p:extLst>
      <p:ext uri="{BB962C8B-B14F-4D97-AF65-F5344CB8AC3E}">
        <p14:creationId xmlns:p14="http://schemas.microsoft.com/office/powerpoint/2010/main" val="121446912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试用期总结：学习与发展</a:t>
            </a:r>
            <a:endParaRPr lang="zh-CN" altLang="en-US" dirty="0">
              <a:latin typeface="微软雅黑" pitchFamily="34" charset="-122"/>
              <a:ea typeface="微软雅黑" pitchFamily="34" charset="-122"/>
            </a:endParaRPr>
          </a:p>
        </p:txBody>
      </p:sp>
      <p:sp>
        <p:nvSpPr>
          <p:cNvPr id="9" name="灯片编号占位符 8"/>
          <p:cNvSpPr>
            <a:spLocks noGrp="1"/>
          </p:cNvSpPr>
          <p:nvPr>
            <p:ph type="sldNum" sz="quarter" idx="10"/>
          </p:nvPr>
        </p:nvSpPr>
        <p:spPr/>
        <p:txBody>
          <a:bodyPr/>
          <a:lstStyle/>
          <a:p>
            <a:pPr>
              <a:defRPr/>
            </a:pPr>
            <a:fld id="{4816A599-0D7A-4ED1-B317-DB57F830172B}" type="slidenum">
              <a:rPr lang="zh-CN" altLang="en-US" smtClean="0"/>
              <a:pPr>
                <a:defRPr/>
              </a:pPr>
              <a:t>7</a:t>
            </a:fld>
            <a:endParaRPr lang="zh-CN" altLang="en-US"/>
          </a:p>
        </p:txBody>
      </p:sp>
      <p:sp>
        <p:nvSpPr>
          <p:cNvPr id="11" name="矩形 10"/>
          <p:cNvSpPr/>
          <p:nvPr/>
        </p:nvSpPr>
        <p:spPr>
          <a:xfrm>
            <a:off x="3605158" y="1229712"/>
            <a:ext cx="800219" cy="497957"/>
          </a:xfrm>
          <a:prstGeom prst="rect">
            <a:avLst/>
          </a:prstGeom>
        </p:spPr>
        <p:txBody>
          <a:bodyPr wrap="none">
            <a:spAutoFit/>
          </a:bodyPr>
          <a:lstStyle/>
          <a:p>
            <a:pP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辅导</a:t>
            </a:r>
            <a:endParaRPr lang="zh-CN" altLang="en-US" sz="2400" b="1" dirty="0">
              <a:latin typeface="微软雅黑" pitchFamily="34" charset="-122"/>
              <a:ea typeface="微软雅黑"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522736457"/>
              </p:ext>
            </p:extLst>
          </p:nvPr>
        </p:nvGraphicFramePr>
        <p:xfrm>
          <a:off x="0" y="1772816"/>
          <a:ext cx="9143999" cy="4551928"/>
        </p:xfrm>
        <a:graphic>
          <a:graphicData uri="http://schemas.openxmlformats.org/drawingml/2006/table">
            <a:tbl>
              <a:tblPr firstRow="1" bandRow="1">
                <a:tableStyleId>{5C22544A-7EE6-4342-B048-85BDC9FD1C3A}</a:tableStyleId>
              </a:tblPr>
              <a:tblGrid>
                <a:gridCol w="1844842">
                  <a:extLst>
                    <a:ext uri="{9D8B030D-6E8A-4147-A177-3AD203B41FA5}">
                      <a16:colId xmlns:a16="http://schemas.microsoft.com/office/drawing/2014/main" xmlns="" val="20000"/>
                    </a:ext>
                  </a:extLst>
                </a:gridCol>
                <a:gridCol w="3930316">
                  <a:extLst>
                    <a:ext uri="{9D8B030D-6E8A-4147-A177-3AD203B41FA5}">
                      <a16:colId xmlns:a16="http://schemas.microsoft.com/office/drawing/2014/main" xmlns="" val="20001"/>
                    </a:ext>
                  </a:extLst>
                </a:gridCol>
                <a:gridCol w="3368841">
                  <a:extLst>
                    <a:ext uri="{9D8B030D-6E8A-4147-A177-3AD203B41FA5}">
                      <a16:colId xmlns:a16="http://schemas.microsoft.com/office/drawing/2014/main" xmlns="" val="20002"/>
                    </a:ext>
                  </a:extLst>
                </a:gridCol>
              </a:tblGrid>
              <a:tr h="802888">
                <a:tc>
                  <a:txBody>
                    <a:bodyPr/>
                    <a:lstStyle/>
                    <a:p>
                      <a:pPr algn="ctr"/>
                      <a:r>
                        <a:rPr lang="zh-CN" altLang="en-US" dirty="0" smtClean="0">
                          <a:solidFill>
                            <a:schemeClr val="tx1"/>
                          </a:solidFill>
                        </a:rPr>
                        <a:t>时间</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solidFill>
                            <a:schemeClr val="tx1"/>
                          </a:solidFill>
                        </a:rPr>
                        <a:t>内容</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solidFill>
                            <a:schemeClr val="tx1"/>
                          </a:solidFill>
                        </a:rPr>
                        <a:t>成绩或效果</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pPr algn="ctr"/>
                      <a:r>
                        <a:rPr lang="en-US" altLang="zh-CN" sz="1800" b="0" dirty="0" smtClean="0">
                          <a:solidFill>
                            <a:schemeClr val="tx1"/>
                          </a:solidFill>
                          <a:latin typeface="+mn-lt"/>
                          <a:ea typeface="微软雅黑" pitchFamily="34" charset="-122"/>
                          <a:cs typeface="+mn-cs"/>
                        </a:rPr>
                        <a:t>4.17-5.31</a:t>
                      </a:r>
                      <a:endParaRPr lang="zh-CN" altLang="en-US" sz="1800" b="0" dirty="0">
                        <a:solidFill>
                          <a:schemeClr val="tx1"/>
                        </a:solidFill>
                        <a:latin typeface="+mn-lt"/>
                        <a:ea typeface="微软雅黑"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spcAft>
                          <a:spcPts val="0"/>
                        </a:spcAft>
                        <a:tabLst>
                          <a:tab pos="2667635" algn="ctr"/>
                          <a:tab pos="5904230" algn="r"/>
                        </a:tabLst>
                      </a:pPr>
                      <a:r>
                        <a:rPr lang="zh-CN" sz="1600" dirty="0">
                          <a:effectLst/>
                          <a:latin typeface="宋体" panose="02010600030101010101" pitchFamily="2" charset="-122"/>
                          <a:ea typeface="宋体" panose="02010600030101010101" pitchFamily="2" charset="-122"/>
                          <a:cs typeface="Times New Roman" panose="02020603050405020304" pitchFamily="18" charset="0"/>
                        </a:rPr>
                        <a:t>学习后端开发框架</a:t>
                      </a:r>
                      <a:r>
                        <a:rPr lang="en-US" sz="1600" dirty="0" err="1">
                          <a:effectLst/>
                          <a:latin typeface="宋体" panose="02010600030101010101" pitchFamily="2" charset="-122"/>
                          <a:ea typeface="宋体" panose="02010600030101010101" pitchFamily="2" charset="-122"/>
                          <a:cs typeface="Times New Roman" panose="02020603050405020304" pitchFamily="18" charset="0"/>
                        </a:rPr>
                        <a:t>esf</a:t>
                      </a:r>
                      <a:r>
                        <a:rPr lang="en-US" sz="1600" dirty="0">
                          <a:effectLst/>
                          <a:latin typeface="宋体" panose="02010600030101010101" pitchFamily="2" charset="-122"/>
                          <a:ea typeface="宋体" panose="02010600030101010101" pitchFamily="2" charset="-122"/>
                          <a:cs typeface="Times New Roman" panose="02020603050405020304" pitchFamily="18" charset="0"/>
                        </a:rPr>
                        <a:t> 3.0</a:t>
                      </a:r>
                      <a:r>
                        <a:rPr lang="zh-CN" sz="1600" dirty="0">
                          <a:effectLst/>
                          <a:latin typeface="宋体" panose="02010600030101010101" pitchFamily="2" charset="-122"/>
                          <a:ea typeface="宋体" panose="02010600030101010101" pitchFamily="2" charset="-122"/>
                          <a:cs typeface="Times New Roman" panose="02020603050405020304" pitchFamily="18" charset="0"/>
                        </a:rPr>
                        <a:t>的核心功能和使用，学习</a:t>
                      </a:r>
                      <a:r>
                        <a:rPr lang="en-US" sz="1600" dirty="0">
                          <a:effectLst/>
                          <a:latin typeface="宋体" panose="02010600030101010101" pitchFamily="2" charset="-122"/>
                          <a:ea typeface="宋体" panose="02010600030101010101" pitchFamily="2" charset="-122"/>
                          <a:cs typeface="Times New Roman" panose="02020603050405020304" pitchFamily="18" charset="0"/>
                        </a:rPr>
                        <a:t>spring boot</a:t>
                      </a:r>
                      <a:r>
                        <a:rPr lang="zh-CN" sz="1600" dirty="0">
                          <a:effectLst/>
                          <a:latin typeface="宋体" panose="02010600030101010101" pitchFamily="2" charset="-122"/>
                          <a:ea typeface="宋体" panose="02010600030101010101" pitchFamily="2" charset="-122"/>
                          <a:cs typeface="Times New Roman" panose="02020603050405020304" pitchFamily="18" charset="0"/>
                        </a:rPr>
                        <a:t>、</a:t>
                      </a:r>
                      <a:r>
                        <a:rPr lang="en-US" sz="1600" dirty="0">
                          <a:effectLst/>
                          <a:latin typeface="宋体" panose="02010600030101010101" pitchFamily="2" charset="-122"/>
                          <a:ea typeface="宋体" panose="02010600030101010101" pitchFamily="2" charset="-122"/>
                          <a:cs typeface="Times New Roman" panose="02020603050405020304" pitchFamily="18" charset="0"/>
                        </a:rPr>
                        <a:t>spring cloud</a:t>
                      </a:r>
                      <a:r>
                        <a:rPr lang="zh-CN" sz="1600" dirty="0">
                          <a:effectLst/>
                          <a:latin typeface="宋体" panose="02010600030101010101" pitchFamily="2" charset="-122"/>
                          <a:ea typeface="宋体" panose="02010600030101010101" pitchFamily="2" charset="-122"/>
                          <a:cs typeface="Times New Roman" panose="02020603050405020304" pitchFamily="18" charset="0"/>
                        </a:rPr>
                        <a:t>、</a:t>
                      </a:r>
                      <a:r>
                        <a:rPr lang="en-US" sz="1600" dirty="0" err="1">
                          <a:effectLst/>
                          <a:latin typeface="宋体" panose="02010600030101010101" pitchFamily="2" charset="-122"/>
                          <a:ea typeface="宋体" panose="02010600030101010101" pitchFamily="2" charset="-122"/>
                          <a:cs typeface="Times New Roman" panose="02020603050405020304" pitchFamily="18" charset="0"/>
                        </a:rPr>
                        <a:t>jpa</a:t>
                      </a:r>
                      <a:r>
                        <a:rPr lang="zh-CN" sz="1600" dirty="0">
                          <a:effectLst/>
                          <a:latin typeface="宋体" panose="02010600030101010101" pitchFamily="2" charset="-122"/>
                          <a:ea typeface="宋体" panose="02010600030101010101" pitchFamily="2" charset="-122"/>
                          <a:cs typeface="Times New Roman" panose="02020603050405020304" pitchFamily="18" charset="0"/>
                        </a:rPr>
                        <a:t>等后端开发技术。</a:t>
                      </a:r>
                    </a:p>
                    <a:p>
                      <a:pPr indent="266700" algn="just">
                        <a:spcAft>
                          <a:spcPts val="0"/>
                        </a:spcAft>
                        <a:tabLst>
                          <a:tab pos="2667635" algn="ctr"/>
                          <a:tab pos="5904230" algn="r"/>
                        </a:tabLst>
                      </a:pPr>
                      <a:r>
                        <a:rPr lang="zh-CN" sz="1600" dirty="0">
                          <a:effectLst/>
                          <a:latin typeface="宋体" panose="02010600030101010101" pitchFamily="2" charset="-122"/>
                          <a:ea typeface="宋体" panose="02010600030101010101" pitchFamily="2" charset="-122"/>
                          <a:cs typeface="Times New Roman" panose="02020603050405020304" pitchFamily="18" charset="0"/>
                        </a:rPr>
                        <a:t>基于后端开发框架</a:t>
                      </a:r>
                      <a:r>
                        <a:rPr lang="en-US" sz="1600" dirty="0" err="1">
                          <a:effectLst/>
                          <a:latin typeface="宋体" panose="02010600030101010101" pitchFamily="2" charset="-122"/>
                          <a:ea typeface="宋体" panose="02010600030101010101" pitchFamily="2" charset="-122"/>
                          <a:cs typeface="Times New Roman" panose="02020603050405020304" pitchFamily="18" charset="0"/>
                        </a:rPr>
                        <a:t>esf</a:t>
                      </a:r>
                      <a:r>
                        <a:rPr lang="en-US" sz="1600" dirty="0">
                          <a:effectLst/>
                          <a:latin typeface="宋体" panose="02010600030101010101" pitchFamily="2" charset="-122"/>
                          <a:ea typeface="宋体" panose="02010600030101010101" pitchFamily="2" charset="-122"/>
                          <a:cs typeface="Times New Roman" panose="02020603050405020304" pitchFamily="18" charset="0"/>
                        </a:rPr>
                        <a:t> 3.0</a:t>
                      </a:r>
                      <a:r>
                        <a:rPr lang="zh-CN" sz="1600" dirty="0">
                          <a:effectLst/>
                          <a:latin typeface="宋体" panose="02010600030101010101" pitchFamily="2" charset="-122"/>
                          <a:ea typeface="宋体" panose="02010600030101010101" pitchFamily="2" charset="-122"/>
                          <a:cs typeface="Times New Roman" panose="02020603050405020304" pitchFamily="18" charset="0"/>
                        </a:rPr>
                        <a:t>，从零开始搭建一个空白项目，编写基础模块代码，使用框架快速开发实现基本功能，包括：</a:t>
                      </a:r>
                      <a:r>
                        <a:rPr lang="en-US" sz="1600" dirty="0">
                          <a:effectLst/>
                          <a:latin typeface="宋体" panose="02010600030101010101" pitchFamily="2" charset="-122"/>
                          <a:ea typeface="宋体" panose="02010600030101010101" pitchFamily="2" charset="-122"/>
                          <a:cs typeface="Times New Roman" panose="02020603050405020304" pitchFamily="18" charset="0"/>
                        </a:rPr>
                        <a:t>spring </a:t>
                      </a:r>
                      <a:r>
                        <a:rPr lang="en-US" sz="1600" dirty="0" err="1">
                          <a:effectLst/>
                          <a:latin typeface="宋体" panose="02010600030101010101" pitchFamily="2" charset="-122"/>
                          <a:ea typeface="宋体" panose="02010600030101010101" pitchFamily="2" charset="-122"/>
                          <a:cs typeface="Times New Roman" panose="02020603050405020304" pitchFamily="18" charset="0"/>
                        </a:rPr>
                        <a:t>mvc</a:t>
                      </a:r>
                      <a:r>
                        <a:rPr lang="zh-CN" sz="1600" dirty="0">
                          <a:effectLst/>
                          <a:latin typeface="宋体" panose="02010600030101010101" pitchFamily="2" charset="-122"/>
                          <a:ea typeface="宋体" panose="02010600030101010101" pitchFamily="2" charset="-122"/>
                          <a:cs typeface="Times New Roman" panose="02020603050405020304" pitchFamily="18" charset="0"/>
                        </a:rPr>
                        <a:t>、</a:t>
                      </a:r>
                      <a:r>
                        <a:rPr lang="en-US" sz="1600" dirty="0">
                          <a:effectLst/>
                          <a:latin typeface="宋体" panose="02010600030101010101" pitchFamily="2" charset="-122"/>
                          <a:ea typeface="宋体" panose="02010600030101010101" pitchFamily="2" charset="-122"/>
                          <a:cs typeface="Times New Roman" panose="02020603050405020304" pitchFamily="18" charset="0"/>
                        </a:rPr>
                        <a:t>spring boot</a:t>
                      </a:r>
                      <a:r>
                        <a:rPr lang="zh-CN" sz="1600" dirty="0">
                          <a:effectLst/>
                          <a:latin typeface="宋体" panose="02010600030101010101" pitchFamily="2" charset="-122"/>
                          <a:ea typeface="宋体" panose="02010600030101010101" pitchFamily="2" charset="-122"/>
                          <a:cs typeface="Times New Roman" panose="02020603050405020304" pitchFamily="18" charset="0"/>
                        </a:rPr>
                        <a:t>、</a:t>
                      </a:r>
                      <a:r>
                        <a:rPr lang="en-US" sz="1600" dirty="0" err="1">
                          <a:effectLst/>
                          <a:latin typeface="宋体" panose="02010600030101010101" pitchFamily="2" charset="-122"/>
                          <a:ea typeface="宋体" panose="02010600030101010101" pitchFamily="2" charset="-122"/>
                          <a:cs typeface="Times New Roman" panose="02020603050405020304" pitchFamily="18" charset="0"/>
                        </a:rPr>
                        <a:t>redis</a:t>
                      </a:r>
                      <a:r>
                        <a:rPr lang="en-US" sz="1600" dirty="0">
                          <a:effectLst/>
                          <a:latin typeface="宋体" panose="02010600030101010101" pitchFamily="2" charset="-122"/>
                          <a:ea typeface="宋体" panose="02010600030101010101" pitchFamily="2" charset="-122"/>
                          <a:cs typeface="Times New Roman" panose="02020603050405020304" pitchFamily="18" charset="0"/>
                        </a:rPr>
                        <a:t> cache</a:t>
                      </a:r>
                      <a:r>
                        <a:rPr lang="zh-CN" sz="1600" dirty="0">
                          <a:effectLst/>
                          <a:latin typeface="宋体" panose="02010600030101010101" pitchFamily="2" charset="-122"/>
                          <a:ea typeface="宋体" panose="02010600030101010101" pitchFamily="2" charset="-122"/>
                          <a:cs typeface="Times New Roman" panose="02020603050405020304" pitchFamily="18" charset="0"/>
                        </a:rPr>
                        <a:t>、</a:t>
                      </a:r>
                      <a:r>
                        <a:rPr lang="en-US" sz="1600" dirty="0">
                          <a:effectLst/>
                          <a:latin typeface="宋体" panose="02010600030101010101" pitchFamily="2" charset="-122"/>
                          <a:ea typeface="宋体" panose="02010600030101010101" pitchFamily="2" charset="-122"/>
                          <a:cs typeface="Times New Roman" panose="02020603050405020304" pitchFamily="18" charset="0"/>
                        </a:rPr>
                        <a:t>spring </a:t>
                      </a:r>
                      <a:r>
                        <a:rPr lang="en-US" sz="1600" dirty="0" err="1">
                          <a:effectLst/>
                          <a:latin typeface="宋体" panose="02010600030101010101" pitchFamily="2" charset="-122"/>
                          <a:ea typeface="宋体" panose="02010600030101010101" pitchFamily="2" charset="-122"/>
                          <a:cs typeface="Times New Roman" panose="02020603050405020304" pitchFamily="18" charset="0"/>
                        </a:rPr>
                        <a:t>jdbc</a:t>
                      </a:r>
                      <a:r>
                        <a:rPr lang="zh-CN" sz="1600" dirty="0">
                          <a:effectLst/>
                          <a:latin typeface="宋体" panose="02010600030101010101" pitchFamily="2" charset="-122"/>
                          <a:ea typeface="宋体" panose="02010600030101010101" pitchFamily="2" charset="-122"/>
                          <a:cs typeface="Times New Roman" panose="02020603050405020304" pitchFamily="18" charset="0"/>
                        </a:rPr>
                        <a:t>、</a:t>
                      </a:r>
                      <a:r>
                        <a:rPr lang="en-US" sz="1600" dirty="0" err="1">
                          <a:effectLst/>
                          <a:latin typeface="宋体" panose="02010600030101010101" pitchFamily="2" charset="-122"/>
                          <a:ea typeface="宋体" panose="02010600030101010101" pitchFamily="2" charset="-122"/>
                          <a:cs typeface="Times New Roman" panose="02020603050405020304" pitchFamily="18" charset="0"/>
                        </a:rPr>
                        <a:t>jpa</a:t>
                      </a:r>
                      <a:r>
                        <a:rPr lang="zh-CN" sz="1600" dirty="0">
                          <a:effectLst/>
                          <a:latin typeface="宋体" panose="02010600030101010101" pitchFamily="2" charset="-122"/>
                          <a:ea typeface="宋体" panose="02010600030101010101" pitchFamily="2" charset="-122"/>
                          <a:cs typeface="Times New Roman" panose="02020603050405020304" pitchFamily="18" charset="0"/>
                        </a:rPr>
                        <a:t>、</a:t>
                      </a:r>
                      <a:r>
                        <a:rPr lang="en-US" sz="1600" dirty="0">
                          <a:effectLst/>
                          <a:latin typeface="宋体" panose="02010600030101010101" pitchFamily="2" charset="-122"/>
                          <a:ea typeface="宋体" panose="02010600030101010101" pitchFamily="2" charset="-122"/>
                          <a:cs typeface="Times New Roman" panose="02020603050405020304" pitchFamily="18" charset="0"/>
                        </a:rPr>
                        <a:t>restful</a:t>
                      </a:r>
                      <a:r>
                        <a:rPr lang="zh-CN" sz="1600" dirty="0">
                          <a:effectLst/>
                          <a:latin typeface="宋体" panose="02010600030101010101" pitchFamily="2" charset="-122"/>
                          <a:ea typeface="宋体" panose="02010600030101010101" pitchFamily="2" charset="-122"/>
                          <a:cs typeface="Times New Roman" panose="02020603050405020304" pitchFamily="18" charset="0"/>
                        </a:rPr>
                        <a:t>等基本功能。</a:t>
                      </a:r>
                    </a:p>
                    <a:p>
                      <a:pPr indent="266700" algn="just">
                        <a:spcAft>
                          <a:spcPts val="0"/>
                        </a:spcAft>
                        <a:tabLst>
                          <a:tab pos="2667635" algn="ctr"/>
                          <a:tab pos="5904230" algn="r"/>
                        </a:tabLst>
                      </a:pPr>
                      <a:r>
                        <a:rPr lang="en-US" sz="1600" dirty="0">
                          <a:effectLst/>
                          <a:latin typeface="宋体" panose="02010600030101010101" pitchFamily="2" charset="-122"/>
                          <a:ea typeface="宋体" panose="02010600030101010101" pitchFamily="2" charset="-122"/>
                          <a:cs typeface="Times New Roman" panose="02020603050405020304" pitchFamily="18" charset="0"/>
                        </a:rPr>
                        <a:t> </a:t>
                      </a:r>
                      <a:endParaRPr lang="zh-CN" sz="16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indent="266700" algn="just" defTabSz="914400" rtl="0" eaLnBrk="1" latinLnBrk="0" hangingPunct="1">
                        <a:spcAft>
                          <a:spcPts val="0"/>
                        </a:spcAft>
                        <a:tabLst>
                          <a:tab pos="2667635" algn="ctr"/>
                          <a:tab pos="5904230" algn="r"/>
                        </a:tabLst>
                      </a:pPr>
                      <a:r>
                        <a:rPr lang="en-US" altLang="zh-CN" sz="1600" kern="1200" dirty="0"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1</a:t>
                      </a:r>
                      <a:r>
                        <a:rPr lang="zh-CN" altLang="en-US" sz="1600" kern="1200" dirty="0"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1600" kern="1200" dirty="0"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熟练掌握和使用</a:t>
                      </a:r>
                      <a:r>
                        <a:rPr lang="en-US" altLang="zh-CN" sz="1600" kern="1200" dirty="0" err="1"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esf</a:t>
                      </a:r>
                      <a:r>
                        <a:rPr lang="en-US" altLang="zh-CN" sz="1600" kern="1200" dirty="0"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 3.0</a:t>
                      </a:r>
                      <a:r>
                        <a:rPr lang="zh-CN" altLang="zh-CN" sz="1600" kern="1200" dirty="0"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框架。能使用框架完成布置的开发任务；</a:t>
                      </a:r>
                    </a:p>
                    <a:p>
                      <a:pPr marL="0" lvl="0" indent="266700" algn="just" defTabSz="914400" rtl="0" eaLnBrk="1" latinLnBrk="0" hangingPunct="1">
                        <a:spcAft>
                          <a:spcPts val="0"/>
                        </a:spcAft>
                        <a:tabLst>
                          <a:tab pos="2667635" algn="ctr"/>
                          <a:tab pos="5904230" algn="r"/>
                        </a:tabLst>
                      </a:pPr>
                      <a:r>
                        <a:rPr lang="en-US" altLang="zh-CN" sz="1600" kern="1200" dirty="0"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2</a:t>
                      </a:r>
                      <a:r>
                        <a:rPr lang="zh-CN" altLang="en-US" sz="1600" kern="1200" dirty="0"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1600" kern="1200" dirty="0"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独立搭建</a:t>
                      </a:r>
                      <a:r>
                        <a:rPr lang="en-US" altLang="zh-CN" sz="1600" kern="1200" dirty="0"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Spring Boot</a:t>
                      </a:r>
                      <a:r>
                        <a:rPr lang="zh-CN" altLang="zh-CN" sz="1600" kern="1200" dirty="0"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项目，引入</a:t>
                      </a:r>
                      <a:r>
                        <a:rPr lang="en-US" altLang="zh-CN" sz="1600" kern="1200" dirty="0"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web</a:t>
                      </a:r>
                      <a:r>
                        <a:rPr lang="zh-CN" altLang="zh-CN" sz="1600" kern="1200" dirty="0"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模块，构建一个较为复杂的</a:t>
                      </a:r>
                      <a:r>
                        <a:rPr lang="en-US" altLang="zh-CN" sz="1600" kern="1200" dirty="0" err="1"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RESTfulAPI</a:t>
                      </a:r>
                      <a:r>
                        <a:rPr lang="zh-CN" altLang="zh-CN" sz="1600" kern="1200" dirty="0"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以及完成单元测试。并且在项目里引入日志管理、安全管理（</a:t>
                      </a:r>
                      <a:r>
                        <a:rPr lang="en-US" altLang="zh-CN" sz="1600" kern="1200" dirty="0"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Spring Security</a:t>
                      </a:r>
                      <a:r>
                        <a:rPr lang="zh-CN" altLang="zh-CN" sz="1600" kern="1200" dirty="0"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）以及缓存支持（</a:t>
                      </a:r>
                      <a:r>
                        <a:rPr lang="en-US" altLang="zh-CN" sz="1600" kern="1200" dirty="0" err="1"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Redis</a:t>
                      </a:r>
                      <a:r>
                        <a:rPr lang="zh-CN" altLang="zh-CN" sz="1600" kern="1200" dirty="0"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600" kern="1200" dirty="0" err="1"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GuavaCache</a:t>
                      </a:r>
                      <a:r>
                        <a:rPr lang="zh-CN" altLang="zh-CN" sz="1600" kern="1200" dirty="0"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等）。使用</a:t>
                      </a:r>
                      <a:r>
                        <a:rPr lang="en-US" altLang="zh-CN" sz="1600" kern="1200" dirty="0"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Swagger2</a:t>
                      </a:r>
                      <a:r>
                        <a:rPr lang="zh-CN" altLang="zh-CN" sz="1600" kern="1200" dirty="0"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构建</a:t>
                      </a:r>
                      <a:r>
                        <a:rPr lang="en-US" altLang="zh-CN" sz="1600" kern="1200" dirty="0" err="1"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RESTfulAPI</a:t>
                      </a:r>
                      <a:r>
                        <a:rPr lang="zh-CN" altLang="zh-CN" sz="1600" kern="1200" dirty="0"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以及</a:t>
                      </a:r>
                      <a:r>
                        <a:rPr lang="en-US" altLang="zh-CN" sz="1600" kern="1200" dirty="0"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Spring Boot Actuator</a:t>
                      </a:r>
                      <a:r>
                        <a:rPr lang="zh-CN" altLang="zh-CN" sz="1600" kern="1200" dirty="0"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监控端点、</a:t>
                      </a:r>
                      <a:r>
                        <a:rPr lang="en-US" altLang="zh-CN" sz="1600" kern="1200" dirty="0" err="1"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JavaMailSender</a:t>
                      </a:r>
                      <a:r>
                        <a:rPr lang="zh-CN" altLang="zh-CN" sz="1600" kern="1200" dirty="0"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发送邮件等；</a:t>
                      </a:r>
                    </a:p>
                    <a:p>
                      <a:pPr marL="0" indent="266700" algn="just" defTabSz="914400" rtl="0" eaLnBrk="1" latinLnBrk="0" hangingPunct="1">
                        <a:spcAft>
                          <a:spcPts val="0"/>
                        </a:spcAft>
                        <a:tabLst>
                          <a:tab pos="2667635" algn="ctr"/>
                          <a:tab pos="5904230" algn="r"/>
                        </a:tabLst>
                      </a:pPr>
                      <a:r>
                        <a:rPr lang="en-US" altLang="zh-CN" sz="1600" kern="1200" dirty="0"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2</a:t>
                      </a:r>
                      <a:r>
                        <a:rPr lang="zh-CN" altLang="en-US" sz="1600" kern="1200" dirty="0"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1600" kern="1200" dirty="0"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学习和使用</a:t>
                      </a:r>
                      <a:r>
                        <a:rPr lang="en-US" altLang="zh-CN" sz="1600" kern="1200" dirty="0"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Spring Data </a:t>
                      </a:r>
                      <a:r>
                        <a:rPr lang="en-US" altLang="zh-CN" sz="1600" kern="1200" dirty="0" err="1"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Jpa</a:t>
                      </a:r>
                      <a:r>
                        <a:rPr lang="zh-CN" altLang="zh-CN" sz="1600" kern="1200" dirty="0"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。学习和掌握</a:t>
                      </a:r>
                      <a:r>
                        <a:rPr lang="en-US" altLang="zh-CN" sz="1600" kern="1200" dirty="0"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Spring Cloud</a:t>
                      </a:r>
                      <a:r>
                        <a:rPr lang="zh-CN" altLang="zh-CN" sz="1600" kern="1200" dirty="0"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相关的组件，对微服务的拆分原则、技术选型和架构设计有一定的了解和使用</a:t>
                      </a:r>
                      <a:r>
                        <a:rPr lang="zh-CN" altLang="zh-CN" sz="1050" kern="1200" dirty="0" smtClean="0">
                          <a:solidFill>
                            <a:schemeClr val="dk1"/>
                          </a:solidFill>
                          <a:effectLst/>
                          <a:latin typeface="宋体" panose="02010600030101010101" pitchFamily="2" charset="-122"/>
                          <a:ea typeface="宋体" panose="02010600030101010101" pitchFamily="2" charset="-122"/>
                          <a:cs typeface="Times New Roman" panose="02020603050405020304" pitchFamily="18" charset="0"/>
                        </a:rPr>
                        <a:t>。</a:t>
                      </a:r>
                      <a:endParaRPr lang="zh-CN" altLang="en-US" sz="1050" kern="12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7576782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试用期总结：学习与发展</a:t>
            </a:r>
            <a:endParaRPr lang="zh-CN" altLang="en-US" dirty="0">
              <a:latin typeface="微软雅黑" pitchFamily="34" charset="-122"/>
              <a:ea typeface="微软雅黑" pitchFamily="34" charset="-122"/>
            </a:endParaRPr>
          </a:p>
        </p:txBody>
      </p:sp>
      <p:sp>
        <p:nvSpPr>
          <p:cNvPr id="9" name="灯片编号占位符 8"/>
          <p:cNvSpPr>
            <a:spLocks noGrp="1"/>
          </p:cNvSpPr>
          <p:nvPr>
            <p:ph type="sldNum" sz="quarter" idx="10"/>
          </p:nvPr>
        </p:nvSpPr>
        <p:spPr/>
        <p:txBody>
          <a:bodyPr/>
          <a:lstStyle/>
          <a:p>
            <a:pPr>
              <a:defRPr/>
            </a:pPr>
            <a:fld id="{4816A599-0D7A-4ED1-B317-DB57F830172B}" type="slidenum">
              <a:rPr lang="zh-CN" altLang="en-US" smtClean="0"/>
              <a:pPr>
                <a:defRPr/>
              </a:pPr>
              <a:t>8</a:t>
            </a:fld>
            <a:endParaRPr lang="zh-CN" altLang="en-US"/>
          </a:p>
        </p:txBody>
      </p:sp>
      <p:sp>
        <p:nvSpPr>
          <p:cNvPr id="11" name="矩形 10"/>
          <p:cNvSpPr/>
          <p:nvPr/>
        </p:nvSpPr>
        <p:spPr>
          <a:xfrm>
            <a:off x="3605158" y="1229712"/>
            <a:ext cx="1747594" cy="497957"/>
          </a:xfrm>
          <a:prstGeom prst="rect">
            <a:avLst/>
          </a:prstGeom>
        </p:spPr>
        <p:txBody>
          <a:bodyPr wrap="none">
            <a:spAutoFit/>
          </a:bodyPr>
          <a:lstStyle/>
          <a:p>
            <a:pP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自学</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书籍</a:t>
            </a:r>
            <a:endParaRPr lang="en-US" altLang="zh-CN" sz="2400" b="1" dirty="0" smtClean="0">
              <a:latin typeface="微软雅黑" pitchFamily="34" charset="-122"/>
              <a:ea typeface="微软雅黑" pitchFamily="34" charset="-122"/>
            </a:endParaRPr>
          </a:p>
        </p:txBody>
      </p:sp>
      <p:grpSp>
        <p:nvGrpSpPr>
          <p:cNvPr id="6" name="组合 5"/>
          <p:cNvGrpSpPr/>
          <p:nvPr/>
        </p:nvGrpSpPr>
        <p:grpSpPr>
          <a:xfrm>
            <a:off x="2642677" y="1844824"/>
            <a:ext cx="3945547" cy="4375854"/>
            <a:chOff x="2642677" y="1844824"/>
            <a:chExt cx="3945547" cy="4375854"/>
          </a:xfrm>
        </p:grpSpPr>
        <p:pic>
          <p:nvPicPr>
            <p:cNvPr id="1026" name="Picture 2" descr="http://img3m1.ddimg.cn/77/14/23259731-1_u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2677" y="1844824"/>
              <a:ext cx="3729523" cy="37295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59832" y="5574347"/>
              <a:ext cx="3528392" cy="646331"/>
            </a:xfrm>
            <a:prstGeom prst="rect">
              <a:avLst/>
            </a:prstGeom>
            <a:noFill/>
          </p:spPr>
          <p:txBody>
            <a:bodyPr wrap="square" rtlCol="0">
              <a:spAutoFit/>
            </a:bodyPr>
            <a:lstStyle/>
            <a:p>
              <a:r>
                <a:rPr lang="zh-CN" altLang="en-US" dirty="0" smtClean="0"/>
                <a:t>泛读</a:t>
              </a:r>
              <a:r>
                <a:rPr lang="en-US" altLang="zh-CN" dirty="0" smtClean="0"/>
                <a:t>《</a:t>
              </a:r>
              <a:r>
                <a:rPr lang="zh-CN" altLang="en-US" dirty="0" smtClean="0"/>
                <a:t>深入理解</a:t>
              </a:r>
              <a:r>
                <a:rPr lang="en-US" altLang="zh-CN" dirty="0" smtClean="0"/>
                <a:t>Java</a:t>
              </a:r>
              <a:r>
                <a:rPr lang="zh-CN" altLang="en-US" dirty="0" smtClean="0"/>
                <a:t>虚拟机</a:t>
              </a:r>
              <a:r>
                <a:rPr lang="en-US" altLang="zh-CN" dirty="0" smtClean="0"/>
                <a:t>》</a:t>
              </a:r>
              <a:r>
                <a:rPr lang="zh-CN" altLang="en-US" dirty="0" smtClean="0"/>
                <a:t>的前九章</a:t>
              </a:r>
              <a:endParaRPr lang="zh-CN" altLang="en-US" dirty="0"/>
            </a:p>
          </p:txBody>
        </p:sp>
      </p:grpSp>
      <p:grpSp>
        <p:nvGrpSpPr>
          <p:cNvPr id="8" name="组合 7"/>
          <p:cNvGrpSpPr/>
          <p:nvPr/>
        </p:nvGrpSpPr>
        <p:grpSpPr>
          <a:xfrm>
            <a:off x="1664465" y="1904695"/>
            <a:ext cx="6319126" cy="3784878"/>
            <a:chOff x="-744532" y="1473619"/>
            <a:chExt cx="7776864" cy="4657999"/>
          </a:xfrm>
        </p:grpSpPr>
        <p:pic>
          <p:nvPicPr>
            <p:cNvPr id="1034" name="Picture 10" descr="http://img3m0.ddimg.cn/70/5/23625430-1_u_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361" y="1473619"/>
              <a:ext cx="4288667" cy="42886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44532" y="5762286"/>
              <a:ext cx="7776864" cy="369332"/>
            </a:xfrm>
            <a:prstGeom prst="rect">
              <a:avLst/>
            </a:prstGeom>
            <a:noFill/>
          </p:spPr>
          <p:txBody>
            <a:bodyPr wrap="square" rtlCol="0">
              <a:spAutoFit/>
            </a:bodyPr>
            <a:lstStyle/>
            <a:p>
              <a:r>
                <a:rPr lang="zh-CN" altLang="en-US" dirty="0" smtClean="0"/>
                <a:t>泛读</a:t>
              </a:r>
              <a:r>
                <a:rPr lang="en-US" altLang="zh-CN" dirty="0" smtClean="0"/>
                <a:t>《</a:t>
              </a:r>
              <a:r>
                <a:rPr lang="zh-CN" altLang="en-US" dirty="0" smtClean="0"/>
                <a:t>从</a:t>
              </a:r>
              <a:r>
                <a:rPr lang="en-US" altLang="zh-CN" dirty="0" err="1" smtClean="0"/>
                <a:t>Paxos</a:t>
              </a:r>
              <a:r>
                <a:rPr lang="zh-CN" altLang="en-US" dirty="0" smtClean="0"/>
                <a:t>到</a:t>
              </a:r>
              <a:r>
                <a:rPr lang="en-US" altLang="zh-CN" dirty="0" err="1" smtClean="0"/>
                <a:t>ZooKeeper</a:t>
              </a:r>
              <a:r>
                <a:rPr lang="en-US" altLang="zh-CN" dirty="0" smtClean="0"/>
                <a:t>》,</a:t>
              </a:r>
              <a:r>
                <a:rPr lang="zh-CN" altLang="en-US" dirty="0" smtClean="0"/>
                <a:t>对</a:t>
              </a:r>
              <a:r>
                <a:rPr lang="en-US" altLang="zh-CN" dirty="0" err="1" smtClean="0"/>
                <a:t>Dubbo+ZK</a:t>
              </a:r>
              <a:r>
                <a:rPr lang="zh-CN" altLang="en-US" dirty="0" smtClean="0"/>
                <a:t>的微服务有了一定的了解</a:t>
              </a:r>
              <a:endParaRPr lang="zh-CN" altLang="en-US" dirty="0"/>
            </a:p>
          </p:txBody>
        </p:sp>
      </p:grpSp>
      <p:grpSp>
        <p:nvGrpSpPr>
          <p:cNvPr id="13" name="组合 12"/>
          <p:cNvGrpSpPr/>
          <p:nvPr/>
        </p:nvGrpSpPr>
        <p:grpSpPr>
          <a:xfrm>
            <a:off x="1763688" y="1980208"/>
            <a:ext cx="5688632" cy="3778595"/>
            <a:chOff x="1763688" y="1980208"/>
            <a:chExt cx="5688632" cy="3778595"/>
          </a:xfrm>
        </p:grpSpPr>
        <p:pic>
          <p:nvPicPr>
            <p:cNvPr id="1036" name="Picture 12" descr="http://img3m5.ddimg.cn/86/20/22606835-1_w_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8450" y="1980208"/>
              <a:ext cx="3333750" cy="33337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763688" y="5389471"/>
              <a:ext cx="5688632" cy="369332"/>
            </a:xfrm>
            <a:prstGeom prst="rect">
              <a:avLst/>
            </a:prstGeom>
            <a:noFill/>
          </p:spPr>
          <p:txBody>
            <a:bodyPr wrap="square" rtlCol="0">
              <a:spAutoFit/>
            </a:bodyPr>
            <a:lstStyle/>
            <a:p>
              <a:r>
                <a:rPr lang="zh-CN" altLang="en-US" dirty="0" smtClean="0"/>
                <a:t>目前正在尝试重读</a:t>
              </a:r>
              <a:r>
                <a:rPr lang="en-US" altLang="zh-CN" dirty="0" smtClean="0"/>
                <a:t>《Java</a:t>
              </a:r>
              <a:r>
                <a:rPr lang="zh-CN" altLang="en-US" dirty="0" smtClean="0"/>
                <a:t>并发编程实战</a:t>
              </a:r>
              <a:r>
                <a:rPr lang="en-US" altLang="zh-CN" dirty="0" smtClean="0"/>
                <a:t>》</a:t>
              </a:r>
              <a:r>
                <a:rPr lang="zh-CN" altLang="en-US" dirty="0"/>
                <a:t>这本书</a:t>
              </a:r>
            </a:p>
          </p:txBody>
        </p:sp>
      </p:grpSp>
    </p:spTree>
    <p:extLst>
      <p:ext uri="{BB962C8B-B14F-4D97-AF65-F5344CB8AC3E}">
        <p14:creationId xmlns:p14="http://schemas.microsoft.com/office/powerpoint/2010/main" val="28234417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1000" fill="hold"/>
                                        <p:tgtEl>
                                          <p:spTgt spid="13"/>
                                        </p:tgtEl>
                                        <p:attrNameLst>
                                          <p:attrName>ppt_w</p:attrName>
                                        </p:attrNameLst>
                                      </p:cBhvr>
                                      <p:tavLst>
                                        <p:tav tm="0">
                                          <p:val>
                                            <p:fltVal val="0"/>
                                          </p:val>
                                        </p:tav>
                                        <p:tav tm="100000">
                                          <p:val>
                                            <p:strVal val="#ppt_w"/>
                                          </p:val>
                                        </p:tav>
                                      </p:tavLst>
                                    </p:anim>
                                    <p:anim calcmode="lin" valueType="num">
                                      <p:cBhvr>
                                        <p:cTn id="28" dur="1000" fill="hold"/>
                                        <p:tgtEl>
                                          <p:spTgt spid="13"/>
                                        </p:tgtEl>
                                        <p:attrNameLst>
                                          <p:attrName>ppt_h</p:attrName>
                                        </p:attrNameLst>
                                      </p:cBhvr>
                                      <p:tavLst>
                                        <p:tav tm="0">
                                          <p:val>
                                            <p:fltVal val="0"/>
                                          </p:val>
                                        </p:tav>
                                        <p:tav tm="100000">
                                          <p:val>
                                            <p:strVal val="#ppt_h"/>
                                          </p:val>
                                        </p:tav>
                                      </p:tavLst>
                                    </p:anim>
                                    <p:anim calcmode="lin" valueType="num">
                                      <p:cBhvr>
                                        <p:cTn id="29" dur="1000" fill="hold"/>
                                        <p:tgtEl>
                                          <p:spTgt spid="13"/>
                                        </p:tgtEl>
                                        <p:attrNameLst>
                                          <p:attrName>style.rotation</p:attrName>
                                        </p:attrNameLst>
                                      </p:cBhvr>
                                      <p:tavLst>
                                        <p:tav tm="0">
                                          <p:val>
                                            <p:fltVal val="90"/>
                                          </p:val>
                                        </p:tav>
                                        <p:tav tm="100000">
                                          <p:val>
                                            <p:fltVal val="0"/>
                                          </p:val>
                                        </p:tav>
                                      </p:tavLst>
                                    </p:anim>
                                    <p:animEffect transition="in" filter="fade">
                                      <p:cBhvr>
                                        <p:cTn id="3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试用期总结：学习与发展</a:t>
            </a:r>
            <a:endParaRPr lang="zh-CN" altLang="en-US" dirty="0">
              <a:latin typeface="微软雅黑" pitchFamily="34" charset="-122"/>
              <a:ea typeface="微软雅黑" pitchFamily="34" charset="-122"/>
            </a:endParaRPr>
          </a:p>
        </p:txBody>
      </p:sp>
      <p:sp>
        <p:nvSpPr>
          <p:cNvPr id="9" name="灯片编号占位符 8"/>
          <p:cNvSpPr>
            <a:spLocks noGrp="1"/>
          </p:cNvSpPr>
          <p:nvPr>
            <p:ph type="sldNum" sz="quarter" idx="10"/>
          </p:nvPr>
        </p:nvSpPr>
        <p:spPr/>
        <p:txBody>
          <a:bodyPr/>
          <a:lstStyle/>
          <a:p>
            <a:pPr>
              <a:defRPr/>
            </a:pPr>
            <a:fld id="{4816A599-0D7A-4ED1-B317-DB57F830172B}" type="slidenum">
              <a:rPr lang="zh-CN" altLang="en-US" smtClean="0"/>
              <a:pPr>
                <a:defRPr/>
              </a:pPr>
              <a:t>9</a:t>
            </a:fld>
            <a:endParaRPr lang="zh-CN" altLang="en-US"/>
          </a:p>
        </p:txBody>
      </p:sp>
      <p:sp>
        <p:nvSpPr>
          <p:cNvPr id="11" name="矩形 10"/>
          <p:cNvSpPr/>
          <p:nvPr/>
        </p:nvSpPr>
        <p:spPr>
          <a:xfrm>
            <a:off x="3605158" y="1229712"/>
            <a:ext cx="1550424" cy="497957"/>
          </a:xfrm>
          <a:prstGeom prst="rect">
            <a:avLst/>
          </a:prstGeom>
        </p:spPr>
        <p:txBody>
          <a:bodyPr wrap="none">
            <a:spAutoFit/>
          </a:bodyPr>
          <a:lstStyle/>
          <a:p>
            <a:pP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自学</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视频</a:t>
            </a:r>
            <a:endParaRPr lang="zh-CN" altLang="en-US" sz="2400" b="1" dirty="0">
              <a:latin typeface="微软雅黑" pitchFamily="34" charset="-122"/>
              <a:ea typeface="微软雅黑" pitchFamily="34" charset="-122"/>
            </a:endParaRPr>
          </a:p>
        </p:txBody>
      </p:sp>
      <p:grpSp>
        <p:nvGrpSpPr>
          <p:cNvPr id="3" name="组合 2"/>
          <p:cNvGrpSpPr/>
          <p:nvPr/>
        </p:nvGrpSpPr>
        <p:grpSpPr>
          <a:xfrm>
            <a:off x="467544" y="2384036"/>
            <a:ext cx="8419656" cy="3419487"/>
            <a:chOff x="467544" y="2384036"/>
            <a:chExt cx="8419656" cy="3419487"/>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384036"/>
              <a:ext cx="8419656" cy="2194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195736" y="5157192"/>
              <a:ext cx="5112568" cy="646331"/>
            </a:xfrm>
            <a:prstGeom prst="rect">
              <a:avLst/>
            </a:prstGeom>
            <a:noFill/>
          </p:spPr>
          <p:txBody>
            <a:bodyPr wrap="square" rtlCol="0">
              <a:spAutoFit/>
            </a:bodyPr>
            <a:lstStyle/>
            <a:p>
              <a:r>
                <a:rPr lang="zh-CN" altLang="en-US" dirty="0" smtClean="0"/>
                <a:t>因为最近项目中要使用</a:t>
              </a:r>
              <a:r>
                <a:rPr lang="en-US" altLang="zh-CN" dirty="0" smtClean="0"/>
                <a:t>Spring Cloud</a:t>
              </a:r>
              <a:r>
                <a:rPr lang="zh-CN" altLang="en-US" dirty="0" smtClean="0"/>
                <a:t>，正在看慕课网一门</a:t>
              </a:r>
              <a:r>
                <a:rPr lang="en-US" altLang="zh-CN" dirty="0" smtClean="0"/>
                <a:t>Spring Cloud</a:t>
              </a:r>
              <a:r>
                <a:rPr lang="zh-CN" altLang="en-US" dirty="0" smtClean="0"/>
                <a:t>的课程。</a:t>
              </a:r>
              <a:endParaRPr lang="zh-CN" altLang="en-US" dirty="0"/>
            </a:p>
          </p:txBody>
        </p:sp>
      </p:gr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275" y="2204862"/>
            <a:ext cx="8538194" cy="38417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44996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par>
                          <p:cTn id="13" fill="hold">
                            <p:stCondLst>
                              <p:cond delay="500"/>
                            </p:stCondLst>
                            <p:childTnLst>
                              <p:par>
                                <p:cTn id="14" presetID="21" presetClass="entr" presetSubtype="1" fill="hold" nodeType="afterEffect">
                                  <p:stCondLst>
                                    <p:cond delay="0"/>
                                  </p:stCondLst>
                                  <p:childTnLst>
                                    <p:set>
                                      <p:cBhvr>
                                        <p:cTn id="15" dur="1" fill="hold">
                                          <p:stCondLst>
                                            <p:cond delay="0"/>
                                          </p:stCondLst>
                                        </p:cTn>
                                        <p:tgtEl>
                                          <p:spTgt spid="2051"/>
                                        </p:tgtEl>
                                        <p:attrNameLst>
                                          <p:attrName>style.visibility</p:attrName>
                                        </p:attrNameLst>
                                      </p:cBhvr>
                                      <p:to>
                                        <p:strVal val="visible"/>
                                      </p:to>
                                    </p:set>
                                    <p:animEffect transition="in" filter="wheel(1)">
                                      <p:cBhvr>
                                        <p:cTn id="16" dur="2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UT-MA-PPT模板-蓝白">
  <a:themeElements>
    <a:clrScheme name="优特展厅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优特展厅PPT模板">
      <a:majorFont>
        <a:latin typeface="Arial"/>
        <a:ea typeface="黑体"/>
        <a:cs typeface=""/>
      </a:majorFont>
      <a:minorFont>
        <a:latin typeface="Arial"/>
        <a:ea typeface="方正书宋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优特展厅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优特展厅PPT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优特展厅PPT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优特展厅PPT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优特展厅PPT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优特展厅PPT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优特展厅PPT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优特展厅PPT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优特展厅PPT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优特展厅PPT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优特展厅PPT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优特展厅PPT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3493</TotalTime>
  <Words>3852</Words>
  <Application>Microsoft Office PowerPoint</Application>
  <PresentationFormat>全屏显示(4:3)</PresentationFormat>
  <Paragraphs>443</Paragraphs>
  <Slides>42</Slides>
  <Notes>32</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UT-MA-PPT模板-蓝白</vt:lpstr>
      <vt:lpstr>新员工转正答辩汇报</vt:lpstr>
      <vt:lpstr>目录</vt:lpstr>
      <vt:lpstr>个人简介</vt:lpstr>
      <vt:lpstr>个人简介</vt:lpstr>
      <vt:lpstr>目录</vt:lpstr>
      <vt:lpstr>试用期总结：学习与发展</vt:lpstr>
      <vt:lpstr>试用期总结：学习与发展</vt:lpstr>
      <vt:lpstr>试用期总结：学习与发展</vt:lpstr>
      <vt:lpstr>试用期总结：学习与发展</vt:lpstr>
      <vt:lpstr>试用期总结：学习与发展</vt:lpstr>
      <vt:lpstr>试用期总结：学习与发展</vt:lpstr>
      <vt:lpstr>试用期总结：学习与发展</vt:lpstr>
      <vt:lpstr>试用期总结：工作与成果</vt:lpstr>
      <vt:lpstr>试用期总结：工作与成果</vt:lpstr>
      <vt:lpstr>试用期总结：工作与成果</vt:lpstr>
      <vt:lpstr>试用期总结：工作与成果</vt:lpstr>
      <vt:lpstr>试用期总结：工作与成果</vt:lpstr>
      <vt:lpstr>试用期总结：工作与成果</vt:lpstr>
      <vt:lpstr>试用期总结：工作与成果</vt:lpstr>
      <vt:lpstr>试用期总结：工作案例</vt:lpstr>
      <vt:lpstr>试用期总结：工作案例</vt:lpstr>
      <vt:lpstr>试用期总结：工作案例</vt:lpstr>
      <vt:lpstr>试用期总结：企业融入</vt:lpstr>
      <vt:lpstr>试用期总结：企业融入</vt:lpstr>
      <vt:lpstr>目录</vt:lpstr>
      <vt:lpstr>个人自评：岗位胜任情况</vt:lpstr>
      <vt:lpstr>个人自评：岗位胜任情况</vt:lpstr>
      <vt:lpstr>个人自评：任职资格认证</vt:lpstr>
      <vt:lpstr>个人自评：任职资格认证</vt:lpstr>
      <vt:lpstr>个人自评：任职资格认证</vt:lpstr>
      <vt:lpstr>个人自评：任职资格认证</vt:lpstr>
      <vt:lpstr>个人自评：任职资格认证</vt:lpstr>
      <vt:lpstr>个人自评：任职资格认证</vt:lpstr>
      <vt:lpstr>个人自评：任职资格认证</vt:lpstr>
      <vt:lpstr>个人自评：任职资格认证</vt:lpstr>
      <vt:lpstr>个人自评：任职资格认证</vt:lpstr>
      <vt:lpstr>个人自评：任职资格认证</vt:lpstr>
      <vt:lpstr>综合自评</vt:lpstr>
      <vt:lpstr>综合自评—现状与规划</vt:lpstr>
      <vt:lpstr>目录</vt:lpstr>
      <vt:lpstr>建议和意见</vt:lpstr>
      <vt:lpstr>谢谢！ 请评委提问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高磊</dc:creator>
  <cp:lastModifiedBy>艾菁</cp:lastModifiedBy>
  <cp:revision>482</cp:revision>
  <dcterms:modified xsi:type="dcterms:W3CDTF">2018-08-26T10:08:40Z</dcterms:modified>
</cp:coreProperties>
</file>