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68" r:id="rId3"/>
    <p:sldId id="259" r:id="rId4"/>
    <p:sldId id="258" r:id="rId5"/>
    <p:sldId id="267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6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4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0353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60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835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69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70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7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3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8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7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6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4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9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6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2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8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visualstudiogallery.msdn.microsoft.com/bfe6feb7-7ec4-4e8e-9d90-cf6ea2cd216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angularjs.org/api/ngMock.$timeout" TargetMode="External"/><Relationship Id="rId3" Type="http://schemas.openxmlformats.org/officeDocument/2006/relationships/hyperlink" Target="http://docs.angularjs.org/guide/dev_guide.e2e-testing" TargetMode="External"/><Relationship Id="rId7" Type="http://schemas.openxmlformats.org/officeDocument/2006/relationships/hyperlink" Target="http://docs.angularjs.org/api/ngMock.$httpBackend" TargetMode="External"/><Relationship Id="rId2" Type="http://schemas.openxmlformats.org/officeDocument/2006/relationships/hyperlink" Target="http://www.angularjs.cn/A00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angularjs.org/api/ngMock.$log" TargetMode="External"/><Relationship Id="rId11" Type="http://schemas.openxmlformats.org/officeDocument/2006/relationships/hyperlink" Target="http://docs.angularjs.org/api/angular.mock.inject" TargetMode="External"/><Relationship Id="rId5" Type="http://schemas.openxmlformats.org/officeDocument/2006/relationships/hyperlink" Target="https://docs.angularjs.org/api/ngMock" TargetMode="External"/><Relationship Id="rId10" Type="http://schemas.openxmlformats.org/officeDocument/2006/relationships/hyperlink" Target="http://docs.angularjs.org/api/angular.mock.module" TargetMode="External"/><Relationship Id="rId4" Type="http://schemas.openxmlformats.org/officeDocument/2006/relationships/hyperlink" Target="https://github.com/angular/angular.js/blob/master/src/ngScenario/dsl.js" TargetMode="External"/><Relationship Id="rId9" Type="http://schemas.openxmlformats.org/officeDocument/2006/relationships/hyperlink" Target="http://docs.angularjs.org/api/ngMock.$exceptionHandle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1002573" cy="2971801"/>
          </a:xfrm>
        </p:spPr>
        <p:txBody>
          <a:bodyPr/>
          <a:lstStyle/>
          <a:p>
            <a:pPr algn="l"/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基于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Karma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的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AngularJs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单元测试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By Eric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5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VS</a:t>
            </a:r>
            <a:r>
              <a:rPr lang="zh-CN" altLang="en-US" dirty="0"/>
              <a:t>集成，在项目内安装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安装步骤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1.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run-karma.ps1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2. 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karma</a:t>
            </a:r>
            <a:r>
              <a:rPr lang="zh-CN" altLang="en-US" dirty="0" smtClean="0"/>
              <a:t>扩展</a:t>
            </a:r>
            <a:r>
              <a:rPr lang="en-US" altLang="zh-CN" u="sng" dirty="0">
                <a:hlinkClick r:id="rId2"/>
              </a:rPr>
              <a:t>http://</a:t>
            </a:r>
            <a:r>
              <a:rPr lang="en-US" altLang="zh-CN" u="sng" dirty="0" smtClean="0">
                <a:hlinkClick r:id="rId2"/>
              </a:rPr>
              <a:t>visualstudiogallery.msdn.microsoft.com/bfe6feb7-7ec4-4e8e-9d90-cf6ea2cd2169</a:t>
            </a:r>
            <a:endParaRPr lang="en-US" altLang="zh-CN" u="sng" dirty="0" smtClean="0"/>
          </a:p>
          <a:p>
            <a:pPr marL="0" indent="0">
              <a:buNone/>
            </a:pPr>
            <a:endParaRPr lang="en-US" altLang="zh-CN" u="sng" dirty="0"/>
          </a:p>
          <a:p>
            <a:pPr marL="0" indent="0">
              <a:buNone/>
            </a:pPr>
            <a:endParaRPr lang="en-US" altLang="zh-CN" u="sng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/>
              <a:t>3. 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Test Explorer</a:t>
            </a:r>
            <a:endParaRPr lang="zh-CN" altLang="en-US" dirty="0"/>
          </a:p>
        </p:txBody>
      </p:sp>
      <p:pic>
        <p:nvPicPr>
          <p:cNvPr id="2050" name="Picture 1" descr="cid:image006.png@01CF8BC1.24706B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3560763"/>
            <a:ext cx="4381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86" y="4826925"/>
            <a:ext cx="3627133" cy="204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VS</a:t>
            </a:r>
            <a:r>
              <a:rPr lang="zh-CN" altLang="en-US" dirty="0"/>
              <a:t>集成，在项目内安装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5582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4. </a:t>
            </a:r>
            <a:r>
              <a:rPr lang="zh-CN" altLang="en-US" dirty="0" smtClean="0"/>
              <a:t>在</a:t>
            </a:r>
            <a:r>
              <a:rPr lang="en-US" altLang="zh-CN" dirty="0"/>
              <a:t>Test </a:t>
            </a:r>
            <a:r>
              <a:rPr lang="en-US" altLang="zh-CN" dirty="0" smtClean="0"/>
              <a:t>Explorer</a:t>
            </a:r>
            <a:r>
              <a:rPr lang="zh-CN" altLang="en-US" dirty="0" smtClean="0"/>
              <a:t>点击运行所有测试，即可运行测试。</a:t>
            </a:r>
            <a:endParaRPr lang="zh-CN" altLang="en-US" dirty="0"/>
          </a:p>
        </p:txBody>
      </p:sp>
      <p:pic>
        <p:nvPicPr>
          <p:cNvPr id="3074" name="Picture 2" descr="cid:image007.png@01CF8BC1.24706B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20" y="2943616"/>
            <a:ext cx="51625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94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err="1" smtClean="0"/>
              <a:t>TeamCity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如果使用全局安装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1. </a:t>
            </a:r>
            <a:r>
              <a:rPr lang="zh-CN" altLang="en-US" dirty="0" smtClean="0"/>
              <a:t>需要安装</a:t>
            </a:r>
            <a:r>
              <a:rPr lang="en-US" altLang="zh-CN" dirty="0"/>
              <a:t>karma-</a:t>
            </a:r>
            <a:r>
              <a:rPr lang="en-US" altLang="zh-CN" dirty="0" err="1"/>
              <a:t>teamcity</a:t>
            </a:r>
            <a:r>
              <a:rPr lang="en-US" altLang="zh-CN" dirty="0"/>
              <a:t>-reporter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-g </a:t>
            </a:r>
            <a:r>
              <a:rPr lang="en-US" altLang="zh-CN" dirty="0" smtClean="0"/>
              <a:t>karma-</a:t>
            </a:r>
            <a:r>
              <a:rPr lang="en-US" altLang="zh-CN" dirty="0" err="1" smtClean="0"/>
              <a:t>teamcity</a:t>
            </a:r>
            <a:r>
              <a:rPr lang="en-US" altLang="zh-CN" dirty="0" smtClean="0"/>
              <a:t>-reporter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2.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Teamcity</a:t>
            </a:r>
            <a:r>
              <a:rPr lang="zh-CN" altLang="en-US" dirty="0" smtClean="0"/>
              <a:t>中新建脚本步骤，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C:\</a:t>
            </a:r>
            <a:r>
              <a:rPr lang="en-US" altLang="zh-CN" dirty="0" smtClean="0"/>
              <a:t>Users\{your user name}\</a:t>
            </a:r>
            <a:r>
              <a:rPr lang="en-US" altLang="zh-CN" dirty="0" err="1" smtClean="0"/>
              <a:t>AppData</a:t>
            </a:r>
            <a:r>
              <a:rPr lang="en-US" altLang="zh-CN" dirty="0" smtClean="0"/>
              <a:t>\Roaming\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\karma.cmd </a:t>
            </a:r>
            <a:r>
              <a:rPr lang="en-US" altLang="zh-CN" dirty="0"/>
              <a:t>start  </a:t>
            </a:r>
            <a:r>
              <a:rPr lang="en-US" altLang="zh-CN" dirty="0" smtClean="0"/>
              <a:t>.\{path}\karma.unit.conf.js </a:t>
            </a:r>
            <a:r>
              <a:rPr lang="en-US" altLang="zh-CN" dirty="0"/>
              <a:t> --reporters  </a:t>
            </a:r>
            <a:r>
              <a:rPr lang="en-US" altLang="zh-CN" dirty="0" err="1"/>
              <a:t>teamcity</a:t>
            </a:r>
            <a:r>
              <a:rPr lang="en-US" altLang="zh-CN" dirty="0"/>
              <a:t>  --single-run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 err="1"/>
              <a:t>TeamCity</a:t>
            </a:r>
            <a:r>
              <a:rPr lang="zh-CN" altLang="en-US" dirty="0"/>
              <a:t>集成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如果只在项目内使用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1. </a:t>
            </a:r>
            <a:r>
              <a:rPr lang="zh-CN" altLang="en-US" dirty="0" smtClean="0"/>
              <a:t>必须确保</a:t>
            </a:r>
            <a:r>
              <a:rPr lang="en-US" altLang="zh-CN" dirty="0" err="1" smtClean="0"/>
              <a:t>Teamcity</a:t>
            </a:r>
            <a:r>
              <a:rPr lang="zh-CN" altLang="en-US" dirty="0" smtClean="0"/>
              <a:t>服务器上安装</a:t>
            </a:r>
            <a:r>
              <a:rPr lang="en-US" altLang="zh-CN" dirty="0" smtClean="0"/>
              <a:t>Node.js, </a:t>
            </a:r>
            <a:r>
              <a:rPr lang="zh-CN" altLang="en-US" dirty="0" smtClean="0"/>
              <a:t>版本大于</a:t>
            </a:r>
            <a:r>
              <a:rPr lang="en-US" altLang="zh-CN" dirty="0" smtClean="0"/>
              <a:t>0.8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0.10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2. </a:t>
            </a:r>
            <a:r>
              <a:rPr lang="en-US" altLang="zh-CN" dirty="0"/>
              <a:t>cd .\</a:t>
            </a:r>
            <a:r>
              <a:rPr lang="en-US" altLang="zh-CN" dirty="0" err="1"/>
              <a:t>Intake.UI.Web</a:t>
            </a:r>
            <a:r>
              <a:rPr lang="en-US" altLang="zh-CN" dirty="0"/>
              <a:t>\.bin</a:t>
            </a:r>
          </a:p>
          <a:p>
            <a:pPr marL="0" indent="0">
              <a:buNone/>
            </a:pPr>
            <a:r>
              <a:rPr lang="en-US" altLang="zh-CN" dirty="0" smtClean="0"/>
              <a:t>	   .\</a:t>
            </a:r>
            <a:r>
              <a:rPr lang="en-US" altLang="zh-CN" dirty="0"/>
              <a:t>npm.cmd install</a:t>
            </a:r>
          </a:p>
          <a:p>
            <a:pPr marL="0" indent="0">
              <a:buNone/>
            </a:pPr>
            <a:r>
              <a:rPr lang="en-US" altLang="zh-CN" dirty="0" smtClean="0"/>
              <a:t>	   .\</a:t>
            </a:r>
            <a:r>
              <a:rPr lang="en-US" altLang="zh-CN" dirty="0"/>
              <a:t>npm.cmd install karma-</a:t>
            </a:r>
            <a:r>
              <a:rPr lang="en-US" altLang="zh-CN" dirty="0" err="1"/>
              <a:t>teamcity</a:t>
            </a:r>
            <a:r>
              <a:rPr lang="en-US" altLang="zh-CN" dirty="0"/>
              <a:t>-reporter</a:t>
            </a:r>
          </a:p>
          <a:p>
            <a:pPr marL="0" indent="0">
              <a:buNone/>
            </a:pPr>
            <a:r>
              <a:rPr lang="en-US" altLang="zh-CN" dirty="0" smtClean="0"/>
              <a:t>	   cd </a:t>
            </a:r>
            <a:r>
              <a:rPr lang="en-US" altLang="zh-CN" dirty="0"/>
              <a:t>.\..\</a:t>
            </a:r>
            <a:r>
              <a:rPr lang="en-US" altLang="zh-CN" dirty="0" err="1"/>
              <a:t>node_modules</a:t>
            </a:r>
            <a:r>
              <a:rPr lang="en-US" altLang="zh-CN" dirty="0"/>
              <a:t>\.bin</a:t>
            </a:r>
          </a:p>
          <a:p>
            <a:pPr marL="0" indent="0">
              <a:buNone/>
            </a:pPr>
            <a:r>
              <a:rPr lang="en-US" altLang="zh-CN" dirty="0" smtClean="0"/>
              <a:t>         .\</a:t>
            </a:r>
            <a:r>
              <a:rPr lang="en-US" altLang="zh-CN" dirty="0"/>
              <a:t>karma.cmd start ..\..\karma.unit.conf.js --reporters  </a:t>
            </a:r>
            <a:r>
              <a:rPr lang="en-US" altLang="zh-CN" dirty="0" err="1"/>
              <a:t>teamcity</a:t>
            </a:r>
            <a:r>
              <a:rPr lang="en-US" altLang="zh-CN" dirty="0"/>
              <a:t>  --single-run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46289" y="5636871"/>
            <a:ext cx="1226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hlinkClick r:id="rId2" action="ppaction://hlinksldjump"/>
              </a:rPr>
              <a:t>返回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0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sz="4800" b="1" dirty="0" smtClean="0"/>
              <a:t>谢谢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59177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hlinkClick r:id="rId2" action="ppaction://hlinksldjump"/>
              </a:rPr>
              <a:t>JavaScript</a:t>
            </a:r>
            <a:r>
              <a:rPr lang="zh-CN" altLang="en-US" b="1" dirty="0">
                <a:hlinkClick r:id="rId2" action="ppaction://hlinksldjump"/>
              </a:rPr>
              <a:t>单元测试</a:t>
            </a:r>
            <a:r>
              <a:rPr lang="zh-CN" altLang="en-US" b="1" dirty="0" smtClean="0">
                <a:hlinkClick r:id="rId2" action="ppaction://hlinksldjump"/>
              </a:rPr>
              <a:t>现状</a:t>
            </a:r>
            <a:endParaRPr lang="en-US" altLang="zh-CN" b="1" dirty="0" smtClean="0"/>
          </a:p>
          <a:p>
            <a:r>
              <a:rPr lang="en-US" altLang="zh-CN" b="1" dirty="0" err="1">
                <a:hlinkClick r:id="rId3" action="ppaction://hlinksldjump"/>
              </a:rPr>
              <a:t>AngularJS</a:t>
            </a:r>
            <a:r>
              <a:rPr lang="zh-CN" altLang="en-US" b="1" dirty="0" smtClean="0">
                <a:hlinkClick r:id="rId3" action="ppaction://hlinksldjump"/>
              </a:rPr>
              <a:t>单元测试</a:t>
            </a:r>
            <a:endParaRPr lang="en-US" altLang="zh-CN" b="1" dirty="0" smtClean="0"/>
          </a:p>
          <a:p>
            <a:r>
              <a:rPr lang="en-US" altLang="zh-CN" b="1" dirty="0">
                <a:hlinkClick r:id="rId4" action="ppaction://hlinksldjump"/>
              </a:rPr>
              <a:t>Karma</a:t>
            </a:r>
            <a:r>
              <a:rPr lang="zh-CN" altLang="en-US" b="1" dirty="0">
                <a:hlinkClick r:id="rId4" action="ppaction://hlinksldjump"/>
              </a:rPr>
              <a:t>的</a:t>
            </a:r>
            <a:r>
              <a:rPr lang="zh-CN" altLang="en-US" b="1" dirty="0" smtClean="0">
                <a:hlinkClick r:id="rId4" action="ppaction://hlinksldjump"/>
              </a:rPr>
              <a:t>介绍与安装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7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JavaScript</a:t>
            </a:r>
            <a:r>
              <a:rPr lang="zh-CN" altLang="en-US" b="1" dirty="0"/>
              <a:t>单元测试现状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单元测试在后台开发中非常流行和普及，</a:t>
            </a:r>
            <a:r>
              <a:rPr lang="zh-CN" altLang="en-US" dirty="0" smtClean="0"/>
              <a:t>比如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开发</a:t>
            </a:r>
            <a:r>
              <a:rPr lang="zh-CN" altLang="en-US" dirty="0"/>
              <a:t>者</a:t>
            </a:r>
            <a:r>
              <a:rPr lang="zh-CN" altLang="en-US" dirty="0" smtClean="0"/>
              <a:t>的</a:t>
            </a:r>
            <a:r>
              <a:rPr lang="en-US" altLang="zh-CN" dirty="0" err="1"/>
              <a:t>N</a:t>
            </a:r>
            <a:r>
              <a:rPr lang="en-US" altLang="zh-CN" dirty="0" err="1" smtClean="0"/>
              <a:t>Unit</a:t>
            </a:r>
            <a:r>
              <a:rPr lang="zh-CN" altLang="en-US" dirty="0"/>
              <a:t>等，而在前端开发中则使用的非常少。究其原因，主要是单元测试更适用于逻辑代码的测试，这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C#</a:t>
            </a:r>
            <a:r>
              <a:rPr lang="zh-CN" altLang="en-US" dirty="0" smtClean="0"/>
              <a:t>等</a:t>
            </a:r>
            <a:r>
              <a:rPr lang="zh-CN" altLang="en-US" dirty="0"/>
              <a:t>后台编程语言来说测试起来非常方便，但是前端开发很多时候要要</a:t>
            </a:r>
            <a:r>
              <a:rPr lang="en-US" altLang="zh-CN" dirty="0"/>
              <a:t>UI</a:t>
            </a:r>
            <a:r>
              <a:rPr lang="zh-CN" altLang="en-US" dirty="0"/>
              <a:t>打交道，</a:t>
            </a:r>
            <a:r>
              <a:rPr lang="en-US" altLang="zh-CN" dirty="0"/>
              <a:t>UI</a:t>
            </a:r>
            <a:r>
              <a:rPr lang="zh-CN" altLang="en-US" dirty="0"/>
              <a:t>相关的代码不是不可以进行单元测试，但的确很麻烦，比起逻辑代码来说困难多了，这就导致了单元测试在前端开发没有普及起来。</a:t>
            </a:r>
          </a:p>
          <a:p>
            <a:r>
              <a:rPr lang="zh-CN" altLang="en-US" dirty="0"/>
              <a:t>但是随着单元测试的普及，尤其是敏捷开发的推动，涌现了许多优秀的</a:t>
            </a:r>
            <a:r>
              <a:rPr lang="en-US" altLang="zh-CN" dirty="0"/>
              <a:t>JavaScript</a:t>
            </a:r>
            <a:r>
              <a:rPr lang="zh-CN" altLang="en-US" dirty="0"/>
              <a:t>单元测试框架，如</a:t>
            </a:r>
            <a:r>
              <a:rPr lang="en-US" altLang="zh-CN" dirty="0" err="1"/>
              <a:t>QUnit</a:t>
            </a:r>
            <a:r>
              <a:rPr lang="zh-CN" altLang="en-US" dirty="0"/>
              <a:t>、</a:t>
            </a:r>
            <a:r>
              <a:rPr lang="en-US" altLang="zh-CN" dirty="0"/>
              <a:t>Jasmine</a:t>
            </a:r>
            <a:r>
              <a:rPr lang="zh-CN" altLang="en-US" dirty="0"/>
              <a:t>等。所有的这些框架基本上都能对</a:t>
            </a:r>
            <a:r>
              <a:rPr lang="en-US" altLang="zh-CN" dirty="0" err="1"/>
              <a:t>Javascript</a:t>
            </a:r>
            <a:r>
              <a:rPr lang="zh-CN" altLang="en-US" dirty="0"/>
              <a:t>代码进行很好的测试，当然</a:t>
            </a:r>
            <a:r>
              <a:rPr lang="en-US" altLang="zh-CN" dirty="0"/>
              <a:t>UI</a:t>
            </a:r>
            <a:r>
              <a:rPr lang="zh-CN" altLang="en-US" dirty="0"/>
              <a:t>部分的代码测试一样比较</a:t>
            </a:r>
            <a:r>
              <a:rPr lang="zh-CN" altLang="en-US" dirty="0" smtClean="0"/>
              <a:t>麻烦</a:t>
            </a:r>
            <a:r>
              <a:rPr lang="en-US" altLang="zh-CN" dirty="0" smtClean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06214" y="5373666"/>
            <a:ext cx="112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  <a:hlinkClick r:id="rId2" action="ppaction://hlinksldjump"/>
              </a:rPr>
              <a:t>返回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636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AngularJS</a:t>
            </a:r>
            <a:r>
              <a:rPr lang="zh-CN" altLang="en-US" b="1" dirty="0" smtClean="0"/>
              <a:t>单元测试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AngularJS</a:t>
            </a:r>
            <a:r>
              <a:rPr lang="zh-CN" altLang="en-US" dirty="0" smtClean="0"/>
              <a:t>内含</a:t>
            </a:r>
            <a:r>
              <a:rPr lang="zh-CN" altLang="en-US" dirty="0"/>
              <a:t>了测</a:t>
            </a:r>
            <a:r>
              <a:rPr lang="zh-CN" altLang="en-US" dirty="0" smtClean="0"/>
              <a:t>试</a:t>
            </a:r>
            <a:r>
              <a:rPr lang="zh-CN" altLang="en-US" dirty="0"/>
              <a:t>相</a:t>
            </a:r>
            <a:r>
              <a:rPr lang="zh-CN" altLang="en-US" dirty="0" smtClean="0"/>
              <a:t>关的组件</a:t>
            </a:r>
            <a:r>
              <a:rPr lang="zh-CN" altLang="en-US" dirty="0" smtClean="0"/>
              <a:t>可</a:t>
            </a:r>
            <a:r>
              <a:rPr lang="zh-CN" altLang="en-US" dirty="0"/>
              <a:t>以帮助你更方便的执行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1. </a:t>
            </a:r>
            <a:r>
              <a:rPr lang="en-US" altLang="zh-CN" dirty="0" smtClean="0">
                <a:hlinkClick r:id="rId2"/>
              </a:rPr>
              <a:t>angular-scenario.js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an </a:t>
            </a:r>
            <a:r>
              <a:rPr lang="en-US" altLang="zh-CN" dirty="0"/>
              <a:t>extension of Jasmine tests to allow user interface (</a:t>
            </a:r>
            <a:r>
              <a:rPr lang="en-US" altLang="zh-CN" dirty="0">
                <a:hlinkClick r:id="rId3"/>
              </a:rPr>
              <a:t>end to end testing</a:t>
            </a:r>
            <a:r>
              <a:rPr lang="en-US" altLang="zh-CN" dirty="0"/>
              <a:t>), the idea is to provide a </a:t>
            </a:r>
            <a:r>
              <a:rPr lang="en-US" altLang="zh-CN" dirty="0">
                <a:hlinkClick r:id="rId4"/>
              </a:rPr>
              <a:t>DSL</a:t>
            </a:r>
            <a:r>
              <a:rPr lang="en-US" altLang="zh-CN" dirty="0"/>
              <a:t> for easy writing this type of test.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2. </a:t>
            </a:r>
            <a:r>
              <a:rPr lang="en-US" altLang="zh-CN" dirty="0" smtClean="0">
                <a:hlinkClick r:id="rId5"/>
              </a:rPr>
              <a:t>angular-mocks.js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which </a:t>
            </a:r>
            <a:r>
              <a:rPr lang="en-US" altLang="zh-CN" dirty="0"/>
              <a:t>includes a set of basic mock service: </a:t>
            </a:r>
            <a:r>
              <a:rPr lang="en-US" altLang="zh-CN" dirty="0">
                <a:hlinkClick r:id="rId6"/>
              </a:rPr>
              <a:t>$log</a:t>
            </a:r>
            <a:r>
              <a:rPr lang="en-US" altLang="zh-CN" dirty="0"/>
              <a:t>, </a:t>
            </a:r>
            <a:r>
              <a:rPr lang="en-US" altLang="zh-CN" dirty="0">
                <a:hlinkClick r:id="rId7"/>
              </a:rPr>
              <a:t>$</a:t>
            </a:r>
            <a:r>
              <a:rPr lang="en-US" altLang="zh-CN" dirty="0" err="1">
                <a:hlinkClick r:id="rId7"/>
              </a:rPr>
              <a:t>httpBackend</a:t>
            </a:r>
            <a:r>
              <a:rPr lang="en-US" altLang="zh-CN" dirty="0"/>
              <a:t>, </a:t>
            </a:r>
            <a:r>
              <a:rPr lang="en-US" altLang="zh-CN" dirty="0">
                <a:hlinkClick r:id="rId8"/>
              </a:rPr>
              <a:t>$timeout</a:t>
            </a:r>
            <a:r>
              <a:rPr lang="en-US" altLang="zh-CN" dirty="0"/>
              <a:t>,</a:t>
            </a:r>
            <a:r>
              <a:rPr lang="en-US" altLang="zh-CN" dirty="0">
                <a:hlinkClick r:id="rId9"/>
              </a:rPr>
              <a:t>$</a:t>
            </a:r>
            <a:r>
              <a:rPr lang="en-US" altLang="zh-CN" dirty="0" err="1">
                <a:hlinkClick r:id="rId9"/>
              </a:rPr>
              <a:t>exceptionHandler</a:t>
            </a:r>
            <a:r>
              <a:rPr lang="en-US" altLang="zh-CN" dirty="0"/>
              <a:t> and also methods to make writing tests: </a:t>
            </a:r>
            <a:r>
              <a:rPr lang="en-US" altLang="zh-CN" dirty="0">
                <a:hlinkClick r:id="rId10"/>
              </a:rPr>
              <a:t>module</a:t>
            </a:r>
            <a:r>
              <a:rPr lang="en-US" altLang="zh-CN" dirty="0"/>
              <a:t> (for loading a module) </a:t>
            </a:r>
            <a:r>
              <a:rPr lang="en-US" altLang="zh-CN" dirty="0">
                <a:hlinkClick r:id="rId11"/>
              </a:rPr>
              <a:t>inject</a:t>
            </a:r>
            <a:r>
              <a:rPr lang="en-US" altLang="zh-CN" dirty="0"/>
              <a:t>(to inject dependencies)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4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AngularJS</a:t>
            </a:r>
            <a:r>
              <a:rPr lang="zh-CN" altLang="en-US" b="1" dirty="0" smtClean="0"/>
              <a:t>单元测试示例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90805"/>
            <a:ext cx="8596668" cy="445055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7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describe('controllers', function(){</a:t>
            </a:r>
          </a:p>
          <a:p>
            <a:pPr marL="0" indent="0">
              <a:buNone/>
            </a:pPr>
            <a:r>
              <a:rPr lang="en-US" altLang="zh-CN" sz="7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</a:t>
            </a:r>
            <a:r>
              <a:rPr lang="en-US" altLang="zh-CN" sz="7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beforeEach</a:t>
            </a:r>
            <a:r>
              <a:rPr lang="en-US" altLang="zh-CN" sz="7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(module('</a:t>
            </a:r>
            <a:r>
              <a:rPr lang="en-US" altLang="zh-CN" sz="7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myApp.controllers</a:t>
            </a:r>
            <a:r>
              <a:rPr lang="en-US" altLang="zh-CN" sz="72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'));</a:t>
            </a:r>
            <a:endParaRPr lang="en-US" altLang="zh-CN" sz="7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7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it('should ....', inject(function($controller) {</a:t>
            </a:r>
          </a:p>
          <a:p>
            <a:pPr marL="0" indent="0">
              <a:buNone/>
            </a:pPr>
            <a:r>
              <a:rPr lang="en-US" altLang="zh-CN" sz="7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//spec body</a:t>
            </a:r>
          </a:p>
          <a:p>
            <a:pPr marL="0" indent="0">
              <a:buNone/>
            </a:pPr>
            <a:r>
              <a:rPr lang="en-US" altLang="zh-CN" sz="7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7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var</a:t>
            </a:r>
            <a:r>
              <a:rPr lang="en-US" altLang="zh-CN" sz="7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myCtrl1 = $controller('MyCtrl1', { $scope: {} });</a:t>
            </a:r>
          </a:p>
          <a:p>
            <a:pPr marL="0" indent="0">
              <a:buNone/>
            </a:pPr>
            <a:r>
              <a:rPr lang="en-US" altLang="zh-CN" sz="7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expect(myCtrl1).</a:t>
            </a:r>
            <a:r>
              <a:rPr lang="en-US" altLang="zh-CN" sz="7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toBeDefined</a:t>
            </a:r>
            <a:r>
              <a:rPr lang="en-US" altLang="zh-CN" sz="7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marL="0" indent="0">
              <a:buNone/>
            </a:pPr>
            <a:r>
              <a:rPr lang="en-US" altLang="zh-CN" sz="7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72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}));</a:t>
            </a:r>
            <a:endParaRPr lang="en-US" altLang="zh-CN" sz="7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7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it('should ....', inject(function($controller) {</a:t>
            </a:r>
          </a:p>
          <a:p>
            <a:pPr marL="0" indent="0">
              <a:buNone/>
            </a:pPr>
            <a:r>
              <a:rPr lang="en-US" altLang="zh-CN" sz="7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//spec body</a:t>
            </a:r>
          </a:p>
          <a:p>
            <a:pPr marL="0" indent="0">
              <a:buNone/>
            </a:pPr>
            <a:r>
              <a:rPr lang="en-US" altLang="zh-CN" sz="7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7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var</a:t>
            </a:r>
            <a:r>
              <a:rPr lang="en-US" altLang="zh-CN" sz="7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myCtrl2 = $controller('MyCtrl2', { $scope: {} });</a:t>
            </a:r>
          </a:p>
          <a:p>
            <a:pPr marL="0" indent="0">
              <a:buNone/>
            </a:pPr>
            <a:r>
              <a:rPr lang="en-US" altLang="zh-CN" sz="7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expect(myCtrl2).</a:t>
            </a:r>
            <a:r>
              <a:rPr lang="en-US" altLang="zh-CN" sz="7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toBeDefined</a:t>
            </a:r>
            <a:r>
              <a:rPr lang="en-US" altLang="zh-CN" sz="7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marL="0" indent="0">
              <a:buNone/>
            </a:pPr>
            <a:r>
              <a:rPr lang="en-US" altLang="zh-CN" sz="7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}));</a:t>
            </a:r>
          </a:p>
          <a:p>
            <a:pPr marL="0" indent="0">
              <a:buNone/>
            </a:pPr>
            <a:r>
              <a:rPr lang="en-US" altLang="zh-CN" sz="7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});</a:t>
            </a:r>
            <a:endParaRPr lang="zh-CN" altLang="en-US" sz="7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42542" y="5718196"/>
            <a:ext cx="1478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  <a:hlinkClick r:id="rId2" action="ppaction://hlinksldjump"/>
              </a:rPr>
              <a:t>返回</a:t>
            </a:r>
            <a:endParaRPr lang="zh-CN" altLang="en-US" sz="36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57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Karma</a:t>
            </a:r>
            <a:r>
              <a:rPr lang="zh-CN" altLang="en-US" b="1" dirty="0"/>
              <a:t>的</a:t>
            </a:r>
            <a:r>
              <a:rPr lang="zh-CN" altLang="en-US" b="1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Karma</a:t>
            </a:r>
            <a:r>
              <a:rPr lang="zh-CN" altLang="en-US" dirty="0"/>
              <a:t>是</a:t>
            </a:r>
            <a:r>
              <a:rPr lang="en-US" altLang="zh-CN" dirty="0" err="1"/>
              <a:t>Testacular</a:t>
            </a:r>
            <a:r>
              <a:rPr lang="zh-CN" altLang="en-US" dirty="0"/>
              <a:t>的新名字，在</a:t>
            </a:r>
            <a:r>
              <a:rPr lang="en-US" altLang="zh-CN" dirty="0"/>
              <a:t>2012</a:t>
            </a:r>
            <a:r>
              <a:rPr lang="zh-CN" altLang="en-US" dirty="0"/>
              <a:t>年</a:t>
            </a:r>
            <a:r>
              <a:rPr lang="en-US" altLang="zh-CN" dirty="0" err="1"/>
              <a:t>google</a:t>
            </a:r>
            <a:r>
              <a:rPr lang="zh-CN" altLang="en-US" dirty="0"/>
              <a:t>开源了</a:t>
            </a:r>
            <a:r>
              <a:rPr lang="en-US" altLang="zh-CN" dirty="0" err="1"/>
              <a:t>Testacular</a:t>
            </a:r>
            <a:r>
              <a:rPr lang="zh-CN" altLang="en-US" dirty="0"/>
              <a:t>，</a:t>
            </a:r>
            <a:r>
              <a:rPr lang="en-US" altLang="zh-CN" dirty="0"/>
              <a:t>2013</a:t>
            </a:r>
            <a:r>
              <a:rPr lang="zh-CN" altLang="en-US" dirty="0"/>
              <a:t>年</a:t>
            </a:r>
            <a:r>
              <a:rPr lang="en-US" altLang="zh-CN" dirty="0" err="1"/>
              <a:t>Testacular</a:t>
            </a:r>
            <a:r>
              <a:rPr lang="zh-CN" altLang="en-US" dirty="0"/>
              <a:t>改名为</a:t>
            </a:r>
            <a:r>
              <a:rPr lang="en-US" altLang="zh-CN" dirty="0"/>
              <a:t>Karma</a:t>
            </a:r>
            <a:r>
              <a:rPr lang="zh-CN" altLang="en-US" dirty="0"/>
              <a:t>。</a:t>
            </a:r>
            <a:r>
              <a:rPr lang="en-US" altLang="zh-CN" dirty="0"/>
              <a:t>Karma</a:t>
            </a:r>
            <a:r>
              <a:rPr lang="zh-CN" altLang="en-US" dirty="0"/>
              <a:t>是一个让人感到非常神秘的名字，表示佛教中的缘分，因果报应，比</a:t>
            </a:r>
            <a:r>
              <a:rPr lang="en-US" altLang="zh-CN" dirty="0"/>
              <a:t>Cassandra</a:t>
            </a:r>
            <a:r>
              <a:rPr lang="zh-CN" altLang="en-US" dirty="0"/>
              <a:t>这种名字更让人猜不透！</a:t>
            </a:r>
          </a:p>
          <a:p>
            <a:r>
              <a:rPr lang="en-US" altLang="zh-CN" dirty="0"/>
              <a:t>Karma</a:t>
            </a:r>
            <a:r>
              <a:rPr lang="zh-CN" altLang="en-US" dirty="0"/>
              <a:t>是一个基于</a:t>
            </a:r>
            <a:r>
              <a:rPr lang="en-US" altLang="zh-CN" dirty="0"/>
              <a:t>Node.js</a:t>
            </a:r>
            <a:r>
              <a:rPr lang="zh-CN" altLang="en-US" dirty="0"/>
              <a:t>的</a:t>
            </a:r>
            <a:r>
              <a:rPr lang="en-US" altLang="zh-CN" dirty="0"/>
              <a:t>JavaScript</a:t>
            </a:r>
            <a:r>
              <a:rPr lang="zh-CN" altLang="en-US" dirty="0"/>
              <a:t>测试执行过程管理工具（</a:t>
            </a:r>
            <a:r>
              <a:rPr lang="en-US" altLang="zh-CN" dirty="0"/>
              <a:t>Test Runner</a:t>
            </a:r>
            <a:r>
              <a:rPr lang="zh-CN" altLang="en-US" dirty="0"/>
              <a:t>）。该工具可用于测试所有主流</a:t>
            </a:r>
            <a:r>
              <a:rPr lang="en-US" altLang="zh-CN" dirty="0"/>
              <a:t>Web</a:t>
            </a:r>
            <a:r>
              <a:rPr lang="zh-CN" altLang="en-US" dirty="0"/>
              <a:t>浏览器，也可集成到</a:t>
            </a:r>
            <a:r>
              <a:rPr lang="en-US" altLang="zh-CN" dirty="0"/>
              <a:t>CI</a:t>
            </a:r>
            <a:r>
              <a:rPr lang="zh-CN" altLang="en-US" dirty="0"/>
              <a:t>（</a:t>
            </a:r>
            <a:r>
              <a:rPr lang="en-US" altLang="zh-CN" dirty="0"/>
              <a:t>Continuous integration</a:t>
            </a:r>
            <a:r>
              <a:rPr lang="zh-CN" altLang="en-US" dirty="0"/>
              <a:t>）工具，也可和其他代码编辑器一起使用。这个测试工具的一个强大特性就是，它可以监控</a:t>
            </a:r>
            <a:r>
              <a:rPr lang="en-US" altLang="zh-CN" dirty="0"/>
              <a:t>(Watch)</a:t>
            </a:r>
            <a:r>
              <a:rPr lang="zh-CN" altLang="en-US" dirty="0"/>
              <a:t>文件的变化，然后自行执行，通过</a:t>
            </a:r>
            <a:r>
              <a:rPr lang="en-US" altLang="zh-CN" dirty="0"/>
              <a:t>console.log</a:t>
            </a:r>
            <a:r>
              <a:rPr lang="zh-CN" altLang="en-US" dirty="0"/>
              <a:t>显示测试结果。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28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Karma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dirty="0"/>
              <a:t>安装</a:t>
            </a:r>
            <a:r>
              <a:rPr lang="en-US" altLang="zh-CN" dirty="0" smtClean="0"/>
              <a:t> </a:t>
            </a:r>
            <a:r>
              <a:rPr lang="en-US" altLang="zh-CN" dirty="0"/>
              <a:t>node.js </a:t>
            </a:r>
            <a:r>
              <a:rPr lang="en-US" altLang="zh-CN" u="sng" dirty="0" smtClean="0">
                <a:hlinkClick r:id="rId2"/>
              </a:rPr>
              <a:t>http</a:t>
            </a:r>
            <a:r>
              <a:rPr lang="en-US" altLang="zh-CN" u="sng" dirty="0">
                <a:hlinkClick r:id="rId2"/>
              </a:rPr>
              <a:t>://nodejs.org</a:t>
            </a:r>
            <a:r>
              <a:rPr lang="en-US" altLang="zh-CN" u="sng" dirty="0" smtClean="0">
                <a:hlinkClick r:id="rId2"/>
              </a:rPr>
              <a:t>/</a:t>
            </a:r>
            <a:endParaRPr lang="en-US" altLang="zh-CN" u="sng" dirty="0" smtClean="0"/>
          </a:p>
          <a:p>
            <a:pPr lvl="0"/>
            <a:r>
              <a:rPr lang="zh-CN" altLang="en-US" dirty="0" smtClean="0"/>
              <a:t>执行以下命令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-g karma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-g karma-cli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-g karma-xml-reporter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-g karma-chrome-launcher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-g karma-jasmine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-g karma-</a:t>
            </a:r>
            <a:r>
              <a:rPr lang="en-US" altLang="zh-CN" dirty="0" err="1"/>
              <a:t>junit</a:t>
            </a:r>
            <a:r>
              <a:rPr lang="en-US" altLang="zh-CN" dirty="0"/>
              <a:t>-reporter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-g karma-</a:t>
            </a:r>
            <a:r>
              <a:rPr lang="en-US" altLang="zh-CN" dirty="0" err="1"/>
              <a:t>ng</a:t>
            </a:r>
            <a:r>
              <a:rPr lang="en-US" altLang="zh-CN" dirty="0"/>
              <a:t>-scenario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-g karma-ng-html2js-preprocessor</a:t>
            </a:r>
            <a:endParaRPr lang="zh-CN" altLang="zh-CN" dirty="0"/>
          </a:p>
          <a:p>
            <a:pPr marL="0" lv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9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Karma</a:t>
            </a:r>
            <a:r>
              <a:rPr lang="zh-CN" altLang="en-US" dirty="0"/>
              <a:t>（</a:t>
            </a:r>
            <a:r>
              <a:rPr lang="en-US" altLang="zh-CN" dirty="0"/>
              <a:t>Global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298701"/>
            <a:ext cx="8596668" cy="3880773"/>
          </a:xfrm>
        </p:spPr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 smtClean="0"/>
              <a:t> </a:t>
            </a:r>
            <a:r>
              <a:rPr lang="en-US" altLang="zh-CN" dirty="0"/>
              <a:t>‘karma </a:t>
            </a:r>
            <a:r>
              <a:rPr lang="en-US" altLang="zh-CN" dirty="0" err="1"/>
              <a:t>init</a:t>
            </a:r>
            <a:r>
              <a:rPr lang="en-US" altLang="zh-CN" dirty="0"/>
              <a:t>’ </a:t>
            </a:r>
            <a:r>
              <a:rPr lang="zh-CN" altLang="en-US" dirty="0"/>
              <a:t>为</a:t>
            </a:r>
            <a:r>
              <a:rPr lang="zh-CN" altLang="en-US" dirty="0" smtClean="0"/>
              <a:t>你的项目创建</a:t>
            </a:r>
            <a:r>
              <a:rPr lang="en-US" altLang="zh-CN" dirty="0" smtClean="0"/>
              <a:t>karma</a:t>
            </a:r>
            <a:r>
              <a:rPr lang="zh-CN" altLang="en-US" dirty="0" smtClean="0"/>
              <a:t>配置文件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安装</a:t>
            </a:r>
            <a:r>
              <a:rPr lang="en-US" altLang="zh-CN" dirty="0" smtClean="0"/>
              <a:t> </a:t>
            </a:r>
            <a:r>
              <a:rPr lang="en-US" altLang="zh-CN" dirty="0"/>
              <a:t>vs2013 extension ‘</a:t>
            </a:r>
            <a:r>
              <a:rPr lang="en-US" altLang="zh-CN" dirty="0" err="1"/>
              <a:t>karmaVs</a:t>
            </a:r>
            <a:r>
              <a:rPr lang="en-US" altLang="zh-CN" dirty="0" smtClean="0"/>
              <a:t>’, </a:t>
            </a:r>
            <a:r>
              <a:rPr lang="zh-CN" altLang="en-US" dirty="0" smtClean="0"/>
              <a:t>安装成功后出现下面工具栏。</a:t>
            </a:r>
            <a:r>
              <a:rPr lang="en-US" altLang="zh-CN" dirty="0" smtClean="0"/>
              <a:t>Enable</a:t>
            </a:r>
            <a:r>
              <a:rPr lang="zh-CN" altLang="en-US" dirty="0" smtClean="0"/>
              <a:t>后</a:t>
            </a:r>
            <a:r>
              <a:rPr lang="en-US" altLang="zh-CN" dirty="0" smtClean="0"/>
              <a:t>karma </a:t>
            </a:r>
            <a:r>
              <a:rPr lang="zh-CN" altLang="en-US" dirty="0" smtClean="0"/>
              <a:t>测试结果会在</a:t>
            </a:r>
            <a:r>
              <a:rPr lang="en-US" altLang="zh-CN" dirty="0" err="1" smtClean="0"/>
              <a:t>OutPut</a:t>
            </a:r>
            <a:r>
              <a:rPr lang="zh-CN" altLang="en-US" dirty="0" smtClean="0"/>
              <a:t>出现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</a:p>
          <a:p>
            <a:r>
              <a:rPr lang="en-US" altLang="zh-CN" dirty="0"/>
              <a:t>       </a:t>
            </a:r>
            <a:r>
              <a:rPr lang="zh-CN" altLang="en-US" dirty="0" smtClean="0"/>
              <a:t>如果</a:t>
            </a:r>
            <a:r>
              <a:rPr lang="zh-CN" altLang="en-US" dirty="0"/>
              <a:t>在</a:t>
            </a:r>
            <a:r>
              <a:rPr lang="en-US" altLang="zh-CN" dirty="0"/>
              <a:t>karma.unit.conf.js</a:t>
            </a:r>
            <a:r>
              <a:rPr lang="zh-CN" altLang="en-US" dirty="0" smtClean="0"/>
              <a:t>设置了</a:t>
            </a:r>
            <a:r>
              <a:rPr lang="en-US" altLang="zh-CN" dirty="0" err="1" smtClean="0"/>
              <a:t>autoWatch:true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当保存的时候就会自动运行</a:t>
            </a:r>
            <a:r>
              <a:rPr lang="en-US" altLang="zh-CN" dirty="0" smtClean="0"/>
              <a:t>karma</a:t>
            </a:r>
            <a:r>
              <a:rPr lang="zh-CN" altLang="en-US" dirty="0" smtClean="0"/>
              <a:t>单元测试。</a:t>
            </a:r>
            <a:endParaRPr lang="zh-CN" altLang="en-US" dirty="0"/>
          </a:p>
        </p:txBody>
      </p:sp>
      <p:pic>
        <p:nvPicPr>
          <p:cNvPr id="1030" name="图片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03" y="3305637"/>
            <a:ext cx="36957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3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677" y="3211426"/>
            <a:ext cx="37528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3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VS</a:t>
            </a:r>
            <a:r>
              <a:rPr lang="zh-CN" altLang="en-US" dirty="0" smtClean="0"/>
              <a:t>集成，在项目内安装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需要的包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Node.js.0.10.29.nupkg</a:t>
            </a:r>
          </a:p>
          <a:p>
            <a:pPr marL="0" indent="0">
              <a:buNone/>
            </a:pPr>
            <a:r>
              <a:rPr lang="en-US" altLang="zh-CN" dirty="0" smtClean="0"/>
              <a:t>     NoGit.0.0.8.nupkg</a:t>
            </a:r>
          </a:p>
          <a:p>
            <a:pPr marL="0" indent="0">
              <a:buNone/>
            </a:pPr>
            <a:r>
              <a:rPr lang="en-US" altLang="zh-CN" dirty="0" smtClean="0"/>
              <a:t>     Npm.1.4.15.2.nupkg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其他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.</a:t>
            </a:r>
            <a:r>
              <a:rPr lang="en-US" altLang="zh-CN" dirty="0" smtClean="0"/>
              <a:t>bin</a:t>
            </a:r>
            <a:r>
              <a:rPr lang="zh-CN" altLang="en-US" dirty="0" smtClean="0"/>
              <a:t>文件夹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run-karma.ps1</a:t>
            </a:r>
            <a:r>
              <a:rPr lang="zh-CN" altLang="en-US" dirty="0" smtClean="0"/>
              <a:t>（必须在</a:t>
            </a:r>
            <a:r>
              <a:rPr lang="en-US" altLang="zh-CN" dirty="0" smtClean="0"/>
              <a:t>Powershell3.0</a:t>
            </a:r>
            <a:r>
              <a:rPr lang="zh-CN" altLang="en-US" dirty="0" smtClean="0"/>
              <a:t>下运行）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30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</TotalTime>
  <Words>998</Words>
  <Application>Microsoft Office PowerPoint</Application>
  <PresentationFormat>宽屏</PresentationFormat>
  <Paragraphs>85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 Unicode MS</vt:lpstr>
      <vt:lpstr>方正姚体</vt:lpstr>
      <vt:lpstr>华文新魏</vt:lpstr>
      <vt:lpstr>Arial</vt:lpstr>
      <vt:lpstr>Trebuchet MS</vt:lpstr>
      <vt:lpstr>Wingdings 3</vt:lpstr>
      <vt:lpstr>平面</vt:lpstr>
      <vt:lpstr> 基于Karma的AngularJs单元测试</vt:lpstr>
      <vt:lpstr>目录</vt:lpstr>
      <vt:lpstr>JavaScript单元测试现状 </vt:lpstr>
      <vt:lpstr>AngularJS单元测试</vt:lpstr>
      <vt:lpstr>AngularJS单元测试示例</vt:lpstr>
      <vt:lpstr>Karma的介绍</vt:lpstr>
      <vt:lpstr>安装Karma（Global）</vt:lpstr>
      <vt:lpstr>安装Karma（Global）</vt:lpstr>
      <vt:lpstr>与VS集成，在项目内安装</vt:lpstr>
      <vt:lpstr>与VS集成，在项目内安装</vt:lpstr>
      <vt:lpstr>与VS集成，在项目内安装</vt:lpstr>
      <vt:lpstr>与TeamCity集成</vt:lpstr>
      <vt:lpstr>与TeamCity集成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基于Karma的AngularJs单元测试</dc:title>
  <dc:creator>samsung</dc:creator>
  <cp:lastModifiedBy>Wang Peng</cp:lastModifiedBy>
  <cp:revision>99</cp:revision>
  <dcterms:created xsi:type="dcterms:W3CDTF">2014-07-09T14:00:19Z</dcterms:created>
  <dcterms:modified xsi:type="dcterms:W3CDTF">2014-07-11T04:22:47Z</dcterms:modified>
</cp:coreProperties>
</file>