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Lst>
  <p:sldSz cy="5143500" cx="9144000"/>
  <p:notesSz cx="6858000" cy="9144000"/>
  <p:embeddedFontLst>
    <p:embeddedFont>
      <p:font typeface="Century Gothic"/>
      <p:regular r:id="rId105"/>
      <p:bold r:id="rId106"/>
      <p:italic r:id="rId107"/>
      <p:boldItalic r:id="rId10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9" roundtripDataSignature="AMtx7mjAUAZT7M4Dry7BDiDx6K842BL/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1EB4DD-80E6-4A35-A288-5F672D66EAB7}">
  <a:tblStyle styleId="{B91EB4DD-80E6-4A35-A288-5F672D66EAB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458BCF9-2079-488C-B55C-AC60C8DF011B}"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font" Target="fonts/CenturyGothic-italic.fntdata"/><Relationship Id="rId106" Type="http://schemas.openxmlformats.org/officeDocument/2006/relationships/font" Target="fonts/CenturyGothic-bold.fntdata"/><Relationship Id="rId105" Type="http://schemas.openxmlformats.org/officeDocument/2006/relationships/font" Target="fonts/CenturyGothic-regular.fntdata"/><Relationship Id="rId104" Type="http://schemas.openxmlformats.org/officeDocument/2006/relationships/slide" Target="slides/slide97.xml"/><Relationship Id="rId109" Type="http://customschemas.google.com/relationships/presentationmetadata" Target="metadata"/><Relationship Id="rId108" Type="http://schemas.openxmlformats.org/officeDocument/2006/relationships/font" Target="fonts/CenturyGothic-boldItalic.fntdata"/><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0" name="Google Shape;76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2" name="Google Shape;80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7" name="Google Shape;807;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4" name="Google Shape;814;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0" name="Google Shape;82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4" name="Google Shape;83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8" name="Google Shape;84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2" name="Google Shape;86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7" name="Google Shape;87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2" name="Google Shape;89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7" name="Google Shape;90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2" name="Google Shape;92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h,m</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7" name="Google Shape;93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a=50%</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3" name="Google Shape;95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l=100%</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0" name="Google Shape;970;p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7" name="Google Shape;977;p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3" name="Google Shape;98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m,m</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8" name="Google Shape;99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h,m</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3" name="Google Shape;101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h,h</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8" name="Google Shape;102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h,h</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3" name="Google Shape;104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8" name="Google Shape;105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h,h</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3" name="Google Shape;107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h,h</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8" name="Google Shape;108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h,h</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p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3" name="Google Shape;110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m,m</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9" name="Google Shape;111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5" name="Google Shape;113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1" name="Google Shape;1151;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7" name="Google Shape;1167;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3" name="Google Shape;1183;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p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9" name="Google Shape;1199;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5" name="Google Shape;1215;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1" name="Google Shape;1231;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 25%, l: 25%</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9" name="Google Shape;1249;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4" name="Google Shape;1254;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p64: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ISOMORPHIC!</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15000"/>
              </a:lnSpc>
              <a:spcBef>
                <a:spcPts val="1200"/>
              </a:spcBef>
              <a:spcAft>
                <a:spcPts val="0"/>
              </a:spcAft>
              <a:buSzPts val="1100"/>
              <a:buNone/>
            </a:pPr>
            <a:r>
              <a:rPr b="1" lang="en-US" sz="2600">
                <a:solidFill>
                  <a:schemeClr val="dk1"/>
                </a:solidFill>
                <a:latin typeface="Calibri"/>
                <a:ea typeface="Calibri"/>
                <a:cs typeface="Calibri"/>
                <a:sym typeface="Calibri"/>
              </a:rPr>
              <a:t>Temporal locality: </a:t>
            </a:r>
            <a:r>
              <a:rPr lang="en-US" sz="2100">
                <a:solidFill>
                  <a:schemeClr val="dk1"/>
                </a:solidFill>
                <a:latin typeface="Calibri"/>
                <a:ea typeface="Calibri"/>
                <a:cs typeface="Calibri"/>
                <a:sym typeface="Calibri"/>
              </a:rPr>
              <a:t>Recently referenced items are likely to be referenced again in the near future </a:t>
            </a:r>
            <a:r>
              <a:rPr lang="en-US">
                <a:solidFill>
                  <a:schemeClr val="dk1"/>
                </a:solidFill>
              </a:rPr>
              <a:t>		</a:t>
            </a:r>
            <a:r>
              <a:rPr b="1" lang="en-US" sz="2600">
                <a:solidFill>
                  <a:schemeClr val="dk1"/>
                </a:solidFill>
                <a:latin typeface="Calibri"/>
                <a:ea typeface="Calibri"/>
                <a:cs typeface="Calibri"/>
                <a:sym typeface="Calibri"/>
              </a:rPr>
              <a:t>Spatial locality: </a:t>
            </a:r>
            <a:r>
              <a:rPr lang="en-US" sz="2100">
                <a:solidFill>
                  <a:schemeClr val="dk1"/>
                </a:solidFill>
                <a:latin typeface="Calibri"/>
                <a:ea typeface="Calibri"/>
                <a:cs typeface="Calibri"/>
                <a:sym typeface="Calibri"/>
              </a:rPr>
              <a:t>Items with nearby addresses tend to be referenced close together in time </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lang="en-US">
                <a:solidFill>
                  <a:schemeClr val="dk1"/>
                </a:solidFill>
              </a:rPr>
              <a:t>					</a:t>
            </a:r>
            <a:endParaRPr>
              <a:solidFill>
                <a:schemeClr val="dk1"/>
              </a:solidFill>
            </a:endParaRPr>
          </a:p>
          <a:p>
            <a:pPr indent="0" lvl="0" marL="0" rtl="0" algn="l">
              <a:lnSpc>
                <a:spcPct val="115000"/>
              </a:lnSpc>
              <a:spcBef>
                <a:spcPts val="1200"/>
              </a:spcBef>
              <a:spcAft>
                <a:spcPts val="0"/>
              </a:spcAft>
              <a:buSzPts val="1100"/>
              <a:buNone/>
            </a:pPr>
            <a:r>
              <a:rPr lang="en-US">
                <a:solidFill>
                  <a:schemeClr val="dk1"/>
                </a:solidFill>
              </a:rPr>
              <a:t>				</a:t>
            </a:r>
            <a:endParaRPr>
              <a:solidFill>
                <a:schemeClr val="dk1"/>
              </a:solidFill>
            </a:endParaRPr>
          </a:p>
          <a:p>
            <a:pPr indent="0" lvl="0" marL="0" rtl="0" algn="l">
              <a:lnSpc>
                <a:spcPct val="115000"/>
              </a:lnSpc>
              <a:spcBef>
                <a:spcPts val="1200"/>
              </a:spcBef>
              <a:spcAft>
                <a:spcPts val="0"/>
              </a:spcAft>
              <a:buSzPts val="1100"/>
              <a:buNone/>
            </a:pPr>
            <a:r>
              <a:rPr lang="en-US">
                <a:solidFill>
                  <a:schemeClr val="dk1"/>
                </a:solidFill>
              </a:rPr>
              <a:t>			</a:t>
            </a:r>
            <a:endParaRPr>
              <a:solidFill>
                <a:schemeClr val="dk1"/>
              </a:solidFill>
            </a:endParaRPr>
          </a:p>
          <a:p>
            <a:pPr indent="0" lvl="0" marL="0" rtl="0" algn="l">
              <a:lnSpc>
                <a:spcPct val="115000"/>
              </a:lnSpc>
              <a:spcBef>
                <a:spcPts val="1200"/>
              </a:spcBef>
              <a:spcAft>
                <a:spcPts val="0"/>
              </a:spcAft>
              <a:buSzPts val="1100"/>
              <a:buNone/>
            </a:pPr>
            <a:r>
              <a:rPr lang="en-US">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Answer: C</a:t>
            </a:r>
            <a:endParaRPr/>
          </a:p>
        </p:txBody>
      </p:sp>
      <p:sp>
        <p:nvSpPr>
          <p:cNvPr id="1260" name="Google Shape;1260;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p65: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ISOMORPHIC!</a:t>
            </a:r>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Answer: C</a:t>
            </a:r>
            <a:endParaRPr/>
          </a:p>
        </p:txBody>
      </p:sp>
      <p:sp>
        <p:nvSpPr>
          <p:cNvPr id="1269" name="Google Shape;1269;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66: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Answer: C</a:t>
            </a:r>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Show address stream, assuming array starts at 0x100</a:t>
            </a:r>
            <a:endParaRPr/>
          </a:p>
        </p:txBody>
      </p:sp>
      <p:sp>
        <p:nvSpPr>
          <p:cNvPr id="1279" name="Google Shape;1279;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p67: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Answer: C</a:t>
            </a:r>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Show address stream, assuming array starts at 0x100</a:t>
            </a:r>
            <a:endParaRPr/>
          </a:p>
        </p:txBody>
      </p:sp>
      <p:sp>
        <p:nvSpPr>
          <p:cNvPr id="1288" name="Google Shape;1288;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68: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Answer: D</a:t>
            </a:r>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16 byte blocks, 4 bytes per int</a:t>
            </a:r>
            <a:endParaRPr/>
          </a:p>
        </p:txBody>
      </p:sp>
      <p:sp>
        <p:nvSpPr>
          <p:cNvPr id="1298" name="Google Shape;1298;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69: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Answer: D</a:t>
            </a:r>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16 byte blocks, 4 bytes per int</a:t>
            </a:r>
            <a:endParaRPr/>
          </a:p>
        </p:txBody>
      </p:sp>
      <p:sp>
        <p:nvSpPr>
          <p:cNvPr id="1320" name="Google Shape;1320;p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p70: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Answer: B</a:t>
            </a:r>
            <a:endParaRPr/>
          </a:p>
        </p:txBody>
      </p:sp>
      <p:sp>
        <p:nvSpPr>
          <p:cNvPr id="1343" name="Google Shape;1343;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p71: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Answer: B</a:t>
            </a:r>
            <a:endParaRPr/>
          </a:p>
        </p:txBody>
      </p:sp>
      <p:sp>
        <p:nvSpPr>
          <p:cNvPr id="1389" name="Google Shape;1389;p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72: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Answer: D (set 3)</a:t>
            </a:r>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0xFA1C = 11111010000 11 100</a:t>
            </a:r>
            <a:endParaRPr/>
          </a:p>
        </p:txBody>
      </p:sp>
      <p:sp>
        <p:nvSpPr>
          <p:cNvPr id="1436" name="Google Shape;1436;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p73: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Answer: D (set 3)</a:t>
            </a:r>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0xFA1C = 11111010000 11 100</a:t>
            </a:r>
            <a:endParaRPr/>
          </a:p>
        </p:txBody>
      </p:sp>
      <p:sp>
        <p:nvSpPr>
          <p:cNvPr id="1483" name="Google Shape;1483;p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p74: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Answer: D</a:t>
            </a:r>
            <a:endParaRPr/>
          </a:p>
        </p:txBody>
      </p:sp>
      <p:sp>
        <p:nvSpPr>
          <p:cNvPr id="1531" name="Google Shape;1531;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p75: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Answer: D</a:t>
            </a:r>
            <a:endParaRPr/>
          </a:p>
        </p:txBody>
      </p:sp>
      <p:sp>
        <p:nvSpPr>
          <p:cNvPr id="1575" name="Google Shape;1575;p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0" name="Google Shape;1620;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8" name="Google Shape;1628;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p78: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lang="en-US" sz="2000"/>
              <a:t>16 integers per block, first is a miss -- second is a hit</a:t>
            </a:r>
            <a:endParaRPr b="0" sz="2000" strike="noStrike">
              <a:solidFill>
                <a:srgbClr val="000000"/>
              </a:solidFill>
              <a:latin typeface="Arial"/>
              <a:ea typeface="Arial"/>
              <a:cs typeface="Arial"/>
              <a:sym typeface="Arial"/>
            </a:endParaRPr>
          </a:p>
        </p:txBody>
      </p:sp>
      <p:sp>
        <p:nvSpPr>
          <p:cNvPr id="1637" name="Google Shape;1637;p78: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sp>
        <p:nvSpPr>
          <p:cNvPr id="1638" name="Google Shape;1638;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p79: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646" name="Google Shape;1646;p79: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sp>
        <p:nvSpPr>
          <p:cNvPr id="1647" name="Google Shape;1647;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p80: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lang="en-US" sz="2000"/>
              <a:t>1536 lines required</a:t>
            </a:r>
            <a:endParaRPr sz="2000"/>
          </a:p>
          <a:p>
            <a:pPr indent="0" lvl="0" marL="0" rtl="0" algn="l">
              <a:lnSpc>
                <a:spcPct val="100000"/>
              </a:lnSpc>
              <a:spcBef>
                <a:spcPts val="0"/>
              </a:spcBef>
              <a:spcAft>
                <a:spcPts val="0"/>
              </a:spcAft>
              <a:buSzPts val="1100"/>
              <a:buNone/>
            </a:pPr>
            <a:r>
              <a:rPr lang="en-US" sz="2000"/>
              <a:t>cache has 512 lines (512*3)</a:t>
            </a:r>
            <a:endParaRPr sz="2000"/>
          </a:p>
          <a:p>
            <a:pPr indent="0" lvl="0" marL="0" rtl="0" algn="l">
              <a:lnSpc>
                <a:spcPct val="100000"/>
              </a:lnSpc>
              <a:spcBef>
                <a:spcPts val="0"/>
              </a:spcBef>
              <a:spcAft>
                <a:spcPts val="0"/>
              </a:spcAft>
              <a:buSzPts val="1100"/>
              <a:buNone/>
            </a:pPr>
            <a:r>
              <a:rPr lang="en-US" sz="2000"/>
              <a:t>At the end of the first pass -- last 3rd in the cache</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sets in cache = (1024*32)/(8*64) = 64</a:t>
            </a:r>
            <a:endParaRPr sz="2000"/>
          </a:p>
          <a:p>
            <a:pPr indent="0" lvl="0" marL="0" rtl="0" algn="l">
              <a:lnSpc>
                <a:spcPct val="100000"/>
              </a:lnSpc>
              <a:spcBef>
                <a:spcPts val="0"/>
              </a:spcBef>
              <a:spcAft>
                <a:spcPts val="0"/>
              </a:spcAft>
              <a:buSzPts val="1100"/>
              <a:buNone/>
            </a:pPr>
            <a:r>
              <a:rPr lang="en-US" sz="2000"/>
              <a:t>lines in cache = 64*8 = 512</a:t>
            </a:r>
            <a:endParaRPr sz="2000"/>
          </a:p>
          <a:p>
            <a:pPr indent="0" lvl="0" marL="0" rtl="0" algn="l">
              <a:lnSpc>
                <a:spcPct val="100000"/>
              </a:lnSpc>
              <a:spcBef>
                <a:spcPts val="0"/>
              </a:spcBef>
              <a:spcAft>
                <a:spcPts val="0"/>
              </a:spcAft>
              <a:buSzPts val="1100"/>
              <a:buNone/>
            </a:pPr>
            <a:r>
              <a:rPr lang="en-US" sz="2000"/>
              <a:t>lines required by arr = (48*1024)/64 = 3*512</a:t>
            </a:r>
            <a:endParaRPr sz="2000"/>
          </a:p>
          <a:p>
            <a:pPr indent="0" lvl="0" marL="0" rtl="0" algn="l">
              <a:lnSpc>
                <a:spcPct val="100000"/>
              </a:lnSpc>
              <a:spcBef>
                <a:spcPts val="0"/>
              </a:spcBef>
              <a:spcAft>
                <a:spcPts val="0"/>
              </a:spcAft>
              <a:buSzPts val="1100"/>
              <a:buNone/>
            </a:pPr>
            <a:r>
              <a:t/>
            </a:r>
            <a:endParaRPr sz="2000"/>
          </a:p>
        </p:txBody>
      </p:sp>
      <p:sp>
        <p:nvSpPr>
          <p:cNvPr id="1656" name="Google Shape;1656;p80: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sp>
        <p:nvSpPr>
          <p:cNvPr id="1657" name="Google Shape;1657;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p8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665" name="Google Shape;1665;p8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sp>
        <p:nvSpPr>
          <p:cNvPr id="1666" name="Google Shape;1666;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6" name="Google Shape;1676;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0" name="Shape 1680"/>
        <p:cNvGrpSpPr/>
        <p:nvPr/>
      </p:nvGrpSpPr>
      <p:grpSpPr>
        <a:xfrm>
          <a:off x="0" y="0"/>
          <a:ext cx="0" cy="0"/>
          <a:chOff x="0" y="0"/>
          <a:chExt cx="0" cy="0"/>
        </a:xfrm>
      </p:grpSpPr>
      <p:sp>
        <p:nvSpPr>
          <p:cNvPr id="1681" name="Google Shape;1681;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2" name="Google Shape;1682;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8" name="Google Shape;1688;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4" name="Google Shape;1694;p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8" name="Shape 1698"/>
        <p:cNvGrpSpPr/>
        <p:nvPr/>
      </p:nvGrpSpPr>
      <p:grpSpPr>
        <a:xfrm>
          <a:off x="0" y="0"/>
          <a:ext cx="0" cy="0"/>
          <a:chOff x="0" y="0"/>
          <a:chExt cx="0" cy="0"/>
        </a:xfrm>
      </p:grpSpPr>
      <p:sp>
        <p:nvSpPr>
          <p:cNvPr id="1699" name="Google Shape;1699;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0" name="Google Shape;1700;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6" name="Google Shape;1706;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p88: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712" name="Google Shape;1712;p88: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sp>
        <p:nvSpPr>
          <p:cNvPr id="1713" name="Google Shape;1713;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p89: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721" name="Google Shape;1721;p89: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sp>
        <p:nvSpPr>
          <p:cNvPr id="1722" name="Google Shape;1722;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1" name="Google Shape;1731;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7" name="Google Shape;1747;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7" name="Google Shape;1777;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0" name="Google Shape;1820;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6" name="Google Shape;1826;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2" name="Google Shape;1832;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8" name="Google Shape;1838;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4" name="Google Shape;1844;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1" name="Shape 11"/>
        <p:cNvGrpSpPr/>
        <p:nvPr/>
      </p:nvGrpSpPr>
      <p:grpSpPr>
        <a:xfrm>
          <a:off x="0" y="0"/>
          <a:ext cx="0" cy="0"/>
          <a:chOff x="0" y="0"/>
          <a:chExt cx="0" cy="0"/>
        </a:xfrm>
      </p:grpSpPr>
      <p:sp>
        <p:nvSpPr>
          <p:cNvPr id="12" name="Google Shape;12;p99"/>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9"/>
          <p:cNvSpPr txBox="1"/>
          <p:nvPr>
            <p:ph idx="1" type="subTitle"/>
          </p:nvPr>
        </p:nvSpPr>
        <p:spPr>
          <a:xfrm>
            <a:off x="628560" y="1369080"/>
            <a:ext cx="7886520" cy="32630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OVER_TEXT" type="objOverTx">
  <p:cSld name="OBJECT_OVER_TEXT">
    <p:spTree>
      <p:nvGrpSpPr>
        <p:cNvPr id="41" name="Shape 41"/>
        <p:cNvGrpSpPr/>
        <p:nvPr/>
      </p:nvGrpSpPr>
      <p:grpSpPr>
        <a:xfrm>
          <a:off x="0" y="0"/>
          <a:ext cx="0" cy="0"/>
          <a:chOff x="0" y="0"/>
          <a:chExt cx="0" cy="0"/>
        </a:xfrm>
      </p:grpSpPr>
      <p:sp>
        <p:nvSpPr>
          <p:cNvPr id="42" name="Google Shape;42;p114"/>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4"/>
          <p:cNvSpPr txBox="1"/>
          <p:nvPr>
            <p:ph idx="1" type="body"/>
          </p:nvPr>
        </p:nvSpPr>
        <p:spPr>
          <a:xfrm>
            <a:off x="628560" y="1369080"/>
            <a:ext cx="788652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4"/>
          <p:cNvSpPr txBox="1"/>
          <p:nvPr>
            <p:ph idx="2" type="body"/>
          </p:nvPr>
        </p:nvSpPr>
        <p:spPr>
          <a:xfrm>
            <a:off x="628560" y="3073680"/>
            <a:ext cx="788652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_OBJECTS" type="fourObj">
  <p:cSld name="FOUR_OBJECTS">
    <p:spTree>
      <p:nvGrpSpPr>
        <p:cNvPr id="45" name="Shape 45"/>
        <p:cNvGrpSpPr/>
        <p:nvPr/>
      </p:nvGrpSpPr>
      <p:grpSpPr>
        <a:xfrm>
          <a:off x="0" y="0"/>
          <a:ext cx="0" cy="0"/>
          <a:chOff x="0" y="0"/>
          <a:chExt cx="0" cy="0"/>
        </a:xfrm>
      </p:grpSpPr>
      <p:sp>
        <p:nvSpPr>
          <p:cNvPr id="46" name="Google Shape;46;p115"/>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5"/>
          <p:cNvSpPr txBox="1"/>
          <p:nvPr>
            <p:ph idx="1" type="body"/>
          </p:nvPr>
        </p:nvSpPr>
        <p:spPr>
          <a:xfrm>
            <a:off x="628560" y="13690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15"/>
          <p:cNvSpPr txBox="1"/>
          <p:nvPr>
            <p:ph idx="2" type="body"/>
          </p:nvPr>
        </p:nvSpPr>
        <p:spPr>
          <a:xfrm>
            <a:off x="4669920" y="13690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15"/>
          <p:cNvSpPr txBox="1"/>
          <p:nvPr>
            <p:ph idx="3" type="body"/>
          </p:nvPr>
        </p:nvSpPr>
        <p:spPr>
          <a:xfrm>
            <a:off x="4669920" y="30736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15"/>
          <p:cNvSpPr txBox="1"/>
          <p:nvPr>
            <p:ph idx="4" type="body"/>
          </p:nvPr>
        </p:nvSpPr>
        <p:spPr>
          <a:xfrm>
            <a:off x="628560" y="30736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16"/>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6"/>
          <p:cNvSpPr txBox="1"/>
          <p:nvPr>
            <p:ph idx="1" type="body"/>
          </p:nvPr>
        </p:nvSpPr>
        <p:spPr>
          <a:xfrm>
            <a:off x="628560" y="1369080"/>
            <a:ext cx="7886520" cy="32630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16"/>
          <p:cNvSpPr txBox="1"/>
          <p:nvPr>
            <p:ph idx="2" type="body"/>
          </p:nvPr>
        </p:nvSpPr>
        <p:spPr>
          <a:xfrm>
            <a:off x="628560" y="1369080"/>
            <a:ext cx="7886520" cy="32630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5" name="Google Shape;55;p116"/>
          <p:cNvPicPr preferRelativeResize="0"/>
          <p:nvPr/>
        </p:nvPicPr>
        <p:blipFill rotWithShape="1">
          <a:blip r:embed="rId2">
            <a:alphaModFix/>
          </a:blip>
          <a:srcRect b="0" l="0" r="0" t="0"/>
          <a:stretch/>
        </p:blipFill>
        <p:spPr>
          <a:xfrm>
            <a:off x="2526480" y="1369080"/>
            <a:ext cx="4089960" cy="3263040"/>
          </a:xfrm>
          <a:prstGeom prst="rect">
            <a:avLst/>
          </a:prstGeom>
          <a:noFill/>
          <a:ln>
            <a:noFill/>
          </a:ln>
        </p:spPr>
      </p:pic>
      <p:pic>
        <p:nvPicPr>
          <p:cNvPr id="56" name="Google Shape;56;p116"/>
          <p:cNvPicPr preferRelativeResize="0"/>
          <p:nvPr/>
        </p:nvPicPr>
        <p:blipFill rotWithShape="1">
          <a:blip r:embed="rId2">
            <a:alphaModFix/>
          </a:blip>
          <a:srcRect b="0" l="0" r="0" t="0"/>
          <a:stretch/>
        </p:blipFill>
        <p:spPr>
          <a:xfrm>
            <a:off x="2526480" y="1369080"/>
            <a:ext cx="4089960" cy="326304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64" name="Shape 64"/>
        <p:cNvGrpSpPr/>
        <p:nvPr/>
      </p:nvGrpSpPr>
      <p:grpSpPr>
        <a:xfrm>
          <a:off x="0" y="0"/>
          <a:ext cx="0" cy="0"/>
          <a:chOff x="0" y="0"/>
          <a:chExt cx="0" cy="0"/>
        </a:xfrm>
      </p:grpSpPr>
      <p:sp>
        <p:nvSpPr>
          <p:cNvPr id="65" name="Google Shape;65;p105"/>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5"/>
          <p:cNvSpPr txBox="1"/>
          <p:nvPr>
            <p:ph idx="1" type="subTitle"/>
          </p:nvPr>
        </p:nvSpPr>
        <p:spPr>
          <a:xfrm>
            <a:off x="628560" y="1369080"/>
            <a:ext cx="7886520" cy="32630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67" name="Shape 67"/>
        <p:cNvGrpSpPr/>
        <p:nvPr/>
      </p:nvGrpSpPr>
      <p:grpSpPr>
        <a:xfrm>
          <a:off x="0" y="0"/>
          <a:ext cx="0" cy="0"/>
          <a:chOff x="0" y="0"/>
          <a:chExt cx="0" cy="0"/>
        </a:xfrm>
      </p:grpSpPr>
      <p:sp>
        <p:nvSpPr>
          <p:cNvPr id="68" name="Google Shape;68;p117"/>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7"/>
          <p:cNvSpPr txBox="1"/>
          <p:nvPr>
            <p:ph idx="1" type="body"/>
          </p:nvPr>
        </p:nvSpPr>
        <p:spPr>
          <a:xfrm>
            <a:off x="628560" y="1369080"/>
            <a:ext cx="7886520" cy="32630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70" name="Shape 70"/>
        <p:cNvGrpSpPr/>
        <p:nvPr/>
      </p:nvGrpSpPr>
      <p:grpSpPr>
        <a:xfrm>
          <a:off x="0" y="0"/>
          <a:ext cx="0" cy="0"/>
          <a:chOff x="0" y="0"/>
          <a:chExt cx="0" cy="0"/>
        </a:xfrm>
      </p:grpSpPr>
      <p:sp>
        <p:nvSpPr>
          <p:cNvPr id="71" name="Google Shape;71;p118"/>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8"/>
          <p:cNvSpPr txBox="1"/>
          <p:nvPr>
            <p:ph idx="1" type="body"/>
          </p:nvPr>
        </p:nvSpPr>
        <p:spPr>
          <a:xfrm>
            <a:off x="628560" y="1369080"/>
            <a:ext cx="3848400" cy="32630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8"/>
          <p:cNvSpPr txBox="1"/>
          <p:nvPr>
            <p:ph idx="2" type="body"/>
          </p:nvPr>
        </p:nvSpPr>
        <p:spPr>
          <a:xfrm>
            <a:off x="4669920" y="1369080"/>
            <a:ext cx="3848400" cy="32630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74" name="Shape 74"/>
        <p:cNvGrpSpPr/>
        <p:nvPr/>
      </p:nvGrpSpPr>
      <p:grpSpPr>
        <a:xfrm>
          <a:off x="0" y="0"/>
          <a:ext cx="0" cy="0"/>
          <a:chOff x="0" y="0"/>
          <a:chExt cx="0" cy="0"/>
        </a:xfrm>
      </p:grpSpPr>
      <p:sp>
        <p:nvSpPr>
          <p:cNvPr id="75" name="Google Shape;75;p119"/>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ONLY" type="objOnly">
  <p:cSld name="OBJECT_ONLY">
    <p:spTree>
      <p:nvGrpSpPr>
        <p:cNvPr id="76" name="Shape 76"/>
        <p:cNvGrpSpPr/>
        <p:nvPr/>
      </p:nvGrpSpPr>
      <p:grpSpPr>
        <a:xfrm>
          <a:off x="0" y="0"/>
          <a:ext cx="0" cy="0"/>
          <a:chOff x="0" y="0"/>
          <a:chExt cx="0" cy="0"/>
        </a:xfrm>
      </p:grpSpPr>
      <p:sp>
        <p:nvSpPr>
          <p:cNvPr id="77" name="Google Shape;77;p120"/>
          <p:cNvSpPr txBox="1"/>
          <p:nvPr>
            <p:ph idx="1" type="subTitle"/>
          </p:nvPr>
        </p:nvSpPr>
        <p:spPr>
          <a:xfrm>
            <a:off x="628560" y="273960"/>
            <a:ext cx="7886520" cy="46087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AND_OBJECT" type="twoObjAndObj">
  <p:cSld name="TWO_OBJECTS_AND_OBJECT">
    <p:spTree>
      <p:nvGrpSpPr>
        <p:cNvPr id="78" name="Shape 78"/>
        <p:cNvGrpSpPr/>
        <p:nvPr/>
      </p:nvGrpSpPr>
      <p:grpSpPr>
        <a:xfrm>
          <a:off x="0" y="0"/>
          <a:ext cx="0" cy="0"/>
          <a:chOff x="0" y="0"/>
          <a:chExt cx="0" cy="0"/>
        </a:xfrm>
      </p:grpSpPr>
      <p:sp>
        <p:nvSpPr>
          <p:cNvPr id="79" name="Google Shape;79;p121"/>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1"/>
          <p:cNvSpPr txBox="1"/>
          <p:nvPr>
            <p:ph idx="1" type="body"/>
          </p:nvPr>
        </p:nvSpPr>
        <p:spPr>
          <a:xfrm>
            <a:off x="628560" y="13690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1"/>
          <p:cNvSpPr txBox="1"/>
          <p:nvPr>
            <p:ph idx="2" type="body"/>
          </p:nvPr>
        </p:nvSpPr>
        <p:spPr>
          <a:xfrm>
            <a:off x="628560" y="30736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1"/>
          <p:cNvSpPr txBox="1"/>
          <p:nvPr>
            <p:ph idx="3" type="body"/>
          </p:nvPr>
        </p:nvSpPr>
        <p:spPr>
          <a:xfrm>
            <a:off x="4669920" y="1369080"/>
            <a:ext cx="3848400" cy="32630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AND_TWO_OBJECTS" type="objAndTwoObj">
  <p:cSld name="OBJECT_AND_TWO_OBJECTS">
    <p:spTree>
      <p:nvGrpSpPr>
        <p:cNvPr id="83" name="Shape 83"/>
        <p:cNvGrpSpPr/>
        <p:nvPr/>
      </p:nvGrpSpPr>
      <p:grpSpPr>
        <a:xfrm>
          <a:off x="0" y="0"/>
          <a:ext cx="0" cy="0"/>
          <a:chOff x="0" y="0"/>
          <a:chExt cx="0" cy="0"/>
        </a:xfrm>
      </p:grpSpPr>
      <p:sp>
        <p:nvSpPr>
          <p:cNvPr id="84" name="Google Shape;84;p122"/>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2"/>
          <p:cNvSpPr txBox="1"/>
          <p:nvPr>
            <p:ph idx="1" type="body"/>
          </p:nvPr>
        </p:nvSpPr>
        <p:spPr>
          <a:xfrm>
            <a:off x="628560" y="1369080"/>
            <a:ext cx="3848400" cy="32630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22"/>
          <p:cNvSpPr txBox="1"/>
          <p:nvPr>
            <p:ph idx="2" type="body"/>
          </p:nvPr>
        </p:nvSpPr>
        <p:spPr>
          <a:xfrm>
            <a:off x="4669920" y="13690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22"/>
          <p:cNvSpPr txBox="1"/>
          <p:nvPr>
            <p:ph idx="3" type="body"/>
          </p:nvPr>
        </p:nvSpPr>
        <p:spPr>
          <a:xfrm>
            <a:off x="4669920" y="30736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OVER_TEXT" type="twoObjOverTx">
  <p:cSld name="TWO_OBJECTS_OVER_TEXT">
    <p:spTree>
      <p:nvGrpSpPr>
        <p:cNvPr id="88" name="Shape 88"/>
        <p:cNvGrpSpPr/>
        <p:nvPr/>
      </p:nvGrpSpPr>
      <p:grpSpPr>
        <a:xfrm>
          <a:off x="0" y="0"/>
          <a:ext cx="0" cy="0"/>
          <a:chOff x="0" y="0"/>
          <a:chExt cx="0" cy="0"/>
        </a:xfrm>
      </p:grpSpPr>
      <p:sp>
        <p:nvSpPr>
          <p:cNvPr id="89" name="Google Shape;89;p123"/>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3"/>
          <p:cNvSpPr txBox="1"/>
          <p:nvPr>
            <p:ph idx="1" type="body"/>
          </p:nvPr>
        </p:nvSpPr>
        <p:spPr>
          <a:xfrm>
            <a:off x="628560" y="13690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23"/>
          <p:cNvSpPr txBox="1"/>
          <p:nvPr>
            <p:ph idx="2" type="body"/>
          </p:nvPr>
        </p:nvSpPr>
        <p:spPr>
          <a:xfrm>
            <a:off x="4669920" y="13690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23"/>
          <p:cNvSpPr txBox="1"/>
          <p:nvPr>
            <p:ph idx="3" type="body"/>
          </p:nvPr>
        </p:nvSpPr>
        <p:spPr>
          <a:xfrm>
            <a:off x="628560" y="3073680"/>
            <a:ext cx="788652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OVER_TEXT" type="objOverTx">
  <p:cSld name="OBJECT_OVER_TEXT">
    <p:spTree>
      <p:nvGrpSpPr>
        <p:cNvPr id="93" name="Shape 93"/>
        <p:cNvGrpSpPr/>
        <p:nvPr/>
      </p:nvGrpSpPr>
      <p:grpSpPr>
        <a:xfrm>
          <a:off x="0" y="0"/>
          <a:ext cx="0" cy="0"/>
          <a:chOff x="0" y="0"/>
          <a:chExt cx="0" cy="0"/>
        </a:xfrm>
      </p:grpSpPr>
      <p:sp>
        <p:nvSpPr>
          <p:cNvPr id="94" name="Google Shape;94;p124"/>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4"/>
          <p:cNvSpPr txBox="1"/>
          <p:nvPr>
            <p:ph idx="1" type="body"/>
          </p:nvPr>
        </p:nvSpPr>
        <p:spPr>
          <a:xfrm>
            <a:off x="628560" y="1369080"/>
            <a:ext cx="788652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24"/>
          <p:cNvSpPr txBox="1"/>
          <p:nvPr>
            <p:ph idx="2" type="body"/>
          </p:nvPr>
        </p:nvSpPr>
        <p:spPr>
          <a:xfrm>
            <a:off x="628560" y="3073680"/>
            <a:ext cx="788652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_OBJECTS" type="fourObj">
  <p:cSld name="FOUR_OBJECTS">
    <p:spTree>
      <p:nvGrpSpPr>
        <p:cNvPr id="97" name="Shape 97"/>
        <p:cNvGrpSpPr/>
        <p:nvPr/>
      </p:nvGrpSpPr>
      <p:grpSpPr>
        <a:xfrm>
          <a:off x="0" y="0"/>
          <a:ext cx="0" cy="0"/>
          <a:chOff x="0" y="0"/>
          <a:chExt cx="0" cy="0"/>
        </a:xfrm>
      </p:grpSpPr>
      <p:sp>
        <p:nvSpPr>
          <p:cNvPr id="98" name="Google Shape;98;p125"/>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5"/>
          <p:cNvSpPr txBox="1"/>
          <p:nvPr>
            <p:ph idx="1" type="body"/>
          </p:nvPr>
        </p:nvSpPr>
        <p:spPr>
          <a:xfrm>
            <a:off x="628560" y="13690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25"/>
          <p:cNvSpPr txBox="1"/>
          <p:nvPr>
            <p:ph idx="2" type="body"/>
          </p:nvPr>
        </p:nvSpPr>
        <p:spPr>
          <a:xfrm>
            <a:off x="4669920" y="13690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25"/>
          <p:cNvSpPr txBox="1"/>
          <p:nvPr>
            <p:ph idx="3" type="body"/>
          </p:nvPr>
        </p:nvSpPr>
        <p:spPr>
          <a:xfrm>
            <a:off x="4669920" y="30736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25"/>
          <p:cNvSpPr txBox="1"/>
          <p:nvPr>
            <p:ph idx="4" type="body"/>
          </p:nvPr>
        </p:nvSpPr>
        <p:spPr>
          <a:xfrm>
            <a:off x="628560" y="30736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3" name="Shape 103"/>
        <p:cNvGrpSpPr/>
        <p:nvPr/>
      </p:nvGrpSpPr>
      <p:grpSpPr>
        <a:xfrm>
          <a:off x="0" y="0"/>
          <a:ext cx="0" cy="0"/>
          <a:chOff x="0" y="0"/>
          <a:chExt cx="0" cy="0"/>
        </a:xfrm>
      </p:grpSpPr>
      <p:sp>
        <p:nvSpPr>
          <p:cNvPr id="104" name="Google Shape;104;p126"/>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26"/>
          <p:cNvSpPr txBox="1"/>
          <p:nvPr>
            <p:ph idx="1" type="body"/>
          </p:nvPr>
        </p:nvSpPr>
        <p:spPr>
          <a:xfrm>
            <a:off x="628560" y="1369080"/>
            <a:ext cx="7886520" cy="32630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26"/>
          <p:cNvSpPr txBox="1"/>
          <p:nvPr>
            <p:ph idx="2" type="body"/>
          </p:nvPr>
        </p:nvSpPr>
        <p:spPr>
          <a:xfrm>
            <a:off x="628560" y="1369080"/>
            <a:ext cx="7886520" cy="32630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7" name="Google Shape;107;p126"/>
          <p:cNvPicPr preferRelativeResize="0"/>
          <p:nvPr/>
        </p:nvPicPr>
        <p:blipFill rotWithShape="1">
          <a:blip r:embed="rId2">
            <a:alphaModFix/>
          </a:blip>
          <a:srcRect b="0" l="0" r="0" t="0"/>
          <a:stretch/>
        </p:blipFill>
        <p:spPr>
          <a:xfrm>
            <a:off x="2526480" y="1369080"/>
            <a:ext cx="4089960" cy="3263040"/>
          </a:xfrm>
          <a:prstGeom prst="rect">
            <a:avLst/>
          </a:prstGeom>
          <a:noFill/>
          <a:ln>
            <a:noFill/>
          </a:ln>
        </p:spPr>
      </p:pic>
      <p:pic>
        <p:nvPicPr>
          <p:cNvPr id="108" name="Google Shape;108;p126"/>
          <p:cNvPicPr preferRelativeResize="0"/>
          <p:nvPr/>
        </p:nvPicPr>
        <p:blipFill rotWithShape="1">
          <a:blip r:embed="rId2">
            <a:alphaModFix/>
          </a:blip>
          <a:srcRect b="0" l="0" r="0" t="0"/>
          <a:stretch/>
        </p:blipFill>
        <p:spPr>
          <a:xfrm>
            <a:off x="2526480" y="1369080"/>
            <a:ext cx="4089960" cy="326304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115" name="Shape 115"/>
        <p:cNvGrpSpPr/>
        <p:nvPr/>
      </p:nvGrpSpPr>
      <p:grpSpPr>
        <a:xfrm>
          <a:off x="0" y="0"/>
          <a:ext cx="0" cy="0"/>
          <a:chOff x="0" y="0"/>
          <a:chExt cx="0" cy="0"/>
        </a:xfrm>
      </p:grpSpPr>
      <p:sp>
        <p:nvSpPr>
          <p:cNvPr id="116" name="Google Shape;116;p103"/>
          <p:cNvSpPr txBox="1"/>
          <p:nvPr>
            <p:ph type="title"/>
          </p:nvPr>
        </p:nvSpPr>
        <p:spPr>
          <a:xfrm>
            <a:off x="722312" y="3305175"/>
            <a:ext cx="7772400" cy="102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03"/>
          <p:cNvSpPr txBox="1"/>
          <p:nvPr>
            <p:ph idx="1" type="body"/>
          </p:nvPr>
        </p:nvSpPr>
        <p:spPr>
          <a:xfrm>
            <a:off x="722312" y="2180034"/>
            <a:ext cx="7772400" cy="11250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2400"/>
              <a:buFont typeface="Calibri"/>
              <a:buNone/>
              <a:defRPr/>
            </a:lvl1pPr>
            <a:lvl2pPr indent="-228600" lvl="1" marL="914400" algn="l">
              <a:lnSpc>
                <a:spcPct val="100000"/>
              </a:lnSpc>
              <a:spcBef>
                <a:spcPts val="0"/>
              </a:spcBef>
              <a:spcAft>
                <a:spcPts val="0"/>
              </a:spcAft>
              <a:buSzPts val="2400"/>
              <a:buFont typeface="Calibri"/>
              <a:buNone/>
              <a:defRPr/>
            </a:lvl2pPr>
            <a:lvl3pPr indent="-228600" lvl="2" marL="1371600" algn="l">
              <a:lnSpc>
                <a:spcPct val="100000"/>
              </a:lnSpc>
              <a:spcBef>
                <a:spcPts val="0"/>
              </a:spcBef>
              <a:spcAft>
                <a:spcPts val="0"/>
              </a:spcAft>
              <a:buSzPts val="2400"/>
              <a:buFont typeface="Calibri"/>
              <a:buNone/>
              <a:defRPr/>
            </a:lvl3pPr>
            <a:lvl4pPr indent="-228600" lvl="3" marL="1828800" algn="l">
              <a:lnSpc>
                <a:spcPct val="100000"/>
              </a:lnSpc>
              <a:spcBef>
                <a:spcPts val="0"/>
              </a:spcBef>
              <a:spcAft>
                <a:spcPts val="0"/>
              </a:spcAft>
              <a:buSzPts val="2400"/>
              <a:buFont typeface="Calibri"/>
              <a:buNone/>
              <a:defRPr/>
            </a:lvl4pPr>
            <a:lvl5pPr indent="-228600" lvl="4" marL="2286000" algn="l">
              <a:lnSpc>
                <a:spcPct val="100000"/>
              </a:lnSpc>
              <a:spcBef>
                <a:spcPts val="0"/>
              </a:spcBef>
              <a:spcAft>
                <a:spcPts val="0"/>
              </a:spcAft>
              <a:buSzPts val="2400"/>
              <a:buFont typeface="Calibri"/>
              <a:buNone/>
              <a:defRPr/>
            </a:lvl5pPr>
            <a:lvl6pPr indent="-228600" lvl="5" marL="2743200" algn="l">
              <a:lnSpc>
                <a:spcPct val="100000"/>
              </a:lnSpc>
              <a:spcBef>
                <a:spcPts val="0"/>
              </a:spcBef>
              <a:spcAft>
                <a:spcPts val="0"/>
              </a:spcAft>
              <a:buSzPts val="2400"/>
              <a:buFont typeface="Arial"/>
              <a:buNone/>
              <a:defRPr/>
            </a:lvl6pPr>
            <a:lvl7pPr indent="-228600" lvl="6" marL="3200400" algn="l">
              <a:lnSpc>
                <a:spcPct val="100000"/>
              </a:lnSpc>
              <a:spcBef>
                <a:spcPts val="0"/>
              </a:spcBef>
              <a:spcAft>
                <a:spcPts val="0"/>
              </a:spcAft>
              <a:buSzPts val="2400"/>
              <a:buFont typeface="Arial"/>
              <a:buNone/>
              <a:defRPr/>
            </a:lvl7pPr>
            <a:lvl8pPr indent="-228600" lvl="7" marL="3657600" algn="l">
              <a:lnSpc>
                <a:spcPct val="100000"/>
              </a:lnSpc>
              <a:spcBef>
                <a:spcPts val="0"/>
              </a:spcBef>
              <a:spcAft>
                <a:spcPts val="0"/>
              </a:spcAft>
              <a:buSzPts val="2400"/>
              <a:buFont typeface="Arial"/>
              <a:buNone/>
              <a:defRPr/>
            </a:lvl8pPr>
            <a:lvl9pPr indent="-228600" lvl="8" marL="4114800" algn="l">
              <a:lnSpc>
                <a:spcPct val="100000"/>
              </a:lnSpc>
              <a:spcBef>
                <a:spcPts val="0"/>
              </a:spcBef>
              <a:spcAft>
                <a:spcPts val="0"/>
              </a:spcAft>
              <a:buSzPts val="2400"/>
              <a:buFont typeface="Arial"/>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118" name="Shape 118"/>
        <p:cNvGrpSpPr/>
        <p:nvPr/>
      </p:nvGrpSpPr>
      <p:grpSpPr>
        <a:xfrm>
          <a:off x="0" y="0"/>
          <a:ext cx="0" cy="0"/>
          <a:chOff x="0" y="0"/>
          <a:chExt cx="0" cy="0"/>
        </a:xfrm>
      </p:grpSpPr>
      <p:sp>
        <p:nvSpPr>
          <p:cNvPr id="119" name="Google Shape;119;p104"/>
          <p:cNvSpPr txBox="1"/>
          <p:nvPr>
            <p:ph type="title"/>
          </p:nvPr>
        </p:nvSpPr>
        <p:spPr>
          <a:xfrm>
            <a:off x="357017" y="326758"/>
            <a:ext cx="7592100" cy="57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04"/>
          <p:cNvSpPr txBox="1"/>
          <p:nvPr>
            <p:ph idx="1" type="body"/>
          </p:nvPr>
        </p:nvSpPr>
        <p:spPr>
          <a:xfrm>
            <a:off x="396875" y="1021556"/>
            <a:ext cx="7896300" cy="3729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Font typeface="Arial"/>
              <a:buChar char="■"/>
              <a:defRPr sz="2400">
                <a:solidFill>
                  <a:schemeClr val="dk1"/>
                </a:solidFill>
              </a:defRPr>
            </a:lvl1pPr>
            <a:lvl2pPr indent="-381000" lvl="1" marL="914400" algn="l">
              <a:lnSpc>
                <a:spcPct val="100000"/>
              </a:lnSpc>
              <a:spcBef>
                <a:spcPts val="0"/>
              </a:spcBef>
              <a:spcAft>
                <a:spcPts val="0"/>
              </a:spcAft>
              <a:buSzPts val="2400"/>
              <a:buFont typeface="Arial"/>
              <a:buChar char="■"/>
              <a:defRPr/>
            </a:lvl2pPr>
            <a:lvl3pPr indent="-381000" lvl="2" marL="1371600" algn="l">
              <a:lnSpc>
                <a:spcPct val="100000"/>
              </a:lnSpc>
              <a:spcBef>
                <a:spcPts val="0"/>
              </a:spcBef>
              <a:spcAft>
                <a:spcPts val="0"/>
              </a:spcAft>
              <a:buSzPts val="2400"/>
              <a:buFont typeface="Arial"/>
              <a:buChar char="▪"/>
              <a:defRPr/>
            </a:lvl3pPr>
            <a:lvl4pPr indent="-381000" lvl="3" marL="1828800" algn="l">
              <a:lnSpc>
                <a:spcPct val="100000"/>
              </a:lnSpc>
              <a:spcBef>
                <a:spcPts val="0"/>
              </a:spcBef>
              <a:spcAft>
                <a:spcPts val="0"/>
              </a:spcAft>
              <a:buSzPts val="2400"/>
              <a:buFont typeface="Arial"/>
              <a:buChar char="–"/>
              <a:defRPr/>
            </a:lvl4pPr>
            <a:lvl5pPr indent="-381000" lvl="4" marL="2286000" algn="l">
              <a:lnSpc>
                <a:spcPct val="100000"/>
              </a:lnSpc>
              <a:spcBef>
                <a:spcPts val="0"/>
              </a:spcBef>
              <a:spcAft>
                <a:spcPts val="0"/>
              </a:spcAft>
              <a:buSzPts val="2400"/>
              <a:buFont typeface="Arial"/>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21" name="Shape 121"/>
        <p:cNvGrpSpPr/>
        <p:nvPr/>
      </p:nvGrpSpPr>
      <p:grpSpPr>
        <a:xfrm>
          <a:off x="0" y="0"/>
          <a:ext cx="0" cy="0"/>
          <a:chOff x="0" y="0"/>
          <a:chExt cx="0" cy="0"/>
        </a:xfrm>
      </p:grpSpPr>
      <p:sp>
        <p:nvSpPr>
          <p:cNvPr id="122" name="Google Shape;122;p127"/>
          <p:cNvSpPr txBox="1"/>
          <p:nvPr>
            <p:ph type="ctrTitle"/>
          </p:nvPr>
        </p:nvSpPr>
        <p:spPr>
          <a:xfrm>
            <a:off x="685800" y="1281008"/>
            <a:ext cx="7772400" cy="11025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3000"/>
              <a:buFont typeface="Arial"/>
              <a:buNone/>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23" name="Google Shape;123;p127"/>
          <p:cNvSpPr txBox="1"/>
          <p:nvPr>
            <p:ph idx="1" type="subTitle"/>
          </p:nvPr>
        </p:nvSpPr>
        <p:spPr>
          <a:xfrm>
            <a:off x="685800" y="2914650"/>
            <a:ext cx="7677600" cy="1314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400"/>
              </a:spcBef>
              <a:spcAft>
                <a:spcPts val="0"/>
              </a:spcAft>
              <a:buClr>
                <a:srgbClr val="990000"/>
              </a:buClr>
              <a:buSzPts val="2400"/>
              <a:buFont typeface="Calibri"/>
              <a:buNone/>
              <a:defRPr/>
            </a:lvl1pPr>
            <a:lvl2pPr lvl="1" marR="0" algn="ctr">
              <a:lnSpc>
                <a:spcPct val="100000"/>
              </a:lnSpc>
              <a:spcBef>
                <a:spcPts val="400"/>
              </a:spcBef>
              <a:spcAft>
                <a:spcPts val="0"/>
              </a:spcAft>
              <a:buClr>
                <a:srgbClr val="990000"/>
              </a:buClr>
              <a:buSzPts val="2400"/>
              <a:buFont typeface="Calibri"/>
              <a:buNone/>
              <a:defRPr/>
            </a:lvl2pPr>
            <a:lvl3pPr lvl="2" marR="0" algn="ctr">
              <a:lnSpc>
                <a:spcPct val="100000"/>
              </a:lnSpc>
              <a:spcBef>
                <a:spcPts val="400"/>
              </a:spcBef>
              <a:spcAft>
                <a:spcPts val="0"/>
              </a:spcAft>
              <a:buClr>
                <a:schemeClr val="dk1"/>
              </a:buClr>
              <a:buSzPts val="2400"/>
              <a:buFont typeface="Calibri"/>
              <a:buNone/>
              <a:defRPr/>
            </a:lvl3pPr>
            <a:lvl4pPr lvl="3" marR="0" algn="ctr">
              <a:lnSpc>
                <a:spcPct val="100000"/>
              </a:lnSpc>
              <a:spcBef>
                <a:spcPts val="400"/>
              </a:spcBef>
              <a:spcAft>
                <a:spcPts val="0"/>
              </a:spcAft>
              <a:buClr>
                <a:schemeClr val="dk1"/>
              </a:buClr>
              <a:buSzPts val="2400"/>
              <a:buFont typeface="Calibri"/>
              <a:buNone/>
              <a:defRPr/>
            </a:lvl4pPr>
            <a:lvl5pPr lvl="4" marR="0" algn="ctr">
              <a:lnSpc>
                <a:spcPct val="100000"/>
              </a:lnSpc>
              <a:spcBef>
                <a:spcPts val="400"/>
              </a:spcBef>
              <a:spcAft>
                <a:spcPts val="0"/>
              </a:spcAft>
              <a:buClr>
                <a:schemeClr val="dk1"/>
              </a:buClr>
              <a:buSzPts val="2400"/>
              <a:buFont typeface="Calibri"/>
              <a:buNone/>
              <a:defRPr/>
            </a:lvl5pPr>
            <a:lvl6pPr lvl="5" marR="0" algn="ctr">
              <a:lnSpc>
                <a:spcPct val="100000"/>
              </a:lnSpc>
              <a:spcBef>
                <a:spcPts val="400"/>
              </a:spcBef>
              <a:spcAft>
                <a:spcPts val="0"/>
              </a:spcAft>
              <a:buClr>
                <a:schemeClr val="dk1"/>
              </a:buClr>
              <a:buSzPts val="2400"/>
              <a:buFont typeface="Arial"/>
              <a:buNone/>
              <a:defRPr/>
            </a:lvl6pPr>
            <a:lvl7pPr lvl="6" marR="0" algn="ctr">
              <a:lnSpc>
                <a:spcPct val="100000"/>
              </a:lnSpc>
              <a:spcBef>
                <a:spcPts val="400"/>
              </a:spcBef>
              <a:spcAft>
                <a:spcPts val="0"/>
              </a:spcAft>
              <a:buClr>
                <a:schemeClr val="dk1"/>
              </a:buClr>
              <a:buSzPts val="2400"/>
              <a:buFont typeface="Arial"/>
              <a:buNone/>
              <a:defRPr/>
            </a:lvl7pPr>
            <a:lvl8pPr lvl="7" marR="0" algn="ctr">
              <a:lnSpc>
                <a:spcPct val="100000"/>
              </a:lnSpc>
              <a:spcBef>
                <a:spcPts val="400"/>
              </a:spcBef>
              <a:spcAft>
                <a:spcPts val="0"/>
              </a:spcAft>
              <a:buClr>
                <a:schemeClr val="dk1"/>
              </a:buClr>
              <a:buSzPts val="2400"/>
              <a:buFont typeface="Arial"/>
              <a:buNone/>
              <a:defRPr/>
            </a:lvl8pPr>
            <a:lvl9pPr lvl="8" marR="0" algn="ctr">
              <a:lnSpc>
                <a:spcPct val="100000"/>
              </a:lnSpc>
              <a:spcBef>
                <a:spcPts val="400"/>
              </a:spcBef>
              <a:spcAft>
                <a:spcPts val="0"/>
              </a:spcAft>
              <a:buClr>
                <a:schemeClr val="dk1"/>
              </a:buClr>
              <a:buSzPts val="2400"/>
              <a:buFont typeface="Arial"/>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124" name="Shape 124"/>
        <p:cNvGrpSpPr/>
        <p:nvPr/>
      </p:nvGrpSpPr>
      <p:grpSpPr>
        <a:xfrm>
          <a:off x="0" y="0"/>
          <a:ext cx="0" cy="0"/>
          <a:chOff x="0" y="0"/>
          <a:chExt cx="0" cy="0"/>
        </a:xfrm>
      </p:grpSpPr>
      <p:sp>
        <p:nvSpPr>
          <p:cNvPr id="125" name="Google Shape;125;p128"/>
          <p:cNvSpPr txBox="1"/>
          <p:nvPr>
            <p:ph type="title"/>
          </p:nvPr>
        </p:nvSpPr>
        <p:spPr>
          <a:xfrm>
            <a:off x="374089" y="278386"/>
            <a:ext cx="7591500" cy="57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28"/>
          <p:cNvSpPr txBox="1"/>
          <p:nvPr>
            <p:ph idx="1" type="body"/>
          </p:nvPr>
        </p:nvSpPr>
        <p:spPr>
          <a:xfrm>
            <a:off x="638175" y="1021556"/>
            <a:ext cx="3871800" cy="3729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127" name="Google Shape;127;p128"/>
          <p:cNvSpPr txBox="1"/>
          <p:nvPr>
            <p:ph idx="2" type="body"/>
          </p:nvPr>
        </p:nvSpPr>
        <p:spPr>
          <a:xfrm>
            <a:off x="4662487" y="1021556"/>
            <a:ext cx="3871800" cy="3729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128" name="Shape 128"/>
        <p:cNvGrpSpPr/>
        <p:nvPr/>
      </p:nvGrpSpPr>
      <p:grpSpPr>
        <a:xfrm>
          <a:off x="0" y="0"/>
          <a:ext cx="0" cy="0"/>
          <a:chOff x="0" y="0"/>
          <a:chExt cx="0" cy="0"/>
        </a:xfrm>
      </p:grpSpPr>
      <p:sp>
        <p:nvSpPr>
          <p:cNvPr id="129" name="Google Shape;129;p129"/>
          <p:cNvSpPr txBox="1"/>
          <p:nvPr>
            <p:ph type="title"/>
          </p:nvPr>
        </p:nvSpPr>
        <p:spPr>
          <a:xfrm>
            <a:off x="357762" y="333802"/>
            <a:ext cx="7591500" cy="57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15" name="Shape 15"/>
        <p:cNvGrpSpPr/>
        <p:nvPr/>
      </p:nvGrpSpPr>
      <p:grpSpPr>
        <a:xfrm>
          <a:off x="0" y="0"/>
          <a:ext cx="0" cy="0"/>
          <a:chOff x="0" y="0"/>
          <a:chExt cx="0" cy="0"/>
        </a:xfrm>
      </p:grpSpPr>
      <p:sp>
        <p:nvSpPr>
          <p:cNvPr id="16" name="Google Shape;16;p107"/>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7"/>
          <p:cNvSpPr txBox="1"/>
          <p:nvPr>
            <p:ph idx="1" type="body"/>
          </p:nvPr>
        </p:nvSpPr>
        <p:spPr>
          <a:xfrm>
            <a:off x="628560" y="1369080"/>
            <a:ext cx="7886520" cy="32630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130" name="Shape 130"/>
        <p:cNvGrpSpPr/>
        <p:nvPr/>
      </p:nvGrpSpPr>
      <p:grpSpPr>
        <a:xfrm>
          <a:off x="0" y="0"/>
          <a:ext cx="0" cy="0"/>
          <a:chOff x="0" y="0"/>
          <a:chExt cx="0" cy="0"/>
        </a:xfrm>
      </p:grpSpPr>
      <p:sp>
        <p:nvSpPr>
          <p:cNvPr id="131" name="Google Shape;131;p13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30"/>
          <p:cNvSpPr txBox="1"/>
          <p:nvPr>
            <p:ph idx="1" type="body"/>
          </p:nvPr>
        </p:nvSpPr>
        <p:spPr>
          <a:xfrm>
            <a:off x="457200" y="1151334"/>
            <a:ext cx="4040100" cy="4797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2400"/>
              <a:buFont typeface="Calibri"/>
              <a:buNone/>
              <a:defRPr/>
            </a:lvl1pPr>
            <a:lvl2pPr indent="-228600" lvl="1" marL="914400" algn="l">
              <a:lnSpc>
                <a:spcPct val="100000"/>
              </a:lnSpc>
              <a:spcBef>
                <a:spcPts val="0"/>
              </a:spcBef>
              <a:spcAft>
                <a:spcPts val="0"/>
              </a:spcAft>
              <a:buSzPts val="2400"/>
              <a:buFont typeface="Calibri"/>
              <a:buNone/>
              <a:defRPr/>
            </a:lvl2pPr>
            <a:lvl3pPr indent="-228600" lvl="2" marL="1371600" algn="l">
              <a:lnSpc>
                <a:spcPct val="100000"/>
              </a:lnSpc>
              <a:spcBef>
                <a:spcPts val="0"/>
              </a:spcBef>
              <a:spcAft>
                <a:spcPts val="0"/>
              </a:spcAft>
              <a:buSzPts val="2400"/>
              <a:buFont typeface="Calibri"/>
              <a:buNone/>
              <a:defRPr/>
            </a:lvl3pPr>
            <a:lvl4pPr indent="-228600" lvl="3" marL="1828800" algn="l">
              <a:lnSpc>
                <a:spcPct val="100000"/>
              </a:lnSpc>
              <a:spcBef>
                <a:spcPts val="0"/>
              </a:spcBef>
              <a:spcAft>
                <a:spcPts val="0"/>
              </a:spcAft>
              <a:buSzPts val="2400"/>
              <a:buFont typeface="Calibri"/>
              <a:buNone/>
              <a:defRPr/>
            </a:lvl4pPr>
            <a:lvl5pPr indent="-228600" lvl="4" marL="2286000" algn="l">
              <a:lnSpc>
                <a:spcPct val="100000"/>
              </a:lnSpc>
              <a:spcBef>
                <a:spcPts val="0"/>
              </a:spcBef>
              <a:spcAft>
                <a:spcPts val="0"/>
              </a:spcAft>
              <a:buSzPts val="2400"/>
              <a:buFont typeface="Calibri"/>
              <a:buNone/>
              <a:defRPr/>
            </a:lvl5pPr>
            <a:lvl6pPr indent="-228600" lvl="5" marL="2743200" algn="l">
              <a:lnSpc>
                <a:spcPct val="100000"/>
              </a:lnSpc>
              <a:spcBef>
                <a:spcPts val="0"/>
              </a:spcBef>
              <a:spcAft>
                <a:spcPts val="0"/>
              </a:spcAft>
              <a:buSzPts val="2400"/>
              <a:buFont typeface="Arial"/>
              <a:buNone/>
              <a:defRPr/>
            </a:lvl6pPr>
            <a:lvl7pPr indent="-228600" lvl="6" marL="3200400" algn="l">
              <a:lnSpc>
                <a:spcPct val="100000"/>
              </a:lnSpc>
              <a:spcBef>
                <a:spcPts val="0"/>
              </a:spcBef>
              <a:spcAft>
                <a:spcPts val="0"/>
              </a:spcAft>
              <a:buSzPts val="2400"/>
              <a:buFont typeface="Arial"/>
              <a:buNone/>
              <a:defRPr/>
            </a:lvl7pPr>
            <a:lvl8pPr indent="-228600" lvl="7" marL="3657600" algn="l">
              <a:lnSpc>
                <a:spcPct val="100000"/>
              </a:lnSpc>
              <a:spcBef>
                <a:spcPts val="0"/>
              </a:spcBef>
              <a:spcAft>
                <a:spcPts val="0"/>
              </a:spcAft>
              <a:buSzPts val="2400"/>
              <a:buFont typeface="Arial"/>
              <a:buNone/>
              <a:defRPr/>
            </a:lvl8pPr>
            <a:lvl9pPr indent="-228600" lvl="8" marL="4114800" algn="l">
              <a:lnSpc>
                <a:spcPct val="100000"/>
              </a:lnSpc>
              <a:spcBef>
                <a:spcPts val="0"/>
              </a:spcBef>
              <a:spcAft>
                <a:spcPts val="0"/>
              </a:spcAft>
              <a:buSzPts val="2400"/>
              <a:buFont typeface="Arial"/>
              <a:buNone/>
              <a:defRPr/>
            </a:lvl9pPr>
          </a:lstStyle>
          <a:p/>
        </p:txBody>
      </p:sp>
      <p:sp>
        <p:nvSpPr>
          <p:cNvPr id="133" name="Google Shape;133;p130"/>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134" name="Google Shape;134;p130"/>
          <p:cNvSpPr txBox="1"/>
          <p:nvPr>
            <p:ph idx="3" type="body"/>
          </p:nvPr>
        </p:nvSpPr>
        <p:spPr>
          <a:xfrm>
            <a:off x="4645025" y="1151334"/>
            <a:ext cx="4041900" cy="4797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2400"/>
              <a:buFont typeface="Calibri"/>
              <a:buNone/>
              <a:defRPr/>
            </a:lvl1pPr>
            <a:lvl2pPr indent="-228600" lvl="1" marL="914400" algn="l">
              <a:lnSpc>
                <a:spcPct val="100000"/>
              </a:lnSpc>
              <a:spcBef>
                <a:spcPts val="0"/>
              </a:spcBef>
              <a:spcAft>
                <a:spcPts val="0"/>
              </a:spcAft>
              <a:buSzPts val="2400"/>
              <a:buFont typeface="Calibri"/>
              <a:buNone/>
              <a:defRPr/>
            </a:lvl2pPr>
            <a:lvl3pPr indent="-228600" lvl="2" marL="1371600" algn="l">
              <a:lnSpc>
                <a:spcPct val="100000"/>
              </a:lnSpc>
              <a:spcBef>
                <a:spcPts val="0"/>
              </a:spcBef>
              <a:spcAft>
                <a:spcPts val="0"/>
              </a:spcAft>
              <a:buSzPts val="2400"/>
              <a:buFont typeface="Calibri"/>
              <a:buNone/>
              <a:defRPr/>
            </a:lvl3pPr>
            <a:lvl4pPr indent="-228600" lvl="3" marL="1828800" algn="l">
              <a:lnSpc>
                <a:spcPct val="100000"/>
              </a:lnSpc>
              <a:spcBef>
                <a:spcPts val="0"/>
              </a:spcBef>
              <a:spcAft>
                <a:spcPts val="0"/>
              </a:spcAft>
              <a:buSzPts val="2400"/>
              <a:buFont typeface="Calibri"/>
              <a:buNone/>
              <a:defRPr/>
            </a:lvl4pPr>
            <a:lvl5pPr indent="-228600" lvl="4" marL="2286000" algn="l">
              <a:lnSpc>
                <a:spcPct val="100000"/>
              </a:lnSpc>
              <a:spcBef>
                <a:spcPts val="0"/>
              </a:spcBef>
              <a:spcAft>
                <a:spcPts val="0"/>
              </a:spcAft>
              <a:buSzPts val="2400"/>
              <a:buFont typeface="Calibri"/>
              <a:buNone/>
              <a:defRPr/>
            </a:lvl5pPr>
            <a:lvl6pPr indent="-228600" lvl="5" marL="2743200" algn="l">
              <a:lnSpc>
                <a:spcPct val="100000"/>
              </a:lnSpc>
              <a:spcBef>
                <a:spcPts val="0"/>
              </a:spcBef>
              <a:spcAft>
                <a:spcPts val="0"/>
              </a:spcAft>
              <a:buSzPts val="2400"/>
              <a:buFont typeface="Arial"/>
              <a:buNone/>
              <a:defRPr/>
            </a:lvl6pPr>
            <a:lvl7pPr indent="-228600" lvl="6" marL="3200400" algn="l">
              <a:lnSpc>
                <a:spcPct val="100000"/>
              </a:lnSpc>
              <a:spcBef>
                <a:spcPts val="0"/>
              </a:spcBef>
              <a:spcAft>
                <a:spcPts val="0"/>
              </a:spcAft>
              <a:buSzPts val="2400"/>
              <a:buFont typeface="Arial"/>
              <a:buNone/>
              <a:defRPr/>
            </a:lvl7pPr>
            <a:lvl8pPr indent="-228600" lvl="7" marL="3657600" algn="l">
              <a:lnSpc>
                <a:spcPct val="100000"/>
              </a:lnSpc>
              <a:spcBef>
                <a:spcPts val="0"/>
              </a:spcBef>
              <a:spcAft>
                <a:spcPts val="0"/>
              </a:spcAft>
              <a:buSzPts val="2400"/>
              <a:buFont typeface="Arial"/>
              <a:buNone/>
              <a:defRPr/>
            </a:lvl8pPr>
            <a:lvl9pPr indent="-228600" lvl="8" marL="4114800" algn="l">
              <a:lnSpc>
                <a:spcPct val="100000"/>
              </a:lnSpc>
              <a:spcBef>
                <a:spcPts val="0"/>
              </a:spcBef>
              <a:spcAft>
                <a:spcPts val="0"/>
              </a:spcAft>
              <a:buSzPts val="2400"/>
              <a:buFont typeface="Arial"/>
              <a:buNone/>
              <a:defRPr/>
            </a:lvl9pPr>
          </a:lstStyle>
          <a:p/>
        </p:txBody>
      </p:sp>
      <p:sp>
        <p:nvSpPr>
          <p:cNvPr id="135" name="Google Shape;135;p130"/>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137" name="Shape 137"/>
        <p:cNvGrpSpPr/>
        <p:nvPr/>
      </p:nvGrpSpPr>
      <p:grpSpPr>
        <a:xfrm>
          <a:off x="0" y="0"/>
          <a:ext cx="0" cy="0"/>
          <a:chOff x="0" y="0"/>
          <a:chExt cx="0" cy="0"/>
        </a:xfrm>
      </p:grpSpPr>
      <p:sp>
        <p:nvSpPr>
          <p:cNvPr id="138" name="Google Shape;138;p132"/>
          <p:cNvSpPr txBox="1"/>
          <p:nvPr>
            <p:ph type="title"/>
          </p:nvPr>
        </p:nvSpPr>
        <p:spPr>
          <a:xfrm>
            <a:off x="457200" y="204787"/>
            <a:ext cx="3008400" cy="871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32"/>
          <p:cNvSpPr txBox="1"/>
          <p:nvPr>
            <p:ph idx="1" type="body"/>
          </p:nvPr>
        </p:nvSpPr>
        <p:spPr>
          <a:xfrm>
            <a:off x="3575050" y="204787"/>
            <a:ext cx="5111700" cy="43899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140" name="Google Shape;140;p132"/>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2400"/>
              <a:buFont typeface="Calibri"/>
              <a:buNone/>
              <a:defRPr/>
            </a:lvl1pPr>
            <a:lvl2pPr indent="-228600" lvl="1" marL="914400" algn="l">
              <a:lnSpc>
                <a:spcPct val="100000"/>
              </a:lnSpc>
              <a:spcBef>
                <a:spcPts val="0"/>
              </a:spcBef>
              <a:spcAft>
                <a:spcPts val="0"/>
              </a:spcAft>
              <a:buSzPts val="2400"/>
              <a:buFont typeface="Calibri"/>
              <a:buNone/>
              <a:defRPr/>
            </a:lvl2pPr>
            <a:lvl3pPr indent="-228600" lvl="2" marL="1371600" algn="l">
              <a:lnSpc>
                <a:spcPct val="100000"/>
              </a:lnSpc>
              <a:spcBef>
                <a:spcPts val="0"/>
              </a:spcBef>
              <a:spcAft>
                <a:spcPts val="0"/>
              </a:spcAft>
              <a:buSzPts val="2400"/>
              <a:buFont typeface="Calibri"/>
              <a:buNone/>
              <a:defRPr/>
            </a:lvl3pPr>
            <a:lvl4pPr indent="-228600" lvl="3" marL="1828800" algn="l">
              <a:lnSpc>
                <a:spcPct val="100000"/>
              </a:lnSpc>
              <a:spcBef>
                <a:spcPts val="0"/>
              </a:spcBef>
              <a:spcAft>
                <a:spcPts val="0"/>
              </a:spcAft>
              <a:buSzPts val="2400"/>
              <a:buFont typeface="Calibri"/>
              <a:buNone/>
              <a:defRPr/>
            </a:lvl4pPr>
            <a:lvl5pPr indent="-228600" lvl="4" marL="2286000" algn="l">
              <a:lnSpc>
                <a:spcPct val="100000"/>
              </a:lnSpc>
              <a:spcBef>
                <a:spcPts val="0"/>
              </a:spcBef>
              <a:spcAft>
                <a:spcPts val="0"/>
              </a:spcAft>
              <a:buSzPts val="2400"/>
              <a:buFont typeface="Calibri"/>
              <a:buNone/>
              <a:defRPr/>
            </a:lvl5pPr>
            <a:lvl6pPr indent="-228600" lvl="5" marL="2743200" algn="l">
              <a:lnSpc>
                <a:spcPct val="100000"/>
              </a:lnSpc>
              <a:spcBef>
                <a:spcPts val="0"/>
              </a:spcBef>
              <a:spcAft>
                <a:spcPts val="0"/>
              </a:spcAft>
              <a:buSzPts val="2400"/>
              <a:buFont typeface="Arial"/>
              <a:buNone/>
              <a:defRPr/>
            </a:lvl6pPr>
            <a:lvl7pPr indent="-228600" lvl="6" marL="3200400" algn="l">
              <a:lnSpc>
                <a:spcPct val="100000"/>
              </a:lnSpc>
              <a:spcBef>
                <a:spcPts val="0"/>
              </a:spcBef>
              <a:spcAft>
                <a:spcPts val="0"/>
              </a:spcAft>
              <a:buSzPts val="2400"/>
              <a:buFont typeface="Arial"/>
              <a:buNone/>
              <a:defRPr/>
            </a:lvl7pPr>
            <a:lvl8pPr indent="-228600" lvl="7" marL="3657600" algn="l">
              <a:lnSpc>
                <a:spcPct val="100000"/>
              </a:lnSpc>
              <a:spcBef>
                <a:spcPts val="0"/>
              </a:spcBef>
              <a:spcAft>
                <a:spcPts val="0"/>
              </a:spcAft>
              <a:buSzPts val="2400"/>
              <a:buFont typeface="Arial"/>
              <a:buNone/>
              <a:defRPr/>
            </a:lvl8pPr>
            <a:lvl9pPr indent="-228600" lvl="8" marL="4114800" algn="l">
              <a:lnSpc>
                <a:spcPct val="100000"/>
              </a:lnSpc>
              <a:spcBef>
                <a:spcPts val="0"/>
              </a:spcBef>
              <a:spcAft>
                <a:spcPts val="0"/>
              </a:spcAft>
              <a:buSzPts val="2400"/>
              <a:buFont typeface="Arial"/>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141" name="Shape 141"/>
        <p:cNvGrpSpPr/>
        <p:nvPr/>
      </p:nvGrpSpPr>
      <p:grpSpPr>
        <a:xfrm>
          <a:off x="0" y="0"/>
          <a:ext cx="0" cy="0"/>
          <a:chOff x="0" y="0"/>
          <a:chExt cx="0" cy="0"/>
        </a:xfrm>
      </p:grpSpPr>
      <p:sp>
        <p:nvSpPr>
          <p:cNvPr id="142" name="Google Shape;142;p133"/>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33"/>
          <p:cNvSpPr/>
          <p:nvPr>
            <p:ph idx="2" type="pic"/>
          </p:nvPr>
        </p:nvSpPr>
        <p:spPr>
          <a:xfrm>
            <a:off x="1792288" y="459581"/>
            <a:ext cx="5486400" cy="3086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990000"/>
              </a:buClr>
              <a:buSzPts val="2400"/>
              <a:buFont typeface="Calibri"/>
              <a:buNone/>
              <a:defRPr b="0" i="0" sz="2400" u="none" cap="none" strike="noStrike">
                <a:solidFill>
                  <a:srgbClr val="000000"/>
                </a:solidFill>
                <a:latin typeface="Arial"/>
                <a:ea typeface="Arial"/>
                <a:cs typeface="Arial"/>
                <a:sym typeface="Arial"/>
              </a:defRPr>
            </a:lvl1pPr>
            <a:lvl2pPr lvl="1" marR="0" rtl="0" algn="l">
              <a:lnSpc>
                <a:spcPct val="100000"/>
              </a:lnSpc>
              <a:spcBef>
                <a:spcPts val="400"/>
              </a:spcBef>
              <a:spcAft>
                <a:spcPts val="0"/>
              </a:spcAft>
              <a:buClr>
                <a:srgbClr val="990000"/>
              </a:buClr>
              <a:buSzPts val="2400"/>
              <a:buFont typeface="Calibri"/>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400"/>
              </a:spcBef>
              <a:spcAft>
                <a:spcPts val="0"/>
              </a:spcAft>
              <a:buClr>
                <a:srgbClr val="990000"/>
              </a:buClr>
              <a:buSzPts val="2400"/>
              <a:buFont typeface="Calibri"/>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400"/>
              </a:spcBef>
              <a:spcAft>
                <a:spcPts val="0"/>
              </a:spcAft>
              <a:buClr>
                <a:srgbClr val="990000"/>
              </a:buClr>
              <a:buSzPts val="2400"/>
              <a:buFont typeface="Calibri"/>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400"/>
              </a:spcBef>
              <a:spcAft>
                <a:spcPts val="0"/>
              </a:spcAft>
              <a:buClr>
                <a:srgbClr val="990000"/>
              </a:buClr>
              <a:buSzPts val="2400"/>
              <a:buFont typeface="Calibri"/>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400"/>
              </a:spcBef>
              <a:spcAft>
                <a:spcPts val="0"/>
              </a:spcAft>
              <a:buClr>
                <a:srgbClr val="99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400"/>
              </a:spcBef>
              <a:spcAft>
                <a:spcPts val="0"/>
              </a:spcAft>
              <a:buClr>
                <a:srgbClr val="99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400"/>
              </a:spcBef>
              <a:spcAft>
                <a:spcPts val="0"/>
              </a:spcAft>
              <a:buClr>
                <a:srgbClr val="99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400"/>
              </a:spcBef>
              <a:spcAft>
                <a:spcPts val="0"/>
              </a:spcAft>
              <a:buClr>
                <a:srgbClr val="99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144" name="Google Shape;144;p133"/>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2400"/>
              <a:buFont typeface="Calibri"/>
              <a:buNone/>
              <a:defRPr/>
            </a:lvl1pPr>
            <a:lvl2pPr indent="-228600" lvl="1" marL="914400" algn="l">
              <a:lnSpc>
                <a:spcPct val="100000"/>
              </a:lnSpc>
              <a:spcBef>
                <a:spcPts val="0"/>
              </a:spcBef>
              <a:spcAft>
                <a:spcPts val="0"/>
              </a:spcAft>
              <a:buSzPts val="2400"/>
              <a:buFont typeface="Calibri"/>
              <a:buNone/>
              <a:defRPr/>
            </a:lvl2pPr>
            <a:lvl3pPr indent="-228600" lvl="2" marL="1371600" algn="l">
              <a:lnSpc>
                <a:spcPct val="100000"/>
              </a:lnSpc>
              <a:spcBef>
                <a:spcPts val="0"/>
              </a:spcBef>
              <a:spcAft>
                <a:spcPts val="0"/>
              </a:spcAft>
              <a:buSzPts val="2400"/>
              <a:buFont typeface="Calibri"/>
              <a:buNone/>
              <a:defRPr/>
            </a:lvl3pPr>
            <a:lvl4pPr indent="-228600" lvl="3" marL="1828800" algn="l">
              <a:lnSpc>
                <a:spcPct val="100000"/>
              </a:lnSpc>
              <a:spcBef>
                <a:spcPts val="0"/>
              </a:spcBef>
              <a:spcAft>
                <a:spcPts val="0"/>
              </a:spcAft>
              <a:buSzPts val="2400"/>
              <a:buFont typeface="Calibri"/>
              <a:buNone/>
              <a:defRPr/>
            </a:lvl4pPr>
            <a:lvl5pPr indent="-228600" lvl="4" marL="2286000" algn="l">
              <a:lnSpc>
                <a:spcPct val="100000"/>
              </a:lnSpc>
              <a:spcBef>
                <a:spcPts val="0"/>
              </a:spcBef>
              <a:spcAft>
                <a:spcPts val="0"/>
              </a:spcAft>
              <a:buSzPts val="2400"/>
              <a:buFont typeface="Calibri"/>
              <a:buNone/>
              <a:defRPr/>
            </a:lvl5pPr>
            <a:lvl6pPr indent="-228600" lvl="5" marL="2743200" algn="l">
              <a:lnSpc>
                <a:spcPct val="100000"/>
              </a:lnSpc>
              <a:spcBef>
                <a:spcPts val="0"/>
              </a:spcBef>
              <a:spcAft>
                <a:spcPts val="0"/>
              </a:spcAft>
              <a:buSzPts val="2400"/>
              <a:buFont typeface="Arial"/>
              <a:buNone/>
              <a:defRPr/>
            </a:lvl6pPr>
            <a:lvl7pPr indent="-228600" lvl="6" marL="3200400" algn="l">
              <a:lnSpc>
                <a:spcPct val="100000"/>
              </a:lnSpc>
              <a:spcBef>
                <a:spcPts val="0"/>
              </a:spcBef>
              <a:spcAft>
                <a:spcPts val="0"/>
              </a:spcAft>
              <a:buSzPts val="2400"/>
              <a:buFont typeface="Arial"/>
              <a:buNone/>
              <a:defRPr/>
            </a:lvl7pPr>
            <a:lvl8pPr indent="-228600" lvl="7" marL="3657600" algn="l">
              <a:lnSpc>
                <a:spcPct val="100000"/>
              </a:lnSpc>
              <a:spcBef>
                <a:spcPts val="0"/>
              </a:spcBef>
              <a:spcAft>
                <a:spcPts val="0"/>
              </a:spcAft>
              <a:buSzPts val="2400"/>
              <a:buFont typeface="Arial"/>
              <a:buNone/>
              <a:defRPr/>
            </a:lvl8pPr>
            <a:lvl9pPr indent="-228600" lvl="8" marL="4114800" algn="l">
              <a:lnSpc>
                <a:spcPct val="100000"/>
              </a:lnSpc>
              <a:spcBef>
                <a:spcPts val="0"/>
              </a:spcBef>
              <a:spcAft>
                <a:spcPts val="0"/>
              </a:spcAft>
              <a:buSzPts val="2400"/>
              <a:buFont typeface="Arial"/>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145" name="Shape 145"/>
        <p:cNvGrpSpPr/>
        <p:nvPr/>
      </p:nvGrpSpPr>
      <p:grpSpPr>
        <a:xfrm>
          <a:off x="0" y="0"/>
          <a:ext cx="0" cy="0"/>
          <a:chOff x="0" y="0"/>
          <a:chExt cx="0" cy="0"/>
        </a:xfrm>
      </p:grpSpPr>
      <p:sp>
        <p:nvSpPr>
          <p:cNvPr id="146" name="Google Shape;146;p134"/>
          <p:cNvSpPr txBox="1"/>
          <p:nvPr>
            <p:ph type="title"/>
          </p:nvPr>
        </p:nvSpPr>
        <p:spPr>
          <a:xfrm>
            <a:off x="374089" y="278386"/>
            <a:ext cx="7591500" cy="57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34"/>
          <p:cNvSpPr txBox="1"/>
          <p:nvPr>
            <p:ph idx="1" type="body"/>
          </p:nvPr>
        </p:nvSpPr>
        <p:spPr>
          <a:xfrm rot="5400000">
            <a:off x="2480449" y="-1062093"/>
            <a:ext cx="3729000" cy="78963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148" name="Shape 148"/>
        <p:cNvGrpSpPr/>
        <p:nvPr/>
      </p:nvGrpSpPr>
      <p:grpSpPr>
        <a:xfrm>
          <a:off x="0" y="0"/>
          <a:ext cx="0" cy="0"/>
          <a:chOff x="0" y="0"/>
          <a:chExt cx="0" cy="0"/>
        </a:xfrm>
      </p:grpSpPr>
      <p:sp>
        <p:nvSpPr>
          <p:cNvPr id="149" name="Google Shape;149;p135"/>
          <p:cNvSpPr txBox="1"/>
          <p:nvPr>
            <p:ph type="title"/>
          </p:nvPr>
        </p:nvSpPr>
        <p:spPr>
          <a:xfrm rot="5400000">
            <a:off x="5761349" y="1367999"/>
            <a:ext cx="4579200" cy="2186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35"/>
          <p:cNvSpPr txBox="1"/>
          <p:nvPr>
            <p:ph idx="1" type="body"/>
          </p:nvPr>
        </p:nvSpPr>
        <p:spPr>
          <a:xfrm rot="5400000">
            <a:off x="1311712" y="-743249"/>
            <a:ext cx="4579200" cy="6408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AND_TWO_OBJECTS" type="objAndTwoObj">
  <p:cSld name="OBJECT_AND_TWO_OBJECTS">
    <p:spTree>
      <p:nvGrpSpPr>
        <p:cNvPr id="151" name="Shape 151"/>
        <p:cNvGrpSpPr/>
        <p:nvPr/>
      </p:nvGrpSpPr>
      <p:grpSpPr>
        <a:xfrm>
          <a:off x="0" y="0"/>
          <a:ext cx="0" cy="0"/>
          <a:chOff x="0" y="0"/>
          <a:chExt cx="0" cy="0"/>
        </a:xfrm>
      </p:grpSpPr>
      <p:sp>
        <p:nvSpPr>
          <p:cNvPr id="152" name="Google Shape;152;p136"/>
          <p:cNvSpPr txBox="1"/>
          <p:nvPr>
            <p:ph type="title"/>
          </p:nvPr>
        </p:nvSpPr>
        <p:spPr>
          <a:xfrm>
            <a:off x="396875" y="171450"/>
            <a:ext cx="8747100" cy="57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36"/>
          <p:cNvSpPr txBox="1"/>
          <p:nvPr>
            <p:ph idx="1" type="body"/>
          </p:nvPr>
        </p:nvSpPr>
        <p:spPr>
          <a:xfrm>
            <a:off x="638175" y="1021556"/>
            <a:ext cx="3871800" cy="3729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154" name="Google Shape;154;p136"/>
          <p:cNvSpPr txBox="1"/>
          <p:nvPr>
            <p:ph idx="2" type="body"/>
          </p:nvPr>
        </p:nvSpPr>
        <p:spPr>
          <a:xfrm>
            <a:off x="4662487" y="1021556"/>
            <a:ext cx="3871800" cy="18075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155" name="Google Shape;155;p136"/>
          <p:cNvSpPr txBox="1"/>
          <p:nvPr>
            <p:ph idx="3" type="body"/>
          </p:nvPr>
        </p:nvSpPr>
        <p:spPr>
          <a:xfrm>
            <a:off x="4662487" y="2943225"/>
            <a:ext cx="3871800" cy="18075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_AND_OBJECT" type="txAndObj">
  <p:cSld name="TEXT_AND_OBJECT">
    <p:spTree>
      <p:nvGrpSpPr>
        <p:cNvPr id="156" name="Shape 156"/>
        <p:cNvGrpSpPr/>
        <p:nvPr/>
      </p:nvGrpSpPr>
      <p:grpSpPr>
        <a:xfrm>
          <a:off x="0" y="0"/>
          <a:ext cx="0" cy="0"/>
          <a:chOff x="0" y="0"/>
          <a:chExt cx="0" cy="0"/>
        </a:xfrm>
      </p:grpSpPr>
      <p:sp>
        <p:nvSpPr>
          <p:cNvPr id="157" name="Google Shape;157;p137"/>
          <p:cNvSpPr txBox="1"/>
          <p:nvPr>
            <p:ph type="title"/>
          </p:nvPr>
        </p:nvSpPr>
        <p:spPr>
          <a:xfrm>
            <a:off x="396875" y="171450"/>
            <a:ext cx="8747100" cy="57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137"/>
          <p:cNvSpPr txBox="1"/>
          <p:nvPr>
            <p:ph idx="1" type="body"/>
          </p:nvPr>
        </p:nvSpPr>
        <p:spPr>
          <a:xfrm>
            <a:off x="638175" y="1021556"/>
            <a:ext cx="3871800" cy="3729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159" name="Google Shape;159;p137"/>
          <p:cNvSpPr txBox="1"/>
          <p:nvPr>
            <p:ph idx="2" type="body"/>
          </p:nvPr>
        </p:nvSpPr>
        <p:spPr>
          <a:xfrm>
            <a:off x="4662487" y="1021556"/>
            <a:ext cx="3871800" cy="3729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160" name="Shape 160"/>
        <p:cNvGrpSpPr/>
        <p:nvPr/>
      </p:nvGrpSpPr>
      <p:grpSpPr>
        <a:xfrm>
          <a:off x="0" y="0"/>
          <a:ext cx="0" cy="0"/>
          <a:chOff x="0" y="0"/>
          <a:chExt cx="0" cy="0"/>
        </a:xfrm>
      </p:grpSpPr>
      <p:sp>
        <p:nvSpPr>
          <p:cNvPr id="161" name="Google Shape;161;p138"/>
          <p:cNvSpPr txBox="1"/>
          <p:nvPr>
            <p:ph type="ctrTitle"/>
          </p:nvPr>
        </p:nvSpPr>
        <p:spPr>
          <a:xfrm>
            <a:off x="685800" y="1583342"/>
            <a:ext cx="77724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Font typeface="Arial"/>
              <a:buNone/>
              <a:defRPr sz="4800"/>
            </a:lvl1pPr>
            <a:lvl2pPr lvl="1" algn="ctr">
              <a:lnSpc>
                <a:spcPct val="100000"/>
              </a:lnSpc>
              <a:spcBef>
                <a:spcPts val="0"/>
              </a:spcBef>
              <a:spcAft>
                <a:spcPts val="0"/>
              </a:spcAft>
              <a:buSzPts val="1400"/>
              <a:buNone/>
              <a:defRPr sz="4800"/>
            </a:lvl2pPr>
            <a:lvl3pPr lvl="2" algn="ctr">
              <a:lnSpc>
                <a:spcPct val="100000"/>
              </a:lnSpc>
              <a:spcBef>
                <a:spcPts val="0"/>
              </a:spcBef>
              <a:spcAft>
                <a:spcPts val="0"/>
              </a:spcAft>
              <a:buSzPts val="1400"/>
              <a:buNone/>
              <a:defRPr sz="4800"/>
            </a:lvl3pPr>
            <a:lvl4pPr lvl="3" algn="ctr">
              <a:lnSpc>
                <a:spcPct val="100000"/>
              </a:lnSpc>
              <a:spcBef>
                <a:spcPts val="0"/>
              </a:spcBef>
              <a:spcAft>
                <a:spcPts val="0"/>
              </a:spcAft>
              <a:buSzPts val="1400"/>
              <a:buNone/>
              <a:defRPr sz="4800"/>
            </a:lvl4pPr>
            <a:lvl5pPr lvl="4" algn="ctr">
              <a:lnSpc>
                <a:spcPct val="100000"/>
              </a:lnSpc>
              <a:spcBef>
                <a:spcPts val="0"/>
              </a:spcBef>
              <a:spcAft>
                <a:spcPts val="0"/>
              </a:spcAft>
              <a:buSzPts val="1400"/>
              <a:buNone/>
              <a:defRPr sz="4800"/>
            </a:lvl5pPr>
            <a:lvl6pPr lvl="5" algn="ctr">
              <a:lnSpc>
                <a:spcPct val="100000"/>
              </a:lnSpc>
              <a:spcBef>
                <a:spcPts val="0"/>
              </a:spcBef>
              <a:spcAft>
                <a:spcPts val="0"/>
              </a:spcAft>
              <a:buSzPts val="1400"/>
              <a:buNone/>
              <a:defRPr sz="4800"/>
            </a:lvl6pPr>
            <a:lvl7pPr lvl="6" algn="ctr">
              <a:lnSpc>
                <a:spcPct val="100000"/>
              </a:lnSpc>
              <a:spcBef>
                <a:spcPts val="0"/>
              </a:spcBef>
              <a:spcAft>
                <a:spcPts val="0"/>
              </a:spcAft>
              <a:buSzPts val="1400"/>
              <a:buNone/>
              <a:defRPr sz="4800"/>
            </a:lvl7pPr>
            <a:lvl8pPr lvl="7" algn="ctr">
              <a:lnSpc>
                <a:spcPct val="100000"/>
              </a:lnSpc>
              <a:spcBef>
                <a:spcPts val="0"/>
              </a:spcBef>
              <a:spcAft>
                <a:spcPts val="0"/>
              </a:spcAft>
              <a:buSzPts val="1400"/>
              <a:buNone/>
              <a:defRPr sz="4800"/>
            </a:lvl8pPr>
            <a:lvl9pPr lvl="8" algn="ctr">
              <a:lnSpc>
                <a:spcPct val="100000"/>
              </a:lnSpc>
              <a:spcBef>
                <a:spcPts val="0"/>
              </a:spcBef>
              <a:spcAft>
                <a:spcPts val="0"/>
              </a:spcAft>
              <a:buSzPts val="1400"/>
              <a:buNone/>
              <a:defRPr sz="4800"/>
            </a:lvl9pPr>
          </a:lstStyle>
          <a:p/>
        </p:txBody>
      </p:sp>
      <p:sp>
        <p:nvSpPr>
          <p:cNvPr id="162" name="Google Shape;162;p138"/>
          <p:cNvSpPr txBox="1"/>
          <p:nvPr>
            <p:ph idx="1" type="subTitle"/>
          </p:nvPr>
        </p:nvSpPr>
        <p:spPr>
          <a:xfrm>
            <a:off x="685800" y="2840053"/>
            <a:ext cx="7772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400"/>
              <a:buNone/>
              <a:defRPr>
                <a:solidFill>
                  <a:schemeClr val="dk2"/>
                </a:solidFill>
              </a:defRPr>
            </a:lvl1pPr>
            <a:lvl2pPr lvl="1" algn="ctr">
              <a:lnSpc>
                <a:spcPct val="100000"/>
              </a:lnSpc>
              <a:spcBef>
                <a:spcPts val="0"/>
              </a:spcBef>
              <a:spcAft>
                <a:spcPts val="0"/>
              </a:spcAft>
              <a:buClr>
                <a:schemeClr val="dk2"/>
              </a:buClr>
              <a:buSzPts val="3000"/>
              <a:buNone/>
              <a:defRPr sz="3000">
                <a:solidFill>
                  <a:schemeClr val="dk2"/>
                </a:solidFill>
              </a:defRPr>
            </a:lvl2pPr>
            <a:lvl3pPr lvl="2" algn="ctr">
              <a:lnSpc>
                <a:spcPct val="100000"/>
              </a:lnSpc>
              <a:spcBef>
                <a:spcPts val="0"/>
              </a:spcBef>
              <a:spcAft>
                <a:spcPts val="0"/>
              </a:spcAft>
              <a:buClr>
                <a:schemeClr val="dk2"/>
              </a:buClr>
              <a:buSzPts val="3000"/>
              <a:buNone/>
              <a:defRPr sz="3000">
                <a:solidFill>
                  <a:schemeClr val="dk2"/>
                </a:solidFill>
              </a:defRPr>
            </a:lvl3pPr>
            <a:lvl4pPr lvl="3" algn="ctr">
              <a:lnSpc>
                <a:spcPct val="100000"/>
              </a:lnSpc>
              <a:spcBef>
                <a:spcPts val="0"/>
              </a:spcBef>
              <a:spcAft>
                <a:spcPts val="0"/>
              </a:spcAft>
              <a:buClr>
                <a:schemeClr val="dk2"/>
              </a:buClr>
              <a:buSzPts val="3000"/>
              <a:buNone/>
              <a:defRPr sz="3000">
                <a:solidFill>
                  <a:schemeClr val="dk2"/>
                </a:solidFill>
              </a:defRPr>
            </a:lvl4pPr>
            <a:lvl5pPr lvl="4" algn="ctr">
              <a:lnSpc>
                <a:spcPct val="100000"/>
              </a:lnSpc>
              <a:spcBef>
                <a:spcPts val="0"/>
              </a:spcBef>
              <a:spcAft>
                <a:spcPts val="0"/>
              </a:spcAft>
              <a:buClr>
                <a:schemeClr val="dk2"/>
              </a:buClr>
              <a:buSzPts val="3000"/>
              <a:buNone/>
              <a:defRPr sz="3000">
                <a:solidFill>
                  <a:schemeClr val="dk2"/>
                </a:solidFill>
              </a:defRPr>
            </a:lvl5pPr>
            <a:lvl6pPr lvl="5" algn="ctr">
              <a:lnSpc>
                <a:spcPct val="100000"/>
              </a:lnSpc>
              <a:spcBef>
                <a:spcPts val="0"/>
              </a:spcBef>
              <a:spcAft>
                <a:spcPts val="0"/>
              </a:spcAft>
              <a:buClr>
                <a:schemeClr val="dk2"/>
              </a:buClr>
              <a:buSzPts val="3000"/>
              <a:buNone/>
              <a:defRPr sz="3000">
                <a:solidFill>
                  <a:schemeClr val="dk2"/>
                </a:solidFill>
              </a:defRPr>
            </a:lvl6pPr>
            <a:lvl7pPr lvl="6" algn="ctr">
              <a:lnSpc>
                <a:spcPct val="100000"/>
              </a:lnSpc>
              <a:spcBef>
                <a:spcPts val="0"/>
              </a:spcBef>
              <a:spcAft>
                <a:spcPts val="0"/>
              </a:spcAft>
              <a:buClr>
                <a:schemeClr val="dk2"/>
              </a:buClr>
              <a:buSzPts val="3000"/>
              <a:buNone/>
              <a:defRPr sz="3000">
                <a:solidFill>
                  <a:schemeClr val="dk2"/>
                </a:solidFill>
              </a:defRPr>
            </a:lvl7pPr>
            <a:lvl8pPr lvl="7" algn="ctr">
              <a:lnSpc>
                <a:spcPct val="100000"/>
              </a:lnSpc>
              <a:spcBef>
                <a:spcPts val="0"/>
              </a:spcBef>
              <a:spcAft>
                <a:spcPts val="0"/>
              </a:spcAft>
              <a:buClr>
                <a:schemeClr val="dk2"/>
              </a:buClr>
              <a:buSzPts val="3000"/>
              <a:buNone/>
              <a:defRPr sz="3000">
                <a:solidFill>
                  <a:schemeClr val="dk2"/>
                </a:solidFill>
              </a:defRPr>
            </a:lvl8pPr>
            <a:lvl9pPr lvl="8" algn="ctr">
              <a:lnSpc>
                <a:spcPct val="100000"/>
              </a:lnSpc>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18" name="Shape 18"/>
        <p:cNvGrpSpPr/>
        <p:nvPr/>
      </p:nvGrpSpPr>
      <p:grpSpPr>
        <a:xfrm>
          <a:off x="0" y="0"/>
          <a:ext cx="0" cy="0"/>
          <a:chOff x="0" y="0"/>
          <a:chExt cx="0" cy="0"/>
        </a:xfrm>
      </p:grpSpPr>
      <p:sp>
        <p:nvSpPr>
          <p:cNvPr id="19" name="Google Shape;19;p108"/>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8"/>
          <p:cNvSpPr txBox="1"/>
          <p:nvPr>
            <p:ph idx="1" type="body"/>
          </p:nvPr>
        </p:nvSpPr>
        <p:spPr>
          <a:xfrm>
            <a:off x="628560" y="1369080"/>
            <a:ext cx="3848400" cy="32630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08"/>
          <p:cNvSpPr txBox="1"/>
          <p:nvPr>
            <p:ph idx="2" type="body"/>
          </p:nvPr>
        </p:nvSpPr>
        <p:spPr>
          <a:xfrm>
            <a:off x="4669920" y="1369080"/>
            <a:ext cx="3848400" cy="32630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2" name="Shape 22"/>
        <p:cNvGrpSpPr/>
        <p:nvPr/>
      </p:nvGrpSpPr>
      <p:grpSpPr>
        <a:xfrm>
          <a:off x="0" y="0"/>
          <a:ext cx="0" cy="0"/>
          <a:chOff x="0" y="0"/>
          <a:chExt cx="0" cy="0"/>
        </a:xfrm>
      </p:grpSpPr>
      <p:sp>
        <p:nvSpPr>
          <p:cNvPr id="23" name="Google Shape;23;p109"/>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ONLY" type="objOnly">
  <p:cSld name="OBJECT_ONLY">
    <p:spTree>
      <p:nvGrpSpPr>
        <p:cNvPr id="24" name="Shape 24"/>
        <p:cNvGrpSpPr/>
        <p:nvPr/>
      </p:nvGrpSpPr>
      <p:grpSpPr>
        <a:xfrm>
          <a:off x="0" y="0"/>
          <a:ext cx="0" cy="0"/>
          <a:chOff x="0" y="0"/>
          <a:chExt cx="0" cy="0"/>
        </a:xfrm>
      </p:grpSpPr>
      <p:sp>
        <p:nvSpPr>
          <p:cNvPr id="25" name="Google Shape;25;p110"/>
          <p:cNvSpPr txBox="1"/>
          <p:nvPr>
            <p:ph idx="1" type="subTitle"/>
          </p:nvPr>
        </p:nvSpPr>
        <p:spPr>
          <a:xfrm>
            <a:off x="628560" y="273960"/>
            <a:ext cx="7886520" cy="46087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AND_OBJECT" type="twoObjAndObj">
  <p:cSld name="TWO_OBJECTS_AND_OBJECT">
    <p:spTree>
      <p:nvGrpSpPr>
        <p:cNvPr id="26" name="Shape 26"/>
        <p:cNvGrpSpPr/>
        <p:nvPr/>
      </p:nvGrpSpPr>
      <p:grpSpPr>
        <a:xfrm>
          <a:off x="0" y="0"/>
          <a:ext cx="0" cy="0"/>
          <a:chOff x="0" y="0"/>
          <a:chExt cx="0" cy="0"/>
        </a:xfrm>
      </p:grpSpPr>
      <p:sp>
        <p:nvSpPr>
          <p:cNvPr id="27" name="Google Shape;27;p111"/>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1"/>
          <p:cNvSpPr txBox="1"/>
          <p:nvPr>
            <p:ph idx="1" type="body"/>
          </p:nvPr>
        </p:nvSpPr>
        <p:spPr>
          <a:xfrm>
            <a:off x="628560" y="13690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11"/>
          <p:cNvSpPr txBox="1"/>
          <p:nvPr>
            <p:ph idx="2" type="body"/>
          </p:nvPr>
        </p:nvSpPr>
        <p:spPr>
          <a:xfrm>
            <a:off x="628560" y="30736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11"/>
          <p:cNvSpPr txBox="1"/>
          <p:nvPr>
            <p:ph idx="3" type="body"/>
          </p:nvPr>
        </p:nvSpPr>
        <p:spPr>
          <a:xfrm>
            <a:off x="4669920" y="1369080"/>
            <a:ext cx="3848400" cy="32630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AND_TWO_OBJECTS" type="objAndTwoObj">
  <p:cSld name="OBJECT_AND_TWO_OBJECTS">
    <p:spTree>
      <p:nvGrpSpPr>
        <p:cNvPr id="31" name="Shape 31"/>
        <p:cNvGrpSpPr/>
        <p:nvPr/>
      </p:nvGrpSpPr>
      <p:grpSpPr>
        <a:xfrm>
          <a:off x="0" y="0"/>
          <a:ext cx="0" cy="0"/>
          <a:chOff x="0" y="0"/>
          <a:chExt cx="0" cy="0"/>
        </a:xfrm>
      </p:grpSpPr>
      <p:sp>
        <p:nvSpPr>
          <p:cNvPr id="32" name="Google Shape;32;p112"/>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2"/>
          <p:cNvSpPr txBox="1"/>
          <p:nvPr>
            <p:ph idx="1" type="body"/>
          </p:nvPr>
        </p:nvSpPr>
        <p:spPr>
          <a:xfrm>
            <a:off x="628560" y="1369080"/>
            <a:ext cx="3848400" cy="32630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12"/>
          <p:cNvSpPr txBox="1"/>
          <p:nvPr>
            <p:ph idx="2" type="body"/>
          </p:nvPr>
        </p:nvSpPr>
        <p:spPr>
          <a:xfrm>
            <a:off x="4669920" y="13690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12"/>
          <p:cNvSpPr txBox="1"/>
          <p:nvPr>
            <p:ph idx="3" type="body"/>
          </p:nvPr>
        </p:nvSpPr>
        <p:spPr>
          <a:xfrm>
            <a:off x="4669920" y="30736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OVER_TEXT" type="twoObjOverTx">
  <p:cSld name="TWO_OBJECTS_OVER_TEXT">
    <p:spTree>
      <p:nvGrpSpPr>
        <p:cNvPr id="36" name="Shape 36"/>
        <p:cNvGrpSpPr/>
        <p:nvPr/>
      </p:nvGrpSpPr>
      <p:grpSpPr>
        <a:xfrm>
          <a:off x="0" y="0"/>
          <a:ext cx="0" cy="0"/>
          <a:chOff x="0" y="0"/>
          <a:chExt cx="0" cy="0"/>
        </a:xfrm>
      </p:grpSpPr>
      <p:sp>
        <p:nvSpPr>
          <p:cNvPr id="37" name="Google Shape;37;p113"/>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3"/>
          <p:cNvSpPr txBox="1"/>
          <p:nvPr>
            <p:ph idx="1" type="body"/>
          </p:nvPr>
        </p:nvSpPr>
        <p:spPr>
          <a:xfrm>
            <a:off x="628560" y="13690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13"/>
          <p:cNvSpPr txBox="1"/>
          <p:nvPr>
            <p:ph idx="2" type="body"/>
          </p:nvPr>
        </p:nvSpPr>
        <p:spPr>
          <a:xfrm>
            <a:off x="4669920" y="1369080"/>
            <a:ext cx="384840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3"/>
          <p:cNvSpPr txBox="1"/>
          <p:nvPr>
            <p:ph idx="3" type="body"/>
          </p:nvPr>
        </p:nvSpPr>
        <p:spPr>
          <a:xfrm>
            <a:off x="628560" y="3073680"/>
            <a:ext cx="7886520" cy="1556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5" Type="http://schemas.openxmlformats.org/officeDocument/2006/relationships/theme" Target="../theme/theme3.xml"/><Relationship Id="rId14" Type="http://schemas.openxmlformats.org/officeDocument/2006/relationships/slideLayout" Target="../slideLayouts/slideLayout3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98"/>
          <p:cNvSpPr txBox="1"/>
          <p:nvPr>
            <p:ph type="title"/>
          </p:nvPr>
        </p:nvSpPr>
        <p:spPr>
          <a:xfrm>
            <a:off x="685800" y="1131120"/>
            <a:ext cx="6857640" cy="9954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8"/>
          <p:cNvSpPr txBox="1"/>
          <p:nvPr>
            <p:ph idx="10" type="dt"/>
          </p:nvPr>
        </p:nvSpPr>
        <p:spPr>
          <a:xfrm>
            <a:off x="628560" y="4767120"/>
            <a:ext cx="2057040" cy="273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p98"/>
          <p:cNvSpPr txBox="1"/>
          <p:nvPr>
            <p:ph idx="11" type="ftr"/>
          </p:nvPr>
        </p:nvSpPr>
        <p:spPr>
          <a:xfrm>
            <a:off x="3029040" y="4767120"/>
            <a:ext cx="3085920" cy="273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98"/>
          <p:cNvSpPr txBox="1"/>
          <p:nvPr>
            <p:ph idx="12" type="sldNum"/>
          </p:nvPr>
        </p:nvSpPr>
        <p:spPr>
          <a:xfrm>
            <a:off x="6458040" y="4767120"/>
            <a:ext cx="2057040" cy="27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Times New Roman"/>
              <a:ea typeface="Times New Roman"/>
              <a:cs typeface="Times New Roman"/>
              <a:sym typeface="Times New Roman"/>
            </a:endParaRPr>
          </a:p>
        </p:txBody>
      </p:sp>
      <p:sp>
        <p:nvSpPr>
          <p:cNvPr id="10" name="Google Shape;10;p98"/>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7" name="Shape 57"/>
        <p:cNvGrpSpPr/>
        <p:nvPr/>
      </p:nvGrpSpPr>
      <p:grpSpPr>
        <a:xfrm>
          <a:off x="0" y="0"/>
          <a:ext cx="0" cy="0"/>
          <a:chOff x="0" y="0"/>
          <a:chExt cx="0" cy="0"/>
        </a:xfrm>
      </p:grpSpPr>
      <p:sp>
        <p:nvSpPr>
          <p:cNvPr id="58" name="Google Shape;58;p100"/>
          <p:cNvSpPr txBox="1"/>
          <p:nvPr>
            <p:ph type="title"/>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9" name="Google Shape;59;p100"/>
          <p:cNvSpPr txBox="1"/>
          <p:nvPr>
            <p:ph idx="1" type="body"/>
          </p:nvPr>
        </p:nvSpPr>
        <p:spPr>
          <a:xfrm>
            <a:off x="628560" y="1369080"/>
            <a:ext cx="7886520" cy="326304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0" name="Google Shape;60;p100"/>
          <p:cNvSpPr txBox="1"/>
          <p:nvPr>
            <p:ph idx="10" type="dt"/>
          </p:nvPr>
        </p:nvSpPr>
        <p:spPr>
          <a:xfrm>
            <a:off x="628560" y="4767120"/>
            <a:ext cx="2057040" cy="273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1" name="Google Shape;61;p100"/>
          <p:cNvSpPr txBox="1"/>
          <p:nvPr>
            <p:ph idx="11" type="ftr"/>
          </p:nvPr>
        </p:nvSpPr>
        <p:spPr>
          <a:xfrm>
            <a:off x="3029040" y="4767120"/>
            <a:ext cx="3085920" cy="273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2" name="Google Shape;62;p100"/>
          <p:cNvSpPr txBox="1"/>
          <p:nvPr>
            <p:ph idx="12" type="sldNum"/>
          </p:nvPr>
        </p:nvSpPr>
        <p:spPr>
          <a:xfrm>
            <a:off x="6458040" y="4767120"/>
            <a:ext cx="2057040" cy="27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02"/>
          <p:cNvSpPr txBox="1"/>
          <p:nvPr>
            <p:ph type="title"/>
          </p:nvPr>
        </p:nvSpPr>
        <p:spPr>
          <a:xfrm>
            <a:off x="374089" y="278386"/>
            <a:ext cx="7591500" cy="5715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1" name="Google Shape;111;p102"/>
          <p:cNvSpPr txBox="1"/>
          <p:nvPr>
            <p:ph idx="1" type="body"/>
          </p:nvPr>
        </p:nvSpPr>
        <p:spPr>
          <a:xfrm>
            <a:off x="396875" y="1021556"/>
            <a:ext cx="7896300" cy="37290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rgbClr val="990000"/>
              </a:buClr>
              <a:buSzPts val="2400"/>
              <a:buFont typeface="Calibri"/>
              <a:buChar char="■"/>
              <a:defRPr b="0" i="0" sz="2400" u="none" cap="none" strike="noStrike">
                <a:solidFill>
                  <a:srgbClr val="000000"/>
                </a:solidFill>
                <a:latin typeface="Arial"/>
                <a:ea typeface="Arial"/>
                <a:cs typeface="Arial"/>
                <a:sym typeface="Arial"/>
              </a:defRPr>
            </a:lvl1pPr>
            <a:lvl2pPr indent="-381000" lvl="1" marL="914400" marR="0" rtl="0" algn="l">
              <a:lnSpc>
                <a:spcPct val="100000"/>
              </a:lnSpc>
              <a:spcBef>
                <a:spcPts val="400"/>
              </a:spcBef>
              <a:spcAft>
                <a:spcPts val="0"/>
              </a:spcAft>
              <a:buClr>
                <a:srgbClr val="990000"/>
              </a:buClr>
              <a:buSzPts val="2400"/>
              <a:buFont typeface="Calibri"/>
              <a:buChar char="■"/>
              <a:defRPr b="0" i="0" sz="2400" u="none" cap="none" strike="noStrike">
                <a:solidFill>
                  <a:srgbClr val="000000"/>
                </a:solidFill>
                <a:latin typeface="Arial"/>
                <a:ea typeface="Arial"/>
                <a:cs typeface="Arial"/>
                <a:sym typeface="Arial"/>
              </a:defRPr>
            </a:lvl2pPr>
            <a:lvl3pPr indent="-381000" lvl="2" marL="1371600" marR="0" rtl="0" algn="l">
              <a:lnSpc>
                <a:spcPct val="100000"/>
              </a:lnSpc>
              <a:spcBef>
                <a:spcPts val="400"/>
              </a:spcBef>
              <a:spcAft>
                <a:spcPts val="0"/>
              </a:spcAft>
              <a:buClr>
                <a:srgbClr val="990000"/>
              </a:buClr>
              <a:buSzPts val="2400"/>
              <a:buFont typeface="Calibri"/>
              <a:buChar char="▪"/>
              <a:defRPr b="0" i="0" sz="2400" u="none" cap="none" strike="noStrike">
                <a:solidFill>
                  <a:srgbClr val="000000"/>
                </a:solidFill>
                <a:latin typeface="Arial"/>
                <a:ea typeface="Arial"/>
                <a:cs typeface="Arial"/>
                <a:sym typeface="Arial"/>
              </a:defRPr>
            </a:lvl3pPr>
            <a:lvl4pPr indent="-381000" lvl="3" marL="1828800" marR="0" rtl="0" algn="l">
              <a:lnSpc>
                <a:spcPct val="100000"/>
              </a:lnSpc>
              <a:spcBef>
                <a:spcPts val="400"/>
              </a:spcBef>
              <a:spcAft>
                <a:spcPts val="0"/>
              </a:spcAft>
              <a:buClr>
                <a:srgbClr val="990000"/>
              </a:buClr>
              <a:buSzPts val="2400"/>
              <a:buFont typeface="Calibri"/>
              <a:buChar char="–"/>
              <a:defRPr b="0" i="0" sz="2400" u="none" cap="none" strike="noStrike">
                <a:solidFill>
                  <a:srgbClr val="000000"/>
                </a:solidFill>
                <a:latin typeface="Arial"/>
                <a:ea typeface="Arial"/>
                <a:cs typeface="Arial"/>
                <a:sym typeface="Arial"/>
              </a:defRPr>
            </a:lvl4pPr>
            <a:lvl5pPr indent="-381000" lvl="4" marL="2286000" marR="0" rtl="0" algn="l">
              <a:lnSpc>
                <a:spcPct val="100000"/>
              </a:lnSpc>
              <a:spcBef>
                <a:spcPts val="400"/>
              </a:spcBef>
              <a:spcAft>
                <a:spcPts val="0"/>
              </a:spcAft>
              <a:buClr>
                <a:srgbClr val="990000"/>
              </a:buClr>
              <a:buSzPts val="2400"/>
              <a:buFont typeface="Calibri"/>
              <a:buChar char="»"/>
              <a:defRPr b="0" i="0" sz="2400" u="none" cap="none" strike="noStrike">
                <a:solidFill>
                  <a:srgbClr val="000000"/>
                </a:solidFill>
                <a:latin typeface="Arial"/>
                <a:ea typeface="Arial"/>
                <a:cs typeface="Arial"/>
                <a:sym typeface="Arial"/>
              </a:defRPr>
            </a:lvl5pPr>
            <a:lvl6pPr indent="-381000" lvl="5" marL="2743200" marR="0" rtl="0" algn="l">
              <a:lnSpc>
                <a:spcPct val="100000"/>
              </a:lnSpc>
              <a:spcBef>
                <a:spcPts val="400"/>
              </a:spcBef>
              <a:spcAft>
                <a:spcPts val="0"/>
              </a:spcAft>
              <a:buClr>
                <a:srgbClr val="990000"/>
              </a:buClr>
              <a:buSzPts val="2400"/>
              <a:buFont typeface="Arial"/>
              <a:buChar char="»"/>
              <a:defRPr b="0" i="0" sz="2400" u="none" cap="none" strike="noStrike">
                <a:solidFill>
                  <a:srgbClr val="000000"/>
                </a:solidFill>
                <a:latin typeface="Arial"/>
                <a:ea typeface="Arial"/>
                <a:cs typeface="Arial"/>
                <a:sym typeface="Arial"/>
              </a:defRPr>
            </a:lvl6pPr>
            <a:lvl7pPr indent="-381000" lvl="6" marL="3200400" marR="0" rtl="0" algn="l">
              <a:lnSpc>
                <a:spcPct val="100000"/>
              </a:lnSpc>
              <a:spcBef>
                <a:spcPts val="400"/>
              </a:spcBef>
              <a:spcAft>
                <a:spcPts val="0"/>
              </a:spcAft>
              <a:buClr>
                <a:srgbClr val="990000"/>
              </a:buClr>
              <a:buSzPts val="2400"/>
              <a:buFont typeface="Arial"/>
              <a:buChar char="»"/>
              <a:defRPr b="0" i="0" sz="2400" u="none" cap="none" strike="noStrike">
                <a:solidFill>
                  <a:srgbClr val="000000"/>
                </a:solidFill>
                <a:latin typeface="Arial"/>
                <a:ea typeface="Arial"/>
                <a:cs typeface="Arial"/>
                <a:sym typeface="Arial"/>
              </a:defRPr>
            </a:lvl7pPr>
            <a:lvl8pPr indent="-381000" lvl="7" marL="3657600" marR="0" rtl="0" algn="l">
              <a:lnSpc>
                <a:spcPct val="100000"/>
              </a:lnSpc>
              <a:spcBef>
                <a:spcPts val="400"/>
              </a:spcBef>
              <a:spcAft>
                <a:spcPts val="0"/>
              </a:spcAft>
              <a:buClr>
                <a:srgbClr val="990000"/>
              </a:buClr>
              <a:buSzPts val="2400"/>
              <a:buFont typeface="Arial"/>
              <a:buChar char="»"/>
              <a:defRPr b="0" i="0" sz="2400" u="none" cap="none" strike="noStrike">
                <a:solidFill>
                  <a:srgbClr val="000000"/>
                </a:solidFill>
                <a:latin typeface="Arial"/>
                <a:ea typeface="Arial"/>
                <a:cs typeface="Arial"/>
                <a:sym typeface="Arial"/>
              </a:defRPr>
            </a:lvl8pPr>
            <a:lvl9pPr indent="-381000" lvl="8" marL="4114800" marR="0" rtl="0" algn="l">
              <a:lnSpc>
                <a:spcPct val="100000"/>
              </a:lnSpc>
              <a:spcBef>
                <a:spcPts val="400"/>
              </a:spcBef>
              <a:spcAft>
                <a:spcPts val="0"/>
              </a:spcAft>
              <a:buClr>
                <a:srgbClr val="99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112" name="Google Shape;112;p102"/>
          <p:cNvSpPr/>
          <p:nvPr/>
        </p:nvSpPr>
        <p:spPr>
          <a:xfrm>
            <a:off x="0" y="0"/>
            <a:ext cx="9144000" cy="1716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3" name="Google Shape;113;p102"/>
          <p:cNvSpPr txBox="1"/>
          <p:nvPr/>
        </p:nvSpPr>
        <p:spPr>
          <a:xfrm>
            <a:off x="7897813" y="-20241"/>
            <a:ext cx="1309800" cy="20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
              <a:buFont typeface="Times New Roman"/>
              <a:buNone/>
            </a:pPr>
            <a:r>
              <a:rPr b="1" i="0" lang="en-US" sz="1200" u="none" cap="none" strike="noStrike">
                <a:solidFill>
                  <a:schemeClr val="lt1"/>
                </a:solidFill>
                <a:latin typeface="Times New Roman"/>
                <a:ea typeface="Times New Roman"/>
                <a:cs typeface="Times New Roman"/>
                <a:sym typeface="Times New Roman"/>
              </a:rPr>
              <a:t>Carnegie Mellon</a:t>
            </a:r>
            <a:endParaRPr b="0" i="0" sz="1400" u="none" cap="none" strike="noStrike">
              <a:solidFill>
                <a:srgbClr val="000000"/>
              </a:solidFill>
              <a:latin typeface="Arial"/>
              <a:ea typeface="Arial"/>
              <a:cs typeface="Arial"/>
              <a:sym typeface="Arial"/>
            </a:endParaRPr>
          </a:p>
        </p:txBody>
      </p:sp>
      <p:sp>
        <p:nvSpPr>
          <p:cNvPr id="114" name="Google Shape;114;p102"/>
          <p:cNvSpPr/>
          <p:nvPr/>
        </p:nvSpPr>
        <p:spPr>
          <a:xfrm>
            <a:off x="8830842" y="4958834"/>
            <a:ext cx="313200" cy="18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
          <p:cNvSpPr txBox="1"/>
          <p:nvPr/>
        </p:nvSpPr>
        <p:spPr>
          <a:xfrm>
            <a:off x="685800" y="1131120"/>
            <a:ext cx="6857640" cy="9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15-213 Recitation</a:t>
            </a:r>
            <a:br>
              <a:rPr b="0" i="0" lang="en-US" sz="3000" u="none" cap="none" strike="noStrike">
                <a:solidFill>
                  <a:srgbClr val="000000"/>
                </a:solidFill>
                <a:latin typeface="Arial"/>
                <a:ea typeface="Arial"/>
                <a:cs typeface="Arial"/>
                <a:sym typeface="Arial"/>
              </a:rPr>
            </a:br>
            <a:r>
              <a:rPr b="0" i="0" lang="en-US" sz="3000" u="none" cap="none" strike="noStrike">
                <a:solidFill>
                  <a:srgbClr val="000000"/>
                </a:solidFill>
                <a:latin typeface="Arial"/>
                <a:ea typeface="Arial"/>
                <a:cs typeface="Arial"/>
                <a:sym typeface="Arial"/>
              </a:rPr>
              <a:t>Caches and Blocking</a:t>
            </a:r>
            <a:endParaRPr b="0" i="0" sz="1350" u="none" cap="none" strike="noStrike">
              <a:solidFill>
                <a:srgbClr val="000000"/>
              </a:solidFill>
              <a:latin typeface="Arial"/>
              <a:ea typeface="Arial"/>
              <a:cs typeface="Arial"/>
              <a:sym typeface="Arial"/>
            </a:endParaRPr>
          </a:p>
        </p:txBody>
      </p:sp>
      <p:sp>
        <p:nvSpPr>
          <p:cNvPr id="168" name="Google Shape;168;p1"/>
          <p:cNvSpPr txBox="1"/>
          <p:nvPr/>
        </p:nvSpPr>
        <p:spPr>
          <a:xfrm>
            <a:off x="685800" y="3144945"/>
            <a:ext cx="7314900" cy="1205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400"/>
              </a:spcBef>
              <a:spcAft>
                <a:spcPts val="0"/>
              </a:spcAft>
              <a:buClr>
                <a:srgbClr val="990000"/>
              </a:buClr>
              <a:buSzPts val="2400"/>
              <a:buFont typeface="Calibri"/>
              <a:buNone/>
            </a:pPr>
            <a:r>
              <a:rPr b="0" i="0" lang="en-US" sz="1800" u="none" cap="none" strike="noStrike">
                <a:solidFill>
                  <a:schemeClr val="dk1"/>
                </a:solidFill>
                <a:latin typeface="Arial"/>
                <a:ea typeface="Arial"/>
                <a:cs typeface="Arial"/>
                <a:sym typeface="Arial"/>
              </a:rPr>
              <a:t>Nishi, Sabrina, Pallavi, Abi</a:t>
            </a:r>
            <a:endParaRPr b="0" i="0" sz="1800" u="none" cap="none" strike="noStrike">
              <a:solidFill>
                <a:schemeClr val="dk1"/>
              </a:solidFill>
              <a:latin typeface="Arial"/>
              <a:ea typeface="Arial"/>
              <a:cs typeface="Arial"/>
              <a:sym typeface="Arial"/>
            </a:endParaRPr>
          </a:p>
          <a:p>
            <a:pPr indent="-381000" lvl="0" marL="457200" marR="0" rtl="0" algn="l">
              <a:lnSpc>
                <a:spcPct val="100000"/>
              </a:lnSpc>
              <a:spcBef>
                <a:spcPts val="400"/>
              </a:spcBef>
              <a:spcAft>
                <a:spcPts val="0"/>
              </a:spcAft>
              <a:buClr>
                <a:srgbClr val="990000"/>
              </a:buClr>
              <a:buSzPts val="2400"/>
              <a:buFont typeface="Calibri"/>
              <a:buNone/>
            </a:pPr>
            <a:r>
              <a:rPr b="0" i="0" lang="en-US" sz="1800" u="none" cap="none" strike="noStrike">
                <a:solidFill>
                  <a:schemeClr val="dk1"/>
                </a:solidFill>
                <a:latin typeface="Arial"/>
                <a:ea typeface="Arial"/>
                <a:cs typeface="Arial"/>
                <a:sym typeface="Arial"/>
              </a:rPr>
              <a:t>Monday, October 12th, 2020</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0"/>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Tying it all together: Bomblab</a:t>
            </a:r>
            <a:endParaRPr b="0" i="0" sz="1350" u="none" cap="none" strike="noStrike">
              <a:solidFill>
                <a:srgbClr val="000000"/>
              </a:solidFill>
              <a:latin typeface="Arial"/>
              <a:ea typeface="Arial"/>
              <a:cs typeface="Arial"/>
              <a:sym typeface="Arial"/>
            </a:endParaRPr>
          </a:p>
        </p:txBody>
      </p:sp>
      <p:pic>
        <p:nvPicPr>
          <p:cNvPr id="263" name="Google Shape;263;p10"/>
          <p:cNvPicPr preferRelativeResize="0"/>
          <p:nvPr/>
        </p:nvPicPr>
        <p:blipFill rotWithShape="1">
          <a:blip r:embed="rId3">
            <a:alphaModFix/>
          </a:blip>
          <a:srcRect b="0" l="0" r="0" t="2037"/>
          <a:stretch/>
        </p:blipFill>
        <p:spPr>
          <a:xfrm>
            <a:off x="335600" y="1267850"/>
            <a:ext cx="8472800" cy="285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1"/>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Tying it all together: Bomblab</a:t>
            </a:r>
            <a:endParaRPr b="0" i="0" sz="1350" u="none" cap="none" strike="noStrike">
              <a:solidFill>
                <a:srgbClr val="000000"/>
              </a:solidFill>
              <a:latin typeface="Arial"/>
              <a:ea typeface="Arial"/>
              <a:cs typeface="Arial"/>
              <a:sym typeface="Arial"/>
            </a:endParaRPr>
          </a:p>
        </p:txBody>
      </p:sp>
      <p:pic>
        <p:nvPicPr>
          <p:cNvPr id="269" name="Google Shape;269;p11"/>
          <p:cNvPicPr preferRelativeResize="0"/>
          <p:nvPr/>
        </p:nvPicPr>
        <p:blipFill rotWithShape="1">
          <a:blip r:embed="rId3">
            <a:alphaModFix/>
          </a:blip>
          <a:srcRect b="0" l="0" r="0" t="2037"/>
          <a:stretch/>
        </p:blipFill>
        <p:spPr>
          <a:xfrm>
            <a:off x="335600" y="1267850"/>
            <a:ext cx="8472800" cy="2851300"/>
          </a:xfrm>
          <a:prstGeom prst="rect">
            <a:avLst/>
          </a:prstGeom>
          <a:noFill/>
          <a:ln>
            <a:noFill/>
          </a:ln>
        </p:spPr>
      </p:pic>
      <p:sp>
        <p:nvSpPr>
          <p:cNvPr id="270" name="Google Shape;270;p11"/>
          <p:cNvSpPr/>
          <p:nvPr/>
        </p:nvSpPr>
        <p:spPr>
          <a:xfrm>
            <a:off x="4751200" y="1983300"/>
            <a:ext cx="1144200" cy="3270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2"/>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Tying it all together: Bomblab</a:t>
            </a:r>
            <a:endParaRPr b="0" i="0" sz="1350" u="none" cap="none" strike="noStrike">
              <a:solidFill>
                <a:srgbClr val="000000"/>
              </a:solidFill>
              <a:latin typeface="Arial"/>
              <a:ea typeface="Arial"/>
              <a:cs typeface="Arial"/>
              <a:sym typeface="Arial"/>
            </a:endParaRPr>
          </a:p>
        </p:txBody>
      </p:sp>
      <p:pic>
        <p:nvPicPr>
          <p:cNvPr id="276" name="Google Shape;276;p12"/>
          <p:cNvPicPr preferRelativeResize="0"/>
          <p:nvPr/>
        </p:nvPicPr>
        <p:blipFill rotWithShape="1">
          <a:blip r:embed="rId3">
            <a:alphaModFix/>
          </a:blip>
          <a:srcRect b="0" l="0" r="0" t="0"/>
          <a:stretch/>
        </p:blipFill>
        <p:spPr>
          <a:xfrm>
            <a:off x="361850" y="1211875"/>
            <a:ext cx="4514000" cy="3593050"/>
          </a:xfrm>
          <a:prstGeom prst="rect">
            <a:avLst/>
          </a:prstGeom>
          <a:noFill/>
          <a:ln>
            <a:noFill/>
          </a:ln>
        </p:spPr>
      </p:pic>
      <p:sp>
        <p:nvSpPr>
          <p:cNvPr id="277" name="Google Shape;277;p12"/>
          <p:cNvSpPr txBox="1"/>
          <p:nvPr/>
        </p:nvSpPr>
        <p:spPr>
          <a:xfrm>
            <a:off x="5062050" y="1220500"/>
            <a:ext cx="3770400" cy="271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For the L1 dCache (data)</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C = 32768 (32 KiB)</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 = 8</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B = 64</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S = 64</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78" name="Google Shape;278;p12"/>
          <p:cNvSpPr txBox="1"/>
          <p:nvPr/>
        </p:nvSpPr>
        <p:spPr>
          <a:xfrm>
            <a:off x="6154650" y="3853825"/>
            <a:ext cx="2403900" cy="4350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How did we get 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3"/>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Tying it all together: Bomblab</a:t>
            </a:r>
            <a:endParaRPr b="0" i="0" sz="1350" u="none" cap="none" strike="noStrike">
              <a:solidFill>
                <a:srgbClr val="000000"/>
              </a:solidFill>
              <a:latin typeface="Arial"/>
              <a:ea typeface="Arial"/>
              <a:cs typeface="Arial"/>
              <a:sym typeface="Arial"/>
            </a:endParaRPr>
          </a:p>
        </p:txBody>
      </p:sp>
      <p:sp>
        <p:nvSpPr>
          <p:cNvPr id="284" name="Google Shape;284;p13"/>
          <p:cNvSpPr txBox="1"/>
          <p:nvPr/>
        </p:nvSpPr>
        <p:spPr>
          <a:xfrm>
            <a:off x="516150" y="1220500"/>
            <a:ext cx="8111700" cy="2677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64 bit address space: m = 64</a:t>
            </a:r>
            <a:endParaRPr b="0" i="0" sz="2400" u="none" cap="none" strike="noStrike">
              <a:solidFill>
                <a:srgbClr val="000000"/>
              </a:solidFill>
              <a:latin typeface="Arial"/>
              <a:ea typeface="Arial"/>
              <a:cs typeface="Arial"/>
              <a:sym typeface="Arial"/>
            </a:endParaRPr>
          </a:p>
          <a:p>
            <a:pPr indent="-381000" lvl="0" marL="4572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b = 6</a:t>
            </a:r>
            <a:endParaRPr b="0" i="0" sz="2400" u="none" cap="none" strike="noStrike">
              <a:solidFill>
                <a:srgbClr val="000000"/>
              </a:solidFill>
              <a:latin typeface="Arial"/>
              <a:ea typeface="Arial"/>
              <a:cs typeface="Arial"/>
              <a:sym typeface="Arial"/>
            </a:endParaRPr>
          </a:p>
          <a:p>
            <a:pPr indent="-381000" lvl="0" marL="4572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s = 6</a:t>
            </a:r>
            <a:endParaRPr b="0" i="0" sz="2400" u="none" cap="none" strike="noStrike">
              <a:solidFill>
                <a:srgbClr val="000000"/>
              </a:solidFill>
              <a:latin typeface="Arial"/>
              <a:ea typeface="Arial"/>
              <a:cs typeface="Arial"/>
              <a:sym typeface="Arial"/>
            </a:endParaRPr>
          </a:p>
          <a:p>
            <a:pPr indent="-381000" lvl="0" marL="4572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 = 52</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4"/>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Tying it all together: Bomblab</a:t>
            </a:r>
            <a:endParaRPr b="0" i="0" sz="1350" u="none" cap="none" strike="noStrike">
              <a:solidFill>
                <a:srgbClr val="000000"/>
              </a:solidFill>
              <a:latin typeface="Arial"/>
              <a:ea typeface="Arial"/>
              <a:cs typeface="Arial"/>
              <a:sym typeface="Arial"/>
            </a:endParaRPr>
          </a:p>
        </p:txBody>
      </p:sp>
      <p:sp>
        <p:nvSpPr>
          <p:cNvPr id="290" name="Google Shape;290;p14"/>
          <p:cNvSpPr txBox="1"/>
          <p:nvPr/>
        </p:nvSpPr>
        <p:spPr>
          <a:xfrm>
            <a:off x="628550" y="1267850"/>
            <a:ext cx="8111700" cy="107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0x00604420  → 0b</a:t>
            </a:r>
            <a:r>
              <a:rPr b="0" i="0" lang="en-US" sz="2400" u="none" cap="none" strike="noStrike">
                <a:solidFill>
                  <a:srgbClr val="0000FF"/>
                </a:solidFill>
                <a:latin typeface="Arial"/>
                <a:ea typeface="Arial"/>
                <a:cs typeface="Arial"/>
                <a:sym typeface="Arial"/>
              </a:rPr>
              <a:t>0000000011000000100</a:t>
            </a:r>
            <a:r>
              <a:rPr b="0" i="0" lang="en-US" sz="2400" u="none" cap="none" strike="noStrike">
                <a:solidFill>
                  <a:srgbClr val="00FF00"/>
                </a:solidFill>
                <a:latin typeface="Arial"/>
                <a:ea typeface="Arial"/>
                <a:cs typeface="Arial"/>
                <a:sym typeface="Arial"/>
              </a:rPr>
              <a:t>010000</a:t>
            </a:r>
            <a:r>
              <a:rPr b="0" i="0" lang="en-US" sz="2400" u="none" cap="none" strike="noStrike">
                <a:solidFill>
                  <a:srgbClr val="FF0000"/>
                </a:solidFill>
                <a:latin typeface="Arial"/>
                <a:ea typeface="Arial"/>
                <a:cs typeface="Arial"/>
                <a:sym typeface="Arial"/>
              </a:rPr>
              <a:t>100000</a:t>
            </a:r>
            <a:endParaRPr b="0" i="0" sz="2400" u="none" cap="none" strike="noStrike">
              <a:solidFill>
                <a:srgbClr val="FF0000"/>
              </a:solidFill>
              <a:latin typeface="Arial"/>
              <a:ea typeface="Arial"/>
              <a:cs typeface="Arial"/>
              <a:sym typeface="Arial"/>
            </a:endParaRPr>
          </a:p>
        </p:txBody>
      </p:sp>
      <p:sp>
        <p:nvSpPr>
          <p:cNvPr id="291" name="Google Shape;291;p14"/>
          <p:cNvSpPr txBox="1"/>
          <p:nvPr/>
        </p:nvSpPr>
        <p:spPr>
          <a:xfrm>
            <a:off x="628550" y="2024825"/>
            <a:ext cx="5038500" cy="2548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Arial"/>
                <a:ea typeface="Arial"/>
                <a:cs typeface="Arial"/>
                <a:sym typeface="Arial"/>
              </a:rPr>
              <a:t>tag bits: </a:t>
            </a:r>
            <a:r>
              <a:rPr b="0" i="0" lang="en-US" sz="2400" u="none" cap="none" strike="noStrike">
                <a:solidFill>
                  <a:schemeClr val="hlink"/>
                </a:solidFill>
                <a:latin typeface="Arial"/>
                <a:ea typeface="Arial"/>
                <a:cs typeface="Arial"/>
                <a:sym typeface="Arial"/>
              </a:rPr>
              <a:t>0000000011000</a:t>
            </a:r>
            <a:r>
              <a:rPr b="0" i="0" lang="en-US" sz="2400" u="none" cap="none" strike="noStrike">
                <a:solidFill>
                  <a:srgbClr val="0000FF"/>
                </a:solidFill>
                <a:latin typeface="Arial"/>
                <a:ea typeface="Arial"/>
                <a:cs typeface="Arial"/>
                <a:sym typeface="Arial"/>
              </a:rPr>
              <a:t>000100</a:t>
            </a:r>
            <a:endParaRPr b="0" i="0" sz="2400" u="none" cap="none" strike="noStrike">
              <a:solidFill>
                <a:srgbClr val="000000"/>
              </a:solidFill>
              <a:latin typeface="Arial"/>
              <a:ea typeface="Arial"/>
              <a:cs typeface="Arial"/>
              <a:sym typeface="Arial"/>
            </a:endParaRPr>
          </a:p>
          <a:p>
            <a:pPr indent="-381000" lvl="0" marL="4572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Arial"/>
                <a:ea typeface="Arial"/>
                <a:cs typeface="Arial"/>
                <a:sym typeface="Arial"/>
              </a:rPr>
              <a:t>set index bits: </a:t>
            </a:r>
            <a:r>
              <a:rPr b="0" i="0" lang="en-US" sz="2400" u="none" cap="none" strike="noStrike">
                <a:solidFill>
                  <a:srgbClr val="00FF00"/>
                </a:solidFill>
                <a:latin typeface="Arial"/>
                <a:ea typeface="Arial"/>
                <a:cs typeface="Arial"/>
                <a:sym typeface="Arial"/>
              </a:rPr>
              <a:t>010000</a:t>
            </a:r>
            <a:r>
              <a:rPr b="0" i="0" lang="en-US" sz="2400" u="none" cap="none" strike="noStrike">
                <a:solidFill>
                  <a:schemeClr val="dk1"/>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381000" lvl="0" marL="4572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block offset bits: </a:t>
            </a:r>
            <a:r>
              <a:rPr b="0" i="0" lang="en-US" sz="2400" u="none" cap="none" strike="noStrike">
                <a:solidFill>
                  <a:srgbClr val="FF0000"/>
                </a:solidFill>
                <a:latin typeface="Arial"/>
                <a:ea typeface="Arial"/>
                <a:cs typeface="Arial"/>
                <a:sym typeface="Arial"/>
              </a:rPr>
              <a:t>100000</a:t>
            </a:r>
            <a:endParaRPr b="0" i="0" sz="2400" u="none" cap="none" strike="noStrike">
              <a:solidFill>
                <a:srgbClr val="0000FF"/>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5"/>
          <p:cNvSpPr txBox="1"/>
          <p:nvPr>
            <p:ph type="title"/>
          </p:nvPr>
        </p:nvSpPr>
        <p:spPr>
          <a:xfrm>
            <a:off x="722312" y="3305175"/>
            <a:ext cx="7772400" cy="10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000"/>
              <a:buFont typeface="Arial"/>
              <a:buNone/>
            </a:pPr>
            <a:r>
              <a:rPr lang="en-US"/>
              <a:t>Activity 1: Traces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p:nvPr/>
        </p:nvSpPr>
        <p:spPr>
          <a:xfrm>
            <a:off x="1098250" y="1879925"/>
            <a:ext cx="75333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6"/>
          <p:cNvSpPr txBox="1"/>
          <p:nvPr>
            <p:ph type="title"/>
          </p:nvPr>
        </p:nvSpPr>
        <p:spPr>
          <a:xfrm>
            <a:off x="357017" y="326758"/>
            <a:ext cx="7592100" cy="5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Tracing a Cache</a:t>
            </a:r>
            <a:endParaRPr/>
          </a:p>
        </p:txBody>
      </p:sp>
      <p:sp>
        <p:nvSpPr>
          <p:cNvPr id="303" name="Google Shape;303;p16"/>
          <p:cNvSpPr txBox="1"/>
          <p:nvPr>
            <p:ph idx="1" type="body"/>
          </p:nvPr>
        </p:nvSpPr>
        <p:spPr>
          <a:xfrm>
            <a:off x="396875" y="1021550"/>
            <a:ext cx="7398600" cy="60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Example Cache: -s 1 -E 2 -b 2 (S=2 B=4) </a:t>
            </a:r>
            <a:endParaRPr/>
          </a:p>
        </p:txBody>
      </p:sp>
      <p:sp>
        <p:nvSpPr>
          <p:cNvPr id="304" name="Google Shape;304;p16"/>
          <p:cNvSpPr/>
          <p:nvPr/>
        </p:nvSpPr>
        <p:spPr>
          <a:xfrm>
            <a:off x="1503275" y="2057125"/>
            <a:ext cx="2863200" cy="8109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6"/>
          <p:cNvSpPr/>
          <p:nvPr/>
        </p:nvSpPr>
        <p:spPr>
          <a:xfrm>
            <a:off x="5085925" y="2057125"/>
            <a:ext cx="2863200" cy="8109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6"/>
          <p:cNvSpPr/>
          <p:nvPr/>
        </p:nvSpPr>
        <p:spPr>
          <a:xfrm>
            <a:off x="1503275" y="3004275"/>
            <a:ext cx="2863200" cy="8109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6"/>
          <p:cNvSpPr/>
          <p:nvPr/>
        </p:nvSpPr>
        <p:spPr>
          <a:xfrm>
            <a:off x="5085925" y="3004275"/>
            <a:ext cx="2863200" cy="8109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6"/>
          <p:cNvSpPr/>
          <p:nvPr/>
        </p:nvSpPr>
        <p:spPr>
          <a:xfrm>
            <a:off x="1714500" y="22723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b=00</a:t>
            </a:r>
            <a:endParaRPr b="0" i="0" sz="900" u="none" cap="none" strike="noStrike">
              <a:solidFill>
                <a:srgbClr val="000000"/>
              </a:solidFill>
              <a:latin typeface="Arial"/>
              <a:ea typeface="Arial"/>
              <a:cs typeface="Arial"/>
              <a:sym typeface="Arial"/>
            </a:endParaRPr>
          </a:p>
        </p:txBody>
      </p:sp>
      <p:sp>
        <p:nvSpPr>
          <p:cNvPr id="309" name="Google Shape;309;p16"/>
          <p:cNvSpPr txBox="1"/>
          <p:nvPr/>
        </p:nvSpPr>
        <p:spPr>
          <a:xfrm>
            <a:off x="118075" y="2344000"/>
            <a:ext cx="692100" cy="40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 = 0</a:t>
            </a:r>
            <a:endParaRPr b="0" i="0" sz="1400" u="none" cap="none" strike="noStrike">
              <a:solidFill>
                <a:srgbClr val="000000"/>
              </a:solidFill>
              <a:latin typeface="Arial"/>
              <a:ea typeface="Arial"/>
              <a:cs typeface="Arial"/>
              <a:sym typeface="Arial"/>
            </a:endParaRPr>
          </a:p>
        </p:txBody>
      </p:sp>
      <p:sp>
        <p:nvSpPr>
          <p:cNvPr id="310" name="Google Shape;310;p16"/>
          <p:cNvSpPr txBox="1"/>
          <p:nvPr/>
        </p:nvSpPr>
        <p:spPr>
          <a:xfrm>
            <a:off x="136475" y="3209175"/>
            <a:ext cx="692100" cy="40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 = 1</a:t>
            </a:r>
            <a:endParaRPr b="0" i="0" sz="1400" u="none" cap="none" strike="noStrike">
              <a:solidFill>
                <a:srgbClr val="000000"/>
              </a:solidFill>
              <a:latin typeface="Arial"/>
              <a:ea typeface="Arial"/>
              <a:cs typeface="Arial"/>
              <a:sym typeface="Arial"/>
            </a:endParaRPr>
          </a:p>
        </p:txBody>
      </p:sp>
      <p:sp>
        <p:nvSpPr>
          <p:cNvPr id="311" name="Google Shape;311;p16"/>
          <p:cNvSpPr txBox="1"/>
          <p:nvPr/>
        </p:nvSpPr>
        <p:spPr>
          <a:xfrm>
            <a:off x="6171475" y="1519775"/>
            <a:ext cx="692100" cy="40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 = 1</a:t>
            </a:r>
            <a:endParaRPr b="0" i="0" sz="1400" u="none" cap="none" strike="noStrike">
              <a:solidFill>
                <a:srgbClr val="000000"/>
              </a:solidFill>
              <a:latin typeface="Arial"/>
              <a:ea typeface="Arial"/>
              <a:cs typeface="Arial"/>
              <a:sym typeface="Arial"/>
            </a:endParaRPr>
          </a:p>
        </p:txBody>
      </p:sp>
      <p:sp>
        <p:nvSpPr>
          <p:cNvPr id="312" name="Google Shape;312;p16"/>
          <p:cNvSpPr txBox="1"/>
          <p:nvPr/>
        </p:nvSpPr>
        <p:spPr>
          <a:xfrm>
            <a:off x="2492100" y="1519775"/>
            <a:ext cx="692100" cy="40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 = 0</a:t>
            </a:r>
            <a:endParaRPr b="0" i="0" sz="1400" u="none" cap="none" strike="noStrike">
              <a:solidFill>
                <a:srgbClr val="000000"/>
              </a:solidFill>
              <a:latin typeface="Arial"/>
              <a:ea typeface="Arial"/>
              <a:cs typeface="Arial"/>
              <a:sym typeface="Arial"/>
            </a:endParaRPr>
          </a:p>
        </p:txBody>
      </p:sp>
      <p:sp>
        <p:nvSpPr>
          <p:cNvPr id="313" name="Google Shape;313;p16"/>
          <p:cNvSpPr/>
          <p:nvPr/>
        </p:nvSpPr>
        <p:spPr>
          <a:xfrm>
            <a:off x="2314863" y="22723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b=01</a:t>
            </a:r>
            <a:endParaRPr b="0" i="0" sz="900" u="none" cap="none" strike="noStrike">
              <a:solidFill>
                <a:srgbClr val="000000"/>
              </a:solidFill>
              <a:latin typeface="Arial"/>
              <a:ea typeface="Arial"/>
              <a:cs typeface="Arial"/>
              <a:sym typeface="Arial"/>
            </a:endParaRPr>
          </a:p>
        </p:txBody>
      </p:sp>
      <p:sp>
        <p:nvSpPr>
          <p:cNvPr id="314" name="Google Shape;314;p16"/>
          <p:cNvSpPr/>
          <p:nvPr/>
        </p:nvSpPr>
        <p:spPr>
          <a:xfrm>
            <a:off x="2957600" y="22723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b=10</a:t>
            </a:r>
            <a:endParaRPr b="0" i="0" sz="900" u="none" cap="none" strike="noStrike">
              <a:solidFill>
                <a:srgbClr val="000000"/>
              </a:solidFill>
              <a:latin typeface="Arial"/>
              <a:ea typeface="Arial"/>
              <a:cs typeface="Arial"/>
              <a:sym typeface="Arial"/>
            </a:endParaRPr>
          </a:p>
        </p:txBody>
      </p:sp>
      <p:sp>
        <p:nvSpPr>
          <p:cNvPr id="315" name="Google Shape;315;p16"/>
          <p:cNvSpPr/>
          <p:nvPr/>
        </p:nvSpPr>
        <p:spPr>
          <a:xfrm>
            <a:off x="3600350" y="22723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b=11</a:t>
            </a:r>
            <a:endParaRPr b="0" i="0" sz="900" u="none" cap="none" strike="noStrike">
              <a:solidFill>
                <a:srgbClr val="000000"/>
              </a:solidFill>
              <a:latin typeface="Arial"/>
              <a:ea typeface="Arial"/>
              <a:cs typeface="Arial"/>
              <a:sym typeface="Arial"/>
            </a:endParaRPr>
          </a:p>
        </p:txBody>
      </p:sp>
      <p:sp>
        <p:nvSpPr>
          <p:cNvPr id="316" name="Google Shape;316;p16"/>
          <p:cNvSpPr/>
          <p:nvPr/>
        </p:nvSpPr>
        <p:spPr>
          <a:xfrm>
            <a:off x="1714500" y="32195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b=00</a:t>
            </a:r>
            <a:endParaRPr b="0" i="0" sz="900" u="none" cap="none" strike="noStrike">
              <a:solidFill>
                <a:srgbClr val="000000"/>
              </a:solidFill>
              <a:latin typeface="Arial"/>
              <a:ea typeface="Arial"/>
              <a:cs typeface="Arial"/>
              <a:sym typeface="Arial"/>
            </a:endParaRPr>
          </a:p>
        </p:txBody>
      </p:sp>
      <p:sp>
        <p:nvSpPr>
          <p:cNvPr id="317" name="Google Shape;317;p16"/>
          <p:cNvSpPr/>
          <p:nvPr/>
        </p:nvSpPr>
        <p:spPr>
          <a:xfrm>
            <a:off x="2314863" y="32195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b=01</a:t>
            </a:r>
            <a:endParaRPr b="0" i="0" sz="900" u="none" cap="none" strike="noStrike">
              <a:solidFill>
                <a:srgbClr val="000000"/>
              </a:solidFill>
              <a:latin typeface="Arial"/>
              <a:ea typeface="Arial"/>
              <a:cs typeface="Arial"/>
              <a:sym typeface="Arial"/>
            </a:endParaRPr>
          </a:p>
        </p:txBody>
      </p:sp>
      <p:sp>
        <p:nvSpPr>
          <p:cNvPr id="318" name="Google Shape;318;p16"/>
          <p:cNvSpPr/>
          <p:nvPr/>
        </p:nvSpPr>
        <p:spPr>
          <a:xfrm>
            <a:off x="2957600" y="32195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b=10</a:t>
            </a:r>
            <a:endParaRPr b="0" i="0" sz="900" u="none" cap="none" strike="noStrike">
              <a:solidFill>
                <a:srgbClr val="000000"/>
              </a:solidFill>
              <a:latin typeface="Arial"/>
              <a:ea typeface="Arial"/>
              <a:cs typeface="Arial"/>
              <a:sym typeface="Arial"/>
            </a:endParaRPr>
          </a:p>
        </p:txBody>
      </p:sp>
      <p:sp>
        <p:nvSpPr>
          <p:cNvPr id="319" name="Google Shape;319;p16"/>
          <p:cNvSpPr/>
          <p:nvPr/>
        </p:nvSpPr>
        <p:spPr>
          <a:xfrm>
            <a:off x="3600350" y="32195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b=11</a:t>
            </a:r>
            <a:endParaRPr b="0" i="0" sz="900" u="none" cap="none" strike="noStrike">
              <a:solidFill>
                <a:srgbClr val="000000"/>
              </a:solidFill>
              <a:latin typeface="Arial"/>
              <a:ea typeface="Arial"/>
              <a:cs typeface="Arial"/>
              <a:sym typeface="Arial"/>
            </a:endParaRPr>
          </a:p>
        </p:txBody>
      </p:sp>
      <p:sp>
        <p:nvSpPr>
          <p:cNvPr id="320" name="Google Shape;320;p16"/>
          <p:cNvSpPr/>
          <p:nvPr/>
        </p:nvSpPr>
        <p:spPr>
          <a:xfrm>
            <a:off x="5321250" y="22723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b=00</a:t>
            </a:r>
            <a:endParaRPr b="0" i="0" sz="900" u="none" cap="none" strike="noStrike">
              <a:solidFill>
                <a:srgbClr val="000000"/>
              </a:solidFill>
              <a:latin typeface="Arial"/>
              <a:ea typeface="Arial"/>
              <a:cs typeface="Arial"/>
              <a:sym typeface="Arial"/>
            </a:endParaRPr>
          </a:p>
        </p:txBody>
      </p:sp>
      <p:sp>
        <p:nvSpPr>
          <p:cNvPr id="321" name="Google Shape;321;p16"/>
          <p:cNvSpPr/>
          <p:nvPr/>
        </p:nvSpPr>
        <p:spPr>
          <a:xfrm>
            <a:off x="5921613" y="22723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b=01</a:t>
            </a:r>
            <a:endParaRPr b="0" i="0" sz="900" u="none" cap="none" strike="noStrike">
              <a:solidFill>
                <a:srgbClr val="000000"/>
              </a:solidFill>
              <a:latin typeface="Arial"/>
              <a:ea typeface="Arial"/>
              <a:cs typeface="Arial"/>
              <a:sym typeface="Arial"/>
            </a:endParaRPr>
          </a:p>
        </p:txBody>
      </p:sp>
      <p:sp>
        <p:nvSpPr>
          <p:cNvPr id="322" name="Google Shape;322;p16"/>
          <p:cNvSpPr/>
          <p:nvPr/>
        </p:nvSpPr>
        <p:spPr>
          <a:xfrm>
            <a:off x="6564350" y="22723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b=10</a:t>
            </a:r>
            <a:endParaRPr b="0" i="0" sz="900" u="none" cap="none" strike="noStrike">
              <a:solidFill>
                <a:srgbClr val="000000"/>
              </a:solidFill>
              <a:latin typeface="Arial"/>
              <a:ea typeface="Arial"/>
              <a:cs typeface="Arial"/>
              <a:sym typeface="Arial"/>
            </a:endParaRPr>
          </a:p>
        </p:txBody>
      </p:sp>
      <p:sp>
        <p:nvSpPr>
          <p:cNvPr id="323" name="Google Shape;323;p16"/>
          <p:cNvSpPr/>
          <p:nvPr/>
        </p:nvSpPr>
        <p:spPr>
          <a:xfrm>
            <a:off x="7207100" y="22723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b=11</a:t>
            </a:r>
            <a:endParaRPr b="0" i="0" sz="900" u="none" cap="none" strike="noStrike">
              <a:solidFill>
                <a:srgbClr val="000000"/>
              </a:solidFill>
              <a:latin typeface="Arial"/>
              <a:ea typeface="Arial"/>
              <a:cs typeface="Arial"/>
              <a:sym typeface="Arial"/>
            </a:endParaRPr>
          </a:p>
        </p:txBody>
      </p:sp>
      <p:sp>
        <p:nvSpPr>
          <p:cNvPr id="324" name="Google Shape;324;p16"/>
          <p:cNvSpPr/>
          <p:nvPr/>
        </p:nvSpPr>
        <p:spPr>
          <a:xfrm>
            <a:off x="5321250" y="32195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b=00</a:t>
            </a:r>
            <a:endParaRPr b="0" i="0" sz="900" u="none" cap="none" strike="noStrike">
              <a:solidFill>
                <a:srgbClr val="000000"/>
              </a:solidFill>
              <a:latin typeface="Arial"/>
              <a:ea typeface="Arial"/>
              <a:cs typeface="Arial"/>
              <a:sym typeface="Arial"/>
            </a:endParaRPr>
          </a:p>
        </p:txBody>
      </p:sp>
      <p:sp>
        <p:nvSpPr>
          <p:cNvPr id="325" name="Google Shape;325;p16"/>
          <p:cNvSpPr/>
          <p:nvPr/>
        </p:nvSpPr>
        <p:spPr>
          <a:xfrm>
            <a:off x="5921613" y="32195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b=01</a:t>
            </a:r>
            <a:endParaRPr b="0" i="0" sz="900" u="none" cap="none" strike="noStrike">
              <a:solidFill>
                <a:srgbClr val="000000"/>
              </a:solidFill>
              <a:latin typeface="Arial"/>
              <a:ea typeface="Arial"/>
              <a:cs typeface="Arial"/>
              <a:sym typeface="Arial"/>
            </a:endParaRPr>
          </a:p>
        </p:txBody>
      </p:sp>
      <p:sp>
        <p:nvSpPr>
          <p:cNvPr id="326" name="Google Shape;326;p16"/>
          <p:cNvSpPr/>
          <p:nvPr/>
        </p:nvSpPr>
        <p:spPr>
          <a:xfrm>
            <a:off x="6564350" y="32195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b=10</a:t>
            </a:r>
            <a:endParaRPr b="0" i="0" sz="900" u="none" cap="none" strike="noStrike">
              <a:solidFill>
                <a:srgbClr val="000000"/>
              </a:solidFill>
              <a:latin typeface="Arial"/>
              <a:ea typeface="Arial"/>
              <a:cs typeface="Arial"/>
              <a:sym typeface="Arial"/>
            </a:endParaRPr>
          </a:p>
        </p:txBody>
      </p:sp>
      <p:sp>
        <p:nvSpPr>
          <p:cNvPr id="327" name="Google Shape;327;p16"/>
          <p:cNvSpPr/>
          <p:nvPr/>
        </p:nvSpPr>
        <p:spPr>
          <a:xfrm>
            <a:off x="7207100" y="32195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b=11</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7"/>
          <p:cNvSpPr txBox="1"/>
          <p:nvPr>
            <p:ph type="title"/>
          </p:nvPr>
        </p:nvSpPr>
        <p:spPr>
          <a:xfrm>
            <a:off x="357017" y="326758"/>
            <a:ext cx="7592100" cy="5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Example Trace</a:t>
            </a:r>
            <a:endParaRPr/>
          </a:p>
        </p:txBody>
      </p:sp>
      <p:sp>
        <p:nvSpPr>
          <p:cNvPr id="333" name="Google Shape;333;p17"/>
          <p:cNvSpPr txBox="1"/>
          <p:nvPr>
            <p:ph idx="1" type="body"/>
          </p:nvPr>
        </p:nvSpPr>
        <p:spPr>
          <a:xfrm>
            <a:off x="396875" y="1021550"/>
            <a:ext cx="3952800" cy="372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L - Load	</a:t>
            </a:r>
            <a:endParaRPr/>
          </a:p>
          <a:p>
            <a:pPr indent="0" lvl="0" marL="0" rtl="0" algn="l">
              <a:lnSpc>
                <a:spcPct val="100000"/>
              </a:lnSpc>
              <a:spcBef>
                <a:spcPts val="0"/>
              </a:spcBef>
              <a:spcAft>
                <a:spcPts val="0"/>
              </a:spcAft>
              <a:buSzPts val="2400"/>
              <a:buNone/>
            </a:pPr>
            <a:r>
              <a:rPr lang="en-US"/>
              <a:t>S - Store</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rPr lang="en-US"/>
              <a:t>Memory Location</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rPr lang="en-US"/>
              <a:t>Size</a:t>
            </a:r>
            <a:endParaRPr/>
          </a:p>
        </p:txBody>
      </p:sp>
      <p:sp>
        <p:nvSpPr>
          <p:cNvPr id="334" name="Google Shape;334;p17"/>
          <p:cNvSpPr txBox="1"/>
          <p:nvPr>
            <p:ph idx="1" type="body"/>
          </p:nvPr>
        </p:nvSpPr>
        <p:spPr>
          <a:xfrm>
            <a:off x="4628300" y="1063800"/>
            <a:ext cx="3952800" cy="301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Jack.trace</a:t>
            </a:r>
            <a:endParaRPr/>
          </a:p>
          <a:p>
            <a:pPr indent="0" lvl="0" marL="0" rtl="0" algn="l">
              <a:lnSpc>
                <a:spcPct val="100000"/>
              </a:lnSpc>
              <a:spcBef>
                <a:spcPts val="0"/>
              </a:spcBef>
              <a:spcAft>
                <a:spcPts val="0"/>
              </a:spcAft>
              <a:buSzPts val="2400"/>
              <a:buNone/>
            </a:pPr>
            <a:r>
              <a:rPr lang="en-US"/>
              <a:t>L 0,4</a:t>
            </a:r>
            <a:endParaRPr/>
          </a:p>
          <a:p>
            <a:pPr indent="0" lvl="0" marL="0" rtl="0" algn="l">
              <a:lnSpc>
                <a:spcPct val="100000"/>
              </a:lnSpc>
              <a:spcBef>
                <a:spcPts val="0"/>
              </a:spcBef>
              <a:spcAft>
                <a:spcPts val="0"/>
              </a:spcAft>
              <a:buSzPts val="2400"/>
              <a:buNone/>
            </a:pPr>
            <a:r>
              <a:rPr lang="en-US"/>
              <a:t>S 0,4</a:t>
            </a:r>
            <a:endParaRPr/>
          </a:p>
          <a:p>
            <a:pPr indent="0" lvl="0" marL="0" rtl="0" algn="l">
              <a:lnSpc>
                <a:spcPct val="100000"/>
              </a:lnSpc>
              <a:spcBef>
                <a:spcPts val="0"/>
              </a:spcBef>
              <a:spcAft>
                <a:spcPts val="0"/>
              </a:spcAft>
              <a:buSzPts val="2400"/>
              <a:buNone/>
            </a:pPr>
            <a:r>
              <a:rPr lang="en-US"/>
              <a:t>L 0,1</a:t>
            </a:r>
            <a:endParaRPr/>
          </a:p>
          <a:p>
            <a:pPr indent="0" lvl="0" marL="0" rtl="0" algn="l">
              <a:lnSpc>
                <a:spcPct val="100000"/>
              </a:lnSpc>
              <a:spcBef>
                <a:spcPts val="0"/>
              </a:spcBef>
              <a:spcAft>
                <a:spcPts val="0"/>
              </a:spcAft>
              <a:buSzPts val="2400"/>
              <a:buNone/>
            </a:pPr>
            <a:r>
              <a:rPr lang="en-US"/>
              <a:t>L 6,1</a:t>
            </a:r>
            <a:endParaRPr/>
          </a:p>
          <a:p>
            <a:pPr indent="0" lvl="0" marL="0" rtl="0" algn="l">
              <a:lnSpc>
                <a:spcPct val="100000"/>
              </a:lnSpc>
              <a:spcBef>
                <a:spcPts val="0"/>
              </a:spcBef>
              <a:spcAft>
                <a:spcPts val="0"/>
              </a:spcAft>
              <a:buSzPts val="2400"/>
              <a:buNone/>
            </a:pPr>
            <a:r>
              <a:rPr lang="en-US"/>
              <a:t>L 5,1</a:t>
            </a:r>
            <a:endParaRPr/>
          </a:p>
          <a:p>
            <a:pPr indent="0" lvl="0" marL="0" rtl="0" algn="l">
              <a:lnSpc>
                <a:spcPct val="100000"/>
              </a:lnSpc>
              <a:spcBef>
                <a:spcPts val="0"/>
              </a:spcBef>
              <a:spcAft>
                <a:spcPts val="0"/>
              </a:spcAft>
              <a:buSzPts val="2400"/>
              <a:buNone/>
            </a:pPr>
            <a:r>
              <a:rPr lang="en-US"/>
              <a:t>L 6,1</a:t>
            </a:r>
            <a:endParaRPr/>
          </a:p>
          <a:p>
            <a:pPr indent="0" lvl="0" marL="0" rtl="0" algn="l">
              <a:lnSpc>
                <a:spcPct val="100000"/>
              </a:lnSpc>
              <a:spcBef>
                <a:spcPts val="0"/>
              </a:spcBef>
              <a:spcAft>
                <a:spcPts val="0"/>
              </a:spcAft>
              <a:buSzPts val="2400"/>
              <a:buNone/>
            </a:pPr>
            <a:r>
              <a:rPr lang="en-US"/>
              <a:t>L 7,1</a:t>
            </a:r>
            <a:endParaRPr/>
          </a:p>
          <a:p>
            <a:pPr indent="0" lvl="0" marL="0" rtl="0" algn="l">
              <a:lnSpc>
                <a:spcPct val="100000"/>
              </a:lnSpc>
              <a:spcBef>
                <a:spcPts val="0"/>
              </a:spcBef>
              <a:spcAft>
                <a:spcPts val="0"/>
              </a:spcAft>
              <a:buSzPts val="2400"/>
              <a:buNone/>
            </a:pPr>
            <a:r>
              <a:rPr lang="en-US"/>
              <a:t> </a:t>
            </a:r>
            <a:endParaRPr/>
          </a:p>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8"/>
          <p:cNvSpPr txBox="1"/>
          <p:nvPr>
            <p:ph idx="1" type="body"/>
          </p:nvPr>
        </p:nvSpPr>
        <p:spPr>
          <a:xfrm>
            <a:off x="0" y="2127600"/>
            <a:ext cx="3952800" cy="301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Jack.trace</a:t>
            </a:r>
            <a:endParaRPr/>
          </a:p>
          <a:p>
            <a:pPr indent="0" lvl="0" marL="0" rtl="0" algn="l">
              <a:lnSpc>
                <a:spcPct val="100000"/>
              </a:lnSpc>
              <a:spcBef>
                <a:spcPts val="0"/>
              </a:spcBef>
              <a:spcAft>
                <a:spcPts val="0"/>
              </a:spcAft>
              <a:buSzPts val="2400"/>
              <a:buNone/>
            </a:pPr>
            <a:r>
              <a:rPr lang="en-US"/>
              <a:t>L 0,4</a:t>
            </a:r>
            <a:endParaRPr/>
          </a:p>
          <a:p>
            <a:pPr indent="0" lvl="0" marL="0" rtl="0" algn="l">
              <a:lnSpc>
                <a:spcPct val="100000"/>
              </a:lnSpc>
              <a:spcBef>
                <a:spcPts val="0"/>
              </a:spcBef>
              <a:spcAft>
                <a:spcPts val="0"/>
              </a:spcAft>
              <a:buSzPts val="2400"/>
              <a:buNone/>
            </a:pPr>
            <a:r>
              <a:rPr lang="en-US"/>
              <a:t>S 0,4</a:t>
            </a:r>
            <a:endParaRPr/>
          </a:p>
          <a:p>
            <a:pPr indent="0" lvl="0" marL="0" rtl="0" algn="l">
              <a:lnSpc>
                <a:spcPct val="100000"/>
              </a:lnSpc>
              <a:spcBef>
                <a:spcPts val="0"/>
              </a:spcBef>
              <a:spcAft>
                <a:spcPts val="0"/>
              </a:spcAft>
              <a:buSzPts val="2400"/>
              <a:buNone/>
            </a:pPr>
            <a:r>
              <a:rPr lang="en-US"/>
              <a:t>L 0,1</a:t>
            </a:r>
            <a:endParaRPr/>
          </a:p>
          <a:p>
            <a:pPr indent="0" lvl="0" marL="0" rtl="0" algn="l">
              <a:lnSpc>
                <a:spcPct val="100000"/>
              </a:lnSpc>
              <a:spcBef>
                <a:spcPts val="0"/>
              </a:spcBef>
              <a:spcAft>
                <a:spcPts val="0"/>
              </a:spcAft>
              <a:buSzPts val="2400"/>
              <a:buNone/>
            </a:pPr>
            <a:r>
              <a:rPr lang="en-US"/>
              <a:t>L 6,1</a:t>
            </a:r>
            <a:endParaRPr/>
          </a:p>
          <a:p>
            <a:pPr indent="0" lvl="0" marL="0" rtl="0" algn="l">
              <a:lnSpc>
                <a:spcPct val="100000"/>
              </a:lnSpc>
              <a:spcBef>
                <a:spcPts val="0"/>
              </a:spcBef>
              <a:spcAft>
                <a:spcPts val="0"/>
              </a:spcAft>
              <a:buSzPts val="2400"/>
              <a:buNone/>
            </a:pPr>
            <a:r>
              <a:rPr lang="en-US"/>
              <a:t>L 5,1</a:t>
            </a:r>
            <a:endParaRPr/>
          </a:p>
          <a:p>
            <a:pPr indent="0" lvl="0" marL="0" rtl="0" algn="l">
              <a:lnSpc>
                <a:spcPct val="100000"/>
              </a:lnSpc>
              <a:spcBef>
                <a:spcPts val="0"/>
              </a:spcBef>
              <a:spcAft>
                <a:spcPts val="0"/>
              </a:spcAft>
              <a:buSzPts val="2400"/>
              <a:buNone/>
            </a:pPr>
            <a:r>
              <a:rPr lang="en-US"/>
              <a:t>L 6,1</a:t>
            </a:r>
            <a:endParaRPr/>
          </a:p>
          <a:p>
            <a:pPr indent="0" lvl="0" marL="0" rtl="0" algn="l">
              <a:lnSpc>
                <a:spcPct val="100000"/>
              </a:lnSpc>
              <a:spcBef>
                <a:spcPts val="0"/>
              </a:spcBef>
              <a:spcAft>
                <a:spcPts val="0"/>
              </a:spcAft>
              <a:buSzPts val="2400"/>
              <a:buNone/>
            </a:pPr>
            <a:r>
              <a:rPr lang="en-US"/>
              <a:t>L 7,1</a:t>
            </a:r>
            <a:endParaRPr/>
          </a:p>
          <a:p>
            <a:pPr indent="0" lvl="0" marL="0" rtl="0" algn="l">
              <a:lnSpc>
                <a:spcPct val="100000"/>
              </a:lnSpc>
              <a:spcBef>
                <a:spcPts val="0"/>
              </a:spcBef>
              <a:spcAft>
                <a:spcPts val="0"/>
              </a:spcAft>
              <a:buSzPts val="2400"/>
              <a:buNone/>
            </a:pPr>
            <a:r>
              <a:rPr lang="en-US"/>
              <a:t> </a:t>
            </a:r>
            <a:endParaRPr/>
          </a:p>
          <a:p>
            <a:pPr indent="0" lvl="0" marL="0" rtl="0" algn="l">
              <a:lnSpc>
                <a:spcPct val="100000"/>
              </a:lnSpc>
              <a:spcBef>
                <a:spcPts val="0"/>
              </a:spcBef>
              <a:spcAft>
                <a:spcPts val="0"/>
              </a:spcAft>
              <a:buSzPts val="2400"/>
              <a:buNone/>
            </a:pPr>
            <a:r>
              <a:t/>
            </a:r>
            <a:endParaRPr/>
          </a:p>
        </p:txBody>
      </p:sp>
      <p:sp>
        <p:nvSpPr>
          <p:cNvPr id="340" name="Google Shape;340;p18"/>
          <p:cNvSpPr/>
          <p:nvPr/>
        </p:nvSpPr>
        <p:spPr>
          <a:xfrm>
            <a:off x="1610700" y="849525"/>
            <a:ext cx="72333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8"/>
          <p:cNvSpPr/>
          <p:nvPr/>
        </p:nvSpPr>
        <p:spPr>
          <a:xfrm>
            <a:off x="201572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8"/>
          <p:cNvSpPr/>
          <p:nvPr/>
        </p:nvSpPr>
        <p:spPr>
          <a:xfrm>
            <a:off x="559837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8"/>
          <p:cNvSpPr/>
          <p:nvPr/>
        </p:nvSpPr>
        <p:spPr>
          <a:xfrm>
            <a:off x="201572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8"/>
          <p:cNvSpPr/>
          <p:nvPr/>
        </p:nvSpPr>
        <p:spPr>
          <a:xfrm>
            <a:off x="559837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8"/>
          <p:cNvSpPr/>
          <p:nvPr/>
        </p:nvSpPr>
        <p:spPr>
          <a:xfrm>
            <a:off x="22269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46" name="Google Shape;346;p18"/>
          <p:cNvSpPr/>
          <p:nvPr/>
        </p:nvSpPr>
        <p:spPr>
          <a:xfrm>
            <a:off x="282731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47" name="Google Shape;347;p18"/>
          <p:cNvSpPr/>
          <p:nvPr/>
        </p:nvSpPr>
        <p:spPr>
          <a:xfrm>
            <a:off x="34700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48" name="Google Shape;348;p18"/>
          <p:cNvSpPr/>
          <p:nvPr/>
        </p:nvSpPr>
        <p:spPr>
          <a:xfrm>
            <a:off x="411280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49" name="Google Shape;349;p18"/>
          <p:cNvSpPr/>
          <p:nvPr/>
        </p:nvSpPr>
        <p:spPr>
          <a:xfrm>
            <a:off x="222695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50" name="Google Shape;350;p18"/>
          <p:cNvSpPr/>
          <p:nvPr/>
        </p:nvSpPr>
        <p:spPr>
          <a:xfrm>
            <a:off x="282731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51" name="Google Shape;351;p18"/>
          <p:cNvSpPr/>
          <p:nvPr/>
        </p:nvSpPr>
        <p:spPr>
          <a:xfrm>
            <a:off x="347005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52" name="Google Shape;352;p18"/>
          <p:cNvSpPr/>
          <p:nvPr/>
        </p:nvSpPr>
        <p:spPr>
          <a:xfrm>
            <a:off x="411280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53" name="Google Shape;353;p18"/>
          <p:cNvSpPr/>
          <p:nvPr/>
        </p:nvSpPr>
        <p:spPr>
          <a:xfrm>
            <a:off x="58337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54" name="Google Shape;354;p18"/>
          <p:cNvSpPr/>
          <p:nvPr/>
        </p:nvSpPr>
        <p:spPr>
          <a:xfrm>
            <a:off x="643406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55" name="Google Shape;355;p18"/>
          <p:cNvSpPr/>
          <p:nvPr/>
        </p:nvSpPr>
        <p:spPr>
          <a:xfrm>
            <a:off x="70768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56" name="Google Shape;356;p18"/>
          <p:cNvSpPr/>
          <p:nvPr/>
        </p:nvSpPr>
        <p:spPr>
          <a:xfrm>
            <a:off x="771955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57" name="Google Shape;357;p18"/>
          <p:cNvSpPr/>
          <p:nvPr/>
        </p:nvSpPr>
        <p:spPr>
          <a:xfrm>
            <a:off x="58337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58" name="Google Shape;358;p18"/>
          <p:cNvSpPr/>
          <p:nvPr/>
        </p:nvSpPr>
        <p:spPr>
          <a:xfrm>
            <a:off x="643406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59" name="Google Shape;359;p18"/>
          <p:cNvSpPr/>
          <p:nvPr/>
        </p:nvSpPr>
        <p:spPr>
          <a:xfrm>
            <a:off x="70768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60" name="Google Shape;360;p18"/>
          <p:cNvSpPr/>
          <p:nvPr/>
        </p:nvSpPr>
        <p:spPr>
          <a:xfrm>
            <a:off x="771955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61" name="Google Shape;361;p18"/>
          <p:cNvSpPr txBox="1"/>
          <p:nvPr>
            <p:ph type="title"/>
          </p:nvPr>
        </p:nvSpPr>
        <p:spPr>
          <a:xfrm>
            <a:off x="357017" y="165258"/>
            <a:ext cx="7592100" cy="5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Example Trace</a:t>
            </a:r>
            <a:endParaRPr/>
          </a:p>
        </p:txBody>
      </p:sp>
      <p:sp>
        <p:nvSpPr>
          <p:cNvPr id="362" name="Google Shape;362;p18"/>
          <p:cNvSpPr txBox="1"/>
          <p:nvPr/>
        </p:nvSpPr>
        <p:spPr>
          <a:xfrm>
            <a:off x="3098450" y="3301525"/>
            <a:ext cx="5481300" cy="38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8"/>
          <p:cNvSpPr/>
          <p:nvPr/>
        </p:nvSpPr>
        <p:spPr>
          <a:xfrm>
            <a:off x="3946100" y="3756300"/>
            <a:ext cx="5977800" cy="1620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8"/>
          <p:cNvSpPr/>
          <p:nvPr/>
        </p:nvSpPr>
        <p:spPr>
          <a:xfrm>
            <a:off x="4452800" y="392125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0x00</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365" name="Google Shape;365;p18"/>
          <p:cNvSpPr/>
          <p:nvPr/>
        </p:nvSpPr>
        <p:spPr>
          <a:xfrm>
            <a:off x="5172800" y="392125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0x01</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366" name="Google Shape;366;p18"/>
          <p:cNvSpPr/>
          <p:nvPr/>
        </p:nvSpPr>
        <p:spPr>
          <a:xfrm>
            <a:off x="5892800" y="392125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0x02</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367" name="Google Shape;367;p18"/>
          <p:cNvSpPr/>
          <p:nvPr/>
        </p:nvSpPr>
        <p:spPr>
          <a:xfrm>
            <a:off x="6612800" y="392125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0x03</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368" name="Google Shape;368;p18"/>
          <p:cNvSpPr/>
          <p:nvPr/>
        </p:nvSpPr>
        <p:spPr>
          <a:xfrm>
            <a:off x="4452800" y="443925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0x04</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369" name="Google Shape;369;p18"/>
          <p:cNvSpPr/>
          <p:nvPr/>
        </p:nvSpPr>
        <p:spPr>
          <a:xfrm>
            <a:off x="5172800" y="443925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0x05</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370" name="Google Shape;370;p18"/>
          <p:cNvSpPr/>
          <p:nvPr/>
        </p:nvSpPr>
        <p:spPr>
          <a:xfrm>
            <a:off x="5892800" y="443925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0x06</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371" name="Google Shape;371;p18"/>
          <p:cNvSpPr/>
          <p:nvPr/>
        </p:nvSpPr>
        <p:spPr>
          <a:xfrm>
            <a:off x="6612800" y="443925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0x07</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9"/>
          <p:cNvSpPr txBox="1"/>
          <p:nvPr>
            <p:ph idx="1" type="body"/>
          </p:nvPr>
        </p:nvSpPr>
        <p:spPr>
          <a:xfrm>
            <a:off x="0" y="2127600"/>
            <a:ext cx="1610700" cy="301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Jack.trace</a:t>
            </a:r>
            <a:endParaRPr/>
          </a:p>
          <a:p>
            <a:pPr indent="0" lvl="0" marL="0" rtl="0" algn="l">
              <a:lnSpc>
                <a:spcPct val="100000"/>
              </a:lnSpc>
              <a:spcBef>
                <a:spcPts val="0"/>
              </a:spcBef>
              <a:spcAft>
                <a:spcPts val="0"/>
              </a:spcAft>
              <a:buSzPts val="2400"/>
              <a:buNone/>
            </a:pPr>
            <a:r>
              <a:rPr lang="en-US">
                <a:highlight>
                  <a:srgbClr val="00FF00"/>
                </a:highlight>
              </a:rPr>
              <a:t>L 0,4	</a:t>
            </a:r>
            <a:r>
              <a:rPr lang="en-US"/>
              <a:t>M</a:t>
            </a:r>
            <a:endParaRPr/>
          </a:p>
          <a:p>
            <a:pPr indent="0" lvl="0" marL="0" rtl="0" algn="l">
              <a:lnSpc>
                <a:spcPct val="100000"/>
              </a:lnSpc>
              <a:spcBef>
                <a:spcPts val="0"/>
              </a:spcBef>
              <a:spcAft>
                <a:spcPts val="0"/>
              </a:spcAft>
              <a:buSzPts val="2400"/>
              <a:buNone/>
            </a:pPr>
            <a:r>
              <a:rPr lang="en-US"/>
              <a:t>S 0,4</a:t>
            </a:r>
            <a:endParaRPr/>
          </a:p>
          <a:p>
            <a:pPr indent="0" lvl="0" marL="0" rtl="0" algn="l">
              <a:lnSpc>
                <a:spcPct val="100000"/>
              </a:lnSpc>
              <a:spcBef>
                <a:spcPts val="0"/>
              </a:spcBef>
              <a:spcAft>
                <a:spcPts val="0"/>
              </a:spcAft>
              <a:buSzPts val="2400"/>
              <a:buNone/>
            </a:pPr>
            <a:r>
              <a:rPr lang="en-US"/>
              <a:t>L 0,1</a:t>
            </a:r>
            <a:endParaRPr/>
          </a:p>
          <a:p>
            <a:pPr indent="0" lvl="0" marL="0" rtl="0" algn="l">
              <a:lnSpc>
                <a:spcPct val="100000"/>
              </a:lnSpc>
              <a:spcBef>
                <a:spcPts val="0"/>
              </a:spcBef>
              <a:spcAft>
                <a:spcPts val="0"/>
              </a:spcAft>
              <a:buSzPts val="2400"/>
              <a:buNone/>
            </a:pPr>
            <a:r>
              <a:rPr lang="en-US"/>
              <a:t>L 6,1</a:t>
            </a:r>
            <a:endParaRPr/>
          </a:p>
          <a:p>
            <a:pPr indent="0" lvl="0" marL="0" rtl="0" algn="l">
              <a:lnSpc>
                <a:spcPct val="100000"/>
              </a:lnSpc>
              <a:spcBef>
                <a:spcPts val="0"/>
              </a:spcBef>
              <a:spcAft>
                <a:spcPts val="0"/>
              </a:spcAft>
              <a:buSzPts val="2400"/>
              <a:buNone/>
            </a:pPr>
            <a:r>
              <a:rPr lang="en-US"/>
              <a:t>L 5,1</a:t>
            </a:r>
            <a:endParaRPr/>
          </a:p>
          <a:p>
            <a:pPr indent="0" lvl="0" marL="0" rtl="0" algn="l">
              <a:lnSpc>
                <a:spcPct val="100000"/>
              </a:lnSpc>
              <a:spcBef>
                <a:spcPts val="0"/>
              </a:spcBef>
              <a:spcAft>
                <a:spcPts val="0"/>
              </a:spcAft>
              <a:buSzPts val="2400"/>
              <a:buNone/>
            </a:pPr>
            <a:r>
              <a:rPr lang="en-US"/>
              <a:t>L 6,1</a:t>
            </a:r>
            <a:endParaRPr/>
          </a:p>
          <a:p>
            <a:pPr indent="0" lvl="0" marL="0" rtl="0" algn="l">
              <a:lnSpc>
                <a:spcPct val="100000"/>
              </a:lnSpc>
              <a:spcBef>
                <a:spcPts val="0"/>
              </a:spcBef>
              <a:spcAft>
                <a:spcPts val="0"/>
              </a:spcAft>
              <a:buSzPts val="2400"/>
              <a:buNone/>
            </a:pPr>
            <a:r>
              <a:rPr lang="en-US"/>
              <a:t>L 7,1</a:t>
            </a:r>
            <a:endParaRPr/>
          </a:p>
          <a:p>
            <a:pPr indent="0" lvl="0" marL="0" rtl="0" algn="l">
              <a:lnSpc>
                <a:spcPct val="100000"/>
              </a:lnSpc>
              <a:spcBef>
                <a:spcPts val="0"/>
              </a:spcBef>
              <a:spcAft>
                <a:spcPts val="0"/>
              </a:spcAft>
              <a:buSzPts val="2400"/>
              <a:buNone/>
            </a:pPr>
            <a:r>
              <a:rPr lang="en-US"/>
              <a:t> </a:t>
            </a:r>
            <a:endParaRPr/>
          </a:p>
          <a:p>
            <a:pPr indent="0" lvl="0" marL="0" rtl="0" algn="l">
              <a:lnSpc>
                <a:spcPct val="100000"/>
              </a:lnSpc>
              <a:spcBef>
                <a:spcPts val="0"/>
              </a:spcBef>
              <a:spcAft>
                <a:spcPts val="0"/>
              </a:spcAft>
              <a:buSzPts val="2400"/>
              <a:buNone/>
            </a:pPr>
            <a:r>
              <a:t/>
            </a:r>
            <a:endParaRPr/>
          </a:p>
        </p:txBody>
      </p:sp>
      <p:sp>
        <p:nvSpPr>
          <p:cNvPr id="377" name="Google Shape;377;p19"/>
          <p:cNvSpPr/>
          <p:nvPr/>
        </p:nvSpPr>
        <p:spPr>
          <a:xfrm>
            <a:off x="1610700" y="849525"/>
            <a:ext cx="72684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9"/>
          <p:cNvSpPr/>
          <p:nvPr/>
        </p:nvSpPr>
        <p:spPr>
          <a:xfrm>
            <a:off x="201572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9"/>
          <p:cNvSpPr/>
          <p:nvPr/>
        </p:nvSpPr>
        <p:spPr>
          <a:xfrm>
            <a:off x="559837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9"/>
          <p:cNvSpPr/>
          <p:nvPr/>
        </p:nvSpPr>
        <p:spPr>
          <a:xfrm>
            <a:off x="201572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9"/>
          <p:cNvSpPr/>
          <p:nvPr/>
        </p:nvSpPr>
        <p:spPr>
          <a:xfrm>
            <a:off x="559837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9"/>
          <p:cNvSpPr/>
          <p:nvPr/>
        </p:nvSpPr>
        <p:spPr>
          <a:xfrm>
            <a:off x="2226950" y="124197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383" name="Google Shape;383;p19"/>
          <p:cNvSpPr/>
          <p:nvPr/>
        </p:nvSpPr>
        <p:spPr>
          <a:xfrm>
            <a:off x="2827313" y="1241963"/>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384" name="Google Shape;384;p19"/>
          <p:cNvSpPr/>
          <p:nvPr/>
        </p:nvSpPr>
        <p:spPr>
          <a:xfrm>
            <a:off x="3470050" y="124197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385" name="Google Shape;385;p19"/>
          <p:cNvSpPr/>
          <p:nvPr/>
        </p:nvSpPr>
        <p:spPr>
          <a:xfrm>
            <a:off x="4112800" y="1241963"/>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386" name="Google Shape;386;p19"/>
          <p:cNvSpPr/>
          <p:nvPr/>
        </p:nvSpPr>
        <p:spPr>
          <a:xfrm>
            <a:off x="222695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87" name="Google Shape;387;p19"/>
          <p:cNvSpPr/>
          <p:nvPr/>
        </p:nvSpPr>
        <p:spPr>
          <a:xfrm>
            <a:off x="282731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88" name="Google Shape;388;p19"/>
          <p:cNvSpPr/>
          <p:nvPr/>
        </p:nvSpPr>
        <p:spPr>
          <a:xfrm>
            <a:off x="347005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89" name="Google Shape;389;p19"/>
          <p:cNvSpPr/>
          <p:nvPr/>
        </p:nvSpPr>
        <p:spPr>
          <a:xfrm>
            <a:off x="411280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90" name="Google Shape;390;p19"/>
          <p:cNvSpPr/>
          <p:nvPr/>
        </p:nvSpPr>
        <p:spPr>
          <a:xfrm>
            <a:off x="58337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91" name="Google Shape;391;p19"/>
          <p:cNvSpPr/>
          <p:nvPr/>
        </p:nvSpPr>
        <p:spPr>
          <a:xfrm>
            <a:off x="643406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92" name="Google Shape;392;p19"/>
          <p:cNvSpPr/>
          <p:nvPr/>
        </p:nvSpPr>
        <p:spPr>
          <a:xfrm>
            <a:off x="70768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93" name="Google Shape;393;p19"/>
          <p:cNvSpPr/>
          <p:nvPr/>
        </p:nvSpPr>
        <p:spPr>
          <a:xfrm>
            <a:off x="771955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94" name="Google Shape;394;p19"/>
          <p:cNvSpPr/>
          <p:nvPr/>
        </p:nvSpPr>
        <p:spPr>
          <a:xfrm>
            <a:off x="58337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95" name="Google Shape;395;p19"/>
          <p:cNvSpPr/>
          <p:nvPr/>
        </p:nvSpPr>
        <p:spPr>
          <a:xfrm>
            <a:off x="643406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96" name="Google Shape;396;p19"/>
          <p:cNvSpPr/>
          <p:nvPr/>
        </p:nvSpPr>
        <p:spPr>
          <a:xfrm>
            <a:off x="70768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97" name="Google Shape;397;p19"/>
          <p:cNvSpPr/>
          <p:nvPr/>
        </p:nvSpPr>
        <p:spPr>
          <a:xfrm>
            <a:off x="771955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98" name="Google Shape;398;p19"/>
          <p:cNvSpPr txBox="1"/>
          <p:nvPr>
            <p:ph type="title"/>
          </p:nvPr>
        </p:nvSpPr>
        <p:spPr>
          <a:xfrm>
            <a:off x="357017" y="175483"/>
            <a:ext cx="7592100" cy="5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Example Trace</a:t>
            </a:r>
            <a:endParaRPr/>
          </a:p>
        </p:txBody>
      </p:sp>
      <p:sp>
        <p:nvSpPr>
          <p:cNvPr id="399" name="Google Shape;399;p19"/>
          <p:cNvSpPr txBox="1"/>
          <p:nvPr/>
        </p:nvSpPr>
        <p:spPr>
          <a:xfrm>
            <a:off x="1610700" y="3276175"/>
            <a:ext cx="3786000" cy="38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9"/>
          <p:cNvSpPr/>
          <p:nvPr/>
        </p:nvSpPr>
        <p:spPr>
          <a:xfrm>
            <a:off x="1610700" y="3730950"/>
            <a:ext cx="3786000" cy="1953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9"/>
          <p:cNvSpPr/>
          <p:nvPr/>
        </p:nvSpPr>
        <p:spPr>
          <a:xfrm>
            <a:off x="2117400" y="3895900"/>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0x00</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402" name="Google Shape;402;p19"/>
          <p:cNvSpPr/>
          <p:nvPr/>
        </p:nvSpPr>
        <p:spPr>
          <a:xfrm>
            <a:off x="2837400" y="3895900"/>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0x01</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403" name="Google Shape;403;p19"/>
          <p:cNvSpPr/>
          <p:nvPr/>
        </p:nvSpPr>
        <p:spPr>
          <a:xfrm>
            <a:off x="3557400" y="3895900"/>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0x02</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404" name="Google Shape;404;p19"/>
          <p:cNvSpPr/>
          <p:nvPr/>
        </p:nvSpPr>
        <p:spPr>
          <a:xfrm>
            <a:off x="4277400" y="3895900"/>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0x03</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405" name="Google Shape;405;p19"/>
          <p:cNvSpPr/>
          <p:nvPr/>
        </p:nvSpPr>
        <p:spPr>
          <a:xfrm>
            <a:off x="211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0x04</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406" name="Google Shape;406;p19"/>
          <p:cNvSpPr/>
          <p:nvPr/>
        </p:nvSpPr>
        <p:spPr>
          <a:xfrm>
            <a:off x="283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0x05</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407" name="Google Shape;407;p19"/>
          <p:cNvSpPr/>
          <p:nvPr/>
        </p:nvSpPr>
        <p:spPr>
          <a:xfrm>
            <a:off x="355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0x06</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408" name="Google Shape;408;p19"/>
          <p:cNvSpPr/>
          <p:nvPr/>
        </p:nvSpPr>
        <p:spPr>
          <a:xfrm>
            <a:off x="427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0x07</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409" name="Google Shape;409;p19"/>
          <p:cNvSpPr txBox="1"/>
          <p:nvPr/>
        </p:nvSpPr>
        <p:spPr>
          <a:xfrm>
            <a:off x="6038750" y="3594225"/>
            <a:ext cx="2525400" cy="13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Why that line?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Where are those values from?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Agenda</a:t>
            </a:r>
            <a:endParaRPr b="0" i="0" sz="1350" u="none" cap="none" strike="noStrike">
              <a:solidFill>
                <a:srgbClr val="000000"/>
              </a:solidFill>
              <a:latin typeface="Arial"/>
              <a:ea typeface="Arial"/>
              <a:cs typeface="Arial"/>
              <a:sym typeface="Arial"/>
            </a:endParaRPr>
          </a:p>
        </p:txBody>
      </p:sp>
      <p:sp>
        <p:nvSpPr>
          <p:cNvPr id="174" name="Google Shape;174;p2"/>
          <p:cNvSpPr txBox="1"/>
          <p:nvPr/>
        </p:nvSpPr>
        <p:spPr>
          <a:xfrm>
            <a:off x="628550" y="1186950"/>
            <a:ext cx="8100300" cy="3782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40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Logistics</a:t>
            </a:r>
            <a:endParaRPr b="0" i="0" sz="2400" u="none" cap="none" strike="noStrike">
              <a:solidFill>
                <a:schemeClr val="dk1"/>
              </a:solidFill>
              <a:latin typeface="Arial"/>
              <a:ea typeface="Arial"/>
              <a:cs typeface="Arial"/>
              <a:sym typeface="Arial"/>
            </a:endParaRPr>
          </a:p>
          <a:p>
            <a:pPr indent="-381000" lvl="0" marL="457200" marR="0" rtl="0" algn="l">
              <a:lnSpc>
                <a:spcPct val="140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Ca$h Lab</a:t>
            </a:r>
            <a:endParaRPr b="0" i="0" sz="2400" u="none" cap="none" strike="noStrike">
              <a:solidFill>
                <a:schemeClr val="dk1"/>
              </a:solidFill>
              <a:latin typeface="Arial"/>
              <a:ea typeface="Arial"/>
              <a:cs typeface="Arial"/>
              <a:sym typeface="Arial"/>
            </a:endParaRPr>
          </a:p>
          <a:p>
            <a:pPr indent="-381000" lvl="0" marL="457200" marR="0" rtl="0" algn="l">
              <a:lnSpc>
                <a:spcPct val="140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Cache Concepts</a:t>
            </a:r>
            <a:endParaRPr b="0" i="0" sz="2400" u="none" cap="none" strike="noStrike">
              <a:solidFill>
                <a:schemeClr val="dk1"/>
              </a:solidFill>
              <a:latin typeface="Arial"/>
              <a:ea typeface="Arial"/>
              <a:cs typeface="Arial"/>
              <a:sym typeface="Arial"/>
            </a:endParaRPr>
          </a:p>
          <a:p>
            <a:pPr indent="-381000" lvl="0" marL="457200" marR="0" rtl="0" algn="l">
              <a:lnSpc>
                <a:spcPct val="140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Activity 1: Traces</a:t>
            </a:r>
            <a:endParaRPr b="0" i="0" sz="2400" u="none" cap="none" strike="noStrike">
              <a:solidFill>
                <a:schemeClr val="dk1"/>
              </a:solidFill>
              <a:latin typeface="Arial"/>
              <a:ea typeface="Arial"/>
              <a:cs typeface="Arial"/>
              <a:sym typeface="Arial"/>
            </a:endParaRPr>
          </a:p>
          <a:p>
            <a:pPr indent="-381000" lvl="0" marL="457200" marR="0" rtl="0" algn="l">
              <a:lnSpc>
                <a:spcPct val="140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Activity 2: Blocking</a:t>
            </a:r>
            <a:endParaRPr b="0" i="0" sz="2400" u="none" cap="none" strike="noStrike">
              <a:solidFill>
                <a:schemeClr val="dk1"/>
              </a:solidFill>
              <a:latin typeface="Arial"/>
              <a:ea typeface="Arial"/>
              <a:cs typeface="Arial"/>
              <a:sym typeface="Arial"/>
            </a:endParaRPr>
          </a:p>
          <a:p>
            <a:pPr indent="-381000" lvl="0" marL="457200" marR="0" rtl="0" algn="l">
              <a:lnSpc>
                <a:spcPct val="140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Practice Problems</a:t>
            </a:r>
            <a:endParaRPr b="0" i="0" sz="2400" u="none" cap="none" strike="noStrike">
              <a:solidFill>
                <a:schemeClr val="dk1"/>
              </a:solidFill>
              <a:latin typeface="Arial"/>
              <a:ea typeface="Arial"/>
              <a:cs typeface="Arial"/>
              <a:sym typeface="Arial"/>
            </a:endParaRPr>
          </a:p>
          <a:p>
            <a:pPr indent="-381000" lvl="0" marL="457200" marR="0" rtl="0" algn="l">
              <a:lnSpc>
                <a:spcPct val="140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Appendix: Examples, Style, Git, fscanf</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0"/>
          <p:cNvSpPr txBox="1"/>
          <p:nvPr>
            <p:ph idx="1" type="body"/>
          </p:nvPr>
        </p:nvSpPr>
        <p:spPr>
          <a:xfrm>
            <a:off x="0" y="2127600"/>
            <a:ext cx="1610700" cy="301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Jack.trace</a:t>
            </a:r>
            <a:endParaRPr/>
          </a:p>
          <a:p>
            <a:pPr indent="0" lvl="0" marL="0" rtl="0" algn="l">
              <a:lnSpc>
                <a:spcPct val="100000"/>
              </a:lnSpc>
              <a:spcBef>
                <a:spcPts val="0"/>
              </a:spcBef>
              <a:spcAft>
                <a:spcPts val="0"/>
              </a:spcAft>
              <a:buSzPts val="2400"/>
              <a:buNone/>
            </a:pPr>
            <a:r>
              <a:rPr lang="en-US"/>
              <a:t>L 0,4	M</a:t>
            </a:r>
            <a:endParaRPr/>
          </a:p>
          <a:p>
            <a:pPr indent="0" lvl="0" marL="0" rtl="0" algn="l">
              <a:lnSpc>
                <a:spcPct val="100000"/>
              </a:lnSpc>
              <a:spcBef>
                <a:spcPts val="0"/>
              </a:spcBef>
              <a:spcAft>
                <a:spcPts val="0"/>
              </a:spcAft>
              <a:buSzPts val="2400"/>
              <a:buNone/>
            </a:pPr>
            <a:r>
              <a:rPr lang="en-US">
                <a:highlight>
                  <a:srgbClr val="00FF00"/>
                </a:highlight>
              </a:rPr>
              <a:t>S 0,4	</a:t>
            </a:r>
            <a:r>
              <a:rPr lang="en-US"/>
              <a:t>H</a:t>
            </a:r>
            <a:endParaRPr/>
          </a:p>
          <a:p>
            <a:pPr indent="0" lvl="0" marL="0" rtl="0" algn="l">
              <a:lnSpc>
                <a:spcPct val="100000"/>
              </a:lnSpc>
              <a:spcBef>
                <a:spcPts val="0"/>
              </a:spcBef>
              <a:spcAft>
                <a:spcPts val="0"/>
              </a:spcAft>
              <a:buSzPts val="2400"/>
              <a:buNone/>
            </a:pPr>
            <a:r>
              <a:rPr lang="en-US"/>
              <a:t>L 0,1</a:t>
            </a:r>
            <a:endParaRPr/>
          </a:p>
          <a:p>
            <a:pPr indent="0" lvl="0" marL="0" rtl="0" algn="l">
              <a:lnSpc>
                <a:spcPct val="100000"/>
              </a:lnSpc>
              <a:spcBef>
                <a:spcPts val="0"/>
              </a:spcBef>
              <a:spcAft>
                <a:spcPts val="0"/>
              </a:spcAft>
              <a:buSzPts val="2400"/>
              <a:buNone/>
            </a:pPr>
            <a:r>
              <a:rPr lang="en-US"/>
              <a:t>L 6,1</a:t>
            </a:r>
            <a:endParaRPr/>
          </a:p>
          <a:p>
            <a:pPr indent="0" lvl="0" marL="0" rtl="0" algn="l">
              <a:lnSpc>
                <a:spcPct val="100000"/>
              </a:lnSpc>
              <a:spcBef>
                <a:spcPts val="0"/>
              </a:spcBef>
              <a:spcAft>
                <a:spcPts val="0"/>
              </a:spcAft>
              <a:buSzPts val="2400"/>
              <a:buNone/>
            </a:pPr>
            <a:r>
              <a:rPr lang="en-US"/>
              <a:t>L 5,1</a:t>
            </a:r>
            <a:endParaRPr/>
          </a:p>
          <a:p>
            <a:pPr indent="0" lvl="0" marL="0" rtl="0" algn="l">
              <a:lnSpc>
                <a:spcPct val="100000"/>
              </a:lnSpc>
              <a:spcBef>
                <a:spcPts val="0"/>
              </a:spcBef>
              <a:spcAft>
                <a:spcPts val="0"/>
              </a:spcAft>
              <a:buSzPts val="2400"/>
              <a:buNone/>
            </a:pPr>
            <a:r>
              <a:rPr lang="en-US"/>
              <a:t>L 6,1</a:t>
            </a:r>
            <a:endParaRPr/>
          </a:p>
          <a:p>
            <a:pPr indent="0" lvl="0" marL="0" rtl="0" algn="l">
              <a:lnSpc>
                <a:spcPct val="100000"/>
              </a:lnSpc>
              <a:spcBef>
                <a:spcPts val="0"/>
              </a:spcBef>
              <a:spcAft>
                <a:spcPts val="0"/>
              </a:spcAft>
              <a:buSzPts val="2400"/>
              <a:buNone/>
            </a:pPr>
            <a:r>
              <a:rPr lang="en-US"/>
              <a:t>L 7,1</a:t>
            </a:r>
            <a:endParaRPr/>
          </a:p>
          <a:p>
            <a:pPr indent="0" lvl="0" marL="0" rtl="0" algn="l">
              <a:lnSpc>
                <a:spcPct val="100000"/>
              </a:lnSpc>
              <a:spcBef>
                <a:spcPts val="0"/>
              </a:spcBef>
              <a:spcAft>
                <a:spcPts val="0"/>
              </a:spcAft>
              <a:buSzPts val="2400"/>
              <a:buNone/>
            </a:pPr>
            <a:r>
              <a:rPr lang="en-US"/>
              <a:t> </a:t>
            </a:r>
            <a:endParaRPr/>
          </a:p>
          <a:p>
            <a:pPr indent="0" lvl="0" marL="0" rtl="0" algn="l">
              <a:lnSpc>
                <a:spcPct val="100000"/>
              </a:lnSpc>
              <a:spcBef>
                <a:spcPts val="0"/>
              </a:spcBef>
              <a:spcAft>
                <a:spcPts val="0"/>
              </a:spcAft>
              <a:buSzPts val="2400"/>
              <a:buNone/>
            </a:pPr>
            <a:r>
              <a:t/>
            </a:r>
            <a:endParaRPr/>
          </a:p>
        </p:txBody>
      </p:sp>
      <p:sp>
        <p:nvSpPr>
          <p:cNvPr id="415" name="Google Shape;415;p20"/>
          <p:cNvSpPr/>
          <p:nvPr/>
        </p:nvSpPr>
        <p:spPr>
          <a:xfrm>
            <a:off x="1610700" y="849525"/>
            <a:ext cx="72567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0"/>
          <p:cNvSpPr/>
          <p:nvPr/>
        </p:nvSpPr>
        <p:spPr>
          <a:xfrm>
            <a:off x="201572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0"/>
          <p:cNvSpPr/>
          <p:nvPr/>
        </p:nvSpPr>
        <p:spPr>
          <a:xfrm>
            <a:off x="559837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0"/>
          <p:cNvSpPr/>
          <p:nvPr/>
        </p:nvSpPr>
        <p:spPr>
          <a:xfrm>
            <a:off x="201572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0"/>
          <p:cNvSpPr/>
          <p:nvPr/>
        </p:nvSpPr>
        <p:spPr>
          <a:xfrm>
            <a:off x="559837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0"/>
          <p:cNvSpPr/>
          <p:nvPr/>
        </p:nvSpPr>
        <p:spPr>
          <a:xfrm>
            <a:off x="2226950" y="124197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421" name="Google Shape;421;p20"/>
          <p:cNvSpPr/>
          <p:nvPr/>
        </p:nvSpPr>
        <p:spPr>
          <a:xfrm>
            <a:off x="2827313" y="1241963"/>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422" name="Google Shape;422;p20"/>
          <p:cNvSpPr/>
          <p:nvPr/>
        </p:nvSpPr>
        <p:spPr>
          <a:xfrm>
            <a:off x="3470050" y="124197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423" name="Google Shape;423;p20"/>
          <p:cNvSpPr/>
          <p:nvPr/>
        </p:nvSpPr>
        <p:spPr>
          <a:xfrm>
            <a:off x="4112800" y="1241963"/>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424" name="Google Shape;424;p20"/>
          <p:cNvSpPr/>
          <p:nvPr/>
        </p:nvSpPr>
        <p:spPr>
          <a:xfrm>
            <a:off x="222695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25" name="Google Shape;425;p20"/>
          <p:cNvSpPr/>
          <p:nvPr/>
        </p:nvSpPr>
        <p:spPr>
          <a:xfrm>
            <a:off x="282731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26" name="Google Shape;426;p20"/>
          <p:cNvSpPr/>
          <p:nvPr/>
        </p:nvSpPr>
        <p:spPr>
          <a:xfrm>
            <a:off x="347005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27" name="Google Shape;427;p20"/>
          <p:cNvSpPr/>
          <p:nvPr/>
        </p:nvSpPr>
        <p:spPr>
          <a:xfrm>
            <a:off x="411280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28" name="Google Shape;428;p20"/>
          <p:cNvSpPr/>
          <p:nvPr/>
        </p:nvSpPr>
        <p:spPr>
          <a:xfrm>
            <a:off x="58337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29" name="Google Shape;429;p20"/>
          <p:cNvSpPr/>
          <p:nvPr/>
        </p:nvSpPr>
        <p:spPr>
          <a:xfrm>
            <a:off x="643406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30" name="Google Shape;430;p20"/>
          <p:cNvSpPr/>
          <p:nvPr/>
        </p:nvSpPr>
        <p:spPr>
          <a:xfrm>
            <a:off x="70768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31" name="Google Shape;431;p20"/>
          <p:cNvSpPr/>
          <p:nvPr/>
        </p:nvSpPr>
        <p:spPr>
          <a:xfrm>
            <a:off x="771955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32" name="Google Shape;432;p20"/>
          <p:cNvSpPr/>
          <p:nvPr/>
        </p:nvSpPr>
        <p:spPr>
          <a:xfrm>
            <a:off x="58337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33" name="Google Shape;433;p20"/>
          <p:cNvSpPr/>
          <p:nvPr/>
        </p:nvSpPr>
        <p:spPr>
          <a:xfrm>
            <a:off x="643406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34" name="Google Shape;434;p20"/>
          <p:cNvSpPr/>
          <p:nvPr/>
        </p:nvSpPr>
        <p:spPr>
          <a:xfrm>
            <a:off x="70768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35" name="Google Shape;435;p20"/>
          <p:cNvSpPr/>
          <p:nvPr/>
        </p:nvSpPr>
        <p:spPr>
          <a:xfrm>
            <a:off x="771955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36" name="Google Shape;436;p20"/>
          <p:cNvSpPr txBox="1"/>
          <p:nvPr>
            <p:ph type="title"/>
          </p:nvPr>
        </p:nvSpPr>
        <p:spPr>
          <a:xfrm>
            <a:off x="357017" y="175483"/>
            <a:ext cx="7592100" cy="5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Example Trace</a:t>
            </a:r>
            <a:endParaRPr/>
          </a:p>
        </p:txBody>
      </p:sp>
      <p:sp>
        <p:nvSpPr>
          <p:cNvPr id="437" name="Google Shape;437;p20"/>
          <p:cNvSpPr txBox="1"/>
          <p:nvPr/>
        </p:nvSpPr>
        <p:spPr>
          <a:xfrm>
            <a:off x="1610700" y="3276175"/>
            <a:ext cx="3786000" cy="38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0"/>
          <p:cNvSpPr/>
          <p:nvPr/>
        </p:nvSpPr>
        <p:spPr>
          <a:xfrm>
            <a:off x="1610700" y="3730950"/>
            <a:ext cx="3786000" cy="18396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0"/>
          <p:cNvSpPr/>
          <p:nvPr/>
        </p:nvSpPr>
        <p:spPr>
          <a:xfrm>
            <a:off x="2117400" y="3895900"/>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0x00</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440" name="Google Shape;440;p20"/>
          <p:cNvSpPr/>
          <p:nvPr/>
        </p:nvSpPr>
        <p:spPr>
          <a:xfrm>
            <a:off x="2837400" y="3895900"/>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0x01</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441" name="Google Shape;441;p20"/>
          <p:cNvSpPr/>
          <p:nvPr/>
        </p:nvSpPr>
        <p:spPr>
          <a:xfrm>
            <a:off x="3557400" y="3895900"/>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0x02</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442" name="Google Shape;442;p20"/>
          <p:cNvSpPr/>
          <p:nvPr/>
        </p:nvSpPr>
        <p:spPr>
          <a:xfrm>
            <a:off x="4277400" y="3895900"/>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0x03</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443" name="Google Shape;443;p20"/>
          <p:cNvSpPr/>
          <p:nvPr/>
        </p:nvSpPr>
        <p:spPr>
          <a:xfrm>
            <a:off x="211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0x04</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444" name="Google Shape;444;p20"/>
          <p:cNvSpPr/>
          <p:nvPr/>
        </p:nvSpPr>
        <p:spPr>
          <a:xfrm>
            <a:off x="283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0x05</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445" name="Google Shape;445;p20"/>
          <p:cNvSpPr/>
          <p:nvPr/>
        </p:nvSpPr>
        <p:spPr>
          <a:xfrm>
            <a:off x="355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0x06</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446" name="Google Shape;446;p20"/>
          <p:cNvSpPr/>
          <p:nvPr/>
        </p:nvSpPr>
        <p:spPr>
          <a:xfrm>
            <a:off x="427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0x07</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447" name="Google Shape;447;p20"/>
          <p:cNvSpPr txBox="1"/>
          <p:nvPr/>
        </p:nvSpPr>
        <p:spPr>
          <a:xfrm>
            <a:off x="6038750" y="3594225"/>
            <a:ext cx="2525400" cy="13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happens if values change?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1"/>
          <p:cNvSpPr txBox="1"/>
          <p:nvPr>
            <p:ph idx="1" type="body"/>
          </p:nvPr>
        </p:nvSpPr>
        <p:spPr>
          <a:xfrm>
            <a:off x="0" y="2127600"/>
            <a:ext cx="1610700" cy="301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Jack.trace</a:t>
            </a:r>
            <a:endParaRPr/>
          </a:p>
          <a:p>
            <a:pPr indent="0" lvl="0" marL="0" rtl="0" algn="l">
              <a:lnSpc>
                <a:spcPct val="100000"/>
              </a:lnSpc>
              <a:spcBef>
                <a:spcPts val="0"/>
              </a:spcBef>
              <a:spcAft>
                <a:spcPts val="0"/>
              </a:spcAft>
              <a:buSzPts val="2400"/>
              <a:buNone/>
            </a:pPr>
            <a:r>
              <a:rPr lang="en-US"/>
              <a:t>L 0,4	M</a:t>
            </a:r>
            <a:endParaRPr/>
          </a:p>
          <a:p>
            <a:pPr indent="0" lvl="0" marL="0" rtl="0" algn="l">
              <a:lnSpc>
                <a:spcPct val="100000"/>
              </a:lnSpc>
              <a:spcBef>
                <a:spcPts val="0"/>
              </a:spcBef>
              <a:spcAft>
                <a:spcPts val="0"/>
              </a:spcAft>
              <a:buSzPts val="2400"/>
              <a:buNone/>
            </a:pPr>
            <a:r>
              <a:rPr lang="en-US"/>
              <a:t>S 0,4	H</a:t>
            </a:r>
            <a:endParaRPr/>
          </a:p>
          <a:p>
            <a:pPr indent="0" lvl="0" marL="0" rtl="0" algn="l">
              <a:lnSpc>
                <a:spcPct val="100000"/>
              </a:lnSpc>
              <a:spcBef>
                <a:spcPts val="0"/>
              </a:spcBef>
              <a:spcAft>
                <a:spcPts val="0"/>
              </a:spcAft>
              <a:buSzPts val="2400"/>
              <a:buNone/>
            </a:pPr>
            <a:r>
              <a:rPr lang="en-US">
                <a:highlight>
                  <a:srgbClr val="00FF00"/>
                </a:highlight>
              </a:rPr>
              <a:t>L 0,1	</a:t>
            </a:r>
            <a:r>
              <a:rPr lang="en-US"/>
              <a:t>H</a:t>
            </a:r>
            <a:endParaRPr/>
          </a:p>
          <a:p>
            <a:pPr indent="0" lvl="0" marL="0" rtl="0" algn="l">
              <a:lnSpc>
                <a:spcPct val="100000"/>
              </a:lnSpc>
              <a:spcBef>
                <a:spcPts val="0"/>
              </a:spcBef>
              <a:spcAft>
                <a:spcPts val="0"/>
              </a:spcAft>
              <a:buSzPts val="2400"/>
              <a:buNone/>
            </a:pPr>
            <a:r>
              <a:rPr lang="en-US"/>
              <a:t>L 6,1</a:t>
            </a:r>
            <a:endParaRPr/>
          </a:p>
          <a:p>
            <a:pPr indent="0" lvl="0" marL="0" rtl="0" algn="l">
              <a:lnSpc>
                <a:spcPct val="100000"/>
              </a:lnSpc>
              <a:spcBef>
                <a:spcPts val="0"/>
              </a:spcBef>
              <a:spcAft>
                <a:spcPts val="0"/>
              </a:spcAft>
              <a:buSzPts val="2400"/>
              <a:buNone/>
            </a:pPr>
            <a:r>
              <a:rPr lang="en-US"/>
              <a:t>L 5,1</a:t>
            </a:r>
            <a:endParaRPr/>
          </a:p>
          <a:p>
            <a:pPr indent="0" lvl="0" marL="0" rtl="0" algn="l">
              <a:lnSpc>
                <a:spcPct val="100000"/>
              </a:lnSpc>
              <a:spcBef>
                <a:spcPts val="0"/>
              </a:spcBef>
              <a:spcAft>
                <a:spcPts val="0"/>
              </a:spcAft>
              <a:buSzPts val="2400"/>
              <a:buNone/>
            </a:pPr>
            <a:r>
              <a:rPr lang="en-US"/>
              <a:t>L 6,1</a:t>
            </a:r>
            <a:endParaRPr/>
          </a:p>
          <a:p>
            <a:pPr indent="0" lvl="0" marL="0" rtl="0" algn="l">
              <a:lnSpc>
                <a:spcPct val="100000"/>
              </a:lnSpc>
              <a:spcBef>
                <a:spcPts val="0"/>
              </a:spcBef>
              <a:spcAft>
                <a:spcPts val="0"/>
              </a:spcAft>
              <a:buSzPts val="2400"/>
              <a:buNone/>
            </a:pPr>
            <a:r>
              <a:rPr lang="en-US"/>
              <a:t>L 7,1</a:t>
            </a:r>
            <a:endParaRPr/>
          </a:p>
          <a:p>
            <a:pPr indent="0" lvl="0" marL="0" rtl="0" algn="l">
              <a:lnSpc>
                <a:spcPct val="100000"/>
              </a:lnSpc>
              <a:spcBef>
                <a:spcPts val="0"/>
              </a:spcBef>
              <a:spcAft>
                <a:spcPts val="0"/>
              </a:spcAft>
              <a:buSzPts val="2400"/>
              <a:buNone/>
            </a:pPr>
            <a:r>
              <a:rPr lang="en-US"/>
              <a:t> </a:t>
            </a:r>
            <a:endParaRPr/>
          </a:p>
          <a:p>
            <a:pPr indent="0" lvl="0" marL="0" rtl="0" algn="l">
              <a:lnSpc>
                <a:spcPct val="100000"/>
              </a:lnSpc>
              <a:spcBef>
                <a:spcPts val="0"/>
              </a:spcBef>
              <a:spcAft>
                <a:spcPts val="0"/>
              </a:spcAft>
              <a:buSzPts val="2400"/>
              <a:buNone/>
            </a:pPr>
            <a:r>
              <a:t/>
            </a:r>
            <a:endParaRPr/>
          </a:p>
        </p:txBody>
      </p:sp>
      <p:sp>
        <p:nvSpPr>
          <p:cNvPr id="453" name="Google Shape;453;p21"/>
          <p:cNvSpPr/>
          <p:nvPr/>
        </p:nvSpPr>
        <p:spPr>
          <a:xfrm>
            <a:off x="1610700" y="849525"/>
            <a:ext cx="72567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1"/>
          <p:cNvSpPr/>
          <p:nvPr/>
        </p:nvSpPr>
        <p:spPr>
          <a:xfrm>
            <a:off x="201572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1"/>
          <p:cNvSpPr/>
          <p:nvPr/>
        </p:nvSpPr>
        <p:spPr>
          <a:xfrm>
            <a:off x="559837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1"/>
          <p:cNvSpPr/>
          <p:nvPr/>
        </p:nvSpPr>
        <p:spPr>
          <a:xfrm>
            <a:off x="201572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1"/>
          <p:cNvSpPr/>
          <p:nvPr/>
        </p:nvSpPr>
        <p:spPr>
          <a:xfrm>
            <a:off x="559837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1"/>
          <p:cNvSpPr/>
          <p:nvPr/>
        </p:nvSpPr>
        <p:spPr>
          <a:xfrm>
            <a:off x="2226950" y="124197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459" name="Google Shape;459;p21"/>
          <p:cNvSpPr/>
          <p:nvPr/>
        </p:nvSpPr>
        <p:spPr>
          <a:xfrm>
            <a:off x="282731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460" name="Google Shape;460;p21"/>
          <p:cNvSpPr/>
          <p:nvPr/>
        </p:nvSpPr>
        <p:spPr>
          <a:xfrm>
            <a:off x="34700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461" name="Google Shape;461;p21"/>
          <p:cNvSpPr/>
          <p:nvPr/>
        </p:nvSpPr>
        <p:spPr>
          <a:xfrm>
            <a:off x="411280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462" name="Google Shape;462;p21"/>
          <p:cNvSpPr/>
          <p:nvPr/>
        </p:nvSpPr>
        <p:spPr>
          <a:xfrm>
            <a:off x="222695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63" name="Google Shape;463;p21"/>
          <p:cNvSpPr/>
          <p:nvPr/>
        </p:nvSpPr>
        <p:spPr>
          <a:xfrm>
            <a:off x="282731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64" name="Google Shape;464;p21"/>
          <p:cNvSpPr/>
          <p:nvPr/>
        </p:nvSpPr>
        <p:spPr>
          <a:xfrm>
            <a:off x="347005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65" name="Google Shape;465;p21"/>
          <p:cNvSpPr/>
          <p:nvPr/>
        </p:nvSpPr>
        <p:spPr>
          <a:xfrm>
            <a:off x="411280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66" name="Google Shape;466;p21"/>
          <p:cNvSpPr/>
          <p:nvPr/>
        </p:nvSpPr>
        <p:spPr>
          <a:xfrm>
            <a:off x="58337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67" name="Google Shape;467;p21"/>
          <p:cNvSpPr/>
          <p:nvPr/>
        </p:nvSpPr>
        <p:spPr>
          <a:xfrm>
            <a:off x="643406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68" name="Google Shape;468;p21"/>
          <p:cNvSpPr/>
          <p:nvPr/>
        </p:nvSpPr>
        <p:spPr>
          <a:xfrm>
            <a:off x="70768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69" name="Google Shape;469;p21"/>
          <p:cNvSpPr/>
          <p:nvPr/>
        </p:nvSpPr>
        <p:spPr>
          <a:xfrm>
            <a:off x="771955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70" name="Google Shape;470;p21"/>
          <p:cNvSpPr/>
          <p:nvPr/>
        </p:nvSpPr>
        <p:spPr>
          <a:xfrm>
            <a:off x="58337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71" name="Google Shape;471;p21"/>
          <p:cNvSpPr/>
          <p:nvPr/>
        </p:nvSpPr>
        <p:spPr>
          <a:xfrm>
            <a:off x="643406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72" name="Google Shape;472;p21"/>
          <p:cNvSpPr/>
          <p:nvPr/>
        </p:nvSpPr>
        <p:spPr>
          <a:xfrm>
            <a:off x="70768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73" name="Google Shape;473;p21"/>
          <p:cNvSpPr/>
          <p:nvPr/>
        </p:nvSpPr>
        <p:spPr>
          <a:xfrm>
            <a:off x="771955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74" name="Google Shape;474;p21"/>
          <p:cNvSpPr txBox="1"/>
          <p:nvPr>
            <p:ph type="title"/>
          </p:nvPr>
        </p:nvSpPr>
        <p:spPr>
          <a:xfrm>
            <a:off x="357017" y="175483"/>
            <a:ext cx="7592100" cy="5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Example Trace</a:t>
            </a:r>
            <a:endParaRPr/>
          </a:p>
        </p:txBody>
      </p:sp>
      <p:sp>
        <p:nvSpPr>
          <p:cNvPr id="475" name="Google Shape;475;p21"/>
          <p:cNvSpPr txBox="1"/>
          <p:nvPr/>
        </p:nvSpPr>
        <p:spPr>
          <a:xfrm>
            <a:off x="1610700" y="3276175"/>
            <a:ext cx="3786000" cy="38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1"/>
          <p:cNvSpPr/>
          <p:nvPr/>
        </p:nvSpPr>
        <p:spPr>
          <a:xfrm>
            <a:off x="1610700" y="3730950"/>
            <a:ext cx="3786000" cy="21558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1"/>
          <p:cNvSpPr/>
          <p:nvPr/>
        </p:nvSpPr>
        <p:spPr>
          <a:xfrm>
            <a:off x="211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0x00</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478" name="Google Shape;478;p21"/>
          <p:cNvSpPr/>
          <p:nvPr/>
        </p:nvSpPr>
        <p:spPr>
          <a:xfrm>
            <a:off x="283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0x01</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479" name="Google Shape;479;p21"/>
          <p:cNvSpPr/>
          <p:nvPr/>
        </p:nvSpPr>
        <p:spPr>
          <a:xfrm>
            <a:off x="355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0x02</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480" name="Google Shape;480;p21"/>
          <p:cNvSpPr/>
          <p:nvPr/>
        </p:nvSpPr>
        <p:spPr>
          <a:xfrm>
            <a:off x="427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0x03</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481" name="Google Shape;481;p21"/>
          <p:cNvSpPr/>
          <p:nvPr/>
        </p:nvSpPr>
        <p:spPr>
          <a:xfrm>
            <a:off x="211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0x04</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482" name="Google Shape;482;p21"/>
          <p:cNvSpPr/>
          <p:nvPr/>
        </p:nvSpPr>
        <p:spPr>
          <a:xfrm>
            <a:off x="283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0x05</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483" name="Google Shape;483;p21"/>
          <p:cNvSpPr/>
          <p:nvPr/>
        </p:nvSpPr>
        <p:spPr>
          <a:xfrm>
            <a:off x="355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0x06</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484" name="Google Shape;484;p21"/>
          <p:cNvSpPr/>
          <p:nvPr/>
        </p:nvSpPr>
        <p:spPr>
          <a:xfrm>
            <a:off x="427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0x07</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485" name="Google Shape;485;p21"/>
          <p:cNvSpPr txBox="1"/>
          <p:nvPr/>
        </p:nvSpPr>
        <p:spPr>
          <a:xfrm>
            <a:off x="6038750" y="3594225"/>
            <a:ext cx="2525400" cy="13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Why is this still a hit?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would happen if we had not previously loaded all four bytes?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2"/>
          <p:cNvSpPr txBox="1"/>
          <p:nvPr>
            <p:ph idx="1" type="body"/>
          </p:nvPr>
        </p:nvSpPr>
        <p:spPr>
          <a:xfrm>
            <a:off x="0" y="2127600"/>
            <a:ext cx="1610700" cy="301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Jack.trace</a:t>
            </a:r>
            <a:endParaRPr/>
          </a:p>
          <a:p>
            <a:pPr indent="0" lvl="0" marL="0" rtl="0" algn="l">
              <a:lnSpc>
                <a:spcPct val="100000"/>
              </a:lnSpc>
              <a:spcBef>
                <a:spcPts val="0"/>
              </a:spcBef>
              <a:spcAft>
                <a:spcPts val="0"/>
              </a:spcAft>
              <a:buSzPts val="2400"/>
              <a:buNone/>
            </a:pPr>
            <a:r>
              <a:rPr lang="en-US"/>
              <a:t>L 0,4	M</a:t>
            </a:r>
            <a:endParaRPr/>
          </a:p>
          <a:p>
            <a:pPr indent="0" lvl="0" marL="0" rtl="0" algn="l">
              <a:lnSpc>
                <a:spcPct val="100000"/>
              </a:lnSpc>
              <a:spcBef>
                <a:spcPts val="0"/>
              </a:spcBef>
              <a:spcAft>
                <a:spcPts val="0"/>
              </a:spcAft>
              <a:buSzPts val="2400"/>
              <a:buNone/>
            </a:pPr>
            <a:r>
              <a:rPr lang="en-US"/>
              <a:t>S 0,4	H</a:t>
            </a:r>
            <a:endParaRPr/>
          </a:p>
          <a:p>
            <a:pPr indent="0" lvl="0" marL="0" rtl="0" algn="l">
              <a:lnSpc>
                <a:spcPct val="100000"/>
              </a:lnSpc>
              <a:spcBef>
                <a:spcPts val="0"/>
              </a:spcBef>
              <a:spcAft>
                <a:spcPts val="0"/>
              </a:spcAft>
              <a:buSzPts val="2400"/>
              <a:buNone/>
            </a:pPr>
            <a:r>
              <a:rPr lang="en-US"/>
              <a:t>L 0,1	H</a:t>
            </a:r>
            <a:endParaRPr/>
          </a:p>
          <a:p>
            <a:pPr indent="0" lvl="0" marL="0" rtl="0" algn="l">
              <a:lnSpc>
                <a:spcPct val="100000"/>
              </a:lnSpc>
              <a:spcBef>
                <a:spcPts val="0"/>
              </a:spcBef>
              <a:spcAft>
                <a:spcPts val="0"/>
              </a:spcAft>
              <a:buSzPts val="2400"/>
              <a:buNone/>
            </a:pPr>
            <a:r>
              <a:rPr lang="en-US">
                <a:highlight>
                  <a:srgbClr val="00FF00"/>
                </a:highlight>
              </a:rPr>
              <a:t>L 6,1</a:t>
            </a:r>
            <a:r>
              <a:rPr lang="en-US"/>
              <a:t>	M</a:t>
            </a:r>
            <a:endParaRPr/>
          </a:p>
          <a:p>
            <a:pPr indent="0" lvl="0" marL="0" rtl="0" algn="l">
              <a:lnSpc>
                <a:spcPct val="100000"/>
              </a:lnSpc>
              <a:spcBef>
                <a:spcPts val="0"/>
              </a:spcBef>
              <a:spcAft>
                <a:spcPts val="0"/>
              </a:spcAft>
              <a:buSzPts val="2400"/>
              <a:buNone/>
            </a:pPr>
            <a:r>
              <a:rPr lang="en-US"/>
              <a:t>L 5,1</a:t>
            </a:r>
            <a:endParaRPr/>
          </a:p>
          <a:p>
            <a:pPr indent="0" lvl="0" marL="0" rtl="0" algn="l">
              <a:lnSpc>
                <a:spcPct val="100000"/>
              </a:lnSpc>
              <a:spcBef>
                <a:spcPts val="0"/>
              </a:spcBef>
              <a:spcAft>
                <a:spcPts val="0"/>
              </a:spcAft>
              <a:buSzPts val="2400"/>
              <a:buNone/>
            </a:pPr>
            <a:r>
              <a:rPr lang="en-US"/>
              <a:t>L 6,1</a:t>
            </a:r>
            <a:endParaRPr/>
          </a:p>
          <a:p>
            <a:pPr indent="0" lvl="0" marL="0" rtl="0" algn="l">
              <a:lnSpc>
                <a:spcPct val="100000"/>
              </a:lnSpc>
              <a:spcBef>
                <a:spcPts val="0"/>
              </a:spcBef>
              <a:spcAft>
                <a:spcPts val="0"/>
              </a:spcAft>
              <a:buSzPts val="2400"/>
              <a:buNone/>
            </a:pPr>
            <a:r>
              <a:rPr lang="en-US"/>
              <a:t>L 7,1</a:t>
            </a:r>
            <a:endParaRPr/>
          </a:p>
          <a:p>
            <a:pPr indent="0" lvl="0" marL="0" rtl="0" algn="l">
              <a:lnSpc>
                <a:spcPct val="100000"/>
              </a:lnSpc>
              <a:spcBef>
                <a:spcPts val="0"/>
              </a:spcBef>
              <a:spcAft>
                <a:spcPts val="0"/>
              </a:spcAft>
              <a:buSzPts val="2400"/>
              <a:buNone/>
            </a:pPr>
            <a:r>
              <a:rPr lang="en-US"/>
              <a:t> </a:t>
            </a:r>
            <a:endParaRPr/>
          </a:p>
          <a:p>
            <a:pPr indent="0" lvl="0" marL="0" rtl="0" algn="l">
              <a:lnSpc>
                <a:spcPct val="100000"/>
              </a:lnSpc>
              <a:spcBef>
                <a:spcPts val="0"/>
              </a:spcBef>
              <a:spcAft>
                <a:spcPts val="0"/>
              </a:spcAft>
              <a:buSzPts val="2400"/>
              <a:buNone/>
            </a:pPr>
            <a:r>
              <a:t/>
            </a:r>
            <a:endParaRPr/>
          </a:p>
        </p:txBody>
      </p:sp>
      <p:sp>
        <p:nvSpPr>
          <p:cNvPr id="491" name="Google Shape;491;p22"/>
          <p:cNvSpPr/>
          <p:nvPr/>
        </p:nvSpPr>
        <p:spPr>
          <a:xfrm>
            <a:off x="1610700" y="849525"/>
            <a:ext cx="72333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2"/>
          <p:cNvSpPr/>
          <p:nvPr/>
        </p:nvSpPr>
        <p:spPr>
          <a:xfrm>
            <a:off x="201572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2"/>
          <p:cNvSpPr/>
          <p:nvPr/>
        </p:nvSpPr>
        <p:spPr>
          <a:xfrm>
            <a:off x="559837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2"/>
          <p:cNvSpPr/>
          <p:nvPr/>
        </p:nvSpPr>
        <p:spPr>
          <a:xfrm>
            <a:off x="201572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2"/>
          <p:cNvSpPr/>
          <p:nvPr/>
        </p:nvSpPr>
        <p:spPr>
          <a:xfrm>
            <a:off x="559837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2"/>
          <p:cNvSpPr/>
          <p:nvPr/>
        </p:nvSpPr>
        <p:spPr>
          <a:xfrm>
            <a:off x="22269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497" name="Google Shape;497;p22"/>
          <p:cNvSpPr/>
          <p:nvPr/>
        </p:nvSpPr>
        <p:spPr>
          <a:xfrm>
            <a:off x="282731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498" name="Google Shape;498;p22"/>
          <p:cNvSpPr/>
          <p:nvPr/>
        </p:nvSpPr>
        <p:spPr>
          <a:xfrm>
            <a:off x="34700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499" name="Google Shape;499;p22"/>
          <p:cNvSpPr/>
          <p:nvPr/>
        </p:nvSpPr>
        <p:spPr>
          <a:xfrm>
            <a:off x="411280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500" name="Google Shape;500;p22"/>
          <p:cNvSpPr/>
          <p:nvPr/>
        </p:nvSpPr>
        <p:spPr>
          <a:xfrm>
            <a:off x="2226950" y="218912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501" name="Google Shape;501;p22"/>
          <p:cNvSpPr/>
          <p:nvPr/>
        </p:nvSpPr>
        <p:spPr>
          <a:xfrm>
            <a:off x="282731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02" name="Google Shape;502;p22"/>
          <p:cNvSpPr/>
          <p:nvPr/>
        </p:nvSpPr>
        <p:spPr>
          <a:xfrm>
            <a:off x="347005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03" name="Google Shape;503;p22"/>
          <p:cNvSpPr/>
          <p:nvPr/>
        </p:nvSpPr>
        <p:spPr>
          <a:xfrm>
            <a:off x="411280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04" name="Google Shape;504;p22"/>
          <p:cNvSpPr/>
          <p:nvPr/>
        </p:nvSpPr>
        <p:spPr>
          <a:xfrm>
            <a:off x="58337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05" name="Google Shape;505;p22"/>
          <p:cNvSpPr/>
          <p:nvPr/>
        </p:nvSpPr>
        <p:spPr>
          <a:xfrm>
            <a:off x="643406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06" name="Google Shape;506;p22"/>
          <p:cNvSpPr/>
          <p:nvPr/>
        </p:nvSpPr>
        <p:spPr>
          <a:xfrm>
            <a:off x="70768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07" name="Google Shape;507;p22"/>
          <p:cNvSpPr/>
          <p:nvPr/>
        </p:nvSpPr>
        <p:spPr>
          <a:xfrm>
            <a:off x="771955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08" name="Google Shape;508;p22"/>
          <p:cNvSpPr/>
          <p:nvPr/>
        </p:nvSpPr>
        <p:spPr>
          <a:xfrm>
            <a:off x="58337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09" name="Google Shape;509;p22"/>
          <p:cNvSpPr/>
          <p:nvPr/>
        </p:nvSpPr>
        <p:spPr>
          <a:xfrm>
            <a:off x="643406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10" name="Google Shape;510;p22"/>
          <p:cNvSpPr/>
          <p:nvPr/>
        </p:nvSpPr>
        <p:spPr>
          <a:xfrm>
            <a:off x="70768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11" name="Google Shape;511;p22"/>
          <p:cNvSpPr/>
          <p:nvPr/>
        </p:nvSpPr>
        <p:spPr>
          <a:xfrm>
            <a:off x="771955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12" name="Google Shape;512;p22"/>
          <p:cNvSpPr txBox="1"/>
          <p:nvPr>
            <p:ph type="title"/>
          </p:nvPr>
        </p:nvSpPr>
        <p:spPr>
          <a:xfrm>
            <a:off x="357017" y="187133"/>
            <a:ext cx="7592100" cy="5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Example Trace</a:t>
            </a:r>
            <a:endParaRPr/>
          </a:p>
        </p:txBody>
      </p:sp>
      <p:sp>
        <p:nvSpPr>
          <p:cNvPr id="513" name="Google Shape;513;p22"/>
          <p:cNvSpPr txBox="1"/>
          <p:nvPr/>
        </p:nvSpPr>
        <p:spPr>
          <a:xfrm>
            <a:off x="1610700" y="3276175"/>
            <a:ext cx="3786000" cy="38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2"/>
          <p:cNvSpPr/>
          <p:nvPr/>
        </p:nvSpPr>
        <p:spPr>
          <a:xfrm>
            <a:off x="1610700" y="3730950"/>
            <a:ext cx="37860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2"/>
          <p:cNvSpPr/>
          <p:nvPr/>
        </p:nvSpPr>
        <p:spPr>
          <a:xfrm>
            <a:off x="211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0x00</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516" name="Google Shape;516;p22"/>
          <p:cNvSpPr/>
          <p:nvPr/>
        </p:nvSpPr>
        <p:spPr>
          <a:xfrm>
            <a:off x="283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0x01</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517" name="Google Shape;517;p22"/>
          <p:cNvSpPr/>
          <p:nvPr/>
        </p:nvSpPr>
        <p:spPr>
          <a:xfrm>
            <a:off x="355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0x02</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518" name="Google Shape;518;p22"/>
          <p:cNvSpPr/>
          <p:nvPr/>
        </p:nvSpPr>
        <p:spPr>
          <a:xfrm>
            <a:off x="427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0x03</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519" name="Google Shape;519;p22"/>
          <p:cNvSpPr/>
          <p:nvPr/>
        </p:nvSpPr>
        <p:spPr>
          <a:xfrm>
            <a:off x="211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0x04</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520" name="Google Shape;520;p22"/>
          <p:cNvSpPr/>
          <p:nvPr/>
        </p:nvSpPr>
        <p:spPr>
          <a:xfrm>
            <a:off x="283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0x05</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521" name="Google Shape;521;p22"/>
          <p:cNvSpPr/>
          <p:nvPr/>
        </p:nvSpPr>
        <p:spPr>
          <a:xfrm>
            <a:off x="3557400" y="4413900"/>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0x06</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522" name="Google Shape;522;p22"/>
          <p:cNvSpPr/>
          <p:nvPr/>
        </p:nvSpPr>
        <p:spPr>
          <a:xfrm>
            <a:off x="427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0x07</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523" name="Google Shape;523;p22"/>
          <p:cNvSpPr txBox="1"/>
          <p:nvPr/>
        </p:nvSpPr>
        <p:spPr>
          <a:xfrm>
            <a:off x="6038750" y="3594225"/>
            <a:ext cx="2525400" cy="13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Just one Byte?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3"/>
          <p:cNvSpPr txBox="1"/>
          <p:nvPr>
            <p:ph idx="1" type="body"/>
          </p:nvPr>
        </p:nvSpPr>
        <p:spPr>
          <a:xfrm>
            <a:off x="0" y="2127600"/>
            <a:ext cx="1610700" cy="301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Jack.trace</a:t>
            </a:r>
            <a:endParaRPr/>
          </a:p>
          <a:p>
            <a:pPr indent="0" lvl="0" marL="0" rtl="0" algn="l">
              <a:lnSpc>
                <a:spcPct val="100000"/>
              </a:lnSpc>
              <a:spcBef>
                <a:spcPts val="0"/>
              </a:spcBef>
              <a:spcAft>
                <a:spcPts val="0"/>
              </a:spcAft>
              <a:buSzPts val="2400"/>
              <a:buNone/>
            </a:pPr>
            <a:r>
              <a:rPr lang="en-US"/>
              <a:t>L 0,4	M</a:t>
            </a:r>
            <a:endParaRPr/>
          </a:p>
          <a:p>
            <a:pPr indent="0" lvl="0" marL="0" rtl="0" algn="l">
              <a:lnSpc>
                <a:spcPct val="100000"/>
              </a:lnSpc>
              <a:spcBef>
                <a:spcPts val="0"/>
              </a:spcBef>
              <a:spcAft>
                <a:spcPts val="0"/>
              </a:spcAft>
              <a:buSzPts val="2400"/>
              <a:buNone/>
            </a:pPr>
            <a:r>
              <a:rPr lang="en-US"/>
              <a:t>S 0,4	H</a:t>
            </a:r>
            <a:endParaRPr/>
          </a:p>
          <a:p>
            <a:pPr indent="0" lvl="0" marL="0" rtl="0" algn="l">
              <a:lnSpc>
                <a:spcPct val="100000"/>
              </a:lnSpc>
              <a:spcBef>
                <a:spcPts val="0"/>
              </a:spcBef>
              <a:spcAft>
                <a:spcPts val="0"/>
              </a:spcAft>
              <a:buSzPts val="2400"/>
              <a:buNone/>
            </a:pPr>
            <a:r>
              <a:rPr lang="en-US"/>
              <a:t>L 0,1	H</a:t>
            </a:r>
            <a:endParaRPr/>
          </a:p>
          <a:p>
            <a:pPr indent="0" lvl="0" marL="0" rtl="0" algn="l">
              <a:lnSpc>
                <a:spcPct val="100000"/>
              </a:lnSpc>
              <a:spcBef>
                <a:spcPts val="0"/>
              </a:spcBef>
              <a:spcAft>
                <a:spcPts val="0"/>
              </a:spcAft>
              <a:buSzPts val="2400"/>
              <a:buNone/>
            </a:pPr>
            <a:r>
              <a:rPr lang="en-US">
                <a:highlight>
                  <a:srgbClr val="00FF00"/>
                </a:highlight>
              </a:rPr>
              <a:t>L 6,1</a:t>
            </a:r>
            <a:r>
              <a:rPr lang="en-US"/>
              <a:t>	M</a:t>
            </a:r>
            <a:endParaRPr/>
          </a:p>
          <a:p>
            <a:pPr indent="0" lvl="0" marL="0" rtl="0" algn="l">
              <a:lnSpc>
                <a:spcPct val="100000"/>
              </a:lnSpc>
              <a:spcBef>
                <a:spcPts val="0"/>
              </a:spcBef>
              <a:spcAft>
                <a:spcPts val="0"/>
              </a:spcAft>
              <a:buSzPts val="2400"/>
              <a:buNone/>
            </a:pPr>
            <a:r>
              <a:rPr lang="en-US"/>
              <a:t>L 5,1</a:t>
            </a:r>
            <a:endParaRPr/>
          </a:p>
          <a:p>
            <a:pPr indent="0" lvl="0" marL="0" rtl="0" algn="l">
              <a:lnSpc>
                <a:spcPct val="100000"/>
              </a:lnSpc>
              <a:spcBef>
                <a:spcPts val="0"/>
              </a:spcBef>
              <a:spcAft>
                <a:spcPts val="0"/>
              </a:spcAft>
              <a:buSzPts val="2400"/>
              <a:buNone/>
            </a:pPr>
            <a:r>
              <a:rPr lang="en-US"/>
              <a:t>L 6,1</a:t>
            </a:r>
            <a:endParaRPr/>
          </a:p>
          <a:p>
            <a:pPr indent="0" lvl="0" marL="0" rtl="0" algn="l">
              <a:lnSpc>
                <a:spcPct val="100000"/>
              </a:lnSpc>
              <a:spcBef>
                <a:spcPts val="0"/>
              </a:spcBef>
              <a:spcAft>
                <a:spcPts val="0"/>
              </a:spcAft>
              <a:buSzPts val="2400"/>
              <a:buNone/>
            </a:pPr>
            <a:r>
              <a:rPr lang="en-US"/>
              <a:t>L 7,1</a:t>
            </a:r>
            <a:endParaRPr/>
          </a:p>
          <a:p>
            <a:pPr indent="0" lvl="0" marL="0" rtl="0" algn="l">
              <a:lnSpc>
                <a:spcPct val="100000"/>
              </a:lnSpc>
              <a:spcBef>
                <a:spcPts val="0"/>
              </a:spcBef>
              <a:spcAft>
                <a:spcPts val="0"/>
              </a:spcAft>
              <a:buSzPts val="2400"/>
              <a:buNone/>
            </a:pPr>
            <a:r>
              <a:rPr lang="en-US"/>
              <a:t> </a:t>
            </a:r>
            <a:endParaRPr/>
          </a:p>
          <a:p>
            <a:pPr indent="0" lvl="0" marL="0" rtl="0" algn="l">
              <a:lnSpc>
                <a:spcPct val="100000"/>
              </a:lnSpc>
              <a:spcBef>
                <a:spcPts val="0"/>
              </a:spcBef>
              <a:spcAft>
                <a:spcPts val="0"/>
              </a:spcAft>
              <a:buSzPts val="2400"/>
              <a:buNone/>
            </a:pPr>
            <a:r>
              <a:t/>
            </a:r>
            <a:endParaRPr/>
          </a:p>
        </p:txBody>
      </p:sp>
      <p:sp>
        <p:nvSpPr>
          <p:cNvPr id="529" name="Google Shape;529;p23"/>
          <p:cNvSpPr/>
          <p:nvPr/>
        </p:nvSpPr>
        <p:spPr>
          <a:xfrm>
            <a:off x="1610700" y="849525"/>
            <a:ext cx="72210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3"/>
          <p:cNvSpPr/>
          <p:nvPr/>
        </p:nvSpPr>
        <p:spPr>
          <a:xfrm>
            <a:off x="201572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3"/>
          <p:cNvSpPr/>
          <p:nvPr/>
        </p:nvSpPr>
        <p:spPr>
          <a:xfrm>
            <a:off x="559837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3"/>
          <p:cNvSpPr/>
          <p:nvPr/>
        </p:nvSpPr>
        <p:spPr>
          <a:xfrm>
            <a:off x="201572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3"/>
          <p:cNvSpPr/>
          <p:nvPr/>
        </p:nvSpPr>
        <p:spPr>
          <a:xfrm>
            <a:off x="559837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3"/>
          <p:cNvSpPr/>
          <p:nvPr/>
        </p:nvSpPr>
        <p:spPr>
          <a:xfrm>
            <a:off x="22269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535" name="Google Shape;535;p23"/>
          <p:cNvSpPr/>
          <p:nvPr/>
        </p:nvSpPr>
        <p:spPr>
          <a:xfrm>
            <a:off x="282731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536" name="Google Shape;536;p23"/>
          <p:cNvSpPr/>
          <p:nvPr/>
        </p:nvSpPr>
        <p:spPr>
          <a:xfrm>
            <a:off x="34700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537" name="Google Shape;537;p23"/>
          <p:cNvSpPr/>
          <p:nvPr/>
        </p:nvSpPr>
        <p:spPr>
          <a:xfrm>
            <a:off x="411280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538" name="Google Shape;538;p23"/>
          <p:cNvSpPr/>
          <p:nvPr/>
        </p:nvSpPr>
        <p:spPr>
          <a:xfrm>
            <a:off x="2226950" y="218912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539" name="Google Shape;539;p23"/>
          <p:cNvSpPr/>
          <p:nvPr/>
        </p:nvSpPr>
        <p:spPr>
          <a:xfrm>
            <a:off x="282731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40" name="Google Shape;540;p23"/>
          <p:cNvSpPr/>
          <p:nvPr/>
        </p:nvSpPr>
        <p:spPr>
          <a:xfrm>
            <a:off x="347005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41" name="Google Shape;541;p23"/>
          <p:cNvSpPr/>
          <p:nvPr/>
        </p:nvSpPr>
        <p:spPr>
          <a:xfrm>
            <a:off x="411280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42" name="Google Shape;542;p23"/>
          <p:cNvSpPr/>
          <p:nvPr/>
        </p:nvSpPr>
        <p:spPr>
          <a:xfrm>
            <a:off x="58337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43" name="Google Shape;543;p23"/>
          <p:cNvSpPr/>
          <p:nvPr/>
        </p:nvSpPr>
        <p:spPr>
          <a:xfrm>
            <a:off x="643406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44" name="Google Shape;544;p23"/>
          <p:cNvSpPr/>
          <p:nvPr/>
        </p:nvSpPr>
        <p:spPr>
          <a:xfrm>
            <a:off x="70768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45" name="Google Shape;545;p23"/>
          <p:cNvSpPr/>
          <p:nvPr/>
        </p:nvSpPr>
        <p:spPr>
          <a:xfrm>
            <a:off x="771955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46" name="Google Shape;546;p23"/>
          <p:cNvSpPr/>
          <p:nvPr/>
        </p:nvSpPr>
        <p:spPr>
          <a:xfrm>
            <a:off x="58337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47" name="Google Shape;547;p23"/>
          <p:cNvSpPr/>
          <p:nvPr/>
        </p:nvSpPr>
        <p:spPr>
          <a:xfrm>
            <a:off x="643406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48" name="Google Shape;548;p23"/>
          <p:cNvSpPr/>
          <p:nvPr/>
        </p:nvSpPr>
        <p:spPr>
          <a:xfrm>
            <a:off x="70768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49" name="Google Shape;549;p23"/>
          <p:cNvSpPr/>
          <p:nvPr/>
        </p:nvSpPr>
        <p:spPr>
          <a:xfrm>
            <a:off x="771955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50" name="Google Shape;550;p23"/>
          <p:cNvSpPr txBox="1"/>
          <p:nvPr>
            <p:ph type="title"/>
          </p:nvPr>
        </p:nvSpPr>
        <p:spPr>
          <a:xfrm>
            <a:off x="357017" y="187108"/>
            <a:ext cx="7592100" cy="5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Example Trace</a:t>
            </a:r>
            <a:endParaRPr/>
          </a:p>
        </p:txBody>
      </p:sp>
      <p:sp>
        <p:nvSpPr>
          <p:cNvPr id="551" name="Google Shape;551;p23"/>
          <p:cNvSpPr txBox="1"/>
          <p:nvPr/>
        </p:nvSpPr>
        <p:spPr>
          <a:xfrm>
            <a:off x="1610700" y="3276175"/>
            <a:ext cx="3786000" cy="38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3"/>
          <p:cNvSpPr/>
          <p:nvPr/>
        </p:nvSpPr>
        <p:spPr>
          <a:xfrm>
            <a:off x="1610700" y="3730950"/>
            <a:ext cx="3786000" cy="21411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3"/>
          <p:cNvSpPr/>
          <p:nvPr/>
        </p:nvSpPr>
        <p:spPr>
          <a:xfrm>
            <a:off x="211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0x00</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554" name="Google Shape;554;p23"/>
          <p:cNvSpPr/>
          <p:nvPr/>
        </p:nvSpPr>
        <p:spPr>
          <a:xfrm>
            <a:off x="283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0x01</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555" name="Google Shape;555;p23"/>
          <p:cNvSpPr/>
          <p:nvPr/>
        </p:nvSpPr>
        <p:spPr>
          <a:xfrm>
            <a:off x="355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0x02</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556" name="Google Shape;556;p23"/>
          <p:cNvSpPr/>
          <p:nvPr/>
        </p:nvSpPr>
        <p:spPr>
          <a:xfrm>
            <a:off x="427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0x03</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557" name="Google Shape;557;p23"/>
          <p:cNvSpPr/>
          <p:nvPr/>
        </p:nvSpPr>
        <p:spPr>
          <a:xfrm>
            <a:off x="211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0x04</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558" name="Google Shape;558;p23"/>
          <p:cNvSpPr/>
          <p:nvPr/>
        </p:nvSpPr>
        <p:spPr>
          <a:xfrm>
            <a:off x="283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0x05</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559" name="Google Shape;559;p23"/>
          <p:cNvSpPr/>
          <p:nvPr/>
        </p:nvSpPr>
        <p:spPr>
          <a:xfrm>
            <a:off x="355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0x06</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560" name="Google Shape;560;p23"/>
          <p:cNvSpPr/>
          <p:nvPr/>
        </p:nvSpPr>
        <p:spPr>
          <a:xfrm>
            <a:off x="427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0x07</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561" name="Google Shape;561;p23"/>
          <p:cNvSpPr txBox="1"/>
          <p:nvPr/>
        </p:nvSpPr>
        <p:spPr>
          <a:xfrm>
            <a:off x="6038750" y="3594225"/>
            <a:ext cx="2525400" cy="13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Just one Byte?</a:t>
            </a:r>
            <a:endParaRPr b="0" i="0" sz="1400" u="none" cap="none" strike="noStrike">
              <a:solidFill>
                <a:srgbClr val="000000"/>
              </a:solidFill>
              <a:latin typeface="Arial"/>
              <a:ea typeface="Arial"/>
              <a:cs typeface="Arial"/>
              <a:sym typeface="Arial"/>
            </a:endParaRPr>
          </a:p>
        </p:txBody>
      </p:sp>
      <p:sp>
        <p:nvSpPr>
          <p:cNvPr id="562" name="Google Shape;562;p23"/>
          <p:cNvSpPr/>
          <p:nvPr/>
        </p:nvSpPr>
        <p:spPr>
          <a:xfrm>
            <a:off x="1680975" y="578325"/>
            <a:ext cx="7074600" cy="3015900"/>
          </a:xfrm>
          <a:prstGeom prst="noSmoking">
            <a:avLst>
              <a:gd fmla="val 11572"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3"/>
          <p:cNvSpPr txBox="1"/>
          <p:nvPr/>
        </p:nvSpPr>
        <p:spPr>
          <a:xfrm rot="-391">
            <a:off x="5449754" y="3896062"/>
            <a:ext cx="2635800" cy="109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NO!</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4"/>
          <p:cNvSpPr txBox="1"/>
          <p:nvPr>
            <p:ph idx="1" type="body"/>
          </p:nvPr>
        </p:nvSpPr>
        <p:spPr>
          <a:xfrm>
            <a:off x="0" y="2127600"/>
            <a:ext cx="1610700" cy="301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Jack.trace</a:t>
            </a:r>
            <a:endParaRPr/>
          </a:p>
          <a:p>
            <a:pPr indent="0" lvl="0" marL="0" rtl="0" algn="l">
              <a:lnSpc>
                <a:spcPct val="100000"/>
              </a:lnSpc>
              <a:spcBef>
                <a:spcPts val="0"/>
              </a:spcBef>
              <a:spcAft>
                <a:spcPts val="0"/>
              </a:spcAft>
              <a:buSzPts val="2400"/>
              <a:buNone/>
            </a:pPr>
            <a:r>
              <a:rPr lang="en-US"/>
              <a:t>L 0,4	M</a:t>
            </a:r>
            <a:endParaRPr/>
          </a:p>
          <a:p>
            <a:pPr indent="0" lvl="0" marL="0" rtl="0" algn="l">
              <a:lnSpc>
                <a:spcPct val="100000"/>
              </a:lnSpc>
              <a:spcBef>
                <a:spcPts val="0"/>
              </a:spcBef>
              <a:spcAft>
                <a:spcPts val="0"/>
              </a:spcAft>
              <a:buSzPts val="2400"/>
              <a:buNone/>
            </a:pPr>
            <a:r>
              <a:rPr lang="en-US"/>
              <a:t>S 0,4	H</a:t>
            </a:r>
            <a:endParaRPr/>
          </a:p>
          <a:p>
            <a:pPr indent="0" lvl="0" marL="0" rtl="0" algn="l">
              <a:lnSpc>
                <a:spcPct val="100000"/>
              </a:lnSpc>
              <a:spcBef>
                <a:spcPts val="0"/>
              </a:spcBef>
              <a:spcAft>
                <a:spcPts val="0"/>
              </a:spcAft>
              <a:buSzPts val="2400"/>
              <a:buNone/>
            </a:pPr>
            <a:r>
              <a:rPr lang="en-US"/>
              <a:t>L 0,1	H</a:t>
            </a:r>
            <a:endParaRPr/>
          </a:p>
          <a:p>
            <a:pPr indent="0" lvl="0" marL="0" rtl="0" algn="l">
              <a:lnSpc>
                <a:spcPct val="100000"/>
              </a:lnSpc>
              <a:spcBef>
                <a:spcPts val="0"/>
              </a:spcBef>
              <a:spcAft>
                <a:spcPts val="0"/>
              </a:spcAft>
              <a:buSzPts val="2400"/>
              <a:buNone/>
            </a:pPr>
            <a:r>
              <a:rPr lang="en-US">
                <a:highlight>
                  <a:srgbClr val="00FF00"/>
                </a:highlight>
              </a:rPr>
              <a:t>L 6,1</a:t>
            </a:r>
            <a:r>
              <a:rPr lang="en-US"/>
              <a:t>	M</a:t>
            </a:r>
            <a:endParaRPr/>
          </a:p>
          <a:p>
            <a:pPr indent="0" lvl="0" marL="0" rtl="0" algn="l">
              <a:lnSpc>
                <a:spcPct val="100000"/>
              </a:lnSpc>
              <a:spcBef>
                <a:spcPts val="0"/>
              </a:spcBef>
              <a:spcAft>
                <a:spcPts val="0"/>
              </a:spcAft>
              <a:buSzPts val="2400"/>
              <a:buNone/>
            </a:pPr>
            <a:r>
              <a:rPr lang="en-US"/>
              <a:t>L 5,1</a:t>
            </a:r>
            <a:endParaRPr/>
          </a:p>
          <a:p>
            <a:pPr indent="0" lvl="0" marL="0" rtl="0" algn="l">
              <a:lnSpc>
                <a:spcPct val="100000"/>
              </a:lnSpc>
              <a:spcBef>
                <a:spcPts val="0"/>
              </a:spcBef>
              <a:spcAft>
                <a:spcPts val="0"/>
              </a:spcAft>
              <a:buSzPts val="2400"/>
              <a:buNone/>
            </a:pPr>
            <a:r>
              <a:rPr lang="en-US"/>
              <a:t>L 6,1</a:t>
            </a:r>
            <a:endParaRPr/>
          </a:p>
          <a:p>
            <a:pPr indent="0" lvl="0" marL="0" rtl="0" algn="l">
              <a:lnSpc>
                <a:spcPct val="100000"/>
              </a:lnSpc>
              <a:spcBef>
                <a:spcPts val="0"/>
              </a:spcBef>
              <a:spcAft>
                <a:spcPts val="0"/>
              </a:spcAft>
              <a:buSzPts val="2400"/>
              <a:buNone/>
            </a:pPr>
            <a:r>
              <a:rPr lang="en-US"/>
              <a:t>L 7,1</a:t>
            </a:r>
            <a:endParaRPr/>
          </a:p>
          <a:p>
            <a:pPr indent="0" lvl="0" marL="0" rtl="0" algn="l">
              <a:lnSpc>
                <a:spcPct val="100000"/>
              </a:lnSpc>
              <a:spcBef>
                <a:spcPts val="0"/>
              </a:spcBef>
              <a:spcAft>
                <a:spcPts val="0"/>
              </a:spcAft>
              <a:buSzPts val="2400"/>
              <a:buNone/>
            </a:pPr>
            <a:r>
              <a:rPr lang="en-US"/>
              <a:t> </a:t>
            </a:r>
            <a:endParaRPr/>
          </a:p>
          <a:p>
            <a:pPr indent="0" lvl="0" marL="0" rtl="0" algn="l">
              <a:lnSpc>
                <a:spcPct val="100000"/>
              </a:lnSpc>
              <a:spcBef>
                <a:spcPts val="0"/>
              </a:spcBef>
              <a:spcAft>
                <a:spcPts val="0"/>
              </a:spcAft>
              <a:buSzPts val="2400"/>
              <a:buNone/>
            </a:pPr>
            <a:r>
              <a:t/>
            </a:r>
            <a:endParaRPr/>
          </a:p>
        </p:txBody>
      </p:sp>
      <p:sp>
        <p:nvSpPr>
          <p:cNvPr id="569" name="Google Shape;569;p24"/>
          <p:cNvSpPr/>
          <p:nvPr/>
        </p:nvSpPr>
        <p:spPr>
          <a:xfrm>
            <a:off x="1610700" y="849525"/>
            <a:ext cx="72333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4"/>
          <p:cNvSpPr/>
          <p:nvPr/>
        </p:nvSpPr>
        <p:spPr>
          <a:xfrm>
            <a:off x="201572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4"/>
          <p:cNvSpPr/>
          <p:nvPr/>
        </p:nvSpPr>
        <p:spPr>
          <a:xfrm>
            <a:off x="559837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4"/>
          <p:cNvSpPr/>
          <p:nvPr/>
        </p:nvSpPr>
        <p:spPr>
          <a:xfrm>
            <a:off x="201572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4"/>
          <p:cNvSpPr/>
          <p:nvPr/>
        </p:nvSpPr>
        <p:spPr>
          <a:xfrm>
            <a:off x="559837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4"/>
          <p:cNvSpPr/>
          <p:nvPr/>
        </p:nvSpPr>
        <p:spPr>
          <a:xfrm>
            <a:off x="22269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575" name="Google Shape;575;p24"/>
          <p:cNvSpPr/>
          <p:nvPr/>
        </p:nvSpPr>
        <p:spPr>
          <a:xfrm>
            <a:off x="282731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576" name="Google Shape;576;p24"/>
          <p:cNvSpPr/>
          <p:nvPr/>
        </p:nvSpPr>
        <p:spPr>
          <a:xfrm>
            <a:off x="34700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577" name="Google Shape;577;p24"/>
          <p:cNvSpPr/>
          <p:nvPr/>
        </p:nvSpPr>
        <p:spPr>
          <a:xfrm>
            <a:off x="411280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578" name="Google Shape;578;p24"/>
          <p:cNvSpPr/>
          <p:nvPr/>
        </p:nvSpPr>
        <p:spPr>
          <a:xfrm>
            <a:off x="2226950" y="218912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579" name="Google Shape;579;p24"/>
          <p:cNvSpPr/>
          <p:nvPr/>
        </p:nvSpPr>
        <p:spPr>
          <a:xfrm>
            <a:off x="2827313" y="2189113"/>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580" name="Google Shape;580;p24"/>
          <p:cNvSpPr/>
          <p:nvPr/>
        </p:nvSpPr>
        <p:spPr>
          <a:xfrm>
            <a:off x="3470050" y="218912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581" name="Google Shape;581;p24"/>
          <p:cNvSpPr/>
          <p:nvPr/>
        </p:nvSpPr>
        <p:spPr>
          <a:xfrm>
            <a:off x="4112800" y="2189113"/>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582" name="Google Shape;582;p24"/>
          <p:cNvSpPr/>
          <p:nvPr/>
        </p:nvSpPr>
        <p:spPr>
          <a:xfrm>
            <a:off x="58337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83" name="Google Shape;583;p24"/>
          <p:cNvSpPr/>
          <p:nvPr/>
        </p:nvSpPr>
        <p:spPr>
          <a:xfrm>
            <a:off x="643406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84" name="Google Shape;584;p24"/>
          <p:cNvSpPr/>
          <p:nvPr/>
        </p:nvSpPr>
        <p:spPr>
          <a:xfrm>
            <a:off x="70768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85" name="Google Shape;585;p24"/>
          <p:cNvSpPr/>
          <p:nvPr/>
        </p:nvSpPr>
        <p:spPr>
          <a:xfrm>
            <a:off x="771955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86" name="Google Shape;586;p24"/>
          <p:cNvSpPr/>
          <p:nvPr/>
        </p:nvSpPr>
        <p:spPr>
          <a:xfrm>
            <a:off x="58337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87" name="Google Shape;587;p24"/>
          <p:cNvSpPr/>
          <p:nvPr/>
        </p:nvSpPr>
        <p:spPr>
          <a:xfrm>
            <a:off x="643406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88" name="Google Shape;588;p24"/>
          <p:cNvSpPr/>
          <p:nvPr/>
        </p:nvSpPr>
        <p:spPr>
          <a:xfrm>
            <a:off x="70768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89" name="Google Shape;589;p24"/>
          <p:cNvSpPr/>
          <p:nvPr/>
        </p:nvSpPr>
        <p:spPr>
          <a:xfrm>
            <a:off x="771955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90" name="Google Shape;590;p24"/>
          <p:cNvSpPr txBox="1"/>
          <p:nvPr>
            <p:ph type="title"/>
          </p:nvPr>
        </p:nvSpPr>
        <p:spPr>
          <a:xfrm>
            <a:off x="357017" y="163858"/>
            <a:ext cx="7592100" cy="5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Example Trace</a:t>
            </a:r>
            <a:endParaRPr/>
          </a:p>
        </p:txBody>
      </p:sp>
      <p:sp>
        <p:nvSpPr>
          <p:cNvPr id="591" name="Google Shape;591;p24"/>
          <p:cNvSpPr txBox="1"/>
          <p:nvPr/>
        </p:nvSpPr>
        <p:spPr>
          <a:xfrm>
            <a:off x="1610700" y="3276175"/>
            <a:ext cx="3786000" cy="38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4"/>
          <p:cNvSpPr/>
          <p:nvPr/>
        </p:nvSpPr>
        <p:spPr>
          <a:xfrm>
            <a:off x="1610700" y="3656575"/>
            <a:ext cx="3786000" cy="28116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4"/>
          <p:cNvSpPr/>
          <p:nvPr/>
        </p:nvSpPr>
        <p:spPr>
          <a:xfrm>
            <a:off x="211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0x00</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594" name="Google Shape;594;p24"/>
          <p:cNvSpPr/>
          <p:nvPr/>
        </p:nvSpPr>
        <p:spPr>
          <a:xfrm>
            <a:off x="283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0x01</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595" name="Google Shape;595;p24"/>
          <p:cNvSpPr/>
          <p:nvPr/>
        </p:nvSpPr>
        <p:spPr>
          <a:xfrm>
            <a:off x="355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0x02</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596" name="Google Shape;596;p24"/>
          <p:cNvSpPr/>
          <p:nvPr/>
        </p:nvSpPr>
        <p:spPr>
          <a:xfrm>
            <a:off x="427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0x03</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597" name="Google Shape;597;p24"/>
          <p:cNvSpPr/>
          <p:nvPr/>
        </p:nvSpPr>
        <p:spPr>
          <a:xfrm>
            <a:off x="2117400" y="4413900"/>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0x04</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598" name="Google Shape;598;p24"/>
          <p:cNvSpPr/>
          <p:nvPr/>
        </p:nvSpPr>
        <p:spPr>
          <a:xfrm>
            <a:off x="2837400" y="4413900"/>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0x05</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599" name="Google Shape;599;p24"/>
          <p:cNvSpPr/>
          <p:nvPr/>
        </p:nvSpPr>
        <p:spPr>
          <a:xfrm>
            <a:off x="3557400" y="4413900"/>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0x06</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600" name="Google Shape;600;p24"/>
          <p:cNvSpPr/>
          <p:nvPr/>
        </p:nvSpPr>
        <p:spPr>
          <a:xfrm>
            <a:off x="4277400" y="4413900"/>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0x07</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601" name="Google Shape;601;p24"/>
          <p:cNvSpPr txBox="1"/>
          <p:nvPr/>
        </p:nvSpPr>
        <p:spPr>
          <a:xfrm>
            <a:off x="6038750" y="3594225"/>
            <a:ext cx="2525400" cy="13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Why below and not above?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Why load all four bytes?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25"/>
          <p:cNvSpPr txBox="1"/>
          <p:nvPr>
            <p:ph idx="1" type="body"/>
          </p:nvPr>
        </p:nvSpPr>
        <p:spPr>
          <a:xfrm>
            <a:off x="0" y="2127600"/>
            <a:ext cx="1610700" cy="301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Jack.trace</a:t>
            </a:r>
            <a:endParaRPr/>
          </a:p>
          <a:p>
            <a:pPr indent="0" lvl="0" marL="0" rtl="0" algn="l">
              <a:lnSpc>
                <a:spcPct val="100000"/>
              </a:lnSpc>
              <a:spcBef>
                <a:spcPts val="0"/>
              </a:spcBef>
              <a:spcAft>
                <a:spcPts val="0"/>
              </a:spcAft>
              <a:buSzPts val="2400"/>
              <a:buNone/>
            </a:pPr>
            <a:r>
              <a:rPr lang="en-US"/>
              <a:t>L 0,4	M</a:t>
            </a:r>
            <a:endParaRPr/>
          </a:p>
          <a:p>
            <a:pPr indent="0" lvl="0" marL="0" rtl="0" algn="l">
              <a:lnSpc>
                <a:spcPct val="100000"/>
              </a:lnSpc>
              <a:spcBef>
                <a:spcPts val="0"/>
              </a:spcBef>
              <a:spcAft>
                <a:spcPts val="0"/>
              </a:spcAft>
              <a:buSzPts val="2400"/>
              <a:buNone/>
            </a:pPr>
            <a:r>
              <a:rPr lang="en-US"/>
              <a:t>S 0,4	H</a:t>
            </a:r>
            <a:endParaRPr/>
          </a:p>
          <a:p>
            <a:pPr indent="0" lvl="0" marL="0" rtl="0" algn="l">
              <a:lnSpc>
                <a:spcPct val="100000"/>
              </a:lnSpc>
              <a:spcBef>
                <a:spcPts val="0"/>
              </a:spcBef>
              <a:spcAft>
                <a:spcPts val="0"/>
              </a:spcAft>
              <a:buSzPts val="2400"/>
              <a:buNone/>
            </a:pPr>
            <a:r>
              <a:rPr lang="en-US"/>
              <a:t>L 0,1	H</a:t>
            </a:r>
            <a:endParaRPr/>
          </a:p>
          <a:p>
            <a:pPr indent="0" lvl="0" marL="0" rtl="0" algn="l">
              <a:lnSpc>
                <a:spcPct val="100000"/>
              </a:lnSpc>
              <a:spcBef>
                <a:spcPts val="0"/>
              </a:spcBef>
              <a:spcAft>
                <a:spcPts val="0"/>
              </a:spcAft>
              <a:buSzPts val="2400"/>
              <a:buNone/>
            </a:pPr>
            <a:r>
              <a:rPr lang="en-US"/>
              <a:t>L 6,1	M</a:t>
            </a:r>
            <a:endParaRPr/>
          </a:p>
          <a:p>
            <a:pPr indent="0" lvl="0" marL="0" rtl="0" algn="l">
              <a:lnSpc>
                <a:spcPct val="100000"/>
              </a:lnSpc>
              <a:spcBef>
                <a:spcPts val="0"/>
              </a:spcBef>
              <a:spcAft>
                <a:spcPts val="0"/>
              </a:spcAft>
              <a:buSzPts val="2400"/>
              <a:buNone/>
            </a:pPr>
            <a:r>
              <a:rPr lang="en-US">
                <a:highlight>
                  <a:srgbClr val="00FF00"/>
                </a:highlight>
              </a:rPr>
              <a:t>L 5,1</a:t>
            </a:r>
            <a:r>
              <a:rPr lang="en-US"/>
              <a:t> 	H</a:t>
            </a:r>
            <a:endParaRPr/>
          </a:p>
          <a:p>
            <a:pPr indent="0" lvl="0" marL="0" rtl="0" algn="l">
              <a:lnSpc>
                <a:spcPct val="100000"/>
              </a:lnSpc>
              <a:spcBef>
                <a:spcPts val="0"/>
              </a:spcBef>
              <a:spcAft>
                <a:spcPts val="0"/>
              </a:spcAft>
              <a:buSzPts val="2400"/>
              <a:buNone/>
            </a:pPr>
            <a:r>
              <a:rPr lang="en-US"/>
              <a:t>L 6,1</a:t>
            </a:r>
            <a:endParaRPr/>
          </a:p>
          <a:p>
            <a:pPr indent="0" lvl="0" marL="0" rtl="0" algn="l">
              <a:lnSpc>
                <a:spcPct val="100000"/>
              </a:lnSpc>
              <a:spcBef>
                <a:spcPts val="0"/>
              </a:spcBef>
              <a:spcAft>
                <a:spcPts val="0"/>
              </a:spcAft>
              <a:buSzPts val="2400"/>
              <a:buNone/>
            </a:pPr>
            <a:r>
              <a:rPr lang="en-US"/>
              <a:t>L 7,1</a:t>
            </a:r>
            <a:endParaRPr/>
          </a:p>
          <a:p>
            <a:pPr indent="0" lvl="0" marL="0" rtl="0" algn="l">
              <a:lnSpc>
                <a:spcPct val="100000"/>
              </a:lnSpc>
              <a:spcBef>
                <a:spcPts val="0"/>
              </a:spcBef>
              <a:spcAft>
                <a:spcPts val="0"/>
              </a:spcAft>
              <a:buSzPts val="2400"/>
              <a:buNone/>
            </a:pPr>
            <a:r>
              <a:rPr lang="en-US"/>
              <a:t> </a:t>
            </a:r>
            <a:endParaRPr/>
          </a:p>
          <a:p>
            <a:pPr indent="0" lvl="0" marL="0" rtl="0" algn="l">
              <a:lnSpc>
                <a:spcPct val="100000"/>
              </a:lnSpc>
              <a:spcBef>
                <a:spcPts val="0"/>
              </a:spcBef>
              <a:spcAft>
                <a:spcPts val="0"/>
              </a:spcAft>
              <a:buSzPts val="2400"/>
              <a:buNone/>
            </a:pPr>
            <a:r>
              <a:t/>
            </a:r>
            <a:endParaRPr/>
          </a:p>
        </p:txBody>
      </p:sp>
      <p:sp>
        <p:nvSpPr>
          <p:cNvPr id="607" name="Google Shape;607;p25"/>
          <p:cNvSpPr/>
          <p:nvPr/>
        </p:nvSpPr>
        <p:spPr>
          <a:xfrm>
            <a:off x="1610700" y="849525"/>
            <a:ext cx="72450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5"/>
          <p:cNvSpPr/>
          <p:nvPr/>
        </p:nvSpPr>
        <p:spPr>
          <a:xfrm>
            <a:off x="201572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5"/>
          <p:cNvSpPr/>
          <p:nvPr/>
        </p:nvSpPr>
        <p:spPr>
          <a:xfrm>
            <a:off x="559837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5"/>
          <p:cNvSpPr/>
          <p:nvPr/>
        </p:nvSpPr>
        <p:spPr>
          <a:xfrm>
            <a:off x="201572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5"/>
          <p:cNvSpPr/>
          <p:nvPr/>
        </p:nvSpPr>
        <p:spPr>
          <a:xfrm>
            <a:off x="559837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5"/>
          <p:cNvSpPr/>
          <p:nvPr/>
        </p:nvSpPr>
        <p:spPr>
          <a:xfrm>
            <a:off x="22269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613" name="Google Shape;613;p25"/>
          <p:cNvSpPr/>
          <p:nvPr/>
        </p:nvSpPr>
        <p:spPr>
          <a:xfrm>
            <a:off x="282731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614" name="Google Shape;614;p25"/>
          <p:cNvSpPr/>
          <p:nvPr/>
        </p:nvSpPr>
        <p:spPr>
          <a:xfrm>
            <a:off x="34700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615" name="Google Shape;615;p25"/>
          <p:cNvSpPr/>
          <p:nvPr/>
        </p:nvSpPr>
        <p:spPr>
          <a:xfrm>
            <a:off x="411280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616" name="Google Shape;616;p25"/>
          <p:cNvSpPr/>
          <p:nvPr/>
        </p:nvSpPr>
        <p:spPr>
          <a:xfrm>
            <a:off x="2226950" y="2189125"/>
            <a:ext cx="506700" cy="3804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617" name="Google Shape;617;p25"/>
          <p:cNvSpPr/>
          <p:nvPr/>
        </p:nvSpPr>
        <p:spPr>
          <a:xfrm>
            <a:off x="2827313" y="2189113"/>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618" name="Google Shape;618;p25"/>
          <p:cNvSpPr/>
          <p:nvPr/>
        </p:nvSpPr>
        <p:spPr>
          <a:xfrm>
            <a:off x="3470050" y="2189125"/>
            <a:ext cx="506700" cy="3804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619" name="Google Shape;619;p25"/>
          <p:cNvSpPr/>
          <p:nvPr/>
        </p:nvSpPr>
        <p:spPr>
          <a:xfrm>
            <a:off x="4112800" y="2189113"/>
            <a:ext cx="506700" cy="3804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620" name="Google Shape;620;p25"/>
          <p:cNvSpPr/>
          <p:nvPr/>
        </p:nvSpPr>
        <p:spPr>
          <a:xfrm>
            <a:off x="58337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21" name="Google Shape;621;p25"/>
          <p:cNvSpPr/>
          <p:nvPr/>
        </p:nvSpPr>
        <p:spPr>
          <a:xfrm>
            <a:off x="643406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22" name="Google Shape;622;p25"/>
          <p:cNvSpPr/>
          <p:nvPr/>
        </p:nvSpPr>
        <p:spPr>
          <a:xfrm>
            <a:off x="70768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23" name="Google Shape;623;p25"/>
          <p:cNvSpPr/>
          <p:nvPr/>
        </p:nvSpPr>
        <p:spPr>
          <a:xfrm>
            <a:off x="771955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24" name="Google Shape;624;p25"/>
          <p:cNvSpPr/>
          <p:nvPr/>
        </p:nvSpPr>
        <p:spPr>
          <a:xfrm>
            <a:off x="58337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25" name="Google Shape;625;p25"/>
          <p:cNvSpPr/>
          <p:nvPr/>
        </p:nvSpPr>
        <p:spPr>
          <a:xfrm>
            <a:off x="643406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26" name="Google Shape;626;p25"/>
          <p:cNvSpPr/>
          <p:nvPr/>
        </p:nvSpPr>
        <p:spPr>
          <a:xfrm>
            <a:off x="70768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27" name="Google Shape;627;p25"/>
          <p:cNvSpPr/>
          <p:nvPr/>
        </p:nvSpPr>
        <p:spPr>
          <a:xfrm>
            <a:off x="771955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28" name="Google Shape;628;p25"/>
          <p:cNvSpPr txBox="1"/>
          <p:nvPr>
            <p:ph type="title"/>
          </p:nvPr>
        </p:nvSpPr>
        <p:spPr>
          <a:xfrm>
            <a:off x="357017" y="175483"/>
            <a:ext cx="7592100" cy="5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Example Trace</a:t>
            </a:r>
            <a:endParaRPr/>
          </a:p>
        </p:txBody>
      </p:sp>
      <p:sp>
        <p:nvSpPr>
          <p:cNvPr id="629" name="Google Shape;629;p25"/>
          <p:cNvSpPr txBox="1"/>
          <p:nvPr/>
        </p:nvSpPr>
        <p:spPr>
          <a:xfrm>
            <a:off x="1610700" y="3276175"/>
            <a:ext cx="3786000" cy="38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5"/>
          <p:cNvSpPr/>
          <p:nvPr/>
        </p:nvSpPr>
        <p:spPr>
          <a:xfrm>
            <a:off x="1610700" y="3730950"/>
            <a:ext cx="3786000" cy="22029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5"/>
          <p:cNvSpPr/>
          <p:nvPr/>
        </p:nvSpPr>
        <p:spPr>
          <a:xfrm>
            <a:off x="211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0x00</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632" name="Google Shape;632;p25"/>
          <p:cNvSpPr/>
          <p:nvPr/>
        </p:nvSpPr>
        <p:spPr>
          <a:xfrm>
            <a:off x="283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0x01</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633" name="Google Shape;633;p25"/>
          <p:cNvSpPr/>
          <p:nvPr/>
        </p:nvSpPr>
        <p:spPr>
          <a:xfrm>
            <a:off x="355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0x02</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634" name="Google Shape;634;p25"/>
          <p:cNvSpPr/>
          <p:nvPr/>
        </p:nvSpPr>
        <p:spPr>
          <a:xfrm>
            <a:off x="427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0x03</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635" name="Google Shape;635;p25"/>
          <p:cNvSpPr/>
          <p:nvPr/>
        </p:nvSpPr>
        <p:spPr>
          <a:xfrm>
            <a:off x="211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0x04</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636" name="Google Shape;636;p25"/>
          <p:cNvSpPr/>
          <p:nvPr/>
        </p:nvSpPr>
        <p:spPr>
          <a:xfrm>
            <a:off x="283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0x05</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637" name="Google Shape;637;p25"/>
          <p:cNvSpPr/>
          <p:nvPr/>
        </p:nvSpPr>
        <p:spPr>
          <a:xfrm>
            <a:off x="355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0x06</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638" name="Google Shape;638;p25"/>
          <p:cNvSpPr/>
          <p:nvPr/>
        </p:nvSpPr>
        <p:spPr>
          <a:xfrm>
            <a:off x="427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0x07</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639" name="Google Shape;639;p25"/>
          <p:cNvSpPr txBox="1"/>
          <p:nvPr/>
        </p:nvSpPr>
        <p:spPr>
          <a:xfrm>
            <a:off x="6038750" y="3594225"/>
            <a:ext cx="2525400" cy="13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26"/>
          <p:cNvSpPr txBox="1"/>
          <p:nvPr>
            <p:ph idx="1" type="body"/>
          </p:nvPr>
        </p:nvSpPr>
        <p:spPr>
          <a:xfrm>
            <a:off x="0" y="2127600"/>
            <a:ext cx="1610700" cy="301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Jack.trace</a:t>
            </a:r>
            <a:endParaRPr/>
          </a:p>
          <a:p>
            <a:pPr indent="0" lvl="0" marL="0" rtl="0" algn="l">
              <a:lnSpc>
                <a:spcPct val="100000"/>
              </a:lnSpc>
              <a:spcBef>
                <a:spcPts val="0"/>
              </a:spcBef>
              <a:spcAft>
                <a:spcPts val="0"/>
              </a:spcAft>
              <a:buSzPts val="2400"/>
              <a:buNone/>
            </a:pPr>
            <a:r>
              <a:rPr lang="en-US"/>
              <a:t>L 0,4	M</a:t>
            </a:r>
            <a:endParaRPr/>
          </a:p>
          <a:p>
            <a:pPr indent="0" lvl="0" marL="0" rtl="0" algn="l">
              <a:lnSpc>
                <a:spcPct val="100000"/>
              </a:lnSpc>
              <a:spcBef>
                <a:spcPts val="0"/>
              </a:spcBef>
              <a:spcAft>
                <a:spcPts val="0"/>
              </a:spcAft>
              <a:buSzPts val="2400"/>
              <a:buNone/>
            </a:pPr>
            <a:r>
              <a:rPr lang="en-US"/>
              <a:t>S 0,4	H</a:t>
            </a:r>
            <a:endParaRPr/>
          </a:p>
          <a:p>
            <a:pPr indent="0" lvl="0" marL="0" rtl="0" algn="l">
              <a:lnSpc>
                <a:spcPct val="100000"/>
              </a:lnSpc>
              <a:spcBef>
                <a:spcPts val="0"/>
              </a:spcBef>
              <a:spcAft>
                <a:spcPts val="0"/>
              </a:spcAft>
              <a:buSzPts val="2400"/>
              <a:buNone/>
            </a:pPr>
            <a:r>
              <a:rPr lang="en-US"/>
              <a:t>L 0,1	H</a:t>
            </a:r>
            <a:endParaRPr/>
          </a:p>
          <a:p>
            <a:pPr indent="0" lvl="0" marL="0" rtl="0" algn="l">
              <a:lnSpc>
                <a:spcPct val="100000"/>
              </a:lnSpc>
              <a:spcBef>
                <a:spcPts val="0"/>
              </a:spcBef>
              <a:spcAft>
                <a:spcPts val="0"/>
              </a:spcAft>
              <a:buSzPts val="2400"/>
              <a:buNone/>
            </a:pPr>
            <a:r>
              <a:rPr lang="en-US"/>
              <a:t>L 6,1	M</a:t>
            </a:r>
            <a:endParaRPr/>
          </a:p>
          <a:p>
            <a:pPr indent="0" lvl="0" marL="0" rtl="0" algn="l">
              <a:lnSpc>
                <a:spcPct val="100000"/>
              </a:lnSpc>
              <a:spcBef>
                <a:spcPts val="0"/>
              </a:spcBef>
              <a:spcAft>
                <a:spcPts val="0"/>
              </a:spcAft>
              <a:buSzPts val="2400"/>
              <a:buNone/>
            </a:pPr>
            <a:r>
              <a:rPr lang="en-US"/>
              <a:t>L 5,1 	H</a:t>
            </a:r>
            <a:endParaRPr/>
          </a:p>
          <a:p>
            <a:pPr indent="0" lvl="0" marL="0" rtl="0" algn="l">
              <a:lnSpc>
                <a:spcPct val="100000"/>
              </a:lnSpc>
              <a:spcBef>
                <a:spcPts val="0"/>
              </a:spcBef>
              <a:spcAft>
                <a:spcPts val="0"/>
              </a:spcAft>
              <a:buSzPts val="2400"/>
              <a:buNone/>
            </a:pPr>
            <a:r>
              <a:rPr lang="en-US">
                <a:highlight>
                  <a:srgbClr val="00FF00"/>
                </a:highlight>
              </a:rPr>
              <a:t>L 6,1</a:t>
            </a:r>
            <a:r>
              <a:rPr lang="en-US"/>
              <a:t>	H</a:t>
            </a:r>
            <a:endParaRPr/>
          </a:p>
          <a:p>
            <a:pPr indent="0" lvl="0" marL="0" rtl="0" algn="l">
              <a:lnSpc>
                <a:spcPct val="100000"/>
              </a:lnSpc>
              <a:spcBef>
                <a:spcPts val="0"/>
              </a:spcBef>
              <a:spcAft>
                <a:spcPts val="0"/>
              </a:spcAft>
              <a:buSzPts val="2400"/>
              <a:buNone/>
            </a:pPr>
            <a:r>
              <a:rPr lang="en-US"/>
              <a:t>L 7,1</a:t>
            </a:r>
            <a:endParaRPr/>
          </a:p>
          <a:p>
            <a:pPr indent="0" lvl="0" marL="0" rtl="0" algn="l">
              <a:lnSpc>
                <a:spcPct val="100000"/>
              </a:lnSpc>
              <a:spcBef>
                <a:spcPts val="0"/>
              </a:spcBef>
              <a:spcAft>
                <a:spcPts val="0"/>
              </a:spcAft>
              <a:buSzPts val="2400"/>
              <a:buNone/>
            </a:pPr>
            <a:r>
              <a:rPr lang="en-US"/>
              <a:t> </a:t>
            </a:r>
            <a:endParaRPr/>
          </a:p>
          <a:p>
            <a:pPr indent="0" lvl="0" marL="0" rtl="0" algn="l">
              <a:lnSpc>
                <a:spcPct val="100000"/>
              </a:lnSpc>
              <a:spcBef>
                <a:spcPts val="0"/>
              </a:spcBef>
              <a:spcAft>
                <a:spcPts val="0"/>
              </a:spcAft>
              <a:buSzPts val="2400"/>
              <a:buNone/>
            </a:pPr>
            <a:r>
              <a:t/>
            </a:r>
            <a:endParaRPr/>
          </a:p>
        </p:txBody>
      </p:sp>
      <p:sp>
        <p:nvSpPr>
          <p:cNvPr id="645" name="Google Shape;645;p26"/>
          <p:cNvSpPr/>
          <p:nvPr/>
        </p:nvSpPr>
        <p:spPr>
          <a:xfrm>
            <a:off x="1610700" y="849525"/>
            <a:ext cx="72567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6"/>
          <p:cNvSpPr/>
          <p:nvPr/>
        </p:nvSpPr>
        <p:spPr>
          <a:xfrm>
            <a:off x="201572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6"/>
          <p:cNvSpPr/>
          <p:nvPr/>
        </p:nvSpPr>
        <p:spPr>
          <a:xfrm>
            <a:off x="559837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6"/>
          <p:cNvSpPr/>
          <p:nvPr/>
        </p:nvSpPr>
        <p:spPr>
          <a:xfrm>
            <a:off x="201572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6"/>
          <p:cNvSpPr/>
          <p:nvPr/>
        </p:nvSpPr>
        <p:spPr>
          <a:xfrm>
            <a:off x="559837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6"/>
          <p:cNvSpPr/>
          <p:nvPr/>
        </p:nvSpPr>
        <p:spPr>
          <a:xfrm>
            <a:off x="22269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651" name="Google Shape;651;p26"/>
          <p:cNvSpPr/>
          <p:nvPr/>
        </p:nvSpPr>
        <p:spPr>
          <a:xfrm>
            <a:off x="282731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652" name="Google Shape;652;p26"/>
          <p:cNvSpPr/>
          <p:nvPr/>
        </p:nvSpPr>
        <p:spPr>
          <a:xfrm>
            <a:off x="34700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653" name="Google Shape;653;p26"/>
          <p:cNvSpPr/>
          <p:nvPr/>
        </p:nvSpPr>
        <p:spPr>
          <a:xfrm>
            <a:off x="411280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654" name="Google Shape;654;p26"/>
          <p:cNvSpPr/>
          <p:nvPr/>
        </p:nvSpPr>
        <p:spPr>
          <a:xfrm>
            <a:off x="2226950" y="2189125"/>
            <a:ext cx="506700" cy="3804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655" name="Google Shape;655;p26"/>
          <p:cNvSpPr/>
          <p:nvPr/>
        </p:nvSpPr>
        <p:spPr>
          <a:xfrm>
            <a:off x="2827313" y="2189113"/>
            <a:ext cx="506700" cy="3804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656" name="Google Shape;656;p26"/>
          <p:cNvSpPr/>
          <p:nvPr/>
        </p:nvSpPr>
        <p:spPr>
          <a:xfrm>
            <a:off x="3470050" y="218912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657" name="Google Shape;657;p26"/>
          <p:cNvSpPr/>
          <p:nvPr/>
        </p:nvSpPr>
        <p:spPr>
          <a:xfrm>
            <a:off x="4112800" y="2189113"/>
            <a:ext cx="506700" cy="3804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658" name="Google Shape;658;p26"/>
          <p:cNvSpPr/>
          <p:nvPr/>
        </p:nvSpPr>
        <p:spPr>
          <a:xfrm>
            <a:off x="58337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59" name="Google Shape;659;p26"/>
          <p:cNvSpPr/>
          <p:nvPr/>
        </p:nvSpPr>
        <p:spPr>
          <a:xfrm>
            <a:off x="643406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60" name="Google Shape;660;p26"/>
          <p:cNvSpPr/>
          <p:nvPr/>
        </p:nvSpPr>
        <p:spPr>
          <a:xfrm>
            <a:off x="70768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61" name="Google Shape;661;p26"/>
          <p:cNvSpPr/>
          <p:nvPr/>
        </p:nvSpPr>
        <p:spPr>
          <a:xfrm>
            <a:off x="771955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62" name="Google Shape;662;p26"/>
          <p:cNvSpPr/>
          <p:nvPr/>
        </p:nvSpPr>
        <p:spPr>
          <a:xfrm>
            <a:off x="58337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63" name="Google Shape;663;p26"/>
          <p:cNvSpPr/>
          <p:nvPr/>
        </p:nvSpPr>
        <p:spPr>
          <a:xfrm>
            <a:off x="643406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64" name="Google Shape;664;p26"/>
          <p:cNvSpPr/>
          <p:nvPr/>
        </p:nvSpPr>
        <p:spPr>
          <a:xfrm>
            <a:off x="70768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65" name="Google Shape;665;p26"/>
          <p:cNvSpPr/>
          <p:nvPr/>
        </p:nvSpPr>
        <p:spPr>
          <a:xfrm>
            <a:off x="771955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66" name="Google Shape;666;p26"/>
          <p:cNvSpPr txBox="1"/>
          <p:nvPr>
            <p:ph type="title"/>
          </p:nvPr>
        </p:nvSpPr>
        <p:spPr>
          <a:xfrm>
            <a:off x="357017" y="210383"/>
            <a:ext cx="7592100" cy="5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Example Trace</a:t>
            </a:r>
            <a:endParaRPr/>
          </a:p>
        </p:txBody>
      </p:sp>
      <p:sp>
        <p:nvSpPr>
          <p:cNvPr id="667" name="Google Shape;667;p26"/>
          <p:cNvSpPr txBox="1"/>
          <p:nvPr/>
        </p:nvSpPr>
        <p:spPr>
          <a:xfrm>
            <a:off x="1610700" y="3276175"/>
            <a:ext cx="3786000" cy="38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6"/>
          <p:cNvSpPr/>
          <p:nvPr/>
        </p:nvSpPr>
        <p:spPr>
          <a:xfrm>
            <a:off x="1610700" y="3730950"/>
            <a:ext cx="3786000" cy="21981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6"/>
          <p:cNvSpPr/>
          <p:nvPr/>
        </p:nvSpPr>
        <p:spPr>
          <a:xfrm>
            <a:off x="211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0x00</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670" name="Google Shape;670;p26"/>
          <p:cNvSpPr/>
          <p:nvPr/>
        </p:nvSpPr>
        <p:spPr>
          <a:xfrm>
            <a:off x="283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0x01</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671" name="Google Shape;671;p26"/>
          <p:cNvSpPr/>
          <p:nvPr/>
        </p:nvSpPr>
        <p:spPr>
          <a:xfrm>
            <a:off x="355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0x02</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672" name="Google Shape;672;p26"/>
          <p:cNvSpPr/>
          <p:nvPr/>
        </p:nvSpPr>
        <p:spPr>
          <a:xfrm>
            <a:off x="427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0x03</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673" name="Google Shape;673;p26"/>
          <p:cNvSpPr/>
          <p:nvPr/>
        </p:nvSpPr>
        <p:spPr>
          <a:xfrm>
            <a:off x="211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0x04</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674" name="Google Shape;674;p26"/>
          <p:cNvSpPr/>
          <p:nvPr/>
        </p:nvSpPr>
        <p:spPr>
          <a:xfrm>
            <a:off x="283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0x05</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675" name="Google Shape;675;p26"/>
          <p:cNvSpPr/>
          <p:nvPr/>
        </p:nvSpPr>
        <p:spPr>
          <a:xfrm>
            <a:off x="355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0x06</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676" name="Google Shape;676;p26"/>
          <p:cNvSpPr/>
          <p:nvPr/>
        </p:nvSpPr>
        <p:spPr>
          <a:xfrm>
            <a:off x="427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0x07</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677" name="Google Shape;677;p26"/>
          <p:cNvSpPr txBox="1"/>
          <p:nvPr/>
        </p:nvSpPr>
        <p:spPr>
          <a:xfrm>
            <a:off x="6038750" y="3594225"/>
            <a:ext cx="2525400" cy="13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27"/>
          <p:cNvSpPr txBox="1"/>
          <p:nvPr>
            <p:ph idx="1" type="body"/>
          </p:nvPr>
        </p:nvSpPr>
        <p:spPr>
          <a:xfrm>
            <a:off x="0" y="2127600"/>
            <a:ext cx="1610700" cy="301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Jack.trace</a:t>
            </a:r>
            <a:endParaRPr/>
          </a:p>
          <a:p>
            <a:pPr indent="0" lvl="0" marL="0" rtl="0" algn="l">
              <a:lnSpc>
                <a:spcPct val="100000"/>
              </a:lnSpc>
              <a:spcBef>
                <a:spcPts val="0"/>
              </a:spcBef>
              <a:spcAft>
                <a:spcPts val="0"/>
              </a:spcAft>
              <a:buSzPts val="2400"/>
              <a:buNone/>
            </a:pPr>
            <a:r>
              <a:rPr lang="en-US"/>
              <a:t>L 0,4	M</a:t>
            </a:r>
            <a:endParaRPr/>
          </a:p>
          <a:p>
            <a:pPr indent="0" lvl="0" marL="0" rtl="0" algn="l">
              <a:lnSpc>
                <a:spcPct val="100000"/>
              </a:lnSpc>
              <a:spcBef>
                <a:spcPts val="0"/>
              </a:spcBef>
              <a:spcAft>
                <a:spcPts val="0"/>
              </a:spcAft>
              <a:buSzPts val="2400"/>
              <a:buNone/>
            </a:pPr>
            <a:r>
              <a:rPr lang="en-US"/>
              <a:t>S 0,4	H</a:t>
            </a:r>
            <a:endParaRPr/>
          </a:p>
          <a:p>
            <a:pPr indent="0" lvl="0" marL="0" rtl="0" algn="l">
              <a:lnSpc>
                <a:spcPct val="100000"/>
              </a:lnSpc>
              <a:spcBef>
                <a:spcPts val="0"/>
              </a:spcBef>
              <a:spcAft>
                <a:spcPts val="0"/>
              </a:spcAft>
              <a:buSzPts val="2400"/>
              <a:buNone/>
            </a:pPr>
            <a:r>
              <a:rPr lang="en-US"/>
              <a:t>L 0,1	H</a:t>
            </a:r>
            <a:endParaRPr/>
          </a:p>
          <a:p>
            <a:pPr indent="0" lvl="0" marL="0" rtl="0" algn="l">
              <a:lnSpc>
                <a:spcPct val="100000"/>
              </a:lnSpc>
              <a:spcBef>
                <a:spcPts val="0"/>
              </a:spcBef>
              <a:spcAft>
                <a:spcPts val="0"/>
              </a:spcAft>
              <a:buSzPts val="2400"/>
              <a:buNone/>
            </a:pPr>
            <a:r>
              <a:rPr lang="en-US"/>
              <a:t>L 6,1	M</a:t>
            </a:r>
            <a:endParaRPr/>
          </a:p>
          <a:p>
            <a:pPr indent="0" lvl="0" marL="0" rtl="0" algn="l">
              <a:lnSpc>
                <a:spcPct val="100000"/>
              </a:lnSpc>
              <a:spcBef>
                <a:spcPts val="0"/>
              </a:spcBef>
              <a:spcAft>
                <a:spcPts val="0"/>
              </a:spcAft>
              <a:buSzPts val="2400"/>
              <a:buNone/>
            </a:pPr>
            <a:r>
              <a:rPr lang="en-US"/>
              <a:t>L 5,1 	H</a:t>
            </a:r>
            <a:endParaRPr/>
          </a:p>
          <a:p>
            <a:pPr indent="0" lvl="0" marL="0" rtl="0" algn="l">
              <a:lnSpc>
                <a:spcPct val="100000"/>
              </a:lnSpc>
              <a:spcBef>
                <a:spcPts val="0"/>
              </a:spcBef>
              <a:spcAft>
                <a:spcPts val="0"/>
              </a:spcAft>
              <a:buSzPts val="2400"/>
              <a:buNone/>
            </a:pPr>
            <a:r>
              <a:rPr lang="en-US"/>
              <a:t>L 6,1	H</a:t>
            </a:r>
            <a:endParaRPr/>
          </a:p>
          <a:p>
            <a:pPr indent="0" lvl="0" marL="0" rtl="0" algn="l">
              <a:lnSpc>
                <a:spcPct val="100000"/>
              </a:lnSpc>
              <a:spcBef>
                <a:spcPts val="0"/>
              </a:spcBef>
              <a:spcAft>
                <a:spcPts val="0"/>
              </a:spcAft>
              <a:buSzPts val="2400"/>
              <a:buNone/>
            </a:pPr>
            <a:r>
              <a:rPr lang="en-US">
                <a:highlight>
                  <a:srgbClr val="00FF00"/>
                </a:highlight>
              </a:rPr>
              <a:t>L 7,1</a:t>
            </a:r>
            <a:r>
              <a:rPr lang="en-US"/>
              <a:t>	H</a:t>
            </a:r>
            <a:endParaRPr/>
          </a:p>
          <a:p>
            <a:pPr indent="0" lvl="0" marL="0" rtl="0" algn="l">
              <a:lnSpc>
                <a:spcPct val="100000"/>
              </a:lnSpc>
              <a:spcBef>
                <a:spcPts val="0"/>
              </a:spcBef>
              <a:spcAft>
                <a:spcPts val="0"/>
              </a:spcAft>
              <a:buSzPts val="2400"/>
              <a:buNone/>
            </a:pPr>
            <a:r>
              <a:rPr lang="en-US"/>
              <a:t> </a:t>
            </a:r>
            <a:endParaRPr/>
          </a:p>
          <a:p>
            <a:pPr indent="0" lvl="0" marL="0" rtl="0" algn="l">
              <a:lnSpc>
                <a:spcPct val="100000"/>
              </a:lnSpc>
              <a:spcBef>
                <a:spcPts val="0"/>
              </a:spcBef>
              <a:spcAft>
                <a:spcPts val="0"/>
              </a:spcAft>
              <a:buSzPts val="2400"/>
              <a:buNone/>
            </a:pPr>
            <a:r>
              <a:t/>
            </a:r>
            <a:endParaRPr/>
          </a:p>
        </p:txBody>
      </p:sp>
      <p:sp>
        <p:nvSpPr>
          <p:cNvPr id="683" name="Google Shape;683;p27"/>
          <p:cNvSpPr/>
          <p:nvPr/>
        </p:nvSpPr>
        <p:spPr>
          <a:xfrm>
            <a:off x="1610700" y="849525"/>
            <a:ext cx="72333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7"/>
          <p:cNvSpPr/>
          <p:nvPr/>
        </p:nvSpPr>
        <p:spPr>
          <a:xfrm>
            <a:off x="201572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7"/>
          <p:cNvSpPr/>
          <p:nvPr/>
        </p:nvSpPr>
        <p:spPr>
          <a:xfrm>
            <a:off x="559837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7"/>
          <p:cNvSpPr/>
          <p:nvPr/>
        </p:nvSpPr>
        <p:spPr>
          <a:xfrm>
            <a:off x="201572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7"/>
          <p:cNvSpPr/>
          <p:nvPr/>
        </p:nvSpPr>
        <p:spPr>
          <a:xfrm>
            <a:off x="559837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7"/>
          <p:cNvSpPr/>
          <p:nvPr/>
        </p:nvSpPr>
        <p:spPr>
          <a:xfrm>
            <a:off x="22269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689" name="Google Shape;689;p27"/>
          <p:cNvSpPr/>
          <p:nvPr/>
        </p:nvSpPr>
        <p:spPr>
          <a:xfrm>
            <a:off x="282731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690" name="Google Shape;690;p27"/>
          <p:cNvSpPr/>
          <p:nvPr/>
        </p:nvSpPr>
        <p:spPr>
          <a:xfrm>
            <a:off x="34700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691" name="Google Shape;691;p27"/>
          <p:cNvSpPr/>
          <p:nvPr/>
        </p:nvSpPr>
        <p:spPr>
          <a:xfrm>
            <a:off x="411280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692" name="Google Shape;692;p27"/>
          <p:cNvSpPr/>
          <p:nvPr/>
        </p:nvSpPr>
        <p:spPr>
          <a:xfrm>
            <a:off x="2226950" y="2189125"/>
            <a:ext cx="506700" cy="3804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693" name="Google Shape;693;p27"/>
          <p:cNvSpPr/>
          <p:nvPr/>
        </p:nvSpPr>
        <p:spPr>
          <a:xfrm>
            <a:off x="2827313" y="2189113"/>
            <a:ext cx="506700" cy="3804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694" name="Google Shape;694;p27"/>
          <p:cNvSpPr/>
          <p:nvPr/>
        </p:nvSpPr>
        <p:spPr>
          <a:xfrm>
            <a:off x="3470050" y="2189125"/>
            <a:ext cx="506700" cy="3804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695" name="Google Shape;695;p27"/>
          <p:cNvSpPr/>
          <p:nvPr/>
        </p:nvSpPr>
        <p:spPr>
          <a:xfrm>
            <a:off x="4112800" y="2189113"/>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696" name="Google Shape;696;p27"/>
          <p:cNvSpPr/>
          <p:nvPr/>
        </p:nvSpPr>
        <p:spPr>
          <a:xfrm>
            <a:off x="58337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97" name="Google Shape;697;p27"/>
          <p:cNvSpPr/>
          <p:nvPr/>
        </p:nvSpPr>
        <p:spPr>
          <a:xfrm>
            <a:off x="643406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98" name="Google Shape;698;p27"/>
          <p:cNvSpPr/>
          <p:nvPr/>
        </p:nvSpPr>
        <p:spPr>
          <a:xfrm>
            <a:off x="70768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99" name="Google Shape;699;p27"/>
          <p:cNvSpPr/>
          <p:nvPr/>
        </p:nvSpPr>
        <p:spPr>
          <a:xfrm>
            <a:off x="771955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00" name="Google Shape;700;p27"/>
          <p:cNvSpPr/>
          <p:nvPr/>
        </p:nvSpPr>
        <p:spPr>
          <a:xfrm>
            <a:off x="58337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01" name="Google Shape;701;p27"/>
          <p:cNvSpPr/>
          <p:nvPr/>
        </p:nvSpPr>
        <p:spPr>
          <a:xfrm>
            <a:off x="643406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02" name="Google Shape;702;p27"/>
          <p:cNvSpPr/>
          <p:nvPr/>
        </p:nvSpPr>
        <p:spPr>
          <a:xfrm>
            <a:off x="70768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03" name="Google Shape;703;p27"/>
          <p:cNvSpPr/>
          <p:nvPr/>
        </p:nvSpPr>
        <p:spPr>
          <a:xfrm>
            <a:off x="771955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04" name="Google Shape;704;p27"/>
          <p:cNvSpPr txBox="1"/>
          <p:nvPr>
            <p:ph type="title"/>
          </p:nvPr>
        </p:nvSpPr>
        <p:spPr>
          <a:xfrm>
            <a:off x="333742" y="175508"/>
            <a:ext cx="7592100" cy="5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Example Trace</a:t>
            </a:r>
            <a:endParaRPr/>
          </a:p>
        </p:txBody>
      </p:sp>
      <p:sp>
        <p:nvSpPr>
          <p:cNvPr id="705" name="Google Shape;705;p27"/>
          <p:cNvSpPr txBox="1"/>
          <p:nvPr/>
        </p:nvSpPr>
        <p:spPr>
          <a:xfrm>
            <a:off x="1610700" y="3276175"/>
            <a:ext cx="3786000" cy="38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7"/>
          <p:cNvSpPr/>
          <p:nvPr/>
        </p:nvSpPr>
        <p:spPr>
          <a:xfrm>
            <a:off x="1610700" y="3730950"/>
            <a:ext cx="37860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7"/>
          <p:cNvSpPr/>
          <p:nvPr/>
        </p:nvSpPr>
        <p:spPr>
          <a:xfrm>
            <a:off x="211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0x00</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708" name="Google Shape;708;p27"/>
          <p:cNvSpPr/>
          <p:nvPr/>
        </p:nvSpPr>
        <p:spPr>
          <a:xfrm>
            <a:off x="283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0x01</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709" name="Google Shape;709;p27"/>
          <p:cNvSpPr/>
          <p:nvPr/>
        </p:nvSpPr>
        <p:spPr>
          <a:xfrm>
            <a:off x="355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0x02</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710" name="Google Shape;710;p27"/>
          <p:cNvSpPr/>
          <p:nvPr/>
        </p:nvSpPr>
        <p:spPr>
          <a:xfrm>
            <a:off x="4277400" y="3895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0x03</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711" name="Google Shape;711;p27"/>
          <p:cNvSpPr/>
          <p:nvPr/>
        </p:nvSpPr>
        <p:spPr>
          <a:xfrm>
            <a:off x="211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0x04</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712" name="Google Shape;712;p27"/>
          <p:cNvSpPr/>
          <p:nvPr/>
        </p:nvSpPr>
        <p:spPr>
          <a:xfrm>
            <a:off x="283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0x05</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713" name="Google Shape;713;p27"/>
          <p:cNvSpPr/>
          <p:nvPr/>
        </p:nvSpPr>
        <p:spPr>
          <a:xfrm>
            <a:off x="355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0x06</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714" name="Google Shape;714;p27"/>
          <p:cNvSpPr/>
          <p:nvPr/>
        </p:nvSpPr>
        <p:spPr>
          <a:xfrm>
            <a:off x="4277400" y="4413900"/>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0x07</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715" name="Google Shape;715;p27"/>
          <p:cNvSpPr txBox="1"/>
          <p:nvPr/>
        </p:nvSpPr>
        <p:spPr>
          <a:xfrm>
            <a:off x="6038750" y="3594225"/>
            <a:ext cx="2525400" cy="13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28"/>
          <p:cNvSpPr/>
          <p:nvPr/>
        </p:nvSpPr>
        <p:spPr>
          <a:xfrm>
            <a:off x="1610700" y="849525"/>
            <a:ext cx="72333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8"/>
          <p:cNvSpPr/>
          <p:nvPr/>
        </p:nvSpPr>
        <p:spPr>
          <a:xfrm>
            <a:off x="201572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8"/>
          <p:cNvSpPr/>
          <p:nvPr/>
        </p:nvSpPr>
        <p:spPr>
          <a:xfrm>
            <a:off x="559837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8"/>
          <p:cNvSpPr/>
          <p:nvPr/>
        </p:nvSpPr>
        <p:spPr>
          <a:xfrm>
            <a:off x="201572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8"/>
          <p:cNvSpPr/>
          <p:nvPr/>
        </p:nvSpPr>
        <p:spPr>
          <a:xfrm>
            <a:off x="559837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8"/>
          <p:cNvSpPr/>
          <p:nvPr/>
        </p:nvSpPr>
        <p:spPr>
          <a:xfrm>
            <a:off x="22269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726" name="Google Shape;726;p28"/>
          <p:cNvSpPr/>
          <p:nvPr/>
        </p:nvSpPr>
        <p:spPr>
          <a:xfrm>
            <a:off x="282731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727" name="Google Shape;727;p28"/>
          <p:cNvSpPr/>
          <p:nvPr/>
        </p:nvSpPr>
        <p:spPr>
          <a:xfrm>
            <a:off x="34700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728" name="Google Shape;728;p28"/>
          <p:cNvSpPr/>
          <p:nvPr/>
        </p:nvSpPr>
        <p:spPr>
          <a:xfrm>
            <a:off x="411280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729" name="Google Shape;729;p28"/>
          <p:cNvSpPr/>
          <p:nvPr/>
        </p:nvSpPr>
        <p:spPr>
          <a:xfrm>
            <a:off x="222695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730" name="Google Shape;730;p28"/>
          <p:cNvSpPr/>
          <p:nvPr/>
        </p:nvSpPr>
        <p:spPr>
          <a:xfrm>
            <a:off x="282731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731" name="Google Shape;731;p28"/>
          <p:cNvSpPr/>
          <p:nvPr/>
        </p:nvSpPr>
        <p:spPr>
          <a:xfrm>
            <a:off x="347005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732" name="Google Shape;732;p28"/>
          <p:cNvSpPr/>
          <p:nvPr/>
        </p:nvSpPr>
        <p:spPr>
          <a:xfrm>
            <a:off x="411280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733" name="Google Shape;733;p28"/>
          <p:cNvSpPr/>
          <p:nvPr/>
        </p:nvSpPr>
        <p:spPr>
          <a:xfrm>
            <a:off x="58337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34" name="Google Shape;734;p28"/>
          <p:cNvSpPr/>
          <p:nvPr/>
        </p:nvSpPr>
        <p:spPr>
          <a:xfrm>
            <a:off x="643406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35" name="Google Shape;735;p28"/>
          <p:cNvSpPr/>
          <p:nvPr/>
        </p:nvSpPr>
        <p:spPr>
          <a:xfrm>
            <a:off x="707680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36" name="Google Shape;736;p28"/>
          <p:cNvSpPr/>
          <p:nvPr/>
        </p:nvSpPr>
        <p:spPr>
          <a:xfrm>
            <a:off x="771955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37" name="Google Shape;737;p28"/>
          <p:cNvSpPr/>
          <p:nvPr/>
        </p:nvSpPr>
        <p:spPr>
          <a:xfrm>
            <a:off x="58337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38" name="Google Shape;738;p28"/>
          <p:cNvSpPr/>
          <p:nvPr/>
        </p:nvSpPr>
        <p:spPr>
          <a:xfrm>
            <a:off x="643406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39" name="Google Shape;739;p28"/>
          <p:cNvSpPr/>
          <p:nvPr/>
        </p:nvSpPr>
        <p:spPr>
          <a:xfrm>
            <a:off x="70768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40" name="Google Shape;740;p28"/>
          <p:cNvSpPr/>
          <p:nvPr/>
        </p:nvSpPr>
        <p:spPr>
          <a:xfrm>
            <a:off x="771955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41" name="Google Shape;741;p28"/>
          <p:cNvSpPr txBox="1"/>
          <p:nvPr>
            <p:ph type="title"/>
          </p:nvPr>
        </p:nvSpPr>
        <p:spPr>
          <a:xfrm>
            <a:off x="333742" y="222033"/>
            <a:ext cx="7592100" cy="5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Example Trace</a:t>
            </a:r>
            <a:endParaRPr/>
          </a:p>
        </p:txBody>
      </p:sp>
      <p:sp>
        <p:nvSpPr>
          <p:cNvPr id="742" name="Google Shape;742;p28"/>
          <p:cNvSpPr txBox="1"/>
          <p:nvPr/>
        </p:nvSpPr>
        <p:spPr>
          <a:xfrm>
            <a:off x="1610700" y="3078150"/>
            <a:ext cx="3786000" cy="38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8"/>
          <p:cNvSpPr/>
          <p:nvPr/>
        </p:nvSpPr>
        <p:spPr>
          <a:xfrm>
            <a:off x="1610700" y="3399975"/>
            <a:ext cx="3786000" cy="27213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8"/>
          <p:cNvSpPr/>
          <p:nvPr/>
        </p:nvSpPr>
        <p:spPr>
          <a:xfrm>
            <a:off x="2113975" y="4558725"/>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0x08</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de</a:t>
            </a:r>
            <a:endParaRPr b="0" i="0" sz="900" u="none" cap="none" strike="noStrike">
              <a:solidFill>
                <a:srgbClr val="000000"/>
              </a:solidFill>
              <a:latin typeface="Arial"/>
              <a:ea typeface="Arial"/>
              <a:cs typeface="Arial"/>
              <a:sym typeface="Arial"/>
            </a:endParaRPr>
          </a:p>
        </p:txBody>
      </p:sp>
      <p:sp>
        <p:nvSpPr>
          <p:cNvPr id="745" name="Google Shape;745;p28"/>
          <p:cNvSpPr/>
          <p:nvPr/>
        </p:nvSpPr>
        <p:spPr>
          <a:xfrm>
            <a:off x="2833975" y="4558725"/>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0x09</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ad</a:t>
            </a:r>
            <a:endParaRPr b="0" i="0" sz="900" u="none" cap="none" strike="noStrike">
              <a:solidFill>
                <a:srgbClr val="000000"/>
              </a:solidFill>
              <a:latin typeface="Arial"/>
              <a:ea typeface="Arial"/>
              <a:cs typeface="Arial"/>
              <a:sym typeface="Arial"/>
            </a:endParaRPr>
          </a:p>
        </p:txBody>
      </p:sp>
      <p:sp>
        <p:nvSpPr>
          <p:cNvPr id="746" name="Google Shape;746;p28"/>
          <p:cNvSpPr/>
          <p:nvPr/>
        </p:nvSpPr>
        <p:spPr>
          <a:xfrm>
            <a:off x="3553975" y="4558725"/>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0x0a</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be</a:t>
            </a:r>
            <a:endParaRPr b="0" i="0" sz="900" u="none" cap="none" strike="noStrike">
              <a:solidFill>
                <a:srgbClr val="000000"/>
              </a:solidFill>
              <a:latin typeface="Arial"/>
              <a:ea typeface="Arial"/>
              <a:cs typeface="Arial"/>
              <a:sym typeface="Arial"/>
            </a:endParaRPr>
          </a:p>
        </p:txBody>
      </p:sp>
      <p:sp>
        <p:nvSpPr>
          <p:cNvPr id="747" name="Google Shape;747;p28"/>
          <p:cNvSpPr/>
          <p:nvPr/>
        </p:nvSpPr>
        <p:spPr>
          <a:xfrm>
            <a:off x="4273975" y="4558725"/>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0x0b</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ef</a:t>
            </a:r>
            <a:endParaRPr b="0" i="0" sz="900" u="none" cap="none" strike="noStrike">
              <a:solidFill>
                <a:srgbClr val="000000"/>
              </a:solidFill>
              <a:latin typeface="Arial"/>
              <a:ea typeface="Arial"/>
              <a:cs typeface="Arial"/>
              <a:sym typeface="Arial"/>
            </a:endParaRPr>
          </a:p>
        </p:txBody>
      </p:sp>
      <p:sp>
        <p:nvSpPr>
          <p:cNvPr id="748" name="Google Shape;748;p28"/>
          <p:cNvSpPr txBox="1"/>
          <p:nvPr/>
        </p:nvSpPr>
        <p:spPr>
          <a:xfrm>
            <a:off x="6038750" y="3594225"/>
            <a:ext cx="2525400" cy="13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would happen if we loaded from memory address 0x08?</a:t>
            </a:r>
            <a:endParaRPr b="0" i="0" sz="1400" u="none" cap="none" strike="noStrike">
              <a:solidFill>
                <a:srgbClr val="000000"/>
              </a:solidFill>
              <a:latin typeface="Arial"/>
              <a:ea typeface="Arial"/>
              <a:cs typeface="Arial"/>
              <a:sym typeface="Arial"/>
            </a:endParaRPr>
          </a:p>
        </p:txBody>
      </p:sp>
      <p:sp>
        <p:nvSpPr>
          <p:cNvPr id="749" name="Google Shape;749;p28"/>
          <p:cNvSpPr/>
          <p:nvPr/>
        </p:nvSpPr>
        <p:spPr>
          <a:xfrm>
            <a:off x="2113975" y="3559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0x00</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750" name="Google Shape;750;p28"/>
          <p:cNvSpPr/>
          <p:nvPr/>
        </p:nvSpPr>
        <p:spPr>
          <a:xfrm>
            <a:off x="2833975" y="3559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0x01</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751" name="Google Shape;751;p28"/>
          <p:cNvSpPr/>
          <p:nvPr/>
        </p:nvSpPr>
        <p:spPr>
          <a:xfrm>
            <a:off x="3553975" y="3559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0x02</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752" name="Google Shape;752;p28"/>
          <p:cNvSpPr/>
          <p:nvPr/>
        </p:nvSpPr>
        <p:spPr>
          <a:xfrm>
            <a:off x="4273975" y="3559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0x03</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753" name="Google Shape;753;p28"/>
          <p:cNvSpPr/>
          <p:nvPr/>
        </p:nvSpPr>
        <p:spPr>
          <a:xfrm>
            <a:off x="2113975" y="4077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0x04</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754" name="Google Shape;754;p28"/>
          <p:cNvSpPr/>
          <p:nvPr/>
        </p:nvSpPr>
        <p:spPr>
          <a:xfrm>
            <a:off x="2833975" y="4077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0x05</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755" name="Google Shape;755;p28"/>
          <p:cNvSpPr/>
          <p:nvPr/>
        </p:nvSpPr>
        <p:spPr>
          <a:xfrm>
            <a:off x="3553975" y="4077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0x06</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756" name="Google Shape;756;p28"/>
          <p:cNvSpPr/>
          <p:nvPr/>
        </p:nvSpPr>
        <p:spPr>
          <a:xfrm>
            <a:off x="4273975" y="4077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0x07</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757" name="Google Shape;757;p28"/>
          <p:cNvSpPr txBox="1"/>
          <p:nvPr/>
        </p:nvSpPr>
        <p:spPr>
          <a:xfrm>
            <a:off x="0" y="2740350"/>
            <a:ext cx="1773600" cy="81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Arial"/>
                <a:ea typeface="Arial"/>
                <a:cs typeface="Arial"/>
                <a:sym typeface="Arial"/>
              </a:rPr>
              <a:t>Jack2.trace</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Arial"/>
                <a:ea typeface="Arial"/>
                <a:cs typeface="Arial"/>
                <a:sym typeface="Arial"/>
              </a:rPr>
              <a:t>L 8,4	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29"/>
          <p:cNvSpPr/>
          <p:nvPr/>
        </p:nvSpPr>
        <p:spPr>
          <a:xfrm>
            <a:off x="1610700" y="849525"/>
            <a:ext cx="7233300" cy="22380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9"/>
          <p:cNvSpPr/>
          <p:nvPr/>
        </p:nvSpPr>
        <p:spPr>
          <a:xfrm>
            <a:off x="201572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9"/>
          <p:cNvSpPr/>
          <p:nvPr/>
        </p:nvSpPr>
        <p:spPr>
          <a:xfrm>
            <a:off x="5598375" y="102672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9"/>
          <p:cNvSpPr/>
          <p:nvPr/>
        </p:nvSpPr>
        <p:spPr>
          <a:xfrm>
            <a:off x="201572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9"/>
          <p:cNvSpPr/>
          <p:nvPr/>
        </p:nvSpPr>
        <p:spPr>
          <a:xfrm>
            <a:off x="5598375" y="1973875"/>
            <a:ext cx="2863200" cy="810900"/>
          </a:xfrm>
          <a:prstGeom prst="roundRect">
            <a:avLst>
              <a:gd fmla="val 16667" name="adj"/>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9"/>
          <p:cNvSpPr/>
          <p:nvPr/>
        </p:nvSpPr>
        <p:spPr>
          <a:xfrm>
            <a:off x="22269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768" name="Google Shape;768;p29"/>
          <p:cNvSpPr/>
          <p:nvPr/>
        </p:nvSpPr>
        <p:spPr>
          <a:xfrm>
            <a:off x="2827313"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769" name="Google Shape;769;p29"/>
          <p:cNvSpPr/>
          <p:nvPr/>
        </p:nvSpPr>
        <p:spPr>
          <a:xfrm>
            <a:off x="3470050" y="124197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770" name="Google Shape;770;p29"/>
          <p:cNvSpPr/>
          <p:nvPr/>
        </p:nvSpPr>
        <p:spPr>
          <a:xfrm>
            <a:off x="4112800" y="124196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771" name="Google Shape;771;p29"/>
          <p:cNvSpPr/>
          <p:nvPr/>
        </p:nvSpPr>
        <p:spPr>
          <a:xfrm>
            <a:off x="222695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772" name="Google Shape;772;p29"/>
          <p:cNvSpPr/>
          <p:nvPr/>
        </p:nvSpPr>
        <p:spPr>
          <a:xfrm>
            <a:off x="282731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773" name="Google Shape;773;p29"/>
          <p:cNvSpPr/>
          <p:nvPr/>
        </p:nvSpPr>
        <p:spPr>
          <a:xfrm>
            <a:off x="347005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774" name="Google Shape;774;p29"/>
          <p:cNvSpPr/>
          <p:nvPr/>
        </p:nvSpPr>
        <p:spPr>
          <a:xfrm>
            <a:off x="411280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775" name="Google Shape;775;p29"/>
          <p:cNvSpPr/>
          <p:nvPr/>
        </p:nvSpPr>
        <p:spPr>
          <a:xfrm>
            <a:off x="5833700" y="124197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de</a:t>
            </a:r>
            <a:endParaRPr b="0" i="0" sz="900" u="none" cap="none" strike="noStrike">
              <a:solidFill>
                <a:srgbClr val="000000"/>
              </a:solidFill>
              <a:latin typeface="Arial"/>
              <a:ea typeface="Arial"/>
              <a:cs typeface="Arial"/>
              <a:sym typeface="Arial"/>
            </a:endParaRPr>
          </a:p>
        </p:txBody>
      </p:sp>
      <p:sp>
        <p:nvSpPr>
          <p:cNvPr id="776" name="Google Shape;776;p29"/>
          <p:cNvSpPr/>
          <p:nvPr/>
        </p:nvSpPr>
        <p:spPr>
          <a:xfrm>
            <a:off x="6434063" y="1241963"/>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ad</a:t>
            </a:r>
            <a:endParaRPr b="0" i="0" sz="900" u="none" cap="none" strike="noStrike">
              <a:solidFill>
                <a:srgbClr val="000000"/>
              </a:solidFill>
              <a:latin typeface="Arial"/>
              <a:ea typeface="Arial"/>
              <a:cs typeface="Arial"/>
              <a:sym typeface="Arial"/>
            </a:endParaRPr>
          </a:p>
        </p:txBody>
      </p:sp>
      <p:sp>
        <p:nvSpPr>
          <p:cNvPr id="777" name="Google Shape;777;p29"/>
          <p:cNvSpPr/>
          <p:nvPr/>
        </p:nvSpPr>
        <p:spPr>
          <a:xfrm>
            <a:off x="7076800" y="124197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be</a:t>
            </a:r>
            <a:endParaRPr b="0" i="0" sz="900" u="none" cap="none" strike="noStrike">
              <a:solidFill>
                <a:srgbClr val="000000"/>
              </a:solidFill>
              <a:latin typeface="Arial"/>
              <a:ea typeface="Arial"/>
              <a:cs typeface="Arial"/>
              <a:sym typeface="Arial"/>
            </a:endParaRPr>
          </a:p>
        </p:txBody>
      </p:sp>
      <p:sp>
        <p:nvSpPr>
          <p:cNvPr id="778" name="Google Shape;778;p29"/>
          <p:cNvSpPr/>
          <p:nvPr/>
        </p:nvSpPr>
        <p:spPr>
          <a:xfrm>
            <a:off x="7719550" y="1241963"/>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ef</a:t>
            </a:r>
            <a:endParaRPr b="0" i="0" sz="900" u="none" cap="none" strike="noStrike">
              <a:solidFill>
                <a:srgbClr val="000000"/>
              </a:solidFill>
              <a:latin typeface="Arial"/>
              <a:ea typeface="Arial"/>
              <a:cs typeface="Arial"/>
              <a:sym typeface="Arial"/>
            </a:endParaRPr>
          </a:p>
        </p:txBody>
      </p:sp>
      <p:sp>
        <p:nvSpPr>
          <p:cNvPr id="779" name="Google Shape;779;p29"/>
          <p:cNvSpPr/>
          <p:nvPr/>
        </p:nvSpPr>
        <p:spPr>
          <a:xfrm>
            <a:off x="58337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80" name="Google Shape;780;p29"/>
          <p:cNvSpPr/>
          <p:nvPr/>
        </p:nvSpPr>
        <p:spPr>
          <a:xfrm>
            <a:off x="6434063"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81" name="Google Shape;781;p29"/>
          <p:cNvSpPr/>
          <p:nvPr/>
        </p:nvSpPr>
        <p:spPr>
          <a:xfrm>
            <a:off x="7076800" y="2189125"/>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82" name="Google Shape;782;p29"/>
          <p:cNvSpPr/>
          <p:nvPr/>
        </p:nvSpPr>
        <p:spPr>
          <a:xfrm>
            <a:off x="7719550" y="2189113"/>
            <a:ext cx="506700" cy="380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83" name="Google Shape;783;p29"/>
          <p:cNvSpPr txBox="1"/>
          <p:nvPr>
            <p:ph type="title"/>
          </p:nvPr>
        </p:nvSpPr>
        <p:spPr>
          <a:xfrm>
            <a:off x="333742" y="222033"/>
            <a:ext cx="7592100" cy="5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Example Trace</a:t>
            </a:r>
            <a:endParaRPr/>
          </a:p>
        </p:txBody>
      </p:sp>
      <p:sp>
        <p:nvSpPr>
          <p:cNvPr id="784" name="Google Shape;784;p29"/>
          <p:cNvSpPr txBox="1"/>
          <p:nvPr/>
        </p:nvSpPr>
        <p:spPr>
          <a:xfrm>
            <a:off x="1610700" y="3078150"/>
            <a:ext cx="3786000" cy="38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9"/>
          <p:cNvSpPr/>
          <p:nvPr/>
        </p:nvSpPr>
        <p:spPr>
          <a:xfrm>
            <a:off x="1610700" y="3399975"/>
            <a:ext cx="3786000" cy="2721300"/>
          </a:xfrm>
          <a:prstGeom prst="roundRect">
            <a:avLst>
              <a:gd fmla="val 16667" name="adj"/>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9"/>
          <p:cNvSpPr/>
          <p:nvPr/>
        </p:nvSpPr>
        <p:spPr>
          <a:xfrm>
            <a:off x="2113975" y="455872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0x08</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de</a:t>
            </a:r>
            <a:endParaRPr b="0" i="0" sz="900" u="none" cap="none" strike="noStrike">
              <a:solidFill>
                <a:srgbClr val="000000"/>
              </a:solidFill>
              <a:latin typeface="Arial"/>
              <a:ea typeface="Arial"/>
              <a:cs typeface="Arial"/>
              <a:sym typeface="Arial"/>
            </a:endParaRPr>
          </a:p>
        </p:txBody>
      </p:sp>
      <p:sp>
        <p:nvSpPr>
          <p:cNvPr id="787" name="Google Shape;787;p29"/>
          <p:cNvSpPr/>
          <p:nvPr/>
        </p:nvSpPr>
        <p:spPr>
          <a:xfrm>
            <a:off x="2833975" y="455872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0x09</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ad</a:t>
            </a:r>
            <a:endParaRPr b="0" i="0" sz="900" u="none" cap="none" strike="noStrike">
              <a:solidFill>
                <a:srgbClr val="000000"/>
              </a:solidFill>
              <a:latin typeface="Arial"/>
              <a:ea typeface="Arial"/>
              <a:cs typeface="Arial"/>
              <a:sym typeface="Arial"/>
            </a:endParaRPr>
          </a:p>
        </p:txBody>
      </p:sp>
      <p:sp>
        <p:nvSpPr>
          <p:cNvPr id="788" name="Google Shape;788;p29"/>
          <p:cNvSpPr/>
          <p:nvPr/>
        </p:nvSpPr>
        <p:spPr>
          <a:xfrm>
            <a:off x="3553975" y="455872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0x0a</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be</a:t>
            </a:r>
            <a:endParaRPr b="0" i="0" sz="900" u="none" cap="none" strike="noStrike">
              <a:solidFill>
                <a:srgbClr val="000000"/>
              </a:solidFill>
              <a:latin typeface="Arial"/>
              <a:ea typeface="Arial"/>
              <a:cs typeface="Arial"/>
              <a:sym typeface="Arial"/>
            </a:endParaRPr>
          </a:p>
        </p:txBody>
      </p:sp>
      <p:sp>
        <p:nvSpPr>
          <p:cNvPr id="789" name="Google Shape;789;p29"/>
          <p:cNvSpPr/>
          <p:nvPr/>
        </p:nvSpPr>
        <p:spPr>
          <a:xfrm>
            <a:off x="4273975" y="4558725"/>
            <a:ext cx="506700" cy="3804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0x0b</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ef</a:t>
            </a:r>
            <a:endParaRPr b="0" i="0" sz="900" u="none" cap="none" strike="noStrike">
              <a:solidFill>
                <a:srgbClr val="000000"/>
              </a:solidFill>
              <a:latin typeface="Arial"/>
              <a:ea typeface="Arial"/>
              <a:cs typeface="Arial"/>
              <a:sym typeface="Arial"/>
            </a:endParaRPr>
          </a:p>
        </p:txBody>
      </p:sp>
      <p:sp>
        <p:nvSpPr>
          <p:cNvPr id="790" name="Google Shape;790;p29"/>
          <p:cNvSpPr txBox="1"/>
          <p:nvPr/>
        </p:nvSpPr>
        <p:spPr>
          <a:xfrm>
            <a:off x="6038750" y="3594225"/>
            <a:ext cx="2525400" cy="13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would happen if we loaded from memory address 0x08?</a:t>
            </a:r>
            <a:endParaRPr b="0" i="0" sz="1400" u="none" cap="none" strike="noStrike">
              <a:solidFill>
                <a:srgbClr val="000000"/>
              </a:solidFill>
              <a:latin typeface="Arial"/>
              <a:ea typeface="Arial"/>
              <a:cs typeface="Arial"/>
              <a:sym typeface="Arial"/>
            </a:endParaRPr>
          </a:p>
        </p:txBody>
      </p:sp>
      <p:sp>
        <p:nvSpPr>
          <p:cNvPr id="791" name="Google Shape;791;p29"/>
          <p:cNvSpPr/>
          <p:nvPr/>
        </p:nvSpPr>
        <p:spPr>
          <a:xfrm>
            <a:off x="2113975" y="3559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0x00</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15</a:t>
            </a:r>
            <a:endParaRPr b="0" i="0" sz="900" u="none" cap="none" strike="noStrike">
              <a:solidFill>
                <a:srgbClr val="000000"/>
              </a:solidFill>
              <a:latin typeface="Arial"/>
              <a:ea typeface="Arial"/>
              <a:cs typeface="Arial"/>
              <a:sym typeface="Arial"/>
            </a:endParaRPr>
          </a:p>
        </p:txBody>
      </p:sp>
      <p:sp>
        <p:nvSpPr>
          <p:cNvPr id="792" name="Google Shape;792;p29"/>
          <p:cNvSpPr/>
          <p:nvPr/>
        </p:nvSpPr>
        <p:spPr>
          <a:xfrm>
            <a:off x="2833975" y="3559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0x01</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21</a:t>
            </a:r>
            <a:endParaRPr b="0" i="0" sz="900" u="none" cap="none" strike="noStrike">
              <a:solidFill>
                <a:srgbClr val="000000"/>
              </a:solidFill>
              <a:latin typeface="Arial"/>
              <a:ea typeface="Arial"/>
              <a:cs typeface="Arial"/>
              <a:sym typeface="Arial"/>
            </a:endParaRPr>
          </a:p>
        </p:txBody>
      </p:sp>
      <p:sp>
        <p:nvSpPr>
          <p:cNvPr id="793" name="Google Shape;793;p29"/>
          <p:cNvSpPr/>
          <p:nvPr/>
        </p:nvSpPr>
        <p:spPr>
          <a:xfrm>
            <a:off x="3553975" y="3559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0x02</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13</a:t>
            </a:r>
            <a:endParaRPr b="0" i="0" sz="900" u="none" cap="none" strike="noStrike">
              <a:solidFill>
                <a:srgbClr val="000000"/>
              </a:solidFill>
              <a:latin typeface="Arial"/>
              <a:ea typeface="Arial"/>
              <a:cs typeface="Arial"/>
              <a:sym typeface="Arial"/>
            </a:endParaRPr>
          </a:p>
        </p:txBody>
      </p:sp>
      <p:sp>
        <p:nvSpPr>
          <p:cNvPr id="794" name="Google Shape;794;p29"/>
          <p:cNvSpPr/>
          <p:nvPr/>
        </p:nvSpPr>
        <p:spPr>
          <a:xfrm>
            <a:off x="4273975" y="3559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0x03</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18</a:t>
            </a:r>
            <a:endParaRPr b="0" i="0" sz="900" u="none" cap="none" strike="noStrike">
              <a:solidFill>
                <a:srgbClr val="000000"/>
              </a:solidFill>
              <a:latin typeface="Arial"/>
              <a:ea typeface="Arial"/>
              <a:cs typeface="Arial"/>
              <a:sym typeface="Arial"/>
            </a:endParaRPr>
          </a:p>
        </p:txBody>
      </p:sp>
      <p:sp>
        <p:nvSpPr>
          <p:cNvPr id="795" name="Google Shape;795;p29"/>
          <p:cNvSpPr/>
          <p:nvPr/>
        </p:nvSpPr>
        <p:spPr>
          <a:xfrm>
            <a:off x="2113975" y="4077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0x04</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51</a:t>
            </a:r>
            <a:endParaRPr b="0" i="0" sz="900" u="none" cap="none" strike="noStrike">
              <a:solidFill>
                <a:srgbClr val="000000"/>
              </a:solidFill>
              <a:latin typeface="Arial"/>
              <a:ea typeface="Arial"/>
              <a:cs typeface="Arial"/>
              <a:sym typeface="Arial"/>
            </a:endParaRPr>
          </a:p>
        </p:txBody>
      </p:sp>
      <p:sp>
        <p:nvSpPr>
          <p:cNvPr id="796" name="Google Shape;796;p29"/>
          <p:cNvSpPr/>
          <p:nvPr/>
        </p:nvSpPr>
        <p:spPr>
          <a:xfrm>
            <a:off x="2833975" y="4077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0x05</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30</a:t>
            </a:r>
            <a:endParaRPr b="0" i="0" sz="900" u="none" cap="none" strike="noStrike">
              <a:solidFill>
                <a:srgbClr val="000000"/>
              </a:solidFill>
              <a:latin typeface="Arial"/>
              <a:ea typeface="Arial"/>
              <a:cs typeface="Arial"/>
              <a:sym typeface="Arial"/>
            </a:endParaRPr>
          </a:p>
        </p:txBody>
      </p:sp>
      <p:sp>
        <p:nvSpPr>
          <p:cNvPr id="797" name="Google Shape;797;p29"/>
          <p:cNvSpPr/>
          <p:nvPr/>
        </p:nvSpPr>
        <p:spPr>
          <a:xfrm>
            <a:off x="3553975" y="4077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0x06</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ac</a:t>
            </a:r>
            <a:endParaRPr b="0" i="0" sz="900" u="none" cap="none" strike="noStrike">
              <a:solidFill>
                <a:srgbClr val="000000"/>
              </a:solidFill>
              <a:latin typeface="Arial"/>
              <a:ea typeface="Arial"/>
              <a:cs typeface="Arial"/>
              <a:sym typeface="Arial"/>
            </a:endParaRPr>
          </a:p>
        </p:txBody>
      </p:sp>
      <p:sp>
        <p:nvSpPr>
          <p:cNvPr id="798" name="Google Shape;798;p29"/>
          <p:cNvSpPr/>
          <p:nvPr/>
        </p:nvSpPr>
        <p:spPr>
          <a:xfrm>
            <a:off x="4273975" y="4077438"/>
            <a:ext cx="506700" cy="380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0x07</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b3</a:t>
            </a:r>
            <a:endParaRPr b="0" i="0" sz="900" u="none" cap="none" strike="noStrike">
              <a:solidFill>
                <a:srgbClr val="000000"/>
              </a:solidFill>
              <a:latin typeface="Arial"/>
              <a:ea typeface="Arial"/>
              <a:cs typeface="Arial"/>
              <a:sym typeface="Arial"/>
            </a:endParaRPr>
          </a:p>
        </p:txBody>
      </p:sp>
      <p:sp>
        <p:nvSpPr>
          <p:cNvPr id="799" name="Google Shape;799;p29"/>
          <p:cNvSpPr txBox="1"/>
          <p:nvPr/>
        </p:nvSpPr>
        <p:spPr>
          <a:xfrm>
            <a:off x="0" y="2740350"/>
            <a:ext cx="1773600" cy="81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Jack2.trace</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L 8,4	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
          <p:cNvSpPr txBox="1"/>
          <p:nvPr/>
        </p:nvSpPr>
        <p:spPr>
          <a:xfrm>
            <a:off x="628810" y="175435"/>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Learning Objectives</a:t>
            </a:r>
            <a:endParaRPr b="0" i="0" sz="1350" u="none" cap="none" strike="noStrike">
              <a:solidFill>
                <a:srgbClr val="000000"/>
              </a:solidFill>
              <a:latin typeface="Arial"/>
              <a:ea typeface="Arial"/>
              <a:cs typeface="Arial"/>
              <a:sym typeface="Arial"/>
            </a:endParaRPr>
          </a:p>
        </p:txBody>
      </p:sp>
      <p:sp>
        <p:nvSpPr>
          <p:cNvPr id="180" name="Google Shape;180;p3"/>
          <p:cNvSpPr txBox="1"/>
          <p:nvPr/>
        </p:nvSpPr>
        <p:spPr>
          <a:xfrm>
            <a:off x="628800" y="1032025"/>
            <a:ext cx="7886400" cy="3928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By the end of this recitation, we want you to know:</a:t>
            </a:r>
            <a:endParaRPr b="0" i="0" sz="2400" u="none" cap="none" strike="noStrike">
              <a:solidFill>
                <a:schemeClr val="dk1"/>
              </a:solidFill>
              <a:latin typeface="Arial"/>
              <a:ea typeface="Arial"/>
              <a:cs typeface="Arial"/>
              <a:sym typeface="Arial"/>
            </a:endParaRPr>
          </a:p>
          <a:p>
            <a:pPr indent="-381000" lvl="0" marL="457200" marR="0" rtl="0" algn="l">
              <a:lnSpc>
                <a:spcPct val="130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Cache concepts</a:t>
            </a:r>
            <a:endParaRPr b="0" i="0" sz="1800" u="none" cap="none" strike="noStrike">
              <a:solidFill>
                <a:schemeClr val="dk1"/>
              </a:solidFill>
              <a:latin typeface="Arial"/>
              <a:ea typeface="Arial"/>
              <a:cs typeface="Arial"/>
              <a:sym typeface="Arial"/>
            </a:endParaRPr>
          </a:p>
          <a:p>
            <a:pPr indent="-342900" lvl="1" marL="914400" marR="0" rtl="0" algn="l">
              <a:lnSpc>
                <a:spcPct val="130000"/>
              </a:lnSpc>
              <a:spcBef>
                <a:spcPts val="0"/>
              </a:spcBef>
              <a:spcAft>
                <a:spcPts val="0"/>
              </a:spcAft>
              <a:buClr>
                <a:srgbClr val="990000"/>
              </a:buClr>
              <a:buSzPts val="1800"/>
              <a:buFont typeface="Arial"/>
              <a:buChar char="■"/>
            </a:pPr>
            <a:r>
              <a:rPr b="0" i="0" lang="en-US" sz="1800" u="none" cap="none" strike="noStrike">
                <a:solidFill>
                  <a:schemeClr val="dk1"/>
                </a:solidFill>
                <a:latin typeface="Arial"/>
                <a:ea typeface="Arial"/>
                <a:cs typeface="Arial"/>
                <a:sym typeface="Arial"/>
              </a:rPr>
              <a:t>Basic cache organization</a:t>
            </a:r>
            <a:endParaRPr b="0" i="0" sz="1800" u="none" cap="none" strike="noStrike">
              <a:solidFill>
                <a:schemeClr val="dk1"/>
              </a:solidFill>
              <a:latin typeface="Arial"/>
              <a:ea typeface="Arial"/>
              <a:cs typeface="Arial"/>
              <a:sym typeface="Arial"/>
            </a:endParaRPr>
          </a:p>
          <a:p>
            <a:pPr indent="-381000" lvl="0" marL="457200" marR="0" rtl="0" algn="l">
              <a:lnSpc>
                <a:spcPct val="130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Read and write trace files</a:t>
            </a:r>
            <a:endParaRPr b="0" i="0" sz="2400" u="none" cap="none" strike="noStrike">
              <a:solidFill>
                <a:schemeClr val="dk1"/>
              </a:solidFill>
              <a:latin typeface="Arial"/>
              <a:ea typeface="Arial"/>
              <a:cs typeface="Arial"/>
              <a:sym typeface="Arial"/>
            </a:endParaRPr>
          </a:p>
          <a:p>
            <a:pPr indent="-381000" lvl="0" marL="457200" marR="0" rtl="0" algn="l">
              <a:lnSpc>
                <a:spcPct val="130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Blocking concepts</a:t>
            </a:r>
            <a:endParaRPr b="0" i="0" sz="2400" u="none" cap="none" strike="noStrike">
              <a:solidFill>
                <a:schemeClr val="dk1"/>
              </a:solidFill>
              <a:latin typeface="Arial"/>
              <a:ea typeface="Arial"/>
              <a:cs typeface="Arial"/>
              <a:sym typeface="Arial"/>
            </a:endParaRPr>
          </a:p>
          <a:p>
            <a:pPr indent="-342900" lvl="1" marL="914400" marR="0" rtl="0" algn="l">
              <a:lnSpc>
                <a:spcPct val="130000"/>
              </a:lnSpc>
              <a:spcBef>
                <a:spcPts val="0"/>
              </a:spcBef>
              <a:spcAft>
                <a:spcPts val="0"/>
              </a:spcAft>
              <a:buClr>
                <a:srgbClr val="990000"/>
              </a:buClr>
              <a:buSzPts val="1800"/>
              <a:buFont typeface="Arial"/>
              <a:buChar char="■"/>
            </a:pPr>
            <a:r>
              <a:rPr b="0" i="0" lang="en-US" sz="1800" u="none" cap="none" strike="noStrike">
                <a:solidFill>
                  <a:schemeClr val="dk1"/>
                </a:solidFill>
                <a:latin typeface="Arial"/>
                <a:ea typeface="Arial"/>
                <a:cs typeface="Arial"/>
                <a:sym typeface="Arial"/>
              </a:rPr>
              <a:t>Matrix multiplication with blocking</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30"/>
          <p:cNvSpPr txBox="1"/>
          <p:nvPr>
            <p:ph type="title"/>
          </p:nvPr>
        </p:nvSpPr>
        <p:spPr>
          <a:xfrm>
            <a:off x="722312" y="3305175"/>
            <a:ext cx="7772400" cy="10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000"/>
              <a:buFont typeface="Arial"/>
              <a:buNone/>
            </a:pPr>
            <a:r>
              <a:rPr lang="en-US"/>
              <a:t>Activity 2: Blocking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31"/>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Example: Matrix Multiplication</a:t>
            </a:r>
            <a:endParaRPr b="0" i="0" sz="1350" u="none" cap="none" strike="noStrike">
              <a:solidFill>
                <a:srgbClr val="000000"/>
              </a:solidFill>
              <a:latin typeface="Arial"/>
              <a:ea typeface="Arial"/>
              <a:cs typeface="Arial"/>
              <a:sym typeface="Arial"/>
            </a:endParaRPr>
          </a:p>
        </p:txBody>
      </p:sp>
      <p:sp>
        <p:nvSpPr>
          <p:cNvPr id="810" name="Google Shape;810;p31"/>
          <p:cNvSpPr txBox="1"/>
          <p:nvPr/>
        </p:nvSpPr>
        <p:spPr>
          <a:xfrm>
            <a:off x="724975" y="1190475"/>
            <a:ext cx="7257900" cy="26253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990000"/>
                </a:solidFill>
                <a:latin typeface="Courier New"/>
                <a:ea typeface="Courier New"/>
                <a:cs typeface="Courier New"/>
                <a:sym typeface="Courier New"/>
              </a:rPr>
              <a:t>/* multiply 4x4 matrices */</a:t>
            </a:r>
            <a:endParaRPr b="1" i="0" sz="1400" u="none" cap="none" strike="noStrike">
              <a:solidFill>
                <a:srgbClr val="99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void mm(int a[4][4], int b[4][4], int c[4][4]) {</a:t>
            </a:r>
            <a:endParaRPr b="1" i="0" sz="14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int i, j, k;</a:t>
            </a:r>
            <a:endParaRPr b="1" i="0" sz="14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for (i = 0; i &lt; 4; i++)</a:t>
            </a:r>
            <a:endParaRPr b="1" i="0" sz="14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for (j = 0; j &lt; 4; j++)</a:t>
            </a:r>
            <a:endParaRPr b="1" i="0" sz="14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for (k = 0; k &lt; 4; k++)</a:t>
            </a:r>
            <a:endParaRPr b="1" i="0" sz="14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c[i][j] += a[i][k] * b[k][j];</a:t>
            </a:r>
            <a:endParaRPr b="1" i="0" sz="1400" u="none" cap="none" strike="noStrike">
              <a:solidFill>
                <a:schemeClr val="dk1"/>
              </a:solidFill>
              <a:latin typeface="Courier New"/>
              <a:ea typeface="Courier New"/>
              <a:cs typeface="Courier New"/>
              <a:sym typeface="Courier New"/>
            </a:endParaRPr>
          </a:p>
        </p:txBody>
      </p:sp>
      <p:sp>
        <p:nvSpPr>
          <p:cNvPr id="811" name="Google Shape;811;p31"/>
          <p:cNvSpPr txBox="1"/>
          <p:nvPr/>
        </p:nvSpPr>
        <p:spPr>
          <a:xfrm>
            <a:off x="1957675" y="4075125"/>
            <a:ext cx="4792500" cy="4350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Let’s step through this to see what’s actually happening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32"/>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Example: Matrix Multiplication</a:t>
            </a:r>
            <a:endParaRPr b="0" i="0" sz="1350" u="none" cap="none" strike="noStrike">
              <a:solidFill>
                <a:srgbClr val="000000"/>
              </a:solidFill>
              <a:latin typeface="Arial"/>
              <a:ea typeface="Arial"/>
              <a:cs typeface="Arial"/>
              <a:sym typeface="Arial"/>
            </a:endParaRPr>
          </a:p>
        </p:txBody>
      </p:sp>
      <p:sp>
        <p:nvSpPr>
          <p:cNvPr id="817" name="Google Shape;817;p32"/>
          <p:cNvSpPr txBox="1"/>
          <p:nvPr/>
        </p:nvSpPr>
        <p:spPr>
          <a:xfrm>
            <a:off x="628550" y="1369075"/>
            <a:ext cx="8109300" cy="3263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Assume a tiny cache with 4 lines of 8 bytes (2 ints)</a:t>
            </a:r>
            <a:endParaRPr b="0" i="0" sz="2400" u="none" cap="none" strike="noStrike">
              <a:solidFill>
                <a:schemeClr val="dk1"/>
              </a:solidFill>
              <a:latin typeface="Arial"/>
              <a:ea typeface="Arial"/>
              <a:cs typeface="Arial"/>
              <a:sym typeface="Arial"/>
            </a:endParaRPr>
          </a:p>
          <a:p>
            <a:pPr indent="-381000" lvl="1" marL="914400" marR="0" rtl="0" algn="l">
              <a:lnSpc>
                <a:spcPct val="115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S = 1, E = 4, B = 8</a:t>
            </a:r>
            <a:endParaRPr b="0" i="0" sz="2400" u="none" cap="none" strike="noStrike">
              <a:solidFill>
                <a:schemeClr val="dk1"/>
              </a:solidFill>
              <a:latin typeface="Arial"/>
              <a:ea typeface="Arial"/>
              <a:cs typeface="Arial"/>
              <a:sym typeface="Arial"/>
            </a:endParaRPr>
          </a:p>
          <a:p>
            <a:pPr indent="-381000" lvl="2" marL="1371600" marR="0" rtl="0" algn="l">
              <a:lnSpc>
                <a:spcPct val="115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3 </a:t>
            </a:r>
            <a:r>
              <a:rPr b="0" i="1" lang="en-US" sz="2400" u="none" cap="none" strike="noStrike">
                <a:solidFill>
                  <a:schemeClr val="dk1"/>
                </a:solidFill>
                <a:latin typeface="Arial"/>
                <a:ea typeface="Arial"/>
                <a:cs typeface="Arial"/>
                <a:sym typeface="Arial"/>
              </a:rPr>
              <a:t>b</a:t>
            </a:r>
            <a:r>
              <a:rPr b="0" i="0" lang="en-US" sz="2400" u="none" cap="none" strike="noStrike">
                <a:solidFill>
                  <a:schemeClr val="dk1"/>
                </a:solidFill>
                <a:latin typeface="Arial"/>
                <a:ea typeface="Arial"/>
                <a:cs typeface="Arial"/>
                <a:sym typeface="Arial"/>
              </a:rPr>
              <a:t> bits, no </a:t>
            </a:r>
            <a:r>
              <a:rPr b="0" i="1" lang="en-US" sz="2400" u="none" cap="none" strike="noStrike">
                <a:solidFill>
                  <a:schemeClr val="dk1"/>
                </a:solidFill>
                <a:latin typeface="Arial"/>
                <a:ea typeface="Arial"/>
                <a:cs typeface="Arial"/>
                <a:sym typeface="Arial"/>
              </a:rPr>
              <a:t>s</a:t>
            </a:r>
            <a:r>
              <a:rPr b="0" i="0" lang="en-US" sz="2400" u="none" cap="none" strike="noStrike">
                <a:solidFill>
                  <a:schemeClr val="dk1"/>
                </a:solidFill>
                <a:latin typeface="Arial"/>
                <a:ea typeface="Arial"/>
                <a:cs typeface="Arial"/>
                <a:sym typeface="Arial"/>
              </a:rPr>
              <a:t> bits, rest are tags!</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Let’s see what happens if we don’t use blocking</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graphicFrame>
        <p:nvGraphicFramePr>
          <p:cNvPr id="822" name="Google Shape;822;p33"/>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823" name="Google Shape;823;p33"/>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28575">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28575">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824" name="Google Shape;824;p33"/>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825" name="Google Shape;825;p33"/>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826" name="Google Shape;826;p33"/>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27" name="Google Shape;827;p33"/>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828" name="Google Shape;828;p33"/>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29" name="Google Shape;829;p33"/>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830" name="Google Shape;830;p33"/>
          <p:cNvSpPr txBox="1"/>
          <p:nvPr/>
        </p:nvSpPr>
        <p:spPr>
          <a:xfrm>
            <a:off x="346800" y="2724400"/>
            <a:ext cx="5043900" cy="20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		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	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3"/>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graphicFrame>
        <p:nvGraphicFramePr>
          <p:cNvPr id="836" name="Google Shape;836;p34"/>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837" name="Google Shape;837;p34"/>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28575">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28575">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838" name="Google Shape;838;p34"/>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839" name="Google Shape;839;p34"/>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840" name="Google Shape;840;p34"/>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41" name="Google Shape;841;p34"/>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4"/>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43" name="Google Shape;843;p34"/>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844" name="Google Shape;844;p34"/>
          <p:cNvSpPr txBox="1"/>
          <p:nvPr/>
        </p:nvSpPr>
        <p:spPr>
          <a:xfrm>
            <a:off x="346800" y="2724400"/>
            <a:ext cx="4998600" cy="20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		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	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	H	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4"/>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graphicFrame>
        <p:nvGraphicFramePr>
          <p:cNvPr id="850" name="Google Shape;850;p35"/>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851" name="Google Shape;851;p35"/>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852" name="Google Shape;852;p35"/>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853" name="Google Shape;853;p35"/>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54" name="Google Shape;854;p35"/>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855" name="Google Shape;855;p35"/>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56" name="Google Shape;856;p35"/>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857" name="Google Shape;857;p35"/>
          <p:cNvSpPr txBox="1"/>
          <p:nvPr/>
        </p:nvSpPr>
        <p:spPr>
          <a:xfrm>
            <a:off x="346800" y="2724400"/>
            <a:ext cx="5014800" cy="20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		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	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	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0	2	c[0][0] += a[0][2] * l[2][0]	M	M</a:t>
            </a:r>
            <a:endParaRPr b="0" i="0" sz="1400" u="none" cap="none" strike="noStrike">
              <a:solidFill>
                <a:srgbClr val="000000"/>
              </a:solidFill>
              <a:latin typeface="Arial"/>
              <a:ea typeface="Arial"/>
              <a:cs typeface="Arial"/>
              <a:sym typeface="Arial"/>
            </a:endParaRPr>
          </a:p>
        </p:txBody>
      </p:sp>
      <p:graphicFrame>
        <p:nvGraphicFramePr>
          <p:cNvPr id="858" name="Google Shape;858;p35"/>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38100">
                      <a:solidFill>
                        <a:srgbClr val="FF0000"/>
                      </a:solidFill>
                      <a:prstDash val="solid"/>
                      <a:round/>
                      <a:headEnd len="sm" w="sm" type="none"/>
                      <a:tailEnd len="sm" w="sm" type="none"/>
                    </a:lnR>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859" name="Google Shape;859;p35"/>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graphicFrame>
        <p:nvGraphicFramePr>
          <p:cNvPr id="864" name="Google Shape;864;p36"/>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865" name="Google Shape;865;p36"/>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866" name="Google Shape;866;p36"/>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867" name="Google Shape;867;p36"/>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68" name="Google Shape;868;p36"/>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869" name="Google Shape;869;p36"/>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70" name="Google Shape;870;p36"/>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871" name="Google Shape;871;p36"/>
          <p:cNvSpPr txBox="1"/>
          <p:nvPr/>
        </p:nvSpPr>
        <p:spPr>
          <a:xfrm>
            <a:off x="346800" y="2724400"/>
            <a:ext cx="4884000" cy="20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0	2	c[0][0] += a[0][2] * l[2][0]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0	3	c[0][0] += a[0][3] * l[3][0]</a:t>
            </a:r>
            <a:endParaRPr b="0" i="0" sz="1400" u="none" cap="none" strike="noStrike">
              <a:solidFill>
                <a:schemeClr val="dk1"/>
              </a:solidFill>
              <a:latin typeface="Arial"/>
              <a:ea typeface="Arial"/>
              <a:cs typeface="Arial"/>
              <a:sym typeface="Arial"/>
            </a:endParaRPr>
          </a:p>
        </p:txBody>
      </p:sp>
      <p:graphicFrame>
        <p:nvGraphicFramePr>
          <p:cNvPr id="872" name="Google Shape;872;p36"/>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38100">
                      <a:solidFill>
                        <a:srgbClr val="FF0000"/>
                      </a:solidFill>
                      <a:prstDash val="solid"/>
                      <a:round/>
                      <a:headEnd len="sm" w="sm" type="none"/>
                      <a:tailEnd len="sm" w="sm" type="none"/>
                    </a:lnR>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873" name="Google Shape;873;p36"/>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874" name="Google Shape;874;p36"/>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graphicFrame>
        <p:nvGraphicFramePr>
          <p:cNvPr id="879" name="Google Shape;879;p37"/>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880" name="Google Shape;880;p37"/>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0000"/>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0000"/>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881" name="Google Shape;881;p37"/>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882" name="Google Shape;882;p37"/>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83" name="Google Shape;883;p37"/>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884" name="Google Shape;884;p37"/>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85" name="Google Shape;885;p37"/>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886" name="Google Shape;886;p37"/>
          <p:cNvSpPr txBox="1"/>
          <p:nvPr/>
        </p:nvSpPr>
        <p:spPr>
          <a:xfrm>
            <a:off x="346800" y="2724400"/>
            <a:ext cx="4938300" cy="20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0	2	c[0][0] += a[0][2] * l[2][0]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0	3	c[0][0] += a[0][3] * l[3][0]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0	1	0	c[0][1] += a[0][0] * l[0][1]</a:t>
            </a:r>
            <a:endParaRPr b="0" i="0" sz="1400" u="none" cap="none" strike="noStrike">
              <a:solidFill>
                <a:schemeClr val="dk1"/>
              </a:solidFill>
              <a:latin typeface="Arial"/>
              <a:ea typeface="Arial"/>
              <a:cs typeface="Arial"/>
              <a:sym typeface="Arial"/>
            </a:endParaRPr>
          </a:p>
        </p:txBody>
      </p:sp>
      <p:graphicFrame>
        <p:nvGraphicFramePr>
          <p:cNvPr id="887" name="Google Shape;887;p37"/>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888" name="Google Shape;888;p37"/>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889" name="Google Shape;889;p37"/>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graphicFrame>
        <p:nvGraphicFramePr>
          <p:cNvPr id="894" name="Google Shape;894;p38"/>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895" name="Google Shape;895;p38"/>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0000"/>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0000"/>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896" name="Google Shape;896;p38"/>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897" name="Google Shape;897;p38"/>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98" name="Google Shape;898;p38"/>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899" name="Google Shape;899;p38"/>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00" name="Google Shape;900;p38"/>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901" name="Google Shape;901;p38"/>
          <p:cNvSpPr txBox="1"/>
          <p:nvPr/>
        </p:nvSpPr>
        <p:spPr>
          <a:xfrm>
            <a:off x="346800" y="2724400"/>
            <a:ext cx="4872900" cy="20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0	2	c[0][0] += a[0][2] * l[2][0]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0	3	c[0][0] += a[0][3] * l[3][0]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0	1	0	c[0][1] += a[0][0]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0	1	1	c[0][1] += a[0][1] * l[1][1]</a:t>
            </a:r>
            <a:endParaRPr b="0" i="0" sz="1400" u="none" cap="none" strike="noStrike">
              <a:solidFill>
                <a:schemeClr val="dk1"/>
              </a:solidFill>
              <a:latin typeface="Arial"/>
              <a:ea typeface="Arial"/>
              <a:cs typeface="Arial"/>
              <a:sym typeface="Arial"/>
            </a:endParaRPr>
          </a:p>
        </p:txBody>
      </p:sp>
      <p:graphicFrame>
        <p:nvGraphicFramePr>
          <p:cNvPr id="902" name="Google Shape;902;p38"/>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903" name="Google Shape;903;p38"/>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904" name="Google Shape;904;p38"/>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graphicFrame>
        <p:nvGraphicFramePr>
          <p:cNvPr id="909" name="Google Shape;909;p39"/>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910" name="Google Shape;910;p39"/>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0000"/>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0000"/>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911" name="Google Shape;911;p39"/>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912" name="Google Shape;912;p39"/>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13" name="Google Shape;913;p39"/>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914" name="Google Shape;914;p39"/>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15" name="Google Shape;915;p39"/>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916" name="Google Shape;916;p39"/>
          <p:cNvSpPr txBox="1"/>
          <p:nvPr/>
        </p:nvSpPr>
        <p:spPr>
          <a:xfrm>
            <a:off x="346800" y="2724400"/>
            <a:ext cx="4687800" cy="20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0	2	c[0][0] += a[0][2] * l[2][0]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0	3	c[0][0] += a[0][3] * l[3][0]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0	1	0	c[0][1] += a[0][0]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0	1	2	c[0][1] += a[0][2] * l[2][1]</a:t>
            </a:r>
            <a:endParaRPr b="0" i="0" sz="1400" u="none" cap="none" strike="noStrike">
              <a:solidFill>
                <a:schemeClr val="dk1"/>
              </a:solidFill>
              <a:latin typeface="Arial"/>
              <a:ea typeface="Arial"/>
              <a:cs typeface="Arial"/>
              <a:sym typeface="Arial"/>
            </a:endParaRPr>
          </a:p>
        </p:txBody>
      </p:sp>
      <p:graphicFrame>
        <p:nvGraphicFramePr>
          <p:cNvPr id="917" name="Google Shape;917;p39"/>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38100">
                      <a:solidFill>
                        <a:srgbClr val="FF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918" name="Google Shape;918;p39"/>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919" name="Google Shape;919;p39"/>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Logistics</a:t>
            </a:r>
            <a:endParaRPr b="0" i="0" sz="1350" u="none" cap="none" strike="noStrike">
              <a:solidFill>
                <a:srgbClr val="000000"/>
              </a:solidFill>
              <a:latin typeface="Arial"/>
              <a:ea typeface="Arial"/>
              <a:cs typeface="Arial"/>
              <a:sym typeface="Arial"/>
            </a:endParaRPr>
          </a:p>
        </p:txBody>
      </p:sp>
      <p:sp>
        <p:nvSpPr>
          <p:cNvPr id="186" name="Google Shape;186;p4"/>
          <p:cNvSpPr txBox="1"/>
          <p:nvPr/>
        </p:nvSpPr>
        <p:spPr>
          <a:xfrm>
            <a:off x="628550" y="1369075"/>
            <a:ext cx="8109300" cy="3263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50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Cache Lab is due </a:t>
            </a:r>
            <a:r>
              <a:rPr b="1" i="0" lang="en-US" sz="2400" u="none" cap="none" strike="noStrike">
                <a:solidFill>
                  <a:schemeClr val="dk1"/>
                </a:solidFill>
                <a:latin typeface="Arial"/>
                <a:ea typeface="Arial"/>
                <a:cs typeface="Arial"/>
                <a:sym typeface="Arial"/>
              </a:rPr>
              <a:t>Tuesday, Oct. 20th</a:t>
            </a:r>
            <a:r>
              <a:rPr b="0" i="0" lang="en-US" sz="2400" u="none" cap="none" strike="noStrike">
                <a:solidFill>
                  <a:schemeClr val="dk1"/>
                </a:solidFill>
                <a:latin typeface="Arial"/>
                <a:ea typeface="Arial"/>
                <a:cs typeface="Arial"/>
                <a:sym typeface="Arial"/>
              </a:rPr>
              <a:t> at 11:59pm</a:t>
            </a:r>
            <a:endParaRPr b="0" i="0" sz="2400" u="none" cap="none" strike="noStrike">
              <a:solidFill>
                <a:schemeClr val="dk1"/>
              </a:solidFill>
              <a:latin typeface="Arial"/>
              <a:ea typeface="Arial"/>
              <a:cs typeface="Arial"/>
              <a:sym typeface="Arial"/>
            </a:endParaRPr>
          </a:p>
          <a:p>
            <a:pPr indent="-381000" lvl="0" marL="457200" marR="0" rtl="0" algn="l">
              <a:lnSpc>
                <a:spcPct val="150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Drop date is</a:t>
            </a:r>
            <a:r>
              <a:rPr b="1" i="0" lang="en-US" sz="2400" u="none" cap="none" strike="noStrike">
                <a:solidFill>
                  <a:schemeClr val="dk1"/>
                </a:solidFill>
                <a:latin typeface="Arial"/>
                <a:ea typeface="Arial"/>
                <a:cs typeface="Arial"/>
                <a:sym typeface="Arial"/>
              </a:rPr>
              <a:t> TODAY!!</a:t>
            </a:r>
            <a:endParaRPr b="0" i="0" sz="2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graphicFrame>
        <p:nvGraphicFramePr>
          <p:cNvPr id="924" name="Google Shape;924;p40"/>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925" name="Google Shape;925;p40"/>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926" name="Google Shape;926;p40"/>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927" name="Google Shape;927;p40"/>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28" name="Google Shape;928;p40"/>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929" name="Google Shape;929;p40"/>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30" name="Google Shape;930;p40"/>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931" name="Google Shape;931;p40"/>
          <p:cNvSpPr txBox="1"/>
          <p:nvPr/>
        </p:nvSpPr>
        <p:spPr>
          <a:xfrm>
            <a:off x="346800" y="2724400"/>
            <a:ext cx="4741500" cy="20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0	2	c[0][0] += a[0][2] * l[2][0]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0	3	c[0][0] += a[0][3] * l[3][0]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0	1	0	c[0][1] += a[0][0]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0	1	2	c[0][1] += a[0][2] * l[2][1]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7	0	1	3	c[0][1] += a[0][3] * l[3][1]</a:t>
            </a:r>
            <a:endParaRPr b="0" i="0" sz="1400" u="none" cap="none" strike="noStrike">
              <a:solidFill>
                <a:schemeClr val="dk1"/>
              </a:solidFill>
              <a:latin typeface="Arial"/>
              <a:ea typeface="Arial"/>
              <a:cs typeface="Arial"/>
              <a:sym typeface="Arial"/>
            </a:endParaRPr>
          </a:p>
        </p:txBody>
      </p:sp>
      <p:graphicFrame>
        <p:nvGraphicFramePr>
          <p:cNvPr id="932" name="Google Shape;932;p40"/>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38100">
                      <a:solidFill>
                        <a:srgbClr val="FF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933" name="Google Shape;933;p40"/>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934" name="Google Shape;934;p40"/>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graphicFrame>
        <p:nvGraphicFramePr>
          <p:cNvPr id="939" name="Google Shape;939;p41"/>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940" name="Google Shape;940;p41"/>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941" name="Google Shape;941;p41"/>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942" name="Google Shape;942;p41"/>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43" name="Google Shape;943;p41"/>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944" name="Google Shape;944;p41"/>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45" name="Google Shape;945;p41"/>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946" name="Google Shape;946;p41"/>
          <p:cNvSpPr txBox="1"/>
          <p:nvPr/>
        </p:nvSpPr>
        <p:spPr>
          <a:xfrm>
            <a:off x="346800" y="2724400"/>
            <a:ext cx="4905600" cy="20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0	2	c[0][0] += a[0][2] * l[2][0]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0	3	c[0][0] += a[0][3] * l[3][0]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0	1	0	c[0][1] += a[0][0]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0	1	2	c[0][1] += a[0][2] * l[2][1]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7	0	1	3	c[0][1] += a[0][3] * l[3][1]</a:t>
            </a:r>
            <a:endParaRPr b="0" i="0" sz="1400" u="none" cap="none" strike="noStrike">
              <a:solidFill>
                <a:schemeClr val="dk1"/>
              </a:solidFill>
              <a:latin typeface="Arial"/>
              <a:ea typeface="Arial"/>
              <a:cs typeface="Arial"/>
              <a:sym typeface="Arial"/>
            </a:endParaRPr>
          </a:p>
        </p:txBody>
      </p:sp>
      <p:graphicFrame>
        <p:nvGraphicFramePr>
          <p:cNvPr id="947" name="Google Shape;947;p41"/>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38100">
                      <a:solidFill>
                        <a:srgbClr val="FF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948" name="Google Shape;948;p41"/>
          <p:cNvSpPr txBox="1"/>
          <p:nvPr/>
        </p:nvSpPr>
        <p:spPr>
          <a:xfrm>
            <a:off x="6154650" y="3853825"/>
            <a:ext cx="2403900" cy="4350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is the miss rate of a?</a:t>
            </a:r>
            <a:endParaRPr b="0" i="0" sz="1400" u="none" cap="none" strike="noStrike">
              <a:solidFill>
                <a:srgbClr val="000000"/>
              </a:solidFill>
              <a:latin typeface="Arial"/>
              <a:ea typeface="Arial"/>
              <a:cs typeface="Arial"/>
              <a:sym typeface="Arial"/>
            </a:endParaRPr>
          </a:p>
        </p:txBody>
      </p:sp>
      <p:sp>
        <p:nvSpPr>
          <p:cNvPr id="949" name="Google Shape;949;p41"/>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950" name="Google Shape;950;p41"/>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graphicFrame>
        <p:nvGraphicFramePr>
          <p:cNvPr id="955" name="Google Shape;955;p42"/>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956" name="Google Shape;956;p42"/>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957" name="Google Shape;957;p42"/>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958" name="Google Shape;958;p42"/>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59" name="Google Shape;959;p42"/>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960" name="Google Shape;960;p42"/>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61" name="Google Shape;961;p42"/>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962" name="Google Shape;962;p42"/>
          <p:cNvSpPr txBox="1"/>
          <p:nvPr/>
        </p:nvSpPr>
        <p:spPr>
          <a:xfrm>
            <a:off x="346800" y="2724400"/>
            <a:ext cx="4807500" cy="20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0	2	c[0][0] += a[0][2] * l[2][0]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0	3	c[0][0] += a[0][3] * l[3][0]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0	1	0	c[0][1] += a[0][0]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0	1	2	c[0][1] += a[0][2] * l[2][1]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7	0	1	3	c[0][1] += a[0][3] * l[3][1]</a:t>
            </a:r>
            <a:endParaRPr b="0" i="0" sz="1400" u="none" cap="none" strike="noStrike">
              <a:solidFill>
                <a:schemeClr val="dk1"/>
              </a:solidFill>
              <a:latin typeface="Arial"/>
              <a:ea typeface="Arial"/>
              <a:cs typeface="Arial"/>
              <a:sym typeface="Arial"/>
            </a:endParaRPr>
          </a:p>
        </p:txBody>
      </p:sp>
      <p:graphicFrame>
        <p:nvGraphicFramePr>
          <p:cNvPr id="963" name="Google Shape;963;p42"/>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38100">
                      <a:solidFill>
                        <a:srgbClr val="FF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964" name="Google Shape;964;p42"/>
          <p:cNvSpPr txBox="1"/>
          <p:nvPr/>
        </p:nvSpPr>
        <p:spPr>
          <a:xfrm>
            <a:off x="6154650" y="3853825"/>
            <a:ext cx="2403900" cy="4350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is the miss rate of a?</a:t>
            </a:r>
            <a:endParaRPr b="0" i="0" sz="1400" u="none" cap="none" strike="noStrike">
              <a:solidFill>
                <a:srgbClr val="000000"/>
              </a:solidFill>
              <a:latin typeface="Arial"/>
              <a:ea typeface="Arial"/>
              <a:cs typeface="Arial"/>
              <a:sym typeface="Arial"/>
            </a:endParaRPr>
          </a:p>
        </p:txBody>
      </p:sp>
      <p:sp>
        <p:nvSpPr>
          <p:cNvPr id="965" name="Google Shape;965;p42"/>
          <p:cNvSpPr txBox="1"/>
          <p:nvPr/>
        </p:nvSpPr>
        <p:spPr>
          <a:xfrm>
            <a:off x="6154650" y="4425950"/>
            <a:ext cx="2403900" cy="4350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is the miss rate of l?</a:t>
            </a:r>
            <a:endParaRPr b="0" i="0" sz="1400" u="none" cap="none" strike="noStrike">
              <a:solidFill>
                <a:srgbClr val="000000"/>
              </a:solidFill>
              <a:latin typeface="Arial"/>
              <a:ea typeface="Arial"/>
              <a:cs typeface="Arial"/>
              <a:sym typeface="Arial"/>
            </a:endParaRPr>
          </a:p>
        </p:txBody>
      </p:sp>
      <p:sp>
        <p:nvSpPr>
          <p:cNvPr id="966" name="Google Shape;966;p42"/>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967" name="Google Shape;967;p42"/>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3"/>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Example: Matrix Multiplication (blocking)</a:t>
            </a:r>
            <a:endParaRPr b="0" i="0" sz="1350" u="none" cap="none" strike="noStrike">
              <a:solidFill>
                <a:srgbClr val="000000"/>
              </a:solidFill>
              <a:latin typeface="Arial"/>
              <a:ea typeface="Arial"/>
              <a:cs typeface="Arial"/>
              <a:sym typeface="Arial"/>
            </a:endParaRPr>
          </a:p>
        </p:txBody>
      </p:sp>
      <p:sp>
        <p:nvSpPr>
          <p:cNvPr id="973" name="Google Shape;973;p43"/>
          <p:cNvSpPr txBox="1"/>
          <p:nvPr/>
        </p:nvSpPr>
        <p:spPr>
          <a:xfrm>
            <a:off x="724975" y="1190475"/>
            <a:ext cx="7257900" cy="31407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990000"/>
                </a:solidFill>
                <a:latin typeface="Courier New"/>
                <a:ea typeface="Courier New"/>
                <a:cs typeface="Courier New"/>
                <a:sym typeface="Courier New"/>
              </a:rPr>
              <a:t>/* multiply 4x4 matrices using blocks of size 2 */</a:t>
            </a:r>
            <a:endParaRPr b="1" i="0" sz="1200" u="none" cap="none" strike="noStrike">
              <a:solidFill>
                <a:srgbClr val="99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Courier New"/>
                <a:ea typeface="Courier New"/>
                <a:cs typeface="Courier New"/>
                <a:sym typeface="Courier New"/>
              </a:rPr>
              <a:t>void mm_blocking(int a[4][4], int b[4][4], int c[4][4]) {</a:t>
            </a:r>
            <a:endParaRPr b="1" i="0" sz="12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Courier New"/>
                <a:ea typeface="Courier New"/>
                <a:cs typeface="Courier New"/>
                <a:sym typeface="Courier New"/>
              </a:rPr>
              <a:t>    int i, j, k;</a:t>
            </a:r>
            <a:endParaRPr b="1" i="0" sz="12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Courier New"/>
                <a:ea typeface="Courier New"/>
                <a:cs typeface="Courier New"/>
                <a:sym typeface="Courier New"/>
              </a:rPr>
              <a:t>    int i_c, j_c, k_c;</a:t>
            </a:r>
            <a:endParaRPr b="1" i="0" sz="12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Courier New"/>
                <a:ea typeface="Courier New"/>
                <a:cs typeface="Courier New"/>
                <a:sym typeface="Courier New"/>
              </a:rPr>
              <a:t>    int B = 2;</a:t>
            </a:r>
            <a:endParaRPr b="1" i="0" sz="12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Courier New"/>
                <a:ea typeface="Courier New"/>
                <a:cs typeface="Courier New"/>
                <a:sym typeface="Courier New"/>
              </a:rPr>
              <a:t>    </a:t>
            </a:r>
            <a:r>
              <a:rPr b="1" i="0" lang="en-US" sz="1200" u="none" cap="none" strike="noStrike">
                <a:solidFill>
                  <a:srgbClr val="990000"/>
                </a:solidFill>
                <a:latin typeface="Courier New"/>
                <a:ea typeface="Courier New"/>
                <a:cs typeface="Courier New"/>
                <a:sym typeface="Courier New"/>
              </a:rPr>
              <a:t>// control loops</a:t>
            </a:r>
            <a:endParaRPr b="1" i="0" sz="1200" u="none" cap="none" strike="noStrike">
              <a:solidFill>
                <a:srgbClr val="99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Courier New"/>
                <a:ea typeface="Courier New"/>
                <a:cs typeface="Courier New"/>
                <a:sym typeface="Courier New"/>
              </a:rPr>
              <a:t>    for (i_c = 0; i_c &lt; 4; i_c </a:t>
            </a:r>
            <a:r>
              <a:rPr b="1" i="0" lang="en-US" sz="1200" u="none" cap="none" strike="noStrike">
                <a:solidFill>
                  <a:srgbClr val="FF0000"/>
                </a:solidFill>
                <a:latin typeface="Courier New"/>
                <a:ea typeface="Courier New"/>
                <a:cs typeface="Courier New"/>
                <a:sym typeface="Courier New"/>
              </a:rPr>
              <a:t>+= B</a:t>
            </a:r>
            <a:r>
              <a:rPr b="1" i="0" lang="en-US" sz="1200" u="none" cap="none" strike="noStrike">
                <a:solidFill>
                  <a:srgbClr val="000000"/>
                </a:solidFill>
                <a:latin typeface="Courier New"/>
                <a:ea typeface="Courier New"/>
                <a:cs typeface="Courier New"/>
                <a:sym typeface="Courier New"/>
              </a:rPr>
              <a: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Courier New"/>
                <a:ea typeface="Courier New"/>
                <a:cs typeface="Courier New"/>
                <a:sym typeface="Courier New"/>
              </a:rPr>
              <a:t>        for (j_c = 0; j_c &lt; 4; j_c </a:t>
            </a:r>
            <a:r>
              <a:rPr b="1" i="0" lang="en-US" sz="1200" u="none" cap="none" strike="noStrike">
                <a:solidFill>
                  <a:srgbClr val="FF0000"/>
                </a:solidFill>
                <a:latin typeface="Courier New"/>
                <a:ea typeface="Courier New"/>
                <a:cs typeface="Courier New"/>
                <a:sym typeface="Courier New"/>
              </a:rPr>
              <a:t>+= B</a:t>
            </a:r>
            <a:r>
              <a:rPr b="1" i="0" lang="en-US" sz="1200" u="none" cap="none" strike="noStrike">
                <a:solidFill>
                  <a:srgbClr val="000000"/>
                </a:solidFill>
                <a:latin typeface="Courier New"/>
                <a:ea typeface="Courier New"/>
                <a:cs typeface="Courier New"/>
                <a:sym typeface="Courier New"/>
              </a:rPr>
              <a: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Courier New"/>
                <a:ea typeface="Courier New"/>
                <a:cs typeface="Courier New"/>
                <a:sym typeface="Courier New"/>
              </a:rPr>
              <a:t>            for (k_c = 0; k_c &lt; 4; k_c </a:t>
            </a:r>
            <a:r>
              <a:rPr b="1" i="0" lang="en-US" sz="1200" u="none" cap="none" strike="noStrike">
                <a:solidFill>
                  <a:srgbClr val="FF0000"/>
                </a:solidFill>
                <a:latin typeface="Courier New"/>
                <a:ea typeface="Courier New"/>
                <a:cs typeface="Courier New"/>
                <a:sym typeface="Courier New"/>
              </a:rPr>
              <a:t>+= B</a:t>
            </a:r>
            <a:r>
              <a:rPr b="1" i="0" lang="en-US" sz="1200" u="none" cap="none" strike="noStrike">
                <a:solidFill>
                  <a:srgbClr val="000000"/>
                </a:solidFill>
                <a:latin typeface="Courier New"/>
                <a:ea typeface="Courier New"/>
                <a:cs typeface="Courier New"/>
                <a:sym typeface="Courier New"/>
              </a:rPr>
              <a: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Courier New"/>
                <a:ea typeface="Courier New"/>
                <a:cs typeface="Courier New"/>
                <a:sym typeface="Courier New"/>
              </a:rPr>
              <a:t>               </a:t>
            </a:r>
            <a:r>
              <a:rPr b="1" i="0" lang="en-US" sz="1200" u="none" cap="none" strike="noStrike">
                <a:solidFill>
                  <a:srgbClr val="990000"/>
                </a:solidFill>
                <a:latin typeface="Courier New"/>
                <a:ea typeface="Courier New"/>
                <a:cs typeface="Courier New"/>
                <a:sym typeface="Courier New"/>
              </a:rPr>
              <a:t> // block multiplications</a:t>
            </a:r>
            <a:endParaRPr b="1" i="0" sz="1200" u="none" cap="none" strike="noStrike">
              <a:solidFill>
                <a:srgbClr val="99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Courier New"/>
                <a:ea typeface="Courier New"/>
                <a:cs typeface="Courier New"/>
                <a:sym typeface="Courier New"/>
              </a:rPr>
              <a:t>                for (i = i_c; </a:t>
            </a:r>
            <a:r>
              <a:rPr b="1" i="0" lang="en-US" sz="1200" u="none" cap="none" strike="noStrike">
                <a:solidFill>
                  <a:srgbClr val="FF0000"/>
                </a:solidFill>
                <a:latin typeface="Courier New"/>
                <a:ea typeface="Courier New"/>
                <a:cs typeface="Courier New"/>
                <a:sym typeface="Courier New"/>
              </a:rPr>
              <a:t>i &lt; i_c + B</a:t>
            </a:r>
            <a:r>
              <a:rPr b="1" i="0" lang="en-US" sz="1200" u="none" cap="none" strike="noStrike">
                <a:solidFill>
                  <a:srgbClr val="000000"/>
                </a:solidFill>
                <a:latin typeface="Courier New"/>
                <a:ea typeface="Courier New"/>
                <a:cs typeface="Courier New"/>
                <a:sym typeface="Courier New"/>
              </a:rPr>
              <a:t>; i++)</a:t>
            </a:r>
            <a:endParaRPr b="1" i="0" sz="12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Courier New"/>
                <a:ea typeface="Courier New"/>
                <a:cs typeface="Courier New"/>
                <a:sym typeface="Courier New"/>
              </a:rPr>
              <a:t>                    for (j = j_c; </a:t>
            </a:r>
            <a:r>
              <a:rPr b="1" i="0" lang="en-US" sz="1200" u="none" cap="none" strike="noStrike">
                <a:solidFill>
                  <a:srgbClr val="FF0000"/>
                </a:solidFill>
                <a:latin typeface="Courier New"/>
                <a:ea typeface="Courier New"/>
                <a:cs typeface="Courier New"/>
                <a:sym typeface="Courier New"/>
              </a:rPr>
              <a:t>j &lt; j_c + B</a:t>
            </a:r>
            <a:r>
              <a:rPr b="1" i="0" lang="en-US" sz="1200" u="none" cap="none" strike="noStrike">
                <a:solidFill>
                  <a:srgbClr val="000000"/>
                </a:solidFill>
                <a:latin typeface="Courier New"/>
                <a:ea typeface="Courier New"/>
                <a:cs typeface="Courier New"/>
                <a:sym typeface="Courier New"/>
              </a:rPr>
              <a:t>; j++)</a:t>
            </a:r>
            <a:endParaRPr b="1" i="0" sz="12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Courier New"/>
                <a:ea typeface="Courier New"/>
                <a:cs typeface="Courier New"/>
                <a:sym typeface="Courier New"/>
              </a:rPr>
              <a:t>                        for (k = k_c; </a:t>
            </a:r>
            <a:r>
              <a:rPr b="1" i="0" lang="en-US" sz="1200" u="none" cap="none" strike="noStrike">
                <a:solidFill>
                  <a:srgbClr val="FF0000"/>
                </a:solidFill>
                <a:latin typeface="Courier New"/>
                <a:ea typeface="Courier New"/>
                <a:cs typeface="Courier New"/>
                <a:sym typeface="Courier New"/>
              </a:rPr>
              <a:t>k &lt; k_c + B</a:t>
            </a:r>
            <a:r>
              <a:rPr b="1" i="0" lang="en-US" sz="1200" u="none" cap="none" strike="noStrike">
                <a:solidFill>
                  <a:srgbClr val="000000"/>
                </a:solidFill>
                <a:latin typeface="Courier New"/>
                <a:ea typeface="Courier New"/>
                <a:cs typeface="Courier New"/>
                <a:sym typeface="Courier New"/>
              </a:rPr>
              <a:t>; k++)</a:t>
            </a:r>
            <a:endParaRPr b="1" i="0" sz="12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Courier New"/>
                <a:ea typeface="Courier New"/>
                <a:cs typeface="Courier New"/>
                <a:sym typeface="Courier New"/>
              </a:rPr>
              <a:t>                            c[i][j] += a[i][k] * b[k][j];</a:t>
            </a:r>
            <a:endParaRPr b="1" i="0" sz="1200" u="none" cap="none" strike="noStrike">
              <a:solidFill>
                <a:srgbClr val="000000"/>
              </a:solidFill>
              <a:latin typeface="Courier New"/>
              <a:ea typeface="Courier New"/>
              <a:cs typeface="Courier New"/>
              <a:sym typeface="Courier New"/>
            </a:endParaRPr>
          </a:p>
        </p:txBody>
      </p:sp>
      <p:sp>
        <p:nvSpPr>
          <p:cNvPr id="974" name="Google Shape;974;p43"/>
          <p:cNvSpPr txBox="1"/>
          <p:nvPr/>
        </p:nvSpPr>
        <p:spPr>
          <a:xfrm>
            <a:off x="1928825" y="4426150"/>
            <a:ext cx="4913400" cy="4350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Let’s step through this to see what’s actually happening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44"/>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Example: Matrix Multiplication (blocking)</a:t>
            </a:r>
            <a:endParaRPr b="0" i="0" sz="1350" u="none" cap="none" strike="noStrike">
              <a:solidFill>
                <a:srgbClr val="000000"/>
              </a:solidFill>
              <a:latin typeface="Arial"/>
              <a:ea typeface="Arial"/>
              <a:cs typeface="Arial"/>
              <a:sym typeface="Arial"/>
            </a:endParaRPr>
          </a:p>
        </p:txBody>
      </p:sp>
      <p:sp>
        <p:nvSpPr>
          <p:cNvPr id="980" name="Google Shape;980;p44"/>
          <p:cNvSpPr txBox="1"/>
          <p:nvPr/>
        </p:nvSpPr>
        <p:spPr>
          <a:xfrm>
            <a:off x="628550" y="1369075"/>
            <a:ext cx="8109300" cy="3263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Assume a tiny cache with 4 lines of 8 bytes (2 ints)</a:t>
            </a:r>
            <a:endParaRPr b="0" i="0" sz="2400" u="none" cap="none" strike="noStrike">
              <a:solidFill>
                <a:schemeClr val="dk1"/>
              </a:solidFill>
              <a:latin typeface="Arial"/>
              <a:ea typeface="Arial"/>
              <a:cs typeface="Arial"/>
              <a:sym typeface="Arial"/>
            </a:endParaRPr>
          </a:p>
          <a:p>
            <a:pPr indent="-381000" lvl="1" marL="914400" marR="0" rtl="0" algn="l">
              <a:lnSpc>
                <a:spcPct val="115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S = 1, E = 4, B = 8</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Let’s see what happens if we now use blocking</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graphicFrame>
        <p:nvGraphicFramePr>
          <p:cNvPr id="985" name="Google Shape;985;p45"/>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986" name="Google Shape;986;p45"/>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987" name="Google Shape;987;p45"/>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988" name="Google Shape;988;p45"/>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989" name="Google Shape;989;p45"/>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90" name="Google Shape;990;p45"/>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991" name="Google Shape;991;p45"/>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92" name="Google Shape;992;p45"/>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993" name="Google Shape;993;p45"/>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45"/>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995" name="Google Shape;995;p45"/>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graphicFrame>
        <p:nvGraphicFramePr>
          <p:cNvPr id="1000" name="Google Shape;1000;p46"/>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001" name="Google Shape;1001;p46"/>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002" name="Google Shape;1002;p46"/>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003" name="Google Shape;1003;p46"/>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04" name="Google Shape;1004;p46"/>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05" name="Google Shape;1005;p46"/>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006" name="Google Shape;1006;p46"/>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07" name="Google Shape;1007;p46"/>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008" name="Google Shape;1008;p46"/>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46"/>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1010" name="Google Shape;1010;p46"/>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graphicFrame>
        <p:nvGraphicFramePr>
          <p:cNvPr id="1015" name="Google Shape;1015;p47"/>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016" name="Google Shape;1016;p47"/>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017" name="Google Shape;1017;p47"/>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018" name="Google Shape;1018;p47"/>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19" name="Google Shape;1019;p47"/>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20" name="Google Shape;1020;p47"/>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021" name="Google Shape;1021;p47"/>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22" name="Google Shape;1022;p47"/>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023" name="Google Shape;1023;p47"/>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47"/>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1025" name="Google Shape;1025;p47"/>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graphicFrame>
        <p:nvGraphicFramePr>
          <p:cNvPr id="1030" name="Google Shape;1030;p48"/>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031" name="Google Shape;1031;p48"/>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032" name="Google Shape;1032;p48"/>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033" name="Google Shape;1033;p48"/>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34" name="Google Shape;1034;p48"/>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35" name="Google Shape;1035;p48"/>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036" name="Google Shape;1036;p48"/>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37" name="Google Shape;1037;p48"/>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038" name="Google Shape;1038;p48"/>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1	1	c[0][1] += a[0][1] * l[1][1]</a:t>
            </a:r>
            <a:endParaRPr b="0" i="0" sz="1400" u="none" cap="none" strike="noStrike">
              <a:solidFill>
                <a:srgbClr val="000000"/>
              </a:solidFill>
              <a:latin typeface="Arial"/>
              <a:ea typeface="Arial"/>
              <a:cs typeface="Arial"/>
              <a:sym typeface="Arial"/>
            </a:endParaRPr>
          </a:p>
        </p:txBody>
      </p:sp>
      <p:sp>
        <p:nvSpPr>
          <p:cNvPr id="1039" name="Google Shape;1039;p48"/>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1040" name="Google Shape;1040;p48"/>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graphicFrame>
        <p:nvGraphicFramePr>
          <p:cNvPr id="1045" name="Google Shape;1045;p49"/>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046" name="Google Shape;1046;p49"/>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047" name="Google Shape;1047;p49"/>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048" name="Google Shape;1048;p49"/>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49" name="Google Shape;1049;p49"/>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50" name="Google Shape;1050;p49"/>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051" name="Google Shape;1051;p49"/>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52" name="Google Shape;1052;p49"/>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053" name="Google Shape;1053;p49"/>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1	0	0	c[1][0] += a[1][0] * l[0][0]</a:t>
            </a:r>
            <a:endParaRPr b="0" i="0" sz="1400" u="none" cap="none" strike="noStrike">
              <a:solidFill>
                <a:schemeClr val="dk1"/>
              </a:solidFill>
              <a:latin typeface="Arial"/>
              <a:ea typeface="Arial"/>
              <a:cs typeface="Arial"/>
              <a:sym typeface="Arial"/>
            </a:endParaRPr>
          </a:p>
        </p:txBody>
      </p:sp>
      <p:sp>
        <p:nvSpPr>
          <p:cNvPr id="1054" name="Google Shape;1054;p49"/>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1055" name="Google Shape;1055;p49"/>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H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Cache Lab: Overview</a:t>
            </a:r>
            <a:endParaRPr b="0" i="0" sz="1350" u="none" cap="none" strike="noStrike">
              <a:solidFill>
                <a:srgbClr val="000000"/>
              </a:solidFill>
              <a:latin typeface="Arial"/>
              <a:ea typeface="Arial"/>
              <a:cs typeface="Arial"/>
              <a:sym typeface="Arial"/>
            </a:endParaRPr>
          </a:p>
        </p:txBody>
      </p:sp>
      <p:sp>
        <p:nvSpPr>
          <p:cNvPr id="192" name="Google Shape;192;p5"/>
          <p:cNvSpPr txBox="1"/>
          <p:nvPr/>
        </p:nvSpPr>
        <p:spPr>
          <a:xfrm>
            <a:off x="628550" y="1154100"/>
            <a:ext cx="7886400" cy="3806400"/>
          </a:xfrm>
          <a:prstGeom prst="rect">
            <a:avLst/>
          </a:prstGeom>
          <a:noFill/>
          <a:ln>
            <a:noFill/>
          </a:ln>
        </p:spPr>
        <p:txBody>
          <a:bodyPr anchorCtr="0" anchor="t" bIns="45700" lIns="91425" spcFirstLastPara="1" rIns="91425" wrap="square" tIns="45700">
            <a:noAutofit/>
          </a:bodyPr>
          <a:lstStyle/>
          <a:p>
            <a:pPr indent="-164650" lvl="0" marL="171359" marR="0" rtl="0" algn="l">
              <a:lnSpc>
                <a:spcPct val="90000"/>
              </a:lnSpc>
              <a:spcBef>
                <a:spcPts val="0"/>
              </a:spcBef>
              <a:spcAft>
                <a:spcPts val="0"/>
              </a:spcAft>
              <a:buClr>
                <a:srgbClr val="990000"/>
              </a:buClr>
              <a:buSzPts val="2000"/>
              <a:buFont typeface="Arial"/>
              <a:buChar char="■"/>
            </a:pPr>
            <a:r>
              <a:rPr b="0" i="0" lang="en-US" sz="2000" u="none" cap="none" strike="noStrike">
                <a:solidFill>
                  <a:srgbClr val="000000"/>
                </a:solidFill>
                <a:latin typeface="Arial"/>
                <a:ea typeface="Arial"/>
                <a:cs typeface="Arial"/>
                <a:sym typeface="Arial"/>
              </a:rPr>
              <a:t>Part 0: Write trace files for testing</a:t>
            </a:r>
            <a:endParaRPr b="0" i="0" sz="2000" u="none" cap="none" strike="noStrike">
              <a:solidFill>
                <a:srgbClr val="000000"/>
              </a:solidFill>
              <a:latin typeface="Arial"/>
              <a:ea typeface="Arial"/>
              <a:cs typeface="Arial"/>
              <a:sym typeface="Arial"/>
            </a:endParaRPr>
          </a:p>
          <a:p>
            <a:pPr indent="-336550" lvl="1" marL="685800" marR="0" rtl="0" algn="l">
              <a:lnSpc>
                <a:spcPct val="90000"/>
              </a:lnSpc>
              <a:spcBef>
                <a:spcPts val="0"/>
              </a:spcBef>
              <a:spcAft>
                <a:spcPts val="0"/>
              </a:spcAft>
              <a:buClr>
                <a:srgbClr val="990000"/>
              </a:buClr>
              <a:buSzPts val="1700"/>
              <a:buFont typeface="Arial"/>
              <a:buChar char="■"/>
            </a:pPr>
            <a:r>
              <a:rPr b="0" i="0" lang="en-US" sz="1700" u="none" cap="none" strike="noStrike">
                <a:solidFill>
                  <a:srgbClr val="000000"/>
                </a:solidFill>
                <a:latin typeface="Arial"/>
                <a:ea typeface="Arial"/>
                <a:cs typeface="Arial"/>
                <a:sym typeface="Arial"/>
              </a:rPr>
              <a:t>Short and quick to familiarize yourself with the trace files</a:t>
            </a:r>
            <a:endParaRPr b="0" i="0" sz="1700" u="none" cap="none" strike="noStrike">
              <a:solidFill>
                <a:srgbClr val="000000"/>
              </a:solidFill>
              <a:latin typeface="Arial"/>
              <a:ea typeface="Arial"/>
              <a:cs typeface="Arial"/>
              <a:sym typeface="Arial"/>
            </a:endParaRPr>
          </a:p>
          <a:p>
            <a:pPr indent="-336550" lvl="1" marL="685800" marR="0" rtl="0" algn="l">
              <a:lnSpc>
                <a:spcPct val="90000"/>
              </a:lnSpc>
              <a:spcBef>
                <a:spcPts val="0"/>
              </a:spcBef>
              <a:spcAft>
                <a:spcPts val="0"/>
              </a:spcAft>
              <a:buClr>
                <a:srgbClr val="990000"/>
              </a:buClr>
              <a:buSzPts val="1700"/>
              <a:buFont typeface="Arial"/>
              <a:buChar char="■"/>
            </a:pPr>
            <a:r>
              <a:rPr b="0" i="0" lang="en-US" sz="1700" u="none" cap="none" strike="noStrike">
                <a:solidFill>
                  <a:srgbClr val="000000"/>
                </a:solidFill>
                <a:latin typeface="Arial"/>
                <a:ea typeface="Arial"/>
                <a:cs typeface="Arial"/>
                <a:sym typeface="Arial"/>
              </a:rPr>
              <a:t>Extremely helpful for debugging later on!</a:t>
            </a:r>
            <a:endParaRPr b="0" i="0" sz="17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164650" lvl="0" marL="171360" marR="0" rtl="0" algn="l">
              <a:lnSpc>
                <a:spcPct val="90000"/>
              </a:lnSpc>
              <a:spcBef>
                <a:spcPts val="0"/>
              </a:spcBef>
              <a:spcAft>
                <a:spcPts val="0"/>
              </a:spcAft>
              <a:buClr>
                <a:srgbClr val="990000"/>
              </a:buClr>
              <a:buSzPts val="2000"/>
              <a:buFont typeface="Arial"/>
              <a:buChar char="■"/>
            </a:pPr>
            <a:r>
              <a:rPr b="0" i="0" lang="en-US" sz="2000" u="none" cap="none" strike="noStrike">
                <a:solidFill>
                  <a:srgbClr val="000000"/>
                </a:solidFill>
                <a:latin typeface="Arial"/>
                <a:ea typeface="Arial"/>
                <a:cs typeface="Arial"/>
                <a:sym typeface="Arial"/>
              </a:rPr>
              <a:t>Part 1: Write a cache </a:t>
            </a:r>
            <a:r>
              <a:rPr b="1" i="0" lang="en-US" sz="2000" u="sng" cap="none" strike="noStrike">
                <a:solidFill>
                  <a:srgbClr val="000000"/>
                </a:solidFill>
                <a:latin typeface="Arial"/>
                <a:ea typeface="Arial"/>
                <a:cs typeface="Arial"/>
                <a:sym typeface="Arial"/>
              </a:rPr>
              <a:t>simulator</a:t>
            </a:r>
            <a:endParaRPr b="0" i="0" sz="1300" u="none" cap="none" strike="noStrike">
              <a:solidFill>
                <a:srgbClr val="000000"/>
              </a:solidFill>
              <a:latin typeface="Arial"/>
              <a:ea typeface="Arial"/>
              <a:cs typeface="Arial"/>
              <a:sym typeface="Arial"/>
            </a:endParaRPr>
          </a:p>
          <a:p>
            <a:pPr indent="-336550" lvl="1" marL="685800" marR="0" rtl="0" algn="l">
              <a:lnSpc>
                <a:spcPct val="90000"/>
              </a:lnSpc>
              <a:spcBef>
                <a:spcPts val="0"/>
              </a:spcBef>
              <a:spcAft>
                <a:spcPts val="0"/>
              </a:spcAft>
              <a:buClr>
                <a:srgbClr val="990000"/>
              </a:buClr>
              <a:buSzPts val="1700"/>
              <a:buFont typeface="Arial"/>
              <a:buChar char="■"/>
            </a:pPr>
            <a:r>
              <a:rPr b="0" i="0" lang="en-US" sz="1700" u="none" cap="none" strike="noStrike">
                <a:solidFill>
                  <a:srgbClr val="000000"/>
                </a:solidFill>
                <a:latin typeface="Arial"/>
                <a:ea typeface="Arial"/>
                <a:cs typeface="Arial"/>
                <a:sym typeface="Arial"/>
              </a:rPr>
              <a:t>Substantial amount of C code!</a:t>
            </a:r>
            <a:endParaRPr b="0" i="0" sz="1300" u="none" cap="none" strike="noStrike">
              <a:solidFill>
                <a:srgbClr val="000000"/>
              </a:solidFill>
              <a:latin typeface="Arial"/>
              <a:ea typeface="Arial"/>
              <a:cs typeface="Arial"/>
              <a:sym typeface="Arial"/>
            </a:endParaRPr>
          </a:p>
          <a:p>
            <a:pPr indent="0" lvl="1"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164650" lvl="0" marL="171360" marR="0" rtl="0" algn="l">
              <a:lnSpc>
                <a:spcPct val="90000"/>
              </a:lnSpc>
              <a:spcBef>
                <a:spcPts val="0"/>
              </a:spcBef>
              <a:spcAft>
                <a:spcPts val="0"/>
              </a:spcAft>
              <a:buClr>
                <a:srgbClr val="990000"/>
              </a:buClr>
              <a:buSzPts val="2000"/>
              <a:buFont typeface="Arial"/>
              <a:buChar char="■"/>
            </a:pPr>
            <a:r>
              <a:rPr b="0" i="0" lang="en-US" sz="2000" u="none" cap="none" strike="noStrike">
                <a:solidFill>
                  <a:srgbClr val="000000"/>
                </a:solidFill>
                <a:latin typeface="Arial"/>
                <a:ea typeface="Arial"/>
                <a:cs typeface="Arial"/>
                <a:sym typeface="Arial"/>
              </a:rPr>
              <a:t>Part 2: Optimize some code to minimize cache misses</a:t>
            </a:r>
            <a:endParaRPr b="0" i="0" sz="1300" u="none" cap="none" strike="noStrike">
              <a:solidFill>
                <a:srgbClr val="000000"/>
              </a:solidFill>
              <a:latin typeface="Arial"/>
              <a:ea typeface="Arial"/>
              <a:cs typeface="Arial"/>
              <a:sym typeface="Arial"/>
            </a:endParaRPr>
          </a:p>
          <a:p>
            <a:pPr indent="-336550" lvl="1" marL="685800" marR="0" rtl="0" algn="l">
              <a:lnSpc>
                <a:spcPct val="90000"/>
              </a:lnSpc>
              <a:spcBef>
                <a:spcPts val="0"/>
              </a:spcBef>
              <a:spcAft>
                <a:spcPts val="0"/>
              </a:spcAft>
              <a:buClr>
                <a:srgbClr val="990000"/>
              </a:buClr>
              <a:buSzPts val="1700"/>
              <a:buFont typeface="Arial"/>
              <a:buChar char="■"/>
            </a:pPr>
            <a:r>
              <a:rPr b="0" i="0" lang="en-US" sz="1700" u="none" cap="none" strike="noStrike">
                <a:solidFill>
                  <a:srgbClr val="000000"/>
                </a:solidFill>
                <a:latin typeface="Arial"/>
                <a:ea typeface="Arial"/>
                <a:cs typeface="Arial"/>
                <a:sym typeface="Arial"/>
              </a:rPr>
              <a:t>Substantial amount of thinking!</a:t>
            </a:r>
            <a:endParaRPr b="0" i="0" sz="1700" u="none" cap="none" strike="noStrike">
              <a:solidFill>
                <a:srgbClr val="000000"/>
              </a:solidFill>
              <a:latin typeface="Arial"/>
              <a:ea typeface="Arial"/>
              <a:cs typeface="Arial"/>
              <a:sym typeface="Arial"/>
            </a:endParaRPr>
          </a:p>
          <a:p>
            <a:pPr indent="-37650" lvl="0" marL="171360" marR="0" rtl="0" algn="l">
              <a:lnSpc>
                <a:spcPct val="90000"/>
              </a:lnSpc>
              <a:spcBef>
                <a:spcPts val="0"/>
              </a:spcBef>
              <a:spcAft>
                <a:spcPts val="0"/>
              </a:spcAft>
              <a:buClr>
                <a:srgbClr val="000000"/>
              </a:buClr>
              <a:buSzPts val="2100"/>
              <a:buFont typeface="Arial"/>
              <a:buNone/>
            </a:pPr>
            <a:r>
              <a:t/>
            </a:r>
            <a:endParaRPr b="0" i="0" sz="1200" u="none" cap="none" strike="noStrike">
              <a:solidFill>
                <a:srgbClr val="000000"/>
              </a:solidFill>
              <a:latin typeface="Arial"/>
              <a:ea typeface="Arial"/>
              <a:cs typeface="Arial"/>
              <a:sym typeface="Arial"/>
            </a:endParaRPr>
          </a:p>
          <a:p>
            <a:pPr indent="-164650" lvl="0" marL="171360" marR="0" rtl="0" algn="l">
              <a:lnSpc>
                <a:spcPct val="90000"/>
              </a:lnSpc>
              <a:spcBef>
                <a:spcPts val="0"/>
              </a:spcBef>
              <a:spcAft>
                <a:spcPts val="0"/>
              </a:spcAft>
              <a:buClr>
                <a:srgbClr val="990000"/>
              </a:buClr>
              <a:buSzPts val="2000"/>
              <a:buFont typeface="Arial"/>
              <a:buChar char="■"/>
            </a:pPr>
            <a:r>
              <a:rPr b="0" i="0" lang="en-US" sz="2000" u="none" cap="none" strike="noStrike">
                <a:solidFill>
                  <a:srgbClr val="000000"/>
                </a:solidFill>
                <a:latin typeface="Arial"/>
                <a:ea typeface="Arial"/>
                <a:cs typeface="Arial"/>
                <a:sym typeface="Arial"/>
              </a:rPr>
              <a:t>Part 3: Style Grades</a:t>
            </a:r>
            <a:endParaRPr b="0" i="0" sz="1300" u="none" cap="none" strike="noStrike">
              <a:solidFill>
                <a:srgbClr val="000000"/>
              </a:solidFill>
              <a:latin typeface="Arial"/>
              <a:ea typeface="Arial"/>
              <a:cs typeface="Arial"/>
              <a:sym typeface="Arial"/>
            </a:endParaRPr>
          </a:p>
          <a:p>
            <a:pPr indent="-336550" lvl="1" marL="685800" marR="0" rtl="0" algn="l">
              <a:lnSpc>
                <a:spcPct val="100000"/>
              </a:lnSpc>
              <a:spcBef>
                <a:spcPts val="0"/>
              </a:spcBef>
              <a:spcAft>
                <a:spcPts val="0"/>
              </a:spcAft>
              <a:buClr>
                <a:srgbClr val="990000"/>
              </a:buClr>
              <a:buSzPts val="1700"/>
              <a:buFont typeface="Arial"/>
              <a:buChar char="■"/>
            </a:pPr>
            <a:r>
              <a:rPr b="0" i="0" lang="en-US" sz="1700" u="none" cap="none" strike="noStrike">
                <a:solidFill>
                  <a:srgbClr val="000000"/>
                </a:solidFill>
                <a:latin typeface="Arial"/>
                <a:ea typeface="Arial"/>
                <a:cs typeface="Arial"/>
                <a:sym typeface="Arial"/>
              </a:rPr>
              <a:t>Worth about a letter grade on this assignment</a:t>
            </a:r>
            <a:endParaRPr b="0" i="0" sz="1300" u="none" cap="none" strike="noStrike">
              <a:solidFill>
                <a:srgbClr val="000000"/>
              </a:solidFill>
              <a:latin typeface="Arial"/>
              <a:ea typeface="Arial"/>
              <a:cs typeface="Arial"/>
              <a:sym typeface="Arial"/>
            </a:endParaRPr>
          </a:p>
          <a:p>
            <a:pPr indent="-336550" lvl="1" marL="685800" marR="0" rtl="0" algn="l">
              <a:lnSpc>
                <a:spcPct val="100000"/>
              </a:lnSpc>
              <a:spcBef>
                <a:spcPts val="0"/>
              </a:spcBef>
              <a:spcAft>
                <a:spcPts val="0"/>
              </a:spcAft>
              <a:buClr>
                <a:srgbClr val="990000"/>
              </a:buClr>
              <a:buSzPts val="1700"/>
              <a:buFont typeface="Arial"/>
              <a:buChar char="■"/>
            </a:pPr>
            <a:r>
              <a:rPr b="0" i="0" lang="en-US" sz="1700" u="none" cap="none" strike="noStrike">
                <a:solidFill>
                  <a:srgbClr val="000000"/>
                </a:solidFill>
                <a:latin typeface="Arial"/>
                <a:ea typeface="Arial"/>
                <a:cs typeface="Arial"/>
                <a:sym typeface="Arial"/>
              </a:rPr>
              <a:t>Few examples in appendix</a:t>
            </a:r>
            <a:endParaRPr b="0" i="0" sz="1300" u="none" cap="none" strike="noStrike">
              <a:solidFill>
                <a:srgbClr val="000000"/>
              </a:solidFill>
              <a:latin typeface="Arial"/>
              <a:ea typeface="Arial"/>
              <a:cs typeface="Arial"/>
              <a:sym typeface="Arial"/>
            </a:endParaRPr>
          </a:p>
          <a:p>
            <a:pPr indent="-336550" lvl="1" marL="685800" marR="0" rtl="0" algn="l">
              <a:lnSpc>
                <a:spcPct val="100000"/>
              </a:lnSpc>
              <a:spcBef>
                <a:spcPts val="0"/>
              </a:spcBef>
              <a:spcAft>
                <a:spcPts val="0"/>
              </a:spcAft>
              <a:buClr>
                <a:srgbClr val="990000"/>
              </a:buClr>
              <a:buSzPts val="1700"/>
              <a:buFont typeface="Arial"/>
              <a:buChar char="■"/>
            </a:pPr>
            <a:r>
              <a:rPr b="0" i="0" lang="en-US" sz="1700" u="none" cap="none" strike="noStrike">
                <a:solidFill>
                  <a:srgbClr val="000000"/>
                </a:solidFill>
                <a:latin typeface="Arial"/>
                <a:ea typeface="Arial"/>
                <a:cs typeface="Arial"/>
                <a:sym typeface="Arial"/>
              </a:rPr>
              <a:t>Full guide on course website</a:t>
            </a:r>
            <a:endParaRPr b="0" i="0" sz="1300" u="none" cap="none" strike="noStrike">
              <a:solidFill>
                <a:srgbClr val="000000"/>
              </a:solidFill>
              <a:latin typeface="Arial"/>
              <a:ea typeface="Arial"/>
              <a:cs typeface="Arial"/>
              <a:sym typeface="Arial"/>
            </a:endParaRPr>
          </a:p>
          <a:p>
            <a:pPr indent="-336550" lvl="1" marL="685800" marR="0" rtl="0" algn="l">
              <a:lnSpc>
                <a:spcPct val="100000"/>
              </a:lnSpc>
              <a:spcBef>
                <a:spcPts val="0"/>
              </a:spcBef>
              <a:spcAft>
                <a:spcPts val="0"/>
              </a:spcAft>
              <a:buClr>
                <a:srgbClr val="990000"/>
              </a:buClr>
              <a:buSzPts val="1700"/>
              <a:buFont typeface="Arial"/>
              <a:buChar char="■"/>
            </a:pPr>
            <a:r>
              <a:rPr b="0" i="0" lang="en-US" sz="1700" u="none" cap="none" strike="noStrike">
                <a:solidFill>
                  <a:srgbClr val="000000"/>
                </a:solidFill>
                <a:latin typeface="Arial"/>
                <a:ea typeface="Arial"/>
                <a:cs typeface="Arial"/>
                <a:sym typeface="Arial"/>
              </a:rPr>
              <a:t>Git matters!</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graphicFrame>
        <p:nvGraphicFramePr>
          <p:cNvPr id="1060" name="Google Shape;1060;p50"/>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061" name="Google Shape;1061;p50"/>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062" name="Google Shape;1062;p50"/>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063" name="Google Shape;1063;p50"/>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64" name="Google Shape;1064;p50"/>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65" name="Google Shape;1065;p50"/>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066" name="Google Shape;1066;p50"/>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67" name="Google Shape;1067;p50"/>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068" name="Google Shape;1068;p50"/>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1	0	0	c[1][0] += a[1][0] * l[0][0]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1	0	1	c[1][0] += a[1][1] * l[1][0]</a:t>
            </a:r>
            <a:endParaRPr b="0" i="0" sz="1400" u="none" cap="none" strike="noStrike">
              <a:solidFill>
                <a:schemeClr val="dk1"/>
              </a:solidFill>
              <a:latin typeface="Arial"/>
              <a:ea typeface="Arial"/>
              <a:cs typeface="Arial"/>
              <a:sym typeface="Arial"/>
            </a:endParaRPr>
          </a:p>
        </p:txBody>
      </p:sp>
      <p:sp>
        <p:nvSpPr>
          <p:cNvPr id="1069" name="Google Shape;1069;p50"/>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1070" name="Google Shape;1070;p50"/>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graphicFrame>
        <p:nvGraphicFramePr>
          <p:cNvPr id="1075" name="Google Shape;1075;p51"/>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076" name="Google Shape;1076;p51"/>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077" name="Google Shape;1077;p51"/>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078" name="Google Shape;1078;p51"/>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79" name="Google Shape;1079;p51"/>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80" name="Google Shape;1080;p51"/>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081" name="Google Shape;1081;p51"/>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2" name="Google Shape;1082;p51"/>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083" name="Google Shape;1083;p51"/>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1	0	0	c[1][0] += a[1][0] * l[0][0]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1	0	1	c[1][0] += a[1][1] * l[1][0]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1	1	0	c[1][1] += a[1][0] * l[0][1]</a:t>
            </a:r>
            <a:endParaRPr b="0" i="0" sz="1400" u="none" cap="none" strike="noStrike">
              <a:solidFill>
                <a:schemeClr val="dk1"/>
              </a:solidFill>
              <a:latin typeface="Arial"/>
              <a:ea typeface="Arial"/>
              <a:cs typeface="Arial"/>
              <a:sym typeface="Arial"/>
            </a:endParaRPr>
          </a:p>
        </p:txBody>
      </p:sp>
      <p:sp>
        <p:nvSpPr>
          <p:cNvPr id="1084" name="Google Shape;1084;p51"/>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1085" name="Google Shape;1085;p51"/>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graphicFrame>
        <p:nvGraphicFramePr>
          <p:cNvPr id="1090" name="Google Shape;1090;p52"/>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091" name="Google Shape;1091;p52"/>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092" name="Google Shape;1092;p52"/>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093" name="Google Shape;1093;p52"/>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94" name="Google Shape;1094;p52"/>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95" name="Google Shape;1095;p52"/>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096" name="Google Shape;1096;p52"/>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97" name="Google Shape;1097;p52"/>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098" name="Google Shape;1098;p52"/>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1	0	0	c[1][0] += a[1][0] * l[0][0]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1	0	1	c[1][0] += a[1][1] * l[1][0]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1	1	0	c[1][1] += a[1][0]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7	1	1	1	c[1][1] += a[1][1] * l[1][1]</a:t>
            </a:r>
            <a:endParaRPr b="0" i="0" sz="1400" u="none" cap="none" strike="noStrike">
              <a:solidFill>
                <a:schemeClr val="dk1"/>
              </a:solidFill>
              <a:latin typeface="Arial"/>
              <a:ea typeface="Arial"/>
              <a:cs typeface="Arial"/>
              <a:sym typeface="Arial"/>
            </a:endParaRPr>
          </a:p>
        </p:txBody>
      </p:sp>
      <p:sp>
        <p:nvSpPr>
          <p:cNvPr id="1099" name="Google Shape;1099;p52"/>
          <p:cNvSpPr txBox="1"/>
          <p:nvPr/>
        </p:nvSpPr>
        <p:spPr>
          <a:xfrm>
            <a:off x="5714875" y="2777800"/>
            <a:ext cx="3145800" cy="16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Key: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Grey =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Dark grey = currently accessing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border = in cache</a:t>
            </a:r>
            <a:endParaRPr b="0" i="0" sz="1400" u="none" cap="none" strike="noStrike">
              <a:solidFill>
                <a:srgbClr val="000000"/>
              </a:solidFill>
              <a:latin typeface="Arial"/>
              <a:ea typeface="Arial"/>
              <a:cs typeface="Arial"/>
              <a:sym typeface="Arial"/>
            </a:endParaRPr>
          </a:p>
        </p:txBody>
      </p:sp>
      <p:sp>
        <p:nvSpPr>
          <p:cNvPr id="1100" name="Google Shape;1100;p52"/>
          <p:cNvSpPr txBox="1"/>
          <p:nvPr/>
        </p:nvSpPr>
        <p:spPr>
          <a:xfrm>
            <a:off x="4460050" y="27244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graphicFrame>
        <p:nvGraphicFramePr>
          <p:cNvPr id="1105" name="Google Shape;1105;p53"/>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0000"/>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0000"/>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106" name="Google Shape;1106;p53"/>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38100">
                      <a:solidFill>
                        <a:srgbClr val="FF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107" name="Google Shape;1107;p53"/>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108" name="Google Shape;1108;p53"/>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109" name="Google Shape;1109;p53"/>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10" name="Google Shape;1110;p53"/>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111" name="Google Shape;1111;p53"/>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12" name="Google Shape;1112;p53"/>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113" name="Google Shape;1113;p53"/>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1	0	0	c[1][0] += a[1][0] * l[0][0]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1	0	1	c[1][0] += a[1][1] * l[1][0]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1	1	0	c[1][1] += a[1][0]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7	1	1	1	c[1][1] += a[1][1] * l[1][1]</a:t>
            </a:r>
            <a:endParaRPr b="0" i="0" sz="1400" u="none" cap="none" strike="noStrike">
              <a:solidFill>
                <a:schemeClr val="dk1"/>
              </a:solidFill>
              <a:latin typeface="Arial"/>
              <a:ea typeface="Arial"/>
              <a:cs typeface="Arial"/>
              <a:sym typeface="Arial"/>
            </a:endParaRPr>
          </a:p>
        </p:txBody>
      </p:sp>
      <p:sp>
        <p:nvSpPr>
          <p:cNvPr id="1114" name="Google Shape;1114;p53"/>
          <p:cNvSpPr txBox="1"/>
          <p:nvPr/>
        </p:nvSpPr>
        <p:spPr>
          <a:xfrm>
            <a:off x="5119950" y="2701500"/>
            <a:ext cx="3759300" cy="20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000" u="none" cap="none" strike="noStrike">
                <a:solidFill>
                  <a:srgbClr val="000000"/>
                </a:solidFill>
                <a:latin typeface="Arial"/>
                <a:ea typeface="Arial"/>
                <a:cs typeface="Arial"/>
                <a:sym typeface="Arial"/>
              </a:rPr>
              <a:t>iter	i	j	k      operation</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000" u="none" cap="none" strike="noStrike">
                <a:solidFill>
                  <a:srgbClr val="000000"/>
                </a:solidFill>
                <a:latin typeface="Arial"/>
                <a:ea typeface="Arial"/>
                <a:cs typeface="Arial"/>
                <a:sym typeface="Arial"/>
              </a:rPr>
              <a:t>8	0	0	2  c[0][0] += a[0][2] * l[2][0]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1115" name="Google Shape;1115;p53"/>
          <p:cNvSpPr txBox="1"/>
          <p:nvPr/>
        </p:nvSpPr>
        <p:spPr>
          <a:xfrm>
            <a:off x="424010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	</a:t>
            </a:r>
            <a:endParaRPr b="0" i="0" sz="1400" u="none" cap="none" strike="noStrike">
              <a:solidFill>
                <a:srgbClr val="000000"/>
              </a:solidFill>
              <a:latin typeface="Arial"/>
              <a:ea typeface="Arial"/>
              <a:cs typeface="Arial"/>
              <a:sym typeface="Arial"/>
            </a:endParaRPr>
          </a:p>
        </p:txBody>
      </p:sp>
      <p:sp>
        <p:nvSpPr>
          <p:cNvPr id="1116" name="Google Shape;1116;p53"/>
          <p:cNvSpPr txBox="1"/>
          <p:nvPr/>
        </p:nvSpPr>
        <p:spPr>
          <a:xfrm>
            <a:off x="821065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l</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	M</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graphicFrame>
        <p:nvGraphicFramePr>
          <p:cNvPr id="1121" name="Google Shape;1121;p54"/>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0000"/>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0000"/>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122" name="Google Shape;1122;p54"/>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38100">
                      <a:solidFill>
                        <a:srgbClr val="FF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123" name="Google Shape;1123;p54"/>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124" name="Google Shape;1124;p54"/>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125" name="Google Shape;1125;p54"/>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26" name="Google Shape;1126;p54"/>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127" name="Google Shape;1127;p54"/>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28" name="Google Shape;1128;p54"/>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129" name="Google Shape;1129;p54"/>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1	0	0	c[1][0] += a[1][0] * l[0][0]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1	0	1	c[1][0] += a[1][1] * l[1][0]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1	1	0	c[1][1] += a[1][0]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7	1	1	1	c[1][1] += a[1][1] * l[1][1]</a:t>
            </a:r>
            <a:endParaRPr b="0" i="0" sz="1400" u="none" cap="none" strike="noStrike">
              <a:solidFill>
                <a:schemeClr val="dk1"/>
              </a:solidFill>
              <a:latin typeface="Arial"/>
              <a:ea typeface="Arial"/>
              <a:cs typeface="Arial"/>
              <a:sym typeface="Arial"/>
            </a:endParaRPr>
          </a:p>
        </p:txBody>
      </p:sp>
      <p:sp>
        <p:nvSpPr>
          <p:cNvPr id="1130" name="Google Shape;1130;p54"/>
          <p:cNvSpPr txBox="1"/>
          <p:nvPr/>
        </p:nvSpPr>
        <p:spPr>
          <a:xfrm>
            <a:off x="424010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	</a:t>
            </a:r>
            <a:endParaRPr b="0" i="0" sz="1400" u="none" cap="none" strike="noStrike">
              <a:solidFill>
                <a:srgbClr val="000000"/>
              </a:solidFill>
              <a:latin typeface="Arial"/>
              <a:ea typeface="Arial"/>
              <a:cs typeface="Arial"/>
              <a:sym typeface="Arial"/>
            </a:endParaRPr>
          </a:p>
        </p:txBody>
      </p:sp>
      <p:sp>
        <p:nvSpPr>
          <p:cNvPr id="1131" name="Google Shape;1131;p54"/>
          <p:cNvSpPr txBox="1"/>
          <p:nvPr/>
        </p:nvSpPr>
        <p:spPr>
          <a:xfrm>
            <a:off x="5119950" y="2701500"/>
            <a:ext cx="3759300" cy="20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000" u="none" cap="none" strike="noStrike">
                <a:solidFill>
                  <a:srgbClr val="000000"/>
                </a:solidFill>
                <a:latin typeface="Arial"/>
                <a:ea typeface="Arial"/>
                <a:cs typeface="Arial"/>
                <a:sym typeface="Arial"/>
              </a:rPr>
              <a:t>iter	i	j	k      operation</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000" u="none" cap="none" strike="noStrike">
                <a:solidFill>
                  <a:srgbClr val="000000"/>
                </a:solidFill>
                <a:latin typeface="Arial"/>
                <a:ea typeface="Arial"/>
                <a:cs typeface="Arial"/>
                <a:sym typeface="Arial"/>
              </a:rPr>
              <a:t>8	0	0	2  c[0][0] += a[0][2] * l[2][0]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9	0	0	3  c[0][0] += a[0][3] * l[3][0]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1132" name="Google Shape;1132;p54"/>
          <p:cNvSpPr txBox="1"/>
          <p:nvPr/>
        </p:nvSpPr>
        <p:spPr>
          <a:xfrm>
            <a:off x="821065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l</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M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graphicFrame>
        <p:nvGraphicFramePr>
          <p:cNvPr id="1137" name="Google Shape;1137;p55"/>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0000"/>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0000"/>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138" name="Google Shape;1138;p55"/>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38100">
                      <a:solidFill>
                        <a:srgbClr val="FF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139" name="Google Shape;1139;p55"/>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140" name="Google Shape;1140;p55"/>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141" name="Google Shape;1141;p55"/>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42" name="Google Shape;1142;p55"/>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143" name="Google Shape;1143;p55"/>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44" name="Google Shape;1144;p55"/>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145" name="Google Shape;1145;p55"/>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1	0	0	c[1][0] += a[1][0] * l[0][0]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1	0	1	c[1][0] += a[1][1] * l[1][0]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1	1	0	c[1][1] += a[1][0]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7	1	1	1	c[1][1] += a[1][1] * l[1][1]</a:t>
            </a:r>
            <a:endParaRPr b="0" i="0" sz="1400" u="none" cap="none" strike="noStrike">
              <a:solidFill>
                <a:schemeClr val="dk1"/>
              </a:solidFill>
              <a:latin typeface="Arial"/>
              <a:ea typeface="Arial"/>
              <a:cs typeface="Arial"/>
              <a:sym typeface="Arial"/>
            </a:endParaRPr>
          </a:p>
        </p:txBody>
      </p:sp>
      <p:sp>
        <p:nvSpPr>
          <p:cNvPr id="1146" name="Google Shape;1146;p55"/>
          <p:cNvSpPr txBox="1"/>
          <p:nvPr/>
        </p:nvSpPr>
        <p:spPr>
          <a:xfrm>
            <a:off x="424010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	</a:t>
            </a:r>
            <a:endParaRPr b="0" i="0" sz="1400" u="none" cap="none" strike="noStrike">
              <a:solidFill>
                <a:srgbClr val="000000"/>
              </a:solidFill>
              <a:latin typeface="Arial"/>
              <a:ea typeface="Arial"/>
              <a:cs typeface="Arial"/>
              <a:sym typeface="Arial"/>
            </a:endParaRPr>
          </a:p>
        </p:txBody>
      </p:sp>
      <p:sp>
        <p:nvSpPr>
          <p:cNvPr id="1147" name="Google Shape;1147;p55"/>
          <p:cNvSpPr txBox="1"/>
          <p:nvPr/>
        </p:nvSpPr>
        <p:spPr>
          <a:xfrm>
            <a:off x="5119950" y="2701500"/>
            <a:ext cx="3759300" cy="20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000" u="none" cap="none" strike="noStrike">
                <a:solidFill>
                  <a:srgbClr val="000000"/>
                </a:solidFill>
                <a:latin typeface="Arial"/>
                <a:ea typeface="Arial"/>
                <a:cs typeface="Arial"/>
                <a:sym typeface="Arial"/>
              </a:rPr>
              <a:t>iter	i	j	k      operation</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000" u="none" cap="none" strike="noStrike">
                <a:solidFill>
                  <a:srgbClr val="000000"/>
                </a:solidFill>
                <a:latin typeface="Arial"/>
                <a:ea typeface="Arial"/>
                <a:cs typeface="Arial"/>
                <a:sym typeface="Arial"/>
              </a:rPr>
              <a:t>8	0	0	2  c[0][0] += a[0][2] * l[2][0]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9	0	0	3  c[0][0] += a[0][3] * l[3][0]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10	0	1	2  c[0][1] += a[0][2] * l[2][1]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1148" name="Google Shape;1148;p55"/>
          <p:cNvSpPr txBox="1"/>
          <p:nvPr/>
        </p:nvSpPr>
        <p:spPr>
          <a:xfrm>
            <a:off x="821065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l</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graphicFrame>
        <p:nvGraphicFramePr>
          <p:cNvPr id="1153" name="Google Shape;1153;p56"/>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0000"/>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0000"/>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154" name="Google Shape;1154;p56"/>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38100">
                      <a:solidFill>
                        <a:srgbClr val="FF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155" name="Google Shape;1155;p56"/>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156" name="Google Shape;1156;p56"/>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157" name="Google Shape;1157;p56"/>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58" name="Google Shape;1158;p56"/>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159" name="Google Shape;1159;p56"/>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60" name="Google Shape;1160;p56"/>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161" name="Google Shape;1161;p56"/>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1	0	0	c[1][0] += a[1][0] * l[0][0]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1	0	1	c[1][0] += a[1][1] * l[1][0]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1	1	0	c[1][1] += a[1][0]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7	1	1	1	c[1][1] += a[1][1] * l[1][1]</a:t>
            </a:r>
            <a:endParaRPr b="0" i="0" sz="1400" u="none" cap="none" strike="noStrike">
              <a:solidFill>
                <a:schemeClr val="dk1"/>
              </a:solidFill>
              <a:latin typeface="Arial"/>
              <a:ea typeface="Arial"/>
              <a:cs typeface="Arial"/>
              <a:sym typeface="Arial"/>
            </a:endParaRPr>
          </a:p>
        </p:txBody>
      </p:sp>
      <p:sp>
        <p:nvSpPr>
          <p:cNvPr id="1162" name="Google Shape;1162;p56"/>
          <p:cNvSpPr txBox="1"/>
          <p:nvPr/>
        </p:nvSpPr>
        <p:spPr>
          <a:xfrm>
            <a:off x="424010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	</a:t>
            </a:r>
            <a:endParaRPr b="0" i="0" sz="1400" u="none" cap="none" strike="noStrike">
              <a:solidFill>
                <a:srgbClr val="000000"/>
              </a:solidFill>
              <a:latin typeface="Arial"/>
              <a:ea typeface="Arial"/>
              <a:cs typeface="Arial"/>
              <a:sym typeface="Arial"/>
            </a:endParaRPr>
          </a:p>
        </p:txBody>
      </p:sp>
      <p:sp>
        <p:nvSpPr>
          <p:cNvPr id="1163" name="Google Shape;1163;p56"/>
          <p:cNvSpPr txBox="1"/>
          <p:nvPr/>
        </p:nvSpPr>
        <p:spPr>
          <a:xfrm>
            <a:off x="5119950" y="2701500"/>
            <a:ext cx="3759300" cy="20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000" u="none" cap="none" strike="noStrike">
                <a:solidFill>
                  <a:srgbClr val="000000"/>
                </a:solidFill>
                <a:latin typeface="Arial"/>
                <a:ea typeface="Arial"/>
                <a:cs typeface="Arial"/>
                <a:sym typeface="Arial"/>
              </a:rPr>
              <a:t>iter	i	j	k      operation</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000" u="none" cap="none" strike="noStrike">
                <a:solidFill>
                  <a:srgbClr val="000000"/>
                </a:solidFill>
                <a:latin typeface="Arial"/>
                <a:ea typeface="Arial"/>
                <a:cs typeface="Arial"/>
                <a:sym typeface="Arial"/>
              </a:rPr>
              <a:t>8	0	0	2  c[0][0] += a[0][2] * l[2][0]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9	0	0	3  c[0][0] += a[0][3] * l[3][0]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10	0	1	2  c[0][1] += a[0][2] * l[2][1]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11	0	1	3  c[0][1] += a[0][3] * l[3][1]</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1164" name="Google Shape;1164;p56"/>
          <p:cNvSpPr txBox="1"/>
          <p:nvPr/>
        </p:nvSpPr>
        <p:spPr>
          <a:xfrm>
            <a:off x="821065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l</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graphicFrame>
        <p:nvGraphicFramePr>
          <p:cNvPr id="1169" name="Google Shape;1169;p57"/>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170" name="Google Shape;1170;p57"/>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38100">
                      <a:solidFill>
                        <a:srgbClr val="FF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171" name="Google Shape;1171;p57"/>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172" name="Google Shape;1172;p57"/>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173" name="Google Shape;1173;p57"/>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74" name="Google Shape;1174;p57"/>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175" name="Google Shape;1175;p57"/>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76" name="Google Shape;1176;p57"/>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177" name="Google Shape;1177;p57"/>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1	0	0	c[1][0] += a[1][0] * l[0][0]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1	0	1	c[1][0] += a[1][1] * l[1][0]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1	1	0	c[1][1] += a[1][0]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7	1	1	1	c[1][1] += a[1][1] * l[1][1]</a:t>
            </a:r>
            <a:endParaRPr b="0" i="0" sz="1400" u="none" cap="none" strike="noStrike">
              <a:solidFill>
                <a:schemeClr val="dk1"/>
              </a:solidFill>
              <a:latin typeface="Arial"/>
              <a:ea typeface="Arial"/>
              <a:cs typeface="Arial"/>
              <a:sym typeface="Arial"/>
            </a:endParaRPr>
          </a:p>
        </p:txBody>
      </p:sp>
      <p:sp>
        <p:nvSpPr>
          <p:cNvPr id="1178" name="Google Shape;1178;p57"/>
          <p:cNvSpPr txBox="1"/>
          <p:nvPr/>
        </p:nvSpPr>
        <p:spPr>
          <a:xfrm>
            <a:off x="424010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	</a:t>
            </a:r>
            <a:endParaRPr b="0" i="0" sz="1400" u="none" cap="none" strike="noStrike">
              <a:solidFill>
                <a:srgbClr val="000000"/>
              </a:solidFill>
              <a:latin typeface="Arial"/>
              <a:ea typeface="Arial"/>
              <a:cs typeface="Arial"/>
              <a:sym typeface="Arial"/>
            </a:endParaRPr>
          </a:p>
        </p:txBody>
      </p:sp>
      <p:sp>
        <p:nvSpPr>
          <p:cNvPr id="1179" name="Google Shape;1179;p57"/>
          <p:cNvSpPr txBox="1"/>
          <p:nvPr/>
        </p:nvSpPr>
        <p:spPr>
          <a:xfrm>
            <a:off x="5119950" y="2701500"/>
            <a:ext cx="3759300" cy="20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000" u="none" cap="none" strike="noStrike">
                <a:solidFill>
                  <a:srgbClr val="000000"/>
                </a:solidFill>
                <a:latin typeface="Arial"/>
                <a:ea typeface="Arial"/>
                <a:cs typeface="Arial"/>
                <a:sym typeface="Arial"/>
              </a:rPr>
              <a:t>iter	i	j	k      operation</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000" u="none" cap="none" strike="noStrike">
                <a:solidFill>
                  <a:srgbClr val="000000"/>
                </a:solidFill>
                <a:latin typeface="Arial"/>
                <a:ea typeface="Arial"/>
                <a:cs typeface="Arial"/>
                <a:sym typeface="Arial"/>
              </a:rPr>
              <a:t>8	0	0	2  c[0][0] += a[0][2] * l[2][0]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9	0	0	3  c[0][0] += a[0][3] * l[3][0]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10	0	1	2  c[0][1] += a[0][2] * l[2][1]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11	0	1	3  c[0][1] += a[0][3] * l[3][1]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12	1	0	2  c[1][0] += a[1][2] * l[2][0]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1180" name="Google Shape;1180;p57"/>
          <p:cNvSpPr txBox="1"/>
          <p:nvPr/>
        </p:nvSpPr>
        <p:spPr>
          <a:xfrm>
            <a:off x="821065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l</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	H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graphicFrame>
        <p:nvGraphicFramePr>
          <p:cNvPr id="1185" name="Google Shape;1185;p58"/>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186" name="Google Shape;1186;p58"/>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38100">
                      <a:solidFill>
                        <a:srgbClr val="FF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187" name="Google Shape;1187;p58"/>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188" name="Google Shape;1188;p58"/>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189" name="Google Shape;1189;p58"/>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90" name="Google Shape;1190;p58"/>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191" name="Google Shape;1191;p58"/>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2" name="Google Shape;1192;p58"/>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193" name="Google Shape;1193;p58"/>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1	0	0	c[1][0] += a[1][0] * l[0][0]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1	0	1	c[1][0] += a[1][1] * l[1][0]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1	1	0	c[1][1] += a[1][0]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7	1	1	1	c[1][1] += a[1][1] * l[1][1]</a:t>
            </a:r>
            <a:endParaRPr b="0" i="0" sz="1400" u="none" cap="none" strike="noStrike">
              <a:solidFill>
                <a:schemeClr val="dk1"/>
              </a:solidFill>
              <a:latin typeface="Arial"/>
              <a:ea typeface="Arial"/>
              <a:cs typeface="Arial"/>
              <a:sym typeface="Arial"/>
            </a:endParaRPr>
          </a:p>
        </p:txBody>
      </p:sp>
      <p:sp>
        <p:nvSpPr>
          <p:cNvPr id="1194" name="Google Shape;1194;p58"/>
          <p:cNvSpPr txBox="1"/>
          <p:nvPr/>
        </p:nvSpPr>
        <p:spPr>
          <a:xfrm>
            <a:off x="424010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	</a:t>
            </a:r>
            <a:endParaRPr b="0" i="0" sz="1400" u="none" cap="none" strike="noStrike">
              <a:solidFill>
                <a:srgbClr val="000000"/>
              </a:solidFill>
              <a:latin typeface="Arial"/>
              <a:ea typeface="Arial"/>
              <a:cs typeface="Arial"/>
              <a:sym typeface="Arial"/>
            </a:endParaRPr>
          </a:p>
        </p:txBody>
      </p:sp>
      <p:sp>
        <p:nvSpPr>
          <p:cNvPr id="1195" name="Google Shape;1195;p58"/>
          <p:cNvSpPr txBox="1"/>
          <p:nvPr/>
        </p:nvSpPr>
        <p:spPr>
          <a:xfrm>
            <a:off x="5119950" y="2701500"/>
            <a:ext cx="3759300" cy="20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000" u="none" cap="none" strike="noStrike">
                <a:solidFill>
                  <a:srgbClr val="000000"/>
                </a:solidFill>
                <a:latin typeface="Arial"/>
                <a:ea typeface="Arial"/>
                <a:cs typeface="Arial"/>
                <a:sym typeface="Arial"/>
              </a:rPr>
              <a:t>iter	i	j	k      operation</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000" u="none" cap="none" strike="noStrike">
                <a:solidFill>
                  <a:srgbClr val="000000"/>
                </a:solidFill>
                <a:latin typeface="Arial"/>
                <a:ea typeface="Arial"/>
                <a:cs typeface="Arial"/>
                <a:sym typeface="Arial"/>
              </a:rPr>
              <a:t>8	0	0	2  c[0][0] += a[0][2] * l[2][0]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9	0	0	3  c[0][0] += a[0][3] * l[3][0]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10	0	1	2  c[0][1] += a[0][2] * l[2][1]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11	0	1	3  c[0][1] += a[0][3] * l[3][1]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12	1	0	2  c[1][0] += a[1][2] * l[2][0]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13	1	0	3  c[1][0] += a[1][3] * l[3][0]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1196" name="Google Shape;1196;p58"/>
          <p:cNvSpPr txBox="1"/>
          <p:nvPr/>
        </p:nvSpPr>
        <p:spPr>
          <a:xfrm>
            <a:off x="821065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l</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graphicFrame>
        <p:nvGraphicFramePr>
          <p:cNvPr id="1201" name="Google Shape;1201;p59"/>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202" name="Google Shape;1202;p59"/>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38100">
                      <a:solidFill>
                        <a:srgbClr val="FF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203" name="Google Shape;1203;p59"/>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204" name="Google Shape;1204;p59"/>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205" name="Google Shape;1205;p59"/>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06" name="Google Shape;1206;p59"/>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207" name="Google Shape;1207;p59"/>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08" name="Google Shape;1208;p59"/>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209" name="Google Shape;1209;p59"/>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1	0	0	c[1][0] += a[1][0] * l[0][0]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1	0	1	c[1][0] += a[1][1] * l[1][0]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1	1	0	c[1][1] += a[1][0]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7	1	1	1	c[1][1] += a[1][1] * l[1][1]</a:t>
            </a:r>
            <a:endParaRPr b="0" i="0" sz="1400" u="none" cap="none" strike="noStrike">
              <a:solidFill>
                <a:schemeClr val="dk1"/>
              </a:solidFill>
              <a:latin typeface="Arial"/>
              <a:ea typeface="Arial"/>
              <a:cs typeface="Arial"/>
              <a:sym typeface="Arial"/>
            </a:endParaRPr>
          </a:p>
        </p:txBody>
      </p:sp>
      <p:sp>
        <p:nvSpPr>
          <p:cNvPr id="1210" name="Google Shape;1210;p59"/>
          <p:cNvSpPr txBox="1"/>
          <p:nvPr/>
        </p:nvSpPr>
        <p:spPr>
          <a:xfrm>
            <a:off x="424010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	</a:t>
            </a:r>
            <a:endParaRPr b="0" i="0" sz="1400" u="none" cap="none" strike="noStrike">
              <a:solidFill>
                <a:srgbClr val="000000"/>
              </a:solidFill>
              <a:latin typeface="Arial"/>
              <a:ea typeface="Arial"/>
              <a:cs typeface="Arial"/>
              <a:sym typeface="Arial"/>
            </a:endParaRPr>
          </a:p>
        </p:txBody>
      </p:sp>
      <p:sp>
        <p:nvSpPr>
          <p:cNvPr id="1211" name="Google Shape;1211;p59"/>
          <p:cNvSpPr txBox="1"/>
          <p:nvPr/>
        </p:nvSpPr>
        <p:spPr>
          <a:xfrm>
            <a:off x="5119950" y="2701500"/>
            <a:ext cx="3759300" cy="20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000" u="none" cap="none" strike="noStrike">
                <a:solidFill>
                  <a:srgbClr val="000000"/>
                </a:solidFill>
                <a:latin typeface="Arial"/>
                <a:ea typeface="Arial"/>
                <a:cs typeface="Arial"/>
                <a:sym typeface="Arial"/>
              </a:rPr>
              <a:t>iter	i	j	k      operation</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000" u="none" cap="none" strike="noStrike">
                <a:solidFill>
                  <a:srgbClr val="000000"/>
                </a:solidFill>
                <a:latin typeface="Arial"/>
                <a:ea typeface="Arial"/>
                <a:cs typeface="Arial"/>
                <a:sym typeface="Arial"/>
              </a:rPr>
              <a:t>8	0	0	2  c[0][0] += a[0][2] * l[2][0]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9	0	0	3  c[0][0] += a[0][3] * l[3][0]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10	0	1	2  c[0][1] += a[0][2] * l[2][1]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11	0	1	3  c[0][1] += a[0][3] * l[3][1]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12	1	0	2  c[1][0] += a[1][2] * l[2][0]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13	1	0	3  c[1][0] += a[1][3] * l[3][0]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14	1	1	2  c[1][1] += a[1][2] * l[2][1]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1212" name="Google Shape;1212;p59"/>
          <p:cNvSpPr txBox="1"/>
          <p:nvPr/>
        </p:nvSpPr>
        <p:spPr>
          <a:xfrm>
            <a:off x="821065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l</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nvSpPr>
        <p:spPr>
          <a:xfrm>
            <a:off x="628800" y="288525"/>
            <a:ext cx="7886400" cy="81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Cache Lab: Cache Simulator Hints</a:t>
            </a:r>
            <a:endParaRPr b="0" i="0" sz="1350" u="none" cap="none" strike="noStrike">
              <a:solidFill>
                <a:srgbClr val="000000"/>
              </a:solidFill>
              <a:latin typeface="Arial"/>
              <a:ea typeface="Arial"/>
              <a:cs typeface="Arial"/>
              <a:sym typeface="Arial"/>
            </a:endParaRPr>
          </a:p>
        </p:txBody>
      </p:sp>
      <p:sp>
        <p:nvSpPr>
          <p:cNvPr id="198" name="Google Shape;198;p6"/>
          <p:cNvSpPr txBox="1"/>
          <p:nvPr/>
        </p:nvSpPr>
        <p:spPr>
          <a:xfrm>
            <a:off x="235800" y="1012075"/>
            <a:ext cx="8672400" cy="4044300"/>
          </a:xfrm>
          <a:prstGeom prst="rect">
            <a:avLst/>
          </a:prstGeom>
          <a:noFill/>
          <a:ln>
            <a:noFill/>
          </a:ln>
        </p:spPr>
        <p:txBody>
          <a:bodyPr anchorCtr="0" anchor="t" bIns="45700" lIns="91425" spcFirstLastPara="1" rIns="91425" wrap="square" tIns="45700">
            <a:noAutofit/>
          </a:bodyPr>
          <a:lstStyle/>
          <a:p>
            <a:pPr indent="-151950" lvl="0" marL="171359" marR="0" rtl="0" algn="l">
              <a:lnSpc>
                <a:spcPct val="90000"/>
              </a:lnSpc>
              <a:spcBef>
                <a:spcPts val="0"/>
              </a:spcBef>
              <a:spcAft>
                <a:spcPts val="0"/>
              </a:spcAft>
              <a:buClr>
                <a:srgbClr val="990000"/>
              </a:buClr>
              <a:buSzPts val="1800"/>
              <a:buFont typeface="Arial"/>
              <a:buChar char="■"/>
            </a:pPr>
            <a:r>
              <a:rPr b="0" i="0" lang="en-US" sz="1800" u="none" cap="none" strike="noStrike">
                <a:solidFill>
                  <a:srgbClr val="000000"/>
                </a:solidFill>
                <a:latin typeface="Arial"/>
                <a:ea typeface="Arial"/>
                <a:cs typeface="Arial"/>
                <a:sym typeface="Arial"/>
              </a:rPr>
              <a:t>Goal: Count hits, misses, evictions and # of dirty bytes</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151950" lvl="0" marL="171360" marR="0" rtl="0" algn="l">
              <a:lnSpc>
                <a:spcPct val="90000"/>
              </a:lnSpc>
              <a:spcBef>
                <a:spcPts val="0"/>
              </a:spcBef>
              <a:spcAft>
                <a:spcPts val="0"/>
              </a:spcAft>
              <a:buClr>
                <a:srgbClr val="990000"/>
              </a:buClr>
              <a:buSzPts val="1800"/>
              <a:buFont typeface="Arial"/>
              <a:buChar char="■"/>
            </a:pPr>
            <a:r>
              <a:rPr b="0" i="0" lang="en-US" sz="1800" u="none" cap="none" strike="noStrike">
                <a:solidFill>
                  <a:srgbClr val="000000"/>
                </a:solidFill>
                <a:latin typeface="Arial"/>
                <a:ea typeface="Arial"/>
                <a:cs typeface="Arial"/>
                <a:sym typeface="Arial"/>
              </a:rPr>
              <a:t>Procedure</a:t>
            </a:r>
            <a:endParaRPr b="0" i="0" sz="1800" u="none" cap="none" strike="noStrike">
              <a:solidFill>
                <a:srgbClr val="000000"/>
              </a:solidFill>
              <a:latin typeface="Arial"/>
              <a:ea typeface="Arial"/>
              <a:cs typeface="Arial"/>
              <a:sym typeface="Arial"/>
            </a:endParaRPr>
          </a:p>
          <a:p>
            <a:pPr indent="-151949" lvl="1" marL="628560" marR="0" rtl="0" algn="l">
              <a:lnSpc>
                <a:spcPct val="90000"/>
              </a:lnSpc>
              <a:spcBef>
                <a:spcPts val="0"/>
              </a:spcBef>
              <a:spcAft>
                <a:spcPts val="0"/>
              </a:spcAft>
              <a:buClr>
                <a:srgbClr val="990000"/>
              </a:buClr>
              <a:buSzPts val="1800"/>
              <a:buFont typeface="Arial"/>
              <a:buChar char="■"/>
            </a:pPr>
            <a:r>
              <a:rPr b="0" i="0" lang="en-US" sz="1800" u="none" cap="none" strike="noStrike">
                <a:solidFill>
                  <a:srgbClr val="000000"/>
                </a:solidFill>
                <a:latin typeface="Arial"/>
                <a:ea typeface="Arial"/>
                <a:cs typeface="Arial"/>
                <a:sym typeface="Arial"/>
              </a:rPr>
              <a:t>Least Recently Used (LRU) replacement policy</a:t>
            </a:r>
            <a:endParaRPr b="0" i="0" sz="1800" u="none" cap="none" strike="noStrike">
              <a:solidFill>
                <a:srgbClr val="000000"/>
              </a:solidFill>
              <a:latin typeface="Arial"/>
              <a:ea typeface="Arial"/>
              <a:cs typeface="Arial"/>
              <a:sym typeface="Arial"/>
            </a:endParaRPr>
          </a:p>
          <a:p>
            <a:pPr indent="-151949" lvl="1" marL="628560" marR="0" rtl="0" algn="l">
              <a:lnSpc>
                <a:spcPct val="90000"/>
              </a:lnSpc>
              <a:spcBef>
                <a:spcPts val="0"/>
              </a:spcBef>
              <a:spcAft>
                <a:spcPts val="0"/>
              </a:spcAft>
              <a:buClr>
                <a:srgbClr val="990000"/>
              </a:buClr>
              <a:buSzPts val="1800"/>
              <a:buFont typeface="Arial"/>
              <a:buChar char="■"/>
            </a:pPr>
            <a:r>
              <a:rPr b="0" i="0" lang="en-US" sz="1800" u="none" cap="none" strike="noStrike">
                <a:solidFill>
                  <a:srgbClr val="000000"/>
                </a:solidFill>
                <a:latin typeface="Arial"/>
                <a:ea typeface="Arial"/>
                <a:cs typeface="Arial"/>
                <a:sym typeface="Arial"/>
              </a:rPr>
              <a:t>Structs are good for storing cache line parts (valid bit, tag, LRU counter, etc.)</a:t>
            </a:r>
            <a:endParaRPr b="0" i="0" sz="1800" u="none" cap="none" strike="noStrike">
              <a:solidFill>
                <a:srgbClr val="000000"/>
              </a:solidFill>
              <a:latin typeface="Arial"/>
              <a:ea typeface="Arial"/>
              <a:cs typeface="Arial"/>
              <a:sym typeface="Arial"/>
            </a:endParaRPr>
          </a:p>
          <a:p>
            <a:pPr indent="-151949" lvl="1" marL="628560" marR="0" rtl="0" algn="l">
              <a:lnSpc>
                <a:spcPct val="90000"/>
              </a:lnSpc>
              <a:spcBef>
                <a:spcPts val="0"/>
              </a:spcBef>
              <a:spcAft>
                <a:spcPts val="0"/>
              </a:spcAft>
              <a:buClr>
                <a:srgbClr val="990000"/>
              </a:buClr>
              <a:buSzPts val="1800"/>
              <a:buFont typeface="Arial"/>
              <a:buChar char="■"/>
            </a:pPr>
            <a:r>
              <a:rPr b="0" i="0" lang="en-US" sz="1800" u="none" cap="none" strike="noStrike">
                <a:solidFill>
                  <a:srgbClr val="000000"/>
                </a:solidFill>
                <a:latin typeface="Arial"/>
                <a:ea typeface="Arial"/>
                <a:cs typeface="Arial"/>
                <a:sym typeface="Arial"/>
              </a:rPr>
              <a:t>A cache is like a 2D array of cache lines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Courier New"/>
                <a:ea typeface="Courier New"/>
                <a:cs typeface="Courier New"/>
                <a:sym typeface="Courier New"/>
              </a:rPr>
              <a:t>struct cache_line cache[S][E];</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urier New"/>
              <a:ea typeface="Courier New"/>
              <a:cs typeface="Courier New"/>
              <a:sym typeface="Courier New"/>
            </a:endParaRPr>
          </a:p>
          <a:p>
            <a:pPr indent="-151950" lvl="0" marL="171360" marR="0" rtl="0" algn="l">
              <a:lnSpc>
                <a:spcPct val="90000"/>
              </a:lnSpc>
              <a:spcBef>
                <a:spcPts val="0"/>
              </a:spcBef>
              <a:spcAft>
                <a:spcPts val="0"/>
              </a:spcAft>
              <a:buClr>
                <a:srgbClr val="990000"/>
              </a:buClr>
              <a:buSzPts val="1800"/>
              <a:buFont typeface="Arial"/>
              <a:buChar char="■"/>
            </a:pPr>
            <a:r>
              <a:rPr b="0" i="0" lang="en-US" sz="1800" u="none" cap="none" strike="noStrike">
                <a:solidFill>
                  <a:srgbClr val="000000"/>
                </a:solidFill>
                <a:latin typeface="Arial"/>
                <a:ea typeface="Arial"/>
                <a:cs typeface="Arial"/>
                <a:sym typeface="Arial"/>
              </a:rPr>
              <a:t>Your simulator needs to handle different values of S, E, and b (block size) given at run time</a:t>
            </a:r>
            <a:endParaRPr b="0" i="0" sz="1800" u="none" cap="none" strike="noStrike">
              <a:solidFill>
                <a:srgbClr val="000000"/>
              </a:solidFill>
              <a:latin typeface="Arial"/>
              <a:ea typeface="Arial"/>
              <a:cs typeface="Arial"/>
              <a:sym typeface="Arial"/>
            </a:endParaRPr>
          </a:p>
          <a:p>
            <a:pPr indent="-171000" lvl="1" marL="628559" marR="0" rtl="0" algn="l">
              <a:lnSpc>
                <a:spcPct val="90000"/>
              </a:lnSpc>
              <a:spcBef>
                <a:spcPts val="0"/>
              </a:spcBef>
              <a:spcAft>
                <a:spcPts val="0"/>
              </a:spcAft>
              <a:buClr>
                <a:srgbClr val="990000"/>
              </a:buClr>
              <a:buSzPts val="1800"/>
              <a:buFont typeface="Arial"/>
              <a:buChar char="■"/>
            </a:pPr>
            <a:r>
              <a:rPr b="0" i="0" lang="en-US" sz="1800" u="none" cap="none" strike="noStrike">
                <a:solidFill>
                  <a:srgbClr val="000000"/>
                </a:solidFill>
                <a:latin typeface="Arial"/>
                <a:ea typeface="Arial"/>
                <a:cs typeface="Arial"/>
                <a:sym typeface="Arial"/>
              </a:rPr>
              <a:t>Dynamically allocate memory!</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151950" lvl="0" marL="171359" marR="0" rtl="0" algn="l">
              <a:lnSpc>
                <a:spcPct val="90000"/>
              </a:lnSpc>
              <a:spcBef>
                <a:spcPts val="0"/>
              </a:spcBef>
              <a:spcAft>
                <a:spcPts val="0"/>
              </a:spcAft>
              <a:buClr>
                <a:srgbClr val="990000"/>
              </a:buClr>
              <a:buSzPts val="1800"/>
              <a:buFont typeface="Arial"/>
              <a:buChar char="■"/>
            </a:pPr>
            <a:r>
              <a:rPr b="0" i="0" lang="en-US" sz="1800" u="none" cap="none" strike="noStrike">
                <a:solidFill>
                  <a:schemeClr val="dk1"/>
                </a:solidFill>
                <a:latin typeface="Arial"/>
                <a:ea typeface="Arial"/>
                <a:cs typeface="Arial"/>
                <a:sym typeface="Arial"/>
              </a:rPr>
              <a:t>Dirty bytes: any payload byte whose corresponding cache block’s dirty bit is set (i.e. the payload of that block has been modified, but not yet written back to main memory)</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graphicFrame>
        <p:nvGraphicFramePr>
          <p:cNvPr id="1217" name="Google Shape;1217;p60"/>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218" name="Google Shape;1218;p60"/>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38100">
                      <a:solidFill>
                        <a:srgbClr val="FF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219" name="Google Shape;1219;p60"/>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220" name="Google Shape;1220;p60"/>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221" name="Google Shape;1221;p60"/>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22" name="Google Shape;1222;p60"/>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223" name="Google Shape;1223;p60"/>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24" name="Google Shape;1224;p60"/>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225" name="Google Shape;1225;p60"/>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1	0	0	c[1][0] += a[1][0] * l[0][0]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1	0	1	c[1][0] += a[1][1] * l[1][0]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1	1	0	c[1][1] += a[1][0]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7	1	1	1	c[1][1] += a[1][1] * l[1][1]</a:t>
            </a:r>
            <a:endParaRPr b="0" i="0" sz="1400" u="none" cap="none" strike="noStrike">
              <a:solidFill>
                <a:schemeClr val="dk1"/>
              </a:solidFill>
              <a:latin typeface="Arial"/>
              <a:ea typeface="Arial"/>
              <a:cs typeface="Arial"/>
              <a:sym typeface="Arial"/>
            </a:endParaRPr>
          </a:p>
        </p:txBody>
      </p:sp>
      <p:sp>
        <p:nvSpPr>
          <p:cNvPr id="1226" name="Google Shape;1226;p60"/>
          <p:cNvSpPr txBox="1"/>
          <p:nvPr/>
        </p:nvSpPr>
        <p:spPr>
          <a:xfrm>
            <a:off x="424010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	</a:t>
            </a:r>
            <a:endParaRPr b="0" i="0" sz="1400" u="none" cap="none" strike="noStrike">
              <a:solidFill>
                <a:srgbClr val="000000"/>
              </a:solidFill>
              <a:latin typeface="Arial"/>
              <a:ea typeface="Arial"/>
              <a:cs typeface="Arial"/>
              <a:sym typeface="Arial"/>
            </a:endParaRPr>
          </a:p>
        </p:txBody>
      </p:sp>
      <p:sp>
        <p:nvSpPr>
          <p:cNvPr id="1227" name="Google Shape;1227;p60"/>
          <p:cNvSpPr txBox="1"/>
          <p:nvPr/>
        </p:nvSpPr>
        <p:spPr>
          <a:xfrm>
            <a:off x="5119950" y="2701500"/>
            <a:ext cx="3759300" cy="20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000" u="none" cap="none" strike="noStrike">
                <a:solidFill>
                  <a:srgbClr val="000000"/>
                </a:solidFill>
                <a:latin typeface="Arial"/>
                <a:ea typeface="Arial"/>
                <a:cs typeface="Arial"/>
                <a:sym typeface="Arial"/>
              </a:rPr>
              <a:t>iter	i	j	k      operation</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000" u="none" cap="none" strike="noStrike">
                <a:solidFill>
                  <a:srgbClr val="000000"/>
                </a:solidFill>
                <a:latin typeface="Arial"/>
                <a:ea typeface="Arial"/>
                <a:cs typeface="Arial"/>
                <a:sym typeface="Arial"/>
              </a:rPr>
              <a:t>8	0	0	2  c[0][0] += a[0][2] * l[2][0]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9	0	0	3  c[0][0] += a[0][3] * l[3][0]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10	0	1	2  c[0][1] += a[0][2] * l[2][1]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11	0	1	3  c[0][1] += a[0][3] * l[3][1]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12	1	0	2  c[1][0] += a[1][2] * l[2][0]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13	1	0	3  c[1][0] += a[1][3] * l[3][0]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14	1	1	2  c[1][1] += a[1][2] * l[2][1]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15	1	1	3  c[1][1] += a[1][3] * l[3][1]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1228" name="Google Shape;1228;p60"/>
          <p:cNvSpPr txBox="1"/>
          <p:nvPr/>
        </p:nvSpPr>
        <p:spPr>
          <a:xfrm>
            <a:off x="821065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l</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graphicFrame>
        <p:nvGraphicFramePr>
          <p:cNvPr id="1233" name="Google Shape;1233;p61"/>
          <p:cNvGraphicFramePr/>
          <p:nvPr/>
        </p:nvGraphicFramePr>
        <p:xfrm>
          <a:off x="12767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234" name="Google Shape;1234;p61"/>
          <p:cNvGraphicFramePr/>
          <p:nvPr/>
        </p:nvGraphicFramePr>
        <p:xfrm>
          <a:off x="3939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38100">
                      <a:solidFill>
                        <a:srgbClr val="FF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38100">
                      <a:solidFill>
                        <a:srgbClr val="FF0000"/>
                      </a:solidFill>
                      <a:prstDash val="solid"/>
                      <a:round/>
                      <a:headEnd len="sm" w="sm" type="none"/>
                      <a:tailEnd len="sm" w="sm" type="none"/>
                    </a:lnT>
                  </a:tcPr>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graphicFrame>
        <p:nvGraphicFramePr>
          <p:cNvPr id="1235" name="Google Shape;1235;p61"/>
          <p:cNvGraphicFramePr/>
          <p:nvPr/>
        </p:nvGraphicFramePr>
        <p:xfrm>
          <a:off x="6335850" y="668850"/>
          <a:ext cx="3000000" cy="3000000"/>
        </p:xfrm>
        <a:graphic>
          <a:graphicData uri="http://schemas.openxmlformats.org/drawingml/2006/table">
            <a:tbl>
              <a:tblPr>
                <a:noFill/>
                <a:tableStyleId>{B91EB4DD-80E6-4A35-A288-5F672D66EAB7}</a:tableStyleId>
              </a:tblPr>
              <a:tblGrid>
                <a:gridCol w="382850"/>
                <a:gridCol w="382850"/>
                <a:gridCol w="382850"/>
                <a:gridCol w="382850"/>
              </a:tblGrid>
              <a:tr h="280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5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lnR cap="flat" cmpd="sng" w="38100">
                      <a:solidFill>
                        <a:srgbClr val="FF0000"/>
                      </a:solidFill>
                      <a:prstDash val="solid"/>
                      <a:round/>
                      <a:headEnd len="sm" w="sm" type="none"/>
                      <a:tailEnd len="sm" w="sm" type="none"/>
                    </a:lnR>
                    <a:lnT cap="flat" cmpd="sng" w="38100">
                      <a:solidFill>
                        <a:srgbClr val="FF0000"/>
                      </a:solidFill>
                      <a:prstDash val="solid"/>
                      <a:round/>
                      <a:headEnd len="sm" w="sm" type="none"/>
                      <a:tailEnd len="sm" w="sm" type="none"/>
                    </a:lnT>
                    <a:lnB cap="flat" cmpd="sng" w="38100">
                      <a:solidFill>
                        <a:srgbClr val="FF0000"/>
                      </a:solidFill>
                      <a:prstDash val="solid"/>
                      <a:round/>
                      <a:headEnd len="sm" w="sm" type="none"/>
                      <a:tailEnd len="sm" w="sm" type="none"/>
                    </a:lnB>
                    <a:solidFill>
                      <a:srgbClr val="66666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FF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236" name="Google Shape;1236;p61"/>
          <p:cNvSpPr txBox="1"/>
          <p:nvPr/>
        </p:nvSpPr>
        <p:spPr>
          <a:xfrm>
            <a:off x="19190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237" name="Google Shape;1237;p61"/>
          <p:cNvSpPr txBox="1"/>
          <p:nvPr/>
        </p:nvSpPr>
        <p:spPr>
          <a:xfrm>
            <a:off x="4582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38" name="Google Shape;1238;p61"/>
          <p:cNvSpPr txBox="1"/>
          <p:nvPr/>
        </p:nvSpPr>
        <p:spPr>
          <a:xfrm>
            <a:off x="6978100" y="333150"/>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239" name="Google Shape;1239;p61"/>
          <p:cNvSpPr txBox="1"/>
          <p:nvPr/>
        </p:nvSpPr>
        <p:spPr>
          <a:xfrm>
            <a:off x="3250550" y="1257863"/>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40" name="Google Shape;1240;p61"/>
          <p:cNvSpPr txBox="1"/>
          <p:nvPr/>
        </p:nvSpPr>
        <p:spPr>
          <a:xfrm>
            <a:off x="5780100" y="1257875"/>
            <a:ext cx="246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241" name="Google Shape;1241;p61"/>
          <p:cNvSpPr txBox="1"/>
          <p:nvPr/>
        </p:nvSpPr>
        <p:spPr>
          <a:xfrm>
            <a:off x="356050" y="2701500"/>
            <a:ext cx="4029300" cy="21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iter	i	j	k	             operation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0	0	0	c[0][0] += a[0][0] * l[0][0]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	0	0	1	c[0][0] += a[0][1] * l[1][0]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	0	1	0	c[0][1] += a[0][0] * l[0][1]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	0	1	1	c[0][1] += a[0][1] * l[1][1]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1	0	0	c[1][0] += a[1][0] * l[0][0]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1	0	1	c[1][0] += a[1][1] * l[1][0]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6	1	1	0	c[1][1] += a[1][0] * l[0][1]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7	1	1	1	c[1][1] += a[1][1] * l[1][1]</a:t>
            </a:r>
            <a:endParaRPr b="0" i="0" sz="1400" u="none" cap="none" strike="noStrike">
              <a:solidFill>
                <a:schemeClr val="dk1"/>
              </a:solidFill>
              <a:latin typeface="Arial"/>
              <a:ea typeface="Arial"/>
              <a:cs typeface="Arial"/>
              <a:sym typeface="Arial"/>
            </a:endParaRPr>
          </a:p>
        </p:txBody>
      </p:sp>
      <p:sp>
        <p:nvSpPr>
          <p:cNvPr id="1242" name="Google Shape;1242;p61"/>
          <p:cNvSpPr txBox="1"/>
          <p:nvPr/>
        </p:nvSpPr>
        <p:spPr>
          <a:xfrm>
            <a:off x="5621250" y="4425950"/>
            <a:ext cx="2403900" cy="4350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is the miss rate of l?</a:t>
            </a:r>
            <a:endParaRPr b="0" i="0" sz="1400" u="none" cap="none" strike="noStrike">
              <a:solidFill>
                <a:srgbClr val="000000"/>
              </a:solidFill>
              <a:latin typeface="Arial"/>
              <a:ea typeface="Arial"/>
              <a:cs typeface="Arial"/>
              <a:sym typeface="Arial"/>
            </a:endParaRPr>
          </a:p>
        </p:txBody>
      </p:sp>
      <p:sp>
        <p:nvSpPr>
          <p:cNvPr id="1243" name="Google Shape;1243;p61"/>
          <p:cNvSpPr txBox="1"/>
          <p:nvPr/>
        </p:nvSpPr>
        <p:spPr>
          <a:xfrm>
            <a:off x="424010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	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	H	</a:t>
            </a:r>
            <a:endParaRPr b="0" i="0" sz="1400" u="none" cap="none" strike="noStrike">
              <a:solidFill>
                <a:srgbClr val="000000"/>
              </a:solidFill>
              <a:latin typeface="Arial"/>
              <a:ea typeface="Arial"/>
              <a:cs typeface="Arial"/>
              <a:sym typeface="Arial"/>
            </a:endParaRPr>
          </a:p>
        </p:txBody>
      </p:sp>
      <p:sp>
        <p:nvSpPr>
          <p:cNvPr id="1244" name="Google Shape;1244;p61"/>
          <p:cNvSpPr txBox="1"/>
          <p:nvPr/>
        </p:nvSpPr>
        <p:spPr>
          <a:xfrm>
            <a:off x="5134850" y="2701500"/>
            <a:ext cx="3759300" cy="20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000" u="none" cap="none" strike="noStrike">
                <a:solidFill>
                  <a:srgbClr val="000000"/>
                </a:solidFill>
                <a:latin typeface="Arial"/>
                <a:ea typeface="Arial"/>
                <a:cs typeface="Arial"/>
                <a:sym typeface="Arial"/>
              </a:rPr>
              <a:t>iter	i	j	k      operation</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000" u="none" cap="none" strike="noStrike">
                <a:solidFill>
                  <a:srgbClr val="000000"/>
                </a:solidFill>
                <a:latin typeface="Arial"/>
                <a:ea typeface="Arial"/>
                <a:cs typeface="Arial"/>
                <a:sym typeface="Arial"/>
              </a:rPr>
              <a:t>8	0	0	2  c[0][0] += a[0][2] * l[2][0]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9	0	0	3  c[0][0] += a[0][3] * l[3][0]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10	0	1	2  c[0][1] += a[0][2] * l[2][1]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11	0	1	3  c[0][1] += a[0][3] * l[3][1]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12	1	0	2  c[1][0] += a[1][2] * l[2][0]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13	1	0	3  c[1][0] += a[1][3] * l[3][0]</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14	1	1	2  c[1][1] += a[1][2] * l[2][1]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000" u="none" cap="none" strike="noStrike">
                <a:solidFill>
                  <a:schemeClr val="dk1"/>
                </a:solidFill>
                <a:latin typeface="Arial"/>
                <a:ea typeface="Arial"/>
                <a:cs typeface="Arial"/>
                <a:sym typeface="Arial"/>
              </a:rPr>
              <a:t>15	1	1	3  c[1][1] += a[1][3] * l[3][1]</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1245" name="Google Shape;1245;p61"/>
          <p:cNvSpPr txBox="1"/>
          <p:nvPr/>
        </p:nvSpPr>
        <p:spPr>
          <a:xfrm>
            <a:off x="5621250" y="3681500"/>
            <a:ext cx="2403900" cy="4350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is the miss rate of a?</a:t>
            </a:r>
            <a:endParaRPr b="0" i="0" sz="1400" u="none" cap="none" strike="noStrike">
              <a:solidFill>
                <a:srgbClr val="000000"/>
              </a:solidFill>
              <a:latin typeface="Arial"/>
              <a:ea typeface="Arial"/>
              <a:cs typeface="Arial"/>
              <a:sym typeface="Arial"/>
            </a:endParaRPr>
          </a:p>
        </p:txBody>
      </p:sp>
      <p:sp>
        <p:nvSpPr>
          <p:cNvPr id="1246" name="Google Shape;1246;p61"/>
          <p:cNvSpPr txBox="1"/>
          <p:nvPr/>
        </p:nvSpPr>
        <p:spPr>
          <a:xfrm>
            <a:off x="8210650" y="2701500"/>
            <a:ext cx="1147800" cy="22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l</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	H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62"/>
          <p:cNvSpPr txBox="1"/>
          <p:nvPr>
            <p:ph type="title"/>
          </p:nvPr>
        </p:nvSpPr>
        <p:spPr>
          <a:xfrm>
            <a:off x="722312" y="3305175"/>
            <a:ext cx="7772400" cy="10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000"/>
              <a:buFont typeface="Arial"/>
              <a:buNone/>
            </a:pPr>
            <a:r>
              <a:rPr lang="en-US"/>
              <a:t>Practice Problems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63"/>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Class Question / Discussions</a:t>
            </a:r>
            <a:endParaRPr b="0" i="0" sz="1350" u="none" cap="none" strike="noStrike">
              <a:solidFill>
                <a:srgbClr val="000000"/>
              </a:solidFill>
              <a:latin typeface="Arial"/>
              <a:ea typeface="Arial"/>
              <a:cs typeface="Arial"/>
              <a:sym typeface="Arial"/>
            </a:endParaRPr>
          </a:p>
        </p:txBody>
      </p:sp>
      <p:sp>
        <p:nvSpPr>
          <p:cNvPr id="1257" name="Google Shape;1257;p63"/>
          <p:cNvSpPr txBox="1"/>
          <p:nvPr/>
        </p:nvSpPr>
        <p:spPr>
          <a:xfrm>
            <a:off x="628550" y="1209600"/>
            <a:ext cx="7886400" cy="3422400"/>
          </a:xfrm>
          <a:prstGeom prst="rect">
            <a:avLst/>
          </a:prstGeom>
          <a:noFill/>
          <a:ln>
            <a:noFill/>
          </a:ln>
        </p:spPr>
        <p:txBody>
          <a:bodyPr anchorCtr="0" anchor="t" bIns="45700" lIns="91425" spcFirstLastPara="1" rIns="91425" wrap="square" tIns="45700">
            <a:noAutofit/>
          </a:bodyPr>
          <a:lstStyle/>
          <a:p>
            <a:pPr indent="-171000" lvl="0" marL="171360" marR="0" rtl="0" algn="l">
              <a:lnSpc>
                <a:spcPct val="150000"/>
              </a:lnSpc>
              <a:spcBef>
                <a:spcPts val="0"/>
              </a:spcBef>
              <a:spcAft>
                <a:spcPts val="0"/>
              </a:spcAft>
              <a:buClr>
                <a:srgbClr val="990000"/>
              </a:buClr>
              <a:buSzPts val="2100"/>
              <a:buFont typeface="Arial"/>
              <a:buChar char="■"/>
            </a:pPr>
            <a:r>
              <a:rPr b="0" i="0" lang="en-US" sz="2100" u="none" cap="none" strike="noStrike">
                <a:solidFill>
                  <a:srgbClr val="000000"/>
                </a:solidFill>
                <a:latin typeface="Arial"/>
                <a:ea typeface="Arial"/>
                <a:cs typeface="Arial"/>
                <a:sym typeface="Arial"/>
              </a:rPr>
              <a:t>We’ll work through a series of questions</a:t>
            </a:r>
            <a:endParaRPr b="0" i="0" sz="1400" u="none" cap="none" strike="noStrike">
              <a:solidFill>
                <a:srgbClr val="000000"/>
              </a:solidFill>
              <a:latin typeface="Arial"/>
              <a:ea typeface="Arial"/>
              <a:cs typeface="Arial"/>
              <a:sym typeface="Arial"/>
            </a:endParaRPr>
          </a:p>
          <a:p>
            <a:pPr indent="-171000" lvl="0" marL="171360" marR="0" rtl="0" algn="l">
              <a:lnSpc>
                <a:spcPct val="150000"/>
              </a:lnSpc>
              <a:spcBef>
                <a:spcPts val="0"/>
              </a:spcBef>
              <a:spcAft>
                <a:spcPts val="0"/>
              </a:spcAft>
              <a:buClr>
                <a:srgbClr val="990000"/>
              </a:buClr>
              <a:buSzPts val="2100"/>
              <a:buFont typeface="Arial"/>
              <a:buChar char="■"/>
            </a:pPr>
            <a:r>
              <a:rPr b="0" i="0" lang="en-US" sz="2100" u="none" cap="none" strike="noStrike">
                <a:solidFill>
                  <a:srgbClr val="000000"/>
                </a:solidFill>
                <a:latin typeface="Arial"/>
                <a:ea typeface="Arial"/>
                <a:cs typeface="Arial"/>
                <a:sym typeface="Arial"/>
              </a:rPr>
              <a:t>Write down your answer for each question</a:t>
            </a:r>
            <a:endParaRPr b="0" i="0" sz="1400" u="none" cap="none" strike="noStrike">
              <a:solidFill>
                <a:srgbClr val="000000"/>
              </a:solidFill>
              <a:latin typeface="Arial"/>
              <a:ea typeface="Arial"/>
              <a:cs typeface="Arial"/>
              <a:sym typeface="Arial"/>
            </a:endParaRPr>
          </a:p>
          <a:p>
            <a:pPr indent="-171000" lvl="0" marL="171360" marR="0" rtl="0" algn="l">
              <a:lnSpc>
                <a:spcPct val="150000"/>
              </a:lnSpc>
              <a:spcBef>
                <a:spcPts val="0"/>
              </a:spcBef>
              <a:spcAft>
                <a:spcPts val="0"/>
              </a:spcAft>
              <a:buClr>
                <a:srgbClr val="990000"/>
              </a:buClr>
              <a:buSzPts val="2100"/>
              <a:buFont typeface="Arial"/>
              <a:buChar char="■"/>
            </a:pPr>
            <a:r>
              <a:rPr b="0" i="0" lang="en-US" sz="2100" u="none" cap="none" strike="noStrike">
                <a:solidFill>
                  <a:srgbClr val="000000"/>
                </a:solidFill>
                <a:latin typeface="Arial"/>
                <a:ea typeface="Arial"/>
                <a:cs typeface="Arial"/>
                <a:sym typeface="Arial"/>
              </a:rPr>
              <a:t>You can discuss with your classmates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64"/>
          <p:cNvSpPr/>
          <p:nvPr/>
        </p:nvSpPr>
        <p:spPr>
          <a:xfrm>
            <a:off x="1557720" y="2001240"/>
            <a:ext cx="5928600" cy="912600"/>
          </a:xfrm>
          <a:prstGeom prst="rect">
            <a:avLst/>
          </a:prstGeom>
          <a:noFill/>
          <a:ln cap="rnd" cmpd="sng" w="9525">
            <a:solidFill>
              <a:srgbClr val="7F7F7F"/>
            </a:solidFill>
            <a:prstDash val="dashDot"/>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8000"/>
                </a:solidFill>
                <a:latin typeface="Courier New"/>
                <a:ea typeface="Courier New"/>
                <a:cs typeface="Courier New"/>
                <a:sym typeface="Courier New"/>
              </a:rPr>
              <a:t>void </a:t>
            </a:r>
            <a:r>
              <a:rPr b="0" i="0" lang="en-US" sz="1350" u="none" cap="none" strike="noStrike">
                <a:solidFill>
                  <a:srgbClr val="000000"/>
                </a:solidFill>
                <a:latin typeface="Courier New"/>
                <a:ea typeface="Courier New"/>
                <a:cs typeface="Courier New"/>
                <a:sym typeface="Courier New"/>
              </a:rPr>
              <a:t>who(</a:t>
            </a:r>
            <a:r>
              <a:rPr b="0" i="0" lang="en-US" sz="1350" u="none" cap="none" strike="noStrike">
                <a:solidFill>
                  <a:srgbClr val="008000"/>
                </a:solidFill>
                <a:latin typeface="Courier New"/>
                <a:ea typeface="Courier New"/>
                <a:cs typeface="Courier New"/>
                <a:sym typeface="Courier New"/>
              </a:rPr>
              <a:t>int </a:t>
            </a:r>
            <a:r>
              <a:rPr b="0" i="0" lang="en-US" sz="1350" u="none" cap="none" strike="noStrike">
                <a:solidFill>
                  <a:srgbClr val="000000"/>
                </a:solidFill>
                <a:latin typeface="Courier New"/>
                <a:ea typeface="Courier New"/>
                <a:cs typeface="Courier New"/>
                <a:sym typeface="Courier New"/>
              </a:rPr>
              <a:t>*arr, </a:t>
            </a:r>
            <a:r>
              <a:rPr b="0" i="0" lang="en-US" sz="1350" u="none" cap="none" strike="noStrike">
                <a:solidFill>
                  <a:srgbClr val="008000"/>
                </a:solidFill>
                <a:latin typeface="Courier New"/>
                <a:ea typeface="Courier New"/>
                <a:cs typeface="Courier New"/>
                <a:sym typeface="Courier New"/>
              </a:rPr>
              <a:t>int </a:t>
            </a:r>
            <a:r>
              <a:rPr b="0" i="0" lang="en-US" sz="1350" u="none" cap="none" strike="noStrike">
                <a:solidFill>
                  <a:srgbClr val="000000"/>
                </a:solidFill>
                <a:latin typeface="Courier New"/>
                <a:ea typeface="Courier New"/>
                <a:cs typeface="Courier New"/>
                <a:sym typeface="Courier New"/>
              </a:rPr>
              <a:t>size)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90"/>
                </a:solidFill>
                <a:latin typeface="Courier New"/>
                <a:ea typeface="Courier New"/>
                <a:cs typeface="Courier New"/>
                <a:sym typeface="Courier New"/>
              </a:rPr>
              <a:t>  for </a:t>
            </a:r>
            <a:r>
              <a:rPr b="0" i="0" lang="en-US" sz="1350" u="none" cap="none" strike="noStrike">
                <a:solidFill>
                  <a:srgbClr val="000000"/>
                </a:solidFill>
                <a:latin typeface="Courier New"/>
                <a:ea typeface="Courier New"/>
                <a:cs typeface="Courier New"/>
                <a:sym typeface="Courier New"/>
              </a:rPr>
              <a:t>(</a:t>
            </a:r>
            <a:r>
              <a:rPr b="0" i="0" lang="en-US" sz="1350" u="none" cap="none" strike="noStrike">
                <a:solidFill>
                  <a:srgbClr val="008000"/>
                </a:solidFill>
                <a:latin typeface="Courier New"/>
                <a:ea typeface="Courier New"/>
                <a:cs typeface="Courier New"/>
                <a:sym typeface="Courier New"/>
              </a:rPr>
              <a:t>int </a:t>
            </a:r>
            <a:r>
              <a:rPr b="0" i="0" lang="en-US" sz="1350" u="none" cap="none" strike="noStrike">
                <a:solidFill>
                  <a:srgbClr val="000000"/>
                </a:solidFill>
                <a:latin typeface="Courier New"/>
                <a:ea typeface="Courier New"/>
                <a:cs typeface="Courier New"/>
                <a:sym typeface="Courier New"/>
              </a:rPr>
              <a:t>i = </a:t>
            </a:r>
            <a:r>
              <a:rPr b="0" i="0" lang="en-US" sz="1350" u="none" cap="none" strike="noStrike">
                <a:solidFill>
                  <a:srgbClr val="FF0000"/>
                </a:solidFill>
                <a:latin typeface="Courier New"/>
                <a:ea typeface="Courier New"/>
                <a:cs typeface="Courier New"/>
                <a:sym typeface="Courier New"/>
              </a:rPr>
              <a:t>0</a:t>
            </a:r>
            <a:r>
              <a:rPr b="0" i="0" lang="en-US" sz="1350" u="none" cap="none" strike="noStrike">
                <a:solidFill>
                  <a:srgbClr val="000000"/>
                </a:solidFill>
                <a:latin typeface="Courier New"/>
                <a:ea typeface="Courier New"/>
                <a:cs typeface="Courier New"/>
                <a:sym typeface="Courier New"/>
              </a:rPr>
              <a:t>; i &lt; size-</a:t>
            </a:r>
            <a:r>
              <a:rPr b="0" i="0" lang="en-US" sz="1350" u="none" cap="none" strike="noStrike">
                <a:solidFill>
                  <a:srgbClr val="FF0000"/>
                </a:solidFill>
                <a:latin typeface="Courier New"/>
                <a:ea typeface="Courier New"/>
                <a:cs typeface="Courier New"/>
                <a:sym typeface="Courier New"/>
              </a:rPr>
              <a:t>1</a:t>
            </a:r>
            <a:r>
              <a:rPr b="0" i="0" lang="en-US" sz="1350" u="none" cap="none" strike="noStrike">
                <a:solidFill>
                  <a:srgbClr val="000000"/>
                </a:solidFill>
                <a:latin typeface="Courier New"/>
                <a:ea typeface="Courier New"/>
                <a:cs typeface="Courier New"/>
                <a:sym typeface="Courier New"/>
              </a:rPr>
              <a:t>; ++i)</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    arr[i] = arr[i+</a:t>
            </a:r>
            <a:r>
              <a:rPr b="0" i="0" lang="en-US" sz="1350" u="none" cap="none" strike="noStrike">
                <a:solidFill>
                  <a:srgbClr val="FF0000"/>
                </a:solidFill>
                <a:latin typeface="Courier New"/>
                <a:ea typeface="Courier New"/>
                <a:cs typeface="Courier New"/>
                <a:sym typeface="Courier New"/>
              </a:rPr>
              <a:t>1</a:t>
            </a:r>
            <a:r>
              <a:rPr b="0" i="0" lang="en-US" sz="135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p:txBody>
      </p:sp>
      <p:sp>
        <p:nvSpPr>
          <p:cNvPr id="1263" name="Google Shape;1263;p64"/>
          <p:cNvSpPr txBox="1"/>
          <p:nvPr/>
        </p:nvSpPr>
        <p:spPr>
          <a:xfrm>
            <a:off x="1486080" y="1143000"/>
            <a:ext cx="6057000" cy="856800"/>
          </a:xfrm>
          <a:prstGeom prst="rect">
            <a:avLst/>
          </a:prstGeom>
          <a:noFill/>
          <a:ln>
            <a:noFill/>
          </a:ln>
        </p:spPr>
        <p:txBody>
          <a:bodyPr anchorCtr="0" anchor="t" bIns="45700" lIns="91425" spcFirstLastPara="1" rIns="91425" wrap="square" tIns="45700">
            <a:noAutofit/>
          </a:bodyPr>
          <a:lstStyle/>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The following function exhibits which type of locality? Consider </a:t>
            </a:r>
            <a:r>
              <a:rPr b="0" i="1" lang="en-US" sz="2100" u="none" cap="none" strike="noStrike">
                <a:solidFill>
                  <a:srgbClr val="000000"/>
                </a:solidFill>
                <a:latin typeface="Arial"/>
                <a:ea typeface="Arial"/>
                <a:cs typeface="Arial"/>
                <a:sym typeface="Arial"/>
              </a:rPr>
              <a:t>only</a:t>
            </a:r>
            <a:r>
              <a:rPr b="0" i="0" lang="en-US" sz="2100" u="none" cap="none" strike="noStrike">
                <a:solidFill>
                  <a:srgbClr val="000000"/>
                </a:solidFill>
                <a:latin typeface="Arial"/>
                <a:ea typeface="Arial"/>
                <a:cs typeface="Arial"/>
                <a:sym typeface="Arial"/>
              </a:rPr>
              <a:t> array accesses.</a:t>
            </a:r>
            <a:endParaRPr b="0" i="0" sz="1400" u="none" cap="none" strike="noStrike">
              <a:solidFill>
                <a:srgbClr val="000000"/>
              </a:solidFill>
              <a:latin typeface="Arial"/>
              <a:ea typeface="Arial"/>
              <a:cs typeface="Arial"/>
              <a:sym typeface="Arial"/>
            </a:endParaRPr>
          </a:p>
        </p:txBody>
      </p:sp>
      <p:sp>
        <p:nvSpPr>
          <p:cNvPr id="1264" name="Google Shape;1264;p64"/>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What Type of Locality?</a:t>
            </a:r>
            <a:endParaRPr b="0" i="0" sz="1350" u="none" cap="none" strike="noStrike">
              <a:solidFill>
                <a:srgbClr val="000000"/>
              </a:solidFill>
              <a:latin typeface="Arial"/>
              <a:ea typeface="Arial"/>
              <a:cs typeface="Arial"/>
              <a:sym typeface="Arial"/>
            </a:endParaRPr>
          </a:p>
        </p:txBody>
      </p:sp>
      <p:sp>
        <p:nvSpPr>
          <p:cNvPr id="1265" name="Google Shape;1265;p64"/>
          <p:cNvSpPr txBox="1"/>
          <p:nvPr/>
        </p:nvSpPr>
        <p:spPr>
          <a:xfrm>
            <a:off x="1143360" y="4767480"/>
            <a:ext cx="1543680" cy="2732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rgbClr val="8B8B8B"/>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1266" name="Google Shape;1266;p64"/>
          <p:cNvGraphicFramePr/>
          <p:nvPr/>
        </p:nvGraphicFramePr>
        <p:xfrm>
          <a:off x="5429160" y="3029040"/>
          <a:ext cx="3000000" cy="3000000"/>
        </p:xfrm>
        <a:graphic>
          <a:graphicData uri="http://schemas.openxmlformats.org/drawingml/2006/table">
            <a:tbl>
              <a:tblPr>
                <a:noFill/>
                <a:tableStyleId>{B458BCF9-2079-488C-B55C-AC60C8DF011B}</a:tableStyleId>
              </a:tblPr>
              <a:tblGrid>
                <a:gridCol w="430925"/>
                <a:gridCol w="2026075"/>
              </a:tblGrid>
              <a:tr h="3884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Spatial</a:t>
                      </a:r>
                      <a:endParaRPr b="0" sz="1800" u="none" cap="none" strike="noStrike">
                        <a:solidFill>
                          <a:srgbClr val="000000"/>
                        </a:solidFill>
                        <a:latin typeface="Arial"/>
                        <a:ea typeface="Arial"/>
                        <a:cs typeface="Arial"/>
                        <a:sym typeface="Arial"/>
                      </a:endParaRPr>
                    </a:p>
                  </a:txBody>
                  <a:tcPr marT="45725" marB="45725" marR="68400" marL="68400"/>
                </a:tc>
              </a:tr>
              <a:tr h="3884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Temporal</a:t>
                      </a:r>
                      <a:endParaRPr b="0" sz="1800" u="none" cap="none" strike="noStrike">
                        <a:solidFill>
                          <a:srgbClr val="000000"/>
                        </a:solidFill>
                        <a:latin typeface="Arial"/>
                        <a:ea typeface="Arial"/>
                        <a:cs typeface="Arial"/>
                        <a:sym typeface="Arial"/>
                      </a:endParaRPr>
                    </a:p>
                  </a:txBody>
                  <a:tcPr marT="45725" marB="45725" marR="68400" marL="68400"/>
                </a:tc>
              </a:tr>
              <a:tr h="3884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Both A and B</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Neither A nor B</a:t>
                      </a:r>
                      <a:endParaRPr b="0" sz="1800" u="none" cap="none" strike="noStrike">
                        <a:solidFill>
                          <a:srgbClr val="000000"/>
                        </a:solidFill>
                        <a:latin typeface="Arial"/>
                        <a:ea typeface="Arial"/>
                        <a:cs typeface="Arial"/>
                        <a:sym typeface="Arial"/>
                      </a:endParaRPr>
                    </a:p>
                  </a:txBody>
                  <a:tcPr marT="45725" marB="45725" marR="68400" marL="68400"/>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65"/>
          <p:cNvSpPr/>
          <p:nvPr/>
        </p:nvSpPr>
        <p:spPr>
          <a:xfrm>
            <a:off x="1557720" y="2001240"/>
            <a:ext cx="5928600" cy="912600"/>
          </a:xfrm>
          <a:prstGeom prst="rect">
            <a:avLst/>
          </a:prstGeom>
          <a:noFill/>
          <a:ln cap="rnd" cmpd="sng" w="9525">
            <a:solidFill>
              <a:srgbClr val="7F7F7F"/>
            </a:solidFill>
            <a:prstDash val="dashDot"/>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8000"/>
                </a:solidFill>
                <a:latin typeface="Courier New"/>
                <a:ea typeface="Courier New"/>
                <a:cs typeface="Courier New"/>
                <a:sym typeface="Courier New"/>
              </a:rPr>
              <a:t>void </a:t>
            </a:r>
            <a:r>
              <a:rPr b="0" i="0" lang="en-US" sz="1350" u="none" cap="none" strike="noStrike">
                <a:solidFill>
                  <a:srgbClr val="000000"/>
                </a:solidFill>
                <a:latin typeface="Courier New"/>
                <a:ea typeface="Courier New"/>
                <a:cs typeface="Courier New"/>
                <a:sym typeface="Courier New"/>
              </a:rPr>
              <a:t>who(</a:t>
            </a:r>
            <a:r>
              <a:rPr b="0" i="0" lang="en-US" sz="1350" u="none" cap="none" strike="noStrike">
                <a:solidFill>
                  <a:srgbClr val="008000"/>
                </a:solidFill>
                <a:latin typeface="Courier New"/>
                <a:ea typeface="Courier New"/>
                <a:cs typeface="Courier New"/>
                <a:sym typeface="Courier New"/>
              </a:rPr>
              <a:t>int </a:t>
            </a:r>
            <a:r>
              <a:rPr b="0" i="0" lang="en-US" sz="1350" u="none" cap="none" strike="noStrike">
                <a:solidFill>
                  <a:srgbClr val="000000"/>
                </a:solidFill>
                <a:latin typeface="Courier New"/>
                <a:ea typeface="Courier New"/>
                <a:cs typeface="Courier New"/>
                <a:sym typeface="Courier New"/>
              </a:rPr>
              <a:t>*arr, </a:t>
            </a:r>
            <a:r>
              <a:rPr b="0" i="0" lang="en-US" sz="1350" u="none" cap="none" strike="noStrike">
                <a:solidFill>
                  <a:srgbClr val="008000"/>
                </a:solidFill>
                <a:latin typeface="Courier New"/>
                <a:ea typeface="Courier New"/>
                <a:cs typeface="Courier New"/>
                <a:sym typeface="Courier New"/>
              </a:rPr>
              <a:t>int </a:t>
            </a:r>
            <a:r>
              <a:rPr b="0" i="0" lang="en-US" sz="1350" u="none" cap="none" strike="noStrike">
                <a:solidFill>
                  <a:srgbClr val="000000"/>
                </a:solidFill>
                <a:latin typeface="Courier New"/>
                <a:ea typeface="Courier New"/>
                <a:cs typeface="Courier New"/>
                <a:sym typeface="Courier New"/>
              </a:rPr>
              <a:t>size)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90"/>
                </a:solidFill>
                <a:latin typeface="Courier New"/>
                <a:ea typeface="Courier New"/>
                <a:cs typeface="Courier New"/>
                <a:sym typeface="Courier New"/>
              </a:rPr>
              <a:t>  for </a:t>
            </a:r>
            <a:r>
              <a:rPr b="0" i="0" lang="en-US" sz="1350" u="none" cap="none" strike="noStrike">
                <a:solidFill>
                  <a:srgbClr val="000000"/>
                </a:solidFill>
                <a:latin typeface="Courier New"/>
                <a:ea typeface="Courier New"/>
                <a:cs typeface="Courier New"/>
                <a:sym typeface="Courier New"/>
              </a:rPr>
              <a:t>(</a:t>
            </a:r>
            <a:r>
              <a:rPr b="0" i="0" lang="en-US" sz="1350" u="none" cap="none" strike="noStrike">
                <a:solidFill>
                  <a:srgbClr val="008000"/>
                </a:solidFill>
                <a:latin typeface="Courier New"/>
                <a:ea typeface="Courier New"/>
                <a:cs typeface="Courier New"/>
                <a:sym typeface="Courier New"/>
              </a:rPr>
              <a:t>int </a:t>
            </a:r>
            <a:r>
              <a:rPr b="0" i="0" lang="en-US" sz="1350" u="none" cap="none" strike="noStrike">
                <a:solidFill>
                  <a:srgbClr val="000000"/>
                </a:solidFill>
                <a:latin typeface="Courier New"/>
                <a:ea typeface="Courier New"/>
                <a:cs typeface="Courier New"/>
                <a:sym typeface="Courier New"/>
              </a:rPr>
              <a:t>i = </a:t>
            </a:r>
            <a:r>
              <a:rPr b="0" i="0" lang="en-US" sz="1350" u="none" cap="none" strike="noStrike">
                <a:solidFill>
                  <a:srgbClr val="FF0000"/>
                </a:solidFill>
                <a:latin typeface="Courier New"/>
                <a:ea typeface="Courier New"/>
                <a:cs typeface="Courier New"/>
                <a:sym typeface="Courier New"/>
              </a:rPr>
              <a:t>0</a:t>
            </a:r>
            <a:r>
              <a:rPr b="0" i="0" lang="en-US" sz="1350" u="none" cap="none" strike="noStrike">
                <a:solidFill>
                  <a:srgbClr val="000000"/>
                </a:solidFill>
                <a:latin typeface="Courier New"/>
                <a:ea typeface="Courier New"/>
                <a:cs typeface="Courier New"/>
                <a:sym typeface="Courier New"/>
              </a:rPr>
              <a:t>; i &lt; size-</a:t>
            </a:r>
            <a:r>
              <a:rPr b="0" i="0" lang="en-US" sz="1350" u="none" cap="none" strike="noStrike">
                <a:solidFill>
                  <a:srgbClr val="FF0000"/>
                </a:solidFill>
                <a:latin typeface="Courier New"/>
                <a:ea typeface="Courier New"/>
                <a:cs typeface="Courier New"/>
                <a:sym typeface="Courier New"/>
              </a:rPr>
              <a:t>1</a:t>
            </a:r>
            <a:r>
              <a:rPr b="0" i="0" lang="en-US" sz="1350" u="none" cap="none" strike="noStrike">
                <a:solidFill>
                  <a:srgbClr val="000000"/>
                </a:solidFill>
                <a:latin typeface="Courier New"/>
                <a:ea typeface="Courier New"/>
                <a:cs typeface="Courier New"/>
                <a:sym typeface="Courier New"/>
              </a:rPr>
              <a:t>; ++i)</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    arr[i] = arr[i+</a:t>
            </a:r>
            <a:r>
              <a:rPr b="0" i="0" lang="en-US" sz="1350" u="none" cap="none" strike="noStrike">
                <a:solidFill>
                  <a:srgbClr val="FF0000"/>
                </a:solidFill>
                <a:latin typeface="Courier New"/>
                <a:ea typeface="Courier New"/>
                <a:cs typeface="Courier New"/>
                <a:sym typeface="Courier New"/>
              </a:rPr>
              <a:t>1</a:t>
            </a:r>
            <a:r>
              <a:rPr b="0" i="0" lang="en-US" sz="135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p:txBody>
      </p:sp>
      <p:sp>
        <p:nvSpPr>
          <p:cNvPr id="1272" name="Google Shape;1272;p65"/>
          <p:cNvSpPr txBox="1"/>
          <p:nvPr/>
        </p:nvSpPr>
        <p:spPr>
          <a:xfrm>
            <a:off x="1486080" y="1143000"/>
            <a:ext cx="6057000" cy="856800"/>
          </a:xfrm>
          <a:prstGeom prst="rect">
            <a:avLst/>
          </a:prstGeom>
          <a:noFill/>
          <a:ln>
            <a:noFill/>
          </a:ln>
        </p:spPr>
        <p:txBody>
          <a:bodyPr anchorCtr="0" anchor="t" bIns="45700" lIns="91425" spcFirstLastPara="1" rIns="91425" wrap="square" tIns="45700">
            <a:noAutofit/>
          </a:bodyPr>
          <a:lstStyle/>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The following function exhibits which type of locality? Consider </a:t>
            </a:r>
            <a:r>
              <a:rPr b="0" i="1" lang="en-US" sz="2100" u="none" cap="none" strike="noStrike">
                <a:solidFill>
                  <a:srgbClr val="000000"/>
                </a:solidFill>
                <a:latin typeface="Arial"/>
                <a:ea typeface="Arial"/>
                <a:cs typeface="Arial"/>
                <a:sym typeface="Arial"/>
              </a:rPr>
              <a:t>only</a:t>
            </a:r>
            <a:r>
              <a:rPr b="0" i="0" lang="en-US" sz="2100" u="none" cap="none" strike="noStrike">
                <a:solidFill>
                  <a:srgbClr val="000000"/>
                </a:solidFill>
                <a:latin typeface="Arial"/>
                <a:ea typeface="Arial"/>
                <a:cs typeface="Arial"/>
                <a:sym typeface="Arial"/>
              </a:rPr>
              <a:t> array accesses.</a:t>
            </a:r>
            <a:endParaRPr b="0" i="0" sz="1400" u="none" cap="none" strike="noStrike">
              <a:solidFill>
                <a:srgbClr val="000000"/>
              </a:solidFill>
              <a:latin typeface="Arial"/>
              <a:ea typeface="Arial"/>
              <a:cs typeface="Arial"/>
              <a:sym typeface="Arial"/>
            </a:endParaRPr>
          </a:p>
        </p:txBody>
      </p:sp>
      <p:sp>
        <p:nvSpPr>
          <p:cNvPr id="1273" name="Google Shape;1273;p65"/>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What Type of Locality?</a:t>
            </a:r>
            <a:endParaRPr b="0" i="0" sz="1350" u="none" cap="none" strike="noStrike">
              <a:solidFill>
                <a:srgbClr val="000000"/>
              </a:solidFill>
              <a:latin typeface="Arial"/>
              <a:ea typeface="Arial"/>
              <a:cs typeface="Arial"/>
              <a:sym typeface="Arial"/>
            </a:endParaRPr>
          </a:p>
        </p:txBody>
      </p:sp>
      <p:sp>
        <p:nvSpPr>
          <p:cNvPr id="1274" name="Google Shape;1274;p65"/>
          <p:cNvSpPr txBox="1"/>
          <p:nvPr/>
        </p:nvSpPr>
        <p:spPr>
          <a:xfrm>
            <a:off x="1143360" y="4767480"/>
            <a:ext cx="1543680" cy="2732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rgbClr val="8B8B8B"/>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1275" name="Google Shape;1275;p65"/>
          <p:cNvGraphicFramePr/>
          <p:nvPr/>
        </p:nvGraphicFramePr>
        <p:xfrm>
          <a:off x="5429160" y="3029040"/>
          <a:ext cx="3000000" cy="3000000"/>
        </p:xfrm>
        <a:graphic>
          <a:graphicData uri="http://schemas.openxmlformats.org/drawingml/2006/table">
            <a:tbl>
              <a:tblPr>
                <a:noFill/>
                <a:tableStyleId>{B458BCF9-2079-488C-B55C-AC60C8DF011B}</a:tableStyleId>
              </a:tblPr>
              <a:tblGrid>
                <a:gridCol w="430925"/>
                <a:gridCol w="2026075"/>
              </a:tblGrid>
              <a:tr h="3884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Spatial</a:t>
                      </a:r>
                      <a:endParaRPr b="0" sz="1800" u="none" cap="none" strike="noStrike">
                        <a:solidFill>
                          <a:srgbClr val="000000"/>
                        </a:solidFill>
                        <a:latin typeface="Arial"/>
                        <a:ea typeface="Arial"/>
                        <a:cs typeface="Arial"/>
                        <a:sym typeface="Arial"/>
                      </a:endParaRPr>
                    </a:p>
                  </a:txBody>
                  <a:tcPr marT="45725" marB="45725" marR="68400" marL="68400"/>
                </a:tc>
              </a:tr>
              <a:tr h="3884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Temporal</a:t>
                      </a:r>
                      <a:endParaRPr b="0" sz="1800" u="none" cap="none" strike="noStrike">
                        <a:solidFill>
                          <a:srgbClr val="000000"/>
                        </a:solidFill>
                        <a:latin typeface="Arial"/>
                        <a:ea typeface="Arial"/>
                        <a:cs typeface="Arial"/>
                        <a:sym typeface="Arial"/>
                      </a:endParaRPr>
                    </a:p>
                  </a:txBody>
                  <a:tcPr marT="45725" marB="45725" marR="68400" marL="68400"/>
                </a:tc>
              </a:tr>
              <a:tr h="3884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Both A and B</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Neither A nor B</a:t>
                      </a:r>
                      <a:endParaRPr b="0" sz="1800" u="none" cap="none" strike="noStrike">
                        <a:solidFill>
                          <a:srgbClr val="000000"/>
                        </a:solidFill>
                        <a:latin typeface="Arial"/>
                        <a:ea typeface="Arial"/>
                        <a:cs typeface="Arial"/>
                        <a:sym typeface="Arial"/>
                      </a:endParaRPr>
                    </a:p>
                  </a:txBody>
                  <a:tcPr marT="45725" marB="45725" marR="68400" marL="68400"/>
                </a:tc>
              </a:tr>
            </a:tbl>
          </a:graphicData>
        </a:graphic>
      </p:graphicFrame>
      <p:sp>
        <p:nvSpPr>
          <p:cNvPr id="1276" name="Google Shape;1276;p65"/>
          <p:cNvSpPr/>
          <p:nvPr/>
        </p:nvSpPr>
        <p:spPr>
          <a:xfrm>
            <a:off x="5467260" y="3879760"/>
            <a:ext cx="342360" cy="342360"/>
          </a:xfrm>
          <a:prstGeom prst="ellipse">
            <a:avLst/>
          </a:prstGeom>
          <a:noFill/>
          <a:ln cap="flat" cmpd="sng" w="572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66"/>
          <p:cNvSpPr/>
          <p:nvPr/>
        </p:nvSpPr>
        <p:spPr>
          <a:xfrm>
            <a:off x="1557720" y="2001240"/>
            <a:ext cx="5928600" cy="912600"/>
          </a:xfrm>
          <a:prstGeom prst="rect">
            <a:avLst/>
          </a:prstGeom>
          <a:noFill/>
          <a:ln cap="rnd" cmpd="sng" w="9525">
            <a:solidFill>
              <a:srgbClr val="7F7F7F"/>
            </a:solidFill>
            <a:prstDash val="dashDot"/>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8000"/>
                </a:solidFill>
                <a:latin typeface="Courier New"/>
                <a:ea typeface="Courier New"/>
                <a:cs typeface="Courier New"/>
                <a:sym typeface="Courier New"/>
              </a:rPr>
              <a:t>void </a:t>
            </a:r>
            <a:r>
              <a:rPr b="0" i="0" lang="en-US" sz="1350" u="none" cap="none" strike="noStrike">
                <a:solidFill>
                  <a:srgbClr val="000000"/>
                </a:solidFill>
                <a:latin typeface="Courier New"/>
                <a:ea typeface="Courier New"/>
                <a:cs typeface="Courier New"/>
                <a:sym typeface="Courier New"/>
              </a:rPr>
              <a:t>coo(</a:t>
            </a:r>
            <a:r>
              <a:rPr b="0" i="0" lang="en-US" sz="1350" u="none" cap="none" strike="noStrike">
                <a:solidFill>
                  <a:srgbClr val="008000"/>
                </a:solidFill>
                <a:latin typeface="Courier New"/>
                <a:ea typeface="Courier New"/>
                <a:cs typeface="Courier New"/>
                <a:sym typeface="Courier New"/>
              </a:rPr>
              <a:t>int </a:t>
            </a:r>
            <a:r>
              <a:rPr b="0" i="0" lang="en-US" sz="1350" u="none" cap="none" strike="noStrike">
                <a:solidFill>
                  <a:srgbClr val="000000"/>
                </a:solidFill>
                <a:latin typeface="Courier New"/>
                <a:ea typeface="Courier New"/>
                <a:cs typeface="Courier New"/>
                <a:sym typeface="Courier New"/>
              </a:rPr>
              <a:t>*arr, </a:t>
            </a:r>
            <a:r>
              <a:rPr b="0" i="0" lang="en-US" sz="1350" u="none" cap="none" strike="noStrike">
                <a:solidFill>
                  <a:srgbClr val="008000"/>
                </a:solidFill>
                <a:latin typeface="Courier New"/>
                <a:ea typeface="Courier New"/>
                <a:cs typeface="Courier New"/>
                <a:sym typeface="Courier New"/>
              </a:rPr>
              <a:t>int </a:t>
            </a:r>
            <a:r>
              <a:rPr b="0" i="0" lang="en-US" sz="1350" u="none" cap="none" strike="noStrike">
                <a:solidFill>
                  <a:srgbClr val="000000"/>
                </a:solidFill>
                <a:latin typeface="Courier New"/>
                <a:ea typeface="Courier New"/>
                <a:cs typeface="Courier New"/>
                <a:sym typeface="Courier New"/>
              </a:rPr>
              <a:t>size)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90"/>
                </a:solidFill>
                <a:latin typeface="Courier New"/>
                <a:ea typeface="Courier New"/>
                <a:cs typeface="Courier New"/>
                <a:sym typeface="Courier New"/>
              </a:rPr>
              <a:t>  for </a:t>
            </a:r>
            <a:r>
              <a:rPr b="0" i="0" lang="en-US" sz="1350" u="none" cap="none" strike="noStrike">
                <a:solidFill>
                  <a:srgbClr val="000000"/>
                </a:solidFill>
                <a:latin typeface="Courier New"/>
                <a:ea typeface="Courier New"/>
                <a:cs typeface="Courier New"/>
                <a:sym typeface="Courier New"/>
              </a:rPr>
              <a:t>(</a:t>
            </a:r>
            <a:r>
              <a:rPr b="0" i="0" lang="en-US" sz="1350" u="none" cap="none" strike="noStrike">
                <a:solidFill>
                  <a:srgbClr val="008000"/>
                </a:solidFill>
                <a:latin typeface="Courier New"/>
                <a:ea typeface="Courier New"/>
                <a:cs typeface="Courier New"/>
                <a:sym typeface="Courier New"/>
              </a:rPr>
              <a:t>int </a:t>
            </a:r>
            <a:r>
              <a:rPr b="0" i="0" lang="en-US" sz="1350" u="none" cap="none" strike="noStrike">
                <a:solidFill>
                  <a:srgbClr val="000000"/>
                </a:solidFill>
                <a:latin typeface="Courier New"/>
                <a:ea typeface="Courier New"/>
                <a:cs typeface="Courier New"/>
                <a:sym typeface="Courier New"/>
              </a:rPr>
              <a:t>i = size-</a:t>
            </a:r>
            <a:r>
              <a:rPr b="0" i="0" lang="en-US" sz="1350" u="none" cap="none" strike="noStrike">
                <a:solidFill>
                  <a:srgbClr val="FF0000"/>
                </a:solidFill>
                <a:latin typeface="Courier New"/>
                <a:ea typeface="Courier New"/>
                <a:cs typeface="Courier New"/>
                <a:sym typeface="Courier New"/>
              </a:rPr>
              <a:t>2</a:t>
            </a:r>
            <a:r>
              <a:rPr b="0" i="0" lang="en-US" sz="1350" u="none" cap="none" strike="noStrike">
                <a:solidFill>
                  <a:srgbClr val="000000"/>
                </a:solidFill>
                <a:latin typeface="Courier New"/>
                <a:ea typeface="Courier New"/>
                <a:cs typeface="Courier New"/>
                <a:sym typeface="Courier New"/>
              </a:rPr>
              <a:t>; i &gt;= </a:t>
            </a:r>
            <a:r>
              <a:rPr b="0" i="0" lang="en-US" sz="1350" u="none" cap="none" strike="noStrike">
                <a:solidFill>
                  <a:srgbClr val="FF0000"/>
                </a:solidFill>
                <a:latin typeface="Courier New"/>
                <a:ea typeface="Courier New"/>
                <a:cs typeface="Courier New"/>
                <a:sym typeface="Courier New"/>
              </a:rPr>
              <a:t>0</a:t>
            </a:r>
            <a:r>
              <a:rPr b="0" i="0" lang="en-US" sz="1350" u="none" cap="none" strike="noStrike">
                <a:solidFill>
                  <a:srgbClr val="000000"/>
                </a:solidFill>
                <a:latin typeface="Courier New"/>
                <a:ea typeface="Courier New"/>
                <a:cs typeface="Courier New"/>
                <a:sym typeface="Courier New"/>
              </a:rPr>
              <a:t>; </a:t>
            </a:r>
            <a:r>
              <a:rPr b="0" i="0" lang="en-US" sz="1350" u="none" cap="none" strike="noStrike">
                <a:solidFill>
                  <a:srgbClr val="FF0000"/>
                </a:solidFill>
                <a:latin typeface="Courier New"/>
                <a:ea typeface="Courier New"/>
                <a:cs typeface="Courier New"/>
                <a:sym typeface="Courier New"/>
              </a:rPr>
              <a:t>--</a:t>
            </a:r>
            <a:r>
              <a:rPr b="0" i="0" lang="en-US" sz="1350" u="none" cap="none" strike="noStrike">
                <a:solidFill>
                  <a:srgbClr val="000000"/>
                </a:solidFill>
                <a:latin typeface="Courier New"/>
                <a:ea typeface="Courier New"/>
                <a:cs typeface="Courier New"/>
                <a:sym typeface="Courier New"/>
              </a:rPr>
              <a:t>i)</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    arr[i] = arr[i+</a:t>
            </a:r>
            <a:r>
              <a:rPr b="0" i="0" lang="en-US" sz="1350" u="none" cap="none" strike="noStrike">
                <a:solidFill>
                  <a:srgbClr val="FF0000"/>
                </a:solidFill>
                <a:latin typeface="Courier New"/>
                <a:ea typeface="Courier New"/>
                <a:cs typeface="Courier New"/>
                <a:sym typeface="Courier New"/>
              </a:rPr>
              <a:t>1</a:t>
            </a:r>
            <a:r>
              <a:rPr b="0" i="0" lang="en-US" sz="135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p:txBody>
      </p:sp>
      <p:sp>
        <p:nvSpPr>
          <p:cNvPr id="1282" name="Google Shape;1282;p66"/>
          <p:cNvSpPr txBox="1"/>
          <p:nvPr/>
        </p:nvSpPr>
        <p:spPr>
          <a:xfrm>
            <a:off x="1486080" y="1143000"/>
            <a:ext cx="6057000" cy="856800"/>
          </a:xfrm>
          <a:prstGeom prst="rect">
            <a:avLst/>
          </a:prstGeom>
          <a:noFill/>
          <a:ln>
            <a:noFill/>
          </a:ln>
        </p:spPr>
        <p:txBody>
          <a:bodyPr anchorCtr="0" anchor="t" bIns="45700" lIns="91425" spcFirstLastPara="1" rIns="91425" wrap="square" tIns="45700">
            <a:noAutofit/>
          </a:bodyPr>
          <a:lstStyle/>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The following function exhibits which type of locality? Consider </a:t>
            </a:r>
            <a:r>
              <a:rPr b="0" i="1" lang="en-US" sz="2100" u="none" cap="none" strike="noStrike">
                <a:solidFill>
                  <a:srgbClr val="000000"/>
                </a:solidFill>
                <a:latin typeface="Arial"/>
                <a:ea typeface="Arial"/>
                <a:cs typeface="Arial"/>
                <a:sym typeface="Arial"/>
              </a:rPr>
              <a:t>only</a:t>
            </a:r>
            <a:r>
              <a:rPr b="0" i="0" lang="en-US" sz="2100" u="none" cap="none" strike="noStrike">
                <a:solidFill>
                  <a:srgbClr val="000000"/>
                </a:solidFill>
                <a:latin typeface="Arial"/>
                <a:ea typeface="Arial"/>
                <a:cs typeface="Arial"/>
                <a:sym typeface="Arial"/>
              </a:rPr>
              <a:t> array accesses.</a:t>
            </a:r>
            <a:endParaRPr b="0" i="0" sz="1400" u="none" cap="none" strike="noStrike">
              <a:solidFill>
                <a:srgbClr val="000000"/>
              </a:solidFill>
              <a:latin typeface="Arial"/>
              <a:ea typeface="Arial"/>
              <a:cs typeface="Arial"/>
              <a:sym typeface="Arial"/>
            </a:endParaRPr>
          </a:p>
        </p:txBody>
      </p:sp>
      <p:sp>
        <p:nvSpPr>
          <p:cNvPr id="1283" name="Google Shape;1283;p66"/>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What Type of Locality?</a:t>
            </a:r>
            <a:endParaRPr b="0" i="0" sz="1350" u="none" cap="none" strike="noStrike">
              <a:solidFill>
                <a:srgbClr val="000000"/>
              </a:solidFill>
              <a:latin typeface="Arial"/>
              <a:ea typeface="Arial"/>
              <a:cs typeface="Arial"/>
              <a:sym typeface="Arial"/>
            </a:endParaRPr>
          </a:p>
        </p:txBody>
      </p:sp>
      <p:sp>
        <p:nvSpPr>
          <p:cNvPr id="1284" name="Google Shape;1284;p66"/>
          <p:cNvSpPr txBox="1"/>
          <p:nvPr/>
        </p:nvSpPr>
        <p:spPr>
          <a:xfrm>
            <a:off x="1143360" y="4767480"/>
            <a:ext cx="1543680" cy="2732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rgbClr val="8B8B8B"/>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1285" name="Google Shape;1285;p66"/>
          <p:cNvGraphicFramePr/>
          <p:nvPr/>
        </p:nvGraphicFramePr>
        <p:xfrm>
          <a:off x="5429160" y="3029040"/>
          <a:ext cx="3000000" cy="3000000"/>
        </p:xfrm>
        <a:graphic>
          <a:graphicData uri="http://schemas.openxmlformats.org/drawingml/2006/table">
            <a:tbl>
              <a:tblPr>
                <a:noFill/>
                <a:tableStyleId>{B458BCF9-2079-488C-B55C-AC60C8DF011B}</a:tableStyleId>
              </a:tblPr>
              <a:tblGrid>
                <a:gridCol w="430925"/>
                <a:gridCol w="2026075"/>
              </a:tblGrid>
              <a:tr h="3884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Spatial</a:t>
                      </a:r>
                      <a:endParaRPr b="0" sz="1800" u="none" cap="none" strike="noStrike">
                        <a:solidFill>
                          <a:srgbClr val="000000"/>
                        </a:solidFill>
                        <a:latin typeface="Arial"/>
                        <a:ea typeface="Arial"/>
                        <a:cs typeface="Arial"/>
                        <a:sym typeface="Arial"/>
                      </a:endParaRPr>
                    </a:p>
                  </a:txBody>
                  <a:tcPr marT="45725" marB="45725" marR="68400" marL="68400"/>
                </a:tc>
              </a:tr>
              <a:tr h="3884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Temporal</a:t>
                      </a:r>
                      <a:endParaRPr b="0" sz="1800" u="none" cap="none" strike="noStrike">
                        <a:solidFill>
                          <a:srgbClr val="000000"/>
                        </a:solidFill>
                        <a:latin typeface="Arial"/>
                        <a:ea typeface="Arial"/>
                        <a:cs typeface="Arial"/>
                        <a:sym typeface="Arial"/>
                      </a:endParaRPr>
                    </a:p>
                  </a:txBody>
                  <a:tcPr marT="45725" marB="45725" marR="68400" marL="68400"/>
                </a:tc>
              </a:tr>
              <a:tr h="3884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Both A and B</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Neither A nor B</a:t>
                      </a:r>
                      <a:endParaRPr b="0" sz="1800" u="none" cap="none" strike="noStrike">
                        <a:solidFill>
                          <a:srgbClr val="000000"/>
                        </a:solidFill>
                        <a:latin typeface="Arial"/>
                        <a:ea typeface="Arial"/>
                        <a:cs typeface="Arial"/>
                        <a:sym typeface="Arial"/>
                      </a:endParaRPr>
                    </a:p>
                  </a:txBody>
                  <a:tcPr marT="45725" marB="45725" marR="68400" marL="68400"/>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67"/>
          <p:cNvSpPr/>
          <p:nvPr/>
        </p:nvSpPr>
        <p:spPr>
          <a:xfrm>
            <a:off x="1557720" y="2001240"/>
            <a:ext cx="5928600" cy="912600"/>
          </a:xfrm>
          <a:prstGeom prst="rect">
            <a:avLst/>
          </a:prstGeom>
          <a:noFill/>
          <a:ln cap="rnd" cmpd="sng" w="9525">
            <a:solidFill>
              <a:srgbClr val="7F7F7F"/>
            </a:solidFill>
            <a:prstDash val="dashDot"/>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8000"/>
                </a:solidFill>
                <a:latin typeface="Courier New"/>
                <a:ea typeface="Courier New"/>
                <a:cs typeface="Courier New"/>
                <a:sym typeface="Courier New"/>
              </a:rPr>
              <a:t>void </a:t>
            </a:r>
            <a:r>
              <a:rPr b="0" i="0" lang="en-US" sz="1350" u="none" cap="none" strike="noStrike">
                <a:solidFill>
                  <a:srgbClr val="000000"/>
                </a:solidFill>
                <a:latin typeface="Courier New"/>
                <a:ea typeface="Courier New"/>
                <a:cs typeface="Courier New"/>
                <a:sym typeface="Courier New"/>
              </a:rPr>
              <a:t>coo(</a:t>
            </a:r>
            <a:r>
              <a:rPr b="0" i="0" lang="en-US" sz="1350" u="none" cap="none" strike="noStrike">
                <a:solidFill>
                  <a:srgbClr val="008000"/>
                </a:solidFill>
                <a:latin typeface="Courier New"/>
                <a:ea typeface="Courier New"/>
                <a:cs typeface="Courier New"/>
                <a:sym typeface="Courier New"/>
              </a:rPr>
              <a:t>int </a:t>
            </a:r>
            <a:r>
              <a:rPr b="0" i="0" lang="en-US" sz="1350" u="none" cap="none" strike="noStrike">
                <a:solidFill>
                  <a:srgbClr val="000000"/>
                </a:solidFill>
                <a:latin typeface="Courier New"/>
                <a:ea typeface="Courier New"/>
                <a:cs typeface="Courier New"/>
                <a:sym typeface="Courier New"/>
              </a:rPr>
              <a:t>*arr, </a:t>
            </a:r>
            <a:r>
              <a:rPr b="0" i="0" lang="en-US" sz="1350" u="none" cap="none" strike="noStrike">
                <a:solidFill>
                  <a:srgbClr val="008000"/>
                </a:solidFill>
                <a:latin typeface="Courier New"/>
                <a:ea typeface="Courier New"/>
                <a:cs typeface="Courier New"/>
                <a:sym typeface="Courier New"/>
              </a:rPr>
              <a:t>int </a:t>
            </a:r>
            <a:r>
              <a:rPr b="0" i="0" lang="en-US" sz="1350" u="none" cap="none" strike="noStrike">
                <a:solidFill>
                  <a:srgbClr val="000000"/>
                </a:solidFill>
                <a:latin typeface="Courier New"/>
                <a:ea typeface="Courier New"/>
                <a:cs typeface="Courier New"/>
                <a:sym typeface="Courier New"/>
              </a:rPr>
              <a:t>size)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90"/>
                </a:solidFill>
                <a:latin typeface="Courier New"/>
                <a:ea typeface="Courier New"/>
                <a:cs typeface="Courier New"/>
                <a:sym typeface="Courier New"/>
              </a:rPr>
              <a:t>  for </a:t>
            </a:r>
            <a:r>
              <a:rPr b="0" i="0" lang="en-US" sz="1350" u="none" cap="none" strike="noStrike">
                <a:solidFill>
                  <a:srgbClr val="000000"/>
                </a:solidFill>
                <a:latin typeface="Courier New"/>
                <a:ea typeface="Courier New"/>
                <a:cs typeface="Courier New"/>
                <a:sym typeface="Courier New"/>
              </a:rPr>
              <a:t>(</a:t>
            </a:r>
            <a:r>
              <a:rPr b="0" i="0" lang="en-US" sz="1350" u="none" cap="none" strike="noStrike">
                <a:solidFill>
                  <a:srgbClr val="008000"/>
                </a:solidFill>
                <a:latin typeface="Courier New"/>
                <a:ea typeface="Courier New"/>
                <a:cs typeface="Courier New"/>
                <a:sym typeface="Courier New"/>
              </a:rPr>
              <a:t>int </a:t>
            </a:r>
            <a:r>
              <a:rPr b="0" i="0" lang="en-US" sz="1350" u="none" cap="none" strike="noStrike">
                <a:solidFill>
                  <a:srgbClr val="000000"/>
                </a:solidFill>
                <a:latin typeface="Courier New"/>
                <a:ea typeface="Courier New"/>
                <a:cs typeface="Courier New"/>
                <a:sym typeface="Courier New"/>
              </a:rPr>
              <a:t>i = size-</a:t>
            </a:r>
            <a:r>
              <a:rPr b="0" i="0" lang="en-US" sz="1350" u="none" cap="none" strike="noStrike">
                <a:solidFill>
                  <a:srgbClr val="FF0000"/>
                </a:solidFill>
                <a:latin typeface="Courier New"/>
                <a:ea typeface="Courier New"/>
                <a:cs typeface="Courier New"/>
                <a:sym typeface="Courier New"/>
              </a:rPr>
              <a:t>2</a:t>
            </a:r>
            <a:r>
              <a:rPr b="0" i="0" lang="en-US" sz="1350" u="none" cap="none" strike="noStrike">
                <a:solidFill>
                  <a:srgbClr val="000000"/>
                </a:solidFill>
                <a:latin typeface="Courier New"/>
                <a:ea typeface="Courier New"/>
                <a:cs typeface="Courier New"/>
                <a:sym typeface="Courier New"/>
              </a:rPr>
              <a:t>; i &gt;= </a:t>
            </a:r>
            <a:r>
              <a:rPr b="0" i="0" lang="en-US" sz="1350" u="none" cap="none" strike="noStrike">
                <a:solidFill>
                  <a:srgbClr val="FF0000"/>
                </a:solidFill>
                <a:latin typeface="Courier New"/>
                <a:ea typeface="Courier New"/>
                <a:cs typeface="Courier New"/>
                <a:sym typeface="Courier New"/>
              </a:rPr>
              <a:t>0</a:t>
            </a:r>
            <a:r>
              <a:rPr b="0" i="0" lang="en-US" sz="1350" u="none" cap="none" strike="noStrike">
                <a:solidFill>
                  <a:srgbClr val="000000"/>
                </a:solidFill>
                <a:latin typeface="Courier New"/>
                <a:ea typeface="Courier New"/>
                <a:cs typeface="Courier New"/>
                <a:sym typeface="Courier New"/>
              </a:rPr>
              <a:t>; --i)</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    arr[i] = arr[i+</a:t>
            </a:r>
            <a:r>
              <a:rPr b="0" i="0" lang="en-US" sz="1350" u="none" cap="none" strike="noStrike">
                <a:solidFill>
                  <a:srgbClr val="FF0000"/>
                </a:solidFill>
                <a:latin typeface="Courier New"/>
                <a:ea typeface="Courier New"/>
                <a:cs typeface="Courier New"/>
                <a:sym typeface="Courier New"/>
              </a:rPr>
              <a:t>1</a:t>
            </a:r>
            <a:r>
              <a:rPr b="0" i="0" lang="en-US" sz="135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p:txBody>
      </p:sp>
      <p:sp>
        <p:nvSpPr>
          <p:cNvPr id="1291" name="Google Shape;1291;p67"/>
          <p:cNvSpPr txBox="1"/>
          <p:nvPr/>
        </p:nvSpPr>
        <p:spPr>
          <a:xfrm>
            <a:off x="1486080" y="1143000"/>
            <a:ext cx="6057000" cy="856800"/>
          </a:xfrm>
          <a:prstGeom prst="rect">
            <a:avLst/>
          </a:prstGeom>
          <a:noFill/>
          <a:ln>
            <a:noFill/>
          </a:ln>
        </p:spPr>
        <p:txBody>
          <a:bodyPr anchorCtr="0" anchor="t" bIns="45700" lIns="91425" spcFirstLastPara="1" rIns="91425" wrap="square" tIns="45700">
            <a:noAutofit/>
          </a:bodyPr>
          <a:lstStyle/>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The following function exhibits which type of locality? Consider </a:t>
            </a:r>
            <a:r>
              <a:rPr b="0" i="1" lang="en-US" sz="2100" u="none" cap="none" strike="noStrike">
                <a:solidFill>
                  <a:srgbClr val="000000"/>
                </a:solidFill>
                <a:latin typeface="Arial"/>
                <a:ea typeface="Arial"/>
                <a:cs typeface="Arial"/>
                <a:sym typeface="Arial"/>
              </a:rPr>
              <a:t>only</a:t>
            </a:r>
            <a:r>
              <a:rPr b="0" i="0" lang="en-US" sz="2100" u="none" cap="none" strike="noStrike">
                <a:solidFill>
                  <a:srgbClr val="000000"/>
                </a:solidFill>
                <a:latin typeface="Arial"/>
                <a:ea typeface="Arial"/>
                <a:cs typeface="Arial"/>
                <a:sym typeface="Arial"/>
              </a:rPr>
              <a:t> array accesses.</a:t>
            </a:r>
            <a:endParaRPr b="0" i="0" sz="1400" u="none" cap="none" strike="noStrike">
              <a:solidFill>
                <a:srgbClr val="000000"/>
              </a:solidFill>
              <a:latin typeface="Arial"/>
              <a:ea typeface="Arial"/>
              <a:cs typeface="Arial"/>
              <a:sym typeface="Arial"/>
            </a:endParaRPr>
          </a:p>
        </p:txBody>
      </p:sp>
      <p:sp>
        <p:nvSpPr>
          <p:cNvPr id="1292" name="Google Shape;1292;p67"/>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What Type of Locality?</a:t>
            </a:r>
            <a:endParaRPr b="0" i="0" sz="1350" u="none" cap="none" strike="noStrike">
              <a:solidFill>
                <a:srgbClr val="000000"/>
              </a:solidFill>
              <a:latin typeface="Arial"/>
              <a:ea typeface="Arial"/>
              <a:cs typeface="Arial"/>
              <a:sym typeface="Arial"/>
            </a:endParaRPr>
          </a:p>
        </p:txBody>
      </p:sp>
      <p:sp>
        <p:nvSpPr>
          <p:cNvPr id="1293" name="Google Shape;1293;p67"/>
          <p:cNvSpPr txBox="1"/>
          <p:nvPr/>
        </p:nvSpPr>
        <p:spPr>
          <a:xfrm>
            <a:off x="1143360" y="4767480"/>
            <a:ext cx="1543680" cy="2732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rgbClr val="8B8B8B"/>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1294" name="Google Shape;1294;p67"/>
          <p:cNvGraphicFramePr/>
          <p:nvPr/>
        </p:nvGraphicFramePr>
        <p:xfrm>
          <a:off x="5429160" y="3029040"/>
          <a:ext cx="3000000" cy="3000000"/>
        </p:xfrm>
        <a:graphic>
          <a:graphicData uri="http://schemas.openxmlformats.org/drawingml/2006/table">
            <a:tbl>
              <a:tblPr>
                <a:noFill/>
                <a:tableStyleId>{B458BCF9-2079-488C-B55C-AC60C8DF011B}</a:tableStyleId>
              </a:tblPr>
              <a:tblGrid>
                <a:gridCol w="430925"/>
                <a:gridCol w="2026075"/>
              </a:tblGrid>
              <a:tr h="3884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Spatial</a:t>
                      </a:r>
                      <a:endParaRPr b="0" sz="1800" u="none" cap="none" strike="noStrike">
                        <a:solidFill>
                          <a:srgbClr val="000000"/>
                        </a:solidFill>
                        <a:latin typeface="Arial"/>
                        <a:ea typeface="Arial"/>
                        <a:cs typeface="Arial"/>
                        <a:sym typeface="Arial"/>
                      </a:endParaRPr>
                    </a:p>
                  </a:txBody>
                  <a:tcPr marT="45725" marB="45725" marR="68400" marL="68400"/>
                </a:tc>
              </a:tr>
              <a:tr h="3884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Temporal</a:t>
                      </a:r>
                      <a:endParaRPr b="0" sz="1800" u="none" cap="none" strike="noStrike">
                        <a:solidFill>
                          <a:srgbClr val="000000"/>
                        </a:solidFill>
                        <a:latin typeface="Arial"/>
                        <a:ea typeface="Arial"/>
                        <a:cs typeface="Arial"/>
                        <a:sym typeface="Arial"/>
                      </a:endParaRPr>
                    </a:p>
                  </a:txBody>
                  <a:tcPr marT="45725" marB="45725" marR="68400" marL="68400"/>
                </a:tc>
              </a:tr>
              <a:tr h="3884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Both A and B</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Neither A nor B</a:t>
                      </a:r>
                      <a:endParaRPr b="0" sz="1800" u="none" cap="none" strike="noStrike">
                        <a:solidFill>
                          <a:srgbClr val="000000"/>
                        </a:solidFill>
                        <a:latin typeface="Arial"/>
                        <a:ea typeface="Arial"/>
                        <a:cs typeface="Arial"/>
                        <a:sym typeface="Arial"/>
                      </a:endParaRPr>
                    </a:p>
                  </a:txBody>
                  <a:tcPr marT="45725" marB="45725" marR="68400" marL="68400"/>
                </a:tc>
              </a:tr>
            </a:tbl>
          </a:graphicData>
        </a:graphic>
      </p:graphicFrame>
      <p:sp>
        <p:nvSpPr>
          <p:cNvPr id="1295" name="Google Shape;1295;p67"/>
          <p:cNvSpPr/>
          <p:nvPr/>
        </p:nvSpPr>
        <p:spPr>
          <a:xfrm>
            <a:off x="5467260" y="3879760"/>
            <a:ext cx="342360" cy="342360"/>
          </a:xfrm>
          <a:prstGeom prst="ellipse">
            <a:avLst/>
          </a:prstGeom>
          <a:noFill/>
          <a:ln cap="flat" cmpd="sng" w="572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68"/>
          <p:cNvSpPr txBox="1"/>
          <p:nvPr/>
        </p:nvSpPr>
        <p:spPr>
          <a:xfrm>
            <a:off x="1486080" y="1219200"/>
            <a:ext cx="6057000" cy="1200000"/>
          </a:xfrm>
          <a:prstGeom prst="rect">
            <a:avLst/>
          </a:prstGeom>
          <a:noFill/>
          <a:ln>
            <a:noFill/>
          </a:ln>
        </p:spPr>
        <p:txBody>
          <a:bodyPr anchorCtr="0" anchor="t" bIns="45700" lIns="91425" spcFirstLastPara="1" rIns="91425" wrap="square" tIns="45700">
            <a:noAutofit/>
          </a:bodyPr>
          <a:lstStyle/>
          <a:p>
            <a:pPr indent="-171000" lvl="0" marL="171360" marR="0" rtl="0" algn="l">
              <a:lnSpc>
                <a:spcPct val="9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Given the following address partition, how many </a:t>
            </a:r>
            <a:r>
              <a:rPr b="0" i="0" lang="en-US" sz="2000" u="none" cap="none" strike="noStrike">
                <a:solidFill>
                  <a:srgbClr val="000000"/>
                </a:solidFill>
                <a:latin typeface="Courier New"/>
                <a:ea typeface="Courier New"/>
                <a:cs typeface="Courier New"/>
                <a:sym typeface="Courier New"/>
              </a:rPr>
              <a:t>int</a:t>
            </a:r>
            <a:r>
              <a:rPr b="0" i="0" lang="en-US" sz="2000" u="none" cap="none" strike="noStrike">
                <a:solidFill>
                  <a:srgbClr val="000000"/>
                </a:solidFill>
                <a:latin typeface="Arial"/>
                <a:ea typeface="Arial"/>
                <a:cs typeface="Arial"/>
                <a:sym typeface="Arial"/>
              </a:rPr>
              <a:t> values will fit in a single data block?</a:t>
            </a:r>
            <a:endParaRPr b="0" i="0" sz="2100" u="none" cap="none" strike="noStrike">
              <a:solidFill>
                <a:srgbClr val="000000"/>
              </a:solidFill>
              <a:latin typeface="Arial"/>
              <a:ea typeface="Arial"/>
              <a:cs typeface="Arial"/>
              <a:sym typeface="Arial"/>
            </a:endParaRPr>
          </a:p>
        </p:txBody>
      </p:sp>
      <p:sp>
        <p:nvSpPr>
          <p:cNvPr id="1301" name="Google Shape;1301;p68"/>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Calculating Cache Parameters</a:t>
            </a:r>
            <a:endParaRPr b="0" i="0" sz="1350" u="none" cap="none" strike="noStrike">
              <a:solidFill>
                <a:srgbClr val="000000"/>
              </a:solidFill>
              <a:latin typeface="Arial"/>
              <a:ea typeface="Arial"/>
              <a:cs typeface="Arial"/>
              <a:sym typeface="Arial"/>
            </a:endParaRPr>
          </a:p>
        </p:txBody>
      </p:sp>
      <p:sp>
        <p:nvSpPr>
          <p:cNvPr id="1302" name="Google Shape;1302;p68"/>
          <p:cNvSpPr/>
          <p:nvPr/>
        </p:nvSpPr>
        <p:spPr>
          <a:xfrm>
            <a:off x="2301120" y="2486880"/>
            <a:ext cx="702720" cy="29556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18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303" name="Google Shape;1303;p68"/>
          <p:cNvSpPr/>
          <p:nvPr/>
        </p:nvSpPr>
        <p:spPr>
          <a:xfrm>
            <a:off x="3133800" y="2486880"/>
            <a:ext cx="702720" cy="29556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10</a:t>
            </a:r>
            <a:r>
              <a:rPr b="0" i="0" lang="en-US" sz="1500" u="none" cap="none" strike="noStrike">
                <a:solidFill>
                  <a:srgbClr val="000000"/>
                </a:solidFill>
                <a:latin typeface="Century Gothic"/>
                <a:ea typeface="Century Gothic"/>
                <a:cs typeface="Century Gothic"/>
                <a:sym typeface="Century Gothic"/>
              </a:rPr>
              <a:t> bits</a:t>
            </a:r>
            <a:endParaRPr b="0" i="0" sz="1800" u="none" cap="none" strike="noStrike">
              <a:solidFill>
                <a:srgbClr val="000000"/>
              </a:solidFill>
              <a:latin typeface="Arial"/>
              <a:ea typeface="Arial"/>
              <a:cs typeface="Arial"/>
              <a:sym typeface="Arial"/>
            </a:endParaRPr>
          </a:p>
        </p:txBody>
      </p:sp>
      <p:sp>
        <p:nvSpPr>
          <p:cNvPr id="1304" name="Google Shape;1304;p68"/>
          <p:cNvSpPr/>
          <p:nvPr/>
        </p:nvSpPr>
        <p:spPr>
          <a:xfrm>
            <a:off x="3927600" y="2771280"/>
            <a:ext cx="856800" cy="17352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68"/>
          <p:cNvSpPr/>
          <p:nvPr/>
        </p:nvSpPr>
        <p:spPr>
          <a:xfrm>
            <a:off x="3070440" y="2771280"/>
            <a:ext cx="856800" cy="17352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68"/>
          <p:cNvSpPr/>
          <p:nvPr/>
        </p:nvSpPr>
        <p:spPr>
          <a:xfrm>
            <a:off x="2213280" y="2771280"/>
            <a:ext cx="856800" cy="17352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68"/>
          <p:cNvSpPr/>
          <p:nvPr/>
        </p:nvSpPr>
        <p:spPr>
          <a:xfrm>
            <a:off x="4077720" y="2486880"/>
            <a:ext cx="595800" cy="29556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4</a:t>
            </a:r>
            <a:r>
              <a:rPr b="0" i="0" lang="en-US" sz="1500" u="none" cap="none" strike="noStrike">
                <a:solidFill>
                  <a:srgbClr val="000000"/>
                </a:solidFill>
                <a:latin typeface="Century Gothic"/>
                <a:ea typeface="Century Gothic"/>
                <a:cs typeface="Century Gothic"/>
                <a:sym typeface="Century Gothic"/>
              </a:rPr>
              <a:t> bits</a:t>
            </a:r>
            <a:endParaRPr b="0" i="0" sz="1800" u="none" cap="none" strike="noStrike">
              <a:solidFill>
                <a:srgbClr val="000000"/>
              </a:solidFill>
              <a:latin typeface="Arial"/>
              <a:ea typeface="Arial"/>
              <a:cs typeface="Arial"/>
              <a:sym typeface="Arial"/>
            </a:endParaRPr>
          </a:p>
        </p:txBody>
      </p:sp>
      <p:sp>
        <p:nvSpPr>
          <p:cNvPr id="1308" name="Google Shape;1308;p68"/>
          <p:cNvSpPr/>
          <p:nvPr/>
        </p:nvSpPr>
        <p:spPr>
          <a:xfrm>
            <a:off x="4677480" y="2887560"/>
            <a:ext cx="260280" cy="2505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0</a:t>
            </a:r>
            <a:endParaRPr b="0" i="0" sz="1800" u="none" cap="none" strike="noStrike">
              <a:solidFill>
                <a:srgbClr val="000000"/>
              </a:solidFill>
              <a:latin typeface="Arial"/>
              <a:ea typeface="Arial"/>
              <a:cs typeface="Arial"/>
              <a:sym typeface="Arial"/>
            </a:endParaRPr>
          </a:p>
        </p:txBody>
      </p:sp>
      <p:sp>
        <p:nvSpPr>
          <p:cNvPr id="1309" name="Google Shape;1309;p68"/>
          <p:cNvSpPr/>
          <p:nvPr/>
        </p:nvSpPr>
        <p:spPr>
          <a:xfrm>
            <a:off x="2046897" y="2887550"/>
            <a:ext cx="439200" cy="2505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31</a:t>
            </a:r>
            <a:endParaRPr b="0" i="0" sz="1800" u="none" cap="none" strike="noStrike">
              <a:solidFill>
                <a:srgbClr val="000000"/>
              </a:solidFill>
              <a:latin typeface="Arial"/>
              <a:ea typeface="Arial"/>
              <a:cs typeface="Arial"/>
              <a:sym typeface="Arial"/>
            </a:endParaRPr>
          </a:p>
        </p:txBody>
      </p:sp>
      <p:sp>
        <p:nvSpPr>
          <p:cNvPr id="1310" name="Google Shape;1310;p68"/>
          <p:cNvSpPr/>
          <p:nvPr/>
        </p:nvSpPr>
        <p:spPr>
          <a:xfrm>
            <a:off x="2457000" y="3357000"/>
            <a:ext cx="595800" cy="2733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311" name="Google Shape;1311;p68"/>
          <p:cNvSpPr/>
          <p:nvPr/>
        </p:nvSpPr>
        <p:spPr>
          <a:xfrm>
            <a:off x="3069360" y="3357000"/>
            <a:ext cx="857880" cy="5238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Set index</a:t>
            </a:r>
            <a:endParaRPr b="0" i="0" sz="1800" u="none" cap="none" strike="noStrike">
              <a:solidFill>
                <a:srgbClr val="000000"/>
              </a:solidFill>
              <a:latin typeface="Arial"/>
              <a:ea typeface="Arial"/>
              <a:cs typeface="Arial"/>
              <a:sym typeface="Arial"/>
            </a:endParaRPr>
          </a:p>
        </p:txBody>
      </p:sp>
      <p:sp>
        <p:nvSpPr>
          <p:cNvPr id="1312" name="Google Shape;1312;p68"/>
          <p:cNvSpPr/>
          <p:nvPr/>
        </p:nvSpPr>
        <p:spPr>
          <a:xfrm>
            <a:off x="3913920" y="3357000"/>
            <a:ext cx="1127880" cy="29556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Block offset</a:t>
            </a:r>
            <a:endParaRPr b="0" i="0" sz="1800" u="none" cap="none" strike="noStrike">
              <a:solidFill>
                <a:srgbClr val="000000"/>
              </a:solidFill>
              <a:latin typeface="Arial"/>
              <a:ea typeface="Arial"/>
              <a:cs typeface="Arial"/>
              <a:sym typeface="Arial"/>
            </a:endParaRPr>
          </a:p>
        </p:txBody>
      </p:sp>
      <p:sp>
        <p:nvSpPr>
          <p:cNvPr id="1313" name="Google Shape;1313;p68"/>
          <p:cNvSpPr/>
          <p:nvPr/>
        </p:nvSpPr>
        <p:spPr>
          <a:xfrm rot="5400000">
            <a:off x="2499120" y="2806920"/>
            <a:ext cx="228240" cy="79956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68"/>
          <p:cNvSpPr/>
          <p:nvPr/>
        </p:nvSpPr>
        <p:spPr>
          <a:xfrm rot="5400000">
            <a:off x="3356280" y="2806920"/>
            <a:ext cx="228240" cy="79956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68"/>
          <p:cNvSpPr/>
          <p:nvPr/>
        </p:nvSpPr>
        <p:spPr>
          <a:xfrm rot="5400000">
            <a:off x="4270680" y="2806920"/>
            <a:ext cx="228240" cy="79956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68"/>
          <p:cNvSpPr/>
          <p:nvPr/>
        </p:nvSpPr>
        <p:spPr>
          <a:xfrm>
            <a:off x="1143352" y="2698588"/>
            <a:ext cx="1316700" cy="318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Address:</a:t>
            </a:r>
            <a:endParaRPr b="0" i="0" sz="1800" u="none" cap="none" strike="noStrike">
              <a:solidFill>
                <a:srgbClr val="000000"/>
              </a:solidFill>
              <a:latin typeface="Arial"/>
              <a:ea typeface="Arial"/>
              <a:cs typeface="Arial"/>
              <a:sym typeface="Arial"/>
            </a:endParaRPr>
          </a:p>
        </p:txBody>
      </p:sp>
      <p:graphicFrame>
        <p:nvGraphicFramePr>
          <p:cNvPr id="1317" name="Google Shape;1317;p68"/>
          <p:cNvGraphicFramePr/>
          <p:nvPr/>
        </p:nvGraphicFramePr>
        <p:xfrm>
          <a:off x="5200560" y="2297520"/>
          <a:ext cx="3000000" cy="3000000"/>
        </p:xfrm>
        <a:graphic>
          <a:graphicData uri="http://schemas.openxmlformats.org/drawingml/2006/table">
            <a:tbl>
              <a:tblPr>
                <a:noFill/>
                <a:tableStyleId>{B458BCF9-2079-488C-B55C-AC60C8DF011B}</a:tableStyleId>
              </a:tblPr>
              <a:tblGrid>
                <a:gridCol w="430925"/>
                <a:gridCol w="2026075"/>
              </a:tblGrid>
              <a:tr h="3884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 of int in block</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0</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1</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2</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4</a:t>
                      </a:r>
                      <a:endParaRPr b="0" sz="1800" u="none" cap="none" strike="noStrike">
                        <a:solidFill>
                          <a:srgbClr val="000000"/>
                        </a:solidFill>
                        <a:latin typeface="Arial"/>
                        <a:ea typeface="Arial"/>
                        <a:cs typeface="Arial"/>
                        <a:sym typeface="Arial"/>
                      </a:endParaRPr>
                    </a:p>
                  </a:txBody>
                  <a:tcPr marT="45725" marB="45725" marR="68400" marL="68400"/>
                </a:tc>
              </a:tr>
              <a:tr h="6206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E.</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Unknown: We need more info</a:t>
                      </a:r>
                      <a:endParaRPr b="0" sz="1800" u="none" cap="none" strike="noStrike">
                        <a:solidFill>
                          <a:srgbClr val="000000"/>
                        </a:solidFill>
                        <a:latin typeface="Arial"/>
                        <a:ea typeface="Arial"/>
                        <a:cs typeface="Arial"/>
                        <a:sym typeface="Arial"/>
                      </a:endParaRPr>
                    </a:p>
                  </a:txBody>
                  <a:tcPr marT="45725" marB="45725" marR="68400" marL="68400"/>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69"/>
          <p:cNvSpPr txBox="1"/>
          <p:nvPr/>
        </p:nvSpPr>
        <p:spPr>
          <a:xfrm>
            <a:off x="1486080" y="1219200"/>
            <a:ext cx="6057000" cy="1200000"/>
          </a:xfrm>
          <a:prstGeom prst="rect">
            <a:avLst/>
          </a:prstGeom>
          <a:noFill/>
          <a:ln>
            <a:noFill/>
          </a:ln>
        </p:spPr>
        <p:txBody>
          <a:bodyPr anchorCtr="0" anchor="t" bIns="45700" lIns="91425" spcFirstLastPara="1" rIns="91425" wrap="square" tIns="45700">
            <a:noAutofit/>
          </a:bodyPr>
          <a:lstStyle/>
          <a:p>
            <a:pPr indent="-171000" lvl="0" marL="171359" marR="0" rtl="0" algn="l">
              <a:lnSpc>
                <a:spcPct val="9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Given the following address partition, how many </a:t>
            </a:r>
            <a:r>
              <a:rPr b="0" i="0" lang="en-US" sz="2000" u="none" cap="none" strike="noStrike">
                <a:solidFill>
                  <a:srgbClr val="000000"/>
                </a:solidFill>
                <a:latin typeface="Courier New"/>
                <a:ea typeface="Courier New"/>
                <a:cs typeface="Courier New"/>
                <a:sym typeface="Courier New"/>
              </a:rPr>
              <a:t>int</a:t>
            </a:r>
            <a:r>
              <a:rPr b="0" i="0" lang="en-US" sz="2000" u="none" cap="none" strike="noStrike">
                <a:solidFill>
                  <a:srgbClr val="000000"/>
                </a:solidFill>
                <a:latin typeface="Arial"/>
                <a:ea typeface="Arial"/>
                <a:cs typeface="Arial"/>
                <a:sym typeface="Arial"/>
              </a:rPr>
              <a:t> values will fit in a single data block?</a:t>
            </a:r>
            <a:endParaRPr b="0" i="0" sz="2100" u="none" cap="none" strike="noStrike">
              <a:solidFill>
                <a:srgbClr val="000000"/>
              </a:solidFill>
              <a:latin typeface="Arial"/>
              <a:ea typeface="Arial"/>
              <a:cs typeface="Arial"/>
              <a:sym typeface="Arial"/>
            </a:endParaRPr>
          </a:p>
        </p:txBody>
      </p:sp>
      <p:sp>
        <p:nvSpPr>
          <p:cNvPr id="1323" name="Google Shape;1323;p69"/>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Calculating Cache Parameters</a:t>
            </a:r>
            <a:endParaRPr b="0" i="0" sz="1350" u="none" cap="none" strike="noStrike">
              <a:solidFill>
                <a:srgbClr val="000000"/>
              </a:solidFill>
              <a:latin typeface="Arial"/>
              <a:ea typeface="Arial"/>
              <a:cs typeface="Arial"/>
              <a:sym typeface="Arial"/>
            </a:endParaRPr>
          </a:p>
        </p:txBody>
      </p:sp>
      <p:sp>
        <p:nvSpPr>
          <p:cNvPr id="1324" name="Google Shape;1324;p69"/>
          <p:cNvSpPr/>
          <p:nvPr/>
        </p:nvSpPr>
        <p:spPr>
          <a:xfrm>
            <a:off x="2301120" y="2486880"/>
            <a:ext cx="702600" cy="2955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18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325" name="Google Shape;1325;p69"/>
          <p:cNvSpPr/>
          <p:nvPr/>
        </p:nvSpPr>
        <p:spPr>
          <a:xfrm>
            <a:off x="3133800" y="2486880"/>
            <a:ext cx="702600" cy="2955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10</a:t>
            </a:r>
            <a:r>
              <a:rPr b="0" i="0" lang="en-US" sz="1500" u="none" cap="none" strike="noStrike">
                <a:solidFill>
                  <a:srgbClr val="000000"/>
                </a:solidFill>
                <a:latin typeface="Century Gothic"/>
                <a:ea typeface="Century Gothic"/>
                <a:cs typeface="Century Gothic"/>
                <a:sym typeface="Century Gothic"/>
              </a:rPr>
              <a:t> bits</a:t>
            </a:r>
            <a:endParaRPr b="0" i="0" sz="1800" u="none" cap="none" strike="noStrike">
              <a:solidFill>
                <a:srgbClr val="000000"/>
              </a:solidFill>
              <a:latin typeface="Arial"/>
              <a:ea typeface="Arial"/>
              <a:cs typeface="Arial"/>
              <a:sym typeface="Arial"/>
            </a:endParaRPr>
          </a:p>
        </p:txBody>
      </p:sp>
      <p:sp>
        <p:nvSpPr>
          <p:cNvPr id="1326" name="Google Shape;1326;p69"/>
          <p:cNvSpPr/>
          <p:nvPr/>
        </p:nvSpPr>
        <p:spPr>
          <a:xfrm>
            <a:off x="3927600" y="2771280"/>
            <a:ext cx="856800" cy="17340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69"/>
          <p:cNvSpPr/>
          <p:nvPr/>
        </p:nvSpPr>
        <p:spPr>
          <a:xfrm>
            <a:off x="3070440" y="2771280"/>
            <a:ext cx="856800" cy="17340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69"/>
          <p:cNvSpPr/>
          <p:nvPr/>
        </p:nvSpPr>
        <p:spPr>
          <a:xfrm>
            <a:off x="2213280" y="2771280"/>
            <a:ext cx="856800" cy="17340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69"/>
          <p:cNvSpPr/>
          <p:nvPr/>
        </p:nvSpPr>
        <p:spPr>
          <a:xfrm>
            <a:off x="4077720" y="2486880"/>
            <a:ext cx="595800" cy="2955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4</a:t>
            </a:r>
            <a:r>
              <a:rPr b="0" i="0" lang="en-US" sz="1500" u="none" cap="none" strike="noStrike">
                <a:solidFill>
                  <a:srgbClr val="000000"/>
                </a:solidFill>
                <a:latin typeface="Century Gothic"/>
                <a:ea typeface="Century Gothic"/>
                <a:cs typeface="Century Gothic"/>
                <a:sym typeface="Century Gothic"/>
              </a:rPr>
              <a:t> bits</a:t>
            </a:r>
            <a:endParaRPr b="0" i="0" sz="1800" u="none" cap="none" strike="noStrike">
              <a:solidFill>
                <a:srgbClr val="000000"/>
              </a:solidFill>
              <a:latin typeface="Arial"/>
              <a:ea typeface="Arial"/>
              <a:cs typeface="Arial"/>
              <a:sym typeface="Arial"/>
            </a:endParaRPr>
          </a:p>
        </p:txBody>
      </p:sp>
      <p:sp>
        <p:nvSpPr>
          <p:cNvPr id="1330" name="Google Shape;1330;p69"/>
          <p:cNvSpPr/>
          <p:nvPr/>
        </p:nvSpPr>
        <p:spPr>
          <a:xfrm>
            <a:off x="4677480" y="2887560"/>
            <a:ext cx="260400" cy="2505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0</a:t>
            </a:r>
            <a:endParaRPr b="0" i="0" sz="1800" u="none" cap="none" strike="noStrike">
              <a:solidFill>
                <a:srgbClr val="000000"/>
              </a:solidFill>
              <a:latin typeface="Arial"/>
              <a:ea typeface="Arial"/>
              <a:cs typeface="Arial"/>
              <a:sym typeface="Arial"/>
            </a:endParaRPr>
          </a:p>
        </p:txBody>
      </p:sp>
      <p:sp>
        <p:nvSpPr>
          <p:cNvPr id="1331" name="Google Shape;1331;p69"/>
          <p:cNvSpPr/>
          <p:nvPr/>
        </p:nvSpPr>
        <p:spPr>
          <a:xfrm>
            <a:off x="2046897" y="2887550"/>
            <a:ext cx="439200" cy="2505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31</a:t>
            </a:r>
            <a:endParaRPr b="0" i="0" sz="1800" u="none" cap="none" strike="noStrike">
              <a:solidFill>
                <a:srgbClr val="000000"/>
              </a:solidFill>
              <a:latin typeface="Arial"/>
              <a:ea typeface="Arial"/>
              <a:cs typeface="Arial"/>
              <a:sym typeface="Arial"/>
            </a:endParaRPr>
          </a:p>
        </p:txBody>
      </p:sp>
      <p:sp>
        <p:nvSpPr>
          <p:cNvPr id="1332" name="Google Shape;1332;p69"/>
          <p:cNvSpPr/>
          <p:nvPr/>
        </p:nvSpPr>
        <p:spPr>
          <a:xfrm>
            <a:off x="2457000" y="3357000"/>
            <a:ext cx="595800" cy="2733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333" name="Google Shape;1333;p69"/>
          <p:cNvSpPr/>
          <p:nvPr/>
        </p:nvSpPr>
        <p:spPr>
          <a:xfrm>
            <a:off x="3069360" y="3357000"/>
            <a:ext cx="858000" cy="5238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Set index</a:t>
            </a:r>
            <a:endParaRPr b="0" i="0" sz="1800" u="none" cap="none" strike="noStrike">
              <a:solidFill>
                <a:srgbClr val="000000"/>
              </a:solidFill>
              <a:latin typeface="Arial"/>
              <a:ea typeface="Arial"/>
              <a:cs typeface="Arial"/>
              <a:sym typeface="Arial"/>
            </a:endParaRPr>
          </a:p>
        </p:txBody>
      </p:sp>
      <p:sp>
        <p:nvSpPr>
          <p:cNvPr id="1334" name="Google Shape;1334;p69"/>
          <p:cNvSpPr/>
          <p:nvPr/>
        </p:nvSpPr>
        <p:spPr>
          <a:xfrm>
            <a:off x="3913920" y="3357000"/>
            <a:ext cx="1128000" cy="2955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Block offset</a:t>
            </a:r>
            <a:endParaRPr b="0" i="0" sz="1800" u="none" cap="none" strike="noStrike">
              <a:solidFill>
                <a:srgbClr val="000000"/>
              </a:solidFill>
              <a:latin typeface="Arial"/>
              <a:ea typeface="Arial"/>
              <a:cs typeface="Arial"/>
              <a:sym typeface="Arial"/>
            </a:endParaRPr>
          </a:p>
        </p:txBody>
      </p:sp>
      <p:sp>
        <p:nvSpPr>
          <p:cNvPr id="1335" name="Google Shape;1335;p69"/>
          <p:cNvSpPr/>
          <p:nvPr/>
        </p:nvSpPr>
        <p:spPr>
          <a:xfrm rot="5400000">
            <a:off x="2499120" y="2806980"/>
            <a:ext cx="228300" cy="79950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69"/>
          <p:cNvSpPr/>
          <p:nvPr/>
        </p:nvSpPr>
        <p:spPr>
          <a:xfrm rot="5400000">
            <a:off x="3356280" y="2806980"/>
            <a:ext cx="228300" cy="79950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69"/>
          <p:cNvSpPr/>
          <p:nvPr/>
        </p:nvSpPr>
        <p:spPr>
          <a:xfrm rot="5400000">
            <a:off x="4270680" y="2806980"/>
            <a:ext cx="228300" cy="79950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69"/>
          <p:cNvSpPr/>
          <p:nvPr/>
        </p:nvSpPr>
        <p:spPr>
          <a:xfrm>
            <a:off x="1143352" y="2698588"/>
            <a:ext cx="1316700" cy="318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Address:</a:t>
            </a:r>
            <a:endParaRPr b="0" i="0" sz="1800" u="none" cap="none" strike="noStrike">
              <a:solidFill>
                <a:srgbClr val="000000"/>
              </a:solidFill>
              <a:latin typeface="Arial"/>
              <a:ea typeface="Arial"/>
              <a:cs typeface="Arial"/>
              <a:sym typeface="Arial"/>
            </a:endParaRPr>
          </a:p>
        </p:txBody>
      </p:sp>
      <p:graphicFrame>
        <p:nvGraphicFramePr>
          <p:cNvPr id="1339" name="Google Shape;1339;p69"/>
          <p:cNvGraphicFramePr/>
          <p:nvPr/>
        </p:nvGraphicFramePr>
        <p:xfrm>
          <a:off x="5200560" y="2297520"/>
          <a:ext cx="3000000" cy="3000000"/>
        </p:xfrm>
        <a:graphic>
          <a:graphicData uri="http://schemas.openxmlformats.org/drawingml/2006/table">
            <a:tbl>
              <a:tblPr>
                <a:noFill/>
                <a:tableStyleId>{B458BCF9-2079-488C-B55C-AC60C8DF011B}</a:tableStyleId>
              </a:tblPr>
              <a:tblGrid>
                <a:gridCol w="430925"/>
                <a:gridCol w="2026075"/>
              </a:tblGrid>
              <a:tr h="3884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 of int in block</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0</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1</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2</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4</a:t>
                      </a:r>
                      <a:endParaRPr b="0" sz="1800" u="none" cap="none" strike="noStrike">
                        <a:solidFill>
                          <a:srgbClr val="000000"/>
                        </a:solidFill>
                        <a:latin typeface="Arial"/>
                        <a:ea typeface="Arial"/>
                        <a:cs typeface="Arial"/>
                        <a:sym typeface="Arial"/>
                      </a:endParaRPr>
                    </a:p>
                  </a:txBody>
                  <a:tcPr marT="45725" marB="45725" marR="68400" marL="68400"/>
                </a:tc>
              </a:tr>
              <a:tr h="6206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E.</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Unknown: We need more info</a:t>
                      </a:r>
                      <a:endParaRPr b="0" sz="1800" u="none" cap="none" strike="noStrike">
                        <a:solidFill>
                          <a:srgbClr val="000000"/>
                        </a:solidFill>
                        <a:latin typeface="Arial"/>
                        <a:ea typeface="Arial"/>
                        <a:cs typeface="Arial"/>
                        <a:sym typeface="Arial"/>
                      </a:endParaRPr>
                    </a:p>
                  </a:txBody>
                  <a:tcPr marT="45725" marB="45725" marR="68400" marL="68400"/>
                </a:tc>
              </a:tr>
            </a:tbl>
          </a:graphicData>
        </a:graphic>
      </p:graphicFrame>
      <p:sp>
        <p:nvSpPr>
          <p:cNvPr id="1340" name="Google Shape;1340;p69"/>
          <p:cNvSpPr/>
          <p:nvPr/>
        </p:nvSpPr>
        <p:spPr>
          <a:xfrm>
            <a:off x="5200560" y="3928625"/>
            <a:ext cx="342300" cy="342300"/>
          </a:xfrm>
          <a:prstGeom prst="ellipse">
            <a:avLst/>
          </a:prstGeom>
          <a:noFill/>
          <a:ln cap="flat" cmpd="sng" w="572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txBox="1"/>
          <p:nvPr>
            <p:ph type="title"/>
          </p:nvPr>
        </p:nvSpPr>
        <p:spPr>
          <a:xfrm>
            <a:off x="722312" y="3305175"/>
            <a:ext cx="7772400" cy="10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000"/>
              <a:buFont typeface="Arial"/>
              <a:buNone/>
            </a:pPr>
            <a:r>
              <a:rPr lang="en-US"/>
              <a:t>Cache Concepts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70"/>
          <p:cNvSpPr txBox="1"/>
          <p:nvPr/>
        </p:nvSpPr>
        <p:spPr>
          <a:xfrm>
            <a:off x="1486080" y="914400"/>
            <a:ext cx="6057000" cy="628200"/>
          </a:xfrm>
          <a:prstGeom prst="rect">
            <a:avLst/>
          </a:prstGeom>
          <a:noFill/>
          <a:ln>
            <a:noFill/>
          </a:ln>
        </p:spPr>
        <p:txBody>
          <a:bodyPr anchorCtr="0" anchor="t" bIns="45700" lIns="91425" spcFirstLastPara="1" rIns="91425" wrap="square" tIns="45700">
            <a:noAutofit/>
          </a:bodyPr>
          <a:lstStyle/>
          <a:p>
            <a:pPr indent="-171000" lvl="0" marL="171360" marR="0" rtl="0" algn="l">
              <a:lnSpc>
                <a:spcPct val="9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Assuming a 32-bit address (i.e. m=32), how many bits are used for tag (t), set index (s), and block offset (b).</a:t>
            </a:r>
            <a:endParaRPr b="0" i="0" sz="2100" u="none" cap="none" strike="noStrike">
              <a:solidFill>
                <a:srgbClr val="000000"/>
              </a:solidFill>
              <a:latin typeface="Arial"/>
              <a:ea typeface="Arial"/>
              <a:cs typeface="Arial"/>
              <a:sym typeface="Arial"/>
            </a:endParaRPr>
          </a:p>
        </p:txBody>
      </p:sp>
      <p:sp>
        <p:nvSpPr>
          <p:cNvPr id="1346" name="Google Shape;1346;p70"/>
          <p:cNvSpPr txBox="1"/>
          <p:nvPr/>
        </p:nvSpPr>
        <p:spPr>
          <a:xfrm>
            <a:off x="628550" y="273952"/>
            <a:ext cx="7886400" cy="789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Direct-Mapped Cache Example</a:t>
            </a:r>
            <a:endParaRPr b="0" i="0" sz="1350" u="none" cap="none" strike="noStrike">
              <a:solidFill>
                <a:srgbClr val="000000"/>
              </a:solidFill>
              <a:latin typeface="Arial"/>
              <a:ea typeface="Arial"/>
              <a:cs typeface="Arial"/>
              <a:sym typeface="Arial"/>
            </a:endParaRPr>
          </a:p>
        </p:txBody>
      </p:sp>
      <p:sp>
        <p:nvSpPr>
          <p:cNvPr id="1347" name="Google Shape;1347;p70"/>
          <p:cNvSpPr txBox="1"/>
          <p:nvPr/>
        </p:nvSpPr>
        <p:spPr>
          <a:xfrm>
            <a:off x="2397126" y="4361100"/>
            <a:ext cx="414300" cy="17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48" name="Google Shape;1348;p70"/>
          <p:cNvSpPr/>
          <p:nvPr/>
        </p:nvSpPr>
        <p:spPr>
          <a:xfrm>
            <a:off x="1863720" y="2093040"/>
            <a:ext cx="3199680" cy="34236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70"/>
          <p:cNvSpPr/>
          <p:nvPr/>
        </p:nvSpPr>
        <p:spPr>
          <a:xfrm>
            <a:off x="1863720" y="2503800"/>
            <a:ext cx="3199680" cy="34236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70"/>
          <p:cNvSpPr/>
          <p:nvPr/>
        </p:nvSpPr>
        <p:spPr>
          <a:xfrm>
            <a:off x="1892552" y="2150275"/>
            <a:ext cx="5424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351" name="Google Shape;1351;p70"/>
          <p:cNvSpPr/>
          <p:nvPr/>
        </p:nvSpPr>
        <p:spPr>
          <a:xfrm>
            <a:off x="1892652" y="2561050"/>
            <a:ext cx="5424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352" name="Google Shape;1352;p70"/>
          <p:cNvSpPr/>
          <p:nvPr/>
        </p:nvSpPr>
        <p:spPr>
          <a:xfrm>
            <a:off x="2549520" y="2150280"/>
            <a:ext cx="68544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353" name="Google Shape;1353;p70"/>
          <p:cNvSpPr/>
          <p:nvPr/>
        </p:nvSpPr>
        <p:spPr>
          <a:xfrm>
            <a:off x="2549520" y="2561040"/>
            <a:ext cx="68544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354" name="Google Shape;1354;p70"/>
          <p:cNvSpPr/>
          <p:nvPr/>
        </p:nvSpPr>
        <p:spPr>
          <a:xfrm>
            <a:off x="1261800" y="2115000"/>
            <a:ext cx="626040" cy="2962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0:</a:t>
            </a:r>
            <a:endParaRPr b="0" i="0" sz="1800" u="none" cap="none" strike="noStrike">
              <a:solidFill>
                <a:srgbClr val="000000"/>
              </a:solidFill>
              <a:latin typeface="Arial"/>
              <a:ea typeface="Arial"/>
              <a:cs typeface="Arial"/>
              <a:sym typeface="Arial"/>
            </a:endParaRPr>
          </a:p>
        </p:txBody>
      </p:sp>
      <p:sp>
        <p:nvSpPr>
          <p:cNvPr id="1355" name="Google Shape;1355;p70"/>
          <p:cNvSpPr/>
          <p:nvPr/>
        </p:nvSpPr>
        <p:spPr>
          <a:xfrm>
            <a:off x="1261800" y="2539080"/>
            <a:ext cx="626040" cy="2962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1:</a:t>
            </a:r>
            <a:endParaRPr b="0" i="0" sz="1800" u="none" cap="none" strike="noStrike">
              <a:solidFill>
                <a:srgbClr val="000000"/>
              </a:solidFill>
              <a:latin typeface="Arial"/>
              <a:ea typeface="Arial"/>
              <a:cs typeface="Arial"/>
              <a:sym typeface="Arial"/>
            </a:endParaRPr>
          </a:p>
        </p:txBody>
      </p:sp>
      <p:sp>
        <p:nvSpPr>
          <p:cNvPr id="1356" name="Google Shape;1356;p70"/>
          <p:cNvSpPr/>
          <p:nvPr/>
        </p:nvSpPr>
        <p:spPr>
          <a:xfrm>
            <a:off x="5121360" y="2093040"/>
            <a:ext cx="113760" cy="353160"/>
          </a:xfrm>
          <a:prstGeom prst="rightBrace">
            <a:avLst>
              <a:gd fmla="val 25781"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0"/>
          <p:cNvSpPr/>
          <p:nvPr/>
        </p:nvSpPr>
        <p:spPr>
          <a:xfrm>
            <a:off x="5258880" y="2115000"/>
            <a:ext cx="1595520" cy="2962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E = 1</a:t>
            </a:r>
            <a:r>
              <a:rPr b="0" i="0" lang="en-US" sz="1350" u="none" cap="none" strike="noStrike">
                <a:solidFill>
                  <a:srgbClr val="000000"/>
                </a:solidFill>
                <a:latin typeface="Century Gothic"/>
                <a:ea typeface="Century Gothic"/>
                <a:cs typeface="Century Gothic"/>
                <a:sym typeface="Century Gothic"/>
              </a:rPr>
              <a:t>  lines per set</a:t>
            </a:r>
            <a:endParaRPr b="0" i="0" sz="1800" u="none" cap="none" strike="noStrike">
              <a:solidFill>
                <a:srgbClr val="000000"/>
              </a:solidFill>
              <a:latin typeface="Arial"/>
              <a:ea typeface="Arial"/>
              <a:cs typeface="Arial"/>
              <a:sym typeface="Arial"/>
            </a:endParaRPr>
          </a:p>
        </p:txBody>
      </p:sp>
      <p:sp>
        <p:nvSpPr>
          <p:cNvPr id="1358" name="Google Shape;1358;p70"/>
          <p:cNvSpPr/>
          <p:nvPr/>
        </p:nvSpPr>
        <p:spPr>
          <a:xfrm>
            <a:off x="3349800" y="2150280"/>
            <a:ext cx="154260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359" name="Google Shape;1359;p70"/>
          <p:cNvSpPr/>
          <p:nvPr/>
        </p:nvSpPr>
        <p:spPr>
          <a:xfrm>
            <a:off x="3349800" y="2550240"/>
            <a:ext cx="154260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360" name="Google Shape;1360;p70"/>
          <p:cNvSpPr/>
          <p:nvPr/>
        </p:nvSpPr>
        <p:spPr>
          <a:xfrm rot="-5400000">
            <a:off x="4016880" y="1214640"/>
            <a:ext cx="113760" cy="1485360"/>
          </a:xfrm>
          <a:prstGeom prst="rightBrace">
            <a:avLst>
              <a:gd fmla="val 108333" name="adj1"/>
              <a:gd fmla="val 52319"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0"/>
          <p:cNvSpPr/>
          <p:nvPr/>
        </p:nvSpPr>
        <p:spPr>
          <a:xfrm>
            <a:off x="3585948" y="1489325"/>
            <a:ext cx="1306500" cy="4557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rgbClr val="000000"/>
                </a:solidFill>
                <a:latin typeface="Century Gothic"/>
                <a:ea typeface="Century Gothic"/>
                <a:cs typeface="Century Gothic"/>
                <a:sym typeface="Century Gothic"/>
              </a:rPr>
              <a:t>8  </a:t>
            </a:r>
            <a:r>
              <a:rPr b="0" i="0" lang="en-US" sz="1200" u="none" cap="none" strike="noStrike">
                <a:solidFill>
                  <a:srgbClr val="000000"/>
                </a:solidFill>
                <a:latin typeface="Century Gothic"/>
                <a:ea typeface="Century Gothic"/>
                <a:cs typeface="Century Gothic"/>
                <a:sym typeface="Century Gothic"/>
              </a:rPr>
              <a:t>bytes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entury Gothic"/>
                <a:ea typeface="Century Gothic"/>
                <a:cs typeface="Century Gothic"/>
                <a:sym typeface="Century Gothic"/>
              </a:rPr>
              <a:t>per data block</a:t>
            </a:r>
            <a:endParaRPr b="0" i="0" sz="1800" u="none" cap="none" strike="noStrike">
              <a:solidFill>
                <a:srgbClr val="000000"/>
              </a:solidFill>
              <a:latin typeface="Arial"/>
              <a:ea typeface="Arial"/>
              <a:cs typeface="Arial"/>
              <a:sym typeface="Arial"/>
            </a:endParaRPr>
          </a:p>
        </p:txBody>
      </p:sp>
      <p:sp>
        <p:nvSpPr>
          <p:cNvPr id="1362" name="Google Shape;1362;p70"/>
          <p:cNvSpPr/>
          <p:nvPr/>
        </p:nvSpPr>
        <p:spPr>
          <a:xfrm>
            <a:off x="1863720" y="2903760"/>
            <a:ext cx="3199680" cy="34236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0"/>
          <p:cNvSpPr/>
          <p:nvPr/>
        </p:nvSpPr>
        <p:spPr>
          <a:xfrm>
            <a:off x="1863720" y="3314520"/>
            <a:ext cx="3199680" cy="34236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0"/>
          <p:cNvSpPr/>
          <p:nvPr/>
        </p:nvSpPr>
        <p:spPr>
          <a:xfrm>
            <a:off x="1892651" y="2961000"/>
            <a:ext cx="5424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365" name="Google Shape;1365;p70"/>
          <p:cNvSpPr/>
          <p:nvPr/>
        </p:nvSpPr>
        <p:spPr>
          <a:xfrm>
            <a:off x="1892552" y="3371750"/>
            <a:ext cx="5424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366" name="Google Shape;1366;p70"/>
          <p:cNvSpPr/>
          <p:nvPr/>
        </p:nvSpPr>
        <p:spPr>
          <a:xfrm>
            <a:off x="2549520" y="2961000"/>
            <a:ext cx="68544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367" name="Google Shape;1367;p70"/>
          <p:cNvSpPr/>
          <p:nvPr/>
        </p:nvSpPr>
        <p:spPr>
          <a:xfrm>
            <a:off x="2549520" y="3371760"/>
            <a:ext cx="68544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368" name="Google Shape;1368;p70"/>
          <p:cNvSpPr/>
          <p:nvPr/>
        </p:nvSpPr>
        <p:spPr>
          <a:xfrm>
            <a:off x="1261800" y="2926080"/>
            <a:ext cx="626040" cy="2962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2:</a:t>
            </a:r>
            <a:endParaRPr b="0" i="0" sz="1800" u="none" cap="none" strike="noStrike">
              <a:solidFill>
                <a:srgbClr val="000000"/>
              </a:solidFill>
              <a:latin typeface="Arial"/>
              <a:ea typeface="Arial"/>
              <a:cs typeface="Arial"/>
              <a:sym typeface="Arial"/>
            </a:endParaRPr>
          </a:p>
        </p:txBody>
      </p:sp>
      <p:sp>
        <p:nvSpPr>
          <p:cNvPr id="1369" name="Google Shape;1369;p70"/>
          <p:cNvSpPr/>
          <p:nvPr/>
        </p:nvSpPr>
        <p:spPr>
          <a:xfrm>
            <a:off x="1261800" y="3349800"/>
            <a:ext cx="626040" cy="2962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3:</a:t>
            </a:r>
            <a:endParaRPr b="0" i="0" sz="1800" u="none" cap="none" strike="noStrike">
              <a:solidFill>
                <a:srgbClr val="000000"/>
              </a:solidFill>
              <a:latin typeface="Arial"/>
              <a:ea typeface="Arial"/>
              <a:cs typeface="Arial"/>
              <a:sym typeface="Arial"/>
            </a:endParaRPr>
          </a:p>
        </p:txBody>
      </p:sp>
      <p:sp>
        <p:nvSpPr>
          <p:cNvPr id="1370" name="Google Shape;1370;p70"/>
          <p:cNvSpPr/>
          <p:nvPr/>
        </p:nvSpPr>
        <p:spPr>
          <a:xfrm>
            <a:off x="3349800" y="2961000"/>
            <a:ext cx="154260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371" name="Google Shape;1371;p70"/>
          <p:cNvSpPr/>
          <p:nvPr/>
        </p:nvSpPr>
        <p:spPr>
          <a:xfrm>
            <a:off x="3349800" y="3360960"/>
            <a:ext cx="154260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graphicFrame>
        <p:nvGraphicFramePr>
          <p:cNvPr id="1372" name="Google Shape;1372;p70"/>
          <p:cNvGraphicFramePr/>
          <p:nvPr/>
        </p:nvGraphicFramePr>
        <p:xfrm>
          <a:off x="5870340" y="2515580"/>
          <a:ext cx="3000000" cy="3000000"/>
        </p:xfrm>
        <a:graphic>
          <a:graphicData uri="http://schemas.openxmlformats.org/drawingml/2006/table">
            <a:tbl>
              <a:tblPr>
                <a:noFill/>
                <a:tableStyleId>{B458BCF9-2079-488C-B55C-AC60C8DF011B}</a:tableStyleId>
              </a:tblPr>
              <a:tblGrid>
                <a:gridCol w="614150"/>
                <a:gridCol w="614150"/>
                <a:gridCol w="614150"/>
                <a:gridCol w="614525"/>
              </a:tblGrid>
              <a:tr h="3448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t</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s</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b</a:t>
                      </a:r>
                      <a:endParaRPr sz="1400" u="none" cap="none" strike="noStrike"/>
                    </a:p>
                  </a:txBody>
                  <a:tcPr marT="45725" marB="45725" marR="68400" marL="68400"/>
                </a:tc>
              </a:tr>
              <a:tr h="3448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660066"/>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1</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2</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3</a:t>
                      </a:r>
                      <a:endParaRPr sz="1400" u="none" cap="none" strike="noStrike"/>
                    </a:p>
                  </a:txBody>
                  <a:tcPr marT="45725" marB="45725" marR="68400" marL="68400"/>
                </a:tc>
              </a:tr>
              <a:tr h="3448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660066"/>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27</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2</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3</a:t>
                      </a:r>
                      <a:endParaRPr sz="1400" u="none" cap="none" strike="noStrike"/>
                    </a:p>
                  </a:txBody>
                  <a:tcPr marT="45725" marB="45725" marR="68400" marL="68400"/>
                </a:tc>
              </a:tr>
              <a:tr h="3448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660066"/>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25</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4</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3</a:t>
                      </a:r>
                      <a:endParaRPr sz="1400" u="none" cap="none" strike="noStrike"/>
                    </a:p>
                  </a:txBody>
                  <a:tcPr marT="45725" marB="45725" marR="68400" marL="68400"/>
                </a:tc>
              </a:tr>
              <a:tr h="3448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660066"/>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1</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4</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8</a:t>
                      </a:r>
                      <a:endParaRPr sz="1400" u="none" cap="none" strike="noStrike"/>
                    </a:p>
                  </a:txBody>
                  <a:tcPr marT="45725" marB="45725" marR="68400" marL="68400"/>
                </a:tc>
              </a:tr>
              <a:tr h="3459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660066"/>
                          </a:solidFill>
                          <a:latin typeface="Arial"/>
                          <a:ea typeface="Arial"/>
                          <a:cs typeface="Arial"/>
                          <a:sym typeface="Arial"/>
                        </a:rPr>
                        <a:t>E.</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20</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4</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8</a:t>
                      </a:r>
                      <a:endParaRPr sz="1400" u="none" cap="none" strike="noStrike"/>
                    </a:p>
                  </a:txBody>
                  <a:tcPr marT="45725" marB="45725" marR="68400" marL="68400"/>
                </a:tc>
              </a:tr>
            </a:tbl>
          </a:graphicData>
        </a:graphic>
      </p:graphicFrame>
      <p:sp>
        <p:nvSpPr>
          <p:cNvPr id="1373" name="Google Shape;1373;p70"/>
          <p:cNvSpPr/>
          <p:nvPr/>
        </p:nvSpPr>
        <p:spPr>
          <a:xfrm>
            <a:off x="1934640" y="3886200"/>
            <a:ext cx="542520" cy="29556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t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374" name="Google Shape;1374;p70"/>
          <p:cNvSpPr/>
          <p:nvPr/>
        </p:nvSpPr>
        <p:spPr>
          <a:xfrm>
            <a:off x="2751480" y="3886200"/>
            <a:ext cx="583920" cy="29556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s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375" name="Google Shape;1375;p70"/>
          <p:cNvSpPr/>
          <p:nvPr/>
        </p:nvSpPr>
        <p:spPr>
          <a:xfrm>
            <a:off x="3555360" y="4170600"/>
            <a:ext cx="856800" cy="17352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70"/>
          <p:cNvSpPr/>
          <p:nvPr/>
        </p:nvSpPr>
        <p:spPr>
          <a:xfrm>
            <a:off x="2698200" y="4170600"/>
            <a:ext cx="856800" cy="17352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70"/>
          <p:cNvSpPr/>
          <p:nvPr/>
        </p:nvSpPr>
        <p:spPr>
          <a:xfrm>
            <a:off x="1841040" y="4170600"/>
            <a:ext cx="856800" cy="17352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0"/>
          <p:cNvSpPr/>
          <p:nvPr/>
        </p:nvSpPr>
        <p:spPr>
          <a:xfrm>
            <a:off x="3717360" y="3886200"/>
            <a:ext cx="596160" cy="29556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b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379" name="Google Shape;1379;p70"/>
          <p:cNvSpPr/>
          <p:nvPr/>
        </p:nvSpPr>
        <p:spPr>
          <a:xfrm>
            <a:off x="4304880" y="4286880"/>
            <a:ext cx="260280" cy="2505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0</a:t>
            </a:r>
            <a:endParaRPr b="0" i="0" sz="1800" u="none" cap="none" strike="noStrike">
              <a:solidFill>
                <a:srgbClr val="000000"/>
              </a:solidFill>
              <a:latin typeface="Arial"/>
              <a:ea typeface="Arial"/>
              <a:cs typeface="Arial"/>
              <a:sym typeface="Arial"/>
            </a:endParaRPr>
          </a:p>
        </p:txBody>
      </p:sp>
      <p:sp>
        <p:nvSpPr>
          <p:cNvPr id="1380" name="Google Shape;1380;p70"/>
          <p:cNvSpPr/>
          <p:nvPr/>
        </p:nvSpPr>
        <p:spPr>
          <a:xfrm>
            <a:off x="1774453" y="4286875"/>
            <a:ext cx="414300" cy="2505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31</a:t>
            </a:r>
            <a:endParaRPr b="0" i="0" sz="1800" u="none" cap="none" strike="noStrike">
              <a:solidFill>
                <a:srgbClr val="000000"/>
              </a:solidFill>
              <a:latin typeface="Arial"/>
              <a:ea typeface="Arial"/>
              <a:cs typeface="Arial"/>
              <a:sym typeface="Arial"/>
            </a:endParaRPr>
          </a:p>
        </p:txBody>
      </p:sp>
      <p:sp>
        <p:nvSpPr>
          <p:cNvPr id="1381" name="Google Shape;1381;p70"/>
          <p:cNvSpPr/>
          <p:nvPr/>
        </p:nvSpPr>
        <p:spPr>
          <a:xfrm>
            <a:off x="2044074" y="4713849"/>
            <a:ext cx="542400" cy="2283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382" name="Google Shape;1382;p70"/>
          <p:cNvSpPr/>
          <p:nvPr/>
        </p:nvSpPr>
        <p:spPr>
          <a:xfrm>
            <a:off x="2599560" y="4713840"/>
            <a:ext cx="1012680" cy="27288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Set index</a:t>
            </a:r>
            <a:endParaRPr b="0" i="0" sz="1800" u="none" cap="none" strike="noStrike">
              <a:solidFill>
                <a:srgbClr val="000000"/>
              </a:solidFill>
              <a:latin typeface="Arial"/>
              <a:ea typeface="Arial"/>
              <a:cs typeface="Arial"/>
              <a:sym typeface="Arial"/>
            </a:endParaRPr>
          </a:p>
        </p:txBody>
      </p:sp>
      <p:sp>
        <p:nvSpPr>
          <p:cNvPr id="1383" name="Google Shape;1383;p70"/>
          <p:cNvSpPr/>
          <p:nvPr/>
        </p:nvSpPr>
        <p:spPr>
          <a:xfrm rot="5400000">
            <a:off x="2126880" y="4206240"/>
            <a:ext cx="228240" cy="79956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70"/>
          <p:cNvSpPr/>
          <p:nvPr/>
        </p:nvSpPr>
        <p:spPr>
          <a:xfrm rot="5400000">
            <a:off x="2984040" y="4206240"/>
            <a:ext cx="228240" cy="79956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70"/>
          <p:cNvSpPr/>
          <p:nvPr/>
        </p:nvSpPr>
        <p:spPr>
          <a:xfrm rot="5400000">
            <a:off x="3898440" y="4206240"/>
            <a:ext cx="228240" cy="79956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70"/>
          <p:cNvSpPr/>
          <p:nvPr/>
        </p:nvSpPr>
        <p:spPr>
          <a:xfrm>
            <a:off x="3574800" y="4713840"/>
            <a:ext cx="1018080" cy="27288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Block offset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71"/>
          <p:cNvSpPr txBox="1"/>
          <p:nvPr/>
        </p:nvSpPr>
        <p:spPr>
          <a:xfrm>
            <a:off x="1486080" y="914400"/>
            <a:ext cx="6057000" cy="628200"/>
          </a:xfrm>
          <a:prstGeom prst="rect">
            <a:avLst/>
          </a:prstGeom>
          <a:noFill/>
          <a:ln>
            <a:noFill/>
          </a:ln>
        </p:spPr>
        <p:txBody>
          <a:bodyPr anchorCtr="0" anchor="t" bIns="45700" lIns="91425" spcFirstLastPara="1" rIns="91425" wrap="square" tIns="45700">
            <a:noAutofit/>
          </a:bodyPr>
          <a:lstStyle/>
          <a:p>
            <a:pPr indent="-171000" lvl="0" marL="171359" marR="0" rtl="0" algn="l">
              <a:lnSpc>
                <a:spcPct val="9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Assuming a 32-bit address (i.e. m=32), how many bits are used for tag (t), set index (s), and block offset (b).</a:t>
            </a:r>
            <a:endParaRPr b="0" i="0" sz="2100" u="none" cap="none" strike="noStrike">
              <a:solidFill>
                <a:srgbClr val="000000"/>
              </a:solidFill>
              <a:latin typeface="Arial"/>
              <a:ea typeface="Arial"/>
              <a:cs typeface="Arial"/>
              <a:sym typeface="Arial"/>
            </a:endParaRPr>
          </a:p>
        </p:txBody>
      </p:sp>
      <p:sp>
        <p:nvSpPr>
          <p:cNvPr id="1392" name="Google Shape;1392;p71"/>
          <p:cNvSpPr txBox="1"/>
          <p:nvPr/>
        </p:nvSpPr>
        <p:spPr>
          <a:xfrm>
            <a:off x="628550" y="273952"/>
            <a:ext cx="7886400" cy="789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Direct-Mapped Cache Example</a:t>
            </a:r>
            <a:endParaRPr b="0" i="0" sz="1350" u="none" cap="none" strike="noStrike">
              <a:solidFill>
                <a:srgbClr val="000000"/>
              </a:solidFill>
              <a:latin typeface="Arial"/>
              <a:ea typeface="Arial"/>
              <a:cs typeface="Arial"/>
              <a:sym typeface="Arial"/>
            </a:endParaRPr>
          </a:p>
        </p:txBody>
      </p:sp>
      <p:sp>
        <p:nvSpPr>
          <p:cNvPr id="1393" name="Google Shape;1393;p71"/>
          <p:cNvSpPr txBox="1"/>
          <p:nvPr/>
        </p:nvSpPr>
        <p:spPr>
          <a:xfrm>
            <a:off x="2397126" y="4361100"/>
            <a:ext cx="414300" cy="17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94" name="Google Shape;1394;p71"/>
          <p:cNvSpPr/>
          <p:nvPr/>
        </p:nvSpPr>
        <p:spPr>
          <a:xfrm>
            <a:off x="1863720" y="2093040"/>
            <a:ext cx="3199800" cy="34230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71"/>
          <p:cNvSpPr/>
          <p:nvPr/>
        </p:nvSpPr>
        <p:spPr>
          <a:xfrm>
            <a:off x="1863720" y="2503800"/>
            <a:ext cx="3199800" cy="34230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71"/>
          <p:cNvSpPr/>
          <p:nvPr/>
        </p:nvSpPr>
        <p:spPr>
          <a:xfrm>
            <a:off x="1892552" y="2150275"/>
            <a:ext cx="5424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397" name="Google Shape;1397;p71"/>
          <p:cNvSpPr/>
          <p:nvPr/>
        </p:nvSpPr>
        <p:spPr>
          <a:xfrm>
            <a:off x="1892652" y="2561050"/>
            <a:ext cx="5424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398" name="Google Shape;1398;p71"/>
          <p:cNvSpPr/>
          <p:nvPr/>
        </p:nvSpPr>
        <p:spPr>
          <a:xfrm>
            <a:off x="2549520" y="2150280"/>
            <a:ext cx="6855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399" name="Google Shape;1399;p71"/>
          <p:cNvSpPr/>
          <p:nvPr/>
        </p:nvSpPr>
        <p:spPr>
          <a:xfrm>
            <a:off x="2549520" y="2561040"/>
            <a:ext cx="6855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400" name="Google Shape;1400;p71"/>
          <p:cNvSpPr/>
          <p:nvPr/>
        </p:nvSpPr>
        <p:spPr>
          <a:xfrm>
            <a:off x="1261800" y="2115000"/>
            <a:ext cx="626100" cy="2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0:</a:t>
            </a:r>
            <a:endParaRPr b="0" i="0" sz="1800" u="none" cap="none" strike="noStrike">
              <a:solidFill>
                <a:srgbClr val="000000"/>
              </a:solidFill>
              <a:latin typeface="Arial"/>
              <a:ea typeface="Arial"/>
              <a:cs typeface="Arial"/>
              <a:sym typeface="Arial"/>
            </a:endParaRPr>
          </a:p>
        </p:txBody>
      </p:sp>
      <p:sp>
        <p:nvSpPr>
          <p:cNvPr id="1401" name="Google Shape;1401;p71"/>
          <p:cNvSpPr/>
          <p:nvPr/>
        </p:nvSpPr>
        <p:spPr>
          <a:xfrm>
            <a:off x="1261800" y="2539080"/>
            <a:ext cx="626100" cy="2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1:</a:t>
            </a:r>
            <a:endParaRPr b="0" i="0" sz="1800" u="none" cap="none" strike="noStrike">
              <a:solidFill>
                <a:srgbClr val="000000"/>
              </a:solidFill>
              <a:latin typeface="Arial"/>
              <a:ea typeface="Arial"/>
              <a:cs typeface="Arial"/>
              <a:sym typeface="Arial"/>
            </a:endParaRPr>
          </a:p>
        </p:txBody>
      </p:sp>
      <p:sp>
        <p:nvSpPr>
          <p:cNvPr id="1402" name="Google Shape;1402;p71"/>
          <p:cNvSpPr/>
          <p:nvPr/>
        </p:nvSpPr>
        <p:spPr>
          <a:xfrm>
            <a:off x="5121360" y="2093040"/>
            <a:ext cx="113700" cy="353100"/>
          </a:xfrm>
          <a:prstGeom prst="rightBrace">
            <a:avLst>
              <a:gd fmla="val 25781"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71"/>
          <p:cNvSpPr/>
          <p:nvPr/>
        </p:nvSpPr>
        <p:spPr>
          <a:xfrm>
            <a:off x="5258880" y="2115000"/>
            <a:ext cx="1595400" cy="2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E = 1</a:t>
            </a:r>
            <a:r>
              <a:rPr b="0" i="0" lang="en-US" sz="1350" u="none" cap="none" strike="noStrike">
                <a:solidFill>
                  <a:srgbClr val="000000"/>
                </a:solidFill>
                <a:latin typeface="Century Gothic"/>
                <a:ea typeface="Century Gothic"/>
                <a:cs typeface="Century Gothic"/>
                <a:sym typeface="Century Gothic"/>
              </a:rPr>
              <a:t>  lines per set</a:t>
            </a:r>
            <a:endParaRPr b="0" i="0" sz="1800" u="none" cap="none" strike="noStrike">
              <a:solidFill>
                <a:srgbClr val="000000"/>
              </a:solidFill>
              <a:latin typeface="Arial"/>
              <a:ea typeface="Arial"/>
              <a:cs typeface="Arial"/>
              <a:sym typeface="Arial"/>
            </a:endParaRPr>
          </a:p>
        </p:txBody>
      </p:sp>
      <p:sp>
        <p:nvSpPr>
          <p:cNvPr id="1404" name="Google Shape;1404;p71"/>
          <p:cNvSpPr/>
          <p:nvPr/>
        </p:nvSpPr>
        <p:spPr>
          <a:xfrm>
            <a:off x="3349800" y="2150280"/>
            <a:ext cx="15426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405" name="Google Shape;1405;p71"/>
          <p:cNvSpPr/>
          <p:nvPr/>
        </p:nvSpPr>
        <p:spPr>
          <a:xfrm>
            <a:off x="3349800" y="2550240"/>
            <a:ext cx="15426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406" name="Google Shape;1406;p71"/>
          <p:cNvSpPr/>
          <p:nvPr/>
        </p:nvSpPr>
        <p:spPr>
          <a:xfrm rot="-5400000">
            <a:off x="4016880" y="1214700"/>
            <a:ext cx="113700" cy="1485300"/>
          </a:xfrm>
          <a:prstGeom prst="rightBrace">
            <a:avLst>
              <a:gd fmla="val 108333" name="adj1"/>
              <a:gd fmla="val 52319"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71"/>
          <p:cNvSpPr/>
          <p:nvPr/>
        </p:nvSpPr>
        <p:spPr>
          <a:xfrm>
            <a:off x="3585948" y="1489325"/>
            <a:ext cx="1306500" cy="4557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rgbClr val="000000"/>
                </a:solidFill>
                <a:latin typeface="Century Gothic"/>
                <a:ea typeface="Century Gothic"/>
                <a:cs typeface="Century Gothic"/>
                <a:sym typeface="Century Gothic"/>
              </a:rPr>
              <a:t>8  </a:t>
            </a:r>
            <a:r>
              <a:rPr b="0" i="0" lang="en-US" sz="1200" u="none" cap="none" strike="noStrike">
                <a:solidFill>
                  <a:srgbClr val="000000"/>
                </a:solidFill>
                <a:latin typeface="Century Gothic"/>
                <a:ea typeface="Century Gothic"/>
                <a:cs typeface="Century Gothic"/>
                <a:sym typeface="Century Gothic"/>
              </a:rPr>
              <a:t>bytes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entury Gothic"/>
                <a:ea typeface="Century Gothic"/>
                <a:cs typeface="Century Gothic"/>
                <a:sym typeface="Century Gothic"/>
              </a:rPr>
              <a:t>per data block</a:t>
            </a:r>
            <a:endParaRPr b="0" i="0" sz="1800" u="none" cap="none" strike="noStrike">
              <a:solidFill>
                <a:srgbClr val="000000"/>
              </a:solidFill>
              <a:latin typeface="Arial"/>
              <a:ea typeface="Arial"/>
              <a:cs typeface="Arial"/>
              <a:sym typeface="Arial"/>
            </a:endParaRPr>
          </a:p>
        </p:txBody>
      </p:sp>
      <p:sp>
        <p:nvSpPr>
          <p:cNvPr id="1408" name="Google Shape;1408;p71"/>
          <p:cNvSpPr/>
          <p:nvPr/>
        </p:nvSpPr>
        <p:spPr>
          <a:xfrm>
            <a:off x="1863720" y="2903760"/>
            <a:ext cx="3199800" cy="34230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1"/>
          <p:cNvSpPr/>
          <p:nvPr/>
        </p:nvSpPr>
        <p:spPr>
          <a:xfrm>
            <a:off x="1863720" y="3314520"/>
            <a:ext cx="3199800" cy="34230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1"/>
          <p:cNvSpPr/>
          <p:nvPr/>
        </p:nvSpPr>
        <p:spPr>
          <a:xfrm>
            <a:off x="1892651" y="2961000"/>
            <a:ext cx="5424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411" name="Google Shape;1411;p71"/>
          <p:cNvSpPr/>
          <p:nvPr/>
        </p:nvSpPr>
        <p:spPr>
          <a:xfrm>
            <a:off x="1892552" y="3371750"/>
            <a:ext cx="5424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412" name="Google Shape;1412;p71"/>
          <p:cNvSpPr/>
          <p:nvPr/>
        </p:nvSpPr>
        <p:spPr>
          <a:xfrm>
            <a:off x="2549520" y="2961000"/>
            <a:ext cx="6855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413" name="Google Shape;1413;p71"/>
          <p:cNvSpPr/>
          <p:nvPr/>
        </p:nvSpPr>
        <p:spPr>
          <a:xfrm>
            <a:off x="2549520" y="3371760"/>
            <a:ext cx="6855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414" name="Google Shape;1414;p71"/>
          <p:cNvSpPr/>
          <p:nvPr/>
        </p:nvSpPr>
        <p:spPr>
          <a:xfrm>
            <a:off x="1261800" y="2926080"/>
            <a:ext cx="626100" cy="2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2:</a:t>
            </a:r>
            <a:endParaRPr b="0" i="0" sz="1800" u="none" cap="none" strike="noStrike">
              <a:solidFill>
                <a:srgbClr val="000000"/>
              </a:solidFill>
              <a:latin typeface="Arial"/>
              <a:ea typeface="Arial"/>
              <a:cs typeface="Arial"/>
              <a:sym typeface="Arial"/>
            </a:endParaRPr>
          </a:p>
        </p:txBody>
      </p:sp>
      <p:sp>
        <p:nvSpPr>
          <p:cNvPr id="1415" name="Google Shape;1415;p71"/>
          <p:cNvSpPr/>
          <p:nvPr/>
        </p:nvSpPr>
        <p:spPr>
          <a:xfrm>
            <a:off x="1261800" y="3349800"/>
            <a:ext cx="626100" cy="2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3:</a:t>
            </a:r>
            <a:endParaRPr b="0" i="0" sz="1800" u="none" cap="none" strike="noStrike">
              <a:solidFill>
                <a:srgbClr val="000000"/>
              </a:solidFill>
              <a:latin typeface="Arial"/>
              <a:ea typeface="Arial"/>
              <a:cs typeface="Arial"/>
              <a:sym typeface="Arial"/>
            </a:endParaRPr>
          </a:p>
        </p:txBody>
      </p:sp>
      <p:sp>
        <p:nvSpPr>
          <p:cNvPr id="1416" name="Google Shape;1416;p71"/>
          <p:cNvSpPr/>
          <p:nvPr/>
        </p:nvSpPr>
        <p:spPr>
          <a:xfrm>
            <a:off x="3349800" y="2961000"/>
            <a:ext cx="15426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417" name="Google Shape;1417;p71"/>
          <p:cNvSpPr/>
          <p:nvPr/>
        </p:nvSpPr>
        <p:spPr>
          <a:xfrm>
            <a:off x="3349800" y="3360960"/>
            <a:ext cx="15426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graphicFrame>
        <p:nvGraphicFramePr>
          <p:cNvPr id="1418" name="Google Shape;1418;p71"/>
          <p:cNvGraphicFramePr/>
          <p:nvPr/>
        </p:nvGraphicFramePr>
        <p:xfrm>
          <a:off x="5870340" y="2515580"/>
          <a:ext cx="3000000" cy="3000000"/>
        </p:xfrm>
        <a:graphic>
          <a:graphicData uri="http://schemas.openxmlformats.org/drawingml/2006/table">
            <a:tbl>
              <a:tblPr>
                <a:noFill/>
                <a:tableStyleId>{B458BCF9-2079-488C-B55C-AC60C8DF011B}</a:tableStyleId>
              </a:tblPr>
              <a:tblGrid>
                <a:gridCol w="614150"/>
                <a:gridCol w="614150"/>
                <a:gridCol w="614150"/>
                <a:gridCol w="614525"/>
              </a:tblGrid>
              <a:tr h="3448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t</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s</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b</a:t>
                      </a:r>
                      <a:endParaRPr sz="1400" u="none" cap="none" strike="noStrike"/>
                    </a:p>
                  </a:txBody>
                  <a:tcPr marT="45725" marB="45725" marR="68400" marL="68400"/>
                </a:tc>
              </a:tr>
              <a:tr h="3448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660066"/>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1</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2</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3</a:t>
                      </a:r>
                      <a:endParaRPr sz="1400" u="none" cap="none" strike="noStrike"/>
                    </a:p>
                  </a:txBody>
                  <a:tcPr marT="45725" marB="45725" marR="68400" marL="68400"/>
                </a:tc>
              </a:tr>
              <a:tr h="3448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660066"/>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27</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2</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3</a:t>
                      </a:r>
                      <a:endParaRPr sz="1400" u="none" cap="none" strike="noStrike"/>
                    </a:p>
                  </a:txBody>
                  <a:tcPr marT="45725" marB="45725" marR="68400" marL="68400"/>
                </a:tc>
              </a:tr>
              <a:tr h="3448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660066"/>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25</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4</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3</a:t>
                      </a:r>
                      <a:endParaRPr sz="1400" u="none" cap="none" strike="noStrike"/>
                    </a:p>
                  </a:txBody>
                  <a:tcPr marT="45725" marB="45725" marR="68400" marL="68400"/>
                </a:tc>
              </a:tr>
              <a:tr h="3448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660066"/>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1</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4</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8</a:t>
                      </a:r>
                      <a:endParaRPr sz="1400" u="none" cap="none" strike="noStrike"/>
                    </a:p>
                  </a:txBody>
                  <a:tcPr marT="45725" marB="45725" marR="68400" marL="68400"/>
                </a:tc>
              </a:tr>
              <a:tr h="3459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660066"/>
                          </a:solidFill>
                          <a:latin typeface="Arial"/>
                          <a:ea typeface="Arial"/>
                          <a:cs typeface="Arial"/>
                          <a:sym typeface="Arial"/>
                        </a:rPr>
                        <a:t>E.</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20</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4</a:t>
                      </a:r>
                      <a:endParaRPr sz="1400" u="none" cap="none" strike="noStrike"/>
                    </a:p>
                  </a:txBody>
                  <a:tcPr marT="45725" marB="45725" marR="68400" marL="68400"/>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Arial"/>
                          <a:ea typeface="Arial"/>
                          <a:cs typeface="Arial"/>
                          <a:sym typeface="Arial"/>
                        </a:rPr>
                        <a:t>8</a:t>
                      </a:r>
                      <a:endParaRPr sz="1400" u="none" cap="none" strike="noStrike"/>
                    </a:p>
                  </a:txBody>
                  <a:tcPr marT="45725" marB="45725" marR="68400" marL="68400"/>
                </a:tc>
              </a:tr>
            </a:tbl>
          </a:graphicData>
        </a:graphic>
      </p:graphicFrame>
      <p:sp>
        <p:nvSpPr>
          <p:cNvPr id="1419" name="Google Shape;1419;p71"/>
          <p:cNvSpPr/>
          <p:nvPr/>
        </p:nvSpPr>
        <p:spPr>
          <a:xfrm>
            <a:off x="1934640" y="3886200"/>
            <a:ext cx="542400" cy="2955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t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420" name="Google Shape;1420;p71"/>
          <p:cNvSpPr/>
          <p:nvPr/>
        </p:nvSpPr>
        <p:spPr>
          <a:xfrm>
            <a:off x="2751480" y="3886200"/>
            <a:ext cx="583800" cy="2955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s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421" name="Google Shape;1421;p71"/>
          <p:cNvSpPr/>
          <p:nvPr/>
        </p:nvSpPr>
        <p:spPr>
          <a:xfrm>
            <a:off x="3555360" y="4170600"/>
            <a:ext cx="856800" cy="17340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71"/>
          <p:cNvSpPr/>
          <p:nvPr/>
        </p:nvSpPr>
        <p:spPr>
          <a:xfrm>
            <a:off x="2698200" y="4170600"/>
            <a:ext cx="856800" cy="17340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71"/>
          <p:cNvSpPr/>
          <p:nvPr/>
        </p:nvSpPr>
        <p:spPr>
          <a:xfrm>
            <a:off x="1841040" y="4170600"/>
            <a:ext cx="856800" cy="17340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71"/>
          <p:cNvSpPr/>
          <p:nvPr/>
        </p:nvSpPr>
        <p:spPr>
          <a:xfrm>
            <a:off x="3717360" y="3886200"/>
            <a:ext cx="596100" cy="2955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b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425" name="Google Shape;1425;p71"/>
          <p:cNvSpPr/>
          <p:nvPr/>
        </p:nvSpPr>
        <p:spPr>
          <a:xfrm>
            <a:off x="4304880" y="4286880"/>
            <a:ext cx="260400" cy="2505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0</a:t>
            </a:r>
            <a:endParaRPr b="0" i="0" sz="1800" u="none" cap="none" strike="noStrike">
              <a:solidFill>
                <a:srgbClr val="000000"/>
              </a:solidFill>
              <a:latin typeface="Arial"/>
              <a:ea typeface="Arial"/>
              <a:cs typeface="Arial"/>
              <a:sym typeface="Arial"/>
            </a:endParaRPr>
          </a:p>
        </p:txBody>
      </p:sp>
      <p:sp>
        <p:nvSpPr>
          <p:cNvPr id="1426" name="Google Shape;1426;p71"/>
          <p:cNvSpPr/>
          <p:nvPr/>
        </p:nvSpPr>
        <p:spPr>
          <a:xfrm>
            <a:off x="1774453" y="4286875"/>
            <a:ext cx="414300" cy="2505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31</a:t>
            </a:r>
            <a:endParaRPr b="0" i="0" sz="1800" u="none" cap="none" strike="noStrike">
              <a:solidFill>
                <a:srgbClr val="000000"/>
              </a:solidFill>
              <a:latin typeface="Arial"/>
              <a:ea typeface="Arial"/>
              <a:cs typeface="Arial"/>
              <a:sym typeface="Arial"/>
            </a:endParaRPr>
          </a:p>
        </p:txBody>
      </p:sp>
      <p:sp>
        <p:nvSpPr>
          <p:cNvPr id="1427" name="Google Shape;1427;p71"/>
          <p:cNvSpPr/>
          <p:nvPr/>
        </p:nvSpPr>
        <p:spPr>
          <a:xfrm>
            <a:off x="2044074" y="4713849"/>
            <a:ext cx="542400" cy="2283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428" name="Google Shape;1428;p71"/>
          <p:cNvSpPr/>
          <p:nvPr/>
        </p:nvSpPr>
        <p:spPr>
          <a:xfrm>
            <a:off x="2599560" y="4713840"/>
            <a:ext cx="1012800" cy="2730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Set index</a:t>
            </a:r>
            <a:endParaRPr b="0" i="0" sz="1800" u="none" cap="none" strike="noStrike">
              <a:solidFill>
                <a:srgbClr val="000000"/>
              </a:solidFill>
              <a:latin typeface="Arial"/>
              <a:ea typeface="Arial"/>
              <a:cs typeface="Arial"/>
              <a:sym typeface="Arial"/>
            </a:endParaRPr>
          </a:p>
        </p:txBody>
      </p:sp>
      <p:sp>
        <p:nvSpPr>
          <p:cNvPr id="1429" name="Google Shape;1429;p71"/>
          <p:cNvSpPr/>
          <p:nvPr/>
        </p:nvSpPr>
        <p:spPr>
          <a:xfrm rot="5400000">
            <a:off x="2126880" y="4206300"/>
            <a:ext cx="228300" cy="79950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71"/>
          <p:cNvSpPr/>
          <p:nvPr/>
        </p:nvSpPr>
        <p:spPr>
          <a:xfrm rot="5400000">
            <a:off x="2984040" y="4206300"/>
            <a:ext cx="228300" cy="79950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71"/>
          <p:cNvSpPr/>
          <p:nvPr/>
        </p:nvSpPr>
        <p:spPr>
          <a:xfrm rot="5400000">
            <a:off x="3898440" y="4206300"/>
            <a:ext cx="228300" cy="79950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71"/>
          <p:cNvSpPr/>
          <p:nvPr/>
        </p:nvSpPr>
        <p:spPr>
          <a:xfrm>
            <a:off x="3574800" y="4713840"/>
            <a:ext cx="1018200" cy="2730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Block offset</a:t>
            </a:r>
            <a:endParaRPr b="0" i="0" sz="1800" u="none" cap="none" strike="noStrike">
              <a:solidFill>
                <a:srgbClr val="000000"/>
              </a:solidFill>
              <a:latin typeface="Arial"/>
              <a:ea typeface="Arial"/>
              <a:cs typeface="Arial"/>
              <a:sym typeface="Arial"/>
            </a:endParaRPr>
          </a:p>
        </p:txBody>
      </p:sp>
      <p:sp>
        <p:nvSpPr>
          <p:cNvPr id="1433" name="Google Shape;1433;p71"/>
          <p:cNvSpPr/>
          <p:nvPr/>
        </p:nvSpPr>
        <p:spPr>
          <a:xfrm>
            <a:off x="5885460" y="3246840"/>
            <a:ext cx="342300" cy="342300"/>
          </a:xfrm>
          <a:prstGeom prst="ellipse">
            <a:avLst/>
          </a:prstGeom>
          <a:noFill/>
          <a:ln cap="flat" cmpd="sng" w="572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72"/>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Which Set Is it?</a:t>
            </a:r>
            <a:endParaRPr b="0" i="0" sz="1350" u="none" cap="none" strike="noStrike">
              <a:solidFill>
                <a:srgbClr val="000000"/>
              </a:solidFill>
              <a:latin typeface="Arial"/>
              <a:ea typeface="Arial"/>
              <a:cs typeface="Arial"/>
              <a:sym typeface="Arial"/>
            </a:endParaRPr>
          </a:p>
        </p:txBody>
      </p:sp>
      <p:sp>
        <p:nvSpPr>
          <p:cNvPr id="1439" name="Google Shape;1439;p72"/>
          <p:cNvSpPr txBox="1"/>
          <p:nvPr/>
        </p:nvSpPr>
        <p:spPr>
          <a:xfrm>
            <a:off x="1486080" y="914400"/>
            <a:ext cx="6057000" cy="399600"/>
          </a:xfrm>
          <a:prstGeom prst="rect">
            <a:avLst/>
          </a:prstGeom>
          <a:noFill/>
          <a:ln>
            <a:noFill/>
          </a:ln>
        </p:spPr>
        <p:txBody>
          <a:bodyPr anchorCtr="0" anchor="t" bIns="45700" lIns="91425" spcFirstLastPara="1" rIns="91425" wrap="square" tIns="45700">
            <a:noAutofit/>
          </a:bodyPr>
          <a:lstStyle/>
          <a:p>
            <a:pPr indent="-171000" lvl="0" marL="171360" marR="0" rtl="0" algn="l">
              <a:lnSpc>
                <a:spcPct val="9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Which set is the address </a:t>
            </a:r>
            <a:r>
              <a:rPr b="1" i="0" lang="en-US" sz="1800" u="none" cap="none" strike="noStrike">
                <a:solidFill>
                  <a:srgbClr val="660066"/>
                </a:solidFill>
                <a:latin typeface="Arial"/>
                <a:ea typeface="Arial"/>
                <a:cs typeface="Arial"/>
                <a:sym typeface="Arial"/>
              </a:rPr>
              <a:t>0xFA1C</a:t>
            </a:r>
            <a:r>
              <a:rPr b="0" i="0" lang="en-US" sz="1800" u="none" cap="none" strike="noStrike">
                <a:solidFill>
                  <a:srgbClr val="000000"/>
                </a:solidFill>
                <a:latin typeface="Arial"/>
                <a:ea typeface="Arial"/>
                <a:cs typeface="Arial"/>
                <a:sym typeface="Arial"/>
              </a:rPr>
              <a:t> located in?</a:t>
            </a:r>
            <a:endParaRPr b="0" i="0" sz="2100" u="none" cap="none" strike="noStrike">
              <a:solidFill>
                <a:srgbClr val="000000"/>
              </a:solidFill>
              <a:latin typeface="Arial"/>
              <a:ea typeface="Arial"/>
              <a:cs typeface="Arial"/>
              <a:sym typeface="Arial"/>
            </a:endParaRPr>
          </a:p>
        </p:txBody>
      </p:sp>
      <p:sp>
        <p:nvSpPr>
          <p:cNvPr id="1440" name="Google Shape;1440;p72"/>
          <p:cNvSpPr txBox="1"/>
          <p:nvPr/>
        </p:nvSpPr>
        <p:spPr>
          <a:xfrm>
            <a:off x="1143360" y="4767480"/>
            <a:ext cx="1543680" cy="2732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441" name="Google Shape;1441;p72"/>
          <p:cNvSpPr/>
          <p:nvPr/>
        </p:nvSpPr>
        <p:spPr>
          <a:xfrm>
            <a:off x="1863720" y="1852200"/>
            <a:ext cx="3199680" cy="34236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2"/>
          <p:cNvSpPr/>
          <p:nvPr/>
        </p:nvSpPr>
        <p:spPr>
          <a:xfrm>
            <a:off x="1863720" y="2262960"/>
            <a:ext cx="3199680" cy="34236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72"/>
          <p:cNvSpPr/>
          <p:nvPr/>
        </p:nvSpPr>
        <p:spPr>
          <a:xfrm>
            <a:off x="1915025" y="1909450"/>
            <a:ext cx="5961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444" name="Google Shape;1444;p72"/>
          <p:cNvSpPr/>
          <p:nvPr/>
        </p:nvSpPr>
        <p:spPr>
          <a:xfrm>
            <a:off x="1915152" y="2320200"/>
            <a:ext cx="5961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445" name="Google Shape;1445;p72"/>
          <p:cNvSpPr/>
          <p:nvPr/>
        </p:nvSpPr>
        <p:spPr>
          <a:xfrm>
            <a:off x="2549520" y="1909440"/>
            <a:ext cx="68544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446" name="Google Shape;1446;p72"/>
          <p:cNvSpPr/>
          <p:nvPr/>
        </p:nvSpPr>
        <p:spPr>
          <a:xfrm>
            <a:off x="2549520" y="2320200"/>
            <a:ext cx="68544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447" name="Google Shape;1447;p72"/>
          <p:cNvSpPr/>
          <p:nvPr/>
        </p:nvSpPr>
        <p:spPr>
          <a:xfrm>
            <a:off x="1261800" y="1874160"/>
            <a:ext cx="626040" cy="2962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0:</a:t>
            </a:r>
            <a:endParaRPr b="0" i="0" sz="1800" u="none" cap="none" strike="noStrike">
              <a:solidFill>
                <a:srgbClr val="000000"/>
              </a:solidFill>
              <a:latin typeface="Arial"/>
              <a:ea typeface="Arial"/>
              <a:cs typeface="Arial"/>
              <a:sym typeface="Arial"/>
            </a:endParaRPr>
          </a:p>
        </p:txBody>
      </p:sp>
      <p:sp>
        <p:nvSpPr>
          <p:cNvPr id="1448" name="Google Shape;1448;p72"/>
          <p:cNvSpPr/>
          <p:nvPr/>
        </p:nvSpPr>
        <p:spPr>
          <a:xfrm>
            <a:off x="1261800" y="2297880"/>
            <a:ext cx="626040" cy="2962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1:</a:t>
            </a:r>
            <a:endParaRPr b="0" i="0" sz="1800" u="none" cap="none" strike="noStrike">
              <a:solidFill>
                <a:srgbClr val="000000"/>
              </a:solidFill>
              <a:latin typeface="Arial"/>
              <a:ea typeface="Arial"/>
              <a:cs typeface="Arial"/>
              <a:sym typeface="Arial"/>
            </a:endParaRPr>
          </a:p>
        </p:txBody>
      </p:sp>
      <p:sp>
        <p:nvSpPr>
          <p:cNvPr id="1449" name="Google Shape;1449;p72"/>
          <p:cNvSpPr/>
          <p:nvPr/>
        </p:nvSpPr>
        <p:spPr>
          <a:xfrm>
            <a:off x="5121360" y="1852200"/>
            <a:ext cx="113760" cy="353160"/>
          </a:xfrm>
          <a:prstGeom prst="rightBrace">
            <a:avLst>
              <a:gd fmla="val 25781"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72"/>
          <p:cNvSpPr/>
          <p:nvPr/>
        </p:nvSpPr>
        <p:spPr>
          <a:xfrm>
            <a:off x="5258880" y="1874160"/>
            <a:ext cx="1595520" cy="2962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E = 1</a:t>
            </a:r>
            <a:r>
              <a:rPr b="0" i="0" lang="en-US" sz="1350" u="none" cap="none" strike="noStrike">
                <a:solidFill>
                  <a:srgbClr val="000000"/>
                </a:solidFill>
                <a:latin typeface="Century Gothic"/>
                <a:ea typeface="Century Gothic"/>
                <a:cs typeface="Century Gothic"/>
                <a:sym typeface="Century Gothic"/>
              </a:rPr>
              <a:t>  lines per set</a:t>
            </a:r>
            <a:endParaRPr b="0" i="0" sz="1800" u="none" cap="none" strike="noStrike">
              <a:solidFill>
                <a:srgbClr val="000000"/>
              </a:solidFill>
              <a:latin typeface="Arial"/>
              <a:ea typeface="Arial"/>
              <a:cs typeface="Arial"/>
              <a:sym typeface="Arial"/>
            </a:endParaRPr>
          </a:p>
        </p:txBody>
      </p:sp>
      <p:sp>
        <p:nvSpPr>
          <p:cNvPr id="1451" name="Google Shape;1451;p72"/>
          <p:cNvSpPr/>
          <p:nvPr/>
        </p:nvSpPr>
        <p:spPr>
          <a:xfrm>
            <a:off x="3349800" y="1909440"/>
            <a:ext cx="154260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452" name="Google Shape;1452;p72"/>
          <p:cNvSpPr/>
          <p:nvPr/>
        </p:nvSpPr>
        <p:spPr>
          <a:xfrm>
            <a:off x="3349800" y="2309400"/>
            <a:ext cx="154260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453" name="Google Shape;1453;p72"/>
          <p:cNvSpPr/>
          <p:nvPr/>
        </p:nvSpPr>
        <p:spPr>
          <a:xfrm rot="-5400000">
            <a:off x="4016880" y="973440"/>
            <a:ext cx="113760" cy="1485360"/>
          </a:xfrm>
          <a:prstGeom prst="rightBrace">
            <a:avLst>
              <a:gd fmla="val 108333" name="adj1"/>
              <a:gd fmla="val 52319"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72"/>
          <p:cNvSpPr/>
          <p:nvPr/>
        </p:nvSpPr>
        <p:spPr>
          <a:xfrm>
            <a:off x="3585948" y="1248475"/>
            <a:ext cx="1306500" cy="4557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rgbClr val="000000"/>
                </a:solidFill>
                <a:latin typeface="Century Gothic"/>
                <a:ea typeface="Century Gothic"/>
                <a:cs typeface="Century Gothic"/>
                <a:sym typeface="Century Gothic"/>
              </a:rPr>
              <a:t>8  </a:t>
            </a:r>
            <a:r>
              <a:rPr b="0" i="0" lang="en-US" sz="1200" u="none" cap="none" strike="noStrike">
                <a:solidFill>
                  <a:srgbClr val="000000"/>
                </a:solidFill>
                <a:latin typeface="Century Gothic"/>
                <a:ea typeface="Century Gothic"/>
                <a:cs typeface="Century Gothic"/>
                <a:sym typeface="Century Gothic"/>
              </a:rPr>
              <a:t>bytes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entury Gothic"/>
                <a:ea typeface="Century Gothic"/>
                <a:cs typeface="Century Gothic"/>
                <a:sym typeface="Century Gothic"/>
              </a:rPr>
              <a:t>per data block</a:t>
            </a:r>
            <a:endParaRPr b="0" i="0" sz="1800" u="none" cap="none" strike="noStrike">
              <a:solidFill>
                <a:srgbClr val="000000"/>
              </a:solidFill>
              <a:latin typeface="Arial"/>
              <a:ea typeface="Arial"/>
              <a:cs typeface="Arial"/>
              <a:sym typeface="Arial"/>
            </a:endParaRPr>
          </a:p>
        </p:txBody>
      </p:sp>
      <p:sp>
        <p:nvSpPr>
          <p:cNvPr id="1455" name="Google Shape;1455;p72"/>
          <p:cNvSpPr/>
          <p:nvPr/>
        </p:nvSpPr>
        <p:spPr>
          <a:xfrm>
            <a:off x="1863720" y="2662920"/>
            <a:ext cx="3199680" cy="34236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72"/>
          <p:cNvSpPr/>
          <p:nvPr/>
        </p:nvSpPr>
        <p:spPr>
          <a:xfrm>
            <a:off x="1863720" y="3073680"/>
            <a:ext cx="3199800" cy="34230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72"/>
          <p:cNvSpPr/>
          <p:nvPr/>
        </p:nvSpPr>
        <p:spPr>
          <a:xfrm>
            <a:off x="1964052" y="2720150"/>
            <a:ext cx="5472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458" name="Google Shape;1458;p72"/>
          <p:cNvSpPr/>
          <p:nvPr/>
        </p:nvSpPr>
        <p:spPr>
          <a:xfrm>
            <a:off x="1964052" y="3130925"/>
            <a:ext cx="5472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459" name="Google Shape;1459;p72"/>
          <p:cNvSpPr/>
          <p:nvPr/>
        </p:nvSpPr>
        <p:spPr>
          <a:xfrm>
            <a:off x="2549520" y="2720160"/>
            <a:ext cx="68544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460" name="Google Shape;1460;p72"/>
          <p:cNvSpPr/>
          <p:nvPr/>
        </p:nvSpPr>
        <p:spPr>
          <a:xfrm>
            <a:off x="2549520" y="3130920"/>
            <a:ext cx="68544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461" name="Google Shape;1461;p72"/>
          <p:cNvSpPr/>
          <p:nvPr/>
        </p:nvSpPr>
        <p:spPr>
          <a:xfrm>
            <a:off x="1261800" y="2684880"/>
            <a:ext cx="626040" cy="2962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2:</a:t>
            </a:r>
            <a:endParaRPr b="0" i="0" sz="1800" u="none" cap="none" strike="noStrike">
              <a:solidFill>
                <a:srgbClr val="000000"/>
              </a:solidFill>
              <a:latin typeface="Arial"/>
              <a:ea typeface="Arial"/>
              <a:cs typeface="Arial"/>
              <a:sym typeface="Arial"/>
            </a:endParaRPr>
          </a:p>
        </p:txBody>
      </p:sp>
      <p:sp>
        <p:nvSpPr>
          <p:cNvPr id="1462" name="Google Shape;1462;p72"/>
          <p:cNvSpPr/>
          <p:nvPr/>
        </p:nvSpPr>
        <p:spPr>
          <a:xfrm>
            <a:off x="1261800" y="3108960"/>
            <a:ext cx="626040" cy="2962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3:</a:t>
            </a:r>
            <a:endParaRPr b="0" i="0" sz="1800" u="none" cap="none" strike="noStrike">
              <a:solidFill>
                <a:srgbClr val="000000"/>
              </a:solidFill>
              <a:latin typeface="Arial"/>
              <a:ea typeface="Arial"/>
              <a:cs typeface="Arial"/>
              <a:sym typeface="Arial"/>
            </a:endParaRPr>
          </a:p>
        </p:txBody>
      </p:sp>
      <p:sp>
        <p:nvSpPr>
          <p:cNvPr id="1463" name="Google Shape;1463;p72"/>
          <p:cNvSpPr/>
          <p:nvPr/>
        </p:nvSpPr>
        <p:spPr>
          <a:xfrm>
            <a:off x="3349800" y="2720160"/>
            <a:ext cx="154260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464" name="Google Shape;1464;p72"/>
          <p:cNvSpPr/>
          <p:nvPr/>
        </p:nvSpPr>
        <p:spPr>
          <a:xfrm>
            <a:off x="3349800" y="3120120"/>
            <a:ext cx="154260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465" name="Google Shape;1465;p72"/>
          <p:cNvSpPr/>
          <p:nvPr/>
        </p:nvSpPr>
        <p:spPr>
          <a:xfrm>
            <a:off x="1928880" y="3886200"/>
            <a:ext cx="702720" cy="29556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27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466" name="Google Shape;1466;p72"/>
          <p:cNvSpPr/>
          <p:nvPr/>
        </p:nvSpPr>
        <p:spPr>
          <a:xfrm>
            <a:off x="2761200" y="3886200"/>
            <a:ext cx="596160" cy="29556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2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467" name="Google Shape;1467;p72"/>
          <p:cNvSpPr/>
          <p:nvPr/>
        </p:nvSpPr>
        <p:spPr>
          <a:xfrm>
            <a:off x="3555360" y="4170600"/>
            <a:ext cx="856800" cy="17352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72"/>
          <p:cNvSpPr/>
          <p:nvPr/>
        </p:nvSpPr>
        <p:spPr>
          <a:xfrm>
            <a:off x="2698200" y="4170600"/>
            <a:ext cx="856800" cy="17352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72"/>
          <p:cNvSpPr/>
          <p:nvPr/>
        </p:nvSpPr>
        <p:spPr>
          <a:xfrm>
            <a:off x="1841040" y="4170600"/>
            <a:ext cx="856800" cy="17352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72"/>
          <p:cNvSpPr/>
          <p:nvPr/>
        </p:nvSpPr>
        <p:spPr>
          <a:xfrm>
            <a:off x="3705120" y="3886200"/>
            <a:ext cx="596160" cy="29556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3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471" name="Google Shape;1471;p72"/>
          <p:cNvSpPr/>
          <p:nvPr/>
        </p:nvSpPr>
        <p:spPr>
          <a:xfrm>
            <a:off x="4304880" y="4286880"/>
            <a:ext cx="260280" cy="2505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0</a:t>
            </a:r>
            <a:endParaRPr b="0" i="0" sz="1800" u="none" cap="none" strike="noStrike">
              <a:solidFill>
                <a:srgbClr val="000000"/>
              </a:solidFill>
              <a:latin typeface="Arial"/>
              <a:ea typeface="Arial"/>
              <a:cs typeface="Arial"/>
              <a:sym typeface="Arial"/>
            </a:endParaRPr>
          </a:p>
        </p:txBody>
      </p:sp>
      <p:sp>
        <p:nvSpPr>
          <p:cNvPr id="1472" name="Google Shape;1472;p72"/>
          <p:cNvSpPr/>
          <p:nvPr/>
        </p:nvSpPr>
        <p:spPr>
          <a:xfrm>
            <a:off x="1699551" y="4286875"/>
            <a:ext cx="414300" cy="2505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31</a:t>
            </a:r>
            <a:endParaRPr b="0" i="0" sz="1800" u="none" cap="none" strike="noStrike">
              <a:solidFill>
                <a:srgbClr val="000000"/>
              </a:solidFill>
              <a:latin typeface="Arial"/>
              <a:ea typeface="Arial"/>
              <a:cs typeface="Arial"/>
              <a:sym typeface="Arial"/>
            </a:endParaRPr>
          </a:p>
        </p:txBody>
      </p:sp>
      <p:sp>
        <p:nvSpPr>
          <p:cNvPr id="1473" name="Google Shape;1473;p72"/>
          <p:cNvSpPr/>
          <p:nvPr/>
        </p:nvSpPr>
        <p:spPr>
          <a:xfrm>
            <a:off x="1928877" y="4713850"/>
            <a:ext cx="529500" cy="2730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474" name="Google Shape;1474;p72"/>
          <p:cNvSpPr/>
          <p:nvPr/>
        </p:nvSpPr>
        <p:spPr>
          <a:xfrm>
            <a:off x="2599560" y="4713840"/>
            <a:ext cx="1012680" cy="27288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Set index</a:t>
            </a:r>
            <a:endParaRPr b="0" i="0" sz="1800" u="none" cap="none" strike="noStrike">
              <a:solidFill>
                <a:srgbClr val="000000"/>
              </a:solidFill>
              <a:latin typeface="Arial"/>
              <a:ea typeface="Arial"/>
              <a:cs typeface="Arial"/>
              <a:sym typeface="Arial"/>
            </a:endParaRPr>
          </a:p>
        </p:txBody>
      </p:sp>
      <p:sp>
        <p:nvSpPr>
          <p:cNvPr id="1475" name="Google Shape;1475;p72"/>
          <p:cNvSpPr/>
          <p:nvPr/>
        </p:nvSpPr>
        <p:spPr>
          <a:xfrm rot="5400000">
            <a:off x="2126880" y="4206240"/>
            <a:ext cx="228240" cy="79956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72"/>
          <p:cNvSpPr/>
          <p:nvPr/>
        </p:nvSpPr>
        <p:spPr>
          <a:xfrm rot="5400000">
            <a:off x="2984040" y="4206240"/>
            <a:ext cx="228240" cy="79956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72"/>
          <p:cNvSpPr/>
          <p:nvPr/>
        </p:nvSpPr>
        <p:spPr>
          <a:xfrm rot="5400000">
            <a:off x="3898440" y="4206240"/>
            <a:ext cx="228240" cy="79956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72"/>
          <p:cNvSpPr/>
          <p:nvPr/>
        </p:nvSpPr>
        <p:spPr>
          <a:xfrm>
            <a:off x="3574800" y="4713840"/>
            <a:ext cx="1018080" cy="27288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Block offset</a:t>
            </a:r>
            <a:endParaRPr b="0" i="0" sz="1800" u="none" cap="none" strike="noStrike">
              <a:solidFill>
                <a:srgbClr val="000000"/>
              </a:solidFill>
              <a:latin typeface="Arial"/>
              <a:ea typeface="Arial"/>
              <a:cs typeface="Arial"/>
              <a:sym typeface="Arial"/>
            </a:endParaRPr>
          </a:p>
        </p:txBody>
      </p:sp>
      <p:graphicFrame>
        <p:nvGraphicFramePr>
          <p:cNvPr id="1479" name="Google Shape;1479;p72"/>
          <p:cNvGraphicFramePr/>
          <p:nvPr/>
        </p:nvGraphicFramePr>
        <p:xfrm>
          <a:off x="5200560" y="2297520"/>
          <a:ext cx="3000000" cy="3000000"/>
        </p:xfrm>
        <a:graphic>
          <a:graphicData uri="http://schemas.openxmlformats.org/drawingml/2006/table">
            <a:tbl>
              <a:tblPr>
                <a:noFill/>
                <a:tableStyleId>{B458BCF9-2079-488C-B55C-AC60C8DF011B}</a:tableStyleId>
              </a:tblPr>
              <a:tblGrid>
                <a:gridCol w="430925"/>
                <a:gridCol w="2026075"/>
              </a:tblGrid>
              <a:tr h="3884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Set # for 0xFA1C</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0</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1</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2</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3</a:t>
                      </a:r>
                      <a:endParaRPr b="0" sz="1800" u="none" cap="none" strike="noStrike">
                        <a:solidFill>
                          <a:srgbClr val="000000"/>
                        </a:solidFill>
                        <a:latin typeface="Arial"/>
                        <a:ea typeface="Arial"/>
                        <a:cs typeface="Arial"/>
                        <a:sym typeface="Arial"/>
                      </a:endParaRPr>
                    </a:p>
                  </a:txBody>
                  <a:tcPr marT="45725" marB="45725" marR="68400" marL="68400"/>
                </a:tc>
              </a:tr>
              <a:tr h="6206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E.</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More than one of the above</a:t>
                      </a:r>
                      <a:endParaRPr b="0" sz="1800" u="none" cap="none" strike="noStrike">
                        <a:solidFill>
                          <a:srgbClr val="000000"/>
                        </a:solidFill>
                        <a:latin typeface="Arial"/>
                        <a:ea typeface="Arial"/>
                        <a:cs typeface="Arial"/>
                        <a:sym typeface="Arial"/>
                      </a:endParaRPr>
                    </a:p>
                  </a:txBody>
                  <a:tcPr marT="45725" marB="45725" marR="68400" marL="68400"/>
                </a:tc>
              </a:tr>
            </a:tbl>
          </a:graphicData>
        </a:graphic>
      </p:graphicFrame>
      <p:sp>
        <p:nvSpPr>
          <p:cNvPr id="1480" name="Google Shape;1480;p72"/>
          <p:cNvSpPr txBox="1"/>
          <p:nvPr/>
        </p:nvSpPr>
        <p:spPr>
          <a:xfrm>
            <a:off x="1583600" y="3559213"/>
            <a:ext cx="4226400" cy="40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0xFA1C = 0b11111010000 11 100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73"/>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Which Set Is it?</a:t>
            </a:r>
            <a:endParaRPr b="0" i="0" sz="1350" u="none" cap="none" strike="noStrike">
              <a:solidFill>
                <a:srgbClr val="000000"/>
              </a:solidFill>
              <a:latin typeface="Arial"/>
              <a:ea typeface="Arial"/>
              <a:cs typeface="Arial"/>
              <a:sym typeface="Arial"/>
            </a:endParaRPr>
          </a:p>
        </p:txBody>
      </p:sp>
      <p:sp>
        <p:nvSpPr>
          <p:cNvPr id="1486" name="Google Shape;1486;p73"/>
          <p:cNvSpPr txBox="1"/>
          <p:nvPr/>
        </p:nvSpPr>
        <p:spPr>
          <a:xfrm>
            <a:off x="1486080" y="914400"/>
            <a:ext cx="6057000" cy="399600"/>
          </a:xfrm>
          <a:prstGeom prst="rect">
            <a:avLst/>
          </a:prstGeom>
          <a:noFill/>
          <a:ln>
            <a:noFill/>
          </a:ln>
        </p:spPr>
        <p:txBody>
          <a:bodyPr anchorCtr="0" anchor="t" bIns="45700" lIns="91425" spcFirstLastPara="1" rIns="91425" wrap="square" tIns="45700">
            <a:noAutofit/>
          </a:bodyPr>
          <a:lstStyle/>
          <a:p>
            <a:pPr indent="-171000" lvl="0" marL="171359" marR="0" rtl="0" algn="l">
              <a:lnSpc>
                <a:spcPct val="9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Which set is the address </a:t>
            </a:r>
            <a:r>
              <a:rPr b="1" i="0" lang="en-US" sz="1800" u="none" cap="none" strike="noStrike">
                <a:solidFill>
                  <a:srgbClr val="660066"/>
                </a:solidFill>
                <a:latin typeface="Arial"/>
                <a:ea typeface="Arial"/>
                <a:cs typeface="Arial"/>
                <a:sym typeface="Arial"/>
              </a:rPr>
              <a:t>0xFA1C</a:t>
            </a:r>
            <a:r>
              <a:rPr b="0" i="0" lang="en-US" sz="1800" u="none" cap="none" strike="noStrike">
                <a:solidFill>
                  <a:srgbClr val="000000"/>
                </a:solidFill>
                <a:latin typeface="Arial"/>
                <a:ea typeface="Arial"/>
                <a:cs typeface="Arial"/>
                <a:sym typeface="Arial"/>
              </a:rPr>
              <a:t> located in?</a:t>
            </a:r>
            <a:endParaRPr b="0" i="0" sz="2100" u="none" cap="none" strike="noStrike">
              <a:solidFill>
                <a:srgbClr val="000000"/>
              </a:solidFill>
              <a:latin typeface="Arial"/>
              <a:ea typeface="Arial"/>
              <a:cs typeface="Arial"/>
              <a:sym typeface="Arial"/>
            </a:endParaRPr>
          </a:p>
        </p:txBody>
      </p:sp>
      <p:sp>
        <p:nvSpPr>
          <p:cNvPr id="1487" name="Google Shape;1487;p73"/>
          <p:cNvSpPr txBox="1"/>
          <p:nvPr/>
        </p:nvSpPr>
        <p:spPr>
          <a:xfrm>
            <a:off x="1143360" y="4767480"/>
            <a:ext cx="1543800" cy="273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488" name="Google Shape;1488;p73"/>
          <p:cNvSpPr/>
          <p:nvPr/>
        </p:nvSpPr>
        <p:spPr>
          <a:xfrm>
            <a:off x="1863720" y="1852200"/>
            <a:ext cx="3199800" cy="34230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73"/>
          <p:cNvSpPr/>
          <p:nvPr/>
        </p:nvSpPr>
        <p:spPr>
          <a:xfrm>
            <a:off x="1863720" y="2262960"/>
            <a:ext cx="3199800" cy="34230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73"/>
          <p:cNvSpPr/>
          <p:nvPr/>
        </p:nvSpPr>
        <p:spPr>
          <a:xfrm>
            <a:off x="1915025" y="1909450"/>
            <a:ext cx="5961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491" name="Google Shape;1491;p73"/>
          <p:cNvSpPr/>
          <p:nvPr/>
        </p:nvSpPr>
        <p:spPr>
          <a:xfrm>
            <a:off x="1915152" y="2320200"/>
            <a:ext cx="5961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492" name="Google Shape;1492;p73"/>
          <p:cNvSpPr/>
          <p:nvPr/>
        </p:nvSpPr>
        <p:spPr>
          <a:xfrm>
            <a:off x="2549520" y="1909440"/>
            <a:ext cx="6855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493" name="Google Shape;1493;p73"/>
          <p:cNvSpPr/>
          <p:nvPr/>
        </p:nvSpPr>
        <p:spPr>
          <a:xfrm>
            <a:off x="2549520" y="2320200"/>
            <a:ext cx="6855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494" name="Google Shape;1494;p73"/>
          <p:cNvSpPr/>
          <p:nvPr/>
        </p:nvSpPr>
        <p:spPr>
          <a:xfrm>
            <a:off x="1261800" y="1874160"/>
            <a:ext cx="626100" cy="2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0:</a:t>
            </a:r>
            <a:endParaRPr b="0" i="0" sz="1800" u="none" cap="none" strike="noStrike">
              <a:solidFill>
                <a:srgbClr val="000000"/>
              </a:solidFill>
              <a:latin typeface="Arial"/>
              <a:ea typeface="Arial"/>
              <a:cs typeface="Arial"/>
              <a:sym typeface="Arial"/>
            </a:endParaRPr>
          </a:p>
        </p:txBody>
      </p:sp>
      <p:sp>
        <p:nvSpPr>
          <p:cNvPr id="1495" name="Google Shape;1495;p73"/>
          <p:cNvSpPr/>
          <p:nvPr/>
        </p:nvSpPr>
        <p:spPr>
          <a:xfrm>
            <a:off x="1261800" y="2297880"/>
            <a:ext cx="626100" cy="2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1:</a:t>
            </a:r>
            <a:endParaRPr b="0" i="0" sz="1800" u="none" cap="none" strike="noStrike">
              <a:solidFill>
                <a:srgbClr val="000000"/>
              </a:solidFill>
              <a:latin typeface="Arial"/>
              <a:ea typeface="Arial"/>
              <a:cs typeface="Arial"/>
              <a:sym typeface="Arial"/>
            </a:endParaRPr>
          </a:p>
        </p:txBody>
      </p:sp>
      <p:sp>
        <p:nvSpPr>
          <p:cNvPr id="1496" name="Google Shape;1496;p73"/>
          <p:cNvSpPr/>
          <p:nvPr/>
        </p:nvSpPr>
        <p:spPr>
          <a:xfrm>
            <a:off x="5121360" y="1852200"/>
            <a:ext cx="113700" cy="353100"/>
          </a:xfrm>
          <a:prstGeom prst="rightBrace">
            <a:avLst>
              <a:gd fmla="val 25781"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73"/>
          <p:cNvSpPr/>
          <p:nvPr/>
        </p:nvSpPr>
        <p:spPr>
          <a:xfrm>
            <a:off x="5258880" y="1874160"/>
            <a:ext cx="1595400" cy="2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E = 1</a:t>
            </a:r>
            <a:r>
              <a:rPr b="0" i="0" lang="en-US" sz="1350" u="none" cap="none" strike="noStrike">
                <a:solidFill>
                  <a:srgbClr val="000000"/>
                </a:solidFill>
                <a:latin typeface="Century Gothic"/>
                <a:ea typeface="Century Gothic"/>
                <a:cs typeface="Century Gothic"/>
                <a:sym typeface="Century Gothic"/>
              </a:rPr>
              <a:t>  lines per set</a:t>
            </a:r>
            <a:endParaRPr b="0" i="0" sz="1800" u="none" cap="none" strike="noStrike">
              <a:solidFill>
                <a:srgbClr val="000000"/>
              </a:solidFill>
              <a:latin typeface="Arial"/>
              <a:ea typeface="Arial"/>
              <a:cs typeface="Arial"/>
              <a:sym typeface="Arial"/>
            </a:endParaRPr>
          </a:p>
        </p:txBody>
      </p:sp>
      <p:sp>
        <p:nvSpPr>
          <p:cNvPr id="1498" name="Google Shape;1498;p73"/>
          <p:cNvSpPr/>
          <p:nvPr/>
        </p:nvSpPr>
        <p:spPr>
          <a:xfrm>
            <a:off x="3349800" y="1909440"/>
            <a:ext cx="15426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499" name="Google Shape;1499;p73"/>
          <p:cNvSpPr/>
          <p:nvPr/>
        </p:nvSpPr>
        <p:spPr>
          <a:xfrm>
            <a:off x="3349800" y="2309400"/>
            <a:ext cx="15426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500" name="Google Shape;1500;p73"/>
          <p:cNvSpPr/>
          <p:nvPr/>
        </p:nvSpPr>
        <p:spPr>
          <a:xfrm rot="-5400000">
            <a:off x="4016880" y="973500"/>
            <a:ext cx="113700" cy="1485300"/>
          </a:xfrm>
          <a:prstGeom prst="rightBrace">
            <a:avLst>
              <a:gd fmla="val 108333" name="adj1"/>
              <a:gd fmla="val 52319"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73"/>
          <p:cNvSpPr/>
          <p:nvPr/>
        </p:nvSpPr>
        <p:spPr>
          <a:xfrm>
            <a:off x="3585948" y="1248475"/>
            <a:ext cx="1306500" cy="4557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rgbClr val="000000"/>
                </a:solidFill>
                <a:latin typeface="Century Gothic"/>
                <a:ea typeface="Century Gothic"/>
                <a:cs typeface="Century Gothic"/>
                <a:sym typeface="Century Gothic"/>
              </a:rPr>
              <a:t>8  </a:t>
            </a:r>
            <a:r>
              <a:rPr b="0" i="0" lang="en-US" sz="1200" u="none" cap="none" strike="noStrike">
                <a:solidFill>
                  <a:srgbClr val="000000"/>
                </a:solidFill>
                <a:latin typeface="Century Gothic"/>
                <a:ea typeface="Century Gothic"/>
                <a:cs typeface="Century Gothic"/>
                <a:sym typeface="Century Gothic"/>
              </a:rPr>
              <a:t>bytes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entury Gothic"/>
                <a:ea typeface="Century Gothic"/>
                <a:cs typeface="Century Gothic"/>
                <a:sym typeface="Century Gothic"/>
              </a:rPr>
              <a:t>per data block</a:t>
            </a:r>
            <a:endParaRPr b="0" i="0" sz="1800" u="none" cap="none" strike="noStrike">
              <a:solidFill>
                <a:srgbClr val="000000"/>
              </a:solidFill>
              <a:latin typeface="Arial"/>
              <a:ea typeface="Arial"/>
              <a:cs typeface="Arial"/>
              <a:sym typeface="Arial"/>
            </a:endParaRPr>
          </a:p>
        </p:txBody>
      </p:sp>
      <p:sp>
        <p:nvSpPr>
          <p:cNvPr id="1502" name="Google Shape;1502;p73"/>
          <p:cNvSpPr/>
          <p:nvPr/>
        </p:nvSpPr>
        <p:spPr>
          <a:xfrm>
            <a:off x="1863720" y="2662920"/>
            <a:ext cx="3199800" cy="34230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73"/>
          <p:cNvSpPr/>
          <p:nvPr/>
        </p:nvSpPr>
        <p:spPr>
          <a:xfrm>
            <a:off x="1863720" y="3073680"/>
            <a:ext cx="3199800" cy="34230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73"/>
          <p:cNvSpPr/>
          <p:nvPr/>
        </p:nvSpPr>
        <p:spPr>
          <a:xfrm>
            <a:off x="1964052" y="2720150"/>
            <a:ext cx="5472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505" name="Google Shape;1505;p73"/>
          <p:cNvSpPr/>
          <p:nvPr/>
        </p:nvSpPr>
        <p:spPr>
          <a:xfrm>
            <a:off x="1964052" y="3130925"/>
            <a:ext cx="5472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506" name="Google Shape;1506;p73"/>
          <p:cNvSpPr/>
          <p:nvPr/>
        </p:nvSpPr>
        <p:spPr>
          <a:xfrm>
            <a:off x="2549520" y="2720160"/>
            <a:ext cx="6855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507" name="Google Shape;1507;p73"/>
          <p:cNvSpPr/>
          <p:nvPr/>
        </p:nvSpPr>
        <p:spPr>
          <a:xfrm>
            <a:off x="2549520" y="3130920"/>
            <a:ext cx="6855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508" name="Google Shape;1508;p73"/>
          <p:cNvSpPr/>
          <p:nvPr/>
        </p:nvSpPr>
        <p:spPr>
          <a:xfrm>
            <a:off x="1261800" y="2684880"/>
            <a:ext cx="626100" cy="2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2:</a:t>
            </a:r>
            <a:endParaRPr b="0" i="0" sz="1800" u="none" cap="none" strike="noStrike">
              <a:solidFill>
                <a:srgbClr val="000000"/>
              </a:solidFill>
              <a:latin typeface="Arial"/>
              <a:ea typeface="Arial"/>
              <a:cs typeface="Arial"/>
              <a:sym typeface="Arial"/>
            </a:endParaRPr>
          </a:p>
        </p:txBody>
      </p:sp>
      <p:sp>
        <p:nvSpPr>
          <p:cNvPr id="1509" name="Google Shape;1509;p73"/>
          <p:cNvSpPr/>
          <p:nvPr/>
        </p:nvSpPr>
        <p:spPr>
          <a:xfrm>
            <a:off x="1261800" y="3108960"/>
            <a:ext cx="626100" cy="2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3:</a:t>
            </a:r>
            <a:endParaRPr b="0" i="0" sz="1800" u="none" cap="none" strike="noStrike">
              <a:solidFill>
                <a:srgbClr val="000000"/>
              </a:solidFill>
              <a:latin typeface="Arial"/>
              <a:ea typeface="Arial"/>
              <a:cs typeface="Arial"/>
              <a:sym typeface="Arial"/>
            </a:endParaRPr>
          </a:p>
        </p:txBody>
      </p:sp>
      <p:sp>
        <p:nvSpPr>
          <p:cNvPr id="1510" name="Google Shape;1510;p73"/>
          <p:cNvSpPr/>
          <p:nvPr/>
        </p:nvSpPr>
        <p:spPr>
          <a:xfrm>
            <a:off x="3349800" y="2720160"/>
            <a:ext cx="15426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511" name="Google Shape;1511;p73"/>
          <p:cNvSpPr/>
          <p:nvPr/>
        </p:nvSpPr>
        <p:spPr>
          <a:xfrm>
            <a:off x="3349800" y="3120120"/>
            <a:ext cx="15426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512" name="Google Shape;1512;p73"/>
          <p:cNvSpPr/>
          <p:nvPr/>
        </p:nvSpPr>
        <p:spPr>
          <a:xfrm>
            <a:off x="1928880" y="3886200"/>
            <a:ext cx="702600" cy="2955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27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513" name="Google Shape;1513;p73"/>
          <p:cNvSpPr/>
          <p:nvPr/>
        </p:nvSpPr>
        <p:spPr>
          <a:xfrm>
            <a:off x="2761200" y="3886200"/>
            <a:ext cx="596100" cy="2955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2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514" name="Google Shape;1514;p73"/>
          <p:cNvSpPr/>
          <p:nvPr/>
        </p:nvSpPr>
        <p:spPr>
          <a:xfrm>
            <a:off x="3555360" y="4170600"/>
            <a:ext cx="856800" cy="17340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73"/>
          <p:cNvSpPr/>
          <p:nvPr/>
        </p:nvSpPr>
        <p:spPr>
          <a:xfrm>
            <a:off x="2698200" y="4170600"/>
            <a:ext cx="856800" cy="17340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73"/>
          <p:cNvSpPr/>
          <p:nvPr/>
        </p:nvSpPr>
        <p:spPr>
          <a:xfrm>
            <a:off x="1841040" y="4170600"/>
            <a:ext cx="856800" cy="17340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73"/>
          <p:cNvSpPr/>
          <p:nvPr/>
        </p:nvSpPr>
        <p:spPr>
          <a:xfrm>
            <a:off x="3705120" y="3886200"/>
            <a:ext cx="596100" cy="2955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3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518" name="Google Shape;1518;p73"/>
          <p:cNvSpPr/>
          <p:nvPr/>
        </p:nvSpPr>
        <p:spPr>
          <a:xfrm>
            <a:off x="4304880" y="4286880"/>
            <a:ext cx="260400" cy="2505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0</a:t>
            </a:r>
            <a:endParaRPr b="0" i="0" sz="1800" u="none" cap="none" strike="noStrike">
              <a:solidFill>
                <a:srgbClr val="000000"/>
              </a:solidFill>
              <a:latin typeface="Arial"/>
              <a:ea typeface="Arial"/>
              <a:cs typeface="Arial"/>
              <a:sym typeface="Arial"/>
            </a:endParaRPr>
          </a:p>
        </p:txBody>
      </p:sp>
      <p:sp>
        <p:nvSpPr>
          <p:cNvPr id="1519" name="Google Shape;1519;p73"/>
          <p:cNvSpPr/>
          <p:nvPr/>
        </p:nvSpPr>
        <p:spPr>
          <a:xfrm>
            <a:off x="1699551" y="4286875"/>
            <a:ext cx="414300" cy="2505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31</a:t>
            </a:r>
            <a:endParaRPr b="0" i="0" sz="1800" u="none" cap="none" strike="noStrike">
              <a:solidFill>
                <a:srgbClr val="000000"/>
              </a:solidFill>
              <a:latin typeface="Arial"/>
              <a:ea typeface="Arial"/>
              <a:cs typeface="Arial"/>
              <a:sym typeface="Arial"/>
            </a:endParaRPr>
          </a:p>
        </p:txBody>
      </p:sp>
      <p:sp>
        <p:nvSpPr>
          <p:cNvPr id="1520" name="Google Shape;1520;p73"/>
          <p:cNvSpPr/>
          <p:nvPr/>
        </p:nvSpPr>
        <p:spPr>
          <a:xfrm>
            <a:off x="1928877" y="4713850"/>
            <a:ext cx="529500" cy="2730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521" name="Google Shape;1521;p73"/>
          <p:cNvSpPr/>
          <p:nvPr/>
        </p:nvSpPr>
        <p:spPr>
          <a:xfrm>
            <a:off x="2599560" y="4713840"/>
            <a:ext cx="1012800" cy="2730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Set index</a:t>
            </a:r>
            <a:endParaRPr b="0" i="0" sz="1800" u="none" cap="none" strike="noStrike">
              <a:solidFill>
                <a:srgbClr val="000000"/>
              </a:solidFill>
              <a:latin typeface="Arial"/>
              <a:ea typeface="Arial"/>
              <a:cs typeface="Arial"/>
              <a:sym typeface="Arial"/>
            </a:endParaRPr>
          </a:p>
        </p:txBody>
      </p:sp>
      <p:sp>
        <p:nvSpPr>
          <p:cNvPr id="1522" name="Google Shape;1522;p73"/>
          <p:cNvSpPr/>
          <p:nvPr/>
        </p:nvSpPr>
        <p:spPr>
          <a:xfrm rot="5400000">
            <a:off x="2126880" y="4206300"/>
            <a:ext cx="228300" cy="79950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73"/>
          <p:cNvSpPr/>
          <p:nvPr/>
        </p:nvSpPr>
        <p:spPr>
          <a:xfrm rot="5400000">
            <a:off x="2984040" y="4206300"/>
            <a:ext cx="228300" cy="79950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73"/>
          <p:cNvSpPr/>
          <p:nvPr/>
        </p:nvSpPr>
        <p:spPr>
          <a:xfrm rot="5400000">
            <a:off x="3898440" y="4206300"/>
            <a:ext cx="228300" cy="79950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73"/>
          <p:cNvSpPr/>
          <p:nvPr/>
        </p:nvSpPr>
        <p:spPr>
          <a:xfrm>
            <a:off x="3574800" y="4713840"/>
            <a:ext cx="1018200" cy="2730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Block offset</a:t>
            </a:r>
            <a:endParaRPr b="0" i="0" sz="1800" u="none" cap="none" strike="noStrike">
              <a:solidFill>
                <a:srgbClr val="000000"/>
              </a:solidFill>
              <a:latin typeface="Arial"/>
              <a:ea typeface="Arial"/>
              <a:cs typeface="Arial"/>
              <a:sym typeface="Arial"/>
            </a:endParaRPr>
          </a:p>
        </p:txBody>
      </p:sp>
      <p:graphicFrame>
        <p:nvGraphicFramePr>
          <p:cNvPr id="1526" name="Google Shape;1526;p73"/>
          <p:cNvGraphicFramePr/>
          <p:nvPr/>
        </p:nvGraphicFramePr>
        <p:xfrm>
          <a:off x="5200560" y="2297520"/>
          <a:ext cx="3000000" cy="3000000"/>
        </p:xfrm>
        <a:graphic>
          <a:graphicData uri="http://schemas.openxmlformats.org/drawingml/2006/table">
            <a:tbl>
              <a:tblPr>
                <a:noFill/>
                <a:tableStyleId>{B458BCF9-2079-488C-B55C-AC60C8DF011B}</a:tableStyleId>
              </a:tblPr>
              <a:tblGrid>
                <a:gridCol w="430925"/>
                <a:gridCol w="2026075"/>
              </a:tblGrid>
              <a:tr h="3884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Set # for 0xFA1C</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0</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1</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2</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3</a:t>
                      </a:r>
                      <a:endParaRPr b="0" sz="1800" u="none" cap="none" strike="noStrike">
                        <a:solidFill>
                          <a:srgbClr val="000000"/>
                        </a:solidFill>
                        <a:latin typeface="Arial"/>
                        <a:ea typeface="Arial"/>
                        <a:cs typeface="Arial"/>
                        <a:sym typeface="Arial"/>
                      </a:endParaRPr>
                    </a:p>
                  </a:txBody>
                  <a:tcPr marT="45725" marB="45725" marR="68400" marL="68400"/>
                </a:tc>
              </a:tr>
              <a:tr h="62065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E.</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More than one of the above</a:t>
                      </a:r>
                      <a:endParaRPr b="0" sz="1800" u="none" cap="none" strike="noStrike">
                        <a:solidFill>
                          <a:srgbClr val="000000"/>
                        </a:solidFill>
                        <a:latin typeface="Arial"/>
                        <a:ea typeface="Arial"/>
                        <a:cs typeface="Arial"/>
                        <a:sym typeface="Arial"/>
                      </a:endParaRPr>
                    </a:p>
                  </a:txBody>
                  <a:tcPr marT="45725" marB="45725" marR="68400" marL="68400"/>
                </a:tc>
              </a:tr>
            </a:tbl>
          </a:graphicData>
        </a:graphic>
      </p:graphicFrame>
      <p:sp>
        <p:nvSpPr>
          <p:cNvPr id="1527" name="Google Shape;1527;p73"/>
          <p:cNvSpPr/>
          <p:nvPr/>
        </p:nvSpPr>
        <p:spPr>
          <a:xfrm>
            <a:off x="5238660" y="3937000"/>
            <a:ext cx="342300" cy="342300"/>
          </a:xfrm>
          <a:prstGeom prst="ellipse">
            <a:avLst/>
          </a:prstGeom>
          <a:noFill/>
          <a:ln cap="flat" cmpd="sng" w="572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73"/>
          <p:cNvSpPr txBox="1"/>
          <p:nvPr/>
        </p:nvSpPr>
        <p:spPr>
          <a:xfrm>
            <a:off x="1583600" y="3559213"/>
            <a:ext cx="4226400" cy="40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0xFA1C = 0b11111010000 </a:t>
            </a:r>
            <a:r>
              <a:rPr b="1" i="0" lang="en-US" sz="1400" u="none" cap="none" strike="noStrike">
                <a:solidFill>
                  <a:srgbClr val="000000"/>
                </a:solidFill>
                <a:latin typeface="Arial"/>
                <a:ea typeface="Arial"/>
                <a:cs typeface="Arial"/>
                <a:sym typeface="Arial"/>
              </a:rPr>
              <a:t>11</a:t>
            </a:r>
            <a:r>
              <a:rPr b="0" i="0" lang="en-US" sz="1400" u="none" cap="none" strike="noStrike">
                <a:solidFill>
                  <a:srgbClr val="000000"/>
                </a:solidFill>
                <a:latin typeface="Arial"/>
                <a:ea typeface="Arial"/>
                <a:cs typeface="Arial"/>
                <a:sym typeface="Arial"/>
              </a:rPr>
              <a:t> 100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74"/>
          <p:cNvSpPr txBox="1"/>
          <p:nvPr/>
        </p:nvSpPr>
        <p:spPr>
          <a:xfrm>
            <a:off x="1472400" y="990000"/>
            <a:ext cx="6057000" cy="399600"/>
          </a:xfrm>
          <a:prstGeom prst="rect">
            <a:avLst/>
          </a:prstGeom>
          <a:noFill/>
          <a:ln>
            <a:noFill/>
          </a:ln>
        </p:spPr>
        <p:txBody>
          <a:bodyPr anchorCtr="0" anchor="t" bIns="45700" lIns="91425" spcFirstLastPara="1" rIns="91425" wrap="square" tIns="45700">
            <a:noAutofit/>
          </a:bodyPr>
          <a:lstStyle/>
          <a:p>
            <a:pPr indent="-171000" lvl="0" marL="171360" marR="0" rtl="0" algn="l">
              <a:lnSpc>
                <a:spcPct val="9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What range of addresses will be in the same block as address </a:t>
            </a:r>
            <a:r>
              <a:rPr b="1" i="0" lang="en-US" sz="1800" u="none" cap="none" strike="noStrike">
                <a:solidFill>
                  <a:srgbClr val="660066"/>
                </a:solidFill>
                <a:latin typeface="Arial"/>
                <a:ea typeface="Arial"/>
                <a:cs typeface="Arial"/>
                <a:sym typeface="Arial"/>
              </a:rPr>
              <a:t>0xFA1C</a:t>
            </a:r>
            <a:r>
              <a:rPr b="0" i="0" lang="en-US" sz="1800" u="none" cap="none" strike="noStrike">
                <a:solidFill>
                  <a:srgbClr val="000000"/>
                </a:solidFill>
                <a:latin typeface="Arial"/>
                <a:ea typeface="Arial"/>
                <a:cs typeface="Arial"/>
                <a:sym typeface="Arial"/>
              </a:rPr>
              <a:t>?</a:t>
            </a:r>
            <a:endParaRPr b="0" i="0" sz="2100" u="none" cap="none" strike="noStrike">
              <a:solidFill>
                <a:srgbClr val="000000"/>
              </a:solidFill>
              <a:latin typeface="Arial"/>
              <a:ea typeface="Arial"/>
              <a:cs typeface="Arial"/>
              <a:sym typeface="Arial"/>
            </a:endParaRPr>
          </a:p>
        </p:txBody>
      </p:sp>
      <p:sp>
        <p:nvSpPr>
          <p:cNvPr id="1534" name="Google Shape;1534;p74"/>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Cache Block Range</a:t>
            </a:r>
            <a:endParaRPr b="0" i="0" sz="1350" u="none" cap="none" strike="noStrike">
              <a:solidFill>
                <a:srgbClr val="000000"/>
              </a:solidFill>
              <a:latin typeface="Arial"/>
              <a:ea typeface="Arial"/>
              <a:cs typeface="Arial"/>
              <a:sym typeface="Arial"/>
            </a:endParaRPr>
          </a:p>
        </p:txBody>
      </p:sp>
      <p:sp>
        <p:nvSpPr>
          <p:cNvPr id="1535" name="Google Shape;1535;p74"/>
          <p:cNvSpPr/>
          <p:nvPr/>
        </p:nvSpPr>
        <p:spPr>
          <a:xfrm>
            <a:off x="1863720" y="1852200"/>
            <a:ext cx="3199680" cy="34236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74"/>
          <p:cNvSpPr/>
          <p:nvPr/>
        </p:nvSpPr>
        <p:spPr>
          <a:xfrm>
            <a:off x="1863720" y="2262960"/>
            <a:ext cx="3199680" cy="34236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74"/>
          <p:cNvSpPr/>
          <p:nvPr/>
        </p:nvSpPr>
        <p:spPr>
          <a:xfrm>
            <a:off x="1978200" y="1909450"/>
            <a:ext cx="5712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538" name="Google Shape;1538;p74"/>
          <p:cNvSpPr/>
          <p:nvPr/>
        </p:nvSpPr>
        <p:spPr>
          <a:xfrm>
            <a:off x="1978200" y="2320200"/>
            <a:ext cx="5712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539" name="Google Shape;1539;p74"/>
          <p:cNvSpPr/>
          <p:nvPr/>
        </p:nvSpPr>
        <p:spPr>
          <a:xfrm>
            <a:off x="2549520" y="1909440"/>
            <a:ext cx="68544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540" name="Google Shape;1540;p74"/>
          <p:cNvSpPr/>
          <p:nvPr/>
        </p:nvSpPr>
        <p:spPr>
          <a:xfrm>
            <a:off x="2549520" y="2320200"/>
            <a:ext cx="68544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541" name="Google Shape;1541;p74"/>
          <p:cNvSpPr/>
          <p:nvPr/>
        </p:nvSpPr>
        <p:spPr>
          <a:xfrm>
            <a:off x="1261800" y="1874160"/>
            <a:ext cx="626040" cy="2962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0:</a:t>
            </a:r>
            <a:endParaRPr b="0" i="0" sz="1800" u="none" cap="none" strike="noStrike">
              <a:solidFill>
                <a:srgbClr val="000000"/>
              </a:solidFill>
              <a:latin typeface="Arial"/>
              <a:ea typeface="Arial"/>
              <a:cs typeface="Arial"/>
              <a:sym typeface="Arial"/>
            </a:endParaRPr>
          </a:p>
        </p:txBody>
      </p:sp>
      <p:sp>
        <p:nvSpPr>
          <p:cNvPr id="1542" name="Google Shape;1542;p74"/>
          <p:cNvSpPr/>
          <p:nvPr/>
        </p:nvSpPr>
        <p:spPr>
          <a:xfrm>
            <a:off x="1261800" y="2297880"/>
            <a:ext cx="626040" cy="2962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1:</a:t>
            </a:r>
            <a:endParaRPr b="0" i="0" sz="1800" u="none" cap="none" strike="noStrike">
              <a:solidFill>
                <a:srgbClr val="000000"/>
              </a:solidFill>
              <a:latin typeface="Arial"/>
              <a:ea typeface="Arial"/>
              <a:cs typeface="Arial"/>
              <a:sym typeface="Arial"/>
            </a:endParaRPr>
          </a:p>
        </p:txBody>
      </p:sp>
      <p:sp>
        <p:nvSpPr>
          <p:cNvPr id="1543" name="Google Shape;1543;p74"/>
          <p:cNvSpPr/>
          <p:nvPr/>
        </p:nvSpPr>
        <p:spPr>
          <a:xfrm>
            <a:off x="3349800" y="1909440"/>
            <a:ext cx="154260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544" name="Google Shape;1544;p74"/>
          <p:cNvSpPr/>
          <p:nvPr/>
        </p:nvSpPr>
        <p:spPr>
          <a:xfrm>
            <a:off x="3349800" y="2309400"/>
            <a:ext cx="154260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545" name="Google Shape;1545;p74"/>
          <p:cNvSpPr/>
          <p:nvPr/>
        </p:nvSpPr>
        <p:spPr>
          <a:xfrm rot="-5400000">
            <a:off x="4016880" y="973440"/>
            <a:ext cx="113760" cy="1485360"/>
          </a:xfrm>
          <a:prstGeom prst="rightBrace">
            <a:avLst>
              <a:gd fmla="val 108333" name="adj1"/>
              <a:gd fmla="val 52319"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74"/>
          <p:cNvSpPr/>
          <p:nvPr/>
        </p:nvSpPr>
        <p:spPr>
          <a:xfrm>
            <a:off x="3574798" y="1256013"/>
            <a:ext cx="1415400" cy="4557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rgbClr val="000000"/>
                </a:solidFill>
                <a:latin typeface="Century Gothic"/>
                <a:ea typeface="Century Gothic"/>
                <a:cs typeface="Century Gothic"/>
                <a:sym typeface="Century Gothic"/>
              </a:rPr>
              <a:t>8  </a:t>
            </a:r>
            <a:r>
              <a:rPr b="0" i="0" lang="en-US" sz="1200" u="none" cap="none" strike="noStrike">
                <a:solidFill>
                  <a:srgbClr val="000000"/>
                </a:solidFill>
                <a:latin typeface="Century Gothic"/>
                <a:ea typeface="Century Gothic"/>
                <a:cs typeface="Century Gothic"/>
                <a:sym typeface="Century Gothic"/>
              </a:rPr>
              <a:t>bytes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entury Gothic"/>
                <a:ea typeface="Century Gothic"/>
                <a:cs typeface="Century Gothic"/>
                <a:sym typeface="Century Gothic"/>
              </a:rPr>
              <a:t>per data block</a:t>
            </a:r>
            <a:endParaRPr b="0" i="0" sz="1800" u="none" cap="none" strike="noStrike">
              <a:solidFill>
                <a:srgbClr val="000000"/>
              </a:solidFill>
              <a:latin typeface="Arial"/>
              <a:ea typeface="Arial"/>
              <a:cs typeface="Arial"/>
              <a:sym typeface="Arial"/>
            </a:endParaRPr>
          </a:p>
        </p:txBody>
      </p:sp>
      <p:sp>
        <p:nvSpPr>
          <p:cNvPr id="1547" name="Google Shape;1547;p74"/>
          <p:cNvSpPr/>
          <p:nvPr/>
        </p:nvSpPr>
        <p:spPr>
          <a:xfrm>
            <a:off x="1863720" y="2662920"/>
            <a:ext cx="3199680" cy="34236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74"/>
          <p:cNvSpPr/>
          <p:nvPr/>
        </p:nvSpPr>
        <p:spPr>
          <a:xfrm>
            <a:off x="1863720" y="3073680"/>
            <a:ext cx="3199680" cy="34236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74"/>
          <p:cNvSpPr/>
          <p:nvPr/>
        </p:nvSpPr>
        <p:spPr>
          <a:xfrm>
            <a:off x="1978200" y="2720150"/>
            <a:ext cx="5712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550" name="Google Shape;1550;p74"/>
          <p:cNvSpPr/>
          <p:nvPr/>
        </p:nvSpPr>
        <p:spPr>
          <a:xfrm>
            <a:off x="1978200" y="3130925"/>
            <a:ext cx="5712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551" name="Google Shape;1551;p74"/>
          <p:cNvSpPr/>
          <p:nvPr/>
        </p:nvSpPr>
        <p:spPr>
          <a:xfrm>
            <a:off x="2549520" y="2720160"/>
            <a:ext cx="68544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552" name="Google Shape;1552;p74"/>
          <p:cNvSpPr/>
          <p:nvPr/>
        </p:nvSpPr>
        <p:spPr>
          <a:xfrm>
            <a:off x="2549520" y="3130920"/>
            <a:ext cx="68544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553" name="Google Shape;1553;p74"/>
          <p:cNvSpPr/>
          <p:nvPr/>
        </p:nvSpPr>
        <p:spPr>
          <a:xfrm>
            <a:off x="1261800" y="2684880"/>
            <a:ext cx="626040" cy="2962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2:</a:t>
            </a:r>
            <a:endParaRPr b="0" i="0" sz="1800" u="none" cap="none" strike="noStrike">
              <a:solidFill>
                <a:srgbClr val="000000"/>
              </a:solidFill>
              <a:latin typeface="Arial"/>
              <a:ea typeface="Arial"/>
              <a:cs typeface="Arial"/>
              <a:sym typeface="Arial"/>
            </a:endParaRPr>
          </a:p>
        </p:txBody>
      </p:sp>
      <p:sp>
        <p:nvSpPr>
          <p:cNvPr id="1554" name="Google Shape;1554;p74"/>
          <p:cNvSpPr/>
          <p:nvPr/>
        </p:nvSpPr>
        <p:spPr>
          <a:xfrm>
            <a:off x="1261800" y="3108960"/>
            <a:ext cx="626040" cy="2962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3:</a:t>
            </a:r>
            <a:endParaRPr b="0" i="0" sz="1800" u="none" cap="none" strike="noStrike">
              <a:solidFill>
                <a:srgbClr val="000000"/>
              </a:solidFill>
              <a:latin typeface="Arial"/>
              <a:ea typeface="Arial"/>
              <a:cs typeface="Arial"/>
              <a:sym typeface="Arial"/>
            </a:endParaRPr>
          </a:p>
        </p:txBody>
      </p:sp>
      <p:sp>
        <p:nvSpPr>
          <p:cNvPr id="1555" name="Google Shape;1555;p74"/>
          <p:cNvSpPr/>
          <p:nvPr/>
        </p:nvSpPr>
        <p:spPr>
          <a:xfrm>
            <a:off x="3349800" y="2720160"/>
            <a:ext cx="154260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556" name="Google Shape;1556;p74"/>
          <p:cNvSpPr/>
          <p:nvPr/>
        </p:nvSpPr>
        <p:spPr>
          <a:xfrm>
            <a:off x="3349800" y="3120120"/>
            <a:ext cx="1542600" cy="22824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557" name="Google Shape;1557;p74"/>
          <p:cNvSpPr/>
          <p:nvPr/>
        </p:nvSpPr>
        <p:spPr>
          <a:xfrm>
            <a:off x="1928880" y="3886200"/>
            <a:ext cx="702720" cy="29556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27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558" name="Google Shape;1558;p74"/>
          <p:cNvSpPr/>
          <p:nvPr/>
        </p:nvSpPr>
        <p:spPr>
          <a:xfrm>
            <a:off x="2761200" y="3886200"/>
            <a:ext cx="596160" cy="29556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2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559" name="Google Shape;1559;p74"/>
          <p:cNvSpPr/>
          <p:nvPr/>
        </p:nvSpPr>
        <p:spPr>
          <a:xfrm>
            <a:off x="3555360" y="4170600"/>
            <a:ext cx="856800" cy="17352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74"/>
          <p:cNvSpPr/>
          <p:nvPr/>
        </p:nvSpPr>
        <p:spPr>
          <a:xfrm>
            <a:off x="2698200" y="4170600"/>
            <a:ext cx="856800" cy="17352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74"/>
          <p:cNvSpPr/>
          <p:nvPr/>
        </p:nvSpPr>
        <p:spPr>
          <a:xfrm>
            <a:off x="1841040" y="4170600"/>
            <a:ext cx="856800" cy="17352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74"/>
          <p:cNvSpPr/>
          <p:nvPr/>
        </p:nvSpPr>
        <p:spPr>
          <a:xfrm>
            <a:off x="3705120" y="3886200"/>
            <a:ext cx="596160" cy="29556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3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563" name="Google Shape;1563;p74"/>
          <p:cNvSpPr/>
          <p:nvPr/>
        </p:nvSpPr>
        <p:spPr>
          <a:xfrm>
            <a:off x="4304880" y="4286880"/>
            <a:ext cx="260280" cy="2505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0</a:t>
            </a:r>
            <a:endParaRPr b="0" i="0" sz="1800" u="none" cap="none" strike="noStrike">
              <a:solidFill>
                <a:srgbClr val="000000"/>
              </a:solidFill>
              <a:latin typeface="Arial"/>
              <a:ea typeface="Arial"/>
              <a:cs typeface="Arial"/>
              <a:sym typeface="Arial"/>
            </a:endParaRPr>
          </a:p>
        </p:txBody>
      </p:sp>
      <p:sp>
        <p:nvSpPr>
          <p:cNvPr id="1564" name="Google Shape;1564;p74"/>
          <p:cNvSpPr/>
          <p:nvPr/>
        </p:nvSpPr>
        <p:spPr>
          <a:xfrm>
            <a:off x="1699551" y="4286875"/>
            <a:ext cx="414300" cy="2505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31</a:t>
            </a:r>
            <a:endParaRPr b="0" i="0" sz="1800" u="none" cap="none" strike="noStrike">
              <a:solidFill>
                <a:srgbClr val="000000"/>
              </a:solidFill>
              <a:latin typeface="Arial"/>
              <a:ea typeface="Arial"/>
              <a:cs typeface="Arial"/>
              <a:sym typeface="Arial"/>
            </a:endParaRPr>
          </a:p>
        </p:txBody>
      </p:sp>
      <p:sp>
        <p:nvSpPr>
          <p:cNvPr id="1565" name="Google Shape;1565;p74"/>
          <p:cNvSpPr/>
          <p:nvPr/>
        </p:nvSpPr>
        <p:spPr>
          <a:xfrm>
            <a:off x="1928877" y="4713850"/>
            <a:ext cx="529500" cy="2730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566" name="Google Shape;1566;p74"/>
          <p:cNvSpPr/>
          <p:nvPr/>
        </p:nvSpPr>
        <p:spPr>
          <a:xfrm>
            <a:off x="2599560" y="4713840"/>
            <a:ext cx="1012680" cy="27288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Set index</a:t>
            </a:r>
            <a:endParaRPr b="0" i="0" sz="1800" u="none" cap="none" strike="noStrike">
              <a:solidFill>
                <a:srgbClr val="000000"/>
              </a:solidFill>
              <a:latin typeface="Arial"/>
              <a:ea typeface="Arial"/>
              <a:cs typeface="Arial"/>
              <a:sym typeface="Arial"/>
            </a:endParaRPr>
          </a:p>
        </p:txBody>
      </p:sp>
      <p:sp>
        <p:nvSpPr>
          <p:cNvPr id="1567" name="Google Shape;1567;p74"/>
          <p:cNvSpPr/>
          <p:nvPr/>
        </p:nvSpPr>
        <p:spPr>
          <a:xfrm rot="5400000">
            <a:off x="2126880" y="4206240"/>
            <a:ext cx="228240" cy="79956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74"/>
          <p:cNvSpPr/>
          <p:nvPr/>
        </p:nvSpPr>
        <p:spPr>
          <a:xfrm rot="5400000">
            <a:off x="2984040" y="4206240"/>
            <a:ext cx="228240" cy="79956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74"/>
          <p:cNvSpPr/>
          <p:nvPr/>
        </p:nvSpPr>
        <p:spPr>
          <a:xfrm rot="5400000">
            <a:off x="3898440" y="4206240"/>
            <a:ext cx="228240" cy="79956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74"/>
          <p:cNvSpPr/>
          <p:nvPr/>
        </p:nvSpPr>
        <p:spPr>
          <a:xfrm>
            <a:off x="3574800" y="4713840"/>
            <a:ext cx="1018080" cy="27288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Block offset</a:t>
            </a:r>
            <a:endParaRPr b="0" i="0" sz="1800" u="none" cap="none" strike="noStrike">
              <a:solidFill>
                <a:srgbClr val="000000"/>
              </a:solidFill>
              <a:latin typeface="Arial"/>
              <a:ea typeface="Arial"/>
              <a:cs typeface="Arial"/>
              <a:sym typeface="Arial"/>
            </a:endParaRPr>
          </a:p>
        </p:txBody>
      </p:sp>
      <p:graphicFrame>
        <p:nvGraphicFramePr>
          <p:cNvPr id="1571" name="Google Shape;1571;p74"/>
          <p:cNvGraphicFramePr/>
          <p:nvPr/>
        </p:nvGraphicFramePr>
        <p:xfrm>
          <a:off x="5315040" y="2057400"/>
          <a:ext cx="3000000" cy="3000000"/>
        </p:xfrm>
        <a:graphic>
          <a:graphicData uri="http://schemas.openxmlformats.org/drawingml/2006/table">
            <a:tbl>
              <a:tblPr>
                <a:noFill/>
                <a:tableStyleId>{B458BCF9-2079-488C-B55C-AC60C8DF011B}</a:tableStyleId>
              </a:tblPr>
              <a:tblGrid>
                <a:gridCol w="430925"/>
                <a:gridCol w="2026075"/>
              </a:tblGrid>
              <a:tr h="3884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Addr. Range</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0xFA1C</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0xFA1C – 0xFA23</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0xFA1C – 0xFA1F</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0xFA18 – 0xFA1F</a:t>
                      </a:r>
                      <a:endParaRPr b="0" sz="1800" u="none" cap="none" strike="noStrike">
                        <a:solidFill>
                          <a:srgbClr val="000000"/>
                        </a:solidFill>
                        <a:latin typeface="Arial"/>
                        <a:ea typeface="Arial"/>
                        <a:cs typeface="Arial"/>
                        <a:sym typeface="Arial"/>
                      </a:endParaRPr>
                    </a:p>
                  </a:txBody>
                  <a:tcPr marT="45725" marB="45725" marR="68400" marL="68400"/>
                </a:tc>
              </a:tr>
              <a:tr h="897125">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E.</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It depends on the access size (byte, word, etc)</a:t>
                      </a:r>
                      <a:endParaRPr b="0" sz="1800" u="none" cap="none" strike="noStrike">
                        <a:solidFill>
                          <a:srgbClr val="000000"/>
                        </a:solidFill>
                        <a:latin typeface="Arial"/>
                        <a:ea typeface="Arial"/>
                        <a:cs typeface="Arial"/>
                        <a:sym typeface="Arial"/>
                      </a:endParaRPr>
                    </a:p>
                  </a:txBody>
                  <a:tcPr marT="45725" marB="45725" marR="68400" marL="68400"/>
                </a:tc>
              </a:tr>
            </a:tbl>
          </a:graphicData>
        </a:graphic>
      </p:graphicFrame>
      <p:sp>
        <p:nvSpPr>
          <p:cNvPr id="1572" name="Google Shape;1572;p74"/>
          <p:cNvSpPr txBox="1"/>
          <p:nvPr/>
        </p:nvSpPr>
        <p:spPr>
          <a:xfrm>
            <a:off x="1583600" y="3559213"/>
            <a:ext cx="4226400" cy="40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0xFA1C = 0b11111010000 11 100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75"/>
          <p:cNvSpPr txBox="1"/>
          <p:nvPr/>
        </p:nvSpPr>
        <p:spPr>
          <a:xfrm>
            <a:off x="1472400" y="990000"/>
            <a:ext cx="6057000" cy="399600"/>
          </a:xfrm>
          <a:prstGeom prst="rect">
            <a:avLst/>
          </a:prstGeom>
          <a:noFill/>
          <a:ln>
            <a:noFill/>
          </a:ln>
        </p:spPr>
        <p:txBody>
          <a:bodyPr anchorCtr="0" anchor="t" bIns="45700" lIns="91425" spcFirstLastPara="1" rIns="91425" wrap="square" tIns="45700">
            <a:noAutofit/>
          </a:bodyPr>
          <a:lstStyle/>
          <a:p>
            <a:pPr indent="-171000" lvl="0" marL="171359" marR="0" rtl="0" algn="l">
              <a:lnSpc>
                <a:spcPct val="9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What range of addresses will be in the same block as address </a:t>
            </a:r>
            <a:r>
              <a:rPr b="1" i="0" lang="en-US" sz="1800" u="none" cap="none" strike="noStrike">
                <a:solidFill>
                  <a:srgbClr val="660066"/>
                </a:solidFill>
                <a:latin typeface="Arial"/>
                <a:ea typeface="Arial"/>
                <a:cs typeface="Arial"/>
                <a:sym typeface="Arial"/>
              </a:rPr>
              <a:t>0xFA1C</a:t>
            </a:r>
            <a:r>
              <a:rPr b="0" i="0" lang="en-US" sz="1800" u="none" cap="none" strike="noStrike">
                <a:solidFill>
                  <a:srgbClr val="000000"/>
                </a:solidFill>
                <a:latin typeface="Arial"/>
                <a:ea typeface="Arial"/>
                <a:cs typeface="Arial"/>
                <a:sym typeface="Arial"/>
              </a:rPr>
              <a:t>?</a:t>
            </a:r>
            <a:endParaRPr b="0" i="0" sz="2100" u="none" cap="none" strike="noStrike">
              <a:solidFill>
                <a:srgbClr val="000000"/>
              </a:solidFill>
              <a:latin typeface="Arial"/>
              <a:ea typeface="Arial"/>
              <a:cs typeface="Arial"/>
              <a:sym typeface="Arial"/>
            </a:endParaRPr>
          </a:p>
        </p:txBody>
      </p:sp>
      <p:sp>
        <p:nvSpPr>
          <p:cNvPr id="1578" name="Google Shape;1578;p75"/>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Cache Block Range</a:t>
            </a:r>
            <a:endParaRPr b="0" i="0" sz="1350" u="none" cap="none" strike="noStrike">
              <a:solidFill>
                <a:srgbClr val="000000"/>
              </a:solidFill>
              <a:latin typeface="Arial"/>
              <a:ea typeface="Arial"/>
              <a:cs typeface="Arial"/>
              <a:sym typeface="Arial"/>
            </a:endParaRPr>
          </a:p>
        </p:txBody>
      </p:sp>
      <p:sp>
        <p:nvSpPr>
          <p:cNvPr id="1579" name="Google Shape;1579;p75"/>
          <p:cNvSpPr/>
          <p:nvPr/>
        </p:nvSpPr>
        <p:spPr>
          <a:xfrm>
            <a:off x="1863720" y="1852200"/>
            <a:ext cx="3199800" cy="34230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75"/>
          <p:cNvSpPr/>
          <p:nvPr/>
        </p:nvSpPr>
        <p:spPr>
          <a:xfrm>
            <a:off x="1863720" y="2262960"/>
            <a:ext cx="3199800" cy="34230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75"/>
          <p:cNvSpPr/>
          <p:nvPr/>
        </p:nvSpPr>
        <p:spPr>
          <a:xfrm>
            <a:off x="1978200" y="1909450"/>
            <a:ext cx="5712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582" name="Google Shape;1582;p75"/>
          <p:cNvSpPr/>
          <p:nvPr/>
        </p:nvSpPr>
        <p:spPr>
          <a:xfrm>
            <a:off x="1978200" y="2320200"/>
            <a:ext cx="5712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583" name="Google Shape;1583;p75"/>
          <p:cNvSpPr/>
          <p:nvPr/>
        </p:nvSpPr>
        <p:spPr>
          <a:xfrm>
            <a:off x="2549520" y="1909440"/>
            <a:ext cx="6855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584" name="Google Shape;1584;p75"/>
          <p:cNvSpPr/>
          <p:nvPr/>
        </p:nvSpPr>
        <p:spPr>
          <a:xfrm>
            <a:off x="2549520" y="2320200"/>
            <a:ext cx="6855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585" name="Google Shape;1585;p75"/>
          <p:cNvSpPr/>
          <p:nvPr/>
        </p:nvSpPr>
        <p:spPr>
          <a:xfrm>
            <a:off x="1261800" y="1874160"/>
            <a:ext cx="626100" cy="2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0:</a:t>
            </a:r>
            <a:endParaRPr b="0" i="0" sz="1800" u="none" cap="none" strike="noStrike">
              <a:solidFill>
                <a:srgbClr val="000000"/>
              </a:solidFill>
              <a:latin typeface="Arial"/>
              <a:ea typeface="Arial"/>
              <a:cs typeface="Arial"/>
              <a:sym typeface="Arial"/>
            </a:endParaRPr>
          </a:p>
        </p:txBody>
      </p:sp>
      <p:sp>
        <p:nvSpPr>
          <p:cNvPr id="1586" name="Google Shape;1586;p75"/>
          <p:cNvSpPr/>
          <p:nvPr/>
        </p:nvSpPr>
        <p:spPr>
          <a:xfrm>
            <a:off x="1261800" y="2297880"/>
            <a:ext cx="626100" cy="2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1:</a:t>
            </a:r>
            <a:endParaRPr b="0" i="0" sz="1800" u="none" cap="none" strike="noStrike">
              <a:solidFill>
                <a:srgbClr val="000000"/>
              </a:solidFill>
              <a:latin typeface="Arial"/>
              <a:ea typeface="Arial"/>
              <a:cs typeface="Arial"/>
              <a:sym typeface="Arial"/>
            </a:endParaRPr>
          </a:p>
        </p:txBody>
      </p:sp>
      <p:sp>
        <p:nvSpPr>
          <p:cNvPr id="1587" name="Google Shape;1587;p75"/>
          <p:cNvSpPr/>
          <p:nvPr/>
        </p:nvSpPr>
        <p:spPr>
          <a:xfrm>
            <a:off x="3349800" y="1909440"/>
            <a:ext cx="15426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588" name="Google Shape;1588;p75"/>
          <p:cNvSpPr/>
          <p:nvPr/>
        </p:nvSpPr>
        <p:spPr>
          <a:xfrm>
            <a:off x="3349800" y="2309400"/>
            <a:ext cx="15426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589" name="Google Shape;1589;p75"/>
          <p:cNvSpPr/>
          <p:nvPr/>
        </p:nvSpPr>
        <p:spPr>
          <a:xfrm rot="-5400000">
            <a:off x="4016880" y="973500"/>
            <a:ext cx="113700" cy="1485300"/>
          </a:xfrm>
          <a:prstGeom prst="rightBrace">
            <a:avLst>
              <a:gd fmla="val 108333" name="adj1"/>
              <a:gd fmla="val 52319"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75"/>
          <p:cNvSpPr/>
          <p:nvPr/>
        </p:nvSpPr>
        <p:spPr>
          <a:xfrm>
            <a:off x="3574798" y="1256013"/>
            <a:ext cx="1415400" cy="4557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rgbClr val="000000"/>
                </a:solidFill>
                <a:latin typeface="Century Gothic"/>
                <a:ea typeface="Century Gothic"/>
                <a:cs typeface="Century Gothic"/>
                <a:sym typeface="Century Gothic"/>
              </a:rPr>
              <a:t>8  </a:t>
            </a:r>
            <a:r>
              <a:rPr b="0" i="0" lang="en-US" sz="1200" u="none" cap="none" strike="noStrike">
                <a:solidFill>
                  <a:srgbClr val="000000"/>
                </a:solidFill>
                <a:latin typeface="Century Gothic"/>
                <a:ea typeface="Century Gothic"/>
                <a:cs typeface="Century Gothic"/>
                <a:sym typeface="Century Gothic"/>
              </a:rPr>
              <a:t>bytes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entury Gothic"/>
                <a:ea typeface="Century Gothic"/>
                <a:cs typeface="Century Gothic"/>
                <a:sym typeface="Century Gothic"/>
              </a:rPr>
              <a:t>per data block</a:t>
            </a:r>
            <a:endParaRPr b="0" i="0" sz="1800" u="none" cap="none" strike="noStrike">
              <a:solidFill>
                <a:srgbClr val="000000"/>
              </a:solidFill>
              <a:latin typeface="Arial"/>
              <a:ea typeface="Arial"/>
              <a:cs typeface="Arial"/>
              <a:sym typeface="Arial"/>
            </a:endParaRPr>
          </a:p>
        </p:txBody>
      </p:sp>
      <p:sp>
        <p:nvSpPr>
          <p:cNvPr id="1591" name="Google Shape;1591;p75"/>
          <p:cNvSpPr/>
          <p:nvPr/>
        </p:nvSpPr>
        <p:spPr>
          <a:xfrm>
            <a:off x="1863720" y="2662920"/>
            <a:ext cx="3199800" cy="34230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75"/>
          <p:cNvSpPr/>
          <p:nvPr/>
        </p:nvSpPr>
        <p:spPr>
          <a:xfrm>
            <a:off x="1863720" y="3073680"/>
            <a:ext cx="3199800" cy="342300"/>
          </a:xfrm>
          <a:prstGeom prst="rect">
            <a:avLst/>
          </a:prstGeom>
          <a:solidFill>
            <a:srgbClr val="C0C0C0"/>
          </a:solid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75"/>
          <p:cNvSpPr/>
          <p:nvPr/>
        </p:nvSpPr>
        <p:spPr>
          <a:xfrm>
            <a:off x="1978200" y="2720150"/>
            <a:ext cx="5712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594" name="Google Shape;1594;p75"/>
          <p:cNvSpPr/>
          <p:nvPr/>
        </p:nvSpPr>
        <p:spPr>
          <a:xfrm>
            <a:off x="1978200" y="3130925"/>
            <a:ext cx="5712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1655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Valid</a:t>
            </a:r>
            <a:endParaRPr b="0" i="0" sz="1800" u="none" cap="none" strike="noStrike">
              <a:solidFill>
                <a:srgbClr val="000000"/>
              </a:solidFill>
              <a:latin typeface="Arial"/>
              <a:ea typeface="Arial"/>
              <a:cs typeface="Arial"/>
              <a:sym typeface="Arial"/>
            </a:endParaRPr>
          </a:p>
        </p:txBody>
      </p:sp>
      <p:sp>
        <p:nvSpPr>
          <p:cNvPr id="1595" name="Google Shape;1595;p75"/>
          <p:cNvSpPr/>
          <p:nvPr/>
        </p:nvSpPr>
        <p:spPr>
          <a:xfrm>
            <a:off x="2549520" y="2720160"/>
            <a:ext cx="6855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596" name="Google Shape;1596;p75"/>
          <p:cNvSpPr/>
          <p:nvPr/>
        </p:nvSpPr>
        <p:spPr>
          <a:xfrm>
            <a:off x="2549520" y="3130920"/>
            <a:ext cx="6855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597" name="Google Shape;1597;p75"/>
          <p:cNvSpPr/>
          <p:nvPr/>
        </p:nvSpPr>
        <p:spPr>
          <a:xfrm>
            <a:off x="1261800" y="2684880"/>
            <a:ext cx="626100" cy="2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2:</a:t>
            </a:r>
            <a:endParaRPr b="0" i="0" sz="1800" u="none" cap="none" strike="noStrike">
              <a:solidFill>
                <a:srgbClr val="000000"/>
              </a:solidFill>
              <a:latin typeface="Arial"/>
              <a:ea typeface="Arial"/>
              <a:cs typeface="Arial"/>
              <a:sym typeface="Arial"/>
            </a:endParaRPr>
          </a:p>
        </p:txBody>
      </p:sp>
      <p:sp>
        <p:nvSpPr>
          <p:cNvPr id="1598" name="Google Shape;1598;p75"/>
          <p:cNvSpPr/>
          <p:nvPr/>
        </p:nvSpPr>
        <p:spPr>
          <a:xfrm>
            <a:off x="1261800" y="3108960"/>
            <a:ext cx="626100" cy="2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Set 3:</a:t>
            </a:r>
            <a:endParaRPr b="0" i="0" sz="1800" u="none" cap="none" strike="noStrike">
              <a:solidFill>
                <a:srgbClr val="000000"/>
              </a:solidFill>
              <a:latin typeface="Arial"/>
              <a:ea typeface="Arial"/>
              <a:cs typeface="Arial"/>
              <a:sym typeface="Arial"/>
            </a:endParaRPr>
          </a:p>
        </p:txBody>
      </p:sp>
      <p:sp>
        <p:nvSpPr>
          <p:cNvPr id="1599" name="Google Shape;1599;p75"/>
          <p:cNvSpPr/>
          <p:nvPr/>
        </p:nvSpPr>
        <p:spPr>
          <a:xfrm>
            <a:off x="3349800" y="2720160"/>
            <a:ext cx="15426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600" name="Google Shape;1600;p75"/>
          <p:cNvSpPr/>
          <p:nvPr/>
        </p:nvSpPr>
        <p:spPr>
          <a:xfrm>
            <a:off x="3349800" y="3120120"/>
            <a:ext cx="1542600" cy="228300"/>
          </a:xfrm>
          <a:prstGeom prst="rect">
            <a:avLst/>
          </a:prstGeom>
          <a:solidFill>
            <a:schemeClr val="lt1"/>
          </a:solidFill>
          <a:ln cap="flat" cmpd="sng" w="12600">
            <a:solidFill>
              <a:schemeClr val="dk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entury Gothic"/>
                <a:ea typeface="Century Gothic"/>
                <a:cs typeface="Century Gothic"/>
                <a:sym typeface="Century Gothic"/>
              </a:rPr>
              <a:t>Cache block</a:t>
            </a:r>
            <a:endParaRPr b="0" i="0" sz="1800" u="none" cap="none" strike="noStrike">
              <a:solidFill>
                <a:srgbClr val="000000"/>
              </a:solidFill>
              <a:latin typeface="Arial"/>
              <a:ea typeface="Arial"/>
              <a:cs typeface="Arial"/>
              <a:sym typeface="Arial"/>
            </a:endParaRPr>
          </a:p>
        </p:txBody>
      </p:sp>
      <p:sp>
        <p:nvSpPr>
          <p:cNvPr id="1601" name="Google Shape;1601;p75"/>
          <p:cNvSpPr/>
          <p:nvPr/>
        </p:nvSpPr>
        <p:spPr>
          <a:xfrm>
            <a:off x="1928880" y="3886200"/>
            <a:ext cx="702600" cy="2955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27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602" name="Google Shape;1602;p75"/>
          <p:cNvSpPr/>
          <p:nvPr/>
        </p:nvSpPr>
        <p:spPr>
          <a:xfrm>
            <a:off x="2761200" y="3886200"/>
            <a:ext cx="596100" cy="2955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2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603" name="Google Shape;1603;p75"/>
          <p:cNvSpPr/>
          <p:nvPr/>
        </p:nvSpPr>
        <p:spPr>
          <a:xfrm>
            <a:off x="3555360" y="4170600"/>
            <a:ext cx="856800" cy="17340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75"/>
          <p:cNvSpPr/>
          <p:nvPr/>
        </p:nvSpPr>
        <p:spPr>
          <a:xfrm>
            <a:off x="2698200" y="4170600"/>
            <a:ext cx="856800" cy="17340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75"/>
          <p:cNvSpPr/>
          <p:nvPr/>
        </p:nvSpPr>
        <p:spPr>
          <a:xfrm>
            <a:off x="1841040" y="4170600"/>
            <a:ext cx="856800" cy="173400"/>
          </a:xfrm>
          <a:prstGeom prst="rect">
            <a:avLst/>
          </a:prstGeom>
          <a:noFill/>
          <a:ln cap="flat" cmpd="sng" w="126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75"/>
          <p:cNvSpPr/>
          <p:nvPr/>
        </p:nvSpPr>
        <p:spPr>
          <a:xfrm>
            <a:off x="3705120" y="3886200"/>
            <a:ext cx="596100" cy="2955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rgbClr val="000000"/>
                </a:solidFill>
                <a:latin typeface="Century Gothic"/>
                <a:ea typeface="Century Gothic"/>
                <a:cs typeface="Century Gothic"/>
                <a:sym typeface="Century Gothic"/>
              </a:rPr>
              <a:t>3 </a:t>
            </a:r>
            <a:r>
              <a:rPr b="0" i="0" lang="en-US" sz="1500" u="none" cap="none" strike="noStrike">
                <a:solidFill>
                  <a:srgbClr val="000000"/>
                </a:solidFill>
                <a:latin typeface="Century Gothic"/>
                <a:ea typeface="Century Gothic"/>
                <a:cs typeface="Century Gothic"/>
                <a:sym typeface="Century Gothic"/>
              </a:rPr>
              <a:t>bits</a:t>
            </a:r>
            <a:endParaRPr b="0" i="0" sz="1800" u="none" cap="none" strike="noStrike">
              <a:solidFill>
                <a:srgbClr val="000000"/>
              </a:solidFill>
              <a:latin typeface="Arial"/>
              <a:ea typeface="Arial"/>
              <a:cs typeface="Arial"/>
              <a:sym typeface="Arial"/>
            </a:endParaRPr>
          </a:p>
        </p:txBody>
      </p:sp>
      <p:sp>
        <p:nvSpPr>
          <p:cNvPr id="1607" name="Google Shape;1607;p75"/>
          <p:cNvSpPr/>
          <p:nvPr/>
        </p:nvSpPr>
        <p:spPr>
          <a:xfrm>
            <a:off x="4304880" y="4286880"/>
            <a:ext cx="260400" cy="2505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0</a:t>
            </a:r>
            <a:endParaRPr b="0" i="0" sz="1800" u="none" cap="none" strike="noStrike">
              <a:solidFill>
                <a:srgbClr val="000000"/>
              </a:solidFill>
              <a:latin typeface="Arial"/>
              <a:ea typeface="Arial"/>
              <a:cs typeface="Arial"/>
              <a:sym typeface="Arial"/>
            </a:endParaRPr>
          </a:p>
        </p:txBody>
      </p:sp>
      <p:sp>
        <p:nvSpPr>
          <p:cNvPr id="1608" name="Google Shape;1608;p75"/>
          <p:cNvSpPr/>
          <p:nvPr/>
        </p:nvSpPr>
        <p:spPr>
          <a:xfrm>
            <a:off x="1699551" y="4286875"/>
            <a:ext cx="414300" cy="2505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Courier New"/>
                <a:ea typeface="Courier New"/>
                <a:cs typeface="Courier New"/>
                <a:sym typeface="Courier New"/>
              </a:rPr>
              <a:t>31</a:t>
            </a:r>
            <a:endParaRPr b="0" i="0" sz="1800" u="none" cap="none" strike="noStrike">
              <a:solidFill>
                <a:srgbClr val="000000"/>
              </a:solidFill>
              <a:latin typeface="Arial"/>
              <a:ea typeface="Arial"/>
              <a:cs typeface="Arial"/>
              <a:sym typeface="Arial"/>
            </a:endParaRPr>
          </a:p>
        </p:txBody>
      </p:sp>
      <p:sp>
        <p:nvSpPr>
          <p:cNvPr id="1609" name="Google Shape;1609;p75"/>
          <p:cNvSpPr/>
          <p:nvPr/>
        </p:nvSpPr>
        <p:spPr>
          <a:xfrm>
            <a:off x="1928877" y="4713850"/>
            <a:ext cx="529500" cy="2730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Tag</a:t>
            </a:r>
            <a:endParaRPr b="0" i="0" sz="1800" u="none" cap="none" strike="noStrike">
              <a:solidFill>
                <a:srgbClr val="000000"/>
              </a:solidFill>
              <a:latin typeface="Arial"/>
              <a:ea typeface="Arial"/>
              <a:cs typeface="Arial"/>
              <a:sym typeface="Arial"/>
            </a:endParaRPr>
          </a:p>
        </p:txBody>
      </p:sp>
      <p:sp>
        <p:nvSpPr>
          <p:cNvPr id="1610" name="Google Shape;1610;p75"/>
          <p:cNvSpPr/>
          <p:nvPr/>
        </p:nvSpPr>
        <p:spPr>
          <a:xfrm>
            <a:off x="2599560" y="4713840"/>
            <a:ext cx="1012800" cy="2730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Set index</a:t>
            </a:r>
            <a:endParaRPr b="0" i="0" sz="1800" u="none" cap="none" strike="noStrike">
              <a:solidFill>
                <a:srgbClr val="000000"/>
              </a:solidFill>
              <a:latin typeface="Arial"/>
              <a:ea typeface="Arial"/>
              <a:cs typeface="Arial"/>
              <a:sym typeface="Arial"/>
            </a:endParaRPr>
          </a:p>
        </p:txBody>
      </p:sp>
      <p:sp>
        <p:nvSpPr>
          <p:cNvPr id="1611" name="Google Shape;1611;p75"/>
          <p:cNvSpPr/>
          <p:nvPr/>
        </p:nvSpPr>
        <p:spPr>
          <a:xfrm rot="5400000">
            <a:off x="2126880" y="4206300"/>
            <a:ext cx="228300" cy="79950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75"/>
          <p:cNvSpPr/>
          <p:nvPr/>
        </p:nvSpPr>
        <p:spPr>
          <a:xfrm rot="5400000">
            <a:off x="2984040" y="4206300"/>
            <a:ext cx="228300" cy="79950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75"/>
          <p:cNvSpPr/>
          <p:nvPr/>
        </p:nvSpPr>
        <p:spPr>
          <a:xfrm rot="5400000">
            <a:off x="3898440" y="4206300"/>
            <a:ext cx="228300" cy="799500"/>
          </a:xfrm>
          <a:prstGeom prst="rightBrace">
            <a:avLst>
              <a:gd fmla="val 29167" name="adj1"/>
              <a:gd fmla="val 50000" name="adj2"/>
            </a:avLst>
          </a:prstGeom>
          <a:noFill/>
          <a:ln cap="flat" cmpd="sng" w="12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75"/>
          <p:cNvSpPr/>
          <p:nvPr/>
        </p:nvSpPr>
        <p:spPr>
          <a:xfrm>
            <a:off x="3574800" y="4713840"/>
            <a:ext cx="1018200" cy="273000"/>
          </a:xfrm>
          <a:prstGeom prst="rect">
            <a:avLst/>
          </a:prstGeom>
          <a:noFill/>
          <a:ln>
            <a:noFill/>
          </a:ln>
        </p:spPr>
        <p:txBody>
          <a:bodyPr anchorCtr="0" anchor="t" bIns="33475" lIns="68025" spcFirstLastPara="1" rIns="68025" wrap="square" tIns="33475">
            <a:noAutofit/>
          </a:bodyPr>
          <a:lstStyle/>
          <a:p>
            <a:pPr indent="0" lvl="0" marL="0" marR="0" rtl="0" algn="l">
              <a:lnSpc>
                <a:spcPct val="100000"/>
              </a:lnSpc>
              <a:spcBef>
                <a:spcPts val="0"/>
              </a:spcBef>
              <a:spcAft>
                <a:spcPts val="0"/>
              </a:spcAft>
              <a:buClr>
                <a:srgbClr val="000000"/>
              </a:buClr>
              <a:buSzPts val="1350"/>
              <a:buFont typeface="Arial"/>
              <a:buNone/>
            </a:pPr>
            <a:r>
              <a:rPr b="0" i="1" lang="en-US" sz="1350" u="none" cap="none" strike="noStrike">
                <a:solidFill>
                  <a:srgbClr val="000000"/>
                </a:solidFill>
                <a:latin typeface="Century Gothic"/>
                <a:ea typeface="Century Gothic"/>
                <a:cs typeface="Century Gothic"/>
                <a:sym typeface="Century Gothic"/>
              </a:rPr>
              <a:t>Block offset</a:t>
            </a:r>
            <a:endParaRPr b="0" i="0" sz="1800" u="none" cap="none" strike="noStrike">
              <a:solidFill>
                <a:srgbClr val="000000"/>
              </a:solidFill>
              <a:latin typeface="Arial"/>
              <a:ea typeface="Arial"/>
              <a:cs typeface="Arial"/>
              <a:sym typeface="Arial"/>
            </a:endParaRPr>
          </a:p>
        </p:txBody>
      </p:sp>
      <p:graphicFrame>
        <p:nvGraphicFramePr>
          <p:cNvPr id="1615" name="Google Shape;1615;p75"/>
          <p:cNvGraphicFramePr/>
          <p:nvPr/>
        </p:nvGraphicFramePr>
        <p:xfrm>
          <a:off x="5315040" y="2057400"/>
          <a:ext cx="3000000" cy="3000000"/>
        </p:xfrm>
        <a:graphic>
          <a:graphicData uri="http://schemas.openxmlformats.org/drawingml/2006/table">
            <a:tbl>
              <a:tblPr>
                <a:noFill/>
                <a:tableStyleId>{B458BCF9-2079-488C-B55C-AC60C8DF011B}</a:tableStyleId>
              </a:tblPr>
              <a:tblGrid>
                <a:gridCol w="430925"/>
                <a:gridCol w="2026075"/>
              </a:tblGrid>
              <a:tr h="3884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Addr. Range</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0xFA1C</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0xFA1C – 0xFA23</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0xFA1C – 0xFA1F</a:t>
                      </a:r>
                      <a:endParaRPr b="0" sz="1800" u="none" cap="none" strike="noStrike">
                        <a:solidFill>
                          <a:srgbClr val="000000"/>
                        </a:solidFill>
                        <a:latin typeface="Arial"/>
                        <a:ea typeface="Arial"/>
                        <a:cs typeface="Arial"/>
                        <a:sym typeface="Arial"/>
                      </a:endParaRPr>
                    </a:p>
                  </a:txBody>
                  <a:tcPr marT="45725" marB="45725" marR="68400" marL="68400"/>
                </a:tc>
              </a:tr>
              <a:tr h="388800">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0xFA18 – 0xFA1F</a:t>
                      </a:r>
                      <a:endParaRPr b="0" sz="1800" u="none" cap="none" strike="noStrike">
                        <a:solidFill>
                          <a:srgbClr val="000000"/>
                        </a:solidFill>
                        <a:latin typeface="Arial"/>
                        <a:ea typeface="Arial"/>
                        <a:cs typeface="Arial"/>
                        <a:sym typeface="Arial"/>
                      </a:endParaRPr>
                    </a:p>
                  </a:txBody>
                  <a:tcPr marT="45725" marB="45725" marR="68400" marL="68400"/>
                </a:tc>
              </a:tr>
              <a:tr h="897125">
                <a:tc>
                  <a:txBody>
                    <a:bodyPr/>
                    <a:lstStyle/>
                    <a:p>
                      <a:pPr indent="0" lvl="0" marL="0" marR="0" rtl="0" algn="l">
                        <a:lnSpc>
                          <a:spcPct val="100000"/>
                        </a:lnSpc>
                        <a:spcBef>
                          <a:spcPts val="0"/>
                        </a:spcBef>
                        <a:spcAft>
                          <a:spcPts val="0"/>
                        </a:spcAft>
                        <a:buClr>
                          <a:srgbClr val="000000"/>
                        </a:buClr>
                        <a:buSzPts val="2100"/>
                        <a:buFont typeface="Arial"/>
                        <a:buNone/>
                      </a:pPr>
                      <a:r>
                        <a:rPr b="1" lang="en-US" sz="2100" u="none" cap="none" strike="noStrike">
                          <a:solidFill>
                            <a:srgbClr val="660066"/>
                          </a:solidFill>
                          <a:latin typeface="Arial"/>
                          <a:ea typeface="Arial"/>
                          <a:cs typeface="Arial"/>
                          <a:sym typeface="Arial"/>
                        </a:rPr>
                        <a:t>E.</a:t>
                      </a:r>
                      <a:endParaRPr b="0" sz="1800" u="none" cap="none" strike="noStrike">
                        <a:solidFill>
                          <a:srgbClr val="000000"/>
                        </a:solidFill>
                        <a:latin typeface="Arial"/>
                        <a:ea typeface="Arial"/>
                        <a:cs typeface="Arial"/>
                        <a:sym typeface="Arial"/>
                      </a:endParaRPr>
                    </a:p>
                  </a:txBody>
                  <a:tcPr marT="45725" marB="45725" marR="68400" marL="684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Century Gothic"/>
                          <a:ea typeface="Century Gothic"/>
                          <a:cs typeface="Century Gothic"/>
                          <a:sym typeface="Century Gothic"/>
                        </a:rPr>
                        <a:t>It depends on the access size (byte, word, etc)</a:t>
                      </a:r>
                      <a:endParaRPr b="0" sz="1800" u="none" cap="none" strike="noStrike">
                        <a:solidFill>
                          <a:srgbClr val="000000"/>
                        </a:solidFill>
                        <a:latin typeface="Arial"/>
                        <a:ea typeface="Arial"/>
                        <a:cs typeface="Arial"/>
                        <a:sym typeface="Arial"/>
                      </a:endParaRPr>
                    </a:p>
                  </a:txBody>
                  <a:tcPr marT="45725" marB="45725" marR="68400" marL="68400"/>
                </a:tc>
              </a:tr>
            </a:tbl>
          </a:graphicData>
        </a:graphic>
      </p:graphicFrame>
      <p:sp>
        <p:nvSpPr>
          <p:cNvPr id="1616" name="Google Shape;1616;p75"/>
          <p:cNvSpPr/>
          <p:nvPr/>
        </p:nvSpPr>
        <p:spPr>
          <a:xfrm>
            <a:off x="5353140" y="3708400"/>
            <a:ext cx="342300" cy="342300"/>
          </a:xfrm>
          <a:prstGeom prst="ellipse">
            <a:avLst/>
          </a:prstGeom>
          <a:noFill/>
          <a:ln cap="flat" cmpd="sng" w="572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75"/>
          <p:cNvSpPr txBox="1"/>
          <p:nvPr/>
        </p:nvSpPr>
        <p:spPr>
          <a:xfrm>
            <a:off x="1583600" y="3559213"/>
            <a:ext cx="4226400" cy="40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0xFA1C = 0b11111010000 11 100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1" name="Shape 1621"/>
        <p:cNvGrpSpPr/>
        <p:nvPr/>
      </p:nvGrpSpPr>
      <p:grpSpPr>
        <a:xfrm>
          <a:off x="0" y="0"/>
          <a:ext cx="0" cy="0"/>
          <a:chOff x="0" y="0"/>
          <a:chExt cx="0" cy="0"/>
        </a:xfrm>
      </p:grpSpPr>
      <p:sp>
        <p:nvSpPr>
          <p:cNvPr id="1622" name="Google Shape;1622;p76"/>
          <p:cNvSpPr txBox="1"/>
          <p:nvPr/>
        </p:nvSpPr>
        <p:spPr>
          <a:xfrm>
            <a:off x="1614240" y="2361240"/>
            <a:ext cx="3783260" cy="2270520"/>
          </a:xfrm>
          <a:prstGeom prst="rect">
            <a:avLst/>
          </a:prstGeom>
          <a:noFill/>
          <a:ln>
            <a:noFill/>
          </a:ln>
        </p:spPr>
        <p:txBody>
          <a:bodyPr anchorCtr="0" anchor="t" bIns="45700" lIns="91425" spcFirstLastPara="1" rIns="91425" wrap="square" tIns="45700">
            <a:noAutofit/>
          </a:bodyPr>
          <a:lstStyle/>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int foo(int* a, int N)</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int i;</a:t>
            </a:r>
            <a:endParaRPr b="0" i="0" sz="14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int sum = 0;</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for(i = 0; i &lt; N; i++)</a:t>
            </a:r>
            <a:endParaRPr b="0" i="0" sz="14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sum += a[i];</a:t>
            </a:r>
            <a:endParaRPr b="0" i="0" sz="14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return sum;</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a:t>
            </a:r>
            <a:endParaRPr b="0" i="0" sz="2100" u="none" cap="none" strike="noStrike">
              <a:solidFill>
                <a:srgbClr val="000000"/>
              </a:solidFill>
              <a:latin typeface="Arial"/>
              <a:ea typeface="Arial"/>
              <a:cs typeface="Arial"/>
              <a:sym typeface="Arial"/>
            </a:endParaRPr>
          </a:p>
        </p:txBody>
      </p:sp>
      <p:sp>
        <p:nvSpPr>
          <p:cNvPr id="1623" name="Google Shape;1623;p76"/>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Cache Misses</a:t>
            </a:r>
            <a:endParaRPr b="0" i="0" sz="1350" u="none" cap="none" strike="noStrike">
              <a:solidFill>
                <a:srgbClr val="000000"/>
              </a:solidFill>
              <a:latin typeface="Arial"/>
              <a:ea typeface="Arial"/>
              <a:cs typeface="Arial"/>
              <a:sym typeface="Arial"/>
            </a:endParaRPr>
          </a:p>
        </p:txBody>
      </p:sp>
      <p:graphicFrame>
        <p:nvGraphicFramePr>
          <p:cNvPr id="1624" name="Google Shape;1624;p76"/>
          <p:cNvGraphicFramePr/>
          <p:nvPr/>
        </p:nvGraphicFramePr>
        <p:xfrm>
          <a:off x="5998680" y="2249640"/>
          <a:ext cx="3000000" cy="3000000"/>
        </p:xfrm>
        <a:graphic>
          <a:graphicData uri="http://schemas.openxmlformats.org/drawingml/2006/table">
            <a:tbl>
              <a:tblPr>
                <a:noFill/>
                <a:tableStyleId>{B458BCF9-2079-488C-B55C-AC60C8DF011B}</a:tableStyleId>
              </a:tblPr>
              <a:tblGrid>
                <a:gridCol w="372250"/>
                <a:gridCol w="1499400"/>
              </a:tblGrid>
              <a:tr h="5806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82800" marL="82800"/>
                </a:tc>
                <a:tc>
                  <a:txBody>
                    <a:bodyPr/>
                    <a:lstStyle/>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000000"/>
                          </a:solidFill>
                          <a:latin typeface="Arial"/>
                          <a:ea typeface="Arial"/>
                          <a:cs typeface="Arial"/>
                          <a:sym typeface="Arial"/>
                        </a:rPr>
                        <a:t>Accessed Bytes</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4</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16</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64</a:t>
                      </a:r>
                      <a:endParaRPr b="0" sz="1800" u="none" cap="none" strike="noStrike">
                        <a:solidFill>
                          <a:srgbClr val="000000"/>
                        </a:solidFill>
                        <a:latin typeface="Arial"/>
                        <a:ea typeface="Arial"/>
                        <a:cs typeface="Arial"/>
                        <a:sym typeface="Arial"/>
                      </a:endParaRPr>
                    </a:p>
                  </a:txBody>
                  <a:tcPr marT="45725" marB="45725" marR="82800" marL="82800"/>
                </a:tc>
              </a:tr>
              <a:tr h="38520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256</a:t>
                      </a:r>
                      <a:endParaRPr b="0" sz="1800" u="none" cap="none" strike="noStrike">
                        <a:solidFill>
                          <a:srgbClr val="000000"/>
                        </a:solidFill>
                        <a:latin typeface="Arial"/>
                        <a:ea typeface="Arial"/>
                        <a:cs typeface="Arial"/>
                        <a:sym typeface="Arial"/>
                      </a:endParaRPr>
                    </a:p>
                  </a:txBody>
                  <a:tcPr marT="45725" marB="45725" marR="82800" marL="82800"/>
                </a:tc>
              </a:tr>
            </a:tbl>
          </a:graphicData>
        </a:graphic>
      </p:graphicFrame>
      <p:sp>
        <p:nvSpPr>
          <p:cNvPr id="1625" name="Google Shape;1625;p76"/>
          <p:cNvSpPr/>
          <p:nvPr/>
        </p:nvSpPr>
        <p:spPr>
          <a:xfrm>
            <a:off x="1646280" y="1196640"/>
            <a:ext cx="501228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If N = 16, how many bytes does the loop access of a?</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77"/>
          <p:cNvSpPr txBox="1"/>
          <p:nvPr/>
        </p:nvSpPr>
        <p:spPr>
          <a:xfrm>
            <a:off x="1614240" y="2361240"/>
            <a:ext cx="3783260" cy="2270520"/>
          </a:xfrm>
          <a:prstGeom prst="rect">
            <a:avLst/>
          </a:prstGeom>
          <a:noFill/>
          <a:ln>
            <a:noFill/>
          </a:ln>
        </p:spPr>
        <p:txBody>
          <a:bodyPr anchorCtr="0" anchor="t" bIns="45700" lIns="91425" spcFirstLastPara="1" rIns="91425" wrap="square" tIns="45700">
            <a:noAutofit/>
          </a:bodyPr>
          <a:lstStyle/>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int foo(int* a, int N)</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int i;</a:t>
            </a:r>
            <a:endParaRPr b="0" i="0" sz="14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int sum = 0;</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for(i = 0; i &lt; N; i++)</a:t>
            </a:r>
            <a:endParaRPr b="0" i="0" sz="14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sum += a[i];</a:t>
            </a:r>
            <a:endParaRPr b="0" i="0" sz="14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return sum;</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a:t>
            </a:r>
            <a:endParaRPr b="0" i="0" sz="2100" u="none" cap="none" strike="noStrike">
              <a:solidFill>
                <a:srgbClr val="000000"/>
              </a:solidFill>
              <a:latin typeface="Arial"/>
              <a:ea typeface="Arial"/>
              <a:cs typeface="Arial"/>
              <a:sym typeface="Arial"/>
            </a:endParaRPr>
          </a:p>
        </p:txBody>
      </p:sp>
      <p:sp>
        <p:nvSpPr>
          <p:cNvPr id="1631" name="Google Shape;1631;p77"/>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Cache Misses</a:t>
            </a:r>
            <a:endParaRPr b="0" i="0" sz="1350" u="none" cap="none" strike="noStrike">
              <a:solidFill>
                <a:srgbClr val="000000"/>
              </a:solidFill>
              <a:latin typeface="Arial"/>
              <a:ea typeface="Arial"/>
              <a:cs typeface="Arial"/>
              <a:sym typeface="Arial"/>
            </a:endParaRPr>
          </a:p>
        </p:txBody>
      </p:sp>
      <p:graphicFrame>
        <p:nvGraphicFramePr>
          <p:cNvPr id="1632" name="Google Shape;1632;p77"/>
          <p:cNvGraphicFramePr/>
          <p:nvPr/>
        </p:nvGraphicFramePr>
        <p:xfrm>
          <a:off x="5998680" y="2249640"/>
          <a:ext cx="3000000" cy="3000000"/>
        </p:xfrm>
        <a:graphic>
          <a:graphicData uri="http://schemas.openxmlformats.org/drawingml/2006/table">
            <a:tbl>
              <a:tblPr>
                <a:noFill/>
                <a:tableStyleId>{B458BCF9-2079-488C-B55C-AC60C8DF011B}</a:tableStyleId>
              </a:tblPr>
              <a:tblGrid>
                <a:gridCol w="372250"/>
                <a:gridCol w="1499400"/>
              </a:tblGrid>
              <a:tr h="5806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82800" marL="82800"/>
                </a:tc>
                <a:tc>
                  <a:txBody>
                    <a:bodyPr/>
                    <a:lstStyle/>
                    <a:p>
                      <a:pPr indent="0" lvl="0" marL="0" marR="0" rtl="0" algn="l">
                        <a:lnSpc>
                          <a:spcPct val="100000"/>
                        </a:lnSpc>
                        <a:spcBef>
                          <a:spcPts val="0"/>
                        </a:spcBef>
                        <a:spcAft>
                          <a:spcPts val="0"/>
                        </a:spcAft>
                        <a:buClr>
                          <a:srgbClr val="000000"/>
                        </a:buClr>
                        <a:buSzPts val="1600"/>
                        <a:buFont typeface="Arial"/>
                        <a:buNone/>
                      </a:pPr>
                      <a:r>
                        <a:rPr b="0" lang="en-US" sz="1600" u="none" cap="none" strike="noStrike">
                          <a:solidFill>
                            <a:srgbClr val="000000"/>
                          </a:solidFill>
                          <a:latin typeface="Arial"/>
                          <a:ea typeface="Arial"/>
                          <a:cs typeface="Arial"/>
                          <a:sym typeface="Arial"/>
                        </a:rPr>
                        <a:t>Accessed Bytes</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4</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16</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64</a:t>
                      </a:r>
                      <a:endParaRPr b="0" sz="1800" u="none" cap="none" strike="noStrike">
                        <a:solidFill>
                          <a:srgbClr val="000000"/>
                        </a:solidFill>
                        <a:latin typeface="Arial"/>
                        <a:ea typeface="Arial"/>
                        <a:cs typeface="Arial"/>
                        <a:sym typeface="Arial"/>
                      </a:endParaRPr>
                    </a:p>
                  </a:txBody>
                  <a:tcPr marT="45725" marB="45725" marR="82800" marL="82800"/>
                </a:tc>
              </a:tr>
              <a:tr h="38520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256</a:t>
                      </a:r>
                      <a:endParaRPr b="0" sz="1800" u="none" cap="none" strike="noStrike">
                        <a:solidFill>
                          <a:srgbClr val="000000"/>
                        </a:solidFill>
                        <a:latin typeface="Arial"/>
                        <a:ea typeface="Arial"/>
                        <a:cs typeface="Arial"/>
                        <a:sym typeface="Arial"/>
                      </a:endParaRPr>
                    </a:p>
                  </a:txBody>
                  <a:tcPr marT="45725" marB="45725" marR="82800" marL="82800"/>
                </a:tc>
              </a:tr>
            </a:tbl>
          </a:graphicData>
        </a:graphic>
      </p:graphicFrame>
      <p:sp>
        <p:nvSpPr>
          <p:cNvPr id="1633" name="Google Shape;1633;p77"/>
          <p:cNvSpPr/>
          <p:nvPr/>
        </p:nvSpPr>
        <p:spPr>
          <a:xfrm>
            <a:off x="1646280" y="1196640"/>
            <a:ext cx="501228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If N = 16, how many bytes does the loop access of a?</a:t>
            </a:r>
            <a:endParaRPr b="0" i="0" sz="1800" u="none" cap="none" strike="noStrike">
              <a:solidFill>
                <a:srgbClr val="000000"/>
              </a:solidFill>
              <a:latin typeface="Arial"/>
              <a:ea typeface="Arial"/>
              <a:cs typeface="Arial"/>
              <a:sym typeface="Arial"/>
            </a:endParaRPr>
          </a:p>
        </p:txBody>
      </p:sp>
      <p:sp>
        <p:nvSpPr>
          <p:cNvPr id="1634" name="Google Shape;1634;p77"/>
          <p:cNvSpPr/>
          <p:nvPr/>
        </p:nvSpPr>
        <p:spPr>
          <a:xfrm>
            <a:off x="5979700" y="3595120"/>
            <a:ext cx="342360" cy="342360"/>
          </a:xfrm>
          <a:prstGeom prst="ellipse">
            <a:avLst/>
          </a:prstGeom>
          <a:noFill/>
          <a:ln cap="flat" cmpd="sng" w="572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78"/>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Cache Misses</a:t>
            </a:r>
            <a:endParaRPr b="0" i="0" sz="1350" u="none" cap="none" strike="noStrike">
              <a:solidFill>
                <a:srgbClr val="000000"/>
              </a:solidFill>
              <a:latin typeface="Arial"/>
              <a:ea typeface="Arial"/>
              <a:cs typeface="Arial"/>
              <a:sym typeface="Arial"/>
            </a:endParaRPr>
          </a:p>
        </p:txBody>
      </p:sp>
      <p:graphicFrame>
        <p:nvGraphicFramePr>
          <p:cNvPr id="1641" name="Google Shape;1641;p78"/>
          <p:cNvGraphicFramePr/>
          <p:nvPr/>
        </p:nvGraphicFramePr>
        <p:xfrm>
          <a:off x="5998680" y="2249640"/>
          <a:ext cx="3000000" cy="3000000"/>
        </p:xfrm>
        <a:graphic>
          <a:graphicData uri="http://schemas.openxmlformats.org/drawingml/2006/table">
            <a:tbl>
              <a:tblPr>
                <a:noFill/>
                <a:tableStyleId>{B458BCF9-2079-488C-B55C-AC60C8DF011B}</a:tableStyleId>
              </a:tblPr>
              <a:tblGrid>
                <a:gridCol w="372250"/>
                <a:gridCol w="1499400"/>
              </a:tblGrid>
              <a:tr h="384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82800" marL="82800"/>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rgbClr val="000000"/>
                          </a:solidFill>
                          <a:latin typeface="Arial"/>
                          <a:ea typeface="Arial"/>
                          <a:cs typeface="Arial"/>
                          <a:sym typeface="Arial"/>
                        </a:rPr>
                        <a:t>Miss Rate</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0 %</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25 %</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33 %</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50 %</a:t>
                      </a:r>
                      <a:endParaRPr b="0" i="0" sz="1800" u="none" cap="none" strike="noStrike">
                        <a:solidFill>
                          <a:srgbClr val="000000"/>
                        </a:solidFill>
                        <a:latin typeface="Arial"/>
                        <a:ea typeface="Arial"/>
                        <a:cs typeface="Arial"/>
                        <a:sym typeface="Arial"/>
                      </a:endParaRPr>
                    </a:p>
                  </a:txBody>
                  <a:tcPr marT="45725" marB="45725" marR="82800" marL="82800"/>
                </a:tc>
              </a:tr>
              <a:tr h="3855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E</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66 %</a:t>
                      </a:r>
                      <a:endParaRPr b="0" i="0" sz="1800" u="none" cap="none" strike="noStrike">
                        <a:solidFill>
                          <a:srgbClr val="000000"/>
                        </a:solidFill>
                        <a:latin typeface="Arial"/>
                        <a:ea typeface="Arial"/>
                        <a:cs typeface="Arial"/>
                        <a:sym typeface="Arial"/>
                      </a:endParaRPr>
                    </a:p>
                  </a:txBody>
                  <a:tcPr marT="45725" marB="45725" marR="82800" marL="82800"/>
                </a:tc>
              </a:tr>
            </a:tbl>
          </a:graphicData>
        </a:graphic>
      </p:graphicFrame>
      <p:sp>
        <p:nvSpPr>
          <p:cNvPr id="1642" name="Google Shape;1642;p78"/>
          <p:cNvSpPr/>
          <p:nvPr/>
        </p:nvSpPr>
        <p:spPr>
          <a:xfrm>
            <a:off x="628560" y="2002909"/>
            <a:ext cx="4572000" cy="313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void muchAccessSoCacheWow(int *bigArr){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48 KB array of ints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int length = (48*1024)/sizeof(int);</a:t>
            </a:r>
            <a:br>
              <a:rPr b="0" i="0" lang="en-US" sz="1100" u="none" cap="none" strike="noStrike">
                <a:solidFill>
                  <a:schemeClr val="dk1"/>
                </a:solidFill>
                <a:latin typeface="Courier New"/>
                <a:ea typeface="Courier New"/>
                <a:cs typeface="Courier New"/>
                <a:sym typeface="Courier New"/>
              </a:rPr>
            </a:b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int access = 0;</a:t>
            </a:r>
            <a:br>
              <a:rPr b="0" i="0" lang="en-US" sz="1100" u="none" cap="none" strike="noStrike">
                <a:solidFill>
                  <a:schemeClr val="dk1"/>
                </a:solidFill>
                <a:latin typeface="Courier New"/>
                <a:ea typeface="Courier New"/>
                <a:cs typeface="Courier New"/>
                <a:sym typeface="Courier New"/>
              </a:rPr>
            </a:b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traverse array with stride 8</a:t>
            </a:r>
            <a:br>
              <a:rPr b="0" i="0" lang="en-US" sz="1100" u="none" cap="none" strike="noStrike">
                <a:solidFill>
                  <a:schemeClr val="dk1"/>
                </a:solidFill>
                <a:latin typeface="Courier New"/>
                <a:ea typeface="Courier New"/>
                <a:cs typeface="Courier New"/>
                <a:sym typeface="Courier New"/>
              </a:rPr>
            </a:b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pass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for(int i = 0; i &lt; length; i+=8){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access = bigArr[i];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pass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for(int i = 0; i &lt; length; i+=8){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access = bigArr[i];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643" name="Google Shape;1643;p78"/>
          <p:cNvSpPr/>
          <p:nvPr/>
        </p:nvSpPr>
        <p:spPr>
          <a:xfrm>
            <a:off x="628560" y="1000775"/>
            <a:ext cx="7886520"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Consider a 32 KB cache in a 32 bit address space. The cache is 8-way associative and has 64 bytes per block. A LRU (Least Recently Used) replacement policy is used.</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What is the miss rate on </a:t>
            </a:r>
            <a:r>
              <a:rPr b="1" i="0" lang="en-US" sz="1600" u="none" cap="none" strike="noStrike">
                <a:solidFill>
                  <a:schemeClr val="dk1"/>
                </a:solidFill>
                <a:latin typeface="Arial"/>
                <a:ea typeface="Arial"/>
                <a:cs typeface="Arial"/>
                <a:sym typeface="Arial"/>
              </a:rPr>
              <a:t>‘pass 1’</a:t>
            </a:r>
            <a:r>
              <a:rPr b="0" i="0" lang="en-US" sz="16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79"/>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Cache Misses</a:t>
            </a:r>
            <a:endParaRPr b="0" i="0" sz="1350" u="none" cap="none" strike="noStrike">
              <a:solidFill>
                <a:srgbClr val="000000"/>
              </a:solidFill>
              <a:latin typeface="Arial"/>
              <a:ea typeface="Arial"/>
              <a:cs typeface="Arial"/>
              <a:sym typeface="Arial"/>
            </a:endParaRPr>
          </a:p>
        </p:txBody>
      </p:sp>
      <p:graphicFrame>
        <p:nvGraphicFramePr>
          <p:cNvPr id="1650" name="Google Shape;1650;p79"/>
          <p:cNvGraphicFramePr/>
          <p:nvPr/>
        </p:nvGraphicFramePr>
        <p:xfrm>
          <a:off x="5998680" y="2249640"/>
          <a:ext cx="3000000" cy="3000000"/>
        </p:xfrm>
        <a:graphic>
          <a:graphicData uri="http://schemas.openxmlformats.org/drawingml/2006/table">
            <a:tbl>
              <a:tblPr>
                <a:noFill/>
                <a:tableStyleId>{B458BCF9-2079-488C-B55C-AC60C8DF011B}</a:tableStyleId>
              </a:tblPr>
              <a:tblGrid>
                <a:gridCol w="372250"/>
                <a:gridCol w="1499400"/>
              </a:tblGrid>
              <a:tr h="384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82800" marL="82800"/>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rgbClr val="000000"/>
                          </a:solidFill>
                          <a:latin typeface="Arial"/>
                          <a:ea typeface="Arial"/>
                          <a:cs typeface="Arial"/>
                          <a:sym typeface="Arial"/>
                        </a:rPr>
                        <a:t>Miss Rate</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0 %</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25 %</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33 %</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50 %</a:t>
                      </a:r>
                      <a:endParaRPr b="0" i="0" sz="1800" u="none" cap="none" strike="noStrike">
                        <a:solidFill>
                          <a:srgbClr val="000000"/>
                        </a:solidFill>
                        <a:latin typeface="Arial"/>
                        <a:ea typeface="Arial"/>
                        <a:cs typeface="Arial"/>
                        <a:sym typeface="Arial"/>
                      </a:endParaRPr>
                    </a:p>
                  </a:txBody>
                  <a:tcPr marT="45725" marB="45725" marR="82800" marL="82800"/>
                </a:tc>
              </a:tr>
              <a:tr h="3855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E</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66 %</a:t>
                      </a:r>
                      <a:endParaRPr b="0" i="0" sz="1800" u="none" cap="none" strike="noStrike">
                        <a:solidFill>
                          <a:srgbClr val="000000"/>
                        </a:solidFill>
                        <a:latin typeface="Arial"/>
                        <a:ea typeface="Arial"/>
                        <a:cs typeface="Arial"/>
                        <a:sym typeface="Arial"/>
                      </a:endParaRPr>
                    </a:p>
                  </a:txBody>
                  <a:tcPr marT="45725" marB="45725" marR="82800" marL="82800"/>
                </a:tc>
              </a:tr>
            </a:tbl>
          </a:graphicData>
        </a:graphic>
      </p:graphicFrame>
      <p:sp>
        <p:nvSpPr>
          <p:cNvPr id="1651" name="Google Shape;1651;p79"/>
          <p:cNvSpPr/>
          <p:nvPr/>
        </p:nvSpPr>
        <p:spPr>
          <a:xfrm>
            <a:off x="5998680" y="3781080"/>
            <a:ext cx="342360" cy="342360"/>
          </a:xfrm>
          <a:prstGeom prst="ellipse">
            <a:avLst/>
          </a:prstGeom>
          <a:noFill/>
          <a:ln cap="flat" cmpd="sng" w="572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79"/>
          <p:cNvSpPr/>
          <p:nvPr/>
        </p:nvSpPr>
        <p:spPr>
          <a:xfrm>
            <a:off x="628560" y="2004184"/>
            <a:ext cx="4572000" cy="313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void muchAccessSoCacheWow(int *bigArr){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48 KB array of ints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int length = (48*1024)/sizeof(int);</a:t>
            </a:r>
            <a:br>
              <a:rPr b="0" i="0" lang="en-US" sz="1100" u="none" cap="none" strike="noStrike">
                <a:solidFill>
                  <a:schemeClr val="dk1"/>
                </a:solidFill>
                <a:latin typeface="Courier New"/>
                <a:ea typeface="Courier New"/>
                <a:cs typeface="Courier New"/>
                <a:sym typeface="Courier New"/>
              </a:rPr>
            </a:b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int access = 0;</a:t>
            </a:r>
            <a:br>
              <a:rPr b="0" i="0" lang="en-US" sz="1100" u="none" cap="none" strike="noStrike">
                <a:solidFill>
                  <a:schemeClr val="dk1"/>
                </a:solidFill>
                <a:latin typeface="Courier New"/>
                <a:ea typeface="Courier New"/>
                <a:cs typeface="Courier New"/>
                <a:sym typeface="Courier New"/>
              </a:rPr>
            </a:b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traverse array with stride 8</a:t>
            </a:r>
            <a:br>
              <a:rPr b="0" i="0" lang="en-US" sz="1100" u="none" cap="none" strike="noStrike">
                <a:solidFill>
                  <a:schemeClr val="dk1"/>
                </a:solidFill>
                <a:latin typeface="Courier New"/>
                <a:ea typeface="Courier New"/>
                <a:cs typeface="Courier New"/>
                <a:sym typeface="Courier New"/>
              </a:rPr>
            </a:b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pass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for(int i = 0; i &lt; length; i+=8){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access = bigArr[i];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pass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for(int i = 0; i &lt; length; i+=8){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access = bigArr[i];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653" name="Google Shape;1653;p79"/>
          <p:cNvSpPr/>
          <p:nvPr/>
        </p:nvSpPr>
        <p:spPr>
          <a:xfrm>
            <a:off x="628560" y="1000775"/>
            <a:ext cx="7886520"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Consider a 32 KB cache in a 32 bit address space. The cache is 8-way associative and has 64 bytes per block. A LRU (Least Recently Used) replacement policy is used.</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What is the miss rate on </a:t>
            </a:r>
            <a:r>
              <a:rPr b="1" i="0" lang="en-US" sz="1600" u="none" cap="none" strike="noStrike">
                <a:solidFill>
                  <a:schemeClr val="dk1"/>
                </a:solidFill>
                <a:latin typeface="Arial"/>
                <a:ea typeface="Arial"/>
                <a:cs typeface="Arial"/>
                <a:sym typeface="Arial"/>
              </a:rPr>
              <a:t>‘pass 1’</a:t>
            </a:r>
            <a:r>
              <a:rPr b="0" i="0" lang="en-US" sz="16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Cache Organization</a:t>
            </a:r>
            <a:endParaRPr b="0" i="0" sz="1350" u="none" cap="none" strike="noStrike">
              <a:solidFill>
                <a:srgbClr val="000000"/>
              </a:solidFill>
              <a:latin typeface="Arial"/>
              <a:ea typeface="Arial"/>
              <a:cs typeface="Arial"/>
              <a:sym typeface="Arial"/>
            </a:endParaRPr>
          </a:p>
        </p:txBody>
      </p:sp>
      <p:grpSp>
        <p:nvGrpSpPr>
          <p:cNvPr id="209" name="Google Shape;209;p8"/>
          <p:cNvGrpSpPr/>
          <p:nvPr/>
        </p:nvGrpSpPr>
        <p:grpSpPr>
          <a:xfrm>
            <a:off x="2053950" y="1941750"/>
            <a:ext cx="5035600" cy="2022000"/>
            <a:chOff x="1610200" y="1701775"/>
            <a:chExt cx="5035600" cy="2022000"/>
          </a:xfrm>
        </p:grpSpPr>
        <p:grpSp>
          <p:nvGrpSpPr>
            <p:cNvPr id="210" name="Google Shape;210;p8"/>
            <p:cNvGrpSpPr/>
            <p:nvPr/>
          </p:nvGrpSpPr>
          <p:grpSpPr>
            <a:xfrm>
              <a:off x="1610200" y="1701775"/>
              <a:ext cx="5035600" cy="374100"/>
              <a:chOff x="1610200" y="1701775"/>
              <a:chExt cx="5035600" cy="374100"/>
            </a:xfrm>
          </p:grpSpPr>
          <p:sp>
            <p:nvSpPr>
              <p:cNvPr id="211" name="Google Shape;211;p8"/>
              <p:cNvSpPr/>
              <p:nvPr/>
            </p:nvSpPr>
            <p:spPr>
              <a:xfrm>
                <a:off x="1610200" y="1701775"/>
                <a:ext cx="1335600" cy="3741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8"/>
              <p:cNvSpPr/>
              <p:nvPr/>
            </p:nvSpPr>
            <p:spPr>
              <a:xfrm>
                <a:off x="3082800" y="1701775"/>
                <a:ext cx="1335600" cy="3741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8"/>
              <p:cNvSpPr/>
              <p:nvPr/>
            </p:nvSpPr>
            <p:spPr>
              <a:xfrm>
                <a:off x="4555400" y="1827775"/>
                <a:ext cx="114600" cy="122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8"/>
              <p:cNvSpPr/>
              <p:nvPr/>
            </p:nvSpPr>
            <p:spPr>
              <a:xfrm>
                <a:off x="4807000" y="1827775"/>
                <a:ext cx="114600" cy="122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8"/>
              <p:cNvSpPr/>
              <p:nvPr/>
            </p:nvSpPr>
            <p:spPr>
              <a:xfrm>
                <a:off x="5058600" y="1827775"/>
                <a:ext cx="114600" cy="122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8"/>
              <p:cNvSpPr/>
              <p:nvPr/>
            </p:nvSpPr>
            <p:spPr>
              <a:xfrm>
                <a:off x="5310200" y="1701775"/>
                <a:ext cx="1335600" cy="3741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8"/>
            <p:cNvGrpSpPr/>
            <p:nvPr/>
          </p:nvGrpSpPr>
          <p:grpSpPr>
            <a:xfrm>
              <a:off x="1610200" y="2228100"/>
              <a:ext cx="5035600" cy="374100"/>
              <a:chOff x="1610200" y="1701775"/>
              <a:chExt cx="5035600" cy="374100"/>
            </a:xfrm>
          </p:grpSpPr>
          <p:sp>
            <p:nvSpPr>
              <p:cNvPr id="218" name="Google Shape;218;p8"/>
              <p:cNvSpPr/>
              <p:nvPr/>
            </p:nvSpPr>
            <p:spPr>
              <a:xfrm>
                <a:off x="1610200" y="1701775"/>
                <a:ext cx="1335600" cy="3741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8"/>
              <p:cNvSpPr/>
              <p:nvPr/>
            </p:nvSpPr>
            <p:spPr>
              <a:xfrm>
                <a:off x="3082800" y="1701775"/>
                <a:ext cx="1335600" cy="3741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8"/>
              <p:cNvSpPr/>
              <p:nvPr/>
            </p:nvSpPr>
            <p:spPr>
              <a:xfrm>
                <a:off x="4555400" y="1827775"/>
                <a:ext cx="114600" cy="122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4807000" y="1827775"/>
                <a:ext cx="114600" cy="122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8"/>
              <p:cNvSpPr/>
              <p:nvPr/>
            </p:nvSpPr>
            <p:spPr>
              <a:xfrm>
                <a:off x="5058600" y="1827775"/>
                <a:ext cx="114600" cy="122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8"/>
              <p:cNvSpPr/>
              <p:nvPr/>
            </p:nvSpPr>
            <p:spPr>
              <a:xfrm>
                <a:off x="5310200" y="1701775"/>
                <a:ext cx="1335600" cy="3741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 name="Google Shape;224;p8"/>
            <p:cNvGrpSpPr/>
            <p:nvPr/>
          </p:nvGrpSpPr>
          <p:grpSpPr>
            <a:xfrm>
              <a:off x="1610200" y="3349675"/>
              <a:ext cx="5035600" cy="374100"/>
              <a:chOff x="1610200" y="1701775"/>
              <a:chExt cx="5035600" cy="374100"/>
            </a:xfrm>
          </p:grpSpPr>
          <p:sp>
            <p:nvSpPr>
              <p:cNvPr id="225" name="Google Shape;225;p8"/>
              <p:cNvSpPr/>
              <p:nvPr/>
            </p:nvSpPr>
            <p:spPr>
              <a:xfrm>
                <a:off x="1610200" y="1701775"/>
                <a:ext cx="1335600" cy="3741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8"/>
              <p:cNvSpPr/>
              <p:nvPr/>
            </p:nvSpPr>
            <p:spPr>
              <a:xfrm>
                <a:off x="3082800" y="1701775"/>
                <a:ext cx="1335600" cy="3741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8"/>
              <p:cNvSpPr/>
              <p:nvPr/>
            </p:nvSpPr>
            <p:spPr>
              <a:xfrm>
                <a:off x="4555400" y="1827775"/>
                <a:ext cx="114600" cy="122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8"/>
              <p:cNvSpPr/>
              <p:nvPr/>
            </p:nvSpPr>
            <p:spPr>
              <a:xfrm>
                <a:off x="4807000" y="1827775"/>
                <a:ext cx="114600" cy="122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8"/>
              <p:cNvSpPr/>
              <p:nvPr/>
            </p:nvSpPr>
            <p:spPr>
              <a:xfrm>
                <a:off x="5058600" y="1827775"/>
                <a:ext cx="114600" cy="122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8"/>
              <p:cNvSpPr/>
              <p:nvPr/>
            </p:nvSpPr>
            <p:spPr>
              <a:xfrm>
                <a:off x="5310200" y="1701775"/>
                <a:ext cx="1335600" cy="3741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1" name="Google Shape;231;p8"/>
          <p:cNvSpPr/>
          <p:nvPr/>
        </p:nvSpPr>
        <p:spPr>
          <a:xfrm>
            <a:off x="1465200" y="1993200"/>
            <a:ext cx="267000" cy="1919100"/>
          </a:xfrm>
          <a:prstGeom prst="leftBrace">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8"/>
          <p:cNvSpPr txBox="1"/>
          <p:nvPr/>
        </p:nvSpPr>
        <p:spPr>
          <a:xfrm>
            <a:off x="381600" y="2735250"/>
            <a:ext cx="1083600" cy="43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 = 2</a:t>
            </a:r>
            <a:r>
              <a:rPr b="0" baseline="30000" i="0" lang="en-US" sz="1400" u="none" cap="none" strike="noStrike">
                <a:solidFill>
                  <a:srgbClr val="000000"/>
                </a:solidFill>
                <a:latin typeface="Arial"/>
                <a:ea typeface="Arial"/>
                <a:cs typeface="Arial"/>
                <a:sym typeface="Arial"/>
              </a:rPr>
              <a:t>S</a:t>
            </a:r>
            <a:r>
              <a:rPr b="0" i="0" lang="en-US" sz="1400" u="none" cap="none" strike="noStrike">
                <a:solidFill>
                  <a:srgbClr val="000000"/>
                </a:solidFill>
                <a:latin typeface="Arial"/>
                <a:ea typeface="Arial"/>
                <a:cs typeface="Arial"/>
                <a:sym typeface="Arial"/>
              </a:rPr>
              <a:t> sets</a:t>
            </a:r>
            <a:endParaRPr b="0" i="0" sz="1400" u="none" cap="none" strike="noStrike">
              <a:solidFill>
                <a:srgbClr val="000000"/>
              </a:solidFill>
              <a:latin typeface="Arial"/>
              <a:ea typeface="Arial"/>
              <a:cs typeface="Arial"/>
              <a:sym typeface="Arial"/>
            </a:endParaRPr>
          </a:p>
        </p:txBody>
      </p:sp>
      <p:sp>
        <p:nvSpPr>
          <p:cNvPr id="233" name="Google Shape;233;p8"/>
          <p:cNvSpPr/>
          <p:nvPr/>
        </p:nvSpPr>
        <p:spPr>
          <a:xfrm rot="5400000">
            <a:off x="4438250" y="-589450"/>
            <a:ext cx="267000" cy="4535100"/>
          </a:xfrm>
          <a:prstGeom prst="leftBrace">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8"/>
          <p:cNvSpPr txBox="1"/>
          <p:nvPr/>
        </p:nvSpPr>
        <p:spPr>
          <a:xfrm>
            <a:off x="3786200" y="1109600"/>
            <a:ext cx="1571100" cy="43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 = 2</a:t>
            </a:r>
            <a:r>
              <a:rPr b="0" baseline="30000" i="0" lang="en-US" sz="1400" u="none" cap="none" strike="noStrike">
                <a:solidFill>
                  <a:srgbClr val="000000"/>
                </a:solidFill>
                <a:latin typeface="Arial"/>
                <a:ea typeface="Arial"/>
                <a:cs typeface="Arial"/>
                <a:sym typeface="Arial"/>
              </a:rPr>
              <a:t>e</a:t>
            </a:r>
            <a:r>
              <a:rPr b="0" i="0" lang="en-US" sz="1400" u="none" cap="none" strike="noStrike">
                <a:solidFill>
                  <a:srgbClr val="000000"/>
                </a:solidFill>
                <a:latin typeface="Arial"/>
                <a:ea typeface="Arial"/>
                <a:cs typeface="Arial"/>
                <a:sym typeface="Arial"/>
              </a:rPr>
              <a:t> lines/set</a:t>
            </a:r>
            <a:endParaRPr b="0" i="0" sz="1400" u="none" cap="none" strike="noStrike">
              <a:solidFill>
                <a:srgbClr val="000000"/>
              </a:solidFill>
              <a:latin typeface="Arial"/>
              <a:ea typeface="Arial"/>
              <a:cs typeface="Arial"/>
              <a:sym typeface="Arial"/>
            </a:endParaRPr>
          </a:p>
        </p:txBody>
      </p:sp>
      <p:cxnSp>
        <p:nvCxnSpPr>
          <p:cNvPr id="235" name="Google Shape;235;p8"/>
          <p:cNvCxnSpPr/>
          <p:nvPr/>
        </p:nvCxnSpPr>
        <p:spPr>
          <a:xfrm flipH="1">
            <a:off x="7089550" y="1881575"/>
            <a:ext cx="954000" cy="267000"/>
          </a:xfrm>
          <a:prstGeom prst="straightConnector1">
            <a:avLst/>
          </a:prstGeom>
          <a:noFill/>
          <a:ln cap="flat" cmpd="sng" w="9525">
            <a:solidFill>
              <a:schemeClr val="dk2"/>
            </a:solidFill>
            <a:prstDash val="solid"/>
            <a:round/>
            <a:headEnd len="sm" w="sm" type="none"/>
            <a:tailEnd len="med" w="med" type="triangle"/>
          </a:ln>
        </p:spPr>
      </p:cxnSp>
      <p:sp>
        <p:nvSpPr>
          <p:cNvPr id="236" name="Google Shape;236;p8"/>
          <p:cNvSpPr txBox="1"/>
          <p:nvPr/>
        </p:nvSpPr>
        <p:spPr>
          <a:xfrm>
            <a:off x="7661700" y="1544600"/>
            <a:ext cx="1482300" cy="43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“line” or “block”</a:t>
            </a:r>
            <a:endParaRPr b="0" i="0" sz="1400" u="none" cap="none" strike="noStrike">
              <a:solidFill>
                <a:srgbClr val="000000"/>
              </a:solidFill>
              <a:latin typeface="Arial"/>
              <a:ea typeface="Arial"/>
              <a:cs typeface="Arial"/>
              <a:sym typeface="Arial"/>
            </a:endParaRPr>
          </a:p>
        </p:txBody>
      </p:sp>
      <p:grpSp>
        <p:nvGrpSpPr>
          <p:cNvPr id="237" name="Google Shape;237;p8"/>
          <p:cNvGrpSpPr/>
          <p:nvPr/>
        </p:nvGrpSpPr>
        <p:grpSpPr>
          <a:xfrm>
            <a:off x="2053950" y="4201500"/>
            <a:ext cx="4478700" cy="563400"/>
            <a:chOff x="2053950" y="4323600"/>
            <a:chExt cx="4478700" cy="563400"/>
          </a:xfrm>
        </p:grpSpPr>
        <p:sp>
          <p:nvSpPr>
            <p:cNvPr id="238" name="Google Shape;238;p8"/>
            <p:cNvSpPr/>
            <p:nvPr/>
          </p:nvSpPr>
          <p:spPr>
            <a:xfrm>
              <a:off x="2053950" y="4323600"/>
              <a:ext cx="4478700" cy="5634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8"/>
            <p:cNvSpPr/>
            <p:nvPr/>
          </p:nvSpPr>
          <p:spPr>
            <a:xfrm>
              <a:off x="2198475" y="4418250"/>
              <a:ext cx="319800" cy="374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t>
              </a:r>
              <a:endParaRPr b="0" i="0" sz="1400" u="none" cap="none" strike="noStrike">
                <a:solidFill>
                  <a:srgbClr val="000000"/>
                </a:solidFill>
                <a:latin typeface="Arial"/>
                <a:ea typeface="Arial"/>
                <a:cs typeface="Arial"/>
                <a:sym typeface="Arial"/>
              </a:endParaRPr>
            </a:p>
          </p:txBody>
        </p:sp>
        <p:sp>
          <p:nvSpPr>
            <p:cNvPr id="240" name="Google Shape;240;p8"/>
            <p:cNvSpPr/>
            <p:nvPr/>
          </p:nvSpPr>
          <p:spPr>
            <a:xfrm>
              <a:off x="2732450" y="4418250"/>
              <a:ext cx="319800" cy="374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241" name="Google Shape;241;p8"/>
            <p:cNvSpPr/>
            <p:nvPr/>
          </p:nvSpPr>
          <p:spPr>
            <a:xfrm>
              <a:off x="3266425" y="4418250"/>
              <a:ext cx="572100" cy="3741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Tag</a:t>
              </a:r>
              <a:endParaRPr b="0" i="0" sz="1400" u="none" cap="none" strike="noStrike">
                <a:solidFill>
                  <a:srgbClr val="000000"/>
                </a:solidFill>
                <a:latin typeface="Arial"/>
                <a:ea typeface="Arial"/>
                <a:cs typeface="Arial"/>
                <a:sym typeface="Arial"/>
              </a:endParaRPr>
            </a:p>
          </p:txBody>
        </p:sp>
        <p:sp>
          <p:nvSpPr>
            <p:cNvPr id="242" name="Google Shape;242;p8"/>
            <p:cNvSpPr/>
            <p:nvPr/>
          </p:nvSpPr>
          <p:spPr>
            <a:xfrm>
              <a:off x="4052700" y="4418250"/>
              <a:ext cx="319800" cy="374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43" name="Google Shape;243;p8"/>
            <p:cNvSpPr/>
            <p:nvPr/>
          </p:nvSpPr>
          <p:spPr>
            <a:xfrm>
              <a:off x="4372500" y="4418250"/>
              <a:ext cx="319800" cy="374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44" name="Google Shape;244;p8"/>
            <p:cNvSpPr/>
            <p:nvPr/>
          </p:nvSpPr>
          <p:spPr>
            <a:xfrm>
              <a:off x="4692300" y="4418250"/>
              <a:ext cx="319800" cy="374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45" name="Google Shape;245;p8"/>
            <p:cNvSpPr/>
            <p:nvPr/>
          </p:nvSpPr>
          <p:spPr>
            <a:xfrm>
              <a:off x="5012100" y="4418250"/>
              <a:ext cx="319800" cy="374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246" name="Google Shape;246;p8"/>
            <p:cNvSpPr/>
            <p:nvPr/>
          </p:nvSpPr>
          <p:spPr>
            <a:xfrm>
              <a:off x="5331900" y="4418250"/>
              <a:ext cx="319800" cy="374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47" name="Google Shape;247;p8"/>
            <p:cNvSpPr/>
            <p:nvPr/>
          </p:nvSpPr>
          <p:spPr>
            <a:xfrm>
              <a:off x="5651700" y="4418250"/>
              <a:ext cx="491400" cy="374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B-1</a:t>
              </a:r>
              <a:endParaRPr b="0" i="0" sz="1400" u="none" cap="none" strike="noStrike">
                <a:solidFill>
                  <a:srgbClr val="000000"/>
                </a:solidFill>
                <a:latin typeface="Arial"/>
                <a:ea typeface="Arial"/>
                <a:cs typeface="Arial"/>
                <a:sym typeface="Arial"/>
              </a:endParaRPr>
            </a:p>
          </p:txBody>
        </p:sp>
      </p:grpSp>
      <p:cxnSp>
        <p:nvCxnSpPr>
          <p:cNvPr id="248" name="Google Shape;248;p8"/>
          <p:cNvCxnSpPr/>
          <p:nvPr/>
        </p:nvCxnSpPr>
        <p:spPr>
          <a:xfrm flipH="1" rot="10800000">
            <a:off x="2060450" y="3968175"/>
            <a:ext cx="1465200" cy="221400"/>
          </a:xfrm>
          <a:prstGeom prst="straightConnector1">
            <a:avLst/>
          </a:prstGeom>
          <a:noFill/>
          <a:ln cap="flat" cmpd="sng" w="9525">
            <a:solidFill>
              <a:schemeClr val="dk2"/>
            </a:solidFill>
            <a:prstDash val="solid"/>
            <a:round/>
            <a:headEnd len="sm" w="sm" type="none"/>
            <a:tailEnd len="sm" w="sm" type="none"/>
          </a:ln>
        </p:spPr>
      </p:cxnSp>
      <p:cxnSp>
        <p:nvCxnSpPr>
          <p:cNvPr id="249" name="Google Shape;249;p8"/>
          <p:cNvCxnSpPr/>
          <p:nvPr/>
        </p:nvCxnSpPr>
        <p:spPr>
          <a:xfrm>
            <a:off x="4876400" y="3968275"/>
            <a:ext cx="1671300" cy="228900"/>
          </a:xfrm>
          <a:prstGeom prst="straightConnector1">
            <a:avLst/>
          </a:prstGeom>
          <a:noFill/>
          <a:ln cap="flat" cmpd="sng" w="9525">
            <a:solidFill>
              <a:schemeClr val="dk2"/>
            </a:solidFill>
            <a:prstDash val="solid"/>
            <a:round/>
            <a:headEnd len="sm" w="sm" type="none"/>
            <a:tailEnd len="sm" w="sm" type="none"/>
          </a:ln>
        </p:spPr>
      </p:cxnSp>
      <p:sp>
        <p:nvSpPr>
          <p:cNvPr id="250" name="Google Shape;250;p8"/>
          <p:cNvSpPr txBox="1"/>
          <p:nvPr/>
        </p:nvSpPr>
        <p:spPr>
          <a:xfrm>
            <a:off x="6839300" y="4265700"/>
            <a:ext cx="2203800" cy="43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 = 2</a:t>
            </a:r>
            <a:r>
              <a:rPr b="0" baseline="30000" i="0" lang="en-US" sz="1400" u="none" cap="none" strike="noStrike">
                <a:solidFill>
                  <a:srgbClr val="000000"/>
                </a:solidFill>
                <a:latin typeface="Arial"/>
                <a:ea typeface="Arial"/>
                <a:cs typeface="Arial"/>
                <a:sym typeface="Arial"/>
              </a:rPr>
              <a:t>b</a:t>
            </a:r>
            <a:r>
              <a:rPr b="0" i="0" lang="en-US" sz="1400" u="none" cap="none" strike="noStrike">
                <a:solidFill>
                  <a:srgbClr val="000000"/>
                </a:solidFill>
                <a:latin typeface="Arial"/>
                <a:ea typeface="Arial"/>
                <a:cs typeface="Arial"/>
                <a:sym typeface="Arial"/>
              </a:rPr>
              <a:t> bytes per block</a:t>
            </a:r>
            <a:endParaRPr b="0" i="0" sz="1400" u="none" cap="none" strike="noStrike">
              <a:solidFill>
                <a:srgbClr val="000000"/>
              </a:solidFill>
              <a:latin typeface="Arial"/>
              <a:ea typeface="Arial"/>
              <a:cs typeface="Arial"/>
              <a:sym typeface="Arial"/>
            </a:endParaRPr>
          </a:p>
        </p:txBody>
      </p:sp>
      <p:cxnSp>
        <p:nvCxnSpPr>
          <p:cNvPr id="251" name="Google Shape;251;p8"/>
          <p:cNvCxnSpPr>
            <a:stCxn id="250" idx="1"/>
            <a:endCxn id="247" idx="3"/>
          </p:cNvCxnSpPr>
          <p:nvPr/>
        </p:nvCxnSpPr>
        <p:spPr>
          <a:xfrm rot="10800000">
            <a:off x="6143000" y="4483200"/>
            <a:ext cx="6963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80"/>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Cache Misses</a:t>
            </a:r>
            <a:endParaRPr b="0" i="0" sz="1350" u="none" cap="none" strike="noStrike">
              <a:solidFill>
                <a:srgbClr val="000000"/>
              </a:solidFill>
              <a:latin typeface="Arial"/>
              <a:ea typeface="Arial"/>
              <a:cs typeface="Arial"/>
              <a:sym typeface="Arial"/>
            </a:endParaRPr>
          </a:p>
        </p:txBody>
      </p:sp>
      <p:graphicFrame>
        <p:nvGraphicFramePr>
          <p:cNvPr id="1660" name="Google Shape;1660;p80"/>
          <p:cNvGraphicFramePr/>
          <p:nvPr/>
        </p:nvGraphicFramePr>
        <p:xfrm>
          <a:off x="5998680" y="2249640"/>
          <a:ext cx="3000000" cy="3000000"/>
        </p:xfrm>
        <a:graphic>
          <a:graphicData uri="http://schemas.openxmlformats.org/drawingml/2006/table">
            <a:tbl>
              <a:tblPr>
                <a:noFill/>
                <a:tableStyleId>{B458BCF9-2079-488C-B55C-AC60C8DF011B}</a:tableStyleId>
              </a:tblPr>
              <a:tblGrid>
                <a:gridCol w="372250"/>
                <a:gridCol w="1499400"/>
              </a:tblGrid>
              <a:tr h="384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82800" marL="82800"/>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rgbClr val="000000"/>
                          </a:solidFill>
                          <a:latin typeface="Arial"/>
                          <a:ea typeface="Arial"/>
                          <a:cs typeface="Arial"/>
                          <a:sym typeface="Arial"/>
                        </a:rPr>
                        <a:t>Miss Rate</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0 %</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25 %</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33 %</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50 %</a:t>
                      </a:r>
                      <a:endParaRPr b="0" i="0" sz="1800" u="none" cap="none" strike="noStrike">
                        <a:solidFill>
                          <a:srgbClr val="000000"/>
                        </a:solidFill>
                        <a:latin typeface="Arial"/>
                        <a:ea typeface="Arial"/>
                        <a:cs typeface="Arial"/>
                        <a:sym typeface="Arial"/>
                      </a:endParaRPr>
                    </a:p>
                  </a:txBody>
                  <a:tcPr marT="45725" marB="45725" marR="82800" marL="82800"/>
                </a:tc>
              </a:tr>
              <a:tr h="3855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E</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66 %</a:t>
                      </a:r>
                      <a:endParaRPr b="0" i="0" sz="1800" u="none" cap="none" strike="noStrike">
                        <a:solidFill>
                          <a:srgbClr val="000000"/>
                        </a:solidFill>
                        <a:latin typeface="Arial"/>
                        <a:ea typeface="Arial"/>
                        <a:cs typeface="Arial"/>
                        <a:sym typeface="Arial"/>
                      </a:endParaRPr>
                    </a:p>
                  </a:txBody>
                  <a:tcPr marT="45725" marB="45725" marR="82800" marL="82800"/>
                </a:tc>
              </a:tr>
            </a:tbl>
          </a:graphicData>
        </a:graphic>
      </p:graphicFrame>
      <p:sp>
        <p:nvSpPr>
          <p:cNvPr id="1661" name="Google Shape;1661;p80"/>
          <p:cNvSpPr/>
          <p:nvPr/>
        </p:nvSpPr>
        <p:spPr>
          <a:xfrm>
            <a:off x="628560" y="2004184"/>
            <a:ext cx="4572000" cy="313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void muchAccessSoCacheWow(int *bigArr){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48 KB array of ints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int length = (48*1024)/sizeof(int);</a:t>
            </a:r>
            <a:br>
              <a:rPr b="0" i="0" lang="en-US" sz="1100" u="none" cap="none" strike="noStrike">
                <a:solidFill>
                  <a:schemeClr val="dk1"/>
                </a:solidFill>
                <a:latin typeface="Courier New"/>
                <a:ea typeface="Courier New"/>
                <a:cs typeface="Courier New"/>
                <a:sym typeface="Courier New"/>
              </a:rPr>
            </a:b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int access = 0;</a:t>
            </a:r>
            <a:br>
              <a:rPr b="0" i="0" lang="en-US" sz="1100" u="none" cap="none" strike="noStrike">
                <a:solidFill>
                  <a:schemeClr val="dk1"/>
                </a:solidFill>
                <a:latin typeface="Courier New"/>
                <a:ea typeface="Courier New"/>
                <a:cs typeface="Courier New"/>
                <a:sym typeface="Courier New"/>
              </a:rPr>
            </a:b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traverse array with stride 8</a:t>
            </a:r>
            <a:br>
              <a:rPr b="0" i="0" lang="en-US" sz="1100" u="none" cap="none" strike="noStrike">
                <a:solidFill>
                  <a:schemeClr val="dk1"/>
                </a:solidFill>
                <a:latin typeface="Courier New"/>
                <a:ea typeface="Courier New"/>
                <a:cs typeface="Courier New"/>
                <a:sym typeface="Courier New"/>
              </a:rPr>
            </a:b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pass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for(int i = 0; i &lt; length; i+=8){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access = bigArr[i];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pass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for(int i = 0; i &lt; length; i+=8){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access = bigArr[i];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662" name="Google Shape;1662;p80"/>
          <p:cNvSpPr/>
          <p:nvPr/>
        </p:nvSpPr>
        <p:spPr>
          <a:xfrm>
            <a:off x="628560" y="1000775"/>
            <a:ext cx="7886520"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Consider a 32 KB cache in a 32 bit address space. The cache is 8-way associative and has 64 bytes per block. A LRU (Least Recently Used) replacement policy is used.</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What is the miss rate on </a:t>
            </a:r>
            <a:r>
              <a:rPr b="1" i="0" lang="en-US" sz="1600" u="none" cap="none" strike="noStrike">
                <a:solidFill>
                  <a:schemeClr val="dk1"/>
                </a:solidFill>
                <a:latin typeface="Arial"/>
                <a:ea typeface="Arial"/>
                <a:cs typeface="Arial"/>
                <a:sym typeface="Arial"/>
              </a:rPr>
              <a:t>‘pass 2’</a:t>
            </a:r>
            <a:r>
              <a:rPr b="0" i="0" lang="en-US" sz="16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p81"/>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Cache Misses</a:t>
            </a:r>
            <a:endParaRPr b="0" i="0" sz="1350" u="none" cap="none" strike="noStrike">
              <a:solidFill>
                <a:srgbClr val="000000"/>
              </a:solidFill>
              <a:latin typeface="Arial"/>
              <a:ea typeface="Arial"/>
              <a:cs typeface="Arial"/>
              <a:sym typeface="Arial"/>
            </a:endParaRPr>
          </a:p>
        </p:txBody>
      </p:sp>
      <p:graphicFrame>
        <p:nvGraphicFramePr>
          <p:cNvPr id="1669" name="Google Shape;1669;p81"/>
          <p:cNvGraphicFramePr/>
          <p:nvPr/>
        </p:nvGraphicFramePr>
        <p:xfrm>
          <a:off x="5998680" y="2249640"/>
          <a:ext cx="3000000" cy="3000000"/>
        </p:xfrm>
        <a:graphic>
          <a:graphicData uri="http://schemas.openxmlformats.org/drawingml/2006/table">
            <a:tbl>
              <a:tblPr>
                <a:noFill/>
                <a:tableStyleId>{B458BCF9-2079-488C-B55C-AC60C8DF011B}</a:tableStyleId>
              </a:tblPr>
              <a:tblGrid>
                <a:gridCol w="372250"/>
                <a:gridCol w="1499400"/>
              </a:tblGrid>
              <a:tr h="384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82800" marL="82800"/>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rgbClr val="000000"/>
                          </a:solidFill>
                          <a:latin typeface="Arial"/>
                          <a:ea typeface="Arial"/>
                          <a:cs typeface="Arial"/>
                          <a:sym typeface="Arial"/>
                        </a:rPr>
                        <a:t>Miss Rate</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0 %</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25 %</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33 %</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50 %</a:t>
                      </a:r>
                      <a:endParaRPr b="0" i="0" sz="1800" u="none" cap="none" strike="noStrike">
                        <a:solidFill>
                          <a:srgbClr val="000000"/>
                        </a:solidFill>
                        <a:latin typeface="Arial"/>
                        <a:ea typeface="Arial"/>
                        <a:cs typeface="Arial"/>
                        <a:sym typeface="Arial"/>
                      </a:endParaRPr>
                    </a:p>
                  </a:txBody>
                  <a:tcPr marT="45725" marB="45725" marR="82800" marL="82800"/>
                </a:tc>
              </a:tr>
              <a:tr h="3855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E</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66 %</a:t>
                      </a:r>
                      <a:endParaRPr b="0" i="0" sz="1800" u="none" cap="none" strike="noStrike">
                        <a:solidFill>
                          <a:srgbClr val="000000"/>
                        </a:solidFill>
                        <a:latin typeface="Arial"/>
                        <a:ea typeface="Arial"/>
                        <a:cs typeface="Arial"/>
                        <a:sym typeface="Arial"/>
                      </a:endParaRPr>
                    </a:p>
                  </a:txBody>
                  <a:tcPr marT="45725" marB="45725" marR="82800" marL="82800"/>
                </a:tc>
              </a:tr>
            </a:tbl>
          </a:graphicData>
        </a:graphic>
      </p:graphicFrame>
      <p:sp>
        <p:nvSpPr>
          <p:cNvPr id="1670" name="Google Shape;1670;p81"/>
          <p:cNvSpPr/>
          <p:nvPr/>
        </p:nvSpPr>
        <p:spPr>
          <a:xfrm>
            <a:off x="5998680" y="3781080"/>
            <a:ext cx="342360" cy="342360"/>
          </a:xfrm>
          <a:prstGeom prst="ellipse">
            <a:avLst/>
          </a:prstGeom>
          <a:noFill/>
          <a:ln cap="flat" cmpd="sng" w="572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81"/>
          <p:cNvSpPr/>
          <p:nvPr/>
        </p:nvSpPr>
        <p:spPr>
          <a:xfrm>
            <a:off x="628560" y="2004184"/>
            <a:ext cx="4572000" cy="313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void muchAccessSoCacheWow(int *bigArr){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48 KB array of ints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int length = (48*1024)/sizeof(int);</a:t>
            </a:r>
            <a:br>
              <a:rPr b="0" i="0" lang="en-US" sz="1100" u="none" cap="none" strike="noStrike">
                <a:solidFill>
                  <a:schemeClr val="dk1"/>
                </a:solidFill>
                <a:latin typeface="Courier New"/>
                <a:ea typeface="Courier New"/>
                <a:cs typeface="Courier New"/>
                <a:sym typeface="Courier New"/>
              </a:rPr>
            </a:b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int access = 0;</a:t>
            </a:r>
            <a:br>
              <a:rPr b="0" i="0" lang="en-US" sz="1100" u="none" cap="none" strike="noStrike">
                <a:solidFill>
                  <a:schemeClr val="dk1"/>
                </a:solidFill>
                <a:latin typeface="Courier New"/>
                <a:ea typeface="Courier New"/>
                <a:cs typeface="Courier New"/>
                <a:sym typeface="Courier New"/>
              </a:rPr>
            </a:b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traverse array with stride 8</a:t>
            </a:r>
            <a:br>
              <a:rPr b="0" i="0" lang="en-US" sz="1100" u="none" cap="none" strike="noStrike">
                <a:solidFill>
                  <a:schemeClr val="dk1"/>
                </a:solidFill>
                <a:latin typeface="Courier New"/>
                <a:ea typeface="Courier New"/>
                <a:cs typeface="Courier New"/>
                <a:sym typeface="Courier New"/>
              </a:rPr>
            </a:b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pass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for(int i = 0; i &lt; length; i+=8){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access = bigArr[i];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 pass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for(int i = 0; i &lt; length; i+=8){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access = bigArr[i];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672" name="Google Shape;1672;p81"/>
          <p:cNvSpPr/>
          <p:nvPr/>
        </p:nvSpPr>
        <p:spPr>
          <a:xfrm>
            <a:off x="628560" y="1000775"/>
            <a:ext cx="7886520"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Consider a 32 KB cache in a 32 bit address space. The cache is 8-way associative and has 64 bytes per block. A LRU (Least Recently Used) replacement policy is used.</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What is the miss rate on </a:t>
            </a:r>
            <a:r>
              <a:rPr b="1" i="0" lang="en-US" sz="1600" u="none" cap="none" strike="noStrike">
                <a:solidFill>
                  <a:schemeClr val="dk1"/>
                </a:solidFill>
                <a:latin typeface="Arial"/>
                <a:ea typeface="Arial"/>
                <a:cs typeface="Arial"/>
                <a:sym typeface="Arial"/>
              </a:rPr>
              <a:t>‘pass 2’</a:t>
            </a:r>
            <a:r>
              <a:rPr b="0" i="0" lang="en-US" sz="1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73" name="Google Shape;1673;p81"/>
          <p:cNvSpPr txBox="1"/>
          <p:nvPr/>
        </p:nvSpPr>
        <p:spPr>
          <a:xfrm>
            <a:off x="5080300" y="4663662"/>
            <a:ext cx="37084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Detailed explanation in Appendix!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82"/>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Appendix: C Programming Style</a:t>
            </a:r>
            <a:endParaRPr b="0" i="0" sz="1350" u="none" cap="none" strike="noStrike">
              <a:solidFill>
                <a:srgbClr val="000000"/>
              </a:solidFill>
              <a:latin typeface="Arial"/>
              <a:ea typeface="Arial"/>
              <a:cs typeface="Arial"/>
              <a:sym typeface="Arial"/>
            </a:endParaRPr>
          </a:p>
        </p:txBody>
      </p:sp>
      <p:sp>
        <p:nvSpPr>
          <p:cNvPr id="1679" name="Google Shape;1679;p82"/>
          <p:cNvSpPr txBox="1"/>
          <p:nvPr/>
        </p:nvSpPr>
        <p:spPr>
          <a:xfrm>
            <a:off x="628560" y="1369080"/>
            <a:ext cx="8149680" cy="3263040"/>
          </a:xfrm>
          <a:prstGeom prst="rect">
            <a:avLst/>
          </a:prstGeom>
          <a:noFill/>
          <a:ln>
            <a:noFill/>
          </a:ln>
        </p:spPr>
        <p:txBody>
          <a:bodyPr anchorCtr="0" anchor="t" bIns="45700" lIns="91425" spcFirstLastPara="1" rIns="91425" wrap="square" tIns="45700">
            <a:noAutofit/>
          </a:bodyPr>
          <a:lstStyle/>
          <a:p>
            <a:pPr indent="-171000" lvl="0" marL="171360" marR="0" rtl="0" algn="l">
              <a:lnSpc>
                <a:spcPct val="100000"/>
              </a:lnSpc>
              <a:spcBef>
                <a:spcPts val="0"/>
              </a:spcBef>
              <a:spcAft>
                <a:spcPts val="0"/>
              </a:spcAft>
              <a:buClr>
                <a:srgbClr val="B80047"/>
              </a:buClr>
              <a:buSzPts val="1300"/>
              <a:buFont typeface="Arial"/>
              <a:buChar char="•"/>
            </a:pPr>
            <a:r>
              <a:rPr b="0" i="0" lang="en-US" sz="2000" u="none" cap="none" strike="noStrike">
                <a:solidFill>
                  <a:srgbClr val="000000"/>
                </a:solidFill>
                <a:latin typeface="Arial"/>
                <a:ea typeface="Arial"/>
                <a:cs typeface="Arial"/>
                <a:sym typeface="Arial"/>
              </a:rPr>
              <a:t>Properly document your code</a:t>
            </a:r>
            <a:endParaRPr b="0" i="0" sz="2100" u="none" cap="none" strike="noStrike">
              <a:solidFill>
                <a:srgbClr val="000000"/>
              </a:solidFill>
              <a:latin typeface="Arial"/>
              <a:ea typeface="Arial"/>
              <a:cs typeface="Arial"/>
              <a:sym typeface="Arial"/>
            </a:endParaRPr>
          </a:p>
          <a:p>
            <a:pPr indent="-171000" lvl="1" marL="514440" marR="0" rtl="0" algn="l">
              <a:lnSpc>
                <a:spcPct val="100000"/>
              </a:lnSpc>
              <a:spcBef>
                <a:spcPts val="0"/>
              </a:spcBef>
              <a:spcAft>
                <a:spcPts val="0"/>
              </a:spcAft>
              <a:buClr>
                <a:srgbClr val="B80047"/>
              </a:buClr>
              <a:buSzPts val="1040"/>
              <a:buFont typeface="Arial"/>
              <a:buChar char="•"/>
            </a:pPr>
            <a:r>
              <a:rPr b="0" i="0" lang="en-US" sz="1600" u="none" cap="none" strike="noStrike">
                <a:solidFill>
                  <a:srgbClr val="000000"/>
                </a:solidFill>
                <a:latin typeface="Arial"/>
                <a:ea typeface="Arial"/>
                <a:cs typeface="Arial"/>
                <a:sym typeface="Arial"/>
              </a:rPr>
              <a:t>Function + File header comments, overall operation of large blocks, any tricky bits</a:t>
            </a:r>
            <a:endParaRPr b="0" i="0" sz="1500" u="none" cap="none" strike="noStrike">
              <a:solidFill>
                <a:srgbClr val="000000"/>
              </a:solidFill>
              <a:latin typeface="Arial"/>
              <a:ea typeface="Arial"/>
              <a:cs typeface="Arial"/>
              <a:sym typeface="Arial"/>
            </a:endParaRPr>
          </a:p>
          <a:p>
            <a:pPr indent="-171000" lvl="0" marL="171360" marR="0" rtl="0" algn="l">
              <a:lnSpc>
                <a:spcPct val="100000"/>
              </a:lnSpc>
              <a:spcBef>
                <a:spcPts val="0"/>
              </a:spcBef>
              <a:spcAft>
                <a:spcPts val="0"/>
              </a:spcAft>
              <a:buClr>
                <a:srgbClr val="B80047"/>
              </a:buClr>
              <a:buSzPts val="1300"/>
              <a:buFont typeface="Arial"/>
              <a:buChar char="•"/>
            </a:pPr>
            <a:r>
              <a:rPr b="0" i="0" lang="en-US" sz="2000" u="none" cap="none" strike="noStrike">
                <a:solidFill>
                  <a:srgbClr val="000000"/>
                </a:solidFill>
                <a:latin typeface="Arial"/>
                <a:ea typeface="Arial"/>
                <a:cs typeface="Arial"/>
                <a:sym typeface="Arial"/>
              </a:rPr>
              <a:t>Write robust code – check error and failure conditions</a:t>
            </a:r>
            <a:endParaRPr b="0" i="0" sz="2100" u="none" cap="none" strike="noStrike">
              <a:solidFill>
                <a:srgbClr val="000000"/>
              </a:solidFill>
              <a:latin typeface="Arial"/>
              <a:ea typeface="Arial"/>
              <a:cs typeface="Arial"/>
              <a:sym typeface="Arial"/>
            </a:endParaRPr>
          </a:p>
          <a:p>
            <a:pPr indent="-171000" lvl="0" marL="171360" marR="0" rtl="0" algn="l">
              <a:lnSpc>
                <a:spcPct val="100000"/>
              </a:lnSpc>
              <a:spcBef>
                <a:spcPts val="0"/>
              </a:spcBef>
              <a:spcAft>
                <a:spcPts val="0"/>
              </a:spcAft>
              <a:buClr>
                <a:srgbClr val="B80047"/>
              </a:buClr>
              <a:buSzPts val="1300"/>
              <a:buFont typeface="Arial"/>
              <a:buChar char="•"/>
            </a:pPr>
            <a:r>
              <a:rPr b="0" i="0" lang="en-US" sz="2000" u="none" cap="none" strike="noStrike">
                <a:solidFill>
                  <a:srgbClr val="000000"/>
                </a:solidFill>
                <a:latin typeface="Arial"/>
                <a:ea typeface="Arial"/>
                <a:cs typeface="Arial"/>
                <a:sym typeface="Arial"/>
              </a:rPr>
              <a:t>Write modular code</a:t>
            </a:r>
            <a:endParaRPr b="0" i="0" sz="2100" u="none" cap="none" strike="noStrike">
              <a:solidFill>
                <a:srgbClr val="000000"/>
              </a:solidFill>
              <a:latin typeface="Arial"/>
              <a:ea typeface="Arial"/>
              <a:cs typeface="Arial"/>
              <a:sym typeface="Arial"/>
            </a:endParaRPr>
          </a:p>
          <a:p>
            <a:pPr indent="-171000" lvl="1" marL="514440" marR="0" rtl="0" algn="l">
              <a:lnSpc>
                <a:spcPct val="100000"/>
              </a:lnSpc>
              <a:spcBef>
                <a:spcPts val="0"/>
              </a:spcBef>
              <a:spcAft>
                <a:spcPts val="0"/>
              </a:spcAft>
              <a:buClr>
                <a:srgbClr val="B80047"/>
              </a:buClr>
              <a:buSzPts val="1040"/>
              <a:buFont typeface="Arial"/>
              <a:buChar char="•"/>
            </a:pPr>
            <a:r>
              <a:rPr b="0" i="0" lang="en-US" sz="1600" u="none" cap="none" strike="noStrike">
                <a:solidFill>
                  <a:srgbClr val="000000"/>
                </a:solidFill>
                <a:latin typeface="Arial"/>
                <a:ea typeface="Arial"/>
                <a:cs typeface="Arial"/>
                <a:sym typeface="Arial"/>
              </a:rPr>
              <a:t>Use interfaces for data structures, e.g. create/insert/remove/free functions for a linked list</a:t>
            </a:r>
            <a:endParaRPr b="0" i="0" sz="1500" u="none" cap="none" strike="noStrike">
              <a:solidFill>
                <a:srgbClr val="000000"/>
              </a:solidFill>
              <a:latin typeface="Arial"/>
              <a:ea typeface="Arial"/>
              <a:cs typeface="Arial"/>
              <a:sym typeface="Arial"/>
            </a:endParaRPr>
          </a:p>
          <a:p>
            <a:pPr indent="-171000" lvl="1" marL="514440" marR="0" rtl="0" algn="l">
              <a:lnSpc>
                <a:spcPct val="100000"/>
              </a:lnSpc>
              <a:spcBef>
                <a:spcPts val="0"/>
              </a:spcBef>
              <a:spcAft>
                <a:spcPts val="0"/>
              </a:spcAft>
              <a:buClr>
                <a:srgbClr val="B80047"/>
              </a:buClr>
              <a:buSzPts val="1040"/>
              <a:buFont typeface="Arial"/>
              <a:buChar char="•"/>
            </a:pPr>
            <a:r>
              <a:rPr b="0" i="0" lang="en-US" sz="1600" u="none" cap="none" strike="noStrike">
                <a:solidFill>
                  <a:srgbClr val="000000"/>
                </a:solidFill>
                <a:latin typeface="Arial"/>
                <a:ea typeface="Arial"/>
                <a:cs typeface="Arial"/>
                <a:sym typeface="Arial"/>
              </a:rPr>
              <a:t>No magic numbers – use </a:t>
            </a:r>
            <a:r>
              <a:rPr b="0" i="0" lang="en-US" sz="1600" u="none" cap="none" strike="noStrike">
                <a:solidFill>
                  <a:srgbClr val="000000"/>
                </a:solidFill>
                <a:latin typeface="Courier New"/>
                <a:ea typeface="Courier New"/>
                <a:cs typeface="Courier New"/>
                <a:sym typeface="Courier New"/>
              </a:rPr>
              <a:t>#define </a:t>
            </a:r>
            <a:r>
              <a:rPr b="0" i="0" lang="en-US" sz="1600" u="none" cap="none" strike="noStrike">
                <a:solidFill>
                  <a:srgbClr val="000000"/>
                </a:solidFill>
                <a:latin typeface="Arial"/>
                <a:ea typeface="Arial"/>
                <a:cs typeface="Arial"/>
                <a:sym typeface="Arial"/>
              </a:rPr>
              <a:t>or </a:t>
            </a:r>
            <a:r>
              <a:rPr b="0" i="0" lang="en-US" sz="1600" u="none" cap="none" strike="noStrike">
                <a:solidFill>
                  <a:srgbClr val="000000"/>
                </a:solidFill>
                <a:latin typeface="Courier New"/>
                <a:ea typeface="Courier New"/>
                <a:cs typeface="Courier New"/>
                <a:sym typeface="Courier New"/>
              </a:rPr>
              <a:t>static const</a:t>
            </a:r>
            <a:endParaRPr b="0" i="0" sz="1500" u="none" cap="none" strike="noStrike">
              <a:solidFill>
                <a:srgbClr val="000000"/>
              </a:solidFill>
              <a:latin typeface="Courier New"/>
              <a:ea typeface="Courier New"/>
              <a:cs typeface="Courier New"/>
              <a:sym typeface="Courier New"/>
            </a:endParaRPr>
          </a:p>
          <a:p>
            <a:pPr indent="-171000" lvl="0" marL="171360" marR="0" rtl="0" algn="l">
              <a:lnSpc>
                <a:spcPct val="100000"/>
              </a:lnSpc>
              <a:spcBef>
                <a:spcPts val="0"/>
              </a:spcBef>
              <a:spcAft>
                <a:spcPts val="0"/>
              </a:spcAft>
              <a:buClr>
                <a:srgbClr val="B80047"/>
              </a:buClr>
              <a:buSzPts val="1300"/>
              <a:buFont typeface="Arial"/>
              <a:buChar char="•"/>
            </a:pPr>
            <a:r>
              <a:rPr b="0" i="0" lang="en-US" sz="2000" u="none" cap="none" strike="noStrike">
                <a:solidFill>
                  <a:srgbClr val="000000"/>
                </a:solidFill>
                <a:latin typeface="Arial"/>
                <a:ea typeface="Arial"/>
                <a:cs typeface="Arial"/>
                <a:sym typeface="Arial"/>
              </a:rPr>
              <a:t>Formatting</a:t>
            </a:r>
            <a:endParaRPr b="0" i="0" sz="2100" u="none" cap="none" strike="noStrike">
              <a:solidFill>
                <a:srgbClr val="000000"/>
              </a:solidFill>
              <a:latin typeface="Arial"/>
              <a:ea typeface="Arial"/>
              <a:cs typeface="Arial"/>
              <a:sym typeface="Arial"/>
            </a:endParaRPr>
          </a:p>
          <a:p>
            <a:pPr indent="-171000" lvl="1" marL="514440" marR="0" rtl="0" algn="l">
              <a:lnSpc>
                <a:spcPct val="100000"/>
              </a:lnSpc>
              <a:spcBef>
                <a:spcPts val="0"/>
              </a:spcBef>
              <a:spcAft>
                <a:spcPts val="0"/>
              </a:spcAft>
              <a:buClr>
                <a:srgbClr val="B80047"/>
              </a:buClr>
              <a:buSzPts val="1040"/>
              <a:buFont typeface="Arial"/>
              <a:buChar char="•"/>
            </a:pPr>
            <a:r>
              <a:rPr b="0" i="0" lang="en-US" sz="1600" u="none" cap="none" strike="noStrike">
                <a:solidFill>
                  <a:srgbClr val="000000"/>
                </a:solidFill>
                <a:latin typeface="Arial"/>
                <a:ea typeface="Arial"/>
                <a:cs typeface="Arial"/>
                <a:sym typeface="Arial"/>
              </a:rPr>
              <a:t>80 characters per line (use Autolab’s highlight feature to double-check)</a:t>
            </a:r>
            <a:endParaRPr b="0" i="0" sz="1500" u="none" cap="none" strike="noStrike">
              <a:solidFill>
                <a:srgbClr val="000000"/>
              </a:solidFill>
              <a:latin typeface="Arial"/>
              <a:ea typeface="Arial"/>
              <a:cs typeface="Arial"/>
              <a:sym typeface="Arial"/>
            </a:endParaRPr>
          </a:p>
          <a:p>
            <a:pPr indent="-171000" lvl="1" marL="514440" marR="0" rtl="0" algn="l">
              <a:lnSpc>
                <a:spcPct val="100000"/>
              </a:lnSpc>
              <a:spcBef>
                <a:spcPts val="0"/>
              </a:spcBef>
              <a:spcAft>
                <a:spcPts val="0"/>
              </a:spcAft>
              <a:buClr>
                <a:srgbClr val="B80047"/>
              </a:buClr>
              <a:buSzPts val="1040"/>
              <a:buFont typeface="Arial"/>
              <a:buChar char="•"/>
            </a:pPr>
            <a:r>
              <a:rPr b="0" i="0" lang="en-US" sz="1600" u="none" cap="none" strike="noStrike">
                <a:solidFill>
                  <a:srgbClr val="000000"/>
                </a:solidFill>
                <a:latin typeface="Arial"/>
                <a:ea typeface="Arial"/>
                <a:cs typeface="Arial"/>
                <a:sym typeface="Arial"/>
              </a:rPr>
              <a:t>Consistent braces and whitespace</a:t>
            </a:r>
            <a:endParaRPr b="0" i="0" sz="1500" u="none" cap="none" strike="noStrike">
              <a:solidFill>
                <a:srgbClr val="000000"/>
              </a:solidFill>
              <a:latin typeface="Arial"/>
              <a:ea typeface="Arial"/>
              <a:cs typeface="Arial"/>
              <a:sym typeface="Arial"/>
            </a:endParaRPr>
          </a:p>
          <a:p>
            <a:pPr indent="-171000" lvl="0" marL="171359" marR="0" rtl="0" algn="l">
              <a:lnSpc>
                <a:spcPct val="100000"/>
              </a:lnSpc>
              <a:spcBef>
                <a:spcPts val="0"/>
              </a:spcBef>
              <a:spcAft>
                <a:spcPts val="0"/>
              </a:spcAft>
              <a:buClr>
                <a:srgbClr val="B80047"/>
              </a:buClr>
              <a:buSzPts val="1300"/>
              <a:buFont typeface="Arial"/>
              <a:buChar char="•"/>
            </a:pPr>
            <a:r>
              <a:rPr b="0" i="0" lang="en-US" sz="2000" u="none" cap="none" strike="noStrike">
                <a:solidFill>
                  <a:srgbClr val="000000"/>
                </a:solidFill>
                <a:latin typeface="Arial"/>
                <a:ea typeface="Arial"/>
                <a:cs typeface="Arial"/>
                <a:sym typeface="Arial"/>
              </a:rPr>
              <a:t>No memory or file descriptor leaks</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3" name="Shape 1683"/>
        <p:cNvGrpSpPr/>
        <p:nvPr/>
      </p:nvGrpSpPr>
      <p:grpSpPr>
        <a:xfrm>
          <a:off x="0" y="0"/>
          <a:ext cx="0" cy="0"/>
          <a:chOff x="0" y="0"/>
          <a:chExt cx="0" cy="0"/>
        </a:xfrm>
      </p:grpSpPr>
      <p:sp>
        <p:nvSpPr>
          <p:cNvPr id="1684" name="Google Shape;1684;p83"/>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Appendix: Git Usage</a:t>
            </a:r>
            <a:endParaRPr b="0" i="0" sz="1350" u="none" cap="none" strike="noStrike">
              <a:solidFill>
                <a:srgbClr val="000000"/>
              </a:solidFill>
              <a:latin typeface="Arial"/>
              <a:ea typeface="Arial"/>
              <a:cs typeface="Arial"/>
              <a:sym typeface="Arial"/>
            </a:endParaRPr>
          </a:p>
        </p:txBody>
      </p:sp>
      <p:sp>
        <p:nvSpPr>
          <p:cNvPr id="1685" name="Google Shape;1685;p83"/>
          <p:cNvSpPr txBox="1"/>
          <p:nvPr/>
        </p:nvSpPr>
        <p:spPr>
          <a:xfrm>
            <a:off x="628560" y="1369080"/>
            <a:ext cx="8149680" cy="3263040"/>
          </a:xfrm>
          <a:prstGeom prst="rect">
            <a:avLst/>
          </a:prstGeom>
          <a:noFill/>
          <a:ln>
            <a:noFill/>
          </a:ln>
        </p:spPr>
        <p:txBody>
          <a:bodyPr anchorCtr="0" anchor="t" bIns="45700" lIns="91425" spcFirstLastPara="1" rIns="91425" wrap="square" tIns="45700">
            <a:noAutofit/>
          </a:bodyPr>
          <a:lstStyle/>
          <a:p>
            <a:pPr indent="-171000" lvl="0" marL="171360" marR="0" rtl="0" algn="l">
              <a:lnSpc>
                <a:spcPct val="100000"/>
              </a:lnSpc>
              <a:spcBef>
                <a:spcPts val="0"/>
              </a:spcBef>
              <a:spcAft>
                <a:spcPts val="0"/>
              </a:spcAft>
              <a:buClr>
                <a:srgbClr val="B80047"/>
              </a:buClr>
              <a:buSzPts val="1365"/>
              <a:buFont typeface="Arial"/>
              <a:buChar char="•"/>
            </a:pPr>
            <a:r>
              <a:rPr b="0" i="0" lang="en-US" sz="2100" u="none" cap="none" strike="noStrike">
                <a:solidFill>
                  <a:srgbClr val="000000"/>
                </a:solidFill>
                <a:latin typeface="Arial"/>
                <a:ea typeface="Arial"/>
                <a:cs typeface="Arial"/>
                <a:sym typeface="Arial"/>
              </a:rPr>
              <a:t>Commit early and often!</a:t>
            </a:r>
            <a:endParaRPr b="0" i="0" sz="1400" u="none" cap="none" strike="noStrike">
              <a:solidFill>
                <a:srgbClr val="000000"/>
              </a:solidFill>
              <a:latin typeface="Arial"/>
              <a:ea typeface="Arial"/>
              <a:cs typeface="Arial"/>
              <a:sym typeface="Arial"/>
            </a:endParaRPr>
          </a:p>
          <a:p>
            <a:pPr indent="-170999" lvl="1" marL="628560" marR="0" rtl="0" algn="l">
              <a:lnSpc>
                <a:spcPct val="100000"/>
              </a:lnSpc>
              <a:spcBef>
                <a:spcPts val="0"/>
              </a:spcBef>
              <a:spcAft>
                <a:spcPts val="0"/>
              </a:spcAft>
              <a:buClr>
                <a:srgbClr val="B80047"/>
              </a:buClr>
              <a:buSzPts val="1170"/>
              <a:buFont typeface="Arial"/>
              <a:buChar char="•"/>
            </a:pPr>
            <a:r>
              <a:rPr b="0" i="0" lang="en-US" sz="1800" u="none" cap="none" strike="noStrike">
                <a:solidFill>
                  <a:srgbClr val="000000"/>
                </a:solidFill>
                <a:latin typeface="Arial"/>
                <a:ea typeface="Arial"/>
                <a:cs typeface="Arial"/>
                <a:sym typeface="Arial"/>
              </a:rPr>
              <a:t>At minimum at every major milestone</a:t>
            </a:r>
            <a:endParaRPr b="0" i="0" sz="1400" u="none" cap="none" strike="noStrike">
              <a:solidFill>
                <a:srgbClr val="000000"/>
              </a:solidFill>
              <a:latin typeface="Arial"/>
              <a:ea typeface="Arial"/>
              <a:cs typeface="Arial"/>
              <a:sym typeface="Arial"/>
            </a:endParaRPr>
          </a:p>
          <a:p>
            <a:pPr indent="-170999" lvl="1" marL="628560" marR="0" rtl="0" algn="l">
              <a:lnSpc>
                <a:spcPct val="100000"/>
              </a:lnSpc>
              <a:spcBef>
                <a:spcPts val="0"/>
              </a:spcBef>
              <a:spcAft>
                <a:spcPts val="0"/>
              </a:spcAft>
              <a:buClr>
                <a:srgbClr val="B80047"/>
              </a:buClr>
              <a:buSzPts val="1170"/>
              <a:buFont typeface="Arial"/>
              <a:buChar char="•"/>
            </a:pPr>
            <a:r>
              <a:rPr b="0" i="0" lang="en-US" sz="1800" u="none" cap="none" strike="noStrike">
                <a:solidFill>
                  <a:srgbClr val="000000"/>
                </a:solidFill>
                <a:latin typeface="Arial"/>
                <a:ea typeface="Arial"/>
                <a:cs typeface="Arial"/>
                <a:sym typeface="Arial"/>
              </a:rPr>
              <a:t>Commits don’t cost anything!</a:t>
            </a:r>
            <a:endParaRPr b="0" i="0" sz="1400" u="none" cap="none" strike="noStrike">
              <a:solidFill>
                <a:srgbClr val="000000"/>
              </a:solidFill>
              <a:latin typeface="Arial"/>
              <a:ea typeface="Arial"/>
              <a:cs typeface="Arial"/>
              <a:sym typeface="Arial"/>
            </a:endParaRPr>
          </a:p>
          <a:p>
            <a:pPr indent="-96705" lvl="1" marL="628560" marR="0" rtl="0" algn="l">
              <a:lnSpc>
                <a:spcPct val="100000"/>
              </a:lnSpc>
              <a:spcBef>
                <a:spcPts val="0"/>
              </a:spcBef>
              <a:spcAft>
                <a:spcPts val="0"/>
              </a:spcAft>
              <a:buClr>
                <a:srgbClr val="B80047"/>
              </a:buClr>
              <a:buSzPts val="1170"/>
              <a:buFont typeface="Arial"/>
              <a:buNone/>
            </a:pPr>
            <a:r>
              <a:t/>
            </a:r>
            <a:endParaRPr b="0" i="0" sz="1800" u="none" cap="none" strike="noStrike">
              <a:solidFill>
                <a:srgbClr val="000000"/>
              </a:solidFill>
              <a:latin typeface="Arial"/>
              <a:ea typeface="Arial"/>
              <a:cs typeface="Arial"/>
              <a:sym typeface="Arial"/>
            </a:endParaRPr>
          </a:p>
          <a:p>
            <a:pPr indent="-171000" lvl="0" marL="171360" marR="0" rtl="0" algn="l">
              <a:lnSpc>
                <a:spcPct val="100000"/>
              </a:lnSpc>
              <a:spcBef>
                <a:spcPts val="0"/>
              </a:spcBef>
              <a:spcAft>
                <a:spcPts val="0"/>
              </a:spcAft>
              <a:buClr>
                <a:srgbClr val="B80047"/>
              </a:buClr>
              <a:buSzPts val="1365"/>
              <a:buFont typeface="Arial"/>
              <a:buChar char="•"/>
            </a:pPr>
            <a:r>
              <a:rPr b="0" i="0" lang="en-US" sz="2100" u="none" cap="none" strike="noStrike">
                <a:solidFill>
                  <a:srgbClr val="000000"/>
                </a:solidFill>
                <a:latin typeface="Arial"/>
                <a:ea typeface="Arial"/>
                <a:cs typeface="Arial"/>
                <a:sym typeface="Arial"/>
              </a:rPr>
              <a:t>Popular stylistic conventions</a:t>
            </a:r>
            <a:endParaRPr b="0" i="0" sz="1400" u="none" cap="none" strike="noStrike">
              <a:solidFill>
                <a:srgbClr val="000000"/>
              </a:solidFill>
              <a:latin typeface="Arial"/>
              <a:ea typeface="Arial"/>
              <a:cs typeface="Arial"/>
              <a:sym typeface="Arial"/>
            </a:endParaRPr>
          </a:p>
          <a:p>
            <a:pPr indent="-170999" lvl="1" marL="628560" marR="0" rtl="0" algn="l">
              <a:lnSpc>
                <a:spcPct val="100000"/>
              </a:lnSpc>
              <a:spcBef>
                <a:spcPts val="0"/>
              </a:spcBef>
              <a:spcAft>
                <a:spcPts val="0"/>
              </a:spcAft>
              <a:buClr>
                <a:srgbClr val="B80047"/>
              </a:buClr>
              <a:buSzPts val="1170"/>
              <a:buFont typeface="Arial"/>
              <a:buChar char="•"/>
            </a:pPr>
            <a:r>
              <a:rPr b="0" i="0" lang="en-US" sz="1800" u="none" cap="none" strike="noStrike">
                <a:solidFill>
                  <a:srgbClr val="000000"/>
                </a:solidFill>
                <a:latin typeface="Arial"/>
                <a:ea typeface="Arial"/>
                <a:cs typeface="Arial"/>
                <a:sym typeface="Arial"/>
              </a:rPr>
              <a:t>Branches: short, descriptive names</a:t>
            </a:r>
            <a:endParaRPr b="0" i="0" sz="1400" u="none" cap="none" strike="noStrike">
              <a:solidFill>
                <a:srgbClr val="000000"/>
              </a:solidFill>
              <a:latin typeface="Arial"/>
              <a:ea typeface="Arial"/>
              <a:cs typeface="Arial"/>
              <a:sym typeface="Arial"/>
            </a:endParaRPr>
          </a:p>
          <a:p>
            <a:pPr indent="-170999" lvl="1" marL="628560" marR="0" rtl="0" algn="l">
              <a:lnSpc>
                <a:spcPct val="100000"/>
              </a:lnSpc>
              <a:spcBef>
                <a:spcPts val="0"/>
              </a:spcBef>
              <a:spcAft>
                <a:spcPts val="0"/>
              </a:spcAft>
              <a:buClr>
                <a:srgbClr val="B80047"/>
              </a:buClr>
              <a:buSzPts val="1170"/>
              <a:buFont typeface="Arial"/>
              <a:buChar char="•"/>
            </a:pPr>
            <a:r>
              <a:rPr b="0" i="0" lang="en-US" sz="1800" u="none" cap="none" strike="noStrike">
                <a:solidFill>
                  <a:srgbClr val="000000"/>
                </a:solidFill>
                <a:latin typeface="Arial"/>
                <a:ea typeface="Arial"/>
                <a:cs typeface="Arial"/>
                <a:sym typeface="Arial"/>
              </a:rPr>
              <a:t>Commits: A single, logical change. Split large changes into multiple commits.</a:t>
            </a:r>
            <a:endParaRPr b="0" i="0" sz="1400" u="none" cap="none" strike="noStrike">
              <a:solidFill>
                <a:srgbClr val="000000"/>
              </a:solidFill>
              <a:latin typeface="Arial"/>
              <a:ea typeface="Arial"/>
              <a:cs typeface="Arial"/>
              <a:sym typeface="Arial"/>
            </a:endParaRPr>
          </a:p>
          <a:p>
            <a:pPr indent="-170999" lvl="1" marL="628560" marR="0" rtl="0" algn="l">
              <a:lnSpc>
                <a:spcPct val="100000"/>
              </a:lnSpc>
              <a:spcBef>
                <a:spcPts val="0"/>
              </a:spcBef>
              <a:spcAft>
                <a:spcPts val="0"/>
              </a:spcAft>
              <a:buClr>
                <a:srgbClr val="B80047"/>
              </a:buClr>
              <a:buSzPts val="1170"/>
              <a:buFont typeface="Arial"/>
              <a:buChar char="•"/>
            </a:pPr>
            <a:r>
              <a:rPr b="0" i="0" lang="en-US" sz="1800" u="none" cap="none" strike="noStrike">
                <a:solidFill>
                  <a:srgbClr val="000000"/>
                </a:solidFill>
                <a:latin typeface="Arial"/>
                <a:ea typeface="Arial"/>
                <a:cs typeface="Arial"/>
                <a:sym typeface="Arial"/>
              </a:rPr>
              <a:t>Messages:</a:t>
            </a:r>
            <a:endParaRPr b="0" i="0" sz="1400" u="none" cap="none" strike="noStrike">
              <a:solidFill>
                <a:srgbClr val="000000"/>
              </a:solidFill>
              <a:latin typeface="Arial"/>
              <a:ea typeface="Arial"/>
              <a:cs typeface="Arial"/>
              <a:sym typeface="Arial"/>
            </a:endParaRPr>
          </a:p>
          <a:p>
            <a:pPr indent="-171000" lvl="2" marL="1085760" marR="0" rtl="0" algn="l">
              <a:lnSpc>
                <a:spcPct val="100000"/>
              </a:lnSpc>
              <a:spcBef>
                <a:spcPts val="0"/>
              </a:spcBef>
              <a:spcAft>
                <a:spcPts val="0"/>
              </a:spcAft>
              <a:buClr>
                <a:srgbClr val="B80047"/>
              </a:buClr>
              <a:buSzPts val="1170"/>
              <a:buFont typeface="Arial"/>
              <a:buChar char="•"/>
            </a:pPr>
            <a:r>
              <a:rPr b="0" i="0" lang="en-US" sz="1800" u="none" cap="none" strike="noStrike">
                <a:solidFill>
                  <a:srgbClr val="000000"/>
                </a:solidFill>
                <a:latin typeface="Arial"/>
                <a:ea typeface="Arial"/>
                <a:cs typeface="Arial"/>
                <a:sym typeface="Arial"/>
              </a:rPr>
              <a:t>Summary: Descriptive, yet succinct</a:t>
            </a:r>
            <a:endParaRPr b="0" i="0" sz="1400" u="none" cap="none" strike="noStrike">
              <a:solidFill>
                <a:srgbClr val="000000"/>
              </a:solidFill>
              <a:latin typeface="Arial"/>
              <a:ea typeface="Arial"/>
              <a:cs typeface="Arial"/>
              <a:sym typeface="Arial"/>
            </a:endParaRPr>
          </a:p>
          <a:p>
            <a:pPr indent="-171000" lvl="2" marL="1085760" marR="0" rtl="0" algn="l">
              <a:lnSpc>
                <a:spcPct val="100000"/>
              </a:lnSpc>
              <a:spcBef>
                <a:spcPts val="0"/>
              </a:spcBef>
              <a:spcAft>
                <a:spcPts val="0"/>
              </a:spcAft>
              <a:buClr>
                <a:srgbClr val="B80047"/>
              </a:buClr>
              <a:buSzPts val="1170"/>
              <a:buFont typeface="Arial"/>
              <a:buChar char="•"/>
            </a:pPr>
            <a:r>
              <a:rPr b="0" i="0" lang="en-US" sz="1800" u="none" cap="none" strike="noStrike">
                <a:solidFill>
                  <a:srgbClr val="000000"/>
                </a:solidFill>
                <a:latin typeface="Arial"/>
                <a:ea typeface="Arial"/>
                <a:cs typeface="Arial"/>
                <a:sym typeface="Arial"/>
              </a:rPr>
              <a:t>Body: More detailed description on </a:t>
            </a:r>
            <a:r>
              <a:rPr b="1" i="0" lang="en-US" sz="1800" u="none" cap="none" strike="noStrike">
                <a:solidFill>
                  <a:srgbClr val="000000"/>
                </a:solidFill>
                <a:latin typeface="Arial"/>
                <a:ea typeface="Arial"/>
                <a:cs typeface="Arial"/>
                <a:sym typeface="Arial"/>
              </a:rPr>
              <a:t>what</a:t>
            </a:r>
            <a:r>
              <a:rPr b="0" i="0" lang="en-US" sz="1800" u="none" cap="none" strike="noStrike">
                <a:solidFill>
                  <a:srgbClr val="000000"/>
                </a:solidFill>
                <a:latin typeface="Arial"/>
                <a:ea typeface="Arial"/>
                <a:cs typeface="Arial"/>
                <a:sym typeface="Arial"/>
              </a:rPr>
              <a:t> you changed, </a:t>
            </a:r>
            <a:r>
              <a:rPr b="1" i="0" lang="en-US" sz="1800" u="none" cap="none" strike="noStrike">
                <a:solidFill>
                  <a:srgbClr val="000000"/>
                </a:solidFill>
                <a:latin typeface="Arial"/>
                <a:ea typeface="Arial"/>
                <a:cs typeface="Arial"/>
                <a:sym typeface="Arial"/>
              </a:rPr>
              <a:t>why</a:t>
            </a:r>
            <a:r>
              <a:rPr b="0" i="0" lang="en-US" sz="1800" u="none" cap="none" strike="noStrike">
                <a:solidFill>
                  <a:srgbClr val="000000"/>
                </a:solidFill>
                <a:latin typeface="Arial"/>
                <a:ea typeface="Arial"/>
                <a:cs typeface="Arial"/>
                <a:sym typeface="Arial"/>
              </a:rPr>
              <a:t> you changed it, and what </a:t>
            </a:r>
            <a:r>
              <a:rPr b="1" i="0" lang="en-US" sz="1800" u="none" cap="none" strike="noStrike">
                <a:solidFill>
                  <a:srgbClr val="000000"/>
                </a:solidFill>
                <a:latin typeface="Arial"/>
                <a:ea typeface="Arial"/>
                <a:cs typeface="Arial"/>
                <a:sym typeface="Arial"/>
              </a:rPr>
              <a:t>side effects</a:t>
            </a:r>
            <a:r>
              <a:rPr b="0" i="0" lang="en-US" sz="1800" u="none" cap="none" strike="noStrike">
                <a:solidFill>
                  <a:srgbClr val="000000"/>
                </a:solidFill>
                <a:latin typeface="Arial"/>
                <a:ea typeface="Arial"/>
                <a:cs typeface="Arial"/>
                <a:sym typeface="Arial"/>
              </a:rPr>
              <a:t> it may have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9" name="Shape 1689"/>
        <p:cNvGrpSpPr/>
        <p:nvPr/>
      </p:nvGrpSpPr>
      <p:grpSpPr>
        <a:xfrm>
          <a:off x="0" y="0"/>
          <a:ext cx="0" cy="0"/>
          <a:chOff x="0" y="0"/>
          <a:chExt cx="0" cy="0"/>
        </a:xfrm>
      </p:grpSpPr>
      <p:sp>
        <p:nvSpPr>
          <p:cNvPr id="1690" name="Google Shape;1690;p84"/>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Appendix: Parsing Input with fscanf</a:t>
            </a:r>
            <a:endParaRPr b="0" i="0" sz="1350" u="none" cap="none" strike="noStrike">
              <a:solidFill>
                <a:srgbClr val="000000"/>
              </a:solidFill>
              <a:latin typeface="Arial"/>
              <a:ea typeface="Arial"/>
              <a:cs typeface="Arial"/>
              <a:sym typeface="Arial"/>
            </a:endParaRPr>
          </a:p>
        </p:txBody>
      </p:sp>
      <p:sp>
        <p:nvSpPr>
          <p:cNvPr id="1691" name="Google Shape;1691;p84"/>
          <p:cNvSpPr txBox="1"/>
          <p:nvPr/>
        </p:nvSpPr>
        <p:spPr>
          <a:xfrm>
            <a:off x="628560" y="1267919"/>
            <a:ext cx="7886520" cy="3744951"/>
          </a:xfrm>
          <a:prstGeom prst="rect">
            <a:avLst/>
          </a:prstGeom>
          <a:noFill/>
          <a:ln>
            <a:noFill/>
          </a:ln>
        </p:spPr>
        <p:txBody>
          <a:bodyPr anchorCtr="0" anchor="t" bIns="45700" lIns="91425" spcFirstLastPara="1" rIns="91425" wrap="square" tIns="45700">
            <a:noAutofit/>
          </a:bodyPr>
          <a:lstStyle/>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Calibri"/>
                <a:ea typeface="Calibri"/>
                <a:cs typeface="Calibri"/>
                <a:sym typeface="Calibri"/>
              </a:rPr>
              <a:t>fscanf(FILE *stream, const char *format, …)</a:t>
            </a:r>
            <a:endParaRPr b="0" i="0" sz="1400" u="none" cap="none" strike="noStrike">
              <a:solidFill>
                <a:srgbClr val="000000"/>
              </a:solidFill>
              <a:latin typeface="Arial"/>
              <a:ea typeface="Arial"/>
              <a:cs typeface="Arial"/>
              <a:sym typeface="Arial"/>
            </a:endParaRPr>
          </a:p>
          <a:p>
            <a:pPr indent="-170999" lvl="1" marL="6285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a:t>
            </a:r>
            <a:r>
              <a:rPr b="0" i="0" lang="en-US" sz="2100" u="none" cap="none" strike="noStrike">
                <a:solidFill>
                  <a:srgbClr val="000000"/>
                </a:solidFill>
                <a:latin typeface="Calibri"/>
                <a:ea typeface="Calibri"/>
                <a:cs typeface="Calibri"/>
                <a:sym typeface="Calibri"/>
              </a:rPr>
              <a:t>scanf</a:t>
            </a:r>
            <a:r>
              <a:rPr b="0" i="0" lang="en-US" sz="2100" u="none" cap="none" strike="noStrike">
                <a:solidFill>
                  <a:srgbClr val="000000"/>
                </a:solidFill>
                <a:latin typeface="Arial"/>
                <a:ea typeface="Arial"/>
                <a:cs typeface="Arial"/>
                <a:sym typeface="Arial"/>
              </a:rPr>
              <a:t>” but for files</a:t>
            </a:r>
            <a:endParaRPr b="0" i="0" sz="1400" u="none" cap="none" strike="noStrike">
              <a:solidFill>
                <a:srgbClr val="000000"/>
              </a:solidFill>
              <a:latin typeface="Arial"/>
              <a:ea typeface="Arial"/>
              <a:cs typeface="Arial"/>
              <a:sym typeface="Arial"/>
            </a:endParaRPr>
          </a:p>
          <a:p>
            <a:pPr indent="-37650" lvl="0" marL="17136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Arguments</a:t>
            </a:r>
            <a:endParaRPr b="0" i="0" sz="1400" u="none" cap="none" strike="noStrike">
              <a:solidFill>
                <a:srgbClr val="000000"/>
              </a:solidFill>
              <a:latin typeface="Arial"/>
              <a:ea typeface="Arial"/>
              <a:cs typeface="Arial"/>
              <a:sym typeface="Arial"/>
            </a:endParaRPr>
          </a:p>
          <a:p>
            <a:pPr indent="0" lvl="1" marL="457560" marR="0" rtl="0" algn="l">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 A stream pointer, e.g. from </a:t>
            </a:r>
            <a:r>
              <a:rPr b="0" i="0" lang="en-US" sz="1800" u="none" cap="none" strike="noStrike">
                <a:solidFill>
                  <a:srgbClr val="000000"/>
                </a:solidFill>
                <a:latin typeface="Calibri"/>
                <a:ea typeface="Calibri"/>
                <a:cs typeface="Calibri"/>
                <a:sym typeface="Calibri"/>
              </a:rPr>
              <a:t>fopen()</a:t>
            </a:r>
            <a:endParaRPr b="0" i="0" sz="1400" u="none" cap="none" strike="noStrike">
              <a:solidFill>
                <a:srgbClr val="000000"/>
              </a:solidFill>
              <a:latin typeface="Arial"/>
              <a:ea typeface="Arial"/>
              <a:cs typeface="Arial"/>
              <a:sym typeface="Arial"/>
            </a:endParaRPr>
          </a:p>
          <a:p>
            <a:pPr indent="0" lvl="1" marL="457560" marR="0" rtl="0" algn="l">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 Format string for parsing, e.g “</a:t>
            </a:r>
            <a:r>
              <a:rPr b="0" i="0" lang="en-US" sz="1800" u="none" cap="none" strike="noStrike">
                <a:solidFill>
                  <a:srgbClr val="000000"/>
                </a:solidFill>
                <a:latin typeface="Calibri"/>
                <a:ea typeface="Calibri"/>
                <a:cs typeface="Calibri"/>
                <a:sym typeface="Calibri"/>
              </a:rPr>
              <a:t>%c %d,%d</a:t>
            </a: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1" marL="457560" marR="0" rtl="0" algn="l">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 </a:t>
            </a:r>
            <a:r>
              <a:rPr b="1" i="0" lang="en-US" sz="1800" u="none" cap="none" strike="noStrike">
                <a:solidFill>
                  <a:srgbClr val="000000"/>
                </a:solidFill>
                <a:latin typeface="Arial"/>
                <a:ea typeface="Arial"/>
                <a:cs typeface="Arial"/>
                <a:sym typeface="Arial"/>
              </a:rPr>
              <a:t>Pointers </a:t>
            </a:r>
            <a:r>
              <a:rPr b="0" i="0" lang="en-US" sz="1800" u="none" cap="none" strike="noStrike">
                <a:solidFill>
                  <a:srgbClr val="000000"/>
                </a:solidFill>
                <a:latin typeface="Arial"/>
                <a:ea typeface="Arial"/>
                <a:cs typeface="Arial"/>
                <a:sym typeface="Arial"/>
              </a:rPr>
              <a:t>to variables for parsed data	</a:t>
            </a:r>
            <a:endParaRPr b="0" i="0" sz="1400" u="none" cap="none" strike="noStrike">
              <a:solidFill>
                <a:srgbClr val="000000"/>
              </a:solidFill>
              <a:latin typeface="Arial"/>
              <a:ea typeface="Arial"/>
              <a:cs typeface="Arial"/>
              <a:sym typeface="Arial"/>
            </a:endParaRPr>
          </a:p>
          <a:p>
            <a:pPr indent="-171000" lvl="2" marL="1085760" marR="0" rtl="0" algn="l">
              <a:lnSpc>
                <a:spcPct val="9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Can be pointers to stack variables</a:t>
            </a:r>
            <a:endParaRPr b="0" i="0" sz="1600" u="none" cap="none" strike="noStrike">
              <a:solidFill>
                <a:srgbClr val="000000"/>
              </a:solidFill>
              <a:latin typeface="Arial"/>
              <a:ea typeface="Arial"/>
              <a:cs typeface="Arial"/>
              <a:sym typeface="Arial"/>
            </a:endParaRPr>
          </a:p>
          <a:p>
            <a:pPr indent="-37649" lvl="1" marL="62856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Return Value</a:t>
            </a:r>
            <a:endParaRPr b="0" i="0" sz="1400" u="none" cap="none" strike="noStrike">
              <a:solidFill>
                <a:srgbClr val="000000"/>
              </a:solidFill>
              <a:latin typeface="Arial"/>
              <a:ea typeface="Arial"/>
              <a:cs typeface="Arial"/>
              <a:sym typeface="Arial"/>
            </a:endParaRPr>
          </a:p>
          <a:p>
            <a:pPr indent="-170999" lvl="1" marL="628560" marR="0" rtl="0" algn="l">
              <a:lnSpc>
                <a:spcPct val="9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Success: # of parsed vars</a:t>
            </a:r>
            <a:endParaRPr b="0" i="0" sz="1400" u="none" cap="none" strike="noStrike">
              <a:solidFill>
                <a:srgbClr val="000000"/>
              </a:solidFill>
              <a:latin typeface="Arial"/>
              <a:ea typeface="Arial"/>
              <a:cs typeface="Arial"/>
              <a:sym typeface="Arial"/>
            </a:endParaRPr>
          </a:p>
          <a:p>
            <a:pPr indent="-170999" lvl="1" marL="628560" marR="0" rtl="0" algn="l">
              <a:lnSpc>
                <a:spcPct val="9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Failure: EOF</a:t>
            </a:r>
            <a:endParaRPr b="0" i="0" sz="1400" u="none" cap="none" strike="noStrike">
              <a:solidFill>
                <a:srgbClr val="000000"/>
              </a:solidFill>
              <a:latin typeface="Arial"/>
              <a:ea typeface="Arial"/>
              <a:cs typeface="Arial"/>
              <a:sym typeface="Arial"/>
            </a:endParaRPr>
          </a:p>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Calibri"/>
                <a:ea typeface="Calibri"/>
                <a:cs typeface="Calibri"/>
                <a:sym typeface="Calibri"/>
              </a:rPr>
              <a:t>man fscanf</a:t>
            </a:r>
            <a:endParaRPr b="0" i="0" sz="2100" u="none" cap="none" strike="noStrike">
              <a:solidFill>
                <a:srgbClr val="000000"/>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sp>
        <p:nvSpPr>
          <p:cNvPr id="1696" name="Google Shape;1696;p85"/>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Appendix: fscanf() Example</a:t>
            </a:r>
            <a:endParaRPr b="0" i="0" sz="1350" u="none" cap="none" strike="noStrike">
              <a:solidFill>
                <a:srgbClr val="000000"/>
              </a:solidFill>
              <a:latin typeface="Arial"/>
              <a:ea typeface="Arial"/>
              <a:cs typeface="Arial"/>
              <a:sym typeface="Arial"/>
            </a:endParaRPr>
          </a:p>
        </p:txBody>
      </p:sp>
      <p:sp>
        <p:nvSpPr>
          <p:cNvPr id="1697" name="Google Shape;1697;p85"/>
          <p:cNvSpPr txBox="1"/>
          <p:nvPr/>
        </p:nvSpPr>
        <p:spPr>
          <a:xfrm>
            <a:off x="628560" y="1012371"/>
            <a:ext cx="7886400" cy="3857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FILE *pFile;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pFile = fopen(“trace.txt”, "r"); </a:t>
            </a:r>
            <a:r>
              <a:rPr b="0" i="0" lang="en-US" sz="1400" u="none" cap="none" strike="noStrike">
                <a:solidFill>
                  <a:srgbClr val="C00000"/>
                </a:solidFill>
                <a:latin typeface="Courier New"/>
                <a:ea typeface="Courier New"/>
                <a:cs typeface="Courier New"/>
                <a:sym typeface="Courier New"/>
              </a:rPr>
              <a:t>// Open file for reading</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00000"/>
                </a:solidFill>
                <a:latin typeface="Courier New"/>
                <a:ea typeface="Courier New"/>
                <a:cs typeface="Courier New"/>
                <a:sym typeface="Courier New"/>
              </a:rPr>
              <a:t>// TODO: Error check sys call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char access_type;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unsigned long address;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int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00000"/>
                </a:solidFill>
                <a:latin typeface="Courier New"/>
                <a:ea typeface="Courier New"/>
                <a:cs typeface="Courier New"/>
                <a:sym typeface="Courier New"/>
              </a:rPr>
              <a:t>// Line format is " S 2f,1" or " L 7d0,3"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00000"/>
                </a:solidFill>
                <a:latin typeface="Courier New"/>
                <a:ea typeface="Courier New"/>
                <a:cs typeface="Courier New"/>
                <a:sym typeface="Courier New"/>
              </a:rPr>
              <a:t>//      - 1 character, 1 hex value, 1 decimal value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while (fscanf(pFile, " %c %lx, %d", &amp;access_type, &amp;address, &amp;size) &gt;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00000"/>
                </a:solidFill>
                <a:latin typeface="Courier New"/>
                <a:ea typeface="Courier New"/>
                <a:cs typeface="Courier New"/>
                <a:sym typeface="Courier New"/>
              </a:rPr>
              <a:t>    // TODO: Do stuff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fclose(pFile); </a:t>
            </a:r>
            <a:r>
              <a:rPr b="0" i="0" lang="en-US" sz="1400" u="none" cap="none" strike="noStrike">
                <a:solidFill>
                  <a:srgbClr val="C00000"/>
                </a:solidFill>
                <a:latin typeface="Courier New"/>
                <a:ea typeface="Courier New"/>
                <a:cs typeface="Courier New"/>
                <a:sym typeface="Courier New"/>
              </a:rPr>
              <a:t>// Clean up Resources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1" name="Shape 1701"/>
        <p:cNvGrpSpPr/>
        <p:nvPr/>
      </p:nvGrpSpPr>
      <p:grpSpPr>
        <a:xfrm>
          <a:off x="0" y="0"/>
          <a:ext cx="0" cy="0"/>
          <a:chOff x="0" y="0"/>
          <a:chExt cx="0" cy="0"/>
        </a:xfrm>
      </p:grpSpPr>
      <p:sp>
        <p:nvSpPr>
          <p:cNvPr id="1702" name="Google Shape;1702;p86"/>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Appendix: Discussion Questions</a:t>
            </a:r>
            <a:endParaRPr b="0" i="0" sz="1350" u="none" cap="none" strike="noStrike">
              <a:solidFill>
                <a:srgbClr val="000000"/>
              </a:solidFill>
              <a:latin typeface="Arial"/>
              <a:ea typeface="Arial"/>
              <a:cs typeface="Arial"/>
              <a:sym typeface="Arial"/>
            </a:endParaRPr>
          </a:p>
        </p:txBody>
      </p:sp>
      <p:sp>
        <p:nvSpPr>
          <p:cNvPr id="1703" name="Google Shape;1703;p86"/>
          <p:cNvSpPr txBox="1"/>
          <p:nvPr/>
        </p:nvSpPr>
        <p:spPr>
          <a:xfrm>
            <a:off x="628560" y="1369080"/>
            <a:ext cx="7886520" cy="3263040"/>
          </a:xfrm>
          <a:prstGeom prst="rect">
            <a:avLst/>
          </a:prstGeom>
          <a:noFill/>
          <a:ln>
            <a:noFill/>
          </a:ln>
        </p:spPr>
        <p:txBody>
          <a:bodyPr anchorCtr="0" anchor="t" bIns="45700" lIns="91425" spcFirstLastPara="1" rIns="91425" wrap="square" tIns="45700">
            <a:noAutofit/>
          </a:bodyPr>
          <a:lstStyle/>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What did the optimal transversal orders have in common?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How does the pattern generalize to </a:t>
            </a:r>
            <a:r>
              <a:rPr b="0" i="0" lang="en-US" sz="2100" u="none" cap="none" strike="noStrike">
                <a:solidFill>
                  <a:srgbClr val="000000"/>
                </a:solidFill>
                <a:latin typeface="Courier New"/>
                <a:ea typeface="Courier New"/>
                <a:cs typeface="Courier New"/>
                <a:sym typeface="Courier New"/>
              </a:rPr>
              <a:t>int[8][8] A </a:t>
            </a:r>
            <a:r>
              <a:rPr b="0" i="0" lang="en-US" sz="2100" u="none" cap="none" strike="noStrike">
                <a:solidFill>
                  <a:srgbClr val="000000"/>
                </a:solidFill>
                <a:latin typeface="Arial"/>
                <a:ea typeface="Arial"/>
                <a:cs typeface="Arial"/>
                <a:sym typeface="Arial"/>
              </a:rPr>
              <a:t>and a cache that holds 4 lines each of 4 </a:t>
            </a:r>
            <a:r>
              <a:rPr b="0" i="0" lang="en-US" sz="2100" u="none" cap="none" strike="noStrike">
                <a:solidFill>
                  <a:srgbClr val="000000"/>
                </a:solidFill>
                <a:latin typeface="Courier New"/>
                <a:ea typeface="Courier New"/>
                <a:cs typeface="Courier New"/>
                <a:sym typeface="Courier New"/>
              </a:rPr>
              <a:t>int’</a:t>
            </a:r>
            <a:r>
              <a:rPr b="0" i="0" lang="en-US" sz="2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7" name="Shape 1707"/>
        <p:cNvGrpSpPr/>
        <p:nvPr/>
      </p:nvGrpSpPr>
      <p:grpSpPr>
        <a:xfrm>
          <a:off x="0" y="0"/>
          <a:ext cx="0" cy="0"/>
          <a:chOff x="0" y="0"/>
          <a:chExt cx="0" cy="0"/>
        </a:xfrm>
      </p:grpSpPr>
      <p:sp>
        <p:nvSpPr>
          <p:cNvPr id="1708" name="Google Shape;1708;p87"/>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Appendix: Blocking Example</a:t>
            </a:r>
            <a:endParaRPr b="0" i="0" sz="1350" u="none" cap="none" strike="noStrike">
              <a:solidFill>
                <a:srgbClr val="000000"/>
              </a:solidFill>
              <a:latin typeface="Arial"/>
              <a:ea typeface="Arial"/>
              <a:cs typeface="Arial"/>
              <a:sym typeface="Arial"/>
            </a:endParaRPr>
          </a:p>
        </p:txBody>
      </p:sp>
      <p:sp>
        <p:nvSpPr>
          <p:cNvPr id="1709" name="Google Shape;1709;p87"/>
          <p:cNvSpPr txBox="1"/>
          <p:nvPr/>
        </p:nvSpPr>
        <p:spPr>
          <a:xfrm>
            <a:off x="628560" y="1369080"/>
            <a:ext cx="7886520" cy="3263040"/>
          </a:xfrm>
          <a:prstGeom prst="rect">
            <a:avLst/>
          </a:prstGeom>
          <a:noFill/>
          <a:ln>
            <a:noFill/>
          </a:ln>
        </p:spPr>
        <p:txBody>
          <a:bodyPr anchorCtr="0" anchor="t" bIns="45700" lIns="91425" spcFirstLastPara="1" rIns="91425" wrap="square" tIns="45700">
            <a:noAutofit/>
          </a:bodyPr>
          <a:lstStyle/>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We have a 2D array </a:t>
            </a:r>
            <a:r>
              <a:rPr b="0" i="0" lang="en-US" sz="2100" u="none" cap="none" strike="noStrike">
                <a:solidFill>
                  <a:srgbClr val="000000"/>
                </a:solidFill>
                <a:latin typeface="Courier New"/>
                <a:ea typeface="Courier New"/>
                <a:cs typeface="Courier New"/>
                <a:sym typeface="Courier New"/>
              </a:rPr>
              <a:t>int[4][4] A;</a:t>
            </a:r>
            <a:endParaRPr b="0" i="0" sz="2100" u="none" cap="none" strike="noStrike">
              <a:solidFill>
                <a:srgbClr val="000000"/>
              </a:solidFill>
              <a:latin typeface="Arial"/>
              <a:ea typeface="Arial"/>
              <a:cs typeface="Arial"/>
              <a:sym typeface="Arial"/>
            </a:endParaRPr>
          </a:p>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Cache is fully associative and can hold two lines</a:t>
            </a:r>
            <a:endParaRPr b="0" i="0" sz="1400" u="none" cap="none" strike="noStrike">
              <a:solidFill>
                <a:srgbClr val="000000"/>
              </a:solidFill>
              <a:latin typeface="Arial"/>
              <a:ea typeface="Arial"/>
              <a:cs typeface="Arial"/>
              <a:sym typeface="Arial"/>
            </a:endParaRPr>
          </a:p>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Each line can hold two </a:t>
            </a:r>
            <a:r>
              <a:rPr b="0" i="0" lang="en-US" sz="2100" u="none" cap="none" strike="noStrike">
                <a:solidFill>
                  <a:srgbClr val="000000"/>
                </a:solidFill>
                <a:latin typeface="Courier New"/>
                <a:ea typeface="Courier New"/>
                <a:cs typeface="Courier New"/>
                <a:sym typeface="Courier New"/>
              </a:rPr>
              <a:t>int</a:t>
            </a:r>
            <a:r>
              <a:rPr b="0" i="0" lang="en-US" sz="2100" u="none" cap="none" strike="noStrike">
                <a:solidFill>
                  <a:srgbClr val="000000"/>
                </a:solidFill>
                <a:latin typeface="Arial"/>
                <a:ea typeface="Arial"/>
                <a:cs typeface="Arial"/>
                <a:sym typeface="Arial"/>
              </a:rPr>
              <a:t> values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Consider the following:</a:t>
            </a:r>
            <a:endParaRPr b="0" i="0" sz="21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What is the best miss rate for traversing</a:t>
            </a:r>
            <a:r>
              <a:rPr b="0" i="0" lang="en-US" sz="2100" u="none" cap="none" strike="noStrike">
                <a:solidFill>
                  <a:srgbClr val="000000"/>
                </a:solidFill>
                <a:latin typeface="Courier New"/>
                <a:ea typeface="Courier New"/>
                <a:cs typeface="Courier New"/>
                <a:sym typeface="Courier New"/>
              </a:rPr>
              <a:t> A </a:t>
            </a:r>
            <a:r>
              <a:rPr b="0" i="0" lang="en-US" sz="2100" u="none" cap="none" strike="noStrike">
                <a:solidFill>
                  <a:srgbClr val="000000"/>
                </a:solidFill>
                <a:latin typeface="Arial"/>
                <a:ea typeface="Arial"/>
                <a:cs typeface="Arial"/>
                <a:sym typeface="Arial"/>
              </a:rPr>
              <a:t>once?</a:t>
            </a:r>
            <a:endParaRPr b="0" i="0" sz="1400" u="none" cap="none" strike="noStrike">
              <a:solidFill>
                <a:srgbClr val="000000"/>
              </a:solidFill>
              <a:latin typeface="Arial"/>
              <a:ea typeface="Arial"/>
              <a:cs typeface="Arial"/>
              <a:sym typeface="Arial"/>
            </a:endParaRPr>
          </a:p>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What order does of traversal did you use?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What other traversal orders can achieve this miss rate?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88"/>
          <p:cNvSpPr txBox="1"/>
          <p:nvPr/>
        </p:nvSpPr>
        <p:spPr>
          <a:xfrm>
            <a:off x="1614240" y="2361240"/>
            <a:ext cx="3501360" cy="2270520"/>
          </a:xfrm>
          <a:prstGeom prst="rect">
            <a:avLst/>
          </a:prstGeom>
          <a:noFill/>
          <a:ln>
            <a:noFill/>
          </a:ln>
        </p:spPr>
        <p:txBody>
          <a:bodyPr anchorCtr="0" anchor="t" bIns="45700" lIns="91425" spcFirstLastPara="1" rIns="91425" wrap="square" tIns="45700">
            <a:noAutofit/>
          </a:bodyPr>
          <a:lstStyle/>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int foo(int* a, int N)</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int i;</a:t>
            </a:r>
            <a:endParaRPr b="0" i="0" sz="14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int sum = 0;</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for(i = 0; i &lt; N; i++)</a:t>
            </a:r>
            <a:endParaRPr b="0" i="0" sz="14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sum += a[i];</a:t>
            </a:r>
            <a:endParaRPr b="0" i="0" sz="14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return sum;</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a:t>
            </a:r>
            <a:endParaRPr b="0" i="0" sz="2100" u="none" cap="none" strike="noStrike">
              <a:solidFill>
                <a:srgbClr val="000000"/>
              </a:solidFill>
              <a:latin typeface="Arial"/>
              <a:ea typeface="Arial"/>
              <a:cs typeface="Arial"/>
              <a:sym typeface="Arial"/>
            </a:endParaRPr>
          </a:p>
        </p:txBody>
      </p:sp>
      <p:sp>
        <p:nvSpPr>
          <p:cNvPr id="1716" name="Google Shape;1716;p88"/>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Appendix: Cache Misses</a:t>
            </a:r>
            <a:endParaRPr b="0" i="0" sz="1350" u="none" cap="none" strike="noStrike">
              <a:solidFill>
                <a:srgbClr val="000000"/>
              </a:solidFill>
              <a:latin typeface="Arial"/>
              <a:ea typeface="Arial"/>
              <a:cs typeface="Arial"/>
              <a:sym typeface="Arial"/>
            </a:endParaRPr>
          </a:p>
        </p:txBody>
      </p:sp>
      <p:graphicFrame>
        <p:nvGraphicFramePr>
          <p:cNvPr id="1717" name="Google Shape;1717;p88"/>
          <p:cNvGraphicFramePr/>
          <p:nvPr/>
        </p:nvGraphicFramePr>
        <p:xfrm>
          <a:off x="5998680" y="2249640"/>
          <a:ext cx="3000000" cy="3000000"/>
        </p:xfrm>
        <a:graphic>
          <a:graphicData uri="http://schemas.openxmlformats.org/drawingml/2006/table">
            <a:tbl>
              <a:tblPr>
                <a:noFill/>
                <a:tableStyleId>{B458BCF9-2079-488C-B55C-AC60C8DF011B}</a:tableStyleId>
              </a:tblPr>
              <a:tblGrid>
                <a:gridCol w="372250"/>
                <a:gridCol w="1499400"/>
              </a:tblGrid>
              <a:tr h="384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82800" marL="82800"/>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rgbClr val="000000"/>
                          </a:solidFill>
                          <a:latin typeface="Arial"/>
                          <a:ea typeface="Arial"/>
                          <a:cs typeface="Arial"/>
                          <a:sym typeface="Arial"/>
                        </a:rPr>
                        <a:t>Misses</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0</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8</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12</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14</a:t>
                      </a:r>
                      <a:endParaRPr b="0" sz="1800" u="none" cap="none" strike="noStrike">
                        <a:solidFill>
                          <a:srgbClr val="000000"/>
                        </a:solidFill>
                        <a:latin typeface="Arial"/>
                        <a:ea typeface="Arial"/>
                        <a:cs typeface="Arial"/>
                        <a:sym typeface="Arial"/>
                      </a:endParaRPr>
                    </a:p>
                  </a:txBody>
                  <a:tcPr marT="45725" marB="45725" marR="82800" marL="82800"/>
                </a:tc>
              </a:tr>
              <a:tr h="3855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E</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16</a:t>
                      </a:r>
                      <a:endParaRPr b="0" sz="1800" u="none" cap="none" strike="noStrike">
                        <a:solidFill>
                          <a:srgbClr val="000000"/>
                        </a:solidFill>
                        <a:latin typeface="Arial"/>
                        <a:ea typeface="Arial"/>
                        <a:cs typeface="Arial"/>
                        <a:sym typeface="Arial"/>
                      </a:endParaRPr>
                    </a:p>
                  </a:txBody>
                  <a:tcPr marT="45725" marB="45725" marR="82800" marL="82800"/>
                </a:tc>
              </a:tr>
            </a:tbl>
          </a:graphicData>
        </a:graphic>
      </p:graphicFrame>
      <p:sp>
        <p:nvSpPr>
          <p:cNvPr id="1718" name="Google Shape;1718;p88"/>
          <p:cNvSpPr/>
          <p:nvPr/>
        </p:nvSpPr>
        <p:spPr>
          <a:xfrm>
            <a:off x="1614240" y="1191240"/>
            <a:ext cx="6105562" cy="820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If there is a 48KB cache with 8 bytes per block and 3 cache lines per set, how many misses if foo is called twice? N still equals 16.</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br>
              <a:rPr b="0" i="0" lang="en-US" sz="1100" u="none" cap="none" strike="noStrike">
                <a:solidFill>
                  <a:srgbClr val="000000"/>
                </a:solidFill>
                <a:latin typeface="Arial"/>
                <a:ea typeface="Arial"/>
                <a:cs typeface="Arial"/>
                <a:sym typeface="Arial"/>
              </a:rPr>
            </a:br>
            <a:r>
              <a:rPr b="0" i="0" lang="en-US" sz="1100" u="none" cap="none" strike="noStrike">
                <a:solidFill>
                  <a:srgbClr val="000000"/>
                </a:solidFill>
                <a:latin typeface="Arial"/>
                <a:ea typeface="Arial"/>
                <a:cs typeface="Arial"/>
                <a:sym typeface="Arial"/>
              </a:rPr>
              <a:t>NOTE: This is a contrived example since the number of cache lines must be a power of 2. However, it still demonstrates an important point.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sp>
        <p:nvSpPr>
          <p:cNvPr id="1724" name="Google Shape;1724;p89"/>
          <p:cNvSpPr txBox="1"/>
          <p:nvPr/>
        </p:nvSpPr>
        <p:spPr>
          <a:xfrm>
            <a:off x="1614240" y="2361240"/>
            <a:ext cx="3501360" cy="2270520"/>
          </a:xfrm>
          <a:prstGeom prst="rect">
            <a:avLst/>
          </a:prstGeom>
          <a:noFill/>
          <a:ln>
            <a:noFill/>
          </a:ln>
        </p:spPr>
        <p:txBody>
          <a:bodyPr anchorCtr="0" anchor="t" bIns="45700" lIns="91425" spcFirstLastPara="1" rIns="91425" wrap="square" tIns="45700">
            <a:noAutofit/>
          </a:bodyPr>
          <a:lstStyle/>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int foo(int* a, int N)</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int i;</a:t>
            </a:r>
            <a:endParaRPr b="0" i="0" sz="14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int sum = 0;</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for(i = 0; i &lt; N; i++)</a:t>
            </a:r>
            <a:endParaRPr b="0" i="0" sz="14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sum += a[i];</a:t>
            </a:r>
            <a:endParaRPr b="0" i="0" sz="14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    return sum;</a:t>
            </a:r>
            <a:endParaRPr b="0" i="0" sz="2100" u="none" cap="none" strike="noStrike">
              <a:solidFill>
                <a:srgbClr val="000000"/>
              </a:solidFill>
              <a:latin typeface="Arial"/>
              <a:ea typeface="Arial"/>
              <a:cs typeface="Arial"/>
              <a:sym typeface="Arial"/>
            </a:endParaRPr>
          </a:p>
          <a:p>
            <a:pPr indent="0" lvl="0" marL="360" marR="0" rtl="0" algn="l">
              <a:lnSpc>
                <a:spcPct val="90000"/>
              </a:lnSpc>
              <a:spcBef>
                <a:spcPts val="0"/>
              </a:spcBef>
              <a:spcAft>
                <a:spcPts val="0"/>
              </a:spcAft>
              <a:buClr>
                <a:srgbClr val="000000"/>
              </a:buClr>
              <a:buSzPts val="1639"/>
              <a:buFont typeface="Arial"/>
              <a:buNone/>
            </a:pPr>
            <a:r>
              <a:rPr b="0" i="0" lang="en-US" sz="1639" u="none" cap="none" strike="noStrike">
                <a:solidFill>
                  <a:srgbClr val="000000"/>
                </a:solidFill>
                <a:latin typeface="Courier New"/>
                <a:ea typeface="Courier New"/>
                <a:cs typeface="Courier New"/>
                <a:sym typeface="Courier New"/>
              </a:rPr>
              <a:t>}</a:t>
            </a:r>
            <a:endParaRPr b="0" i="0" sz="2100" u="none" cap="none" strike="noStrike">
              <a:solidFill>
                <a:srgbClr val="000000"/>
              </a:solidFill>
              <a:latin typeface="Arial"/>
              <a:ea typeface="Arial"/>
              <a:cs typeface="Arial"/>
              <a:sym typeface="Arial"/>
            </a:endParaRPr>
          </a:p>
        </p:txBody>
      </p:sp>
      <p:sp>
        <p:nvSpPr>
          <p:cNvPr id="1725" name="Google Shape;1725;p89"/>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Appendix: Cache Misses</a:t>
            </a:r>
            <a:endParaRPr b="0" i="0" sz="1350" u="none" cap="none" strike="noStrike">
              <a:solidFill>
                <a:srgbClr val="000000"/>
              </a:solidFill>
              <a:latin typeface="Arial"/>
              <a:ea typeface="Arial"/>
              <a:cs typeface="Arial"/>
              <a:sym typeface="Arial"/>
            </a:endParaRPr>
          </a:p>
        </p:txBody>
      </p:sp>
      <p:graphicFrame>
        <p:nvGraphicFramePr>
          <p:cNvPr id="1726" name="Google Shape;1726;p89"/>
          <p:cNvGraphicFramePr/>
          <p:nvPr/>
        </p:nvGraphicFramePr>
        <p:xfrm>
          <a:off x="5998680" y="2249640"/>
          <a:ext cx="3000000" cy="3000000"/>
        </p:xfrm>
        <a:graphic>
          <a:graphicData uri="http://schemas.openxmlformats.org/drawingml/2006/table">
            <a:tbl>
              <a:tblPr>
                <a:noFill/>
                <a:tableStyleId>{B458BCF9-2079-488C-B55C-AC60C8DF011B}</a:tableStyleId>
              </a:tblPr>
              <a:tblGrid>
                <a:gridCol w="372250"/>
                <a:gridCol w="1499400"/>
              </a:tblGrid>
              <a:tr h="384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82800" marL="82800"/>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rgbClr val="000000"/>
                          </a:solidFill>
                          <a:latin typeface="Arial"/>
                          <a:ea typeface="Arial"/>
                          <a:cs typeface="Arial"/>
                          <a:sym typeface="Arial"/>
                        </a:rPr>
                        <a:t>Misses</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0</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8</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C</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12</a:t>
                      </a:r>
                      <a:endParaRPr b="0" sz="1800" u="none" cap="none" strike="noStrike">
                        <a:solidFill>
                          <a:srgbClr val="000000"/>
                        </a:solidFill>
                        <a:latin typeface="Arial"/>
                        <a:ea typeface="Arial"/>
                        <a:cs typeface="Arial"/>
                        <a:sym typeface="Arial"/>
                      </a:endParaRPr>
                    </a:p>
                  </a:txBody>
                  <a:tcPr marT="45725" marB="45725" marR="82800" marL="82800"/>
                </a:tc>
              </a:tr>
              <a:tr h="3848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D</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14</a:t>
                      </a:r>
                      <a:endParaRPr b="0" sz="1800" u="none" cap="none" strike="noStrike">
                        <a:solidFill>
                          <a:srgbClr val="000000"/>
                        </a:solidFill>
                        <a:latin typeface="Arial"/>
                        <a:ea typeface="Arial"/>
                        <a:cs typeface="Arial"/>
                        <a:sym typeface="Arial"/>
                      </a:endParaRPr>
                    </a:p>
                  </a:txBody>
                  <a:tcPr marT="45725" marB="45725" marR="82800" marL="82800"/>
                </a:tc>
              </a:tr>
              <a:tr h="38555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000000"/>
                          </a:solidFill>
                          <a:latin typeface="Arial"/>
                          <a:ea typeface="Arial"/>
                          <a:cs typeface="Arial"/>
                          <a:sym typeface="Arial"/>
                        </a:rPr>
                        <a:t>E</a:t>
                      </a:r>
                      <a:endParaRPr b="0" sz="1800" u="none" cap="none" strike="noStrike">
                        <a:solidFill>
                          <a:srgbClr val="000000"/>
                        </a:solidFill>
                        <a:latin typeface="Arial"/>
                        <a:ea typeface="Arial"/>
                        <a:cs typeface="Arial"/>
                        <a:sym typeface="Arial"/>
                      </a:endParaRPr>
                    </a:p>
                  </a:txBody>
                  <a:tcPr marT="45725" marB="45725" marR="82800" marL="82800"/>
                </a:tc>
                <a:tc>
                  <a:txBody>
                    <a:bodyPr/>
                    <a:lstStyle/>
                    <a:p>
                      <a:pPr indent="0" lvl="0" marL="0" marR="0" rtl="0" algn="ctr">
                        <a:lnSpc>
                          <a:spcPct val="100000"/>
                        </a:lnSpc>
                        <a:spcBef>
                          <a:spcPts val="0"/>
                        </a:spcBef>
                        <a:spcAft>
                          <a:spcPts val="0"/>
                        </a:spcAft>
                        <a:buClr>
                          <a:srgbClr val="000000"/>
                        </a:buClr>
                        <a:buSzPts val="1500"/>
                        <a:buFont typeface="Arial"/>
                        <a:buNone/>
                      </a:pPr>
                      <a:r>
                        <a:rPr b="0" lang="en-US" sz="1500" u="none" cap="none" strike="noStrike">
                          <a:solidFill>
                            <a:srgbClr val="000000"/>
                          </a:solidFill>
                          <a:latin typeface="Arial"/>
                          <a:ea typeface="Arial"/>
                          <a:cs typeface="Arial"/>
                          <a:sym typeface="Arial"/>
                        </a:rPr>
                        <a:t>16</a:t>
                      </a:r>
                      <a:endParaRPr b="0" sz="1800" u="none" cap="none" strike="noStrike">
                        <a:solidFill>
                          <a:srgbClr val="000000"/>
                        </a:solidFill>
                        <a:latin typeface="Arial"/>
                        <a:ea typeface="Arial"/>
                        <a:cs typeface="Arial"/>
                        <a:sym typeface="Arial"/>
                      </a:endParaRPr>
                    </a:p>
                  </a:txBody>
                  <a:tcPr marT="45725" marB="45725" marR="82800" marL="82800"/>
                </a:tc>
              </a:tr>
            </a:tbl>
          </a:graphicData>
        </a:graphic>
      </p:graphicFrame>
      <p:sp>
        <p:nvSpPr>
          <p:cNvPr id="1727" name="Google Shape;1727;p89"/>
          <p:cNvSpPr/>
          <p:nvPr/>
        </p:nvSpPr>
        <p:spPr>
          <a:xfrm>
            <a:off x="1614240" y="1191240"/>
            <a:ext cx="6113654" cy="820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If there is a 48KB cache with 8 bytes per block and 3 cache lines per set, how many misses if foo is called twice? N still equals 16.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br>
              <a:rPr b="0" i="0" lang="en-US" sz="1100" u="none" cap="none" strike="noStrike">
                <a:solidFill>
                  <a:srgbClr val="000000"/>
                </a:solidFill>
                <a:latin typeface="Arial"/>
                <a:ea typeface="Arial"/>
                <a:cs typeface="Arial"/>
                <a:sym typeface="Arial"/>
              </a:rPr>
            </a:br>
            <a:r>
              <a:rPr b="0" i="0" lang="en-US" sz="1100" u="none" cap="none" strike="noStrike">
                <a:solidFill>
                  <a:srgbClr val="000000"/>
                </a:solidFill>
                <a:latin typeface="Arial"/>
                <a:ea typeface="Arial"/>
                <a:cs typeface="Arial"/>
                <a:sym typeface="Arial"/>
              </a:rPr>
              <a:t>NOTE: This is a contrived example since the number of cache lines must be a power of 2. However, it still demonstrates an important 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28" name="Google Shape;1728;p89"/>
          <p:cNvSpPr/>
          <p:nvPr/>
        </p:nvSpPr>
        <p:spPr>
          <a:xfrm>
            <a:off x="5998680" y="4136680"/>
            <a:ext cx="342360" cy="342360"/>
          </a:xfrm>
          <a:prstGeom prst="ellipse">
            <a:avLst/>
          </a:prstGeom>
          <a:noFill/>
          <a:ln cap="flat" cmpd="sng" w="572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9"/>
          <p:cNvSpPr txBox="1"/>
          <p:nvPr/>
        </p:nvSpPr>
        <p:spPr>
          <a:xfrm>
            <a:off x="628560" y="273960"/>
            <a:ext cx="7886400" cy="99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Cache Read</a:t>
            </a:r>
            <a:endParaRPr b="0" i="0" sz="1350" u="none" cap="none" strike="noStrike">
              <a:solidFill>
                <a:srgbClr val="000000"/>
              </a:solidFill>
              <a:latin typeface="Arial"/>
              <a:ea typeface="Arial"/>
              <a:cs typeface="Arial"/>
              <a:sym typeface="Arial"/>
            </a:endParaRPr>
          </a:p>
        </p:txBody>
      </p:sp>
      <p:sp>
        <p:nvSpPr>
          <p:cNvPr id="257" name="Google Shape;257;p9"/>
          <p:cNvSpPr txBox="1"/>
          <p:nvPr/>
        </p:nvSpPr>
        <p:spPr>
          <a:xfrm>
            <a:off x="628550" y="1369075"/>
            <a:ext cx="8109300" cy="3263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Address of word: | t bits | s bits | b bits |</a:t>
            </a:r>
            <a:endParaRPr b="0" i="0" sz="24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rgbClr val="990000"/>
              </a:buClr>
              <a:buSzPts val="1800"/>
              <a:buFont typeface="Arial"/>
              <a:buChar char="■"/>
            </a:pPr>
            <a:r>
              <a:rPr b="0" i="0" lang="en-US" sz="1800" u="none" cap="none" strike="noStrike">
                <a:solidFill>
                  <a:schemeClr val="dk1"/>
                </a:solidFill>
                <a:latin typeface="Arial"/>
                <a:ea typeface="Arial"/>
                <a:cs typeface="Arial"/>
                <a:sym typeface="Arial"/>
              </a:rPr>
              <a:t>Tag: t bits</a:t>
            </a:r>
            <a:endParaRPr b="0" i="0" sz="18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rgbClr val="990000"/>
              </a:buClr>
              <a:buSzPts val="1800"/>
              <a:buFont typeface="Arial"/>
              <a:buChar char="■"/>
            </a:pPr>
            <a:r>
              <a:rPr b="0" i="0" lang="en-US" sz="1800" u="none" cap="none" strike="noStrike">
                <a:solidFill>
                  <a:schemeClr val="dk1"/>
                </a:solidFill>
                <a:latin typeface="Arial"/>
                <a:ea typeface="Arial"/>
                <a:cs typeface="Arial"/>
                <a:sym typeface="Arial"/>
              </a:rPr>
              <a:t>Set index: s bits</a:t>
            </a:r>
            <a:endParaRPr b="0" i="0" sz="18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rgbClr val="990000"/>
              </a:buClr>
              <a:buSzPts val="1800"/>
              <a:buFont typeface="Arial"/>
              <a:buChar char="■"/>
            </a:pPr>
            <a:r>
              <a:rPr b="0" i="0" lang="en-US" sz="1800" u="none" cap="none" strike="noStrike">
                <a:solidFill>
                  <a:schemeClr val="dk1"/>
                </a:solidFill>
                <a:latin typeface="Arial"/>
                <a:ea typeface="Arial"/>
                <a:cs typeface="Arial"/>
                <a:sym typeface="Arial"/>
              </a:rPr>
              <a:t>Block offset: b bits</a:t>
            </a:r>
            <a:endParaRPr b="0" i="0" sz="18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rgbClr val="990000"/>
              </a:buClr>
              <a:buSzPts val="2400"/>
              <a:buFont typeface="Arial"/>
              <a:buChar char="■"/>
            </a:pPr>
            <a:r>
              <a:rPr b="0" i="0" lang="en-US" sz="2400" u="none" cap="none" strike="noStrike">
                <a:solidFill>
                  <a:schemeClr val="dk1"/>
                </a:solidFill>
                <a:latin typeface="Arial"/>
                <a:ea typeface="Arial"/>
                <a:cs typeface="Arial"/>
                <a:sym typeface="Arial"/>
              </a:rPr>
              <a:t>Steps:</a:t>
            </a:r>
            <a:endParaRPr b="0" i="0" sz="24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rgbClr val="990000"/>
              </a:buClr>
              <a:buSzPts val="1800"/>
              <a:buFont typeface="Arial"/>
              <a:buChar char="■"/>
            </a:pPr>
            <a:r>
              <a:rPr b="0" i="0" lang="en-US" sz="1800" u="none" cap="none" strike="noStrike">
                <a:solidFill>
                  <a:schemeClr val="dk1"/>
                </a:solidFill>
                <a:latin typeface="Arial"/>
                <a:ea typeface="Arial"/>
                <a:cs typeface="Arial"/>
                <a:sym typeface="Arial"/>
              </a:rPr>
              <a:t>Use set index to get appropriate set</a:t>
            </a:r>
            <a:endParaRPr b="0" i="0" sz="18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rgbClr val="990000"/>
              </a:buClr>
              <a:buSzPts val="1800"/>
              <a:buFont typeface="Arial"/>
              <a:buChar char="■"/>
            </a:pPr>
            <a:r>
              <a:rPr b="0" i="0" lang="en-US" sz="1800" u="none" cap="none" strike="noStrike">
                <a:solidFill>
                  <a:schemeClr val="dk1"/>
                </a:solidFill>
                <a:latin typeface="Arial"/>
                <a:ea typeface="Arial"/>
                <a:cs typeface="Arial"/>
                <a:sym typeface="Arial"/>
              </a:rPr>
              <a:t>Loop through lines in set to find matching tag</a:t>
            </a:r>
            <a:endParaRPr b="0" i="0" sz="18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rgbClr val="990000"/>
              </a:buClr>
              <a:buSzPts val="1800"/>
              <a:buFont typeface="Arial"/>
              <a:buChar char="■"/>
            </a:pPr>
            <a:r>
              <a:rPr b="0" i="0" lang="en-US" sz="1800" u="none" cap="none" strike="noStrike">
                <a:solidFill>
                  <a:schemeClr val="dk1"/>
                </a:solidFill>
                <a:latin typeface="Arial"/>
                <a:ea typeface="Arial"/>
                <a:cs typeface="Arial"/>
                <a:sym typeface="Arial"/>
              </a:rPr>
              <a:t>If found and valid bit is set: hit</a:t>
            </a:r>
            <a:endParaRPr b="0" i="0" sz="18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rgbClr val="990000"/>
              </a:buClr>
              <a:buSzPts val="1800"/>
              <a:buFont typeface="Arial"/>
              <a:buChar char="■"/>
            </a:pPr>
            <a:r>
              <a:rPr b="0" i="0" lang="en-US" sz="1800" u="none" cap="none" strike="noStrike">
                <a:solidFill>
                  <a:schemeClr val="dk1"/>
                </a:solidFill>
                <a:latin typeface="Arial"/>
                <a:ea typeface="Arial"/>
                <a:cs typeface="Arial"/>
                <a:sym typeface="Arial"/>
              </a:rPr>
              <a:t>Locate data starting at block offset</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90"/>
          <p:cNvSpPr txBox="1"/>
          <p:nvPr/>
        </p:nvSpPr>
        <p:spPr>
          <a:xfrm>
            <a:off x="628560" y="273960"/>
            <a:ext cx="7886520" cy="9939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rgbClr val="000000"/>
                </a:solidFill>
                <a:latin typeface="Arial"/>
                <a:ea typeface="Arial"/>
                <a:cs typeface="Arial"/>
                <a:sym typeface="Arial"/>
              </a:rPr>
              <a:t>Appendix: Very Hard Cache Problem</a:t>
            </a:r>
            <a:endParaRPr b="0" i="0" sz="1350" u="none" cap="none" strike="noStrike">
              <a:solidFill>
                <a:srgbClr val="000000"/>
              </a:solidFill>
              <a:latin typeface="Arial"/>
              <a:ea typeface="Arial"/>
              <a:cs typeface="Arial"/>
              <a:sym typeface="Arial"/>
            </a:endParaRPr>
          </a:p>
        </p:txBody>
      </p:sp>
      <p:sp>
        <p:nvSpPr>
          <p:cNvPr id="1734" name="Google Shape;1734;p90"/>
          <p:cNvSpPr txBox="1"/>
          <p:nvPr/>
        </p:nvSpPr>
        <p:spPr>
          <a:xfrm>
            <a:off x="628560" y="1369080"/>
            <a:ext cx="7886520" cy="3263040"/>
          </a:xfrm>
          <a:prstGeom prst="rect">
            <a:avLst/>
          </a:prstGeom>
          <a:noFill/>
          <a:ln>
            <a:noFill/>
          </a:ln>
        </p:spPr>
        <p:txBody>
          <a:bodyPr anchorCtr="0" anchor="t" bIns="45700" lIns="91425" spcFirstLastPara="1" rIns="91425" wrap="square" tIns="45700">
            <a:noAutofit/>
          </a:bodyPr>
          <a:lstStyle/>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We will use a direct-mapped cache with 2 sets, which each can hold up to 4 </a:t>
            </a:r>
            <a:r>
              <a:rPr b="0" i="0" lang="en-US" sz="2100" u="none" cap="none" strike="noStrike">
                <a:solidFill>
                  <a:srgbClr val="000000"/>
                </a:solidFill>
                <a:latin typeface="Courier New"/>
                <a:ea typeface="Courier New"/>
                <a:cs typeface="Courier New"/>
                <a:sym typeface="Courier New"/>
              </a:rPr>
              <a:t>int</a:t>
            </a:r>
            <a:r>
              <a:rPr b="0" i="0" lang="en-US" sz="2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a:p>
            <a:pPr indent="-171000" lvl="0" marL="171360" marR="0" rtl="0" algn="l">
              <a:lnSpc>
                <a:spcPct val="9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How can we copy A into B, shifted over by 1 position?</a:t>
            </a:r>
            <a:endParaRPr b="0" i="0" sz="1400" u="none" cap="none" strike="noStrike">
              <a:solidFill>
                <a:srgbClr val="000000"/>
              </a:solidFill>
              <a:latin typeface="Arial"/>
              <a:ea typeface="Arial"/>
              <a:cs typeface="Arial"/>
              <a:sym typeface="Arial"/>
            </a:endParaRPr>
          </a:p>
          <a:p>
            <a:pPr indent="-171000" lvl="1" marL="5144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most efficient way? (Use </a:t>
            </a:r>
            <a:r>
              <a:rPr b="0" i="0" lang="en-US" sz="1800" u="none" cap="none" strike="noStrike">
                <a:solidFill>
                  <a:srgbClr val="000000"/>
                </a:solidFill>
                <a:latin typeface="Courier New"/>
                <a:ea typeface="Courier New"/>
                <a:cs typeface="Courier New"/>
                <a:sym typeface="Courier New"/>
              </a:rPr>
              <a:t>temp</a:t>
            </a:r>
            <a:r>
              <a:rPr b="0" i="0" lang="en-US" sz="18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graphicFrame>
        <p:nvGraphicFramePr>
          <p:cNvPr id="1735" name="Google Shape;1735;p90"/>
          <p:cNvGraphicFramePr/>
          <p:nvPr/>
        </p:nvGraphicFramePr>
        <p:xfrm>
          <a:off x="1188360" y="2881440"/>
          <a:ext cx="3000000" cy="3000000"/>
        </p:xfrm>
        <a:graphic>
          <a:graphicData uri="http://schemas.openxmlformats.org/drawingml/2006/table">
            <a:tbl>
              <a:tblPr>
                <a:noFill/>
                <a:tableStyleId>{B458BCF9-2079-488C-B55C-AC60C8DF011B}</a:tableStyleId>
              </a:tblPr>
              <a:tblGrid>
                <a:gridCol w="640075"/>
                <a:gridCol w="569875"/>
                <a:gridCol w="569875"/>
                <a:gridCol w="569875"/>
                <a:gridCol w="569875"/>
                <a:gridCol w="569875"/>
                <a:gridCol w="569875"/>
                <a:gridCol w="569875"/>
                <a:gridCol w="570950"/>
              </a:tblGrid>
              <a:tr h="370450">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0</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1</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2</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3</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4</a:t>
                      </a:r>
                      <a:endParaRPr b="0" sz="1800" u="none" cap="none" strike="noStrike">
                        <a:solidFill>
                          <a:srgbClr val="000000"/>
                        </a:solidFill>
                        <a:latin typeface="Arial"/>
                        <a:ea typeface="Arial"/>
                        <a:cs typeface="Arial"/>
                        <a:sym typeface="Arial"/>
                      </a:endParaRPr>
                    </a:p>
                  </a:txBody>
                  <a:tcPr marT="45725" marB="45725" marR="91450" marL="91450">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5</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6</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7</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graphicFrame>
        <p:nvGraphicFramePr>
          <p:cNvPr id="1736" name="Google Shape;1736;p90"/>
          <p:cNvGraphicFramePr/>
          <p:nvPr/>
        </p:nvGraphicFramePr>
        <p:xfrm>
          <a:off x="1201680" y="3932280"/>
          <a:ext cx="3000000" cy="3000000"/>
        </p:xfrm>
        <a:graphic>
          <a:graphicData uri="http://schemas.openxmlformats.org/drawingml/2006/table">
            <a:tbl>
              <a:tblPr>
                <a:noFill/>
                <a:tableStyleId>{B458BCF9-2079-488C-B55C-AC60C8DF011B}</a:tableStyleId>
              </a:tblPr>
              <a:tblGrid>
                <a:gridCol w="640075"/>
                <a:gridCol w="569875"/>
                <a:gridCol w="569875"/>
                <a:gridCol w="569875"/>
                <a:gridCol w="569875"/>
                <a:gridCol w="569875"/>
                <a:gridCol w="569875"/>
                <a:gridCol w="569875"/>
                <a:gridCol w="570950"/>
              </a:tblGrid>
              <a:tr h="370450">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0</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1</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2</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3</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4</a:t>
                      </a:r>
                      <a:endParaRPr b="0" sz="1800" u="none" cap="none" strike="noStrike">
                        <a:solidFill>
                          <a:srgbClr val="000000"/>
                        </a:solidFill>
                        <a:latin typeface="Arial"/>
                        <a:ea typeface="Arial"/>
                        <a:cs typeface="Arial"/>
                        <a:sym typeface="Arial"/>
                      </a:endParaRPr>
                    </a:p>
                  </a:txBody>
                  <a:tcPr marT="45725" marB="45725" marR="91450" marL="91450">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5</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6</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7</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
        <p:nvSpPr>
          <p:cNvPr id="1737" name="Google Shape;1737;p90"/>
          <p:cNvSpPr/>
          <p:nvPr/>
        </p:nvSpPr>
        <p:spPr>
          <a:xfrm>
            <a:off x="2176920" y="3343680"/>
            <a:ext cx="538560" cy="523800"/>
          </a:xfrm>
          <a:custGeom>
            <a:rect b="b" l="l" r="r" t="t"/>
            <a:pathLst>
              <a:path extrusionOk="0" h="21600" w="21600">
                <a:moveTo>
                  <a:pt x="0" y="0"/>
                </a:moveTo>
                <a:lnTo>
                  <a:pt x="21600" y="21600"/>
                </a:lnTo>
              </a:path>
            </a:pathLst>
          </a:custGeom>
          <a:noFill/>
          <a:ln cap="flat" cmpd="sng" w="9525">
            <a:solidFill>
              <a:srgbClr val="FF0000"/>
            </a:solidFill>
            <a:prstDash val="solid"/>
            <a:round/>
            <a:headEnd len="sm" w="sm" type="none"/>
            <a:tailEnd len="med" w="med" type="triangle"/>
          </a:ln>
        </p:spPr>
      </p:sp>
      <p:sp>
        <p:nvSpPr>
          <p:cNvPr id="1738" name="Google Shape;1738;p90"/>
          <p:cNvSpPr/>
          <p:nvPr/>
        </p:nvSpPr>
        <p:spPr>
          <a:xfrm flipH="1">
            <a:off x="2088000" y="3330000"/>
            <a:ext cx="4005360" cy="496800"/>
          </a:xfrm>
          <a:custGeom>
            <a:rect b="b" l="l" r="r" t="t"/>
            <a:pathLst>
              <a:path extrusionOk="0" h="21600" w="21600">
                <a:moveTo>
                  <a:pt x="0" y="0"/>
                </a:moveTo>
                <a:lnTo>
                  <a:pt x="21600" y="21600"/>
                </a:lnTo>
              </a:path>
            </a:pathLst>
          </a:custGeom>
          <a:noFill/>
          <a:ln cap="flat" cmpd="sng" w="9525">
            <a:solidFill>
              <a:srgbClr val="00B050"/>
            </a:solidFill>
            <a:prstDash val="solid"/>
            <a:round/>
            <a:headEnd len="sm" w="sm" type="none"/>
            <a:tailEnd len="med" w="med" type="triangle"/>
          </a:ln>
        </p:spPr>
      </p:sp>
      <p:sp>
        <p:nvSpPr>
          <p:cNvPr id="1739" name="Google Shape;1739;p90"/>
          <p:cNvSpPr/>
          <p:nvPr/>
        </p:nvSpPr>
        <p:spPr>
          <a:xfrm>
            <a:off x="2729520" y="3343680"/>
            <a:ext cx="538560" cy="523800"/>
          </a:xfrm>
          <a:custGeom>
            <a:rect b="b" l="l" r="r" t="t"/>
            <a:pathLst>
              <a:path extrusionOk="0" h="21600" w="21600">
                <a:moveTo>
                  <a:pt x="0" y="0"/>
                </a:moveTo>
                <a:lnTo>
                  <a:pt x="21600" y="21600"/>
                </a:lnTo>
              </a:path>
            </a:pathLst>
          </a:custGeom>
          <a:noFill/>
          <a:ln cap="flat" cmpd="sng" w="9525">
            <a:solidFill>
              <a:srgbClr val="FF0000"/>
            </a:solidFill>
            <a:prstDash val="solid"/>
            <a:round/>
            <a:headEnd len="sm" w="sm" type="none"/>
            <a:tailEnd len="med" w="med" type="triangle"/>
          </a:ln>
        </p:spPr>
      </p:sp>
      <p:sp>
        <p:nvSpPr>
          <p:cNvPr id="1740" name="Google Shape;1740;p90"/>
          <p:cNvSpPr/>
          <p:nvPr/>
        </p:nvSpPr>
        <p:spPr>
          <a:xfrm>
            <a:off x="3299400" y="3330000"/>
            <a:ext cx="538560" cy="523800"/>
          </a:xfrm>
          <a:custGeom>
            <a:rect b="b" l="l" r="r" t="t"/>
            <a:pathLst>
              <a:path extrusionOk="0" h="21600" w="21600">
                <a:moveTo>
                  <a:pt x="0" y="0"/>
                </a:moveTo>
                <a:lnTo>
                  <a:pt x="21600" y="21600"/>
                </a:lnTo>
              </a:path>
            </a:pathLst>
          </a:custGeom>
          <a:noFill/>
          <a:ln cap="flat" cmpd="sng" w="9525">
            <a:solidFill>
              <a:srgbClr val="FF0000"/>
            </a:solidFill>
            <a:prstDash val="solid"/>
            <a:round/>
            <a:headEnd len="sm" w="sm" type="none"/>
            <a:tailEnd len="med" w="med" type="triangle"/>
          </a:ln>
        </p:spPr>
      </p:sp>
      <p:sp>
        <p:nvSpPr>
          <p:cNvPr id="1741" name="Google Shape;1741;p90"/>
          <p:cNvSpPr/>
          <p:nvPr/>
        </p:nvSpPr>
        <p:spPr>
          <a:xfrm>
            <a:off x="3852000" y="3330000"/>
            <a:ext cx="538560" cy="523800"/>
          </a:xfrm>
          <a:custGeom>
            <a:rect b="b" l="l" r="r" t="t"/>
            <a:pathLst>
              <a:path extrusionOk="0" h="21600" w="21600">
                <a:moveTo>
                  <a:pt x="0" y="0"/>
                </a:moveTo>
                <a:lnTo>
                  <a:pt x="21600" y="21600"/>
                </a:lnTo>
              </a:path>
            </a:pathLst>
          </a:custGeom>
          <a:noFill/>
          <a:ln cap="flat" cmpd="sng" w="9525">
            <a:solidFill>
              <a:srgbClr val="FF0000"/>
            </a:solidFill>
            <a:prstDash val="solid"/>
            <a:round/>
            <a:headEnd len="sm" w="sm" type="none"/>
            <a:tailEnd len="med" w="med" type="triangle"/>
          </a:ln>
        </p:spPr>
      </p:sp>
      <p:sp>
        <p:nvSpPr>
          <p:cNvPr id="1742" name="Google Shape;1742;p90"/>
          <p:cNvSpPr/>
          <p:nvPr/>
        </p:nvSpPr>
        <p:spPr>
          <a:xfrm>
            <a:off x="4431960" y="3343680"/>
            <a:ext cx="538560" cy="523800"/>
          </a:xfrm>
          <a:custGeom>
            <a:rect b="b" l="l" r="r" t="t"/>
            <a:pathLst>
              <a:path extrusionOk="0" h="21600" w="21600">
                <a:moveTo>
                  <a:pt x="0" y="0"/>
                </a:moveTo>
                <a:lnTo>
                  <a:pt x="21600" y="21600"/>
                </a:lnTo>
              </a:path>
            </a:pathLst>
          </a:custGeom>
          <a:noFill/>
          <a:ln cap="flat" cmpd="sng" w="9525">
            <a:solidFill>
              <a:srgbClr val="FF0000"/>
            </a:solidFill>
            <a:prstDash val="solid"/>
            <a:round/>
            <a:headEnd len="sm" w="sm" type="none"/>
            <a:tailEnd len="med" w="med" type="triangle"/>
          </a:ln>
        </p:spPr>
      </p:sp>
      <p:sp>
        <p:nvSpPr>
          <p:cNvPr id="1743" name="Google Shape;1743;p90"/>
          <p:cNvSpPr/>
          <p:nvPr/>
        </p:nvSpPr>
        <p:spPr>
          <a:xfrm>
            <a:off x="5001840" y="3330000"/>
            <a:ext cx="538560" cy="523800"/>
          </a:xfrm>
          <a:custGeom>
            <a:rect b="b" l="l" r="r" t="t"/>
            <a:pathLst>
              <a:path extrusionOk="0" h="21600" w="21600">
                <a:moveTo>
                  <a:pt x="0" y="0"/>
                </a:moveTo>
                <a:lnTo>
                  <a:pt x="21600" y="21600"/>
                </a:lnTo>
              </a:path>
            </a:pathLst>
          </a:custGeom>
          <a:noFill/>
          <a:ln cap="flat" cmpd="sng" w="9525">
            <a:solidFill>
              <a:srgbClr val="FF0000"/>
            </a:solidFill>
            <a:prstDash val="solid"/>
            <a:round/>
            <a:headEnd len="sm" w="sm" type="none"/>
            <a:tailEnd len="med" w="med" type="triangle"/>
          </a:ln>
        </p:spPr>
      </p:sp>
      <p:sp>
        <p:nvSpPr>
          <p:cNvPr id="1744" name="Google Shape;1744;p90"/>
          <p:cNvSpPr/>
          <p:nvPr/>
        </p:nvSpPr>
        <p:spPr>
          <a:xfrm>
            <a:off x="5554800" y="3330000"/>
            <a:ext cx="538560" cy="523800"/>
          </a:xfrm>
          <a:custGeom>
            <a:rect b="b" l="l" r="r" t="t"/>
            <a:pathLst>
              <a:path extrusionOk="0" h="21600" w="21600">
                <a:moveTo>
                  <a:pt x="0" y="0"/>
                </a:moveTo>
                <a:lnTo>
                  <a:pt x="21600" y="21600"/>
                </a:lnTo>
              </a:path>
            </a:pathLst>
          </a:custGeom>
          <a:noFill/>
          <a:ln cap="flat" cmpd="sng" w="9525">
            <a:solidFill>
              <a:srgbClr val="FF0000"/>
            </a:solidFill>
            <a:prstDash val="solid"/>
            <a:round/>
            <a:headEnd len="sm" w="sm" type="none"/>
            <a:tailEnd len="med" w="med" type="triangle"/>
          </a:ln>
        </p:spPr>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91"/>
          <p:cNvSpPr/>
          <p:nvPr/>
        </p:nvSpPr>
        <p:spPr>
          <a:xfrm>
            <a:off x="237600" y="4039560"/>
            <a:ext cx="219708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Number of misses:</a:t>
            </a:r>
            <a:endParaRPr b="0" i="0" sz="1800" u="none" cap="none" strike="noStrike">
              <a:solidFill>
                <a:srgbClr val="000000"/>
              </a:solidFill>
              <a:latin typeface="Arial"/>
              <a:ea typeface="Arial"/>
              <a:cs typeface="Arial"/>
              <a:sym typeface="Arial"/>
            </a:endParaRPr>
          </a:p>
        </p:txBody>
      </p:sp>
      <p:cxnSp>
        <p:nvCxnSpPr>
          <p:cNvPr id="1750" name="Google Shape;1750;p91"/>
          <p:cNvCxnSpPr/>
          <p:nvPr/>
        </p:nvCxnSpPr>
        <p:spPr>
          <a:xfrm>
            <a:off x="2612160" y="4039560"/>
            <a:ext cx="360" cy="338400"/>
          </a:xfrm>
          <a:prstGeom prst="straightConnector1">
            <a:avLst/>
          </a:prstGeom>
          <a:noFill/>
          <a:ln cap="flat" cmpd="sng" w="9525">
            <a:solidFill>
              <a:srgbClr val="FF0000"/>
            </a:solidFill>
            <a:prstDash val="solid"/>
            <a:round/>
            <a:headEnd len="sm" w="sm" type="none"/>
            <a:tailEnd len="sm" w="sm" type="none"/>
          </a:ln>
        </p:spPr>
      </p:cxnSp>
      <p:cxnSp>
        <p:nvCxnSpPr>
          <p:cNvPr id="1751" name="Google Shape;1751;p91"/>
          <p:cNvCxnSpPr/>
          <p:nvPr/>
        </p:nvCxnSpPr>
        <p:spPr>
          <a:xfrm>
            <a:off x="2733120" y="4039560"/>
            <a:ext cx="360" cy="338400"/>
          </a:xfrm>
          <a:prstGeom prst="straightConnector1">
            <a:avLst/>
          </a:prstGeom>
          <a:noFill/>
          <a:ln cap="flat" cmpd="sng" w="9525">
            <a:solidFill>
              <a:srgbClr val="FF0000"/>
            </a:solidFill>
            <a:prstDash val="solid"/>
            <a:round/>
            <a:headEnd len="sm" w="sm" type="none"/>
            <a:tailEnd len="sm" w="sm" type="none"/>
          </a:ln>
        </p:spPr>
      </p:cxnSp>
      <p:graphicFrame>
        <p:nvGraphicFramePr>
          <p:cNvPr id="1752" name="Google Shape;1752;p91"/>
          <p:cNvGraphicFramePr/>
          <p:nvPr/>
        </p:nvGraphicFramePr>
        <p:xfrm>
          <a:off x="1965960" y="1912320"/>
          <a:ext cx="3000000" cy="3000000"/>
        </p:xfrm>
        <a:graphic>
          <a:graphicData uri="http://schemas.openxmlformats.org/drawingml/2006/table">
            <a:tbl>
              <a:tblPr>
                <a:noFill/>
                <a:tableStyleId>{B458BCF9-2079-488C-B55C-AC60C8DF011B}</a:tableStyleId>
              </a:tblPr>
              <a:tblGrid>
                <a:gridCol w="640075"/>
                <a:gridCol w="569875"/>
                <a:gridCol w="569875"/>
                <a:gridCol w="569875"/>
                <a:gridCol w="569875"/>
                <a:gridCol w="569875"/>
                <a:gridCol w="569875"/>
                <a:gridCol w="569875"/>
                <a:gridCol w="570950"/>
              </a:tblGrid>
              <a:tr h="370450">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0</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1</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2</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3</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4</a:t>
                      </a:r>
                      <a:endParaRPr b="0" sz="1800" u="none" cap="none" strike="noStrike">
                        <a:solidFill>
                          <a:srgbClr val="000000"/>
                        </a:solidFill>
                        <a:latin typeface="Arial"/>
                        <a:ea typeface="Arial"/>
                        <a:cs typeface="Arial"/>
                        <a:sym typeface="Arial"/>
                      </a:endParaRPr>
                    </a:p>
                  </a:txBody>
                  <a:tcPr marT="45725" marB="45725" marR="91450" marL="91450">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5</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6</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7</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graphicFrame>
        <p:nvGraphicFramePr>
          <p:cNvPr id="1753" name="Google Shape;1753;p91"/>
          <p:cNvGraphicFramePr/>
          <p:nvPr/>
        </p:nvGraphicFramePr>
        <p:xfrm>
          <a:off x="1979640" y="2963160"/>
          <a:ext cx="3000000" cy="3000000"/>
        </p:xfrm>
        <a:graphic>
          <a:graphicData uri="http://schemas.openxmlformats.org/drawingml/2006/table">
            <a:tbl>
              <a:tblPr>
                <a:noFill/>
                <a:tableStyleId>{B458BCF9-2079-488C-B55C-AC60C8DF011B}</a:tableStyleId>
              </a:tblPr>
              <a:tblGrid>
                <a:gridCol w="640075"/>
                <a:gridCol w="569875"/>
                <a:gridCol w="569875"/>
                <a:gridCol w="569875"/>
                <a:gridCol w="569875"/>
                <a:gridCol w="569875"/>
                <a:gridCol w="569875"/>
                <a:gridCol w="569875"/>
                <a:gridCol w="570950"/>
              </a:tblGrid>
              <a:tr h="370450">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0</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1</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2</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3</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4</a:t>
                      </a:r>
                      <a:endParaRPr b="0" sz="1800" u="none" cap="none" strike="noStrike">
                        <a:solidFill>
                          <a:srgbClr val="000000"/>
                        </a:solidFill>
                        <a:latin typeface="Arial"/>
                        <a:ea typeface="Arial"/>
                        <a:cs typeface="Arial"/>
                        <a:sym typeface="Arial"/>
                      </a:endParaRPr>
                    </a:p>
                  </a:txBody>
                  <a:tcPr marT="45725" marB="45725" marR="91450" marL="91450">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5</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6</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7</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graphicFrame>
        <p:nvGraphicFramePr>
          <p:cNvPr id="1754" name="Google Shape;1754;p91"/>
          <p:cNvGraphicFramePr/>
          <p:nvPr/>
        </p:nvGraphicFramePr>
        <p:xfrm>
          <a:off x="1963800" y="929520"/>
          <a:ext cx="3000000" cy="3000000"/>
        </p:xfrm>
        <a:graphic>
          <a:graphicData uri="http://schemas.openxmlformats.org/drawingml/2006/table">
            <a:tbl>
              <a:tblPr>
                <a:noFill/>
                <a:tableStyleId>{B458BCF9-2079-488C-B55C-AC60C8DF011B}</a:tableStyleId>
              </a:tblPr>
              <a:tblGrid>
                <a:gridCol w="640075"/>
                <a:gridCol w="569875"/>
                <a:gridCol w="569875"/>
                <a:gridCol w="569875"/>
                <a:gridCol w="569875"/>
                <a:gridCol w="569875"/>
                <a:gridCol w="569875"/>
                <a:gridCol w="569875"/>
                <a:gridCol w="570950"/>
              </a:tblGrid>
              <a:tr h="370450">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temp</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0</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1</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2</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3</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4</a:t>
                      </a:r>
                      <a:endParaRPr b="0" sz="1800" u="none" cap="none" strike="noStrike">
                        <a:solidFill>
                          <a:srgbClr val="000000"/>
                        </a:solidFill>
                        <a:latin typeface="Arial"/>
                        <a:ea typeface="Arial"/>
                        <a:cs typeface="Arial"/>
                        <a:sym typeface="Arial"/>
                      </a:endParaRPr>
                    </a:p>
                  </a:txBody>
                  <a:tcPr marT="45725" marB="45725" marR="91450" marL="91450">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5</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6</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7</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
        <p:nvSpPr>
          <p:cNvPr id="1755" name="Google Shape;1755;p91"/>
          <p:cNvSpPr/>
          <p:nvPr/>
        </p:nvSpPr>
        <p:spPr>
          <a:xfrm>
            <a:off x="4577400" y="2393640"/>
            <a:ext cx="538560" cy="523800"/>
          </a:xfrm>
          <a:custGeom>
            <a:rect b="b" l="l" r="r" t="t"/>
            <a:pathLst>
              <a:path extrusionOk="0" h="21600" w="21600">
                <a:moveTo>
                  <a:pt x="0" y="0"/>
                </a:moveTo>
                <a:lnTo>
                  <a:pt x="21600" y="21600"/>
                </a:lnTo>
              </a:path>
            </a:pathLst>
          </a:custGeom>
          <a:noFill/>
          <a:ln cap="flat" cmpd="sng" w="9525">
            <a:solidFill>
              <a:srgbClr val="FF0000"/>
            </a:solidFill>
            <a:prstDash val="solid"/>
            <a:round/>
            <a:headEnd len="sm" w="sm" type="none"/>
            <a:tailEnd len="med" w="med" type="triangle"/>
          </a:ln>
        </p:spPr>
      </p:sp>
      <p:sp>
        <p:nvSpPr>
          <p:cNvPr id="1756" name="Google Shape;1756;p91"/>
          <p:cNvSpPr/>
          <p:nvPr/>
        </p:nvSpPr>
        <p:spPr>
          <a:xfrm>
            <a:off x="5157720" y="2407320"/>
            <a:ext cx="538560" cy="523800"/>
          </a:xfrm>
          <a:custGeom>
            <a:rect b="b" l="l" r="r" t="t"/>
            <a:pathLst>
              <a:path extrusionOk="0" h="21600" w="21600">
                <a:moveTo>
                  <a:pt x="0" y="0"/>
                </a:moveTo>
                <a:lnTo>
                  <a:pt x="21600" y="21600"/>
                </a:lnTo>
              </a:path>
            </a:pathLst>
          </a:custGeom>
          <a:noFill/>
          <a:ln cap="flat" cmpd="sng" w="9525">
            <a:solidFill>
              <a:srgbClr val="FF0000"/>
            </a:solidFill>
            <a:prstDash val="solid"/>
            <a:round/>
            <a:headEnd len="sm" w="sm" type="none"/>
            <a:tailEnd len="med" w="med" type="triangle"/>
          </a:ln>
        </p:spPr>
      </p:sp>
      <p:sp>
        <p:nvSpPr>
          <p:cNvPr id="1757" name="Google Shape;1757;p91"/>
          <p:cNvSpPr/>
          <p:nvPr/>
        </p:nvSpPr>
        <p:spPr>
          <a:xfrm rot="10800000">
            <a:off x="4036680" y="1426320"/>
            <a:ext cx="2241360" cy="395280"/>
          </a:xfrm>
          <a:custGeom>
            <a:rect b="b" l="l" r="r" t="t"/>
            <a:pathLst>
              <a:path extrusionOk="0" h="21600" w="21600">
                <a:moveTo>
                  <a:pt x="0" y="0"/>
                </a:moveTo>
                <a:lnTo>
                  <a:pt x="21600" y="21600"/>
                </a:lnTo>
              </a:path>
            </a:pathLst>
          </a:custGeom>
          <a:noFill/>
          <a:ln cap="flat" cmpd="sng" w="9525">
            <a:solidFill>
              <a:srgbClr val="0070C0"/>
            </a:solidFill>
            <a:prstDash val="solid"/>
            <a:round/>
            <a:headEnd len="sm" w="sm" type="none"/>
            <a:tailEnd len="med" w="med" type="triangle"/>
          </a:ln>
        </p:spPr>
      </p:sp>
      <p:sp>
        <p:nvSpPr>
          <p:cNvPr id="1758" name="Google Shape;1758;p91"/>
          <p:cNvSpPr/>
          <p:nvPr/>
        </p:nvSpPr>
        <p:spPr>
          <a:xfrm rot="10800000">
            <a:off x="3485880" y="1426320"/>
            <a:ext cx="2241360" cy="395280"/>
          </a:xfrm>
          <a:custGeom>
            <a:rect b="b" l="l" r="r" t="t"/>
            <a:pathLst>
              <a:path extrusionOk="0" h="21600" w="21600">
                <a:moveTo>
                  <a:pt x="0" y="0"/>
                </a:moveTo>
                <a:lnTo>
                  <a:pt x="21600" y="21600"/>
                </a:lnTo>
              </a:path>
            </a:pathLst>
          </a:custGeom>
          <a:noFill/>
          <a:ln cap="flat" cmpd="sng" w="9525">
            <a:solidFill>
              <a:srgbClr val="0070C0"/>
            </a:solidFill>
            <a:prstDash val="solid"/>
            <a:round/>
            <a:headEnd len="sm" w="sm" type="none"/>
            <a:tailEnd len="med" w="med" type="triangle"/>
          </a:ln>
        </p:spPr>
      </p:sp>
      <p:cxnSp>
        <p:nvCxnSpPr>
          <p:cNvPr id="1759" name="Google Shape;1759;p91"/>
          <p:cNvCxnSpPr/>
          <p:nvPr/>
        </p:nvCxnSpPr>
        <p:spPr>
          <a:xfrm>
            <a:off x="2844720" y="4039560"/>
            <a:ext cx="360" cy="338400"/>
          </a:xfrm>
          <a:prstGeom prst="straightConnector1">
            <a:avLst/>
          </a:prstGeom>
          <a:noFill/>
          <a:ln cap="flat" cmpd="sng" w="9525">
            <a:solidFill>
              <a:srgbClr val="FF0000"/>
            </a:solidFill>
            <a:prstDash val="solid"/>
            <a:round/>
            <a:headEnd len="sm" w="sm" type="none"/>
            <a:tailEnd len="sm" w="sm" type="none"/>
          </a:ln>
        </p:spPr>
      </p:cxnSp>
      <p:sp>
        <p:nvSpPr>
          <p:cNvPr id="1760" name="Google Shape;1760;p91"/>
          <p:cNvSpPr/>
          <p:nvPr/>
        </p:nvSpPr>
        <p:spPr>
          <a:xfrm>
            <a:off x="4106880" y="1398960"/>
            <a:ext cx="2712240" cy="1491120"/>
          </a:xfrm>
          <a:custGeom>
            <a:rect b="b" l="l" r="r" t="t"/>
            <a:pathLst>
              <a:path extrusionOk="0" h="21600" w="21600">
                <a:moveTo>
                  <a:pt x="0" y="0"/>
                </a:moveTo>
                <a:lnTo>
                  <a:pt x="21600" y="21600"/>
                </a:lnTo>
              </a:path>
            </a:pathLst>
          </a:custGeom>
          <a:noFill/>
          <a:ln cap="flat" cmpd="sng" w="9525">
            <a:solidFill>
              <a:srgbClr val="0070C0"/>
            </a:solidFill>
            <a:prstDash val="solid"/>
            <a:round/>
            <a:headEnd len="sm" w="sm" type="none"/>
            <a:tailEnd len="med" w="med" type="triangle"/>
          </a:ln>
        </p:spPr>
      </p:sp>
      <p:sp>
        <p:nvSpPr>
          <p:cNvPr id="1761" name="Google Shape;1761;p91"/>
          <p:cNvSpPr/>
          <p:nvPr/>
        </p:nvSpPr>
        <p:spPr>
          <a:xfrm>
            <a:off x="3555720" y="1398960"/>
            <a:ext cx="2710440" cy="1491120"/>
          </a:xfrm>
          <a:custGeom>
            <a:rect b="b" l="l" r="r" t="t"/>
            <a:pathLst>
              <a:path extrusionOk="0" h="21600" w="21600">
                <a:moveTo>
                  <a:pt x="0" y="0"/>
                </a:moveTo>
                <a:lnTo>
                  <a:pt x="21600" y="21600"/>
                </a:lnTo>
              </a:path>
            </a:pathLst>
          </a:custGeom>
          <a:noFill/>
          <a:ln cap="flat" cmpd="sng" w="9525">
            <a:solidFill>
              <a:srgbClr val="0070C0"/>
            </a:solidFill>
            <a:prstDash val="solid"/>
            <a:round/>
            <a:headEnd len="sm" w="sm" type="none"/>
            <a:tailEnd len="med" w="med" type="triangle"/>
          </a:ln>
        </p:spPr>
      </p:sp>
      <p:cxnSp>
        <p:nvCxnSpPr>
          <p:cNvPr id="1762" name="Google Shape;1762;p91"/>
          <p:cNvCxnSpPr/>
          <p:nvPr/>
        </p:nvCxnSpPr>
        <p:spPr>
          <a:xfrm>
            <a:off x="2967480" y="4039560"/>
            <a:ext cx="360" cy="338400"/>
          </a:xfrm>
          <a:prstGeom prst="straightConnector1">
            <a:avLst/>
          </a:prstGeom>
          <a:noFill/>
          <a:ln cap="flat" cmpd="sng" w="9525">
            <a:solidFill>
              <a:srgbClr val="FF0000"/>
            </a:solidFill>
            <a:prstDash val="solid"/>
            <a:round/>
            <a:headEnd len="sm" w="sm" type="none"/>
            <a:tailEnd len="sm" w="sm" type="none"/>
          </a:ln>
        </p:spPr>
      </p:cxnSp>
      <p:cxnSp>
        <p:nvCxnSpPr>
          <p:cNvPr id="1763" name="Google Shape;1763;p91"/>
          <p:cNvCxnSpPr/>
          <p:nvPr/>
        </p:nvCxnSpPr>
        <p:spPr>
          <a:xfrm>
            <a:off x="5733360" y="1965240"/>
            <a:ext cx="0" cy="190800"/>
          </a:xfrm>
          <a:prstGeom prst="straightConnector1">
            <a:avLst/>
          </a:prstGeom>
          <a:noFill/>
          <a:ln cap="flat" cmpd="sng" w="9525">
            <a:solidFill>
              <a:srgbClr val="FF0000"/>
            </a:solidFill>
            <a:prstDash val="solid"/>
            <a:round/>
            <a:headEnd len="sm" w="sm" type="none"/>
            <a:tailEnd len="sm" w="sm" type="none"/>
          </a:ln>
        </p:spPr>
      </p:cxnSp>
      <p:cxnSp>
        <p:nvCxnSpPr>
          <p:cNvPr id="1764" name="Google Shape;1764;p91"/>
          <p:cNvCxnSpPr/>
          <p:nvPr/>
        </p:nvCxnSpPr>
        <p:spPr>
          <a:xfrm>
            <a:off x="6336360" y="1965240"/>
            <a:ext cx="0" cy="190800"/>
          </a:xfrm>
          <a:prstGeom prst="straightConnector1">
            <a:avLst/>
          </a:prstGeom>
          <a:noFill/>
          <a:ln cap="flat" cmpd="sng" w="9525">
            <a:solidFill>
              <a:srgbClr val="FF0000"/>
            </a:solidFill>
            <a:prstDash val="solid"/>
            <a:round/>
            <a:headEnd len="sm" w="sm" type="none"/>
            <a:tailEnd len="sm" w="sm" type="none"/>
          </a:ln>
        </p:spPr>
      </p:cxnSp>
      <p:cxnSp>
        <p:nvCxnSpPr>
          <p:cNvPr id="1765" name="Google Shape;1765;p91"/>
          <p:cNvCxnSpPr/>
          <p:nvPr/>
        </p:nvCxnSpPr>
        <p:spPr>
          <a:xfrm>
            <a:off x="5157360" y="1965240"/>
            <a:ext cx="0" cy="190800"/>
          </a:xfrm>
          <a:prstGeom prst="straightConnector1">
            <a:avLst/>
          </a:prstGeom>
          <a:noFill/>
          <a:ln cap="flat" cmpd="sng" w="9525">
            <a:solidFill>
              <a:srgbClr val="FF0000"/>
            </a:solidFill>
            <a:prstDash val="solid"/>
            <a:round/>
            <a:headEnd len="sm" w="sm" type="none"/>
            <a:tailEnd len="sm" w="sm" type="none"/>
          </a:ln>
        </p:spPr>
      </p:cxnSp>
      <p:cxnSp>
        <p:nvCxnSpPr>
          <p:cNvPr id="1766" name="Google Shape;1766;p91"/>
          <p:cNvCxnSpPr/>
          <p:nvPr/>
        </p:nvCxnSpPr>
        <p:spPr>
          <a:xfrm>
            <a:off x="5727240" y="3031920"/>
            <a:ext cx="0" cy="191160"/>
          </a:xfrm>
          <a:prstGeom prst="straightConnector1">
            <a:avLst/>
          </a:prstGeom>
          <a:noFill/>
          <a:ln cap="flat" cmpd="sng" w="9525">
            <a:solidFill>
              <a:srgbClr val="FF0000"/>
            </a:solidFill>
            <a:prstDash val="solid"/>
            <a:round/>
            <a:headEnd len="sm" w="sm" type="none"/>
            <a:tailEnd len="sm" w="sm" type="none"/>
          </a:ln>
        </p:spPr>
      </p:cxnSp>
      <p:cxnSp>
        <p:nvCxnSpPr>
          <p:cNvPr id="1767" name="Google Shape;1767;p91"/>
          <p:cNvCxnSpPr/>
          <p:nvPr/>
        </p:nvCxnSpPr>
        <p:spPr>
          <a:xfrm>
            <a:off x="6336360" y="3031920"/>
            <a:ext cx="0" cy="191160"/>
          </a:xfrm>
          <a:prstGeom prst="straightConnector1">
            <a:avLst/>
          </a:prstGeom>
          <a:noFill/>
          <a:ln cap="flat" cmpd="sng" w="9525">
            <a:solidFill>
              <a:srgbClr val="FF0000"/>
            </a:solidFill>
            <a:prstDash val="solid"/>
            <a:round/>
            <a:headEnd len="sm" w="sm" type="none"/>
            <a:tailEnd len="sm" w="sm" type="none"/>
          </a:ln>
        </p:spPr>
      </p:cxnSp>
      <p:cxnSp>
        <p:nvCxnSpPr>
          <p:cNvPr id="1768" name="Google Shape;1768;p91"/>
          <p:cNvCxnSpPr/>
          <p:nvPr/>
        </p:nvCxnSpPr>
        <p:spPr>
          <a:xfrm>
            <a:off x="6949080" y="3031920"/>
            <a:ext cx="0" cy="191160"/>
          </a:xfrm>
          <a:prstGeom prst="straightConnector1">
            <a:avLst/>
          </a:prstGeom>
          <a:noFill/>
          <a:ln cap="flat" cmpd="sng" w="9525">
            <a:solidFill>
              <a:srgbClr val="FF0000"/>
            </a:solidFill>
            <a:prstDash val="solid"/>
            <a:round/>
            <a:headEnd len="sm" w="sm" type="none"/>
            <a:tailEnd len="sm" w="sm" type="none"/>
          </a:ln>
        </p:spPr>
      </p:cxnSp>
      <p:cxnSp>
        <p:nvCxnSpPr>
          <p:cNvPr id="1769" name="Google Shape;1769;p91"/>
          <p:cNvCxnSpPr/>
          <p:nvPr/>
        </p:nvCxnSpPr>
        <p:spPr>
          <a:xfrm>
            <a:off x="4576320" y="1965240"/>
            <a:ext cx="0" cy="190800"/>
          </a:xfrm>
          <a:prstGeom prst="straightConnector1">
            <a:avLst/>
          </a:prstGeom>
          <a:noFill/>
          <a:ln cap="flat" cmpd="sng" w="9525">
            <a:solidFill>
              <a:srgbClr val="FF0000"/>
            </a:solidFill>
            <a:prstDash val="solid"/>
            <a:round/>
            <a:headEnd len="sm" w="sm" type="none"/>
            <a:tailEnd len="sm" w="sm" type="none"/>
          </a:ln>
        </p:spPr>
      </p:cxnSp>
      <p:cxnSp>
        <p:nvCxnSpPr>
          <p:cNvPr id="1770" name="Google Shape;1770;p91"/>
          <p:cNvCxnSpPr/>
          <p:nvPr/>
        </p:nvCxnSpPr>
        <p:spPr>
          <a:xfrm>
            <a:off x="5161680" y="3031920"/>
            <a:ext cx="0" cy="191160"/>
          </a:xfrm>
          <a:prstGeom prst="straightConnector1">
            <a:avLst/>
          </a:prstGeom>
          <a:noFill/>
          <a:ln cap="flat" cmpd="sng" w="9525">
            <a:solidFill>
              <a:srgbClr val="FF0000"/>
            </a:solidFill>
            <a:prstDash val="solid"/>
            <a:round/>
            <a:headEnd len="sm" w="sm" type="none"/>
            <a:tailEnd len="sm" w="sm" type="none"/>
          </a:ln>
        </p:spPr>
      </p:cxnSp>
      <p:cxnSp>
        <p:nvCxnSpPr>
          <p:cNvPr id="1771" name="Google Shape;1771;p91"/>
          <p:cNvCxnSpPr/>
          <p:nvPr/>
        </p:nvCxnSpPr>
        <p:spPr>
          <a:xfrm>
            <a:off x="2733120" y="832320"/>
            <a:ext cx="2043360" cy="360"/>
          </a:xfrm>
          <a:prstGeom prst="straightConnector1">
            <a:avLst/>
          </a:prstGeom>
          <a:noFill/>
          <a:ln cap="flat" cmpd="sng" w="9525">
            <a:solidFill>
              <a:srgbClr val="FF0000"/>
            </a:solidFill>
            <a:prstDash val="solid"/>
            <a:round/>
            <a:headEnd len="sm" w="sm" type="none"/>
            <a:tailEnd len="sm" w="sm" type="none"/>
          </a:ln>
        </p:spPr>
      </p:cxnSp>
      <p:cxnSp>
        <p:nvCxnSpPr>
          <p:cNvPr id="1772" name="Google Shape;1772;p91"/>
          <p:cNvCxnSpPr/>
          <p:nvPr/>
        </p:nvCxnSpPr>
        <p:spPr>
          <a:xfrm>
            <a:off x="5012280" y="2365920"/>
            <a:ext cx="2043360" cy="360"/>
          </a:xfrm>
          <a:prstGeom prst="straightConnector1">
            <a:avLst/>
          </a:prstGeom>
          <a:noFill/>
          <a:ln cap="flat" cmpd="sng" w="9525">
            <a:solidFill>
              <a:srgbClr val="FF0000"/>
            </a:solidFill>
            <a:prstDash val="solid"/>
            <a:round/>
            <a:headEnd len="sm" w="sm" type="none"/>
            <a:tailEnd len="sm" w="sm" type="none"/>
          </a:ln>
        </p:spPr>
      </p:cxnSp>
      <p:cxnSp>
        <p:nvCxnSpPr>
          <p:cNvPr id="1773" name="Google Shape;1773;p91"/>
          <p:cNvCxnSpPr/>
          <p:nvPr/>
        </p:nvCxnSpPr>
        <p:spPr>
          <a:xfrm>
            <a:off x="5029920" y="3425400"/>
            <a:ext cx="2043360" cy="360"/>
          </a:xfrm>
          <a:prstGeom prst="straightConnector1">
            <a:avLst/>
          </a:prstGeom>
          <a:noFill/>
          <a:ln cap="flat" cmpd="sng" w="9525">
            <a:solidFill>
              <a:srgbClr val="FF0000"/>
            </a:solidFill>
            <a:prstDash val="solid"/>
            <a:round/>
            <a:headEnd len="sm" w="sm" type="none"/>
            <a:tailEnd len="sm" w="sm" type="none"/>
          </a:ln>
        </p:spPr>
      </p:cxnSp>
      <p:cxnSp>
        <p:nvCxnSpPr>
          <p:cNvPr id="1774" name="Google Shape;1774;p91"/>
          <p:cNvCxnSpPr/>
          <p:nvPr/>
        </p:nvCxnSpPr>
        <p:spPr>
          <a:xfrm>
            <a:off x="2733120" y="2365920"/>
            <a:ext cx="2043360" cy="360"/>
          </a:xfrm>
          <a:prstGeom prst="straightConnector1">
            <a:avLst/>
          </a:prstGeom>
          <a:noFill/>
          <a:ln cap="flat" cmpd="sng" w="9525">
            <a:solidFill>
              <a:srgbClr val="FF0000"/>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5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5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7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7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5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7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6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6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7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7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92"/>
          <p:cNvSpPr/>
          <p:nvPr/>
        </p:nvSpPr>
        <p:spPr>
          <a:xfrm>
            <a:off x="237600" y="4039560"/>
            <a:ext cx="219708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Number of misses:</a:t>
            </a:r>
            <a:endParaRPr b="0" i="0" sz="1800" u="none" cap="none" strike="noStrike">
              <a:solidFill>
                <a:srgbClr val="000000"/>
              </a:solidFill>
              <a:latin typeface="Arial"/>
              <a:ea typeface="Arial"/>
              <a:cs typeface="Arial"/>
              <a:sym typeface="Arial"/>
            </a:endParaRPr>
          </a:p>
        </p:txBody>
      </p:sp>
      <p:cxnSp>
        <p:nvCxnSpPr>
          <p:cNvPr id="1780" name="Google Shape;1780;p92"/>
          <p:cNvCxnSpPr/>
          <p:nvPr/>
        </p:nvCxnSpPr>
        <p:spPr>
          <a:xfrm>
            <a:off x="2612160" y="4039560"/>
            <a:ext cx="360" cy="338400"/>
          </a:xfrm>
          <a:prstGeom prst="straightConnector1">
            <a:avLst/>
          </a:prstGeom>
          <a:noFill/>
          <a:ln cap="flat" cmpd="sng" w="9525">
            <a:solidFill>
              <a:srgbClr val="FF0000"/>
            </a:solidFill>
            <a:prstDash val="solid"/>
            <a:round/>
            <a:headEnd len="sm" w="sm" type="none"/>
            <a:tailEnd len="sm" w="sm" type="none"/>
          </a:ln>
        </p:spPr>
      </p:cxnSp>
      <p:cxnSp>
        <p:nvCxnSpPr>
          <p:cNvPr id="1781" name="Google Shape;1781;p92"/>
          <p:cNvCxnSpPr/>
          <p:nvPr/>
        </p:nvCxnSpPr>
        <p:spPr>
          <a:xfrm>
            <a:off x="2733120" y="4039560"/>
            <a:ext cx="360" cy="338400"/>
          </a:xfrm>
          <a:prstGeom prst="straightConnector1">
            <a:avLst/>
          </a:prstGeom>
          <a:noFill/>
          <a:ln cap="flat" cmpd="sng" w="9525">
            <a:solidFill>
              <a:srgbClr val="FF0000"/>
            </a:solidFill>
            <a:prstDash val="solid"/>
            <a:round/>
            <a:headEnd len="sm" w="sm" type="none"/>
            <a:tailEnd len="sm" w="sm" type="none"/>
          </a:ln>
        </p:spPr>
      </p:cxnSp>
      <p:graphicFrame>
        <p:nvGraphicFramePr>
          <p:cNvPr id="1782" name="Google Shape;1782;p92"/>
          <p:cNvGraphicFramePr/>
          <p:nvPr/>
        </p:nvGraphicFramePr>
        <p:xfrm>
          <a:off x="1965960" y="1912320"/>
          <a:ext cx="3000000" cy="3000000"/>
        </p:xfrm>
        <a:graphic>
          <a:graphicData uri="http://schemas.openxmlformats.org/drawingml/2006/table">
            <a:tbl>
              <a:tblPr>
                <a:noFill/>
                <a:tableStyleId>{B458BCF9-2079-488C-B55C-AC60C8DF011B}</a:tableStyleId>
              </a:tblPr>
              <a:tblGrid>
                <a:gridCol w="640075"/>
                <a:gridCol w="569875"/>
                <a:gridCol w="569875"/>
                <a:gridCol w="569875"/>
                <a:gridCol w="569875"/>
                <a:gridCol w="569875"/>
                <a:gridCol w="569875"/>
                <a:gridCol w="569875"/>
                <a:gridCol w="570950"/>
              </a:tblGrid>
              <a:tr h="370450">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A</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0</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1</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2</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3</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4</a:t>
                      </a:r>
                      <a:endParaRPr b="0" sz="1800" u="none" cap="none" strike="noStrike">
                        <a:solidFill>
                          <a:srgbClr val="000000"/>
                        </a:solidFill>
                        <a:latin typeface="Arial"/>
                        <a:ea typeface="Arial"/>
                        <a:cs typeface="Arial"/>
                        <a:sym typeface="Arial"/>
                      </a:endParaRPr>
                    </a:p>
                  </a:txBody>
                  <a:tcPr marT="45725" marB="45725" marR="91450" marL="91450">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5</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6</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7</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graphicFrame>
        <p:nvGraphicFramePr>
          <p:cNvPr id="1783" name="Google Shape;1783;p92"/>
          <p:cNvGraphicFramePr/>
          <p:nvPr/>
        </p:nvGraphicFramePr>
        <p:xfrm>
          <a:off x="1979640" y="2963160"/>
          <a:ext cx="3000000" cy="3000000"/>
        </p:xfrm>
        <a:graphic>
          <a:graphicData uri="http://schemas.openxmlformats.org/drawingml/2006/table">
            <a:tbl>
              <a:tblPr>
                <a:noFill/>
                <a:tableStyleId>{B458BCF9-2079-488C-B55C-AC60C8DF011B}</a:tableStyleId>
              </a:tblPr>
              <a:tblGrid>
                <a:gridCol w="640075"/>
                <a:gridCol w="569875"/>
                <a:gridCol w="569875"/>
                <a:gridCol w="569875"/>
                <a:gridCol w="569875"/>
                <a:gridCol w="569875"/>
                <a:gridCol w="569875"/>
                <a:gridCol w="569875"/>
                <a:gridCol w="570950"/>
              </a:tblGrid>
              <a:tr h="370450">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B</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0</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1</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2</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3</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4</a:t>
                      </a:r>
                      <a:endParaRPr b="0" sz="1800" u="none" cap="none" strike="noStrike">
                        <a:solidFill>
                          <a:srgbClr val="000000"/>
                        </a:solidFill>
                        <a:latin typeface="Arial"/>
                        <a:ea typeface="Arial"/>
                        <a:cs typeface="Arial"/>
                        <a:sym typeface="Arial"/>
                      </a:endParaRPr>
                    </a:p>
                  </a:txBody>
                  <a:tcPr marT="45725" marB="45725" marR="91450" marL="91450">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5</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6</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7</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graphicFrame>
        <p:nvGraphicFramePr>
          <p:cNvPr id="1784" name="Google Shape;1784;p92"/>
          <p:cNvGraphicFramePr/>
          <p:nvPr/>
        </p:nvGraphicFramePr>
        <p:xfrm>
          <a:off x="1963800" y="929520"/>
          <a:ext cx="3000000" cy="3000000"/>
        </p:xfrm>
        <a:graphic>
          <a:graphicData uri="http://schemas.openxmlformats.org/drawingml/2006/table">
            <a:tbl>
              <a:tblPr>
                <a:noFill/>
                <a:tableStyleId>{B458BCF9-2079-488C-B55C-AC60C8DF011B}</a:tableStyleId>
              </a:tblPr>
              <a:tblGrid>
                <a:gridCol w="640075"/>
                <a:gridCol w="569875"/>
                <a:gridCol w="569875"/>
                <a:gridCol w="569875"/>
                <a:gridCol w="569875"/>
                <a:gridCol w="569875"/>
                <a:gridCol w="569875"/>
                <a:gridCol w="569875"/>
                <a:gridCol w="570950"/>
              </a:tblGrid>
              <a:tr h="370450">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temp</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0</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1</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2</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3</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4</a:t>
                      </a:r>
                      <a:endParaRPr b="0" sz="1800" u="none" cap="none" strike="noStrike">
                        <a:solidFill>
                          <a:srgbClr val="000000"/>
                        </a:solidFill>
                        <a:latin typeface="Arial"/>
                        <a:ea typeface="Arial"/>
                        <a:cs typeface="Arial"/>
                        <a:sym typeface="Arial"/>
                      </a:endParaRPr>
                    </a:p>
                  </a:txBody>
                  <a:tcPr marT="45725" marB="45725" marR="91450" marL="91450">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5</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6</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rPr b="0" lang="en-US" sz="1350" u="none" cap="none" strike="noStrike">
                          <a:solidFill>
                            <a:srgbClr val="000000"/>
                          </a:solidFill>
                          <a:latin typeface="Arial"/>
                          <a:ea typeface="Arial"/>
                          <a:cs typeface="Arial"/>
                          <a:sym typeface="Arial"/>
                        </a:rPr>
                        <a:t>7</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cxnSp>
        <p:nvCxnSpPr>
          <p:cNvPr id="1785" name="Google Shape;1785;p92"/>
          <p:cNvCxnSpPr/>
          <p:nvPr/>
        </p:nvCxnSpPr>
        <p:spPr>
          <a:xfrm>
            <a:off x="2844720" y="4039560"/>
            <a:ext cx="360" cy="338400"/>
          </a:xfrm>
          <a:prstGeom prst="straightConnector1">
            <a:avLst/>
          </a:prstGeom>
          <a:noFill/>
          <a:ln cap="flat" cmpd="sng" w="9525">
            <a:solidFill>
              <a:srgbClr val="FF0000"/>
            </a:solidFill>
            <a:prstDash val="solid"/>
            <a:round/>
            <a:headEnd len="sm" w="sm" type="none"/>
            <a:tailEnd len="sm" w="sm" type="none"/>
          </a:ln>
        </p:spPr>
      </p:cxnSp>
      <p:cxnSp>
        <p:nvCxnSpPr>
          <p:cNvPr id="1786" name="Google Shape;1786;p92"/>
          <p:cNvCxnSpPr/>
          <p:nvPr/>
        </p:nvCxnSpPr>
        <p:spPr>
          <a:xfrm>
            <a:off x="2967480" y="4039560"/>
            <a:ext cx="360" cy="338400"/>
          </a:xfrm>
          <a:prstGeom prst="straightConnector1">
            <a:avLst/>
          </a:prstGeom>
          <a:noFill/>
          <a:ln cap="flat" cmpd="sng" w="9525">
            <a:solidFill>
              <a:srgbClr val="FF0000"/>
            </a:solidFill>
            <a:prstDash val="solid"/>
            <a:round/>
            <a:headEnd len="sm" w="sm" type="none"/>
            <a:tailEnd len="sm" w="sm" type="none"/>
          </a:ln>
        </p:spPr>
      </p:cxnSp>
      <p:sp>
        <p:nvSpPr>
          <p:cNvPr id="1787" name="Google Shape;1787;p92"/>
          <p:cNvSpPr/>
          <p:nvPr/>
        </p:nvSpPr>
        <p:spPr>
          <a:xfrm flipH="1" rot="10800000">
            <a:off x="4016880" y="1426320"/>
            <a:ext cx="2241360" cy="395280"/>
          </a:xfrm>
          <a:custGeom>
            <a:rect b="b" l="l" r="r" t="t"/>
            <a:pathLst>
              <a:path extrusionOk="0" h="21600" w="21600">
                <a:moveTo>
                  <a:pt x="0" y="0"/>
                </a:moveTo>
                <a:lnTo>
                  <a:pt x="21600" y="21600"/>
                </a:lnTo>
              </a:path>
            </a:pathLst>
          </a:custGeom>
          <a:noFill/>
          <a:ln cap="flat" cmpd="sng" w="9525">
            <a:solidFill>
              <a:srgbClr val="0070C0"/>
            </a:solidFill>
            <a:prstDash val="solid"/>
            <a:round/>
            <a:headEnd len="sm" w="sm" type="none"/>
            <a:tailEnd len="med" w="med" type="triangle"/>
          </a:ln>
        </p:spPr>
      </p:sp>
      <p:sp>
        <p:nvSpPr>
          <p:cNvPr id="1788" name="Google Shape;1788;p92"/>
          <p:cNvSpPr/>
          <p:nvPr/>
        </p:nvSpPr>
        <p:spPr>
          <a:xfrm flipH="1" rot="10800000">
            <a:off x="3441960" y="1426320"/>
            <a:ext cx="2241360" cy="395280"/>
          </a:xfrm>
          <a:custGeom>
            <a:rect b="b" l="l" r="r" t="t"/>
            <a:pathLst>
              <a:path extrusionOk="0" h="21600" w="21600">
                <a:moveTo>
                  <a:pt x="0" y="0"/>
                </a:moveTo>
                <a:lnTo>
                  <a:pt x="21600" y="21600"/>
                </a:lnTo>
              </a:path>
            </a:pathLst>
          </a:custGeom>
          <a:noFill/>
          <a:ln cap="flat" cmpd="sng" w="9525">
            <a:solidFill>
              <a:srgbClr val="0070C0"/>
            </a:solidFill>
            <a:prstDash val="solid"/>
            <a:round/>
            <a:headEnd len="sm" w="sm" type="none"/>
            <a:tailEnd len="med" w="med" type="triangle"/>
          </a:ln>
        </p:spPr>
      </p:sp>
      <p:cxnSp>
        <p:nvCxnSpPr>
          <p:cNvPr id="1789" name="Google Shape;1789;p92"/>
          <p:cNvCxnSpPr/>
          <p:nvPr/>
        </p:nvCxnSpPr>
        <p:spPr>
          <a:xfrm>
            <a:off x="2434680" y="4039560"/>
            <a:ext cx="717840" cy="338400"/>
          </a:xfrm>
          <a:prstGeom prst="straightConnector1">
            <a:avLst/>
          </a:prstGeom>
          <a:noFill/>
          <a:ln cap="flat" cmpd="sng" w="9525">
            <a:solidFill>
              <a:srgbClr val="FF0000"/>
            </a:solidFill>
            <a:prstDash val="solid"/>
            <a:round/>
            <a:headEnd len="sm" w="sm" type="none"/>
            <a:tailEnd len="sm" w="sm" type="none"/>
          </a:ln>
        </p:spPr>
      </p:cxnSp>
      <p:sp>
        <p:nvSpPr>
          <p:cNvPr id="1790" name="Google Shape;1790;p92"/>
          <p:cNvSpPr/>
          <p:nvPr/>
        </p:nvSpPr>
        <p:spPr>
          <a:xfrm>
            <a:off x="2902680" y="2393640"/>
            <a:ext cx="538560" cy="523800"/>
          </a:xfrm>
          <a:custGeom>
            <a:rect b="b" l="l" r="r" t="t"/>
            <a:pathLst>
              <a:path extrusionOk="0" h="21600" w="21600">
                <a:moveTo>
                  <a:pt x="0" y="0"/>
                </a:moveTo>
                <a:lnTo>
                  <a:pt x="21600" y="21600"/>
                </a:lnTo>
              </a:path>
            </a:pathLst>
          </a:custGeom>
          <a:noFill/>
          <a:ln cap="flat" cmpd="sng" w="9525">
            <a:solidFill>
              <a:srgbClr val="FF0000"/>
            </a:solidFill>
            <a:prstDash val="solid"/>
            <a:round/>
            <a:headEnd len="sm" w="sm" type="none"/>
            <a:tailEnd len="med" w="med" type="triangle"/>
          </a:ln>
        </p:spPr>
      </p:sp>
      <p:cxnSp>
        <p:nvCxnSpPr>
          <p:cNvPr id="1791" name="Google Shape;1791;p92"/>
          <p:cNvCxnSpPr/>
          <p:nvPr/>
        </p:nvCxnSpPr>
        <p:spPr>
          <a:xfrm>
            <a:off x="3283560" y="4039560"/>
            <a:ext cx="360" cy="338400"/>
          </a:xfrm>
          <a:prstGeom prst="straightConnector1">
            <a:avLst/>
          </a:prstGeom>
          <a:noFill/>
          <a:ln cap="flat" cmpd="sng" w="9525">
            <a:solidFill>
              <a:srgbClr val="FF0000"/>
            </a:solidFill>
            <a:prstDash val="solid"/>
            <a:round/>
            <a:headEnd len="sm" w="sm" type="none"/>
            <a:tailEnd len="sm" w="sm" type="none"/>
          </a:ln>
        </p:spPr>
      </p:cxnSp>
      <p:cxnSp>
        <p:nvCxnSpPr>
          <p:cNvPr id="1792" name="Google Shape;1792;p92"/>
          <p:cNvCxnSpPr/>
          <p:nvPr/>
        </p:nvCxnSpPr>
        <p:spPr>
          <a:xfrm>
            <a:off x="5733360" y="1965240"/>
            <a:ext cx="0" cy="190800"/>
          </a:xfrm>
          <a:prstGeom prst="straightConnector1">
            <a:avLst/>
          </a:prstGeom>
          <a:noFill/>
          <a:ln cap="flat" cmpd="sng" w="9525">
            <a:solidFill>
              <a:srgbClr val="FF0000"/>
            </a:solidFill>
            <a:prstDash val="solid"/>
            <a:round/>
            <a:headEnd len="sm" w="sm" type="none"/>
            <a:tailEnd len="sm" w="sm" type="none"/>
          </a:ln>
        </p:spPr>
      </p:cxnSp>
      <p:cxnSp>
        <p:nvCxnSpPr>
          <p:cNvPr id="1793" name="Google Shape;1793;p92"/>
          <p:cNvCxnSpPr/>
          <p:nvPr/>
        </p:nvCxnSpPr>
        <p:spPr>
          <a:xfrm>
            <a:off x="6336360" y="1965240"/>
            <a:ext cx="0" cy="190800"/>
          </a:xfrm>
          <a:prstGeom prst="straightConnector1">
            <a:avLst/>
          </a:prstGeom>
          <a:noFill/>
          <a:ln cap="flat" cmpd="sng" w="9525">
            <a:solidFill>
              <a:srgbClr val="FF0000"/>
            </a:solidFill>
            <a:prstDash val="solid"/>
            <a:round/>
            <a:headEnd len="sm" w="sm" type="none"/>
            <a:tailEnd len="sm" w="sm" type="none"/>
          </a:ln>
        </p:spPr>
      </p:cxnSp>
      <p:cxnSp>
        <p:nvCxnSpPr>
          <p:cNvPr id="1794" name="Google Shape;1794;p92"/>
          <p:cNvCxnSpPr/>
          <p:nvPr/>
        </p:nvCxnSpPr>
        <p:spPr>
          <a:xfrm>
            <a:off x="5157360" y="1965240"/>
            <a:ext cx="0" cy="190800"/>
          </a:xfrm>
          <a:prstGeom prst="straightConnector1">
            <a:avLst/>
          </a:prstGeom>
          <a:noFill/>
          <a:ln cap="flat" cmpd="sng" w="9525">
            <a:solidFill>
              <a:srgbClr val="FF0000"/>
            </a:solidFill>
            <a:prstDash val="solid"/>
            <a:round/>
            <a:headEnd len="sm" w="sm" type="none"/>
            <a:tailEnd len="sm" w="sm" type="none"/>
          </a:ln>
        </p:spPr>
      </p:cxnSp>
      <p:cxnSp>
        <p:nvCxnSpPr>
          <p:cNvPr id="1795" name="Google Shape;1795;p92"/>
          <p:cNvCxnSpPr/>
          <p:nvPr/>
        </p:nvCxnSpPr>
        <p:spPr>
          <a:xfrm>
            <a:off x="5727240" y="3031920"/>
            <a:ext cx="0" cy="191160"/>
          </a:xfrm>
          <a:prstGeom prst="straightConnector1">
            <a:avLst/>
          </a:prstGeom>
          <a:noFill/>
          <a:ln cap="flat" cmpd="sng" w="9525">
            <a:solidFill>
              <a:srgbClr val="FF0000"/>
            </a:solidFill>
            <a:prstDash val="solid"/>
            <a:round/>
            <a:headEnd len="sm" w="sm" type="none"/>
            <a:tailEnd len="sm" w="sm" type="none"/>
          </a:ln>
        </p:spPr>
      </p:cxnSp>
      <p:cxnSp>
        <p:nvCxnSpPr>
          <p:cNvPr id="1796" name="Google Shape;1796;p92"/>
          <p:cNvCxnSpPr/>
          <p:nvPr/>
        </p:nvCxnSpPr>
        <p:spPr>
          <a:xfrm>
            <a:off x="6336360" y="3031920"/>
            <a:ext cx="0" cy="191160"/>
          </a:xfrm>
          <a:prstGeom prst="straightConnector1">
            <a:avLst/>
          </a:prstGeom>
          <a:noFill/>
          <a:ln cap="flat" cmpd="sng" w="9525">
            <a:solidFill>
              <a:srgbClr val="FF0000"/>
            </a:solidFill>
            <a:prstDash val="solid"/>
            <a:round/>
            <a:headEnd len="sm" w="sm" type="none"/>
            <a:tailEnd len="sm" w="sm" type="none"/>
          </a:ln>
        </p:spPr>
      </p:cxnSp>
      <p:cxnSp>
        <p:nvCxnSpPr>
          <p:cNvPr id="1797" name="Google Shape;1797;p92"/>
          <p:cNvCxnSpPr/>
          <p:nvPr/>
        </p:nvCxnSpPr>
        <p:spPr>
          <a:xfrm>
            <a:off x="6949080" y="3031920"/>
            <a:ext cx="0" cy="191160"/>
          </a:xfrm>
          <a:prstGeom prst="straightConnector1">
            <a:avLst/>
          </a:prstGeom>
          <a:noFill/>
          <a:ln cap="flat" cmpd="sng" w="9525">
            <a:solidFill>
              <a:srgbClr val="FF0000"/>
            </a:solidFill>
            <a:prstDash val="solid"/>
            <a:round/>
            <a:headEnd len="sm" w="sm" type="none"/>
            <a:tailEnd len="sm" w="sm" type="none"/>
          </a:ln>
        </p:spPr>
      </p:cxnSp>
      <p:cxnSp>
        <p:nvCxnSpPr>
          <p:cNvPr id="1798" name="Google Shape;1798;p92"/>
          <p:cNvCxnSpPr/>
          <p:nvPr/>
        </p:nvCxnSpPr>
        <p:spPr>
          <a:xfrm>
            <a:off x="4576320" y="1965240"/>
            <a:ext cx="0" cy="190800"/>
          </a:xfrm>
          <a:prstGeom prst="straightConnector1">
            <a:avLst/>
          </a:prstGeom>
          <a:noFill/>
          <a:ln cap="flat" cmpd="sng" w="9525">
            <a:solidFill>
              <a:srgbClr val="FF0000"/>
            </a:solidFill>
            <a:prstDash val="solid"/>
            <a:round/>
            <a:headEnd len="sm" w="sm" type="none"/>
            <a:tailEnd len="sm" w="sm" type="none"/>
          </a:ln>
        </p:spPr>
      </p:cxnSp>
      <p:cxnSp>
        <p:nvCxnSpPr>
          <p:cNvPr id="1799" name="Google Shape;1799;p92"/>
          <p:cNvCxnSpPr/>
          <p:nvPr/>
        </p:nvCxnSpPr>
        <p:spPr>
          <a:xfrm>
            <a:off x="5161680" y="3031920"/>
            <a:ext cx="0" cy="191160"/>
          </a:xfrm>
          <a:prstGeom prst="straightConnector1">
            <a:avLst/>
          </a:prstGeom>
          <a:noFill/>
          <a:ln cap="flat" cmpd="sng" w="9525">
            <a:solidFill>
              <a:srgbClr val="FF0000"/>
            </a:solidFill>
            <a:prstDash val="solid"/>
            <a:round/>
            <a:headEnd len="sm" w="sm" type="none"/>
            <a:tailEnd len="sm" w="sm" type="none"/>
          </a:ln>
        </p:spPr>
      </p:cxnSp>
      <p:cxnSp>
        <p:nvCxnSpPr>
          <p:cNvPr id="1800" name="Google Shape;1800;p92"/>
          <p:cNvCxnSpPr/>
          <p:nvPr/>
        </p:nvCxnSpPr>
        <p:spPr>
          <a:xfrm>
            <a:off x="3441600" y="1957320"/>
            <a:ext cx="0" cy="191160"/>
          </a:xfrm>
          <a:prstGeom prst="straightConnector1">
            <a:avLst/>
          </a:prstGeom>
          <a:noFill/>
          <a:ln cap="flat" cmpd="sng" w="9525">
            <a:solidFill>
              <a:srgbClr val="FF0000"/>
            </a:solidFill>
            <a:prstDash val="solid"/>
            <a:round/>
            <a:headEnd len="sm" w="sm" type="none"/>
            <a:tailEnd len="sm" w="sm" type="none"/>
          </a:ln>
        </p:spPr>
      </p:cxnSp>
      <p:cxnSp>
        <p:nvCxnSpPr>
          <p:cNvPr id="1801" name="Google Shape;1801;p92"/>
          <p:cNvCxnSpPr/>
          <p:nvPr/>
        </p:nvCxnSpPr>
        <p:spPr>
          <a:xfrm>
            <a:off x="4044600" y="1957320"/>
            <a:ext cx="0" cy="191160"/>
          </a:xfrm>
          <a:prstGeom prst="straightConnector1">
            <a:avLst/>
          </a:prstGeom>
          <a:noFill/>
          <a:ln cap="flat" cmpd="sng" w="9525">
            <a:solidFill>
              <a:srgbClr val="FF0000"/>
            </a:solidFill>
            <a:prstDash val="solid"/>
            <a:round/>
            <a:headEnd len="sm" w="sm" type="none"/>
            <a:tailEnd len="sm" w="sm" type="none"/>
          </a:ln>
        </p:spPr>
      </p:cxnSp>
      <p:cxnSp>
        <p:nvCxnSpPr>
          <p:cNvPr id="1802" name="Google Shape;1802;p92"/>
          <p:cNvCxnSpPr/>
          <p:nvPr/>
        </p:nvCxnSpPr>
        <p:spPr>
          <a:xfrm>
            <a:off x="2877120" y="1965240"/>
            <a:ext cx="0" cy="190800"/>
          </a:xfrm>
          <a:prstGeom prst="straightConnector1">
            <a:avLst/>
          </a:prstGeom>
          <a:noFill/>
          <a:ln cap="flat" cmpd="sng" w="9525">
            <a:solidFill>
              <a:srgbClr val="FF0000"/>
            </a:solidFill>
            <a:prstDash val="solid"/>
            <a:round/>
            <a:headEnd len="sm" w="sm" type="none"/>
            <a:tailEnd len="sm" w="sm" type="none"/>
          </a:ln>
        </p:spPr>
      </p:cxnSp>
      <p:cxnSp>
        <p:nvCxnSpPr>
          <p:cNvPr id="1803" name="Google Shape;1803;p92"/>
          <p:cNvCxnSpPr/>
          <p:nvPr/>
        </p:nvCxnSpPr>
        <p:spPr>
          <a:xfrm>
            <a:off x="3441600" y="3031920"/>
            <a:ext cx="0" cy="191160"/>
          </a:xfrm>
          <a:prstGeom prst="straightConnector1">
            <a:avLst/>
          </a:prstGeom>
          <a:noFill/>
          <a:ln cap="flat" cmpd="sng" w="9525">
            <a:solidFill>
              <a:srgbClr val="FF0000"/>
            </a:solidFill>
            <a:prstDash val="solid"/>
            <a:round/>
            <a:headEnd len="sm" w="sm" type="none"/>
            <a:tailEnd len="sm" w="sm" type="none"/>
          </a:ln>
        </p:spPr>
      </p:cxnSp>
      <p:sp>
        <p:nvSpPr>
          <p:cNvPr id="1804" name="Google Shape;1804;p92"/>
          <p:cNvSpPr/>
          <p:nvPr/>
        </p:nvSpPr>
        <p:spPr>
          <a:xfrm flipH="1">
            <a:off x="4498200" y="1426320"/>
            <a:ext cx="1759680" cy="1491120"/>
          </a:xfrm>
          <a:custGeom>
            <a:rect b="b" l="l" r="r" t="t"/>
            <a:pathLst>
              <a:path extrusionOk="0" h="21600" w="21600">
                <a:moveTo>
                  <a:pt x="0" y="0"/>
                </a:moveTo>
                <a:lnTo>
                  <a:pt x="21600" y="21600"/>
                </a:lnTo>
              </a:path>
            </a:pathLst>
          </a:custGeom>
          <a:noFill/>
          <a:ln cap="flat" cmpd="sng" w="9525">
            <a:solidFill>
              <a:srgbClr val="0070C0"/>
            </a:solidFill>
            <a:prstDash val="solid"/>
            <a:round/>
            <a:headEnd len="sm" w="sm" type="none"/>
            <a:tailEnd len="med" w="med" type="triangle"/>
          </a:ln>
        </p:spPr>
      </p:sp>
      <p:sp>
        <p:nvSpPr>
          <p:cNvPr id="1805" name="Google Shape;1805;p92"/>
          <p:cNvSpPr/>
          <p:nvPr/>
        </p:nvSpPr>
        <p:spPr>
          <a:xfrm flipH="1">
            <a:off x="4016160" y="1426320"/>
            <a:ext cx="1666440" cy="1491120"/>
          </a:xfrm>
          <a:custGeom>
            <a:rect b="b" l="l" r="r" t="t"/>
            <a:pathLst>
              <a:path extrusionOk="0" h="21600" w="21600">
                <a:moveTo>
                  <a:pt x="0" y="0"/>
                </a:moveTo>
                <a:lnTo>
                  <a:pt x="21600" y="21600"/>
                </a:lnTo>
              </a:path>
            </a:pathLst>
          </a:custGeom>
          <a:noFill/>
          <a:ln cap="flat" cmpd="sng" w="9525">
            <a:solidFill>
              <a:srgbClr val="0070C0"/>
            </a:solidFill>
            <a:prstDash val="solid"/>
            <a:round/>
            <a:headEnd len="sm" w="sm" type="none"/>
            <a:tailEnd len="med" w="med" type="triangle"/>
          </a:ln>
        </p:spPr>
      </p:sp>
      <p:cxnSp>
        <p:nvCxnSpPr>
          <p:cNvPr id="1806" name="Google Shape;1806;p92"/>
          <p:cNvCxnSpPr/>
          <p:nvPr/>
        </p:nvCxnSpPr>
        <p:spPr>
          <a:xfrm>
            <a:off x="4052520" y="3031920"/>
            <a:ext cx="0" cy="191160"/>
          </a:xfrm>
          <a:prstGeom prst="straightConnector1">
            <a:avLst/>
          </a:prstGeom>
          <a:noFill/>
          <a:ln cap="flat" cmpd="sng" w="9525">
            <a:solidFill>
              <a:srgbClr val="FF0000"/>
            </a:solidFill>
            <a:prstDash val="solid"/>
            <a:round/>
            <a:headEnd len="sm" w="sm" type="none"/>
            <a:tailEnd len="sm" w="sm" type="none"/>
          </a:ln>
        </p:spPr>
      </p:cxnSp>
      <p:cxnSp>
        <p:nvCxnSpPr>
          <p:cNvPr id="1807" name="Google Shape;1807;p92"/>
          <p:cNvCxnSpPr/>
          <p:nvPr/>
        </p:nvCxnSpPr>
        <p:spPr>
          <a:xfrm>
            <a:off x="4621320" y="3031920"/>
            <a:ext cx="0" cy="191160"/>
          </a:xfrm>
          <a:prstGeom prst="straightConnector1">
            <a:avLst/>
          </a:prstGeom>
          <a:noFill/>
          <a:ln cap="flat" cmpd="sng" w="9525">
            <a:solidFill>
              <a:srgbClr val="FF0000"/>
            </a:solidFill>
            <a:prstDash val="solid"/>
            <a:round/>
            <a:headEnd len="sm" w="sm" type="none"/>
            <a:tailEnd len="sm" w="sm" type="none"/>
          </a:ln>
        </p:spPr>
      </p:cxnSp>
      <p:sp>
        <p:nvSpPr>
          <p:cNvPr id="1808" name="Google Shape;1808;p92"/>
          <p:cNvSpPr/>
          <p:nvPr/>
        </p:nvSpPr>
        <p:spPr>
          <a:xfrm flipH="1">
            <a:off x="2844720" y="2352600"/>
            <a:ext cx="4005360" cy="496800"/>
          </a:xfrm>
          <a:custGeom>
            <a:rect b="b" l="l" r="r" t="t"/>
            <a:pathLst>
              <a:path extrusionOk="0" h="21600" w="21600">
                <a:moveTo>
                  <a:pt x="0" y="0"/>
                </a:moveTo>
                <a:lnTo>
                  <a:pt x="21600" y="21600"/>
                </a:lnTo>
              </a:path>
            </a:pathLst>
          </a:custGeom>
          <a:noFill/>
          <a:ln cap="flat" cmpd="sng" w="9525">
            <a:solidFill>
              <a:srgbClr val="00B050"/>
            </a:solidFill>
            <a:prstDash val="solid"/>
            <a:round/>
            <a:headEnd len="sm" w="sm" type="none"/>
            <a:tailEnd len="med" w="med" type="triangle"/>
          </a:ln>
        </p:spPr>
      </p:sp>
      <p:cxnSp>
        <p:nvCxnSpPr>
          <p:cNvPr id="1809" name="Google Shape;1809;p92"/>
          <p:cNvCxnSpPr/>
          <p:nvPr/>
        </p:nvCxnSpPr>
        <p:spPr>
          <a:xfrm>
            <a:off x="6949080" y="1965240"/>
            <a:ext cx="0" cy="190800"/>
          </a:xfrm>
          <a:prstGeom prst="straightConnector1">
            <a:avLst/>
          </a:prstGeom>
          <a:noFill/>
          <a:ln cap="flat" cmpd="sng" w="9525">
            <a:solidFill>
              <a:srgbClr val="FF0000"/>
            </a:solidFill>
            <a:prstDash val="solid"/>
            <a:round/>
            <a:headEnd len="sm" w="sm" type="none"/>
            <a:tailEnd len="sm" w="sm" type="none"/>
          </a:ln>
        </p:spPr>
      </p:cxnSp>
      <p:cxnSp>
        <p:nvCxnSpPr>
          <p:cNvPr id="1810" name="Google Shape;1810;p92"/>
          <p:cNvCxnSpPr/>
          <p:nvPr/>
        </p:nvCxnSpPr>
        <p:spPr>
          <a:xfrm>
            <a:off x="2901240" y="3031920"/>
            <a:ext cx="0" cy="191160"/>
          </a:xfrm>
          <a:prstGeom prst="straightConnector1">
            <a:avLst/>
          </a:prstGeom>
          <a:noFill/>
          <a:ln cap="flat" cmpd="sng" w="9525">
            <a:solidFill>
              <a:srgbClr val="FF0000"/>
            </a:solidFill>
            <a:prstDash val="solid"/>
            <a:round/>
            <a:headEnd len="sm" w="sm" type="none"/>
            <a:tailEnd len="sm" w="sm" type="none"/>
          </a:ln>
        </p:spPr>
      </p:cxnSp>
      <p:cxnSp>
        <p:nvCxnSpPr>
          <p:cNvPr id="1811" name="Google Shape;1811;p92"/>
          <p:cNvCxnSpPr/>
          <p:nvPr/>
        </p:nvCxnSpPr>
        <p:spPr>
          <a:xfrm>
            <a:off x="5029920" y="3425400"/>
            <a:ext cx="2043360" cy="360"/>
          </a:xfrm>
          <a:prstGeom prst="straightConnector1">
            <a:avLst/>
          </a:prstGeom>
          <a:noFill/>
          <a:ln cap="flat" cmpd="sng" w="9525">
            <a:solidFill>
              <a:srgbClr val="FF0000"/>
            </a:solidFill>
            <a:prstDash val="solid"/>
            <a:round/>
            <a:headEnd len="sm" w="sm" type="none"/>
            <a:tailEnd len="sm" w="sm" type="none"/>
          </a:ln>
        </p:spPr>
      </p:cxnSp>
      <p:cxnSp>
        <p:nvCxnSpPr>
          <p:cNvPr id="1812" name="Google Shape;1812;p92"/>
          <p:cNvCxnSpPr/>
          <p:nvPr/>
        </p:nvCxnSpPr>
        <p:spPr>
          <a:xfrm>
            <a:off x="2733120" y="2365920"/>
            <a:ext cx="2043360" cy="360"/>
          </a:xfrm>
          <a:prstGeom prst="straightConnector1">
            <a:avLst/>
          </a:prstGeom>
          <a:noFill/>
          <a:ln cap="flat" cmpd="sng" w="9525">
            <a:solidFill>
              <a:srgbClr val="FF0000"/>
            </a:solidFill>
            <a:prstDash val="solid"/>
            <a:round/>
            <a:headEnd len="sm" w="sm" type="none"/>
            <a:tailEnd len="sm" w="sm" type="none"/>
          </a:ln>
        </p:spPr>
      </p:cxnSp>
      <p:cxnSp>
        <p:nvCxnSpPr>
          <p:cNvPr id="1813" name="Google Shape;1813;p92"/>
          <p:cNvCxnSpPr/>
          <p:nvPr/>
        </p:nvCxnSpPr>
        <p:spPr>
          <a:xfrm>
            <a:off x="3414240" y="4039560"/>
            <a:ext cx="360" cy="338400"/>
          </a:xfrm>
          <a:prstGeom prst="straightConnector1">
            <a:avLst/>
          </a:prstGeom>
          <a:noFill/>
          <a:ln cap="flat" cmpd="sng" w="9525">
            <a:solidFill>
              <a:srgbClr val="FF0000"/>
            </a:solidFill>
            <a:prstDash val="solid"/>
            <a:round/>
            <a:headEnd len="sm" w="sm" type="none"/>
            <a:tailEnd len="sm" w="sm" type="none"/>
          </a:ln>
        </p:spPr>
      </p:cxnSp>
      <p:cxnSp>
        <p:nvCxnSpPr>
          <p:cNvPr id="1814" name="Google Shape;1814;p92"/>
          <p:cNvCxnSpPr/>
          <p:nvPr/>
        </p:nvCxnSpPr>
        <p:spPr>
          <a:xfrm>
            <a:off x="5051160" y="832320"/>
            <a:ext cx="2043360" cy="360"/>
          </a:xfrm>
          <a:prstGeom prst="straightConnector1">
            <a:avLst/>
          </a:prstGeom>
          <a:noFill/>
          <a:ln cap="flat" cmpd="sng" w="9525">
            <a:solidFill>
              <a:srgbClr val="FF0000"/>
            </a:solidFill>
            <a:prstDash val="solid"/>
            <a:round/>
            <a:headEnd len="sm" w="sm" type="none"/>
            <a:tailEnd len="sm" w="sm" type="none"/>
          </a:ln>
        </p:spPr>
      </p:cxnSp>
      <p:cxnSp>
        <p:nvCxnSpPr>
          <p:cNvPr id="1815" name="Google Shape;1815;p92"/>
          <p:cNvCxnSpPr/>
          <p:nvPr/>
        </p:nvCxnSpPr>
        <p:spPr>
          <a:xfrm>
            <a:off x="2733120" y="3425400"/>
            <a:ext cx="2043360" cy="360"/>
          </a:xfrm>
          <a:prstGeom prst="straightConnector1">
            <a:avLst/>
          </a:prstGeom>
          <a:noFill/>
          <a:ln cap="flat" cmpd="sng" w="9525">
            <a:solidFill>
              <a:srgbClr val="FF0000"/>
            </a:solidFill>
            <a:prstDash val="solid"/>
            <a:round/>
            <a:headEnd len="sm" w="sm" type="none"/>
            <a:tailEnd len="sm" w="sm" type="none"/>
          </a:ln>
        </p:spPr>
      </p:cxnSp>
      <p:cxnSp>
        <p:nvCxnSpPr>
          <p:cNvPr id="1816" name="Google Shape;1816;p92"/>
          <p:cNvCxnSpPr/>
          <p:nvPr/>
        </p:nvCxnSpPr>
        <p:spPr>
          <a:xfrm>
            <a:off x="5051160" y="1794600"/>
            <a:ext cx="2043360" cy="360"/>
          </a:xfrm>
          <a:prstGeom prst="straightConnector1">
            <a:avLst/>
          </a:prstGeom>
          <a:noFill/>
          <a:ln cap="flat" cmpd="sng" w="9525">
            <a:solidFill>
              <a:srgbClr val="FF0000"/>
            </a:solidFill>
            <a:prstDash val="solid"/>
            <a:round/>
            <a:headEnd len="sm" w="sm" type="none"/>
            <a:tailEnd len="sm" w="sm" type="none"/>
          </a:ln>
        </p:spPr>
      </p:cxnSp>
      <p:sp>
        <p:nvSpPr>
          <p:cNvPr id="1817" name="Google Shape;1817;p92"/>
          <p:cNvSpPr/>
          <p:nvPr/>
        </p:nvSpPr>
        <p:spPr>
          <a:xfrm>
            <a:off x="3931560" y="4080600"/>
            <a:ext cx="4284000" cy="82044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Could’ve been 16 misses otherwise!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We would save even more if the block size were larger, or if </a:t>
            </a:r>
            <a:r>
              <a:rPr b="0" i="0" lang="en-US" sz="1600" u="none" cap="none" strike="noStrike">
                <a:solidFill>
                  <a:srgbClr val="000000"/>
                </a:solidFill>
                <a:latin typeface="Courier New"/>
                <a:ea typeface="Courier New"/>
                <a:cs typeface="Courier New"/>
                <a:sym typeface="Courier New"/>
              </a:rPr>
              <a:t>temp</a:t>
            </a:r>
            <a:r>
              <a:rPr b="0" i="0" lang="en-US" sz="1600" u="none" cap="none" strike="noStrike">
                <a:solidFill>
                  <a:srgbClr val="000000"/>
                </a:solidFill>
                <a:latin typeface="Arial"/>
                <a:ea typeface="Arial"/>
                <a:cs typeface="Arial"/>
                <a:sym typeface="Arial"/>
              </a:rPr>
              <a:t> were already cached</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81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7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8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8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81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7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9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80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80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81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93"/>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600"/>
              <a:buFont typeface="Arial"/>
              <a:buNone/>
            </a:pPr>
            <a:r>
              <a:rPr lang="en-US" sz="3600"/>
              <a:t>Appendix: 48KB Cache Explained (1)</a:t>
            </a:r>
            <a:endParaRPr/>
          </a:p>
        </p:txBody>
      </p:sp>
      <p:sp>
        <p:nvSpPr>
          <p:cNvPr id="1823" name="Google Shape;1823;p93"/>
          <p:cNvSpPr/>
          <p:nvPr/>
        </p:nvSpPr>
        <p:spPr>
          <a:xfrm>
            <a:off x="628560" y="1267920"/>
            <a:ext cx="8147140" cy="36625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We access the int array in strides of 8 (note the comment and the i += 8). Each block is 64 bytes, which is enough to hold 16 ints, so in each block: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8 ints = 32B  | 8 ints = 32B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|m| | | | | | | |h| | | |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16 ints = 64B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The "m" denotes a miss, and the "h" denotes a hit. This pattern will repeat for the entirety of the 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We can be sure that the second access is always a hit. This is because the first access will load the entire 64-byte block into the cache (since the entire block is always loaded if any of its elements are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So, the big question is why the first access is always a miss. To answer this, we must understand many things about the cache.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First of all, we know that s, the number of set bits, is 6, which means there are 64 sets. Since each set maps to 64 bytes (as there are b = 6 block bits), we know that every 64 * 64 bytes = 4 kilobytes we run out of 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64B     64B             64B      64B</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set 0 | set 1 |       | set 63 | set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64 * 64B = 4KB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Clearly, this pattern will repeat for the entirety of the array.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94"/>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600"/>
              <a:buFont typeface="Arial"/>
              <a:buNone/>
            </a:pPr>
            <a:r>
              <a:rPr lang="en-US" sz="3600"/>
              <a:t>Appendix: 48KB Cache Explained (2)</a:t>
            </a:r>
            <a:endParaRPr/>
          </a:p>
        </p:txBody>
      </p:sp>
      <p:sp>
        <p:nvSpPr>
          <p:cNvPr id="1829" name="Google Shape;1829;p94"/>
          <p:cNvSpPr/>
          <p:nvPr/>
        </p:nvSpPr>
        <p:spPr>
          <a:xfrm>
            <a:off x="628560" y="1267920"/>
            <a:ext cx="8147140" cy="40318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However, note that we have E = 8 lines per set. That means that even though the next 4KB map to the same sets (0-63) as the first 4KB, they will just be put in another line in the cache, until we run out of lines (i.e., after we've gone through 8 * 4KB = 32KB of memory). Splitting up the bigArr into 16KB chunks: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16KB        16KB        16KB</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section A | section B | section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  |  |  |  |  |  |  |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4KB each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We see that section A will take up 16KB = 4 * 4KB; like we said, each of those 4KB chunks will take up 1 line each, so section A uses 4 lines per set (and uses all 64 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Similarly, section B also takes up 16KB = 4 * 4KB; again, each of those 4KB chunks will take up 1 line each, so section B also uses 4 lines per set (and uses all 64 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Note that as all of this data is being loaded in, our cache is still cold (does not contain any data from those sections), so the previous assumption about the first of every other access missing (the "m" above) is still true.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After we read in sections A and B, the cache looks like: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line 0 1 2 3 4 5 6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0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1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s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e . .   A   .   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t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62|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63|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95"/>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600"/>
              <a:buFont typeface="Arial"/>
              <a:buNone/>
            </a:pPr>
            <a:r>
              <a:rPr lang="en-US" sz="3600"/>
              <a:t>Appendix: 48KB Cache Explained (3)</a:t>
            </a:r>
            <a:endParaRPr/>
          </a:p>
        </p:txBody>
      </p:sp>
      <p:sp>
        <p:nvSpPr>
          <p:cNvPr id="1835" name="Google Shape;1835;p95"/>
          <p:cNvSpPr/>
          <p:nvPr/>
        </p:nvSpPr>
        <p:spPr>
          <a:xfrm>
            <a:off x="628560" y="1267920"/>
            <a:ext cx="8147140" cy="218521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However, once we reach section C, we've run out of lines! So what do we have to do? We have to start evicting lines. And of course, the least-recently used lines are the ones used to store the data from A (lines 0-3), since we just loaded in the stuff from B. So, first of all, these evictions are causing misses on the first of every other read, so that "m" assumption is still true. Second, after we read in the entirety of section C, the cache looks like: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line 0 1 2 3 4 5 6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0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1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s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e . .   C   .   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t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62|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63|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Thus, we know now that the miss rate for the first pass is 50%.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96"/>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600"/>
              <a:buFont typeface="Arial"/>
              <a:buNone/>
            </a:pPr>
            <a:r>
              <a:rPr lang="en-US" sz="3600"/>
              <a:t>Appendix: 48KB Cache Explained (4)</a:t>
            </a:r>
            <a:endParaRPr/>
          </a:p>
        </p:txBody>
      </p:sp>
      <p:sp>
        <p:nvSpPr>
          <p:cNvPr id="1841" name="Google Shape;1841;p96"/>
          <p:cNvSpPr/>
          <p:nvPr/>
        </p:nvSpPr>
        <p:spPr>
          <a:xfrm>
            <a:off x="628560" y="1267920"/>
            <a:ext cx="8147140" cy="36625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If we now consider the second pass, we're starting over at the beginning of bigArr (i.e., now we're reading section A). However, there's a problem - section A isn't in the cache anymore! So we get a bunch of evictions (the "m" assumption is still true, of course, since these evictions must also be misses). What are we evicting? The least-recently used lines, which are now lines 4-7 (holding data from B). Thus, the cache after reading section A looks like: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line 0 1 2 3 4 5 6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0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1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s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e . .   C   .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t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62|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63|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Then, we access B. But it isn't in the cache either! So we evict the least-recently-used lines (in this case, the lines that were holding section C, 0-3) (the "m" assumption still holds); afterwards, the cache looks like: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line 0 1 2 3 4 5 6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0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1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s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e . .   B   .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t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62|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63|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97"/>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600"/>
              <a:buFont typeface="Arial"/>
              <a:buNone/>
            </a:pPr>
            <a:r>
              <a:rPr lang="en-US" sz="3600"/>
              <a:t>Appendix: 48KB Cache Explained (5)</a:t>
            </a:r>
            <a:endParaRPr/>
          </a:p>
        </p:txBody>
      </p:sp>
      <p:sp>
        <p:nvSpPr>
          <p:cNvPr id="1847" name="Google Shape;1847;p97"/>
          <p:cNvSpPr/>
          <p:nvPr/>
        </p:nvSpPr>
        <p:spPr>
          <a:xfrm>
            <a:off x="628560" y="1267920"/>
            <a:ext cx="8147140" cy="2308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And finally, we access section C. But of course, its data isn't in the cache at all, so we again evict the least-recently used lines (in this case, section A's lines, 4-7) (again, "m" assumption holds):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line 0 1 2 3 4 5 6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0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1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s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e . .   B   .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t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62|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63|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And so the miss rate is 50% for the second pass as well.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ourier New"/>
                <a:ea typeface="Courier New"/>
                <a:cs typeface="Courier New"/>
                <a:sym typeface="Courier New"/>
              </a:rPr>
              <a:t>Thank you to Stan Zhang for coming up with such a detailed 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