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88" r:id="rId3"/>
    <p:sldId id="261" r:id="rId4"/>
    <p:sldId id="396" r:id="rId5"/>
    <p:sldId id="398" r:id="rId6"/>
    <p:sldId id="400" r:id="rId7"/>
    <p:sldId id="401" r:id="rId8"/>
    <p:sldId id="408" r:id="rId9"/>
    <p:sldId id="409" r:id="rId10"/>
    <p:sldId id="410" r:id="rId11"/>
    <p:sldId id="411" r:id="rId12"/>
    <p:sldId id="412" r:id="rId13"/>
    <p:sldId id="402" r:id="rId14"/>
    <p:sldId id="403" r:id="rId15"/>
    <p:sldId id="404" r:id="rId16"/>
    <p:sldId id="405" r:id="rId17"/>
    <p:sldId id="406" r:id="rId18"/>
    <p:sldId id="407" r:id="rId19"/>
    <p:sldId id="413" r:id="rId20"/>
    <p:sldId id="262" r:id="rId21"/>
    <p:sldId id="308" r:id="rId22"/>
    <p:sldId id="417" r:id="rId23"/>
    <p:sldId id="414" r:id="rId24"/>
    <p:sldId id="415" r:id="rId25"/>
    <p:sldId id="416" r:id="rId26"/>
    <p:sldId id="397" r:id="rId27"/>
    <p:sldId id="399" r:id="rId28"/>
    <p:sldId id="317" r:id="rId29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C00"/>
    <a:srgbClr val="FCC83A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83849" autoAdjust="0"/>
  </p:normalViewPr>
  <p:slideViewPr>
    <p:cSldViewPr>
      <p:cViewPr>
        <p:scale>
          <a:sx n="100" d="100"/>
          <a:sy n="100" d="100"/>
        </p:scale>
        <p:origin x="-576" y="-48"/>
      </p:cViewPr>
      <p:guideLst>
        <p:guide orient="horz" pos="1585"/>
        <p:guide pos="27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740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651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57741-1FBC-46E9-B013-86EC6A7C2E1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431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57741-1FBC-46E9-B013-86EC6A7C2E1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991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57741-1FBC-46E9-B013-86EC6A7C2E1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991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0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57341"/>
            <a:ext cx="7772400" cy="85751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486359"/>
            <a:ext cx="3810000" cy="308705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6359"/>
            <a:ext cx="3810000" cy="308705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4687747"/>
            <a:ext cx="1905000" cy="343006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687747"/>
            <a:ext cx="2895600" cy="343006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687747"/>
            <a:ext cx="1905000" cy="343006"/>
          </a:xfrm>
        </p:spPr>
        <p:txBody>
          <a:bodyPr/>
          <a:lstStyle>
            <a:lvl1pPr>
              <a:defRPr/>
            </a:lvl1pPr>
          </a:lstStyle>
          <a:p>
            <a:fld id="{3FF47220-1A0B-453C-BDD1-B6107DEA32D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0207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57341"/>
            <a:ext cx="7772400" cy="85751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486359"/>
            <a:ext cx="3810000" cy="308705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6359"/>
            <a:ext cx="3810000" cy="1486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087053"/>
            <a:ext cx="3810000" cy="1486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85800" y="4687747"/>
            <a:ext cx="1905000" cy="343006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4687747"/>
            <a:ext cx="2895600" cy="343006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4687747"/>
            <a:ext cx="1905000" cy="343006"/>
          </a:xfrm>
        </p:spPr>
        <p:txBody>
          <a:bodyPr/>
          <a:lstStyle>
            <a:lvl1pPr>
              <a:defRPr/>
            </a:lvl1pPr>
          </a:lstStyle>
          <a:p>
            <a:fld id="{F70F3BC9-8910-4657-8B46-EC035C47CEC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323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4" name="pasted-image.tiff" descr="pasted-image.tif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05395" y="4703445"/>
            <a:ext cx="1440180" cy="292100"/>
          </a:xfrm>
          <a:prstGeom prst="rect">
            <a:avLst/>
          </a:prstGeom>
          <a:ln w="88900">
            <a:miter lim="400000"/>
            <a:headEnd/>
            <a:tailEnd/>
          </a:ln>
        </p:spPr>
      </p:pic>
    </p:spTree>
  </p:cSld>
  <p:clrMapOvr>
    <a:masterClrMapping/>
  </p:clrMapOvr>
  <p:transition spd="med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文本框 37"/>
          <p:cNvSpPr txBox="1"/>
          <p:nvPr userDrawn="1"/>
        </p:nvSpPr>
        <p:spPr>
          <a:xfrm>
            <a:off x="216310" y="196280"/>
            <a:ext cx="2190351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165"/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7" name="文本框 38"/>
          <p:cNvSpPr txBox="1"/>
          <p:nvPr userDrawn="1"/>
        </p:nvSpPr>
        <p:spPr>
          <a:xfrm>
            <a:off x="265271" y="520316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 defTabSz="685165"/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y.oschina.net/apdplat/blog/41111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App_12062011/article/details/50408664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27955621" TargetMode="External"/><Relationship Id="rId2" Type="http://schemas.openxmlformats.org/officeDocument/2006/relationships/hyperlink" Target="https://blog.csdn.net/babydx/article/details/77836810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1.tiff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tencent.com/developer/news/135904" TargetMode="External"/><Relationship Id="rId2" Type="http://schemas.openxmlformats.org/officeDocument/2006/relationships/hyperlink" Target="https://blog.csdn.net/flying_all/article/details/77152409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aws3217150/article/details/53840029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sumuncle/p/6370079.html" TargetMode="External"/><Relationship Id="rId2" Type="http://schemas.openxmlformats.org/officeDocument/2006/relationships/hyperlink" Target="https://blog.csdn.net/songhk0209/article/details/7992668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nblogs.com/sumuncle/p/6370686.html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John_xyz/article/details/79602506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1.tiff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asa.com/" TargetMode="External"/><Relationship Id="rId5" Type="http://schemas.openxmlformats.org/officeDocument/2006/relationships/hyperlink" Target="https://www.sohu.com/a/208703202_609543" TargetMode="External"/><Relationship Id="rId4" Type="http://schemas.openxmlformats.org/officeDocument/2006/relationships/hyperlink" Target="https://ai.baidu.com/unit/home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1.tiff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zrc199021/article/details/53728499" TargetMode="External"/><Relationship Id="rId2" Type="http://schemas.openxmlformats.org/officeDocument/2006/relationships/hyperlink" Target="https://blog.csdn.net/sinat_34022298/article/details/7594327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nblogs.com/rubinorth/p/5799848.html" TargetMode="External"/><Relationship Id="rId4" Type="http://schemas.openxmlformats.org/officeDocument/2006/relationships/hyperlink" Target="https://blog.csdn.net/zhangf666/article/details/77841845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7486649" y="14095"/>
            <a:ext cx="1368152" cy="2329374"/>
          </a:xfrm>
          <a:prstGeom prst="rect">
            <a:avLst/>
          </a:prstGeom>
        </p:spPr>
      </p:pic>
      <p:sp>
        <p:nvSpPr>
          <p:cNvPr id="13" name="TextBox 143"/>
          <p:cNvSpPr txBox="1"/>
          <p:nvPr/>
        </p:nvSpPr>
        <p:spPr>
          <a:xfrm>
            <a:off x="827584" y="772344"/>
            <a:ext cx="648645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n w="6350">
                  <a:noFill/>
                </a:ln>
                <a:solidFill>
                  <a:srgbClr val="F08C0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资深程序员必备技能之</a:t>
            </a:r>
          </a:p>
          <a:p>
            <a:r>
              <a:rPr lang="en-US" altLang="zh-CN" sz="3600" dirty="0">
                <a:ln w="6350">
                  <a:noFill/>
                </a:ln>
                <a:solidFill>
                  <a:srgbClr val="F08C0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	</a:t>
            </a:r>
            <a:r>
              <a:rPr lang="zh-CN" altLang="en-US" sz="3600" dirty="0">
                <a:ln w="6350">
                  <a:noFill/>
                </a:ln>
                <a:solidFill>
                  <a:srgbClr val="F08C0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自</a:t>
            </a:r>
            <a:r>
              <a:rPr lang="zh-CN" altLang="en-US" sz="3600" dirty="0" smtClean="0">
                <a:ln w="6350">
                  <a:noFill/>
                </a:ln>
                <a:solidFill>
                  <a:srgbClr val="F08C0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然语言</a:t>
            </a:r>
            <a:r>
              <a:rPr lang="zh-CN" altLang="en-US" sz="3600" smtClean="0">
                <a:ln w="6350">
                  <a:noFill/>
                </a:ln>
                <a:solidFill>
                  <a:srgbClr val="F08C0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处</a:t>
            </a:r>
            <a:r>
              <a:rPr lang="zh-CN" altLang="en-US" sz="3600" smtClean="0">
                <a:ln w="6350">
                  <a:noFill/>
                </a:ln>
                <a:solidFill>
                  <a:srgbClr val="F08C0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理</a:t>
            </a:r>
            <a:r>
              <a:rPr lang="en-US" altLang="zh-CN" sz="4000" dirty="0">
                <a:ln w="6350">
                  <a:noFill/>
                </a:ln>
                <a:solidFill>
                  <a:srgbClr val="F08C0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		     </a:t>
            </a:r>
            <a:endParaRPr lang="en-US" altLang="zh-CN" sz="2400" dirty="0">
              <a:ln w="6350">
                <a:noFill/>
              </a:ln>
              <a:solidFill>
                <a:srgbClr val="F08C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177063" y="2871614"/>
            <a:ext cx="3456813" cy="276999"/>
            <a:chOff x="3275856" y="2981088"/>
            <a:chExt cx="3456813" cy="276999"/>
          </a:xfrm>
        </p:grpSpPr>
        <p:grpSp>
          <p:nvGrpSpPr>
            <p:cNvPr id="15" name="组合 14"/>
            <p:cNvGrpSpPr/>
            <p:nvPr/>
          </p:nvGrpSpPr>
          <p:grpSpPr>
            <a:xfrm>
              <a:off x="3275856" y="3009913"/>
              <a:ext cx="219347" cy="219347"/>
              <a:chOff x="801291" y="3535885"/>
              <a:chExt cx="219347" cy="219347"/>
            </a:xfrm>
          </p:grpSpPr>
          <p:sp>
            <p:nvSpPr>
              <p:cNvPr id="23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rgbClr val="F08C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4" name="组合 23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5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9" name="Oval 15"/>
            <p:cNvSpPr>
              <a:spLocks noChangeArrowheads="1"/>
            </p:cNvSpPr>
            <p:nvPr/>
          </p:nvSpPr>
          <p:spPr bwMode="auto">
            <a:xfrm>
              <a:off x="5020668" y="3009913"/>
              <a:ext cx="219347" cy="219347"/>
            </a:xfrm>
            <a:prstGeom prst="ellipse">
              <a:avLst/>
            </a:prstGeom>
            <a:solidFill>
              <a:srgbClr val="F08C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3485678" y="2981088"/>
              <a:ext cx="1199367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讲师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William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5246365" y="2981088"/>
              <a:ext cx="148630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3210970687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2176556" y="2465079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412" y="3715111"/>
            <a:ext cx="144016" cy="144016"/>
          </a:xfrm>
          <a:prstGeom prst="rect">
            <a:avLst/>
          </a:prstGeom>
        </p:spPr>
      </p:pic>
      <p:pic>
        <p:nvPicPr>
          <p:cNvPr id="2" name="pasted-image.tiff" descr="pasted-image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5425" y="4717960"/>
            <a:ext cx="1440180" cy="292100"/>
          </a:xfrm>
          <a:prstGeom prst="rect">
            <a:avLst/>
          </a:prstGeom>
          <a:ln w="88900">
            <a:miter lim="400000"/>
            <a:headEnd/>
            <a:tailEnd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4417" y="555226"/>
            <a:ext cx="1988992" cy="609653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5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75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6129"/>
            <a:ext cx="8229600" cy="457341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F08C00"/>
                </a:solidFill>
              </a:rPr>
              <a:t>N</a:t>
            </a:r>
            <a:r>
              <a:rPr lang="zh-CN" altLang="en-US" b="1" dirty="0">
                <a:solidFill>
                  <a:srgbClr val="F08C00"/>
                </a:solidFill>
              </a:rPr>
              <a:t>的选择：可靠性 </a:t>
            </a:r>
            <a:r>
              <a:rPr lang="en-US" altLang="zh-CN" b="1" dirty="0">
                <a:solidFill>
                  <a:srgbClr val="F08C00"/>
                </a:solidFill>
              </a:rPr>
              <a:t>vs. </a:t>
            </a:r>
            <a:r>
              <a:rPr lang="zh-CN" altLang="en-US" b="1" dirty="0">
                <a:solidFill>
                  <a:srgbClr val="F08C00"/>
                </a:solidFill>
              </a:rPr>
              <a:t>辨别力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b="1"/>
              <a:t>“我	正在	   </a:t>
            </a:r>
            <a:r>
              <a:rPr lang="en-US" altLang="zh-CN" b="1"/>
              <a:t>________</a:t>
            </a:r>
            <a:r>
              <a:rPr lang="zh-CN" altLang="en-US" b="1"/>
              <a:t> ”</a:t>
            </a:r>
          </a:p>
          <a:p>
            <a:pPr>
              <a:buFontTx/>
              <a:buNone/>
            </a:pPr>
            <a:r>
              <a:rPr lang="en-US" altLang="zh-CN" b="1"/>
              <a:t>		</a:t>
            </a:r>
            <a:r>
              <a:rPr lang="zh-CN" altLang="en-US" sz="2800" b="1" i="1"/>
              <a:t>讲课?图书馆</a:t>
            </a:r>
            <a:r>
              <a:rPr lang="en-US" altLang="zh-CN" sz="2800" b="1" i="1"/>
              <a:t>?</a:t>
            </a:r>
            <a:r>
              <a:rPr lang="zh-CN" altLang="en-US" sz="2800" b="1" i="1"/>
              <a:t>听课</a:t>
            </a:r>
            <a:r>
              <a:rPr lang="en-US" altLang="zh-CN" sz="2800" b="1" i="1"/>
              <a:t>?</a:t>
            </a:r>
            <a:r>
              <a:rPr lang="zh-CN" altLang="en-US" sz="2800" b="1" i="1"/>
              <a:t>学习?借书?……</a:t>
            </a:r>
          </a:p>
          <a:p>
            <a:pPr>
              <a:buFontTx/>
              <a:buNone/>
            </a:pPr>
            <a:endParaRPr lang="en-US" altLang="zh-CN" sz="2800" b="1" i="1"/>
          </a:p>
          <a:p>
            <a:pPr>
              <a:buFontTx/>
              <a:buNone/>
            </a:pPr>
            <a:r>
              <a:rPr lang="en-US" altLang="zh-CN" b="1"/>
              <a:t>“</a:t>
            </a:r>
            <a:r>
              <a:rPr lang="zh-CN" altLang="en-US" b="1"/>
              <a:t>我	正在   图书馆 	</a:t>
            </a:r>
            <a:r>
              <a:rPr lang="en-US" altLang="zh-CN" b="1"/>
              <a:t>________”</a:t>
            </a:r>
          </a:p>
          <a:p>
            <a:pPr>
              <a:buFontTx/>
              <a:buNone/>
            </a:pPr>
            <a:r>
              <a:rPr lang="en-US" altLang="zh-CN" sz="2800" b="1" i="1"/>
              <a:t>		</a:t>
            </a:r>
            <a:r>
              <a:rPr lang="zh-CN" altLang="en-US" sz="2800" b="1" i="1"/>
              <a:t>学习? 借书</a:t>
            </a:r>
            <a:r>
              <a:rPr lang="en-US" altLang="zh-CN" sz="2800" b="1" i="1"/>
              <a:t>?…… </a:t>
            </a:r>
          </a:p>
        </p:txBody>
      </p:sp>
    </p:spTree>
    <p:extLst>
      <p:ext uri="{BB962C8B-B14F-4D97-AF65-F5344CB8AC3E}">
        <p14:creationId xmlns:p14="http://schemas.microsoft.com/office/powerpoint/2010/main" val="3413070659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6129"/>
            <a:ext cx="8229600" cy="457341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rgbClr val="F08C00"/>
                </a:solidFill>
              </a:rPr>
              <a:t>可靠性 </a:t>
            </a:r>
            <a:r>
              <a:rPr lang="en-US" altLang="zh-CN" b="1" dirty="0">
                <a:solidFill>
                  <a:srgbClr val="F08C00"/>
                </a:solidFill>
              </a:rPr>
              <a:t>vs. </a:t>
            </a:r>
            <a:r>
              <a:rPr lang="zh-CN" altLang="en-US" b="1" dirty="0">
                <a:solidFill>
                  <a:srgbClr val="F08C00"/>
                </a:solidFill>
              </a:rPr>
              <a:t>辨别力</a:t>
            </a:r>
            <a:endParaRPr lang="en-US" altLang="zh-CN" b="1" dirty="0">
              <a:solidFill>
                <a:srgbClr val="F08C00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/>
              <a:t>更大的</a:t>
            </a:r>
            <a:r>
              <a:rPr lang="en-US" altLang="zh-CN" b="1"/>
              <a:t> n: </a:t>
            </a:r>
            <a:r>
              <a:rPr lang="zh-CN" altLang="en-US" b="1"/>
              <a:t>对下一个词出现的约束性信息更多，更大的辨别力</a:t>
            </a:r>
            <a:endParaRPr lang="en-US" altLang="zh-CN" b="1"/>
          </a:p>
          <a:p>
            <a:r>
              <a:rPr lang="zh-CN" altLang="en-US" b="1"/>
              <a:t>更小的</a:t>
            </a:r>
            <a:r>
              <a:rPr lang="en-US" altLang="zh-CN" b="1"/>
              <a:t>n:  </a:t>
            </a:r>
            <a:r>
              <a:rPr lang="zh-CN" altLang="en-US" b="1"/>
              <a:t>在训练语料库中出现的次数更多，更可靠的统计结果，更高的可靠性</a:t>
            </a:r>
            <a:r>
              <a:rPr lang="en-US" altLang="zh-CN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288138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F08C00"/>
                </a:solidFill>
              </a:rPr>
              <a:t>Ngram</a:t>
            </a:r>
            <a:r>
              <a:rPr lang="zh-CN" altLang="en-US" dirty="0" smtClean="0">
                <a:solidFill>
                  <a:srgbClr val="F08C00"/>
                </a:solidFill>
              </a:rPr>
              <a:t>分词</a:t>
            </a:r>
            <a:endParaRPr lang="zh-CN" altLang="en-US" dirty="0">
              <a:solidFill>
                <a:srgbClr val="F08C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my.oschina.net/apdplat/blog/411112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1298897"/>
      </p:ext>
    </p:extLst>
  </p:cSld>
  <p:clrMapOvr>
    <a:masterClrMapping/>
  </p:clrMapOvr>
  <p:transition spd="med" advClick="0" advTm="0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08C00"/>
                </a:solidFill>
              </a:rPr>
              <a:t>HMM</a:t>
            </a:r>
            <a:endParaRPr lang="zh-CN" altLang="en-US" dirty="0">
              <a:solidFill>
                <a:srgbClr val="F08C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blog.csdn.net/App_12062011/article/details/50408664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2741609"/>
      </p:ext>
    </p:extLst>
  </p:cSld>
  <p:clrMapOvr>
    <a:masterClrMapping/>
  </p:clrMapOvr>
  <p:transition spd="med" advClick="0" advTm="0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F08C00"/>
                </a:solidFill>
              </a:rPr>
              <a:t>基于</a:t>
            </a:r>
            <a:r>
              <a:rPr lang="en-US" altLang="zh-CN" sz="4000" dirty="0">
                <a:solidFill>
                  <a:srgbClr val="F08C00"/>
                </a:solidFill>
              </a:rPr>
              <a:t>HMM</a:t>
            </a:r>
            <a:r>
              <a:rPr lang="zh-CN" altLang="en-US" sz="4000" dirty="0">
                <a:solidFill>
                  <a:srgbClr val="F08C00"/>
                </a:solidFill>
              </a:rPr>
              <a:t>的词性标注</a:t>
            </a:r>
            <a:endParaRPr lang="en-US" altLang="zh-CN" sz="4000" dirty="0">
              <a:solidFill>
                <a:srgbClr val="F08C00"/>
              </a:solidFill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词性标注（</a:t>
            </a:r>
            <a:r>
              <a:rPr lang="en-US" altLang="zh-CN"/>
              <a:t>Part-of-Speech tagging</a:t>
            </a:r>
            <a:r>
              <a:rPr lang="zh-CN" altLang="en-US"/>
              <a:t>）</a:t>
            </a:r>
          </a:p>
          <a:p>
            <a:pPr lvl="1"/>
            <a:r>
              <a:rPr lang="zh-CN" altLang="en-US"/>
              <a:t>回顾：</a:t>
            </a:r>
          </a:p>
          <a:p>
            <a:pPr lvl="2"/>
            <a:r>
              <a:rPr lang="zh-CN" altLang="en-US"/>
              <a:t>作用：句法分析的前期步骤</a:t>
            </a:r>
            <a:endParaRPr lang="en-US" altLang="zh-CN"/>
          </a:p>
          <a:p>
            <a:pPr lvl="2"/>
            <a:r>
              <a:rPr lang="zh-CN" altLang="en-US"/>
              <a:t>难点：兼类词</a:t>
            </a:r>
            <a:endParaRPr lang="en-US" altLang="zh-CN"/>
          </a:p>
          <a:p>
            <a:pPr lvl="1"/>
            <a:r>
              <a:rPr lang="zh-CN" altLang="en-US"/>
              <a:t>基于规则的词性标注</a:t>
            </a:r>
          </a:p>
          <a:p>
            <a:pPr lvl="1"/>
            <a:r>
              <a:rPr lang="zh-CN" altLang="en-US"/>
              <a:t>基于转换的错误驱动的词性标注</a:t>
            </a:r>
          </a:p>
          <a:p>
            <a:pPr lvl="1"/>
            <a:r>
              <a:rPr lang="zh-CN" altLang="en-US"/>
              <a:t>基于</a:t>
            </a:r>
            <a:r>
              <a:rPr lang="en-US" altLang="zh-CN"/>
              <a:t>HMM</a:t>
            </a:r>
            <a:r>
              <a:rPr lang="zh-CN" altLang="en-US"/>
              <a:t>的词性标注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3917405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F08C00"/>
                </a:solidFill>
              </a:rPr>
              <a:t>基于</a:t>
            </a:r>
            <a:r>
              <a:rPr lang="en-US" altLang="zh-CN" sz="4000" dirty="0">
                <a:solidFill>
                  <a:srgbClr val="F08C00"/>
                </a:solidFill>
              </a:rPr>
              <a:t>HMM</a:t>
            </a:r>
            <a:r>
              <a:rPr lang="zh-CN" altLang="en-US" sz="4000" dirty="0">
                <a:solidFill>
                  <a:srgbClr val="F08C00"/>
                </a:solidFill>
              </a:rPr>
              <a:t>的词性标注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113579"/>
            <a:ext cx="7918450" cy="3674212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2800" dirty="0"/>
              <a:t>问题的形式化</a:t>
            </a:r>
          </a:p>
          <a:p>
            <a:pPr lvl="1"/>
            <a:r>
              <a:rPr kumimoji="0" lang="zh-CN" altLang="en-US" sz="2400" dirty="0"/>
              <a:t>设词性标记为</a:t>
            </a:r>
            <a:r>
              <a:rPr kumimoji="0" lang="en-US" altLang="zh-CN" sz="2400" dirty="0"/>
              <a:t>M</a:t>
            </a:r>
            <a:r>
              <a:rPr kumimoji="0" lang="zh-CN" altLang="en-US" sz="2400" dirty="0"/>
              <a:t>个</a:t>
            </a:r>
          </a:p>
          <a:p>
            <a:pPr lvl="2"/>
            <a:r>
              <a:rPr lang="zh-CN" altLang="en-US" sz="2000" dirty="0"/>
              <a:t>标记集合</a:t>
            </a:r>
            <a:r>
              <a:rPr lang="en-US" altLang="zh-CN" sz="2000" dirty="0"/>
              <a:t>: {t_1,..,t_M}.</a:t>
            </a:r>
          </a:p>
          <a:p>
            <a:pPr lvl="1"/>
            <a:r>
              <a:rPr lang="zh-CN" altLang="en-US" sz="2400" dirty="0"/>
              <a:t>词表中词的个数为 </a:t>
            </a:r>
            <a:r>
              <a:rPr lang="en-US" altLang="zh-CN" sz="2400" dirty="0"/>
              <a:t>V </a:t>
            </a:r>
          </a:p>
          <a:p>
            <a:pPr lvl="2"/>
            <a:r>
              <a:rPr lang="zh-CN" altLang="en-US" sz="2000" dirty="0"/>
              <a:t>词集合</a:t>
            </a:r>
            <a:r>
              <a:rPr lang="en-US" altLang="zh-CN" sz="2000" dirty="0"/>
              <a:t>: {w_1,..,w_V}.</a:t>
            </a:r>
          </a:p>
          <a:p>
            <a:pPr lvl="1"/>
            <a:r>
              <a:rPr kumimoji="0" lang="zh-CN" altLang="en-US" sz="2400" dirty="0"/>
              <a:t>设有一个由</a:t>
            </a:r>
            <a:r>
              <a:rPr kumimoji="0" lang="en-US" altLang="zh-CN" sz="2400" dirty="0"/>
              <a:t>n</a:t>
            </a:r>
            <a:r>
              <a:rPr kumimoji="0" lang="zh-CN" altLang="en-US" sz="2400" dirty="0"/>
              <a:t>个词构成的词序列</a:t>
            </a:r>
            <a:endParaRPr lang="en-US" altLang="zh-CN" sz="2400" dirty="0"/>
          </a:p>
          <a:p>
            <a:pPr>
              <a:buFontTx/>
              <a:buNone/>
            </a:pPr>
            <a:r>
              <a:rPr lang="en-US" altLang="zh-CN" sz="2800" dirty="0"/>
              <a:t>		S = </a:t>
            </a:r>
            <a:r>
              <a:rPr lang="en-US" altLang="zh-CN" sz="2800" dirty="0" smtClean="0"/>
              <a:t>w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,w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…</a:t>
            </a:r>
            <a:r>
              <a:rPr lang="en-US" altLang="zh-CN" sz="2800" dirty="0" err="1" smtClean="0"/>
              <a:t>w</a:t>
            </a:r>
            <a:r>
              <a:rPr lang="en-US" altLang="zh-CN" sz="2800" baseline="-25000" dirty="0" err="1" smtClean="0"/>
              <a:t>n</a:t>
            </a:r>
            <a:endParaRPr lang="en-US" altLang="zh-CN" sz="2800" dirty="0"/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 smtClean="0"/>
              <a:t>目</a:t>
            </a:r>
            <a:r>
              <a:rPr lang="zh-CN" altLang="en-US" sz="2400" dirty="0"/>
              <a:t>标为找到最优的词性序列</a:t>
            </a:r>
            <a:r>
              <a:rPr kumimoji="0" lang="en-US" altLang="zh-CN" sz="2400" dirty="0"/>
              <a:t>T </a:t>
            </a:r>
            <a:r>
              <a:rPr lang="en-US" altLang="zh-CN" sz="2400" dirty="0"/>
              <a:t>= t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,t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…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n</a:t>
            </a:r>
            <a:endParaRPr lang="en-US" altLang="zh-CN" sz="2400" baseline="-25000" dirty="0"/>
          </a:p>
          <a:p>
            <a:pPr lvl="1"/>
            <a:endParaRPr lang="en-US" altLang="zh-CN" sz="2400" dirty="0"/>
          </a:p>
        </p:txBody>
      </p:sp>
      <p:graphicFrame>
        <p:nvGraphicFramePr>
          <p:cNvPr id="4915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77998459"/>
              </p:ext>
            </p:extLst>
          </p:nvPr>
        </p:nvGraphicFramePr>
        <p:xfrm>
          <a:off x="2519772" y="3436640"/>
          <a:ext cx="3536950" cy="55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3" imgW="1447560" imgH="304560" progId="Equation.DSMT4">
                  <p:embed/>
                </p:oleObj>
              </mc:Choice>
              <mc:Fallback>
                <p:oleObj name="Equation" r:id="rId3" imgW="14475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772" y="3436640"/>
                        <a:ext cx="3536950" cy="55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082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F08C00"/>
                </a:solidFill>
              </a:rPr>
              <a:t>基于</a:t>
            </a:r>
            <a:r>
              <a:rPr lang="en-US" altLang="zh-CN" sz="4000" dirty="0">
                <a:solidFill>
                  <a:srgbClr val="F08C00"/>
                </a:solidFill>
              </a:rPr>
              <a:t>HMM</a:t>
            </a:r>
            <a:r>
              <a:rPr lang="zh-CN" altLang="en-US" sz="4000" dirty="0">
                <a:solidFill>
                  <a:srgbClr val="F08C00"/>
                </a:solidFill>
              </a:rPr>
              <a:t>的词性标注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86359"/>
            <a:ext cx="7558088" cy="3246646"/>
          </a:xfrm>
        </p:spPr>
        <p:txBody>
          <a:bodyPr>
            <a:normAutofit fontScale="92500" lnSpcReduction="10000"/>
          </a:bodyPr>
          <a:lstStyle/>
          <a:p>
            <a:endParaRPr lang="en-US" altLang="zh-CN" sz="2800" dirty="0"/>
          </a:p>
          <a:p>
            <a:endParaRPr lang="zh-CN" altLang="en-US" sz="2800" dirty="0"/>
          </a:p>
          <a:p>
            <a:r>
              <a:rPr lang="zh-CN" altLang="en-US" sz="2800" dirty="0"/>
              <a:t>如何计算                  和                </a:t>
            </a:r>
            <a:r>
              <a:rPr lang="en-US" altLang="zh-CN" sz="2800" dirty="0"/>
              <a:t>?</a:t>
            </a:r>
          </a:p>
          <a:p>
            <a:r>
              <a:rPr lang="zh-CN" altLang="en-US" sz="2800" dirty="0"/>
              <a:t>为使问题简化，假定：</a:t>
            </a:r>
            <a:endParaRPr lang="en-US" altLang="zh-CN" sz="2800" dirty="0"/>
          </a:p>
          <a:p>
            <a:pPr lvl="1"/>
            <a:r>
              <a:rPr lang="zh-CN" altLang="en-US" sz="2400" dirty="0"/>
              <a:t>词</a:t>
            </a:r>
            <a:r>
              <a:rPr lang="en-US" altLang="zh-CN" sz="2400" dirty="0" err="1"/>
              <a:t>w</a:t>
            </a:r>
            <a:r>
              <a:rPr lang="en-US" altLang="zh-CN" sz="2400" baseline="-25000" dirty="0" err="1"/>
              <a:t>i</a:t>
            </a:r>
            <a:r>
              <a:rPr lang="zh-CN" altLang="en-US" sz="2400" dirty="0"/>
              <a:t> 的出现，仅仅依赖于它的词性标记，不依赖于其他因素（例如它前一个词的出现）</a:t>
            </a:r>
            <a:endParaRPr lang="en-US" altLang="zh-CN" sz="2400" dirty="0"/>
          </a:p>
          <a:p>
            <a:pPr lvl="1"/>
            <a:r>
              <a:rPr lang="zh-CN" altLang="en-US" sz="2400" dirty="0"/>
              <a:t>标记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的出现仅仅条件依赖于它前面的标记</a:t>
            </a:r>
            <a:r>
              <a:rPr lang="en-US" altLang="zh-CN" sz="2400" dirty="0"/>
              <a:t>t</a:t>
            </a:r>
            <a:r>
              <a:rPr lang="en-US" altLang="zh-CN" sz="2400" baseline="-25000" dirty="0"/>
              <a:t>i-1 </a:t>
            </a:r>
            <a:r>
              <a:rPr lang="en-US" altLang="zh-CN" sz="2400" dirty="0"/>
              <a:t>(</a:t>
            </a:r>
            <a:r>
              <a:rPr lang="zh-CN" altLang="en-US" sz="2400" dirty="0"/>
              <a:t>马尔科夫假设</a:t>
            </a:r>
            <a:r>
              <a:rPr lang="en-US" altLang="zh-CN" sz="2400" dirty="0"/>
              <a:t>)</a:t>
            </a:r>
            <a:endParaRPr lang="zh-CN" altLang="en-US" sz="2400" baseline="-25000" dirty="0"/>
          </a:p>
          <a:p>
            <a:endParaRPr lang="en-US" altLang="zh-CN" sz="2800" dirty="0"/>
          </a:p>
        </p:txBody>
      </p:sp>
      <p:graphicFrame>
        <p:nvGraphicFramePr>
          <p:cNvPr id="51211" name="Object 11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763713" y="1654289"/>
          <a:ext cx="5688012" cy="432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" name="Equation" r:id="rId3" imgW="2882880" imgH="304560" progId="Equation.DSMT4">
                  <p:embed/>
                </p:oleObj>
              </mc:Choice>
              <mc:Fallback>
                <p:oleObj name="Equation" r:id="rId3" imgW="28828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654289"/>
                        <a:ext cx="5688012" cy="432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3" name="Object 1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627314" y="2302189"/>
          <a:ext cx="1296987" cy="370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7" name="Equation" r:id="rId5" imgW="533160" imgH="203040" progId="Equation.DSMT4">
                  <p:embed/>
                </p:oleObj>
              </mc:Choice>
              <mc:Fallback>
                <p:oleObj name="Equation" r:id="rId5" imgW="533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4" y="2302189"/>
                        <a:ext cx="1296987" cy="3703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5" name="Object 15"/>
          <p:cNvGraphicFramePr>
            <a:graphicFrameLocks noChangeAspect="1"/>
          </p:cNvGraphicFramePr>
          <p:nvPr/>
        </p:nvGraphicFramePr>
        <p:xfrm>
          <a:off x="4643438" y="2302189"/>
          <a:ext cx="792162" cy="339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" name="Equation" r:id="rId7" imgW="355320" imgH="203040" progId="Equation.DSMT4">
                  <p:embed/>
                </p:oleObj>
              </mc:Choice>
              <mc:Fallback>
                <p:oleObj name="Equation" r:id="rId7" imgW="355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302189"/>
                        <a:ext cx="792162" cy="3394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580048"/>
              </p:ext>
            </p:extLst>
          </p:nvPr>
        </p:nvGraphicFramePr>
        <p:xfrm>
          <a:off x="1475656" y="4308070"/>
          <a:ext cx="5967412" cy="83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9" name="Equation" r:id="rId9" imgW="2323800" imgH="431640" progId="Equation.DSMT4">
                  <p:embed/>
                </p:oleObj>
              </mc:Choice>
              <mc:Fallback>
                <p:oleObj name="Equation" r:id="rId9" imgW="2323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308070"/>
                        <a:ext cx="5967412" cy="83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688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F08C00"/>
                </a:solidFill>
              </a:rPr>
              <a:t>基于</a:t>
            </a:r>
            <a:r>
              <a:rPr lang="en-US" altLang="zh-CN" sz="4000" dirty="0">
                <a:solidFill>
                  <a:srgbClr val="F08C00"/>
                </a:solidFill>
              </a:rPr>
              <a:t>HMM</a:t>
            </a:r>
            <a:r>
              <a:rPr lang="zh-CN" altLang="en-US" sz="4000" dirty="0">
                <a:solidFill>
                  <a:srgbClr val="F08C00"/>
                </a:solidFill>
              </a:rPr>
              <a:t>的词性标注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/>
              <a:t>HMM</a:t>
            </a:r>
            <a:r>
              <a:rPr lang="zh-CN" altLang="en-US" sz="2800"/>
              <a:t>的状态集合：词性标记集合</a:t>
            </a:r>
            <a:endParaRPr lang="en-US" altLang="zh-CN" sz="2800"/>
          </a:p>
          <a:p>
            <a:r>
              <a:rPr lang="en-US" altLang="zh-CN" sz="2800"/>
              <a:t>HMM</a:t>
            </a:r>
            <a:r>
              <a:rPr lang="zh-CN" altLang="en-US" sz="2800"/>
              <a:t>输出字符集合：词汇集合</a:t>
            </a:r>
            <a:endParaRPr lang="en-US" altLang="zh-CN" sz="2800"/>
          </a:p>
          <a:p>
            <a:pPr>
              <a:buFontTx/>
              <a:buNone/>
            </a:pPr>
            <a:r>
              <a:rPr lang="en-US" altLang="zh-CN" sz="2800"/>
              <a:t>		</a:t>
            </a:r>
            <a:r>
              <a:rPr lang="en-US" altLang="zh-CN" sz="2400"/>
              <a:t>[notation:t</a:t>
            </a:r>
            <a:r>
              <a:rPr lang="en-US" altLang="zh-CN" sz="2400" baseline="-25000"/>
              <a:t>i </a:t>
            </a:r>
            <a:r>
              <a:rPr lang="en-US" altLang="zh-CN" sz="2400"/>
              <a:t>is the ith tag in a tag sequence &lt;t&gt;,</a:t>
            </a:r>
          </a:p>
          <a:p>
            <a:pPr>
              <a:buFontTx/>
              <a:buNone/>
            </a:pPr>
            <a:r>
              <a:rPr lang="en-US" altLang="zh-CN" sz="2400"/>
              <a:t>		t_i represents the ith tag in the tag set {t_1,..,t_M}]</a:t>
            </a:r>
          </a:p>
          <a:p>
            <a:r>
              <a:rPr lang="en-US" altLang="zh-CN" sz="2800"/>
              <a:t> </a:t>
            </a:r>
            <a:r>
              <a:rPr lang="en-US" altLang="zh-CN" sz="2800">
                <a:latin typeface="Symbol" pitchFamily="18" charset="2"/>
              </a:rPr>
              <a:t>p</a:t>
            </a:r>
            <a:r>
              <a:rPr lang="en-US" altLang="zh-CN" sz="2800" baseline="-25000"/>
              <a:t>i</a:t>
            </a:r>
            <a:r>
              <a:rPr lang="en-US" altLang="zh-CN" sz="2800"/>
              <a:t> : [p(t_i|*start*)] </a:t>
            </a:r>
            <a:r>
              <a:rPr lang="zh-CN" altLang="en-US" sz="2800"/>
              <a:t>状态</a:t>
            </a:r>
            <a:r>
              <a:rPr lang="en-US" altLang="zh-CN" sz="2800"/>
              <a:t>t_i</a:t>
            </a:r>
            <a:r>
              <a:rPr lang="zh-CN" altLang="en-US" sz="2800"/>
              <a:t>的起始概率</a:t>
            </a:r>
            <a:endParaRPr lang="en-US" altLang="zh-CN" sz="2800"/>
          </a:p>
          <a:p>
            <a:r>
              <a:rPr lang="en-US" altLang="zh-CN" sz="2800"/>
              <a:t>a</a:t>
            </a:r>
            <a:r>
              <a:rPr lang="en-US" altLang="zh-CN" sz="2800" baseline="-25000"/>
              <a:t>ij</a:t>
            </a:r>
            <a:r>
              <a:rPr lang="en-US" altLang="zh-CN" sz="2800"/>
              <a:t> : [p(t_j|t_i)] </a:t>
            </a:r>
            <a:r>
              <a:rPr lang="zh-CN" altLang="en-US" sz="2800"/>
              <a:t>从状态</a:t>
            </a:r>
            <a:r>
              <a:rPr lang="en-US" altLang="zh-CN" sz="2800"/>
              <a:t> t_i </a:t>
            </a:r>
            <a:r>
              <a:rPr lang="zh-CN" altLang="en-US" sz="2800"/>
              <a:t>到状态</a:t>
            </a:r>
            <a:r>
              <a:rPr lang="en-US" altLang="zh-CN" sz="2800"/>
              <a:t> t_j</a:t>
            </a:r>
            <a:r>
              <a:rPr lang="zh-CN" altLang="en-US" sz="2800"/>
              <a:t>的转移概率</a:t>
            </a:r>
            <a:endParaRPr lang="en-US" altLang="zh-CN" sz="2800"/>
          </a:p>
          <a:p>
            <a:r>
              <a:rPr lang="en-US" altLang="zh-CN" sz="2800"/>
              <a:t>b</a:t>
            </a:r>
            <a:r>
              <a:rPr lang="en-US" altLang="zh-CN" sz="2800" baseline="-25000"/>
              <a:t>jk</a:t>
            </a:r>
            <a:r>
              <a:rPr lang="en-US" altLang="zh-CN" sz="2800"/>
              <a:t> : [p(w_k|t_j)] </a:t>
            </a:r>
            <a:r>
              <a:rPr lang="zh-CN" altLang="en-US" sz="2800"/>
              <a:t>状态</a:t>
            </a:r>
            <a:r>
              <a:rPr lang="en-US" altLang="zh-CN" sz="2800"/>
              <a:t>t_j</a:t>
            </a:r>
            <a:r>
              <a:rPr lang="zh-CN" altLang="en-US" sz="2800"/>
              <a:t>的词</a:t>
            </a:r>
            <a:r>
              <a:rPr lang="en-US" altLang="zh-CN" sz="2800"/>
              <a:t>w_k</a:t>
            </a:r>
            <a:r>
              <a:rPr lang="zh-CN" altLang="en-US" sz="2800"/>
              <a:t>发射概率</a:t>
            </a:r>
          </a:p>
        </p:txBody>
      </p:sp>
    </p:spTree>
    <p:extLst>
      <p:ext uri="{BB962C8B-B14F-4D97-AF65-F5344CB8AC3E}">
        <p14:creationId xmlns:p14="http://schemas.microsoft.com/office/powerpoint/2010/main" val="2623122503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08C00"/>
                </a:solidFill>
              </a:rPr>
              <a:t>参数训练</a:t>
            </a:r>
            <a:endParaRPr lang="en-US" altLang="zh-CN" dirty="0">
              <a:solidFill>
                <a:srgbClr val="F08C00"/>
              </a:solidFill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86359"/>
            <a:ext cx="7558088" cy="3355027"/>
          </a:xfrm>
        </p:spPr>
        <p:txBody>
          <a:bodyPr/>
          <a:lstStyle/>
          <a:p>
            <a:r>
              <a:rPr lang="zh-CN" altLang="en-US" sz="2800"/>
              <a:t>模型的参数未知</a:t>
            </a:r>
          </a:p>
          <a:p>
            <a:pPr lvl="1"/>
            <a:r>
              <a:rPr lang="zh-CN" altLang="en-US" sz="2400"/>
              <a:t>假设有已经标注好的语料库</a:t>
            </a:r>
            <a:r>
              <a:rPr lang="en-US" altLang="zh-CN" sz="2400"/>
              <a:t>:</a:t>
            </a:r>
          </a:p>
          <a:p>
            <a:pPr lvl="2"/>
            <a:r>
              <a:rPr kumimoji="0" lang="en-US" altLang="zh-CN" sz="2000"/>
              <a:t>S </a:t>
            </a:r>
            <a:r>
              <a:rPr lang="en-US" altLang="zh-CN" sz="2000"/>
              <a:t>= w</a:t>
            </a:r>
            <a:r>
              <a:rPr lang="en-US" altLang="zh-CN" sz="2000" baseline="-25000"/>
              <a:t>1</a:t>
            </a:r>
            <a:r>
              <a:rPr lang="en-US" altLang="zh-CN" sz="2000"/>
              <a:t>,w</a:t>
            </a:r>
            <a:r>
              <a:rPr lang="en-US" altLang="zh-CN" sz="2000" baseline="-25000"/>
              <a:t>2</a:t>
            </a:r>
            <a:r>
              <a:rPr lang="en-US" altLang="zh-CN" sz="2000"/>
              <a:t>…w</a:t>
            </a:r>
            <a:r>
              <a:rPr lang="en-US" altLang="zh-CN" sz="2000" baseline="-25000"/>
              <a:t>n</a:t>
            </a:r>
          </a:p>
          <a:p>
            <a:pPr lvl="2"/>
            <a:r>
              <a:rPr lang="en-US" altLang="zh-CN" sz="2000"/>
              <a:t>T = t</a:t>
            </a:r>
            <a:r>
              <a:rPr lang="en-US" altLang="zh-CN" sz="2000" baseline="-25000"/>
              <a:t>1</a:t>
            </a:r>
            <a:r>
              <a:rPr lang="en-US" altLang="zh-CN" sz="2000"/>
              <a:t>,t</a:t>
            </a:r>
            <a:r>
              <a:rPr lang="en-US" altLang="zh-CN" sz="2000" baseline="-25000"/>
              <a:t>2</a:t>
            </a:r>
            <a:r>
              <a:rPr lang="en-US" altLang="zh-CN" sz="2000"/>
              <a:t>…t</a:t>
            </a:r>
            <a:r>
              <a:rPr lang="en-US" altLang="zh-CN" sz="2000" baseline="-25000"/>
              <a:t>n</a:t>
            </a:r>
            <a:endParaRPr lang="en-US" altLang="zh-CN" sz="2000"/>
          </a:p>
          <a:p>
            <a:r>
              <a:rPr lang="zh-CN" altLang="en-US" sz="2800"/>
              <a:t>如何从语料库中得到这样的参数</a:t>
            </a:r>
            <a:endParaRPr lang="en-US" altLang="zh-CN" sz="2800"/>
          </a:p>
          <a:p>
            <a:r>
              <a:rPr lang="zh-CN" altLang="en-US" sz="2800"/>
              <a:t>使用最大相似度估计</a:t>
            </a:r>
            <a:endParaRPr lang="en-US" altLang="zh-CN" sz="2800"/>
          </a:p>
          <a:p>
            <a:endParaRPr lang="en-US" altLang="zh-CN" sz="2800"/>
          </a:p>
        </p:txBody>
      </p:sp>
      <p:graphicFrame>
        <p:nvGraphicFramePr>
          <p:cNvPr id="58372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858280920"/>
              </p:ext>
            </p:extLst>
          </p:nvPr>
        </p:nvGraphicFramePr>
        <p:xfrm>
          <a:off x="1979712" y="4264732"/>
          <a:ext cx="2232025" cy="701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Equation" r:id="rId3" imgW="1091880" imgH="457200" progId="Equation.DSMT4">
                  <p:embed/>
                </p:oleObj>
              </mc:Choice>
              <mc:Fallback>
                <p:oleObj name="Equation" r:id="rId3" imgW="10918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264732"/>
                        <a:ext cx="2232025" cy="7014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95605350"/>
              </p:ext>
            </p:extLst>
          </p:nvPr>
        </p:nvGraphicFramePr>
        <p:xfrm>
          <a:off x="4680012" y="4228728"/>
          <a:ext cx="2854325" cy="817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Equation" r:id="rId5" imgW="1231560" imgH="469800" progId="Equation.DSMT4">
                  <p:embed/>
                </p:oleObj>
              </mc:Choice>
              <mc:Fallback>
                <p:oleObj name="Equation" r:id="rId5" imgW="12315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0012" y="4228728"/>
                        <a:ext cx="2854325" cy="8170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2756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08C00"/>
                </a:solidFill>
              </a:rPr>
              <a:t>NER </a:t>
            </a:r>
            <a:r>
              <a:rPr lang="zh-CN" altLang="en-US" dirty="0" smtClean="0">
                <a:solidFill>
                  <a:srgbClr val="F08C00"/>
                </a:solidFill>
              </a:rPr>
              <a:t>实体识别</a:t>
            </a:r>
            <a:endParaRPr lang="zh-CN" altLang="en-US" dirty="0">
              <a:solidFill>
                <a:srgbClr val="F08C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486359"/>
            <a:ext cx="7774632" cy="3087053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blog.csdn.net/babydx/article/details/77836810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zhuanlan.zhihu.com/p/27955621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121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5516" y="232284"/>
            <a:ext cx="1110242" cy="450017"/>
            <a:chOff x="3458817" y="358586"/>
            <a:chExt cx="2226366" cy="450017"/>
          </a:xfrm>
        </p:grpSpPr>
        <p:sp>
          <p:nvSpPr>
            <p:cNvPr id="48" name="TextBox 47"/>
            <p:cNvSpPr txBox="1"/>
            <p:nvPr/>
          </p:nvSpPr>
          <p:spPr>
            <a:xfrm>
              <a:off x="3458817" y="358586"/>
              <a:ext cx="2226366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讲师简介</a:t>
              </a:r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25245" y="3230245"/>
            <a:ext cx="59474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咕泡学院-莎莎老师     QQ : 1370315370 （VIP咨询）</a:t>
            </a:r>
          </a:p>
          <a:p>
            <a:r>
              <a:rPr lang="zh-CN" altLang="en-US" dirty="0"/>
              <a:t>咕泡学院-曼妮老师     QQ : </a:t>
            </a:r>
            <a:r>
              <a:rPr lang="en-US" altLang="zh-CN" dirty="0"/>
              <a:t>1213563685</a:t>
            </a:r>
            <a:r>
              <a:rPr lang="zh-CN" altLang="en-US" dirty="0"/>
              <a:t> （视频获取）</a:t>
            </a:r>
          </a:p>
        </p:txBody>
      </p:sp>
      <p:pic>
        <p:nvPicPr>
          <p:cNvPr id="6" name="pasted-image.tiff" descr="pasted-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395" y="4703445"/>
            <a:ext cx="1440180" cy="292100"/>
          </a:xfrm>
          <a:prstGeom prst="rect">
            <a:avLst/>
          </a:prstGeom>
          <a:ln w="88900">
            <a:miter lim="4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99692" y="1024372"/>
            <a:ext cx="6169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William </a:t>
            </a:r>
            <a:r>
              <a:rPr lang="zh-CN" altLang="en-US" dirty="0" smtClean="0"/>
              <a:t>老师，上海陆金所</a:t>
            </a:r>
            <a:r>
              <a:rPr lang="en-US" altLang="zh-CN" dirty="0" smtClean="0"/>
              <a:t>AI</a:t>
            </a:r>
            <a:r>
              <a:rPr lang="zh-CN" altLang="en-US" dirty="0" smtClean="0"/>
              <a:t>实验室算法经理，致力于把人工智能技术应用于金融场景，他是上海大学的计算机专业博士，先后在香港和新加坡做访问学者。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37" y="1024372"/>
            <a:ext cx="1150251" cy="126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64943" y="3511173"/>
            <a:ext cx="4064705" cy="49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kern="100" dirty="0" smtClean="0">
                <a:solidFill>
                  <a:srgbClr val="F08C00"/>
                </a:solidFill>
                <a:latin typeface="方正兰亭超细黑简体" panose="03000509000000000000" pitchFamily="2" charset="-122"/>
                <a:ea typeface="方正兰亭超细黑简体" panose="03000509000000000000" pitchFamily="2" charset="-122"/>
                <a:cs typeface="Times New Roman" panose="02020603050405020304" pitchFamily="18" charset="0"/>
              </a:rPr>
              <a:t>文本分类</a:t>
            </a:r>
            <a:endParaRPr lang="en-US" altLang="zh-CN" sz="2800" b="1" kern="100" dirty="0">
              <a:solidFill>
                <a:srgbClr val="F08C00"/>
              </a:solidFill>
              <a:latin typeface="方正兰亭超细黑简体" panose="03000509000000000000" pitchFamily="2" charset="-122"/>
              <a:ea typeface="方正兰亭超细黑简体" panose="03000509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2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pasted-image.tiff" descr="pasted-image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5395" y="4703445"/>
            <a:ext cx="1440180" cy="292100"/>
          </a:xfrm>
          <a:prstGeom prst="rect">
            <a:avLst/>
          </a:prstGeom>
          <a:ln w="88900">
            <a:miter lim="400000"/>
            <a:headEnd/>
            <a:tailEnd/>
          </a:ln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sted-image.tiff" descr="pasted-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395" y="4703445"/>
            <a:ext cx="1440180" cy="292100"/>
          </a:xfrm>
          <a:prstGeom prst="rect">
            <a:avLst/>
          </a:prstGeom>
          <a:ln w="88900">
            <a:miter lim="4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929"/>
            <a:ext cx="7939794" cy="75044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F08C00"/>
                </a:solidFill>
              </a:rPr>
              <a:t>文本分类</a:t>
            </a:r>
            <a:endParaRPr lang="en-US" altLang="zh-CN" dirty="0">
              <a:solidFill>
                <a:srgbClr val="F08C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521"/>
            <a:ext cx="8229600" cy="3316239"/>
          </a:xfrm>
        </p:spPr>
        <p:txBody>
          <a:bodyPr/>
          <a:lstStyle/>
          <a:p>
            <a:r>
              <a:rPr lang="zh-CN" altLang="en-US" dirty="0" smtClean="0"/>
              <a:t>文本排序</a:t>
            </a:r>
            <a:endParaRPr lang="en-US" altLang="zh-CN" dirty="0" smtClean="0"/>
          </a:p>
          <a:p>
            <a:r>
              <a:rPr lang="zh-CN" altLang="en-US" dirty="0"/>
              <a:t>主题模型</a:t>
            </a:r>
            <a:endParaRPr lang="en-US" altLang="zh-CN" dirty="0"/>
          </a:p>
          <a:p>
            <a:r>
              <a:rPr lang="zh-CN" altLang="en-US" dirty="0"/>
              <a:t>情感分析</a:t>
            </a:r>
            <a:endParaRPr lang="en-US" altLang="zh-CN" dirty="0"/>
          </a:p>
          <a:p>
            <a:r>
              <a:rPr lang="zh-CN" altLang="en-US" dirty="0"/>
              <a:t>文本分类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文本排序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VSM</a:t>
            </a:r>
            <a:r>
              <a:rPr lang="zh-CN" altLang="en-US" dirty="0" smtClean="0"/>
              <a:t>模型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基于</a:t>
            </a:r>
            <a:r>
              <a:rPr lang="en-US" altLang="zh-CN" dirty="0" err="1" smtClean="0"/>
              <a:t>Tf-idf</a:t>
            </a:r>
            <a:r>
              <a:rPr lang="en-US" altLang="zh-CN" dirty="0" smtClean="0"/>
              <a:t> </a:t>
            </a:r>
            <a:r>
              <a:rPr lang="zh-CN" altLang="en-US" dirty="0" smtClean="0"/>
              <a:t>余弦相似度计算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002060"/>
                </a:solidFill>
              </a:rPr>
              <a:t>基于</a:t>
            </a:r>
            <a:r>
              <a:rPr lang="en-US" altLang="zh-CN" dirty="0">
                <a:solidFill>
                  <a:srgbClr val="002060"/>
                </a:solidFill>
              </a:rPr>
              <a:t>Pairwise &amp; </a:t>
            </a:r>
            <a:r>
              <a:rPr lang="en-US" altLang="zh-CN" dirty="0" err="1">
                <a:solidFill>
                  <a:srgbClr val="002060"/>
                </a:solidFill>
              </a:rPr>
              <a:t>listwise</a:t>
            </a:r>
            <a:r>
              <a:rPr lang="en-US" altLang="zh-CN" dirty="0">
                <a:solidFill>
                  <a:srgbClr val="002060"/>
                </a:solidFill>
              </a:rPr>
              <a:t> </a:t>
            </a:r>
            <a:r>
              <a:rPr lang="zh-CN" altLang="en-US" dirty="0">
                <a:solidFill>
                  <a:srgbClr val="002060"/>
                </a:solidFill>
              </a:rPr>
              <a:t>排</a:t>
            </a:r>
            <a:r>
              <a:rPr lang="zh-CN" altLang="en-US" dirty="0" smtClean="0">
                <a:solidFill>
                  <a:srgbClr val="002060"/>
                </a:solidFill>
              </a:rPr>
              <a:t>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blog.csdn.net/flying_all/article/details/77152409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cloud.tencent.com/developer/news/135904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7483100"/>
      </p:ext>
    </p:extLst>
  </p:cSld>
  <p:clrMapOvr>
    <a:masterClrMapping/>
  </p:clrMapOvr>
  <p:transition spd="med" advClick="0" advTm="0"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主题模型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segmentfault.com/a/1190000012215533</a:t>
            </a:r>
          </a:p>
          <a:p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blog.csdn.net/aws3217150/article/details/53840029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6078744"/>
      </p:ext>
    </p:extLst>
  </p:cSld>
  <p:clrMapOvr>
    <a:masterClrMapping/>
  </p:clrMapOvr>
  <p:transition spd="med" advClick="0" advTm="0"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情感分析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基于关键词和规</a:t>
            </a:r>
            <a:r>
              <a:rPr lang="zh-CN" altLang="en-US" dirty="0" smtClean="0"/>
              <a:t>则</a:t>
            </a:r>
            <a:endParaRPr lang="en-US" altLang="zh-CN" dirty="0" smtClean="0">
              <a:hlinkClick r:id="rId2"/>
            </a:endParaRPr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www.cnblogs.com/sumuncle/p/6370079.html</a:t>
            </a:r>
            <a:endParaRPr lang="en-US" altLang="zh-CN" dirty="0" smtClean="0"/>
          </a:p>
          <a:p>
            <a:r>
              <a:rPr lang="zh-CN" altLang="en-US" dirty="0" smtClean="0"/>
              <a:t>基于词向量</a:t>
            </a:r>
            <a:r>
              <a:rPr lang="en-US" altLang="zh-CN" dirty="0" smtClean="0"/>
              <a:t>word2vector</a:t>
            </a:r>
          </a:p>
          <a:p>
            <a:pPr marL="0" indent="0">
              <a:buNone/>
            </a:pPr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www.cnblogs.com/sumuncle/p/6370686.html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b="1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8698987"/>
      </p:ext>
    </p:extLst>
  </p:cSld>
  <p:clrMapOvr>
    <a:masterClrMapping/>
  </p:clrMapOvr>
  <p:transition spd="med" advClick="0" advTm="0"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NLP</a:t>
            </a:r>
            <a:r>
              <a:rPr lang="zh-CN" altLang="en-US" dirty="0" smtClean="0">
                <a:solidFill>
                  <a:srgbClr val="FFC000"/>
                </a:solidFill>
              </a:rPr>
              <a:t>总结和文本分类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https://baijiahao.baidu.com/s?id=1607223410430812375&amp;wfr=spider&amp;for=pc</a:t>
            </a:r>
          </a:p>
          <a:p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blog.csdn.net/John_xyz/article/details/79602506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106053"/>
      </p:ext>
    </p:extLst>
  </p:cSld>
  <p:clrMapOvr>
    <a:masterClrMapping/>
  </p:clrMapOvr>
  <p:transition spd="med" advClick="0" advTm="0"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91675" y="3403750"/>
            <a:ext cx="5308717" cy="49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kern="100" dirty="0" smtClean="0">
                <a:solidFill>
                  <a:srgbClr val="F08C00"/>
                </a:solidFill>
                <a:latin typeface="方正兰亭超细黑简体" panose="03000509000000000000" pitchFamily="2" charset="-122"/>
                <a:ea typeface="方正兰亭超细黑简体" panose="03000509000000000000" pitchFamily="2" charset="-122"/>
                <a:cs typeface="Times New Roman" panose="02020603050405020304" pitchFamily="18" charset="0"/>
              </a:rPr>
              <a:t>问答系统</a:t>
            </a:r>
            <a:endParaRPr lang="zh-CN" altLang="en-US" sz="2800" b="1" kern="100" dirty="0">
              <a:solidFill>
                <a:srgbClr val="F08C00"/>
              </a:solidFill>
              <a:latin typeface="方正兰亭超细黑简体" panose="03000509000000000000" pitchFamily="2" charset="-122"/>
              <a:ea typeface="方正兰亭超细黑简体" panose="03000509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 3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7" name="pasted-image.tiff" descr="pasted-image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5395" y="4703445"/>
            <a:ext cx="1440180" cy="292100"/>
          </a:xfrm>
          <a:prstGeom prst="rect">
            <a:avLst/>
          </a:prstGeom>
          <a:ln w="889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3229849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sted-image.tiff" descr="pasted-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395" y="4703445"/>
            <a:ext cx="1440180" cy="292100"/>
          </a:xfrm>
          <a:prstGeom prst="rect">
            <a:avLst/>
          </a:prstGeom>
          <a:ln w="88900">
            <a:miter lim="4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929"/>
            <a:ext cx="7939794" cy="75044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F08C00"/>
                </a:solidFill>
              </a:rPr>
              <a:t>问答系统</a:t>
            </a:r>
            <a:endParaRPr lang="en-US" altLang="zh-CN" dirty="0">
              <a:solidFill>
                <a:srgbClr val="F08C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521"/>
            <a:ext cx="8229600" cy="3316239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Unit</a:t>
            </a:r>
            <a:r>
              <a:rPr lang="zh-CN" altLang="en-US" dirty="0" smtClean="0"/>
              <a:t>百度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ai.baidu.com/unit/home</a:t>
            </a:r>
            <a:endParaRPr lang="en-US" altLang="zh-CN" dirty="0" smtClean="0"/>
          </a:p>
          <a:p>
            <a:r>
              <a:rPr lang="en-US" altLang="zh-CN" dirty="0" err="1" smtClean="0"/>
              <a:t>Dialogflow</a:t>
            </a:r>
            <a:r>
              <a:rPr lang="en-US" altLang="zh-CN" dirty="0" smtClean="0"/>
              <a:t> </a:t>
            </a:r>
            <a:r>
              <a:rPr lang="zh-CN" altLang="en-US" dirty="0" smtClean="0"/>
              <a:t>谷歌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>
                <a:hlinkClick r:id="rId5"/>
              </a:rPr>
              <a:t>https</a:t>
            </a:r>
            <a:r>
              <a:rPr lang="en-US" altLang="zh-CN" dirty="0">
                <a:hlinkClick r:id="rId5"/>
              </a:rPr>
              <a:t>://</a:t>
            </a:r>
            <a:r>
              <a:rPr lang="en-US" altLang="zh-CN" dirty="0" smtClean="0">
                <a:hlinkClick r:id="rId5"/>
              </a:rPr>
              <a:t>www.sohu.com/a/208703202_609543</a:t>
            </a:r>
            <a:endParaRPr lang="en-US" altLang="zh-CN" dirty="0" smtClean="0"/>
          </a:p>
          <a:p>
            <a:r>
              <a:rPr lang="en-US" altLang="zh-CN" dirty="0" smtClean="0"/>
              <a:t>Rasa</a:t>
            </a:r>
          </a:p>
          <a:p>
            <a:pPr marL="0" indent="0">
              <a:buNone/>
            </a:pPr>
            <a:r>
              <a:rPr lang="en-US" altLang="zh-CN" dirty="0">
                <a:hlinkClick r:id="rId6"/>
              </a:rPr>
              <a:t>https://rasa.com</a:t>
            </a:r>
            <a:r>
              <a:rPr lang="en-US" altLang="zh-CN" dirty="0" smtClean="0">
                <a:hlinkClick r:id="rId6"/>
              </a:rPr>
              <a:t>/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4083030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7139986" y="4109"/>
            <a:ext cx="1842681" cy="3137293"/>
          </a:xfrm>
          <a:prstGeom prst="rect">
            <a:avLst/>
          </a:prstGeom>
        </p:spPr>
      </p:pic>
      <p:sp>
        <p:nvSpPr>
          <p:cNvPr id="13" name="TextBox 143"/>
          <p:cNvSpPr txBox="1"/>
          <p:nvPr/>
        </p:nvSpPr>
        <p:spPr>
          <a:xfrm>
            <a:off x="2555776" y="1960476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n w="6350">
                  <a:noFill/>
                </a:ln>
                <a:solidFill>
                  <a:srgbClr val="F08C0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谢谢大家</a:t>
            </a:r>
          </a:p>
        </p:txBody>
      </p:sp>
      <p:sp>
        <p:nvSpPr>
          <p:cNvPr id="14" name="矩形 13"/>
          <p:cNvSpPr/>
          <p:nvPr/>
        </p:nvSpPr>
        <p:spPr>
          <a:xfrm>
            <a:off x="2567301" y="2593567"/>
            <a:ext cx="46882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270794" y="1238279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16" name="组合 15"/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55" name="Freeform 8"/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Freeform 9"/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Freeform 10"/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Freeform 11"/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Freeform 12"/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Freeform 13"/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Freeform 14"/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Freeform 15"/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Freeform 16"/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Freeform 17"/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Freeform 18"/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19"/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20"/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Freeform 21"/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22"/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23"/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24"/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25"/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26"/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27"/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28"/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29"/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30"/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Oval 31"/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32"/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33"/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34"/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35"/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36"/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37"/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38"/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39"/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40"/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41"/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42"/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43"/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Freeform 44"/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Oval 45"/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46"/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47"/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48"/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49"/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50"/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51"/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52"/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53"/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54"/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55"/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56"/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57"/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Freeform 58"/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59"/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60"/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61"/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62"/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63"/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64"/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65"/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66"/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67"/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18" name="组合 17"/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17" name="Freeform 68"/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69"/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70"/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71"/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72"/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73"/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74"/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75"/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76"/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77"/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78"/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Freeform 79"/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80"/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0" name="Freeform 81"/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95"/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96"/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99"/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167"/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168"/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169"/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170"/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171"/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172"/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173"/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174"/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175"/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184"/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185"/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186"/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187"/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88"/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89"/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90"/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91"/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92"/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97"/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98"/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99"/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组合 18"/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44" name="Freeform 92"/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5" name="Freeform 93"/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6" name="Freeform 94"/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7" name="Freeform 101"/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8" name="Freeform 102"/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9" name="Freeform 103"/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0" name="Freeform 104"/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1" name="Freeform 105"/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2" name="Freeform 106"/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3" name="Freeform 107"/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4" name="Freeform 108"/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5" name="Freeform 109"/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6" name="Freeform 110"/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7" name="Freeform 111"/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112"/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113"/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14"/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15"/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16"/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17"/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18"/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19"/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20"/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21"/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22"/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23"/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24"/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25"/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26"/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27"/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28"/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29"/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30"/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31"/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32"/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33"/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34"/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35"/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36"/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37"/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38"/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39"/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40"/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41"/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42"/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43"/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44"/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45"/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46"/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47"/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48"/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49"/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50"/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456"/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457"/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458"/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459"/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Oval 460"/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461"/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462"/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463"/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464"/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465"/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466"/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467"/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468"/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69"/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70"/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71"/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72"/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Freeform 473"/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Rectangle 474"/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75"/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组合 19"/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21" name="Group 407"/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44" name="Freeform 207"/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208"/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209"/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210"/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211"/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212"/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213"/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214"/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215"/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216"/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217"/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218"/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219"/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" name="Freeform 220"/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21"/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22"/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23"/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24"/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25"/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26"/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27"/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28"/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29"/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30"/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31"/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32"/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33"/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34"/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35"/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36"/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37"/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38"/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39"/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40"/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41"/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42"/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43"/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44"/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45"/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46"/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47"/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48"/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49"/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50"/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51"/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52"/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53"/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54"/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55"/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56"/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57"/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58"/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59"/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60"/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61"/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62"/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63"/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64"/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65"/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66"/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67"/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68"/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69"/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70"/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71"/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72"/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73"/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74"/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75"/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76"/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77"/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78"/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79"/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80"/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81"/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82"/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83"/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84"/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85"/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86"/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87"/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88"/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89"/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90"/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91"/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92"/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93"/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94"/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95"/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96"/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97"/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98"/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99"/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300"/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301"/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302"/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303"/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304"/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305"/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306"/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307"/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308"/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309"/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310"/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311"/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312"/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13"/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14"/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15"/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16"/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17"/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18"/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19"/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20"/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21"/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22"/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23"/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24"/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25"/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26"/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27"/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28"/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29"/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30"/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31"/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32"/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33"/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34"/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35"/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36"/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37"/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38"/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39"/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40"/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41"/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42"/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43"/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44"/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45"/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46"/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47"/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48"/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49"/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50"/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51"/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52"/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53"/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54"/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55"/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56"/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57"/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58"/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59"/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60"/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61"/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62"/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63"/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64"/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65"/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66"/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67"/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68"/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69"/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70"/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71"/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72"/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73"/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74"/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75"/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76"/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77"/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78"/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79"/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80"/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81"/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82"/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83"/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84"/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85"/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86"/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87"/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88"/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89"/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90"/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91"/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92"/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93"/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94"/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95"/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96"/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97"/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98"/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99"/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400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401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402"/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403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404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405"/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406"/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" name="组合 21"/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23" name="Freeform 82"/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Freeform 83"/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Freeform 84"/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Freeform 85"/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" name="Freeform 86"/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" name="Freeform 87"/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Freeform 88"/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Freeform 89"/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Freeform 90"/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Freeform 91"/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Freeform 97"/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Freeform 98"/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Freeform 100"/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Freeform 151"/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152"/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153"/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154"/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155"/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156"/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157"/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158"/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159"/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160"/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161"/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162"/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63"/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64"/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65"/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66"/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76"/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77"/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78"/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79"/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80"/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81"/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82"/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83"/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93"/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94"/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95"/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96"/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200"/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201"/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202"/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203"/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204"/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205"/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408"/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409"/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410"/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411"/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412"/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413"/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414"/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415"/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416"/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417"/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418"/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419"/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420"/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21"/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22"/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23"/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24"/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25"/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26"/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27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28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29"/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30"/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31"/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32"/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33"/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34"/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35"/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36"/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37"/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38"/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39"/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40"/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41"/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42"/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43"/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44"/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45"/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46"/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47"/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48"/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49"/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50"/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51"/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52"/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53"/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54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55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76"/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77"/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78"/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79"/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80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81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82"/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83"/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84"/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85"/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86"/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87"/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88"/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89"/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90"/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91"/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92"/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93"/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94"/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95"/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96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97"/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98"/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99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500"/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501"/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15" name="组合 514"/>
          <p:cNvGrpSpPr/>
          <p:nvPr/>
        </p:nvGrpSpPr>
        <p:grpSpPr>
          <a:xfrm>
            <a:off x="1408339" y="3834662"/>
            <a:ext cx="6047164" cy="662169"/>
            <a:chOff x="1216025" y="2955926"/>
            <a:chExt cx="1971675" cy="215900"/>
          </a:xfrm>
        </p:grpSpPr>
        <p:sp>
          <p:nvSpPr>
            <p:cNvPr id="516" name="Line 502"/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Freeform 503"/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18" name="组合 517"/>
          <p:cNvGrpSpPr/>
          <p:nvPr/>
        </p:nvGrpSpPr>
        <p:grpSpPr>
          <a:xfrm>
            <a:off x="7327132" y="4397126"/>
            <a:ext cx="258329" cy="403355"/>
            <a:chOff x="3141663" y="3136901"/>
            <a:chExt cx="90488" cy="141288"/>
          </a:xfrm>
        </p:grpSpPr>
        <p:sp>
          <p:nvSpPr>
            <p:cNvPr id="519" name="Freeform 504"/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Freeform 505"/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Freeform 506"/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2" name="矩形 521"/>
          <p:cNvSpPr/>
          <p:nvPr/>
        </p:nvSpPr>
        <p:spPr>
          <a:xfrm>
            <a:off x="2548699" y="3115475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4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699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5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/>
          <p:cNvSpPr/>
          <p:nvPr/>
        </p:nvSpPr>
        <p:spPr bwMode="auto">
          <a:xfrm>
            <a:off x="1655676" y="1240396"/>
            <a:ext cx="1644431" cy="186769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499992" y="1954130"/>
            <a:ext cx="2977358" cy="37592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b="1" kern="100" dirty="0">
                <a:solidFill>
                  <a:srgbClr val="F08C00"/>
                </a:solidFill>
                <a:latin typeface="方正兰亭超细黑简体" panose="03000509000000000000" pitchFamily="2" charset="-122"/>
                <a:ea typeface="方正兰亭超细黑简体" panose="03000509000000000000" pitchFamily="2" charset="-122"/>
                <a:cs typeface="Times New Roman" panose="02020603050405020304" pitchFamily="18" charset="0"/>
              </a:rPr>
              <a:t>01 / </a:t>
            </a:r>
            <a:endParaRPr lang="zh-CN" sz="2000" b="1" kern="100" dirty="0">
              <a:solidFill>
                <a:srgbClr val="F08C00"/>
              </a:solidFill>
              <a:latin typeface="方正兰亭超细黑简体" panose="03000509000000000000" pitchFamily="2" charset="-122"/>
              <a:ea typeface="方正兰亭超细黑简体" panose="03000509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499992" y="2358822"/>
            <a:ext cx="3960440" cy="37592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b="1" kern="100" dirty="0">
                <a:solidFill>
                  <a:srgbClr val="F08C00"/>
                </a:solidFill>
                <a:latin typeface="方正兰亭超细黑简体" panose="03000509000000000000" pitchFamily="2" charset="-122"/>
                <a:ea typeface="方正兰亭超细黑简体" panose="03000509000000000000" pitchFamily="2" charset="-122"/>
                <a:cs typeface="Times New Roman" panose="02020603050405020304" pitchFamily="18" charset="0"/>
              </a:rPr>
              <a:t>02 / </a:t>
            </a:r>
            <a:endParaRPr lang="zh-CN" altLang="en-US" sz="2000" b="1" kern="100" dirty="0">
              <a:solidFill>
                <a:srgbClr val="F08C00"/>
              </a:solidFill>
              <a:latin typeface="方正兰亭超细黑简体" panose="03000509000000000000" pitchFamily="2" charset="-122"/>
              <a:ea typeface="方正兰亭超细黑简体" panose="03000509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Freeform 5"/>
          <p:cNvSpPr/>
          <p:nvPr/>
        </p:nvSpPr>
        <p:spPr bwMode="auto">
          <a:xfrm>
            <a:off x="1403648" y="1600436"/>
            <a:ext cx="1770860" cy="2011290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solidFill>
            <a:srgbClr val="F08C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32433" y="2191554"/>
            <a:ext cx="1663403" cy="761747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700" b="1" kern="0" dirty="0">
                <a:solidFill>
                  <a:schemeClr val="bg1"/>
                </a:solidFill>
                <a:latin typeface="方正兰亭超细黑简体" panose="03000509000000000000" pitchFamily="2" charset="-122"/>
                <a:ea typeface="方正兰亭超细黑简体" panose="03000509000000000000" pitchFamily="2" charset="-122"/>
              </a:rPr>
              <a:t>目录</a:t>
            </a:r>
            <a:endParaRPr lang="en-US" altLang="zh-CN" sz="2700" b="1" kern="0" dirty="0">
              <a:solidFill>
                <a:schemeClr val="bg1"/>
              </a:solidFill>
              <a:latin typeface="方正兰亭超细黑简体" panose="03000509000000000000" pitchFamily="2" charset="-122"/>
              <a:ea typeface="方正兰亭超细黑简体" panose="03000509000000000000" pitchFamily="2" charset="-122"/>
            </a:endParaRPr>
          </a:p>
          <a:p>
            <a:pPr algn="ctr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方正兰亭超细黑简体" panose="03000509000000000000" pitchFamily="2" charset="-122"/>
                <a:ea typeface="方正兰亭超细黑简体" panose="03000509000000000000" pitchFamily="2" charset="-122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方正兰亭超细黑简体" panose="03000509000000000000" pitchFamily="2" charset="-122"/>
              <a:ea typeface="方正兰亭超细黑简体" panose="03000509000000000000" pitchFamily="2" charset="-122"/>
            </a:endParaRPr>
          </a:p>
        </p:txBody>
      </p:sp>
      <p:pic>
        <p:nvPicPr>
          <p:cNvPr id="2" name="pasted-image.tiff" descr="pasted-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395" y="4703445"/>
            <a:ext cx="1440180" cy="292100"/>
          </a:xfrm>
          <a:prstGeom prst="rect">
            <a:avLst/>
          </a:prstGeom>
          <a:ln w="88900">
            <a:miter lim="4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4499992" y="2777287"/>
            <a:ext cx="3960440" cy="37592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b="1" kern="100" dirty="0">
                <a:solidFill>
                  <a:srgbClr val="F08C00"/>
                </a:solidFill>
                <a:latin typeface="方正兰亭超细黑简体" panose="03000509000000000000" pitchFamily="2" charset="-122"/>
                <a:ea typeface="方正兰亭超细黑简体" panose="03000509000000000000" pitchFamily="2" charset="-122"/>
                <a:cs typeface="Times New Roman" panose="02020603050405020304" pitchFamily="18" charset="0"/>
              </a:rPr>
              <a:t>03 </a:t>
            </a:r>
            <a:r>
              <a:rPr lang="en-US" altLang="zh-CN" sz="2000" b="1" kern="100" dirty="0" smtClean="0">
                <a:solidFill>
                  <a:srgbClr val="F08C00"/>
                </a:solidFill>
                <a:latin typeface="方正兰亭超细黑简体" panose="03000509000000000000" pitchFamily="2" charset="-122"/>
                <a:ea typeface="方正兰亭超细黑简体" panose="03000509000000000000" pitchFamily="2" charset="-122"/>
                <a:cs typeface="Times New Roman" panose="02020603050405020304" pitchFamily="18" charset="0"/>
              </a:rPr>
              <a:t>/</a:t>
            </a:r>
            <a:endParaRPr lang="zh-CN" altLang="en-US" sz="2000" b="1" kern="100" dirty="0">
              <a:solidFill>
                <a:srgbClr val="F08C00"/>
              </a:solidFill>
              <a:latin typeface="方正兰亭超细黑简体" panose="03000509000000000000" pitchFamily="2" charset="-122"/>
              <a:ea typeface="方正兰亭超细黑简体" panose="03000509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69550" y="1884333"/>
            <a:ext cx="16786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sz="2000" b="1" kern="100" dirty="0">
                <a:solidFill>
                  <a:srgbClr val="F08C00"/>
                </a:solidFill>
                <a:latin typeface="方正兰亭超细黑简体" panose="03000509000000000000" pitchFamily="2" charset="-122"/>
                <a:ea typeface="方正兰亭超细黑简体" panose="03000509000000000000" pitchFamily="2" charset="-122"/>
                <a:cs typeface="Times New Roman" panose="02020603050405020304" pitchFamily="18" charset="0"/>
              </a:rPr>
              <a:t>信息抽取</a:t>
            </a:r>
          </a:p>
        </p:txBody>
      </p:sp>
      <p:sp>
        <p:nvSpPr>
          <p:cNvPr id="6" name="矩形 5"/>
          <p:cNvSpPr/>
          <p:nvPr/>
        </p:nvSpPr>
        <p:spPr>
          <a:xfrm>
            <a:off x="5831215" y="2329650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2000" b="1" kern="100" dirty="0" smtClean="0">
                <a:solidFill>
                  <a:srgbClr val="F08C00"/>
                </a:solidFill>
                <a:latin typeface="方正兰亭超细黑简体" panose="03000509000000000000" pitchFamily="2" charset="-122"/>
                <a:ea typeface="方正兰亭超细黑简体" panose="03000509000000000000" pitchFamily="2" charset="-122"/>
                <a:cs typeface="Times New Roman" panose="02020603050405020304" pitchFamily="18" charset="0"/>
              </a:rPr>
              <a:t>文本分类</a:t>
            </a:r>
            <a:endParaRPr lang="zh-CN" altLang="en-US" sz="2000" b="1" kern="100" dirty="0">
              <a:solidFill>
                <a:srgbClr val="F08C00"/>
              </a:solidFill>
              <a:latin typeface="方正兰亭超细黑简体" panose="03000509000000000000" pitchFamily="2" charset="-122"/>
              <a:ea typeface="方正兰亭超细黑简体" panose="03000509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31215" y="2739052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2000" b="1" kern="100" dirty="0" smtClean="0">
                <a:solidFill>
                  <a:srgbClr val="F08C00"/>
                </a:solidFill>
                <a:latin typeface="方正兰亭超细黑简体" panose="03000509000000000000" pitchFamily="2" charset="-122"/>
                <a:ea typeface="方正兰亭超细黑简体" panose="03000509000000000000" pitchFamily="2" charset="-122"/>
                <a:cs typeface="Times New Roman" panose="02020603050405020304" pitchFamily="18" charset="0"/>
              </a:rPr>
              <a:t>问答系统</a:t>
            </a:r>
            <a:endParaRPr lang="zh-CN" altLang="en-US" sz="2000" b="1" kern="100" dirty="0">
              <a:solidFill>
                <a:srgbClr val="F08C00"/>
              </a:solidFill>
              <a:latin typeface="方正兰亭超细黑简体" panose="03000509000000000000" pitchFamily="2" charset="-122"/>
              <a:ea typeface="方正兰亭超细黑简体" panose="03000509000000000000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3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0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2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870"/>
                            </p:stCondLst>
                            <p:childTnLst>
                              <p:par>
                                <p:cTn id="4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990"/>
                            </p:stCondLst>
                            <p:childTnLst>
                              <p:par>
                                <p:cTn id="46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50" grpId="0"/>
      <p:bldP spid="51" grpId="0"/>
      <p:bldP spid="15" grpId="0" animBg="1"/>
      <p:bldP spid="15" grpId="1" animBg="1"/>
      <p:bldP spid="15" grpId="2" animBg="1"/>
      <p:bldP spid="45" grpId="0"/>
      <p:bldP spid="45" grpId="1"/>
      <p:bldP spid="45" grpId="2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91675" y="3403750"/>
            <a:ext cx="5308717" cy="49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kern="100" dirty="0" smtClean="0">
                <a:solidFill>
                  <a:srgbClr val="F08C00"/>
                </a:solidFill>
                <a:latin typeface="方正兰亭超细黑简体" panose="03000509000000000000" pitchFamily="2" charset="-122"/>
                <a:ea typeface="方正兰亭超细黑简体" panose="03000509000000000000" pitchFamily="2" charset="-122"/>
                <a:cs typeface="Times New Roman" panose="02020603050405020304" pitchFamily="18" charset="0"/>
              </a:rPr>
              <a:t>信息抽取</a:t>
            </a:r>
            <a:endParaRPr lang="zh-CN" altLang="en-US" sz="2800" b="1" kern="100" dirty="0">
              <a:solidFill>
                <a:srgbClr val="F08C00"/>
              </a:solidFill>
              <a:latin typeface="方正兰亭超细黑简体" panose="03000509000000000000" pitchFamily="2" charset="-122"/>
              <a:ea typeface="方正兰亭超细黑简体" panose="03000509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 </a:t>
            </a:r>
            <a:r>
              <a:rPr lang="en-US" altLang="zh-CN" sz="9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1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7" name="pasted-image.tiff" descr="pasted-image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5395" y="4703445"/>
            <a:ext cx="1440180" cy="292100"/>
          </a:xfrm>
          <a:prstGeom prst="rect">
            <a:avLst/>
          </a:prstGeom>
          <a:ln w="889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7187350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F08C00"/>
                </a:solidFill>
              </a:rPr>
              <a:t>信息抽取</a:t>
            </a:r>
            <a:endParaRPr lang="zh-CN" altLang="en-US" sz="4000" dirty="0">
              <a:solidFill>
                <a:srgbClr val="F08C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sz="3200" dirty="0"/>
              <a:t>分词</a:t>
            </a:r>
            <a:endParaRPr lang="en-US" altLang="zh-CN" sz="3200" dirty="0"/>
          </a:p>
          <a:p>
            <a:r>
              <a:rPr lang="zh-CN" altLang="en-US" dirty="0" smtClean="0"/>
              <a:t>关</a:t>
            </a:r>
            <a:r>
              <a:rPr lang="zh-CN" altLang="en-US" dirty="0"/>
              <a:t>键</a:t>
            </a:r>
            <a:r>
              <a:rPr lang="zh-CN" altLang="en-US" dirty="0" smtClean="0"/>
              <a:t>词提取</a:t>
            </a:r>
            <a:endParaRPr lang="en-US" altLang="zh-CN" dirty="0" smtClean="0"/>
          </a:p>
          <a:p>
            <a:r>
              <a:rPr lang="en-US" altLang="zh-CN" dirty="0" err="1" smtClean="0"/>
              <a:t>Ngram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HMM</a:t>
            </a:r>
            <a:endParaRPr lang="en-US" altLang="zh-CN" dirty="0"/>
          </a:p>
          <a:p>
            <a:r>
              <a:rPr lang="zh-CN" altLang="en-US" dirty="0" smtClean="0"/>
              <a:t>词</a:t>
            </a:r>
            <a:r>
              <a:rPr lang="zh-CN" altLang="en-US" dirty="0"/>
              <a:t>性标注</a:t>
            </a:r>
            <a:endParaRPr lang="en-US" altLang="zh-CN" dirty="0"/>
          </a:p>
          <a:p>
            <a:r>
              <a:rPr lang="zh-CN" altLang="en-US" dirty="0"/>
              <a:t>实体识别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pasted-image.tiff" descr="pasted-imag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395" y="4703445"/>
            <a:ext cx="1440180" cy="292100"/>
          </a:xfrm>
          <a:prstGeom prst="rect">
            <a:avLst/>
          </a:prstGeom>
          <a:ln w="889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1768764"/>
      </p:ext>
    </p:extLst>
  </p:cSld>
  <p:clrMapOvr>
    <a:masterClrMapping/>
  </p:clrMapOvr>
  <p:transition spd="med" advClick="0" advTm="0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3"/>
            <a:ext cx="8229600" cy="60230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F08C00"/>
                </a:solidFill>
              </a:rPr>
              <a:t>分词</a:t>
            </a:r>
            <a:endParaRPr lang="zh-CN" altLang="en-US" dirty="0">
              <a:solidFill>
                <a:srgbClr val="F08C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216532" y="196280"/>
            <a:ext cx="8136904" cy="1080120"/>
          </a:xfrm>
        </p:spPr>
        <p:txBody>
          <a:bodyPr/>
          <a:lstStyle/>
          <a:p>
            <a:pPr lvl="2"/>
            <a:r>
              <a:rPr lang="en-US" altLang="zh-CN" sz="1600" dirty="0">
                <a:latin typeface="宋体" charset="-122"/>
              </a:rPr>
              <a:t>[</a:t>
            </a:r>
            <a:r>
              <a:rPr lang="zh-CN" altLang="en-US" sz="1600" dirty="0">
                <a:latin typeface="宋体" charset="-122"/>
              </a:rPr>
              <a:t>例</a:t>
            </a:r>
            <a:r>
              <a:rPr lang="en-US" altLang="zh-CN" sz="1600" dirty="0">
                <a:latin typeface="宋体" charset="-122"/>
              </a:rPr>
              <a:t>]</a:t>
            </a:r>
            <a:r>
              <a:rPr lang="zh-CN" altLang="en-US" sz="1600" dirty="0">
                <a:latin typeface="宋体" charset="-122"/>
              </a:rPr>
              <a:t>覆盖型切分歧义：</a:t>
            </a:r>
            <a:r>
              <a:rPr lang="zh-CN" altLang="en-US" sz="1600" dirty="0">
                <a:latin typeface="Arial"/>
              </a:rPr>
              <a:t>“</a:t>
            </a:r>
            <a:r>
              <a:rPr lang="zh-CN" altLang="en-US" sz="1600" dirty="0">
                <a:latin typeface="宋体" charset="-122"/>
              </a:rPr>
              <a:t>起身</a:t>
            </a:r>
            <a:r>
              <a:rPr lang="zh-CN" altLang="en-US" sz="1600" dirty="0">
                <a:latin typeface="Arial"/>
              </a:rPr>
              <a:t>”</a:t>
            </a:r>
            <a:endParaRPr lang="zh-CN" altLang="en-US" sz="1600" dirty="0">
              <a:latin typeface="宋体" charset="-122"/>
            </a:endParaRPr>
          </a:p>
          <a:p>
            <a:pPr lvl="2"/>
            <a:r>
              <a:rPr lang="zh-CN" altLang="en-US" sz="1600" dirty="0">
                <a:latin typeface="宋体" charset="-122"/>
              </a:rPr>
              <a:t>他站 </a:t>
            </a:r>
            <a:r>
              <a:rPr lang="en-US" altLang="zh-CN" sz="1600" dirty="0">
                <a:latin typeface="宋体" charset="-122"/>
              </a:rPr>
              <a:t>| </a:t>
            </a:r>
            <a:r>
              <a:rPr lang="zh-CN" altLang="en-US" sz="1600" u="sng" dirty="0">
                <a:latin typeface="宋体" charset="-122"/>
              </a:rPr>
              <a:t>起</a:t>
            </a:r>
            <a:r>
              <a:rPr lang="zh-CN" altLang="en-US" sz="1600" dirty="0">
                <a:latin typeface="宋体" charset="-122"/>
              </a:rPr>
              <a:t> </a:t>
            </a:r>
            <a:r>
              <a:rPr lang="en-US" altLang="zh-CN" sz="1600" dirty="0">
                <a:latin typeface="宋体" charset="-122"/>
              </a:rPr>
              <a:t>| </a:t>
            </a:r>
            <a:r>
              <a:rPr lang="zh-CN" altLang="en-US" sz="1600" u="sng" dirty="0">
                <a:latin typeface="宋体" charset="-122"/>
              </a:rPr>
              <a:t>身</a:t>
            </a:r>
            <a:r>
              <a:rPr lang="zh-CN" altLang="en-US" sz="1600" dirty="0">
                <a:latin typeface="宋体" charset="-122"/>
              </a:rPr>
              <a:t> </a:t>
            </a:r>
            <a:r>
              <a:rPr lang="en-US" altLang="zh-CN" sz="1600" dirty="0">
                <a:latin typeface="宋体" charset="-122"/>
              </a:rPr>
              <a:t>| </a:t>
            </a:r>
            <a:r>
              <a:rPr lang="zh-CN" altLang="en-US" sz="1600" dirty="0">
                <a:latin typeface="宋体" charset="-122"/>
              </a:rPr>
              <a:t>来。</a:t>
            </a:r>
          </a:p>
          <a:p>
            <a:pPr lvl="2"/>
            <a:r>
              <a:rPr lang="zh-CN" altLang="en-US" sz="1600" dirty="0">
                <a:latin typeface="宋体" charset="-122"/>
              </a:rPr>
              <a:t> 他明天 </a:t>
            </a:r>
            <a:r>
              <a:rPr lang="en-US" altLang="zh-CN" sz="1600" dirty="0">
                <a:latin typeface="宋体" charset="-122"/>
              </a:rPr>
              <a:t>| </a:t>
            </a:r>
            <a:r>
              <a:rPr lang="zh-CN" altLang="en-US" sz="1600" u="sng" dirty="0">
                <a:latin typeface="宋体" charset="-122"/>
              </a:rPr>
              <a:t>起身</a:t>
            </a:r>
            <a:r>
              <a:rPr lang="zh-CN" altLang="en-US" sz="1600" dirty="0">
                <a:latin typeface="宋体" charset="-122"/>
              </a:rPr>
              <a:t> </a:t>
            </a:r>
            <a:r>
              <a:rPr lang="en-US" altLang="zh-CN" sz="1600" dirty="0">
                <a:latin typeface="宋体" charset="-122"/>
              </a:rPr>
              <a:t>| </a:t>
            </a:r>
            <a:r>
              <a:rPr lang="zh-CN" altLang="en-US" sz="1600" dirty="0">
                <a:latin typeface="宋体" charset="-122"/>
              </a:rPr>
              <a:t>去北京。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12" y="1492424"/>
            <a:ext cx="8136904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600" dirty="0"/>
              <a:t>主要的分词方法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最大匹配法（</a:t>
            </a:r>
            <a:r>
              <a:rPr lang="en-US" altLang="zh-CN" sz="1600" dirty="0"/>
              <a:t>Forward Maximum Matching method, FMM</a:t>
            </a:r>
            <a:r>
              <a:rPr lang="zh-CN" altLang="en-US" sz="1600" dirty="0"/>
              <a:t>法）：选取包含</a:t>
            </a:r>
            <a:r>
              <a:rPr lang="en-US" altLang="zh-CN" sz="1600" dirty="0"/>
              <a:t>6-8</a:t>
            </a:r>
            <a:r>
              <a:rPr lang="zh-CN" altLang="en-US" sz="1600" dirty="0"/>
              <a:t>个汉字的符号串作为最大符号串，把最大符号串与词典中的单词条目相匹配，如果不能匹配，就削掉一个汉字继续匹配，直到在词典中找到相应的单词为止。匹配的方向是从右向左。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逆向最大匹配法（</a:t>
            </a:r>
            <a:r>
              <a:rPr lang="en-US" altLang="zh-CN" sz="1600" dirty="0"/>
              <a:t>Backward Maximum Matching method, BMM</a:t>
            </a:r>
            <a:r>
              <a:rPr lang="zh-CN" altLang="en-US" sz="1600" dirty="0"/>
              <a:t>法）：匹配方向与</a:t>
            </a:r>
            <a:r>
              <a:rPr lang="en-US" altLang="zh-CN" sz="1600" dirty="0"/>
              <a:t>MM</a:t>
            </a:r>
            <a:r>
              <a:rPr lang="zh-CN" altLang="en-US" sz="1600" dirty="0"/>
              <a:t>法相反，是从左向右。实验表明：对于汉语来说，逆向最大匹配法比最大匹配法更有效。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双向匹配法（</a:t>
            </a:r>
            <a:r>
              <a:rPr lang="en-US" altLang="zh-CN" sz="1600" dirty="0"/>
              <a:t>Bi-direction Matching method, BM</a:t>
            </a:r>
            <a:r>
              <a:rPr lang="zh-CN" altLang="en-US" sz="1600" dirty="0"/>
              <a:t>法）：比较</a:t>
            </a:r>
            <a:r>
              <a:rPr lang="en-US" altLang="zh-CN" sz="1600" dirty="0"/>
              <a:t>MM</a:t>
            </a:r>
            <a:r>
              <a:rPr lang="zh-CN" altLang="en-US" sz="1600" dirty="0"/>
              <a:t>法与</a:t>
            </a:r>
            <a:r>
              <a:rPr lang="en-US" altLang="zh-CN" sz="1600" dirty="0"/>
              <a:t>RMM</a:t>
            </a:r>
            <a:r>
              <a:rPr lang="zh-CN" altLang="en-US" sz="1600" dirty="0"/>
              <a:t>法的切分结果，从而决定正确的切分。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最佳匹配法（</a:t>
            </a:r>
            <a:r>
              <a:rPr lang="en-US" altLang="zh-CN" sz="1600" dirty="0"/>
              <a:t>Optimum Matching method, OM</a:t>
            </a:r>
            <a:r>
              <a:rPr lang="zh-CN" altLang="en-US" sz="1600" dirty="0"/>
              <a:t>法）：将词典中的单词按它们在文本中的出现频度的大小排列，高频度的单词排在前，频度低的单词排在后，从而提高匹配的速度</a:t>
            </a:r>
          </a:p>
        </p:txBody>
      </p:sp>
    </p:spTree>
    <p:extLst>
      <p:ext uri="{BB962C8B-B14F-4D97-AF65-F5344CB8AC3E}">
        <p14:creationId xmlns:p14="http://schemas.microsoft.com/office/powerpoint/2010/main" val="2900121502"/>
      </p:ext>
    </p:extLst>
  </p:cSld>
  <p:clrMapOvr>
    <a:masterClrMapping/>
  </p:clrMapOvr>
  <p:transition spd="med" advClick="0" advTm="0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F08C00"/>
                </a:solidFill>
              </a:rPr>
              <a:t>Jieba</a:t>
            </a:r>
            <a:r>
              <a:rPr lang="zh-CN" altLang="en-US" dirty="0" smtClean="0">
                <a:solidFill>
                  <a:srgbClr val="F08C00"/>
                </a:solidFill>
              </a:rPr>
              <a:t>分词</a:t>
            </a:r>
            <a:endParaRPr lang="zh-CN" altLang="en-US" dirty="0">
              <a:solidFill>
                <a:srgbClr val="F08C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blog.csdn.net/sinat_34022298/article/details/75943272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	</a:t>
            </a:r>
            <a:r>
              <a:rPr lang="zh-CN" altLang="en-US" sz="4400" b="1" dirty="0">
                <a:solidFill>
                  <a:srgbClr val="F08C00"/>
                </a:solidFill>
                <a:latin typeface="+mj-lt"/>
                <a:ea typeface="+mj-ea"/>
                <a:cs typeface="+mj-cs"/>
              </a:rPr>
              <a:t>关键词提取</a:t>
            </a:r>
            <a:endParaRPr lang="en-US" altLang="zh-CN" sz="4400" b="1" dirty="0">
              <a:solidFill>
                <a:srgbClr val="F08C00"/>
              </a:solidFill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altLang="zh-CN" dirty="0" smtClean="0"/>
              <a:t>TF-IDF 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blog.csdn.net/zrc199021/article/details/53728499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Text rank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blog.csdn.net/zhangf666/article/details/77841845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www.cnblogs.com/rubinorth/p/5799848.html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2348409"/>
      </p:ext>
    </p:extLst>
  </p:cSld>
  <p:clrMapOvr>
    <a:masterClrMapping/>
  </p:clrMapOvr>
  <p:transition spd="med" advClick="0" advTm="0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6129"/>
            <a:ext cx="8229600" cy="457341"/>
          </a:xfrm>
        </p:spPr>
        <p:txBody>
          <a:bodyPr>
            <a:normAutofit fontScale="90000"/>
          </a:bodyPr>
          <a:lstStyle/>
          <a:p>
            <a:r>
              <a:rPr lang="en-US" altLang="zh-CN" b="1" dirty="0" err="1" smtClean="0">
                <a:solidFill>
                  <a:srgbClr val="F08C00"/>
                </a:solidFill>
              </a:rPr>
              <a:t>Ngram</a:t>
            </a:r>
            <a:endParaRPr lang="en-US" altLang="zh-CN" b="1" dirty="0">
              <a:solidFill>
                <a:srgbClr val="F08C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zh-CN" altLang="en-US" sz="2800" b="1" dirty="0"/>
              <a:t>考察一小段连续词汇序列（一个语句）</a:t>
            </a:r>
          </a:p>
          <a:p>
            <a:pPr>
              <a:lnSpc>
                <a:spcPct val="90000"/>
              </a:lnSpc>
            </a:pPr>
            <a:r>
              <a:rPr lang="zh-CN" altLang="en-US" sz="2800" b="1" dirty="0"/>
              <a:t>该语句出现的可能性有多大？</a:t>
            </a:r>
            <a:r>
              <a:rPr lang="en-US" altLang="zh-CN" sz="2800" b="1" dirty="0"/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800" b="1" dirty="0"/>
              <a:t>“</a:t>
            </a:r>
            <a:r>
              <a:rPr lang="zh-CN" altLang="en-US" sz="2800" b="1" dirty="0"/>
              <a:t>马尔科夫假设” －下一个词的出现仅仅依赖于它前面的一 个词或者几个词．</a:t>
            </a:r>
          </a:p>
          <a:p>
            <a:pPr>
              <a:lnSpc>
                <a:spcPct val="90000"/>
              </a:lnSpc>
            </a:pPr>
            <a:endParaRPr lang="zh-CN" altLang="en-US" sz="2800" b="1" dirty="0"/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假设下一个词的出现依赖于它前面的一个词</a:t>
            </a:r>
          </a:p>
          <a:p>
            <a:pPr>
              <a:lnSpc>
                <a:spcPct val="90000"/>
              </a:lnSpc>
            </a:pPr>
            <a:r>
              <a:rPr lang="en-US" altLang="zh-CN" sz="2800" b="1" dirty="0"/>
              <a:t>                                                          </a:t>
            </a:r>
            <a:r>
              <a:rPr lang="en-US" altLang="zh-CN" sz="2800" b="1" dirty="0" smtClean="0"/>
              <a:t>                          :</a:t>
            </a:r>
            <a:r>
              <a:rPr lang="en-US" altLang="zh-CN" sz="2800" b="1" dirty="0"/>
              <a:t>bigram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假设下一下一个词的出现依赖于它前面的两个词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                                                                  </a:t>
            </a:r>
            <a:r>
              <a:rPr lang="zh-CN" altLang="en-US" sz="2400" b="1" dirty="0" smtClean="0"/>
              <a:t>                            :</a:t>
            </a:r>
            <a:r>
              <a:rPr lang="en-US" altLang="zh-CN" sz="2400" b="1" dirty="0"/>
              <a:t>trigram</a:t>
            </a:r>
          </a:p>
          <a:p>
            <a:pPr lvl="1">
              <a:lnSpc>
                <a:spcPct val="90000"/>
              </a:lnSpc>
            </a:pPr>
            <a:endParaRPr lang="zh-CN" altLang="en-US" sz="2400" b="1" dirty="0"/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……</a:t>
            </a:r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7330053"/>
              </p:ext>
            </p:extLst>
          </p:nvPr>
        </p:nvGraphicFramePr>
        <p:xfrm>
          <a:off x="971600" y="2392524"/>
          <a:ext cx="8077200" cy="400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" name="Equation" r:id="rId3" imgW="4762440" imgH="228600" progId="Equation.3">
                  <p:embed/>
                </p:oleObj>
              </mc:Choice>
              <mc:Fallback>
                <p:oleObj name="Equation" r:id="rId3" imgW="4762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392524"/>
                        <a:ext cx="8077200" cy="4001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391950"/>
              </p:ext>
            </p:extLst>
          </p:nvPr>
        </p:nvGraphicFramePr>
        <p:xfrm>
          <a:off x="1295636" y="2968588"/>
          <a:ext cx="4714875" cy="418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" name="Equation" r:id="rId5" imgW="2539800" imgH="228600" progId="Equation.3">
                  <p:embed/>
                </p:oleObj>
              </mc:Choice>
              <mc:Fallback>
                <p:oleObj name="Equation" r:id="rId5" imgW="2539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636" y="2968588"/>
                        <a:ext cx="4714875" cy="4184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833121"/>
              </p:ext>
            </p:extLst>
          </p:nvPr>
        </p:nvGraphicFramePr>
        <p:xfrm>
          <a:off x="1223628" y="3616660"/>
          <a:ext cx="5421312" cy="400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" name="Equation" r:id="rId7" imgW="2920680" imgH="228600" progId="Equation.3">
                  <p:embed/>
                </p:oleObj>
              </mc:Choice>
              <mc:Fallback>
                <p:oleObj name="Equation" r:id="rId7" imgW="2920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628" y="3616660"/>
                        <a:ext cx="5421312" cy="4001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0339594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6129"/>
            <a:ext cx="8229600" cy="457341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F08C00"/>
                </a:solidFill>
              </a:rPr>
              <a:t>N-gram</a:t>
            </a:r>
            <a:r>
              <a:rPr lang="zh-CN" altLang="en-US" dirty="0">
                <a:solidFill>
                  <a:srgbClr val="F08C00"/>
                </a:solidFill>
              </a:rPr>
              <a:t>语言模型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最大相似度估计（ </a:t>
            </a:r>
            <a:r>
              <a:rPr lang="en-US" altLang="zh-CN" sz="2400" b="1" dirty="0"/>
              <a:t>Maximum Likelihood Estimate</a:t>
            </a:r>
            <a:r>
              <a:rPr lang="zh-CN" altLang="en-US" sz="2800" dirty="0"/>
              <a:t> ）</a:t>
            </a:r>
          </a:p>
          <a:p>
            <a:pPr>
              <a:lnSpc>
                <a:spcPct val="90000"/>
              </a:lnSpc>
            </a:pPr>
            <a:endParaRPr lang="zh-CN" altLang="en-US" sz="2800" b="1" dirty="0"/>
          </a:p>
          <a:p>
            <a:pPr>
              <a:lnSpc>
                <a:spcPct val="90000"/>
              </a:lnSpc>
            </a:pPr>
            <a:r>
              <a:rPr lang="zh-CN" altLang="en-US" sz="2800" b="1" dirty="0"/>
              <a:t>“</a:t>
            </a:r>
            <a:r>
              <a:rPr lang="en-US" altLang="zh-CN" sz="2800" b="1" i="1" dirty="0"/>
              <a:t>n-gram</a:t>
            </a:r>
            <a:r>
              <a:rPr lang="en-US" altLang="zh-CN" sz="2800" b="1" dirty="0"/>
              <a:t>” = n</a:t>
            </a:r>
            <a:r>
              <a:rPr lang="zh-CN" altLang="en-US" sz="2800" b="1" dirty="0"/>
              <a:t>个词构成的序列</a:t>
            </a:r>
            <a:endParaRPr lang="en-US" altLang="zh-CN" sz="2800" b="1" dirty="0"/>
          </a:p>
          <a:p>
            <a:pPr lvl="1">
              <a:lnSpc>
                <a:spcPct val="90000"/>
              </a:lnSpc>
            </a:pPr>
            <a:r>
              <a:rPr lang="en-US" altLang="zh-CN" sz="2400" b="1" dirty="0"/>
              <a:t>unigram</a:t>
            </a:r>
          </a:p>
          <a:p>
            <a:pPr lvl="1">
              <a:lnSpc>
                <a:spcPct val="90000"/>
              </a:lnSpc>
            </a:pPr>
            <a:r>
              <a:rPr lang="en-US" altLang="zh-CN" sz="2400" b="1" dirty="0"/>
              <a:t>bigram</a:t>
            </a:r>
          </a:p>
          <a:p>
            <a:pPr lvl="1">
              <a:lnSpc>
                <a:spcPct val="90000"/>
              </a:lnSpc>
            </a:pPr>
            <a:r>
              <a:rPr lang="en-US" altLang="zh-CN" sz="2400" b="1" dirty="0"/>
              <a:t>trigram</a:t>
            </a:r>
          </a:p>
          <a:p>
            <a:pPr lvl="1">
              <a:lnSpc>
                <a:spcPct val="90000"/>
              </a:lnSpc>
            </a:pPr>
            <a:r>
              <a:rPr lang="en-US" altLang="zh-CN" sz="2400" b="1" dirty="0"/>
              <a:t>four-gram(</a:t>
            </a:r>
            <a:r>
              <a:rPr lang="en-US" altLang="zh-CN" sz="2400" b="1" dirty="0" err="1"/>
              <a:t>quadgram</a:t>
            </a:r>
            <a:r>
              <a:rPr lang="en-US" altLang="zh-CN" sz="2400" b="1" dirty="0"/>
              <a:t> 4-gram)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……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构造（训练）</a:t>
            </a:r>
            <a:r>
              <a:rPr lang="en-US" altLang="zh-CN" sz="2800" dirty="0"/>
              <a:t>N-gram</a:t>
            </a:r>
            <a:r>
              <a:rPr lang="zh-CN" altLang="en-US" sz="2800" dirty="0"/>
              <a:t>语言模型：在训练语料库中统计获得</a:t>
            </a:r>
            <a:r>
              <a:rPr lang="en-US" altLang="zh-CN" sz="2800" dirty="0"/>
              <a:t>n-gram</a:t>
            </a:r>
            <a:r>
              <a:rPr lang="zh-CN" altLang="en-US" sz="2800" dirty="0"/>
              <a:t>的频度信息</a:t>
            </a:r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971391"/>
              </p:ext>
            </p:extLst>
          </p:nvPr>
        </p:nvGraphicFramePr>
        <p:xfrm>
          <a:off x="2231740" y="1420416"/>
          <a:ext cx="5410200" cy="571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Equation" r:id="rId3" imgW="2184120" imgH="431640" progId="Equation.3">
                  <p:embed/>
                </p:oleObj>
              </mc:Choice>
              <mc:Fallback>
                <p:oleObj name="Equation" r:id="rId3" imgW="21841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1740" y="1420416"/>
                        <a:ext cx="5410200" cy="5716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6808880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自定义 54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85251"/>
      </a:accent1>
      <a:accent2>
        <a:srgbClr val="EEE895"/>
      </a:accent2>
      <a:accent3>
        <a:srgbClr val="585251"/>
      </a:accent3>
      <a:accent4>
        <a:srgbClr val="EEE895"/>
      </a:accent4>
      <a:accent5>
        <a:srgbClr val="585251"/>
      </a:accent5>
      <a:accent6>
        <a:srgbClr val="EEE89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2006</TotalTime>
  <Words>1267</Words>
  <Application>Microsoft Office PowerPoint</Application>
  <PresentationFormat>自定义</PresentationFormat>
  <Paragraphs>176</Paragraphs>
  <Slides>28</Slides>
  <Notes>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0" baseType="lpstr"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信息抽取</vt:lpstr>
      <vt:lpstr>分词</vt:lpstr>
      <vt:lpstr>Jieba分词</vt:lpstr>
      <vt:lpstr>Ngram</vt:lpstr>
      <vt:lpstr>N-gram语言模型</vt:lpstr>
      <vt:lpstr>N的选择：可靠性 vs. 辨别力</vt:lpstr>
      <vt:lpstr>可靠性 vs. 辨别力</vt:lpstr>
      <vt:lpstr>Ngram分词</vt:lpstr>
      <vt:lpstr>HMM</vt:lpstr>
      <vt:lpstr>基于HMM的词性标注</vt:lpstr>
      <vt:lpstr>基于HMM的词性标注</vt:lpstr>
      <vt:lpstr>基于HMM的词性标注</vt:lpstr>
      <vt:lpstr>基于HMM的词性标注</vt:lpstr>
      <vt:lpstr>参数训练</vt:lpstr>
      <vt:lpstr>NER 实体识别</vt:lpstr>
      <vt:lpstr>PowerPoint 演示文稿</vt:lpstr>
      <vt:lpstr>文本分类</vt:lpstr>
      <vt:lpstr>文本排序</vt:lpstr>
      <vt:lpstr>主题模型</vt:lpstr>
      <vt:lpstr>情感分析</vt:lpstr>
      <vt:lpstr>NLP总结和文本分类</vt:lpstr>
      <vt:lpstr>PowerPoint 演示文稿</vt:lpstr>
      <vt:lpstr>问答系统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localadmin</cp:lastModifiedBy>
  <cp:revision>659</cp:revision>
  <dcterms:created xsi:type="dcterms:W3CDTF">2017-06-09T15:26:00Z</dcterms:created>
  <dcterms:modified xsi:type="dcterms:W3CDTF">2018-09-07T08:31:18Z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