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8" r:id="rId4"/>
    <p:sldId id="260" r:id="rId5"/>
    <p:sldId id="262" r:id="rId6"/>
    <p:sldId id="263" r:id="rId7"/>
    <p:sldId id="264" r:id="rId8"/>
    <p:sldId id="265" r:id="rId9"/>
    <p:sldId id="266" r:id="rId11"/>
    <p:sldId id="270" r:id="rId12"/>
    <p:sldId id="271" r:id="rId13"/>
    <p:sldId id="272" r:id="rId14"/>
    <p:sldId id="267" r:id="rId15"/>
    <p:sldId id="268" r:id="rId16"/>
    <p:sldId id="269" r:id="rId17"/>
    <p:sldId id="273" r:id="rId18"/>
    <p:sldId id="274"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The weather search</a:t>
            </a:r>
            <a:endParaRPr lang="zh-CN" altLang="en-US"/>
          </a:p>
        </p:txBody>
      </p:sp>
      <p:sp>
        <p:nvSpPr>
          <p:cNvPr id="3" name="副标题 2"/>
          <p:cNvSpPr>
            <a:spLocks noGrp="1"/>
          </p:cNvSpPr>
          <p:nvPr>
            <p:ph type="subTitle" idx="1"/>
          </p:nvPr>
        </p:nvSpPr>
        <p:spPr/>
        <p:txBody>
          <a:bodyPr/>
          <a:p>
            <a:r>
              <a:rPr lang="ko-KR" altLang="zh-CN"/>
              <a:t>왕디청</a:t>
            </a:r>
            <a:endParaRPr lang="ko-KR"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7815" y="281305"/>
            <a:ext cx="11055985" cy="5895975"/>
          </a:xfrm>
        </p:spPr>
        <p:txBody>
          <a:bodyPr/>
          <a:p>
            <a:r>
              <a:rPr lang="zh-CN" altLang="en-US" sz="1600">
                <a:sym typeface="+mn-ea"/>
              </a:rPr>
              <a:t>In addition, using the HttpUtil after class to regional information, because the data contains some separators, not directly deposited in the database, and also the JSON format to weather information, also requires data parsing, so you also need to have a Utility class used for data processing</a:t>
            </a:r>
            <a:endParaRPr lang="zh-CN" altLang="en-US" sz="1600"/>
          </a:p>
          <a:p>
            <a:endParaRPr lang="zh-CN" altLang="en-US" sz="1600"/>
          </a:p>
        </p:txBody>
      </p:sp>
      <p:pic>
        <p:nvPicPr>
          <p:cNvPr id="4" name="图片 3" descr="15"/>
          <p:cNvPicPr>
            <a:picLocks noChangeAspect="1"/>
          </p:cNvPicPr>
          <p:nvPr/>
        </p:nvPicPr>
        <p:blipFill>
          <a:blip r:embed="rId1"/>
          <a:stretch>
            <a:fillRect/>
          </a:stretch>
        </p:blipFill>
        <p:spPr>
          <a:xfrm>
            <a:off x="551815" y="1009650"/>
            <a:ext cx="3733800" cy="5513705"/>
          </a:xfrm>
          <a:prstGeom prst="rect">
            <a:avLst/>
          </a:prstGeom>
        </p:spPr>
      </p:pic>
      <p:pic>
        <p:nvPicPr>
          <p:cNvPr id="5" name="图片 4" descr="16"/>
          <p:cNvPicPr>
            <a:picLocks noChangeAspect="1"/>
          </p:cNvPicPr>
          <p:nvPr/>
        </p:nvPicPr>
        <p:blipFill>
          <a:blip r:embed="rId2"/>
          <a:stretch>
            <a:fillRect/>
          </a:stretch>
        </p:blipFill>
        <p:spPr>
          <a:xfrm>
            <a:off x="4285615" y="1009650"/>
            <a:ext cx="3837940" cy="5513705"/>
          </a:xfrm>
          <a:prstGeom prst="rect">
            <a:avLst/>
          </a:prstGeom>
        </p:spPr>
      </p:pic>
      <p:pic>
        <p:nvPicPr>
          <p:cNvPr id="6" name="图片 5" descr="17"/>
          <p:cNvPicPr>
            <a:picLocks noChangeAspect="1"/>
          </p:cNvPicPr>
          <p:nvPr/>
        </p:nvPicPr>
        <p:blipFill>
          <a:blip r:embed="rId3"/>
          <a:stretch>
            <a:fillRect/>
          </a:stretch>
        </p:blipFill>
        <p:spPr>
          <a:xfrm>
            <a:off x="8056245" y="1009650"/>
            <a:ext cx="3915410" cy="30232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6. The adapter</a:t>
            </a:r>
            <a:endParaRPr lang="zh-CN" altLang="en-US"/>
          </a:p>
        </p:txBody>
      </p:sp>
      <p:sp>
        <p:nvSpPr>
          <p:cNvPr id="3" name="内容占位符 2"/>
          <p:cNvSpPr>
            <a:spLocks noGrp="1"/>
          </p:cNvSpPr>
          <p:nvPr>
            <p:ph idx="1"/>
          </p:nvPr>
        </p:nvSpPr>
        <p:spPr/>
        <p:txBody>
          <a:bodyPr/>
          <a:p>
            <a:r>
              <a:rPr lang="zh-CN" altLang="en-US" sz="1600"/>
              <a:t>The above dynamic diagram shows hourly weather prediction information, which is rendered using the ListView, which provides an adapter for it</a:t>
            </a:r>
            <a:endParaRPr lang="zh-CN" altLang="en-US" sz="1600"/>
          </a:p>
          <a:p>
            <a:r>
              <a:rPr lang="zh-CN" altLang="en-US" sz="1600"/>
              <a:t>The layout file used by ListView is as follows:</a:t>
            </a:r>
            <a:endParaRPr lang="zh-CN" altLang="en-US" sz="1600"/>
          </a:p>
        </p:txBody>
      </p:sp>
      <p:pic>
        <p:nvPicPr>
          <p:cNvPr id="4" name="图片 3" descr="21"/>
          <p:cNvPicPr>
            <a:picLocks noChangeAspect="1"/>
          </p:cNvPicPr>
          <p:nvPr/>
        </p:nvPicPr>
        <p:blipFill>
          <a:blip r:embed="rId1"/>
          <a:stretch>
            <a:fillRect/>
          </a:stretch>
        </p:blipFill>
        <p:spPr>
          <a:xfrm>
            <a:off x="1194435" y="2687955"/>
            <a:ext cx="2409190" cy="3834130"/>
          </a:xfrm>
          <a:prstGeom prst="rect">
            <a:avLst/>
          </a:prstGeom>
        </p:spPr>
      </p:pic>
      <p:pic>
        <p:nvPicPr>
          <p:cNvPr id="5" name="图片 4" descr="22"/>
          <p:cNvPicPr>
            <a:picLocks noChangeAspect="1"/>
          </p:cNvPicPr>
          <p:nvPr/>
        </p:nvPicPr>
        <p:blipFill>
          <a:blip r:embed="rId2"/>
          <a:stretch>
            <a:fillRect/>
          </a:stretch>
        </p:blipFill>
        <p:spPr>
          <a:xfrm>
            <a:off x="3603625" y="2687955"/>
            <a:ext cx="3218815" cy="3044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5600" y="204470"/>
            <a:ext cx="10998200" cy="5972810"/>
          </a:xfrm>
        </p:spPr>
        <p:txBody>
          <a:bodyPr/>
          <a:p>
            <a:r>
              <a:rPr lang="zh-CN" altLang="en-US" sz="1600"/>
              <a:t>Then create a new WeatherAdapter that inherits from the ArrayAdapter&lt; HourlyWeather&gt;</a:t>
            </a:r>
            <a:endParaRPr lang="zh-CN" altLang="en-US" sz="1600"/>
          </a:p>
          <a:p>
            <a:r>
              <a:rPr lang="zh-CN" altLang="en-US" sz="1600"/>
              <a:t>Just override the getView(int position, View convertView, View group parent) method</a:t>
            </a:r>
            <a:endParaRPr lang="zh-CN" altLang="en-US" sz="1600"/>
          </a:p>
        </p:txBody>
      </p:sp>
      <p:pic>
        <p:nvPicPr>
          <p:cNvPr id="4" name="图片 3" descr="23"/>
          <p:cNvPicPr>
            <a:picLocks noChangeAspect="1"/>
          </p:cNvPicPr>
          <p:nvPr/>
        </p:nvPicPr>
        <p:blipFill>
          <a:blip r:embed="rId1"/>
          <a:stretch>
            <a:fillRect/>
          </a:stretch>
        </p:blipFill>
        <p:spPr>
          <a:xfrm>
            <a:off x="550545" y="1056005"/>
            <a:ext cx="6817995" cy="5025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 The Activity of the writing</a:t>
            </a:r>
            <a:endParaRPr lang="zh-CN" altLang="en-US"/>
          </a:p>
        </p:txBody>
      </p:sp>
      <p:sp>
        <p:nvSpPr>
          <p:cNvPr id="3" name="内容占位符 2"/>
          <p:cNvSpPr>
            <a:spLocks noGrp="1"/>
          </p:cNvSpPr>
          <p:nvPr>
            <p:ph idx="1"/>
          </p:nvPr>
        </p:nvSpPr>
        <p:spPr/>
        <p:txBody>
          <a:bodyPr/>
          <a:p>
            <a:r>
              <a:rPr lang="zh-CN" altLang="en-US" sz="1600"/>
              <a:t>The first step is to complete the regional selection interface ChooseAreaActivity</a:t>
            </a:r>
            <a:endParaRPr lang="zh-CN" altLang="en-US" sz="1600"/>
          </a:p>
          <a:p>
            <a:r>
              <a:rPr lang="zh-CN" altLang="en-US" sz="1600"/>
              <a:t>The interface of ChooseAreaActivity consists of a middle TextView and a ListView</a:t>
            </a:r>
            <a:endParaRPr lang="zh-CN" altLang="en-US" sz="1600"/>
          </a:p>
          <a:p>
            <a:r>
              <a:rPr lang="zh-CN" altLang="en-US" sz="1600"/>
              <a:t>The layout file is as follows:</a:t>
            </a:r>
            <a:endParaRPr lang="zh-CN" altLang="en-US" sz="1600"/>
          </a:p>
        </p:txBody>
      </p:sp>
      <p:pic>
        <p:nvPicPr>
          <p:cNvPr id="4" name="图片 3" descr="24"/>
          <p:cNvPicPr>
            <a:picLocks noChangeAspect="1"/>
          </p:cNvPicPr>
          <p:nvPr/>
        </p:nvPicPr>
        <p:blipFill>
          <a:blip r:embed="rId1"/>
          <a:stretch>
            <a:fillRect/>
          </a:stretch>
        </p:blipFill>
        <p:spPr>
          <a:xfrm>
            <a:off x="838200" y="2955290"/>
            <a:ext cx="4712335" cy="3221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81330" y="358775"/>
            <a:ext cx="10872470" cy="5818505"/>
          </a:xfrm>
        </p:spPr>
        <p:txBody>
          <a:bodyPr/>
          <a:p>
            <a:r>
              <a:rPr lang="zh-CN" altLang="en-US" sz="1600"/>
              <a:t>ChooseAreaActivity needs to complete the loading of the list of regions, passing the selected County name to WeatherActivity</a:t>
            </a:r>
            <a:endParaRPr lang="zh-CN" altLang="en-US" sz="1600"/>
          </a:p>
          <a:p>
            <a:r>
              <a:rPr lang="zh-CN" altLang="en-US" sz="1600"/>
              <a:t>In addition, showProgressDialog() is used to render a progress dialog box, also set to fail to close by the return ke</a:t>
            </a:r>
            <a:r>
              <a:rPr lang="en-US" altLang="zh-CN" sz="1600"/>
              <a:t>y</a:t>
            </a:r>
            <a:endParaRPr lang="en-US" altLang="zh-CN" sz="1600"/>
          </a:p>
        </p:txBody>
      </p:sp>
      <p:pic>
        <p:nvPicPr>
          <p:cNvPr id="4" name="图片 3" descr="30"/>
          <p:cNvPicPr>
            <a:picLocks noChangeAspect="1"/>
          </p:cNvPicPr>
          <p:nvPr/>
        </p:nvPicPr>
        <p:blipFill>
          <a:blip r:embed="rId1"/>
          <a:stretch>
            <a:fillRect/>
          </a:stretch>
        </p:blipFill>
        <p:spPr>
          <a:xfrm>
            <a:off x="481330" y="981075"/>
            <a:ext cx="4243705" cy="5499100"/>
          </a:xfrm>
          <a:prstGeom prst="rect">
            <a:avLst/>
          </a:prstGeom>
        </p:spPr>
      </p:pic>
      <p:pic>
        <p:nvPicPr>
          <p:cNvPr id="5" name="图片 4" descr="31"/>
          <p:cNvPicPr>
            <a:picLocks noChangeAspect="1"/>
          </p:cNvPicPr>
          <p:nvPr/>
        </p:nvPicPr>
        <p:blipFill>
          <a:blip r:embed="rId2"/>
          <a:stretch>
            <a:fillRect/>
          </a:stretch>
        </p:blipFill>
        <p:spPr>
          <a:xfrm>
            <a:off x="4725035" y="981075"/>
            <a:ext cx="4321810" cy="5504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32"/>
          <p:cNvPicPr>
            <a:picLocks noChangeAspect="1"/>
          </p:cNvPicPr>
          <p:nvPr>
            <p:ph idx="1"/>
          </p:nvPr>
        </p:nvPicPr>
        <p:blipFill>
          <a:blip r:embed="rId1"/>
          <a:stretch>
            <a:fillRect/>
          </a:stretch>
        </p:blipFill>
        <p:spPr>
          <a:xfrm>
            <a:off x="160655" y="339725"/>
            <a:ext cx="4342765" cy="5721985"/>
          </a:xfrm>
          <a:prstGeom prst="rect">
            <a:avLst/>
          </a:prstGeom>
        </p:spPr>
      </p:pic>
      <p:pic>
        <p:nvPicPr>
          <p:cNvPr id="5" name="图片 4" descr="33"/>
          <p:cNvPicPr>
            <a:picLocks noChangeAspect="1"/>
          </p:cNvPicPr>
          <p:nvPr/>
        </p:nvPicPr>
        <p:blipFill>
          <a:blip r:embed="rId2"/>
          <a:stretch>
            <a:fillRect/>
          </a:stretch>
        </p:blipFill>
        <p:spPr>
          <a:xfrm>
            <a:off x="4503420" y="339725"/>
            <a:ext cx="4407535" cy="5727065"/>
          </a:xfrm>
          <a:prstGeom prst="rect">
            <a:avLst/>
          </a:prstGeom>
        </p:spPr>
      </p:pic>
      <p:pic>
        <p:nvPicPr>
          <p:cNvPr id="6" name="图片 5" descr="34"/>
          <p:cNvPicPr>
            <a:picLocks noChangeAspect="1"/>
          </p:cNvPicPr>
          <p:nvPr/>
        </p:nvPicPr>
        <p:blipFill>
          <a:blip r:embed="rId3"/>
          <a:stretch>
            <a:fillRect/>
          </a:stretch>
        </p:blipFill>
        <p:spPr>
          <a:xfrm>
            <a:off x="7936865" y="4686935"/>
            <a:ext cx="3794760" cy="1374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4495" y="291465"/>
            <a:ext cx="10949305" cy="5885815"/>
          </a:xfrm>
        </p:spPr>
        <p:txBody>
          <a:bodyPr/>
          <a:p>
            <a:r>
              <a:rPr lang="zh-CN" altLang="en-US" sz="1600"/>
              <a:t>WeatherActivity's layout is relatively complex, containing many textviews that simply render the data in text</a:t>
            </a:r>
            <a:endParaRPr lang="zh-CN" altLang="en-US" sz="1600"/>
          </a:p>
        </p:txBody>
      </p:sp>
      <p:pic>
        <p:nvPicPr>
          <p:cNvPr id="4" name="图片 3" descr="35"/>
          <p:cNvPicPr>
            <a:picLocks noChangeAspect="1"/>
          </p:cNvPicPr>
          <p:nvPr/>
        </p:nvPicPr>
        <p:blipFill>
          <a:blip r:embed="rId1"/>
          <a:stretch>
            <a:fillRect/>
          </a:stretch>
        </p:blipFill>
        <p:spPr>
          <a:xfrm>
            <a:off x="511175" y="702310"/>
            <a:ext cx="3985260" cy="5683885"/>
          </a:xfrm>
          <a:prstGeom prst="rect">
            <a:avLst/>
          </a:prstGeom>
        </p:spPr>
      </p:pic>
      <p:pic>
        <p:nvPicPr>
          <p:cNvPr id="5" name="图片 4" descr="36"/>
          <p:cNvPicPr>
            <a:picLocks noChangeAspect="1"/>
          </p:cNvPicPr>
          <p:nvPr/>
        </p:nvPicPr>
        <p:blipFill>
          <a:blip r:embed="rId2"/>
          <a:stretch>
            <a:fillRect/>
          </a:stretch>
        </p:blipFill>
        <p:spPr>
          <a:xfrm>
            <a:off x="4370705" y="702310"/>
            <a:ext cx="4006215" cy="5683885"/>
          </a:xfrm>
          <a:prstGeom prst="rect">
            <a:avLst/>
          </a:prstGeom>
        </p:spPr>
      </p:pic>
      <p:pic>
        <p:nvPicPr>
          <p:cNvPr id="6" name="图片 5" descr="37"/>
          <p:cNvPicPr>
            <a:picLocks noChangeAspect="1"/>
          </p:cNvPicPr>
          <p:nvPr/>
        </p:nvPicPr>
        <p:blipFill>
          <a:blip r:embed="rId3"/>
          <a:stretch>
            <a:fillRect/>
          </a:stretch>
        </p:blipFill>
        <p:spPr>
          <a:xfrm>
            <a:off x="8188960" y="702310"/>
            <a:ext cx="3831590" cy="29000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Access to regional information</a:t>
            </a:r>
            <a:endParaRPr lang="zh-CN" altLang="en-US"/>
          </a:p>
        </p:txBody>
      </p:sp>
      <p:sp>
        <p:nvSpPr>
          <p:cNvPr id="3" name="内容占位符 2"/>
          <p:cNvSpPr>
            <a:spLocks noGrp="1"/>
          </p:cNvSpPr>
          <p:nvPr>
            <p:ph idx="1"/>
          </p:nvPr>
        </p:nvSpPr>
        <p:spPr/>
        <p:txBody>
          <a:bodyPr/>
          <a:p>
            <a:r>
              <a:rPr lang="zh-CN" altLang="en-US" sz="1600"/>
              <a:t>To make such a weather forecast app, you first need to get a list of domestic regions</a:t>
            </a:r>
            <a:endParaRPr lang="zh-CN" altLang="en-US" sz="1600"/>
          </a:p>
          <a:p>
            <a:r>
              <a:rPr lang="zh-CN" altLang="en-US" sz="1600"/>
              <a:t>Chinese weather net open interface with weather forecast, access to "http://www.weather.com.cn/data/list3/city.xml" can obtain a list to domestic provinces and its code</a:t>
            </a:r>
            <a:endParaRPr lang="zh-CN" altLang="en-US" sz="1600"/>
          </a:p>
          <a:p>
            <a:r>
              <a:rPr lang="zh-CN" altLang="en-US" sz="1600">
                <a:sym typeface="+mn-ea"/>
              </a:rPr>
              <a:t>If you want to obtain a list of guangdong province under the city, by above knowable, code-named 28 in guangdong province, the interface address is "http://www.weather.com.cn/data/list3/city28.xml", access to the list of cities and the code is as follows:</a:t>
            </a:r>
            <a:endParaRPr lang="zh-CN" altLang="en-US" sz="1600"/>
          </a:p>
          <a:p>
            <a:r>
              <a:rPr lang="zh-CN" altLang="en-US" sz="1600">
                <a:sym typeface="+mn-ea"/>
              </a:rPr>
              <a:t>You can also get more detailed regional information by analogy, which completes the beginning</a:t>
            </a:r>
            <a:endParaRPr lang="en-US" altLang="zh-CN" sz="16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Access to weather information</a:t>
            </a:r>
            <a:endParaRPr lang="zh-CN" altLang="en-US"/>
          </a:p>
        </p:txBody>
      </p:sp>
      <p:sp>
        <p:nvSpPr>
          <p:cNvPr id="3" name="内容占位符 2"/>
          <p:cNvSpPr>
            <a:spLocks noGrp="1"/>
          </p:cNvSpPr>
          <p:nvPr>
            <p:ph idx="1"/>
          </p:nvPr>
        </p:nvSpPr>
        <p:spPr/>
        <p:txBody>
          <a:bodyPr>
            <a:normAutofit lnSpcReduction="10000"/>
          </a:bodyPr>
          <a:p>
            <a:r>
              <a:rPr lang="zh-CN" altLang="en-US" sz="1600"/>
              <a:t>Baidu's APIStore has a rich interface that covers many aspects of life. For example, we can get JSON data containing weather information through an APIStore interface, thus realizing weather forecasting</a:t>
            </a:r>
            <a:endParaRPr lang="zh-CN" altLang="en-US" sz="1600"/>
          </a:p>
          <a:p>
            <a:r>
              <a:rPr lang="zh-CN" altLang="en-US" sz="1600"/>
              <a:t>First, users must have a baidu account and then log on to the following website: China and world weather forecast</a:t>
            </a:r>
            <a:endParaRPr lang="zh-CN" altLang="en-US" sz="1600"/>
          </a:p>
          <a:p>
            <a:r>
              <a:rPr lang="zh-CN" altLang="en-US" sz="1600"/>
              <a:t>The interface is free, but therefore not stable enough, and I often make mistakes when debugging</a:t>
            </a:r>
            <a:endParaRPr lang="zh-CN" altLang="en-US" sz="1600"/>
          </a:p>
          <a:p>
            <a:r>
              <a:rPr lang="zh-CN" altLang="en-US" sz="1600"/>
              <a:t>Then click "your own apikey" under the API option to view your own apikey. This value is the only identifier for each developer and app, and it needs to be properly preserved so t</a:t>
            </a:r>
            <a:r>
              <a:rPr lang="zh-CN" altLang="en-US" sz="1600">
                <a:sym typeface="+mn-ea"/>
              </a:rPr>
              <a:t>The weather information obtained is in JSON format and needs to be parsed in the program</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zh-CN" altLang="en-US" sz="1600"/>
              <a:t>hat the apikey can be used for the next step</a:t>
            </a:r>
            <a:endParaRPr lang="zh-CN" altLang="en-US" sz="1600"/>
          </a:p>
        </p:txBody>
      </p:sp>
      <p:pic>
        <p:nvPicPr>
          <p:cNvPr id="4" name="图片 3"/>
          <p:cNvPicPr>
            <a:picLocks noChangeAspect="1"/>
          </p:cNvPicPr>
          <p:nvPr/>
        </p:nvPicPr>
        <p:blipFill>
          <a:blip r:embed="rId1"/>
          <a:stretch>
            <a:fillRect/>
          </a:stretch>
        </p:blipFill>
        <p:spPr>
          <a:xfrm>
            <a:off x="958850" y="3738880"/>
            <a:ext cx="5750560" cy="15627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Database design</a:t>
            </a:r>
            <a:endParaRPr lang="zh-CN" altLang="en-US"/>
          </a:p>
        </p:txBody>
      </p:sp>
      <p:sp>
        <p:nvSpPr>
          <p:cNvPr id="3" name="内容占位符 2"/>
          <p:cNvSpPr>
            <a:spLocks noGrp="1"/>
          </p:cNvSpPr>
          <p:nvPr>
            <p:ph idx="1"/>
          </p:nvPr>
        </p:nvSpPr>
        <p:spPr/>
        <p:txBody>
          <a:bodyPr>
            <a:normAutofit/>
          </a:bodyPr>
          <a:p>
            <a:r>
              <a:rPr lang="zh-CN" altLang="en-US" sz="1600"/>
              <a:t>The information in the area list is usually fixed, so we can store the data obtained from the first network into the database and read it from the database the next time we access it</a:t>
            </a:r>
            <a:endParaRPr lang="zh-CN" altLang="en-US" sz="1600"/>
          </a:p>
          <a:p>
            <a:r>
              <a:rPr lang="zh-CN" altLang="en-US" sz="1600"/>
              <a:t>The first is to set up four models, including: provinces, cities, counties and hourly weather forecasts, to carry data</a:t>
            </a:r>
            <a:endParaRPr lang="zh-CN" altLang="en-US" sz="1600"/>
          </a:p>
          <a:p>
            <a:r>
              <a:rPr lang="zh-CN" altLang="en-US" sz="1600"/>
              <a:t>Each Model includes several attributes and corresponding get and set methods</a:t>
            </a:r>
            <a:endParaRPr lang="zh-CN" altLang="en-US" sz="1600"/>
          </a:p>
          <a:p>
            <a:r>
              <a:rPr lang="zh-CN" altLang="en-US" sz="1600"/>
              <a:t>For example, the design of the Province Province Province is shown as follows. The design of the City and County is similar</a:t>
            </a:r>
            <a:endParaRPr lang="zh-CN" altLang="en-US" sz="1600"/>
          </a:p>
        </p:txBody>
      </p:sp>
      <p:pic>
        <p:nvPicPr>
          <p:cNvPr id="4" name="图片 3" descr="5"/>
          <p:cNvPicPr>
            <a:picLocks noChangeAspect="1"/>
          </p:cNvPicPr>
          <p:nvPr/>
        </p:nvPicPr>
        <p:blipFill>
          <a:blip r:embed="rId1"/>
          <a:stretch>
            <a:fillRect/>
          </a:stretch>
        </p:blipFill>
        <p:spPr>
          <a:xfrm>
            <a:off x="1106805" y="3369310"/>
            <a:ext cx="4224020" cy="2807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2755" y="271145"/>
            <a:ext cx="10901045" cy="5906135"/>
          </a:xfrm>
        </p:spPr>
        <p:txBody>
          <a:bodyPr/>
          <a:p>
            <a:r>
              <a:rPr lang="zh-CN" altLang="en-US" sz="1600"/>
              <a:t>HourlyWeather is designed as follows:</a:t>
            </a:r>
            <a:endParaRPr lang="zh-CN" altLang="en-US" sz="1600"/>
          </a:p>
        </p:txBody>
      </p:sp>
      <p:pic>
        <p:nvPicPr>
          <p:cNvPr id="4" name="图片 3" descr="6"/>
          <p:cNvPicPr>
            <a:picLocks noChangeAspect="1"/>
          </p:cNvPicPr>
          <p:nvPr/>
        </p:nvPicPr>
        <p:blipFill>
          <a:blip r:embed="rId1"/>
          <a:stretch>
            <a:fillRect/>
          </a:stretch>
        </p:blipFill>
        <p:spPr>
          <a:xfrm>
            <a:off x="694055" y="613410"/>
            <a:ext cx="6189980" cy="5747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4810" y="232410"/>
            <a:ext cx="10968990" cy="5944870"/>
          </a:xfrm>
        </p:spPr>
        <p:txBody>
          <a:bodyPr/>
          <a:p>
            <a:r>
              <a:rPr lang="zh-CN" altLang="en-US" sz="1600"/>
              <a:t>Then, create a new DatabaseHelper class that inherits from SQLiteOpenHelper to create three database tables</a:t>
            </a:r>
            <a:endParaRPr lang="zh-CN" altLang="en-US" sz="1600"/>
          </a:p>
        </p:txBody>
      </p:sp>
      <p:pic>
        <p:nvPicPr>
          <p:cNvPr id="4" name="图片 3" descr="7"/>
          <p:cNvPicPr>
            <a:picLocks noChangeAspect="1"/>
          </p:cNvPicPr>
          <p:nvPr/>
        </p:nvPicPr>
        <p:blipFill>
          <a:blip r:embed="rId1"/>
          <a:stretch>
            <a:fillRect/>
          </a:stretch>
        </p:blipFill>
        <p:spPr>
          <a:xfrm>
            <a:off x="2443480" y="742950"/>
            <a:ext cx="7305040" cy="5371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6900" y="368935"/>
            <a:ext cx="10756900" cy="5808345"/>
          </a:xfrm>
        </p:spPr>
        <p:txBody>
          <a:bodyPr/>
          <a:p>
            <a:r>
              <a:rPr lang="zh-CN" altLang="en-US" sz="1600"/>
              <a:t>Then, a WeatherDB class is created to perform actual database operations, including access to province information, city information, county information, and so on</a:t>
            </a:r>
            <a:endParaRPr lang="zh-CN" altLang="en-US" sz="1600"/>
          </a:p>
          <a:p>
            <a:r>
              <a:rPr lang="zh-CN" altLang="en-US" sz="1600"/>
              <a:t>It is important to note that since each city is contained within a province, querying the list of all cities within a province requires that the ID of the province be passed in as a unique identifier</a:t>
            </a:r>
            <a:endParaRPr lang="zh-CN" altLang="en-US" sz="1600"/>
          </a:p>
          <a:p>
            <a:endParaRPr lang="zh-CN" altLang="en-US" sz="1600"/>
          </a:p>
        </p:txBody>
      </p:sp>
      <p:pic>
        <p:nvPicPr>
          <p:cNvPr id="4" name="图片 3" descr="8"/>
          <p:cNvPicPr>
            <a:picLocks noChangeAspect="1"/>
          </p:cNvPicPr>
          <p:nvPr/>
        </p:nvPicPr>
        <p:blipFill>
          <a:blip r:embed="rId1"/>
          <a:stretch>
            <a:fillRect/>
          </a:stretch>
        </p:blipFill>
        <p:spPr>
          <a:xfrm>
            <a:off x="144145" y="1783715"/>
            <a:ext cx="3820160" cy="4274820"/>
          </a:xfrm>
          <a:prstGeom prst="rect">
            <a:avLst/>
          </a:prstGeom>
        </p:spPr>
      </p:pic>
      <p:pic>
        <p:nvPicPr>
          <p:cNvPr id="5" name="图片 4" descr="9"/>
          <p:cNvPicPr>
            <a:picLocks noChangeAspect="1"/>
          </p:cNvPicPr>
          <p:nvPr/>
        </p:nvPicPr>
        <p:blipFill>
          <a:blip r:embed="rId2"/>
          <a:stretch>
            <a:fillRect/>
          </a:stretch>
        </p:blipFill>
        <p:spPr>
          <a:xfrm>
            <a:off x="3964305" y="1774190"/>
            <a:ext cx="4107180" cy="4284345"/>
          </a:xfrm>
          <a:prstGeom prst="rect">
            <a:avLst/>
          </a:prstGeom>
        </p:spPr>
      </p:pic>
      <p:pic>
        <p:nvPicPr>
          <p:cNvPr id="8" name="图片 7" descr="11"/>
          <p:cNvPicPr>
            <a:picLocks noChangeAspect="1"/>
          </p:cNvPicPr>
          <p:nvPr/>
        </p:nvPicPr>
        <p:blipFill>
          <a:blip r:embed="rId3"/>
          <a:stretch>
            <a:fillRect/>
          </a:stretch>
        </p:blipFill>
        <p:spPr>
          <a:xfrm>
            <a:off x="8071485" y="1774190"/>
            <a:ext cx="3815715"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 Network operation</a:t>
            </a:r>
            <a:endParaRPr lang="zh-CN" altLang="en-US"/>
          </a:p>
        </p:txBody>
      </p:sp>
      <p:sp>
        <p:nvSpPr>
          <p:cNvPr id="3" name="内容占位符 2"/>
          <p:cNvSpPr>
            <a:spLocks noGrp="1"/>
          </p:cNvSpPr>
          <p:nvPr>
            <p:ph idx="1"/>
          </p:nvPr>
        </p:nvSpPr>
        <p:spPr/>
        <p:txBody>
          <a:bodyPr/>
          <a:p>
            <a:r>
              <a:rPr lang="zh-CN" altLang="en-US" sz="1600"/>
              <a:t>The entire app USES the same function to perform various data operations, which is included in the HttpUtil class as a static function</a:t>
            </a:r>
            <a:endParaRPr lang="zh-CN" altLang="en-US" sz="1600"/>
          </a:p>
          <a:p>
            <a:r>
              <a:rPr lang="zh-CN" altLang="en-US" sz="1600"/>
              <a:t>I need to fill in the apikey I applied for. This key is only useful for getting weather information, but it is not necessary for obtaining regional information</a:t>
            </a:r>
            <a:endParaRPr lang="zh-CN" altLang="en-US" sz="1600"/>
          </a:p>
        </p:txBody>
      </p:sp>
      <p:pic>
        <p:nvPicPr>
          <p:cNvPr id="4" name="图片 3" descr="12"/>
          <p:cNvPicPr>
            <a:picLocks noChangeAspect="1"/>
          </p:cNvPicPr>
          <p:nvPr/>
        </p:nvPicPr>
        <p:blipFill>
          <a:blip r:embed="rId1"/>
          <a:stretch>
            <a:fillRect/>
          </a:stretch>
        </p:blipFill>
        <p:spPr>
          <a:xfrm>
            <a:off x="1046480" y="2943860"/>
            <a:ext cx="3778250" cy="3675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 Tools</a:t>
            </a:r>
            <a:endParaRPr lang="zh-CN" altLang="en-US"/>
          </a:p>
        </p:txBody>
      </p:sp>
      <p:sp>
        <p:nvSpPr>
          <p:cNvPr id="3" name="内容占位符 2"/>
          <p:cNvSpPr>
            <a:spLocks noGrp="1"/>
          </p:cNvSpPr>
          <p:nvPr>
            <p:ph idx="1"/>
          </p:nvPr>
        </p:nvSpPr>
        <p:spPr/>
        <p:txBody>
          <a:bodyPr/>
          <a:p>
            <a:r>
              <a:rPr lang="zh-CN" altLang="en-US" sz="1600"/>
              <a:t>After network access data is successful or fails, data processing needs to be done by callback method, so an interface HttpCallbackListener needs to be set</a:t>
            </a:r>
            <a:endParaRPr lang="zh-CN" altLang="en-US" sz="1600"/>
          </a:p>
          <a:p>
            <a:endParaRPr lang="zh-CN" altLang="en-US" sz="1600"/>
          </a:p>
          <a:p>
            <a:endParaRPr lang="zh-CN" altLang="en-US" sz="1600"/>
          </a:p>
          <a:p>
            <a:endParaRPr lang="zh-CN" altLang="en-US" sz="1600"/>
          </a:p>
          <a:p>
            <a:endParaRPr lang="zh-CN" altLang="en-US" sz="1600"/>
          </a:p>
          <a:p>
            <a:r>
              <a:rPr lang="zh-CN" altLang="en-US" sz="1600"/>
              <a:t>In addition, using the HttpUtil after class to regional information, because the data contains some separators, not directly deposited in the database, and also the JSON format to weather information, also requires data parsing, so you also need to have a Utility class used for data processing</a:t>
            </a:r>
            <a:endParaRPr lang="zh-CN" altLang="en-US" sz="1600"/>
          </a:p>
        </p:txBody>
      </p:sp>
      <p:pic>
        <p:nvPicPr>
          <p:cNvPr id="4" name="图片 3" descr="13"/>
          <p:cNvPicPr>
            <a:picLocks noChangeAspect="1"/>
          </p:cNvPicPr>
          <p:nvPr/>
        </p:nvPicPr>
        <p:blipFill>
          <a:blip r:embed="rId1"/>
          <a:stretch>
            <a:fillRect/>
          </a:stretch>
        </p:blipFill>
        <p:spPr>
          <a:xfrm>
            <a:off x="1168400" y="2366010"/>
            <a:ext cx="4739005" cy="11626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4434</Words>
  <Application>WPS 演示</Application>
  <PresentationFormat>宽屏</PresentationFormat>
  <Paragraphs>76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Calibri Light</vt:lpstr>
      <vt:lpstr>Malgun Gothic</vt:lpstr>
      <vt:lpstr>Calibri</vt:lpstr>
      <vt:lpstr>微软雅黑</vt:lpstr>
      <vt:lpstr>Arial Unicode MS</vt:lpstr>
      <vt:lpstr>Office 主题</vt:lpstr>
      <vt:lpstr>The weather search</vt:lpstr>
      <vt:lpstr>1.Access to regional information</vt:lpstr>
      <vt:lpstr>2.Access to weather information</vt:lpstr>
      <vt:lpstr>3.Database design</vt:lpstr>
      <vt:lpstr>PowerPoint 演示文稿</vt:lpstr>
      <vt:lpstr>PowerPoint 演示文稿</vt:lpstr>
      <vt:lpstr>PowerPoint 演示文稿</vt:lpstr>
      <vt:lpstr>4. Network operation</vt:lpstr>
      <vt:lpstr>5. Tools</vt:lpstr>
      <vt:lpstr>PowerPoint 演示文稿</vt:lpstr>
      <vt:lpstr>6. The adapter</vt:lpstr>
      <vt:lpstr>PowerPoint 演示文稿</vt:lpstr>
      <vt:lpstr>7. The Activity of the writing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cp:revision>
  <dcterms:created xsi:type="dcterms:W3CDTF">2018-06-23T13:43:00Z</dcterms:created>
  <dcterms:modified xsi:type="dcterms:W3CDTF">2018-06-26T14:28:28Z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