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84" r:id="rId4"/>
    <p:sldId id="266" r:id="rId5"/>
    <p:sldId id="269" r:id="rId6"/>
    <p:sldId id="272" r:id="rId7"/>
    <p:sldId id="273" r:id="rId8"/>
    <p:sldId id="274" r:id="rId9"/>
    <p:sldId id="280" r:id="rId10"/>
    <p:sldId id="285" r:id="rId11"/>
    <p:sldId id="276" r:id="rId12"/>
    <p:sldId id="278" r:id="rId13"/>
    <p:sldId id="282" r:id="rId14"/>
    <p:sldId id="286" r:id="rId15"/>
    <p:sldId id="281" r:id="rId16"/>
    <p:sldId id="275" r:id="rId17"/>
    <p:sldId id="283" r:id="rId18"/>
    <p:sldId id="257" r:id="rId19"/>
    <p:sldId id="287" r:id="rId20"/>
    <p:sldId id="288" r:id="rId21"/>
    <p:sldId id="293" r:id="rId22"/>
    <p:sldId id="294" r:id="rId23"/>
    <p:sldId id="289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B9D0E"/>
    <a:srgbClr val="1D8DE5"/>
    <a:srgbClr val="39373A"/>
    <a:srgbClr val="FF9100"/>
    <a:srgbClr val="1A700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3814" autoAdjust="0"/>
  </p:normalViewPr>
  <p:slideViewPr>
    <p:cSldViewPr snapToGrid="0">
      <p:cViewPr varScale="1">
        <p:scale>
          <a:sx n="102" d="100"/>
          <a:sy n="102" d="100"/>
        </p:scale>
        <p:origin x="-102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06"/>
    </p:cViewPr>
  </p:sorterViewPr>
  <p:notesViewPr>
    <p:cSldViewPr snapToGrid="0">
      <p:cViewPr>
        <p:scale>
          <a:sx n="125" d="100"/>
          <a:sy n="125" d="100"/>
        </p:scale>
        <p:origin x="1572" y="-54"/>
      </p:cViewPr>
      <p:guideLst/>
    </p:cSldViewPr>
  </p:notes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E1C8848-441A-4243-985D-B525999B8196}" type="datetimeFigureOut">
              <a:rPr lang="zh-CN" altLang="en-US"/>
              <a:pPr>
                <a:defRPr/>
              </a:pPr>
              <a:t>2016/7/1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054674E-19D4-44D1-A576-4F031BDE91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54674E-19D4-44D1-A576-4F031BDE919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7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7381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421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6226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53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85087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149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1509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3460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0467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02521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90486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/>
        </p:nvSpPr>
        <p:spPr bwMode="auto">
          <a:xfrm>
            <a:off x="0" y="373063"/>
            <a:ext cx="12192000" cy="539750"/>
          </a:xfrm>
          <a:prstGeom prst="rect">
            <a:avLst/>
          </a:prstGeom>
          <a:solidFill>
            <a:srgbClr val="1D8DE5"/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六边形 9"/>
          <p:cNvSpPr>
            <a:spLocks noChangeArrowheads="1"/>
          </p:cNvSpPr>
          <p:nvPr/>
        </p:nvSpPr>
        <p:spPr bwMode="auto">
          <a:xfrm>
            <a:off x="495300" y="219075"/>
            <a:ext cx="996950" cy="858838"/>
          </a:xfrm>
          <a:prstGeom prst="hexagon">
            <a:avLst>
              <a:gd name="adj" fmla="val 25022"/>
              <a:gd name="vf" fmla="val 115470"/>
            </a:avLst>
          </a:prstGeom>
          <a:solidFill>
            <a:srgbClr val="00B050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b="1" i="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19.xml"/><Relationship Id="rId7" Type="http://schemas.openxmlformats.org/officeDocument/2006/relationships/slide" Target="slide2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4" Type="http://schemas.openxmlformats.org/officeDocument/2006/relationships/slide" Target="slide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流程图: 文档 8"/>
          <p:cNvSpPr>
            <a:spLocks noChangeArrowheads="1"/>
          </p:cNvSpPr>
          <p:nvPr/>
        </p:nvSpPr>
        <p:spPr bwMode="auto">
          <a:xfrm>
            <a:off x="0" y="0"/>
            <a:ext cx="12192000" cy="5851525"/>
          </a:xfrm>
          <a:prstGeom prst="flowChartDocumen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TextBox 2"/>
          <p:cNvSpPr>
            <a:spLocks noChangeArrowheads="1"/>
          </p:cNvSpPr>
          <p:nvPr/>
        </p:nvSpPr>
        <p:spPr bwMode="auto">
          <a:xfrm>
            <a:off x="2525713" y="2231609"/>
            <a:ext cx="757130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产品设计简介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3076" name="文本框 1"/>
          <p:cNvSpPr txBox="1">
            <a:spLocks noChangeArrowheads="1"/>
          </p:cNvSpPr>
          <p:nvPr/>
        </p:nvSpPr>
        <p:spPr bwMode="auto">
          <a:xfrm>
            <a:off x="965200" y="1104900"/>
            <a:ext cx="434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产品设计系列课程</a:t>
            </a:r>
          </a:p>
        </p:txBody>
      </p:sp>
      <p:sp>
        <p:nvSpPr>
          <p:cNvPr id="3077" name="文本框 1"/>
          <p:cNvSpPr txBox="1">
            <a:spLocks noChangeArrowheads="1"/>
          </p:cNvSpPr>
          <p:nvPr/>
        </p:nvSpPr>
        <p:spPr bwMode="auto">
          <a:xfrm>
            <a:off x="8274049" y="5527675"/>
            <a:ext cx="37703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：王顶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E-mail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wangding@chmiot.net</a:t>
            </a:r>
            <a:endParaRPr lang="en-US" altLang="zh-CN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产品交流群： </a:t>
            </a:r>
            <a:r>
              <a:rPr lang="en-US" altLang="zh-CN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372388902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文本框 1"/>
          <p:cNvSpPr txBox="1">
            <a:spLocks noChangeArrowheads="1"/>
          </p:cNvSpPr>
          <p:nvPr/>
        </p:nvSpPr>
        <p:spPr bwMode="auto">
          <a:xfrm>
            <a:off x="9877425" y="260350"/>
            <a:ext cx="2166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课程编号：</a:t>
            </a:r>
            <a:r>
              <a:rPr lang="en-US" altLang="zh-CN" sz="1600" dirty="0" smtClean="0">
                <a:solidFill>
                  <a:schemeClr val="bg1"/>
                </a:solidFill>
              </a:rPr>
              <a:t>PDH001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722438" y="1851025"/>
            <a:ext cx="8848725" cy="1025525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210175" y="2049463"/>
            <a:ext cx="187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何为产品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1722438" y="3162300"/>
            <a:ext cx="8848725" cy="1025525"/>
          </a:xfrm>
          <a:prstGeom prst="round2DiagRect">
            <a:avLst/>
          </a:prstGeom>
          <a:solidFill>
            <a:srgbClr val="FF9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4" name="文本框 33"/>
          <p:cNvSpPr txBox="1">
            <a:spLocks noChangeArrowheads="1"/>
          </p:cNvSpPr>
          <p:nvPr/>
        </p:nvSpPr>
        <p:spPr bwMode="auto">
          <a:xfrm>
            <a:off x="4603750" y="3382963"/>
            <a:ext cx="3086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课程体系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对角圆角矩形 34"/>
          <p:cNvSpPr/>
          <p:nvPr/>
        </p:nvSpPr>
        <p:spPr bwMode="auto">
          <a:xfrm>
            <a:off x="1722438" y="4471988"/>
            <a:ext cx="8848725" cy="1025525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6" name="文本框 35"/>
          <p:cNvSpPr txBox="1">
            <a:spLocks noChangeArrowheads="1"/>
          </p:cNvSpPr>
          <p:nvPr/>
        </p:nvSpPr>
        <p:spPr bwMode="auto">
          <a:xfrm>
            <a:off x="4986338" y="4692650"/>
            <a:ext cx="2319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三要素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05492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72066" y="3831110"/>
            <a:ext cx="892306" cy="438150"/>
            <a:chOff x="3017695" y="1644650"/>
            <a:chExt cx="7537593" cy="438150"/>
          </a:xfrm>
        </p:grpSpPr>
        <p:sp>
          <p:nvSpPr>
            <p:cNvPr id="5148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149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软技能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150" name="圆角矩形 117"/>
          <p:cNvSpPr>
            <a:spLocks noChangeArrowheads="1"/>
          </p:cNvSpPr>
          <p:nvPr/>
        </p:nvSpPr>
        <p:spPr bwMode="auto">
          <a:xfrm>
            <a:off x="1772066" y="1278346"/>
            <a:ext cx="2486425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产品设计职位技能需求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29" name="文本框 108"/>
          <p:cNvSpPr>
            <a:spLocks noChangeArrowheads="1"/>
          </p:cNvSpPr>
          <p:nvPr/>
        </p:nvSpPr>
        <p:spPr bwMode="auto">
          <a:xfrm>
            <a:off x="3141157" y="1897894"/>
            <a:ext cx="3242560" cy="419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有一定的创新能力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团队协作能力</a:t>
            </a:r>
            <a:endParaRPr lang="en-US" altLang="zh-CN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逻辑思考能力</a:t>
            </a:r>
            <a:endParaRPr lang="en-US" altLang="zh-CN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沟通能力</a:t>
            </a:r>
            <a:endParaRPr lang="en-US" altLang="zh-CN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学习能力</a:t>
            </a:r>
            <a:endParaRPr lang="en-US" altLang="zh-CN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抗挫折能力</a:t>
            </a:r>
            <a:endParaRPr lang="en-US" altLang="zh-CN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抗压能力</a:t>
            </a:r>
            <a:endParaRPr lang="en-US" altLang="zh-CN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熟悉并热爱互联网</a:t>
            </a:r>
            <a:endParaRPr lang="en-US" altLang="zh-CN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具有很强的执行能力</a:t>
            </a:r>
            <a:endParaRPr lang="en-US" altLang="zh-CN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自律能力和情绪管理能力</a:t>
            </a:r>
            <a:endParaRPr lang="en-US" altLang="zh-CN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 bwMode="auto">
          <a:xfrm>
            <a:off x="2724939" y="2078394"/>
            <a:ext cx="295084" cy="3943583"/>
          </a:xfrm>
          <a:prstGeom prst="leftBrace">
            <a:avLst/>
          </a:prstGeom>
          <a:noFill/>
          <a:ln w="19050" cap="flat" cmpd="sng" algn="ctr">
            <a:solidFill>
              <a:srgbClr val="39373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668317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" grpId="0" animBg="1"/>
      <p:bldP spid="29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7385" y="3468157"/>
            <a:ext cx="892306" cy="438150"/>
            <a:chOff x="3017695" y="1644650"/>
            <a:chExt cx="7537593" cy="438150"/>
          </a:xfrm>
        </p:grpSpPr>
        <p:sp>
          <p:nvSpPr>
            <p:cNvPr id="5148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149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硬技能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" name="左大括号 17"/>
          <p:cNvSpPr/>
          <p:nvPr/>
        </p:nvSpPr>
        <p:spPr bwMode="auto">
          <a:xfrm>
            <a:off x="2245779" y="2404555"/>
            <a:ext cx="301478" cy="2531367"/>
          </a:xfrm>
          <a:prstGeom prst="leftBrace">
            <a:avLst/>
          </a:prstGeom>
          <a:noFill/>
          <a:ln w="19050" cap="flat" cmpd="sng" algn="ctr">
            <a:solidFill>
              <a:srgbClr val="39373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08"/>
          <p:cNvSpPr>
            <a:spLocks noChangeArrowheads="1"/>
          </p:cNvSpPr>
          <p:nvPr/>
        </p:nvSpPr>
        <p:spPr bwMode="auto">
          <a:xfrm>
            <a:off x="2715589" y="2157148"/>
            <a:ext cx="8583185" cy="277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熟悉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WAP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HTML5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产品设计规范，具备优秀的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UE/UI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设计意识和表达能力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dirty="0" err="1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MindManager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MRD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文档编写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善用数据分析，收集用户意见反馈，持续优化产品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熟悉某一行业（金融、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B2B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、房地产、汽车、保险等）</a:t>
            </a:r>
            <a:endParaRPr lang="en-US" altLang="zh-CN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17"/>
          <p:cNvSpPr>
            <a:spLocks noChangeArrowheads="1"/>
          </p:cNvSpPr>
          <p:nvPr/>
        </p:nvSpPr>
        <p:spPr bwMode="auto">
          <a:xfrm>
            <a:off x="1772066" y="1278346"/>
            <a:ext cx="2486425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产品设计职位技能需求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10737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 descr="产品设计课程规划v0.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61017"/>
            <a:ext cx="12192000" cy="51599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250372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722438" y="1851025"/>
            <a:ext cx="8848725" cy="1025525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210175" y="2049463"/>
            <a:ext cx="187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何为产品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1722438" y="3162300"/>
            <a:ext cx="8848725" cy="1025525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4" name="文本框 33"/>
          <p:cNvSpPr txBox="1">
            <a:spLocks noChangeArrowheads="1"/>
          </p:cNvSpPr>
          <p:nvPr/>
        </p:nvSpPr>
        <p:spPr bwMode="auto">
          <a:xfrm>
            <a:off x="4603750" y="3382963"/>
            <a:ext cx="3086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课程体系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对角圆角矩形 34"/>
          <p:cNvSpPr/>
          <p:nvPr/>
        </p:nvSpPr>
        <p:spPr bwMode="auto">
          <a:xfrm>
            <a:off x="1722438" y="4471988"/>
            <a:ext cx="8848725" cy="1025525"/>
          </a:xfrm>
          <a:prstGeom prst="round2DiagRect">
            <a:avLst/>
          </a:prstGeom>
          <a:solidFill>
            <a:srgbClr val="FF9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6" name="文本框 35"/>
          <p:cNvSpPr txBox="1">
            <a:spLocks noChangeArrowheads="1"/>
          </p:cNvSpPr>
          <p:nvPr/>
        </p:nvSpPr>
        <p:spPr bwMode="auto">
          <a:xfrm>
            <a:off x="4986338" y="4692650"/>
            <a:ext cx="2319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三要素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7665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三要素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911542" y="2500555"/>
            <a:ext cx="1242448" cy="438150"/>
            <a:chOff x="3017695" y="1644650"/>
            <a:chExt cx="7537593" cy="438150"/>
          </a:xfrm>
        </p:grpSpPr>
        <p:sp>
          <p:nvSpPr>
            <p:cNvPr id="46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47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人 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4" name="椭圆 10"/>
          <p:cNvSpPr>
            <a:spLocks noChangeArrowheads="1"/>
          </p:cNvSpPr>
          <p:nvPr/>
        </p:nvSpPr>
        <p:spPr bwMode="auto">
          <a:xfrm>
            <a:off x="2302052" y="2500555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1</a:t>
            </a:r>
            <a:endParaRPr lang="zh-CN" altLang="en-US" sz="200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911542" y="3370729"/>
            <a:ext cx="1242448" cy="438150"/>
            <a:chOff x="3017695" y="1644650"/>
            <a:chExt cx="7537593" cy="438150"/>
          </a:xfrm>
        </p:grpSpPr>
        <p:sp>
          <p:nvSpPr>
            <p:cNvPr id="66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67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流 程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8" name="椭圆 10"/>
          <p:cNvSpPr>
            <a:spLocks noChangeArrowheads="1"/>
          </p:cNvSpPr>
          <p:nvPr/>
        </p:nvSpPr>
        <p:spPr bwMode="auto">
          <a:xfrm>
            <a:off x="2302052" y="3370729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911542" y="4179848"/>
            <a:ext cx="1242448" cy="438150"/>
            <a:chOff x="3017695" y="1644650"/>
            <a:chExt cx="7537593" cy="438150"/>
          </a:xfrm>
        </p:grpSpPr>
        <p:sp>
          <p:nvSpPr>
            <p:cNvPr id="70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71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制 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2" name="椭圆 10"/>
          <p:cNvSpPr>
            <a:spLocks noChangeArrowheads="1"/>
          </p:cNvSpPr>
          <p:nvPr/>
        </p:nvSpPr>
        <p:spPr bwMode="auto">
          <a:xfrm>
            <a:off x="2302052" y="4179848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73" name="圆角矩形 117"/>
          <p:cNvSpPr>
            <a:spLocks noChangeArrowheads="1"/>
          </p:cNvSpPr>
          <p:nvPr/>
        </p:nvSpPr>
        <p:spPr bwMode="auto">
          <a:xfrm>
            <a:off x="2302051" y="1610396"/>
            <a:ext cx="2074005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软件工程的三要素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16" name="文本框 108"/>
          <p:cNvSpPr>
            <a:spLocks noChangeArrowheads="1"/>
          </p:cNvSpPr>
          <p:nvPr/>
        </p:nvSpPr>
        <p:spPr bwMode="auto">
          <a:xfrm>
            <a:off x="4190206" y="2526681"/>
            <a:ext cx="6442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产品经理、需求工程师、开发设计师、测试人员、运维人员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17" name="文本框 108"/>
          <p:cNvSpPr>
            <a:spLocks noChangeArrowheads="1"/>
          </p:cNvSpPr>
          <p:nvPr/>
        </p:nvSpPr>
        <p:spPr bwMode="auto">
          <a:xfrm>
            <a:off x="4190206" y="3390057"/>
            <a:ext cx="6442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需求分析、概要设计、详细设计、编码实现、测试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18" name="文本框 108"/>
          <p:cNvSpPr>
            <a:spLocks noChangeArrowheads="1"/>
          </p:cNvSpPr>
          <p:nvPr/>
        </p:nvSpPr>
        <p:spPr bwMode="auto">
          <a:xfrm>
            <a:off x="4190206" y="4179848"/>
            <a:ext cx="6442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……</a:t>
            </a:r>
            <a:endParaRPr lang="zh-CN" altLang="en-US" dirty="0">
              <a:solidFill>
                <a:srgbClr val="39373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7474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 animBg="1"/>
      <p:bldP spid="72" grpId="0" animBg="1"/>
      <p:bldP spid="73" grpId="0" animBg="1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三要素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43225" y="2419454"/>
            <a:ext cx="892306" cy="438150"/>
            <a:chOff x="3017695" y="1644650"/>
            <a:chExt cx="7537593" cy="438150"/>
          </a:xfrm>
        </p:grpSpPr>
        <p:sp>
          <p:nvSpPr>
            <p:cNvPr id="5148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149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人 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150" name="圆角矩形 117"/>
          <p:cNvSpPr>
            <a:spLocks noChangeArrowheads="1"/>
          </p:cNvSpPr>
          <p:nvPr/>
        </p:nvSpPr>
        <p:spPr bwMode="auto">
          <a:xfrm>
            <a:off x="1837381" y="1565728"/>
            <a:ext cx="1875940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产品设计三要素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43226" y="3282979"/>
            <a:ext cx="892306" cy="438150"/>
            <a:chOff x="3017695" y="1644650"/>
            <a:chExt cx="7537593" cy="438150"/>
          </a:xfrm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流 程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543225" y="4070834"/>
            <a:ext cx="892306" cy="438150"/>
            <a:chOff x="3017695" y="1644650"/>
            <a:chExt cx="7537593" cy="438150"/>
          </a:xfrm>
        </p:grpSpPr>
        <p:sp>
          <p:nvSpPr>
            <p:cNvPr id="26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7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制 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9" name="文本框 108"/>
          <p:cNvSpPr>
            <a:spLocks noChangeArrowheads="1"/>
          </p:cNvSpPr>
          <p:nvPr/>
        </p:nvSpPr>
        <p:spPr bwMode="auto">
          <a:xfrm>
            <a:off x="3772194" y="2438782"/>
            <a:ext cx="7422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产品经理、产品工程师、交互设计师、市场人员、技术人员、测试人员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31" name="文本框 108"/>
          <p:cNvSpPr>
            <a:spLocks noChangeArrowheads="1"/>
          </p:cNvSpPr>
          <p:nvPr/>
        </p:nvSpPr>
        <p:spPr bwMode="auto">
          <a:xfrm>
            <a:off x="3713321" y="4118075"/>
            <a:ext cx="6096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BRD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MRD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PRD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PMD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28" name="椭圆 10"/>
          <p:cNvSpPr>
            <a:spLocks noChangeArrowheads="1"/>
          </p:cNvSpPr>
          <p:nvPr/>
        </p:nvSpPr>
        <p:spPr bwMode="auto">
          <a:xfrm>
            <a:off x="1888910" y="2419454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1</a:t>
            </a:r>
            <a:endParaRPr lang="zh-CN" altLang="en-US" sz="200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34" name="椭圆 10"/>
          <p:cNvSpPr>
            <a:spLocks noChangeArrowheads="1"/>
          </p:cNvSpPr>
          <p:nvPr/>
        </p:nvSpPr>
        <p:spPr bwMode="auto">
          <a:xfrm>
            <a:off x="1888910" y="3289628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35" name="椭圆 10"/>
          <p:cNvSpPr>
            <a:spLocks noChangeArrowheads="1"/>
          </p:cNvSpPr>
          <p:nvPr/>
        </p:nvSpPr>
        <p:spPr bwMode="auto">
          <a:xfrm>
            <a:off x="1888910" y="4098747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9" name="文本框 10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772194" y="3317951"/>
            <a:ext cx="87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流程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20" name="文本框 10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651022" y="3317951"/>
            <a:ext cx="87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流程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22" name="文本框 10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529850" y="3317951"/>
            <a:ext cx="87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流程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23" name="文本框 108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408678" y="3317951"/>
            <a:ext cx="87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流程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24" name="文本框 10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287506" y="3317951"/>
            <a:ext cx="87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流程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30" name="文本框 108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166334" y="3328284"/>
            <a:ext cx="87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流程</a:t>
            </a:r>
            <a:r>
              <a:rPr lang="en-US" altLang="zh-CN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dirty="0">
              <a:solidFill>
                <a:srgbClr val="39373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769994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" grpId="0" animBg="1"/>
      <p:bldP spid="29" grpId="0"/>
      <p:bldP spid="31" grpId="0"/>
      <p:bldP spid="28" grpId="0" animBg="1"/>
      <p:bldP spid="34" grpId="0" animBg="1"/>
      <p:bldP spid="35" grpId="0" animBg="1"/>
      <p:bldP spid="19" grpId="0"/>
      <p:bldP spid="20" grpId="0"/>
      <p:bldP spid="22" grpId="0"/>
      <p:bldP spid="23" grpId="0"/>
      <p:bldP spid="24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思 考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08"/>
          <p:cNvSpPr>
            <a:spLocks noChangeArrowheads="1"/>
          </p:cNvSpPr>
          <p:nvPr/>
        </p:nvSpPr>
        <p:spPr bwMode="auto">
          <a:xfrm>
            <a:off x="1633538" y="3000814"/>
            <a:ext cx="9256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请思考产品设计和需求的</a:t>
            </a:r>
            <a:r>
              <a:rPr lang="zh-CN" altLang="en-US" sz="4800" b="1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关系？</a:t>
            </a:r>
            <a:endParaRPr lang="zh-CN" altLang="en-US" sz="4800" b="1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438785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流程图: 文档 8"/>
          <p:cNvSpPr>
            <a:spLocks noChangeArrowheads="1"/>
          </p:cNvSpPr>
          <p:nvPr/>
        </p:nvSpPr>
        <p:spPr bwMode="auto">
          <a:xfrm>
            <a:off x="0" y="0"/>
            <a:ext cx="12192000" cy="5851525"/>
          </a:xfrm>
          <a:prstGeom prst="flowChartDocumen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15"/>
          <p:cNvSpPr>
            <a:spLocks noChangeArrowheads="1"/>
          </p:cNvSpPr>
          <p:nvPr/>
        </p:nvSpPr>
        <p:spPr bwMode="auto">
          <a:xfrm>
            <a:off x="4017963" y="2214563"/>
            <a:ext cx="41560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谢谢收看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三要素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7226" y="1250979"/>
            <a:ext cx="892306" cy="438150"/>
            <a:chOff x="3017695" y="1644650"/>
            <a:chExt cx="7537593" cy="438150"/>
          </a:xfrm>
          <a:solidFill>
            <a:srgbClr val="0B9D0E"/>
          </a:solidFill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流程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" name="动作按钮: 后退或前一项 3">
            <a:hlinkClick r:id="rId2" action="ppaction://hlinksldjump" highlightClick="1"/>
          </p:cNvPr>
          <p:cNvSpPr/>
          <p:nvPr/>
        </p:nvSpPr>
        <p:spPr bwMode="auto">
          <a:xfrm>
            <a:off x="11288888" y="5949245"/>
            <a:ext cx="451556" cy="440266"/>
          </a:xfrm>
          <a:prstGeom prst="actionButtonBackPrevious">
            <a:avLst/>
          </a:prstGeom>
          <a:solidFill>
            <a:srgbClr val="1D8D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0" y="933879"/>
            <a:ext cx="6390640" cy="58450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080041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722438" y="1851025"/>
            <a:ext cx="8848725" cy="1025525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210175" y="2049463"/>
            <a:ext cx="18732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何为产品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1722438" y="3162300"/>
            <a:ext cx="8848725" cy="1025525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4" name="文本框 33"/>
          <p:cNvSpPr txBox="1">
            <a:spLocks noChangeArrowheads="1"/>
          </p:cNvSpPr>
          <p:nvPr/>
        </p:nvSpPr>
        <p:spPr bwMode="auto">
          <a:xfrm>
            <a:off x="4603750" y="3382963"/>
            <a:ext cx="3086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课程体系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对角圆角矩形 34"/>
          <p:cNvSpPr/>
          <p:nvPr/>
        </p:nvSpPr>
        <p:spPr bwMode="auto">
          <a:xfrm>
            <a:off x="1722438" y="4471988"/>
            <a:ext cx="8848725" cy="1025525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6" name="文本框 35"/>
          <p:cNvSpPr txBox="1">
            <a:spLocks noChangeArrowheads="1"/>
          </p:cNvSpPr>
          <p:nvPr/>
        </p:nvSpPr>
        <p:spPr bwMode="auto">
          <a:xfrm>
            <a:off x="4986338" y="4692650"/>
            <a:ext cx="2319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三要素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三要素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7226" y="1250979"/>
            <a:ext cx="892306" cy="438150"/>
            <a:chOff x="3017695" y="1644650"/>
            <a:chExt cx="7537593" cy="438150"/>
          </a:xfrm>
          <a:solidFill>
            <a:srgbClr val="0B9D0E"/>
          </a:solidFill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流程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" name="动作按钮: 后退或前一项 5">
            <a:hlinkClick r:id="rId2" action="ppaction://hlinksldjump" highlightClick="1"/>
          </p:cNvPr>
          <p:cNvSpPr/>
          <p:nvPr/>
        </p:nvSpPr>
        <p:spPr bwMode="auto">
          <a:xfrm>
            <a:off x="11288888" y="5949245"/>
            <a:ext cx="451556" cy="440266"/>
          </a:xfrm>
          <a:prstGeom prst="actionButtonBackPrevious">
            <a:avLst/>
          </a:prstGeom>
          <a:solidFill>
            <a:srgbClr val="1D8D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53" y="983839"/>
            <a:ext cx="3393091" cy="56145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796202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三要素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7226" y="1250979"/>
            <a:ext cx="892306" cy="438150"/>
            <a:chOff x="3017695" y="1644650"/>
            <a:chExt cx="7537593" cy="438150"/>
          </a:xfrm>
          <a:solidFill>
            <a:srgbClr val="0B9D0E"/>
          </a:solidFill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流程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" name="动作按钮: 后退或前一项 5">
            <a:hlinkClick r:id="rId2" action="ppaction://hlinksldjump" highlightClick="1"/>
          </p:cNvPr>
          <p:cNvSpPr/>
          <p:nvPr/>
        </p:nvSpPr>
        <p:spPr bwMode="auto">
          <a:xfrm>
            <a:off x="11288888" y="5949245"/>
            <a:ext cx="451556" cy="440266"/>
          </a:xfrm>
          <a:prstGeom prst="actionButtonBackPrevious">
            <a:avLst/>
          </a:prstGeom>
          <a:solidFill>
            <a:srgbClr val="1D8D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08" y="1038578"/>
            <a:ext cx="8032825" cy="13291842"/>
          </a:xfrm>
          <a:prstGeom prst="rect">
            <a:avLst/>
          </a:prstGeom>
        </p:spPr>
      </p:pic>
      <p:sp>
        <p:nvSpPr>
          <p:cNvPr id="9" name="上箭头 8">
            <a:hlinkClick r:id="rId4" action="ppaction://hlinksldjump"/>
          </p:cNvPr>
          <p:cNvSpPr/>
          <p:nvPr/>
        </p:nvSpPr>
        <p:spPr bwMode="auto">
          <a:xfrm>
            <a:off x="11288888" y="3551583"/>
            <a:ext cx="451556" cy="450574"/>
          </a:xfrm>
          <a:prstGeom prst="upArrow">
            <a:avLst/>
          </a:prstGeom>
          <a:solidFill>
            <a:srgbClr val="0B9D0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33932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0.00065 -1.05671 " pathEditMode="relative" rAng="0" ptsTypes="AA">
                                      <p:cBhvr>
                                        <p:cTn id="9" dur="1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三要素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7226" y="1250979"/>
            <a:ext cx="892306" cy="438150"/>
            <a:chOff x="3017695" y="1644650"/>
            <a:chExt cx="7537593" cy="438150"/>
          </a:xfrm>
          <a:solidFill>
            <a:srgbClr val="0B9D0E"/>
          </a:solidFill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流程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" name="动作按钮: 后退或前一项 5">
            <a:hlinkClick r:id="rId2" action="ppaction://hlinksldjump" highlightClick="1"/>
          </p:cNvPr>
          <p:cNvSpPr/>
          <p:nvPr/>
        </p:nvSpPr>
        <p:spPr bwMode="auto">
          <a:xfrm>
            <a:off x="11288888" y="5949245"/>
            <a:ext cx="451556" cy="440266"/>
          </a:xfrm>
          <a:prstGeom prst="actionButtonBackPrevious">
            <a:avLst/>
          </a:prstGeom>
          <a:solidFill>
            <a:srgbClr val="1D8D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08" y="1038578"/>
            <a:ext cx="8032825" cy="13291842"/>
          </a:xfrm>
          <a:prstGeom prst="rect">
            <a:avLst/>
          </a:prstGeom>
        </p:spPr>
      </p:pic>
      <p:sp>
        <p:nvSpPr>
          <p:cNvPr id="3" name="上箭头 2">
            <a:hlinkClick r:id="rId4" action="ppaction://hlinksldjump"/>
          </p:cNvPr>
          <p:cNvSpPr/>
          <p:nvPr/>
        </p:nvSpPr>
        <p:spPr bwMode="auto">
          <a:xfrm rot="10800000">
            <a:off x="11288888" y="3551583"/>
            <a:ext cx="451556" cy="450574"/>
          </a:xfrm>
          <a:prstGeom prst="upArrow">
            <a:avLst/>
          </a:prstGeom>
          <a:solidFill>
            <a:srgbClr val="0B9D0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56271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0.00065 -1.05671 " pathEditMode="relative" rAng="0" ptsTypes="AA">
                                      <p:cBhvr>
                                        <p:cTn id="9" dur="117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三要素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7226" y="1250979"/>
            <a:ext cx="892306" cy="438150"/>
            <a:chOff x="3017695" y="1644650"/>
            <a:chExt cx="7537593" cy="438150"/>
          </a:xfrm>
          <a:solidFill>
            <a:srgbClr val="0B9D0E"/>
          </a:solidFill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流程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" name="动作按钮: 后退或前一项 5">
            <a:hlinkClick r:id="rId2" action="ppaction://hlinksldjump" highlightClick="1"/>
          </p:cNvPr>
          <p:cNvSpPr/>
          <p:nvPr/>
        </p:nvSpPr>
        <p:spPr bwMode="auto">
          <a:xfrm>
            <a:off x="11288888" y="5949245"/>
            <a:ext cx="451556" cy="440266"/>
          </a:xfrm>
          <a:prstGeom prst="actionButtonBackPrevious">
            <a:avLst/>
          </a:prstGeom>
          <a:solidFill>
            <a:srgbClr val="1D8D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04" y="1109825"/>
            <a:ext cx="9678984" cy="53048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020319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三要素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7226" y="1250979"/>
            <a:ext cx="892306" cy="438150"/>
            <a:chOff x="3017695" y="1644650"/>
            <a:chExt cx="7537593" cy="438150"/>
          </a:xfrm>
          <a:solidFill>
            <a:srgbClr val="0B9D0E"/>
          </a:solidFill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流程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" name="动作按钮: 后退或前一项 5">
            <a:hlinkClick r:id="rId2" action="ppaction://hlinksldjump" highlightClick="1"/>
          </p:cNvPr>
          <p:cNvSpPr/>
          <p:nvPr/>
        </p:nvSpPr>
        <p:spPr bwMode="auto">
          <a:xfrm>
            <a:off x="11288888" y="5949245"/>
            <a:ext cx="451556" cy="440266"/>
          </a:xfrm>
          <a:prstGeom prst="actionButtonBackPrevious">
            <a:avLst/>
          </a:prstGeom>
          <a:solidFill>
            <a:srgbClr val="1D8D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75" y="1003463"/>
            <a:ext cx="6908915" cy="56599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87999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三要素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7226" y="1250979"/>
            <a:ext cx="892306" cy="438150"/>
            <a:chOff x="3017695" y="1644650"/>
            <a:chExt cx="7537593" cy="438150"/>
          </a:xfrm>
          <a:solidFill>
            <a:srgbClr val="0B9D0E"/>
          </a:solidFill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流程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" name="动作按钮: 后退或前一项 5">
            <a:hlinkClick r:id="rId2" action="ppaction://hlinksldjump" highlightClick="1"/>
          </p:cNvPr>
          <p:cNvSpPr/>
          <p:nvPr/>
        </p:nvSpPr>
        <p:spPr bwMode="auto">
          <a:xfrm>
            <a:off x="11288888" y="5949245"/>
            <a:ext cx="451556" cy="440266"/>
          </a:xfrm>
          <a:prstGeom prst="actionButtonBackPrevious">
            <a:avLst/>
          </a:prstGeom>
          <a:solidFill>
            <a:srgbClr val="1D8D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87" y="991335"/>
            <a:ext cx="3276545" cy="56810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198086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三要素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7226" y="1250979"/>
            <a:ext cx="892306" cy="438150"/>
            <a:chOff x="3017695" y="1644650"/>
            <a:chExt cx="7537593" cy="438150"/>
          </a:xfrm>
          <a:solidFill>
            <a:srgbClr val="0B9D0E"/>
          </a:solidFill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流程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" name="动作按钮: 后退或前一项 5">
            <a:hlinkClick r:id="rId2" action="ppaction://hlinksldjump" highlightClick="1"/>
          </p:cNvPr>
          <p:cNvSpPr/>
          <p:nvPr/>
        </p:nvSpPr>
        <p:spPr bwMode="auto">
          <a:xfrm>
            <a:off x="11288888" y="5949245"/>
            <a:ext cx="451556" cy="440266"/>
          </a:xfrm>
          <a:prstGeom prst="actionButtonBackPrevious">
            <a:avLst/>
          </a:prstGeom>
          <a:solidFill>
            <a:srgbClr val="1D8D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463" y="959680"/>
            <a:ext cx="7687803" cy="57515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1993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1438275" y="0"/>
            <a:ext cx="161925" cy="12096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641475" y="604838"/>
            <a:ext cx="160338" cy="60483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矩形 3"/>
          <p:cNvSpPr>
            <a:spLocks noChangeArrowheads="1"/>
          </p:cNvSpPr>
          <p:nvPr/>
        </p:nvSpPr>
        <p:spPr bwMode="auto">
          <a:xfrm>
            <a:off x="1816100" y="517525"/>
            <a:ext cx="200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2400" b="1" i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  </a:t>
            </a:r>
          </a:p>
          <a:p>
            <a:pPr eaLnBrk="1" hangingPunct="1">
              <a:lnSpc>
                <a:spcPct val="112000"/>
              </a:lnSpc>
              <a:buFont typeface="Arial" panose="020B0604020202020204" pitchFamily="34" charset="0"/>
              <a:buNone/>
            </a:pPr>
            <a:r>
              <a:rPr lang="zh-CN" altLang="zh-CN" sz="1600" b="1" i="1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 PAGE </a:t>
            </a:r>
            <a:endParaRPr lang="zh-CN" altLang="zh-CN" b="1" i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对角圆角矩形 1"/>
          <p:cNvSpPr/>
          <p:nvPr/>
        </p:nvSpPr>
        <p:spPr bwMode="auto">
          <a:xfrm>
            <a:off x="1722438" y="1851025"/>
            <a:ext cx="8848725" cy="1025525"/>
          </a:xfrm>
          <a:prstGeom prst="round2DiagRect">
            <a:avLst/>
          </a:prstGeom>
          <a:solidFill>
            <a:srgbClr val="FF9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2" name="文本框 2"/>
          <p:cNvSpPr txBox="1">
            <a:spLocks noChangeArrowheads="1"/>
          </p:cNvSpPr>
          <p:nvPr/>
        </p:nvSpPr>
        <p:spPr bwMode="auto">
          <a:xfrm>
            <a:off x="5210175" y="2049463"/>
            <a:ext cx="187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何为产品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1722438" y="3162300"/>
            <a:ext cx="8848725" cy="1025525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4" name="文本框 33"/>
          <p:cNvSpPr txBox="1">
            <a:spLocks noChangeArrowheads="1"/>
          </p:cNvSpPr>
          <p:nvPr/>
        </p:nvSpPr>
        <p:spPr bwMode="auto">
          <a:xfrm>
            <a:off x="4603750" y="3382963"/>
            <a:ext cx="3086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课程体系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对角圆角矩形 34"/>
          <p:cNvSpPr/>
          <p:nvPr/>
        </p:nvSpPr>
        <p:spPr bwMode="auto">
          <a:xfrm>
            <a:off x="1722438" y="4471988"/>
            <a:ext cx="8848725" cy="1025525"/>
          </a:xfrm>
          <a:prstGeom prst="round2Diag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06" name="文本框 35"/>
          <p:cNvSpPr txBox="1">
            <a:spLocks noChangeArrowheads="1"/>
          </p:cNvSpPr>
          <p:nvPr/>
        </p:nvSpPr>
        <p:spPr bwMode="auto">
          <a:xfrm>
            <a:off x="4986338" y="4692650"/>
            <a:ext cx="2319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三要素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6502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何为产品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49511" y="2410403"/>
            <a:ext cx="6116450" cy="438150"/>
            <a:chOff x="3017695" y="1644650"/>
            <a:chExt cx="7537593" cy="438150"/>
          </a:xfrm>
        </p:grpSpPr>
        <p:sp>
          <p:nvSpPr>
            <p:cNvPr id="5148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149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能够提供给市场，被人们使用和消费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150" name="圆角矩形 117"/>
          <p:cNvSpPr>
            <a:spLocks noChangeArrowheads="1"/>
          </p:cNvSpPr>
          <p:nvPr/>
        </p:nvSpPr>
        <p:spPr bwMode="auto">
          <a:xfrm>
            <a:off x="1040023" y="1562646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产品定义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5144" name="椭圆 10"/>
          <p:cNvSpPr>
            <a:spLocks noChangeArrowheads="1"/>
          </p:cNvSpPr>
          <p:nvPr/>
        </p:nvSpPr>
        <p:spPr bwMode="auto">
          <a:xfrm>
            <a:off x="1040022" y="2410403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1</a:t>
            </a:r>
            <a:endParaRPr lang="zh-CN" altLang="en-US" sz="200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49511" y="3280577"/>
            <a:ext cx="6116450" cy="438150"/>
            <a:chOff x="3017695" y="1644650"/>
            <a:chExt cx="7537593" cy="438150"/>
          </a:xfrm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能满足人们某种需求的任何东西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椭圆 10"/>
          <p:cNvSpPr>
            <a:spLocks noChangeArrowheads="1"/>
          </p:cNvSpPr>
          <p:nvPr/>
        </p:nvSpPr>
        <p:spPr bwMode="auto">
          <a:xfrm>
            <a:off x="1040022" y="3280577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649511" y="4089696"/>
            <a:ext cx="6116450" cy="438150"/>
            <a:chOff x="3017695" y="1644650"/>
            <a:chExt cx="7537593" cy="438150"/>
          </a:xfrm>
        </p:grpSpPr>
        <p:sp>
          <p:nvSpPr>
            <p:cNvPr id="26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7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包括有形的物品、无形的服务、组织、观念或它们的组合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椭圆 10"/>
          <p:cNvSpPr>
            <a:spLocks noChangeArrowheads="1"/>
          </p:cNvSpPr>
          <p:nvPr/>
        </p:nvSpPr>
        <p:spPr bwMode="auto">
          <a:xfrm>
            <a:off x="1040022" y="4089696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22" y="3684881"/>
            <a:ext cx="3571429" cy="2228571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" grpId="0" animBg="1"/>
      <p:bldP spid="5144" grpId="0" animBg="1"/>
      <p:bldP spid="1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何为产品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35110" y="2116503"/>
            <a:ext cx="1952979" cy="438150"/>
            <a:chOff x="3017695" y="1644650"/>
            <a:chExt cx="7537593" cy="438150"/>
          </a:xfrm>
        </p:grpSpPr>
        <p:sp>
          <p:nvSpPr>
            <p:cNvPr id="5148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149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核心产品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150" name="圆角矩形 117"/>
          <p:cNvSpPr>
            <a:spLocks noChangeArrowheads="1"/>
          </p:cNvSpPr>
          <p:nvPr/>
        </p:nvSpPr>
        <p:spPr bwMode="auto">
          <a:xfrm>
            <a:off x="1059170" y="1447919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产品分类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935111" y="2901650"/>
            <a:ext cx="1952979" cy="438150"/>
            <a:chOff x="3017695" y="1644650"/>
            <a:chExt cx="7537593" cy="438150"/>
          </a:xfrm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基本产品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35110" y="3689505"/>
            <a:ext cx="1952979" cy="438150"/>
            <a:chOff x="3017695" y="1644650"/>
            <a:chExt cx="7537593" cy="438150"/>
          </a:xfrm>
        </p:grpSpPr>
        <p:sp>
          <p:nvSpPr>
            <p:cNvPr id="26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7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期望产品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35110" y="4511206"/>
            <a:ext cx="1952979" cy="438150"/>
            <a:chOff x="3017695" y="1644650"/>
            <a:chExt cx="7537593" cy="438150"/>
          </a:xfrm>
        </p:grpSpPr>
        <p:sp>
          <p:nvSpPr>
            <p:cNvPr id="19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0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附件产品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35110" y="5335887"/>
            <a:ext cx="1952979" cy="438150"/>
            <a:chOff x="3017695" y="1644650"/>
            <a:chExt cx="7537593" cy="438150"/>
          </a:xfrm>
        </p:grpSpPr>
        <p:sp>
          <p:nvSpPr>
            <p:cNvPr id="22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3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潜在产品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圆角矩形 117"/>
          <p:cNvSpPr>
            <a:spLocks noChangeArrowheads="1"/>
          </p:cNvSpPr>
          <p:nvPr/>
        </p:nvSpPr>
        <p:spPr bwMode="auto">
          <a:xfrm>
            <a:off x="1059170" y="3687543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分类一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3" name="左大括号 2"/>
          <p:cNvSpPr/>
          <p:nvPr/>
        </p:nvSpPr>
        <p:spPr bwMode="auto">
          <a:xfrm>
            <a:off x="2459873" y="2116503"/>
            <a:ext cx="305905" cy="3623688"/>
          </a:xfrm>
          <a:prstGeom prst="leftBrace">
            <a:avLst/>
          </a:prstGeom>
          <a:noFill/>
          <a:ln w="19050" cap="flat" cmpd="sng" algn="ctr">
            <a:solidFill>
              <a:srgbClr val="39373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108"/>
          <p:cNvSpPr>
            <a:spLocks noChangeArrowheads="1"/>
          </p:cNvSpPr>
          <p:nvPr/>
        </p:nvSpPr>
        <p:spPr bwMode="auto">
          <a:xfrm>
            <a:off x="4977518" y="2150348"/>
            <a:ext cx="4719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指整体产品提供给购买者的直接利益和效用。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30" name="文本框 108"/>
          <p:cNvSpPr>
            <a:spLocks noChangeArrowheads="1"/>
          </p:cNvSpPr>
          <p:nvPr/>
        </p:nvSpPr>
        <p:spPr bwMode="auto">
          <a:xfrm>
            <a:off x="4977518" y="2940007"/>
            <a:ext cx="4719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使核心产品的宏观化。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31" name="文本框 108"/>
          <p:cNvSpPr>
            <a:spLocks noChangeArrowheads="1"/>
          </p:cNvSpPr>
          <p:nvPr/>
        </p:nvSpPr>
        <p:spPr bwMode="auto">
          <a:xfrm>
            <a:off x="4977517" y="3732948"/>
            <a:ext cx="6096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指顾客在购买产品时，一般会期望得到的一组特性或条件。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32" name="文本框 108"/>
          <p:cNvSpPr>
            <a:spLocks noChangeArrowheads="1"/>
          </p:cNvSpPr>
          <p:nvPr/>
        </p:nvSpPr>
        <p:spPr bwMode="auto">
          <a:xfrm>
            <a:off x="4977517" y="4529838"/>
            <a:ext cx="4719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指超过顾客期望的产品。</a:t>
            </a:r>
            <a:endParaRPr lang="zh-CN" altLang="en-US" dirty="0">
              <a:solidFill>
                <a:srgbClr val="39373A"/>
              </a:solidFill>
            </a:endParaRPr>
          </a:p>
        </p:txBody>
      </p:sp>
      <p:sp>
        <p:nvSpPr>
          <p:cNvPr id="33" name="文本框 108"/>
          <p:cNvSpPr>
            <a:spLocks noChangeArrowheads="1"/>
          </p:cNvSpPr>
          <p:nvPr/>
        </p:nvSpPr>
        <p:spPr bwMode="auto">
          <a:xfrm>
            <a:off x="4977517" y="5375702"/>
            <a:ext cx="5487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指产品或开发物在未来可能产生的改进和改革。</a:t>
            </a:r>
            <a:endParaRPr lang="zh-CN" altLang="en-US" dirty="0">
              <a:solidFill>
                <a:srgbClr val="39373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34309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" grpId="0" animBg="1"/>
      <p:bldP spid="24" grpId="0" animBg="1"/>
      <p:bldP spid="3" grpId="0" animBg="1"/>
      <p:bldP spid="29" grpId="0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何为产品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35111" y="2116503"/>
            <a:ext cx="1151468" cy="438150"/>
            <a:chOff x="3017695" y="1644650"/>
            <a:chExt cx="7537593" cy="438150"/>
          </a:xfrm>
        </p:grpSpPr>
        <p:sp>
          <p:nvSpPr>
            <p:cNvPr id="5148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149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硬  件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150" name="圆角矩形 117"/>
          <p:cNvSpPr>
            <a:spLocks noChangeArrowheads="1"/>
          </p:cNvSpPr>
          <p:nvPr/>
        </p:nvSpPr>
        <p:spPr bwMode="auto">
          <a:xfrm>
            <a:off x="1059170" y="1447919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产品分类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935111" y="3689505"/>
            <a:ext cx="1151468" cy="438150"/>
            <a:chOff x="3017695" y="1644650"/>
            <a:chExt cx="7537593" cy="438150"/>
          </a:xfrm>
        </p:grpSpPr>
        <p:sp>
          <p:nvSpPr>
            <p:cNvPr id="26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7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软  件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35111" y="5335887"/>
            <a:ext cx="1151468" cy="438150"/>
            <a:chOff x="3017695" y="1644650"/>
            <a:chExt cx="7537593" cy="438150"/>
          </a:xfrm>
        </p:grpSpPr>
        <p:sp>
          <p:nvSpPr>
            <p:cNvPr id="22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3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服  务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圆角矩形 117"/>
          <p:cNvSpPr>
            <a:spLocks noChangeArrowheads="1"/>
          </p:cNvSpPr>
          <p:nvPr/>
        </p:nvSpPr>
        <p:spPr bwMode="auto">
          <a:xfrm>
            <a:off x="1059170" y="3687543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分类二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3" name="左大括号 2"/>
          <p:cNvSpPr/>
          <p:nvPr/>
        </p:nvSpPr>
        <p:spPr bwMode="auto">
          <a:xfrm>
            <a:off x="2459873" y="2116503"/>
            <a:ext cx="305905" cy="3623688"/>
          </a:xfrm>
          <a:prstGeom prst="leftBrace">
            <a:avLst/>
          </a:prstGeom>
          <a:noFill/>
          <a:ln w="19050" cap="flat" cmpd="sng" algn="ctr">
            <a:solidFill>
              <a:srgbClr val="39373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108"/>
          <p:cNvSpPr>
            <a:spLocks noChangeArrowheads="1"/>
          </p:cNvSpPr>
          <p:nvPr/>
        </p:nvSpPr>
        <p:spPr bwMode="auto">
          <a:xfrm>
            <a:off x="4218949" y="1992324"/>
            <a:ext cx="5760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通常是有形产品，是不连续的具有特定形状的产品。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如电视机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、元器件、建筑物、机械零部件等。</a:t>
            </a:r>
            <a:endParaRPr lang="zh-CN" altLang="en-US" dirty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108"/>
          <p:cNvSpPr>
            <a:spLocks noChangeArrowheads="1"/>
          </p:cNvSpPr>
          <p:nvPr/>
        </p:nvSpPr>
        <p:spPr bwMode="auto">
          <a:xfrm>
            <a:off x="4255912" y="3583452"/>
            <a:ext cx="72763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由信息组成，通常是无形产品，并可以方法、纪录或程序的形式存在。</a:t>
            </a:r>
            <a:endParaRPr lang="en-US" altLang="zh-CN" dirty="0" smtClean="0">
              <a:solidFill>
                <a:srgbClr val="3937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如计算机程序、字典、信息记录等。</a:t>
            </a:r>
          </a:p>
        </p:txBody>
      </p:sp>
      <p:sp>
        <p:nvSpPr>
          <p:cNvPr id="33" name="文本框 108"/>
          <p:cNvSpPr>
            <a:spLocks noChangeArrowheads="1"/>
          </p:cNvSpPr>
          <p:nvPr/>
        </p:nvSpPr>
        <p:spPr bwMode="auto">
          <a:xfrm>
            <a:off x="4255912" y="5404705"/>
            <a:ext cx="68893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通常是无形的，</a:t>
            </a:r>
            <a:r>
              <a:rPr lang="zh-CN" altLang="en-US" dirty="0" smtClean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dirty="0">
                <a:solidFill>
                  <a:srgbClr val="3937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医疗、运输、资讯、金融贸易、旅游、教育。</a:t>
            </a:r>
          </a:p>
        </p:txBody>
      </p:sp>
    </p:spTree>
    <p:extLst>
      <p:ext uri="{BB962C8B-B14F-4D97-AF65-F5344CB8AC3E}">
        <p14:creationId xmlns="" xmlns:p14="http://schemas.microsoft.com/office/powerpoint/2010/main" val="38153222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" grpId="0" animBg="1"/>
      <p:bldP spid="24" grpId="0" animBg="1"/>
      <p:bldP spid="3" grpId="0" animBg="1"/>
      <p:bldP spid="29" grpId="0"/>
      <p:bldP spid="31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何为产品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50" name="圆角矩形 117"/>
          <p:cNvSpPr>
            <a:spLocks noChangeArrowheads="1"/>
          </p:cNvSpPr>
          <p:nvPr/>
        </p:nvSpPr>
        <p:spPr bwMode="auto">
          <a:xfrm>
            <a:off x="2098964" y="1421985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何为软件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877785" y="3279615"/>
            <a:ext cx="6887216" cy="438150"/>
            <a:chOff x="3017695" y="1644650"/>
            <a:chExt cx="7537593" cy="438150"/>
          </a:xfrm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完成某些功能和性能要求的代码指令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77785" y="4088734"/>
            <a:ext cx="6887216" cy="438150"/>
            <a:chOff x="3017695" y="1644650"/>
            <a:chExt cx="7537593" cy="438150"/>
          </a:xfrm>
        </p:grpSpPr>
        <p:sp>
          <p:nvSpPr>
            <p:cNvPr id="26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7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是程序操作的数据文件或数据结构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" name="圆角矩形 117"/>
          <p:cNvSpPr>
            <a:spLocks noChangeArrowheads="1"/>
          </p:cNvSpPr>
          <p:nvPr/>
        </p:nvSpPr>
        <p:spPr bwMode="auto">
          <a:xfrm>
            <a:off x="2099845" y="3279615"/>
            <a:ext cx="676452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程序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19" name="圆角矩形 117"/>
          <p:cNvSpPr>
            <a:spLocks noChangeArrowheads="1"/>
          </p:cNvSpPr>
          <p:nvPr/>
        </p:nvSpPr>
        <p:spPr bwMode="auto">
          <a:xfrm>
            <a:off x="2098964" y="4088734"/>
            <a:ext cx="676452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数据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77785" y="4897852"/>
            <a:ext cx="6887216" cy="438150"/>
            <a:chOff x="3017695" y="1644650"/>
            <a:chExt cx="7537593" cy="438150"/>
          </a:xfrm>
        </p:grpSpPr>
        <p:sp>
          <p:nvSpPr>
            <p:cNvPr id="21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2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程序设计、开发、维护、使用等各个阶段的图文材料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3" name="圆角矩形 117"/>
          <p:cNvSpPr>
            <a:spLocks noChangeArrowheads="1"/>
          </p:cNvSpPr>
          <p:nvPr/>
        </p:nvSpPr>
        <p:spPr bwMode="auto">
          <a:xfrm>
            <a:off x="2098964" y="4897852"/>
            <a:ext cx="676452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文档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9363" y="2259958"/>
            <a:ext cx="1107996" cy="646331"/>
          </a:xfrm>
          <a:prstGeom prst="rect">
            <a:avLst/>
          </a:prstGeom>
          <a:solidFill>
            <a:srgbClr val="1D8DE5"/>
          </a:solidFill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59133" y="2258849"/>
            <a:ext cx="1107996" cy="646331"/>
          </a:xfrm>
          <a:prstGeom prst="rect">
            <a:avLst/>
          </a:prstGeom>
          <a:solidFill>
            <a:srgbClr val="1D8DE5"/>
          </a:solidFill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38903" y="2270352"/>
            <a:ext cx="1107996" cy="646331"/>
          </a:xfrm>
          <a:prstGeom prst="rect">
            <a:avLst/>
          </a:prstGeom>
          <a:solidFill>
            <a:srgbClr val="1D8DE5"/>
          </a:solidFill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18673" y="2258849"/>
            <a:ext cx="1107996" cy="646331"/>
          </a:xfrm>
          <a:prstGeom prst="rect">
            <a:avLst/>
          </a:prstGeom>
          <a:solidFill>
            <a:srgbClr val="1D8DE5"/>
          </a:solidFill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号 3"/>
          <p:cNvSpPr/>
          <p:nvPr/>
        </p:nvSpPr>
        <p:spPr bwMode="auto">
          <a:xfrm>
            <a:off x="3534925" y="2311078"/>
            <a:ext cx="676641" cy="564875"/>
          </a:xfrm>
          <a:prstGeom prst="mathEqual">
            <a:avLst/>
          </a:prstGeom>
          <a:solidFill>
            <a:srgbClr val="FF9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加号 4"/>
          <p:cNvSpPr/>
          <p:nvPr/>
        </p:nvSpPr>
        <p:spPr bwMode="auto">
          <a:xfrm>
            <a:off x="5682330" y="2311078"/>
            <a:ext cx="541371" cy="564875"/>
          </a:xfrm>
          <a:prstGeom prst="mathPlus">
            <a:avLst/>
          </a:prstGeom>
          <a:solidFill>
            <a:srgbClr val="FF9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加号 30"/>
          <p:cNvSpPr/>
          <p:nvPr/>
        </p:nvSpPr>
        <p:spPr bwMode="auto">
          <a:xfrm>
            <a:off x="7762100" y="2299576"/>
            <a:ext cx="541371" cy="564875"/>
          </a:xfrm>
          <a:prstGeom prst="mathPlus">
            <a:avLst/>
          </a:prstGeom>
          <a:solidFill>
            <a:srgbClr val="FF9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666013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" grpId="0" animBg="1"/>
      <p:bldP spid="18" grpId="0" animBg="1"/>
      <p:bldP spid="19" grpId="0" animBg="1"/>
      <p:bldP spid="23" grpId="0" animBg="1"/>
      <p:bldP spid="3" grpId="0" animBg="1"/>
      <p:bldP spid="24" grpId="0" animBg="1"/>
      <p:bldP spid="29" grpId="0" animBg="1"/>
      <p:bldP spid="30" grpId="0" animBg="1"/>
      <p:bldP spid="4" grpId="0" animBg="1"/>
      <p:bldP spid="5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何为产品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50" name="圆角矩形 117"/>
          <p:cNvSpPr>
            <a:spLocks noChangeArrowheads="1"/>
          </p:cNvSpPr>
          <p:nvPr/>
        </p:nvSpPr>
        <p:spPr bwMode="auto">
          <a:xfrm>
            <a:off x="1998132" y="1207781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软件分类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427830" y="1944676"/>
            <a:ext cx="2182748" cy="438150"/>
            <a:chOff x="3017695" y="1644650"/>
            <a:chExt cx="7537593" cy="438150"/>
          </a:xfrm>
        </p:grpSpPr>
        <p:sp>
          <p:nvSpPr>
            <p:cNvPr id="15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16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实时处理软件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27830" y="2421374"/>
            <a:ext cx="2182748" cy="438150"/>
            <a:chOff x="3017695" y="1644650"/>
            <a:chExt cx="7537593" cy="438150"/>
          </a:xfrm>
        </p:grpSpPr>
        <p:sp>
          <p:nvSpPr>
            <p:cNvPr id="26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7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分时处理软件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" name="圆角矩形 117"/>
          <p:cNvSpPr>
            <a:spLocks noChangeArrowheads="1"/>
          </p:cNvSpPr>
          <p:nvPr/>
        </p:nvSpPr>
        <p:spPr bwMode="auto">
          <a:xfrm>
            <a:off x="1998133" y="1944676"/>
            <a:ext cx="1319807" cy="1868622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按工作</a:t>
            </a:r>
            <a:endParaRPr lang="en-US" altLang="zh-CN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方式分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27830" y="2903153"/>
            <a:ext cx="2182748" cy="438150"/>
            <a:chOff x="3017695" y="1644650"/>
            <a:chExt cx="7537593" cy="438150"/>
          </a:xfrm>
        </p:grpSpPr>
        <p:sp>
          <p:nvSpPr>
            <p:cNvPr id="21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22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交互式软件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3" name="圆角矩形 117"/>
          <p:cNvSpPr>
            <a:spLocks noChangeArrowheads="1"/>
          </p:cNvSpPr>
          <p:nvPr/>
        </p:nvSpPr>
        <p:spPr bwMode="auto">
          <a:xfrm>
            <a:off x="1998132" y="4226324"/>
            <a:ext cx="1319807" cy="1892253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按规模分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27829" y="3375148"/>
            <a:ext cx="2182748" cy="438150"/>
            <a:chOff x="3017695" y="1644650"/>
            <a:chExt cx="7537593" cy="438150"/>
          </a:xfrm>
        </p:grpSpPr>
        <p:sp>
          <p:nvSpPr>
            <p:cNvPr id="33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34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批处理软件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022408" y="1944676"/>
            <a:ext cx="2182748" cy="438150"/>
            <a:chOff x="3017695" y="1644650"/>
            <a:chExt cx="7537593" cy="438150"/>
          </a:xfrm>
        </p:grpSpPr>
        <p:sp>
          <p:nvSpPr>
            <p:cNvPr id="36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37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系统软件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022408" y="2674675"/>
            <a:ext cx="2182748" cy="438150"/>
            <a:chOff x="3017695" y="1644650"/>
            <a:chExt cx="7537593" cy="438150"/>
          </a:xfrm>
        </p:grpSpPr>
        <p:sp>
          <p:nvSpPr>
            <p:cNvPr id="39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40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支撑软件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圆角矩形 117"/>
          <p:cNvSpPr>
            <a:spLocks noChangeArrowheads="1"/>
          </p:cNvSpPr>
          <p:nvPr/>
        </p:nvSpPr>
        <p:spPr bwMode="auto">
          <a:xfrm>
            <a:off x="6592711" y="1944676"/>
            <a:ext cx="1319807" cy="1868622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按功能分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8022408" y="3375147"/>
            <a:ext cx="2182748" cy="438150"/>
            <a:chOff x="3017695" y="1644650"/>
            <a:chExt cx="7537593" cy="438150"/>
          </a:xfrm>
        </p:grpSpPr>
        <p:sp>
          <p:nvSpPr>
            <p:cNvPr id="43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44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应用软件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8" name="圆角矩形 117"/>
          <p:cNvSpPr>
            <a:spLocks noChangeArrowheads="1"/>
          </p:cNvSpPr>
          <p:nvPr/>
        </p:nvSpPr>
        <p:spPr bwMode="auto">
          <a:xfrm>
            <a:off x="6592711" y="4226325"/>
            <a:ext cx="1319807" cy="1892252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按服务</a:t>
            </a:r>
            <a:endParaRPr lang="en-US" altLang="zh-CN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对象分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022408" y="4226325"/>
            <a:ext cx="2182748" cy="438150"/>
            <a:chOff x="3017695" y="1644650"/>
            <a:chExt cx="7537593" cy="438150"/>
          </a:xfrm>
        </p:grpSpPr>
        <p:sp>
          <p:nvSpPr>
            <p:cNvPr id="50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1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项目软件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022408" y="5646581"/>
            <a:ext cx="2182748" cy="438150"/>
            <a:chOff x="3017695" y="1644650"/>
            <a:chExt cx="7537593" cy="438150"/>
          </a:xfrm>
        </p:grpSpPr>
        <p:sp>
          <p:nvSpPr>
            <p:cNvPr id="53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4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产品软件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427829" y="4226325"/>
            <a:ext cx="2182748" cy="438150"/>
            <a:chOff x="3017695" y="1644650"/>
            <a:chExt cx="7537593" cy="438150"/>
          </a:xfrm>
        </p:grpSpPr>
        <p:sp>
          <p:nvSpPr>
            <p:cNvPr id="56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57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微型软件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427829" y="4953375"/>
            <a:ext cx="2182748" cy="438150"/>
            <a:chOff x="3017695" y="1644650"/>
            <a:chExt cx="7537593" cy="438150"/>
          </a:xfrm>
        </p:grpSpPr>
        <p:sp>
          <p:nvSpPr>
            <p:cNvPr id="59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60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……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427829" y="5680427"/>
            <a:ext cx="2182748" cy="438150"/>
            <a:chOff x="3017695" y="1644650"/>
            <a:chExt cx="7537593" cy="438150"/>
          </a:xfrm>
        </p:grpSpPr>
        <p:sp>
          <p:nvSpPr>
            <p:cNvPr id="62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63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极大型软件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963233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" grpId="0" animBg="1"/>
      <p:bldP spid="18" grpId="0" animBg="1"/>
      <p:bldP spid="23" grpId="0" animBg="1"/>
      <p:bldP spid="41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1633538" y="436533"/>
            <a:ext cx="511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何为产品</a:t>
            </a:r>
            <a:endParaRPr lang="zh-CN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911541" y="2500555"/>
            <a:ext cx="6887216" cy="438150"/>
            <a:chOff x="3017695" y="1644650"/>
            <a:chExt cx="7537593" cy="438150"/>
          </a:xfrm>
        </p:grpSpPr>
        <p:sp>
          <p:nvSpPr>
            <p:cNvPr id="46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47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外包项目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4" name="椭圆 10"/>
          <p:cNvSpPr>
            <a:spLocks noChangeArrowheads="1"/>
          </p:cNvSpPr>
          <p:nvPr/>
        </p:nvSpPr>
        <p:spPr bwMode="auto">
          <a:xfrm>
            <a:off x="2302052" y="2500555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1</a:t>
            </a:r>
            <a:endParaRPr lang="zh-CN" altLang="en-US" sz="200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911541" y="3370729"/>
            <a:ext cx="6887216" cy="438150"/>
            <a:chOff x="3017695" y="1644650"/>
            <a:chExt cx="7537593" cy="438150"/>
          </a:xfrm>
        </p:grpSpPr>
        <p:sp>
          <p:nvSpPr>
            <p:cNvPr id="66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67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定制开发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8" name="椭圆 10"/>
          <p:cNvSpPr>
            <a:spLocks noChangeArrowheads="1"/>
          </p:cNvSpPr>
          <p:nvPr/>
        </p:nvSpPr>
        <p:spPr bwMode="auto">
          <a:xfrm>
            <a:off x="2302052" y="3370729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911541" y="4179848"/>
            <a:ext cx="6887216" cy="438150"/>
            <a:chOff x="3017695" y="1644650"/>
            <a:chExt cx="7537593" cy="438150"/>
          </a:xfrm>
        </p:grpSpPr>
        <p:sp>
          <p:nvSpPr>
            <p:cNvPr id="70" name="圆角矩形 115"/>
            <p:cNvSpPr>
              <a:spLocks noChangeArrowheads="1"/>
            </p:cNvSpPr>
            <p:nvPr/>
          </p:nvSpPr>
          <p:spPr bwMode="auto">
            <a:xfrm>
              <a:off x="3017696" y="1644650"/>
              <a:ext cx="7537592" cy="43815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endParaRPr>
            </a:p>
          </p:txBody>
        </p:sp>
        <p:sp>
          <p:nvSpPr>
            <p:cNvPr id="71" name="文本框 116"/>
            <p:cNvSpPr>
              <a:spLocks noChangeArrowheads="1"/>
            </p:cNvSpPr>
            <p:nvPr/>
          </p:nvSpPr>
          <p:spPr bwMode="auto">
            <a:xfrm>
              <a:off x="3017695" y="1678495"/>
              <a:ext cx="7537593" cy="3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商业项目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2" name="椭圆 10"/>
          <p:cNvSpPr>
            <a:spLocks noChangeArrowheads="1"/>
          </p:cNvSpPr>
          <p:nvPr/>
        </p:nvSpPr>
        <p:spPr bwMode="auto">
          <a:xfrm>
            <a:off x="2302052" y="4179848"/>
            <a:ext cx="406400" cy="407988"/>
          </a:xfrm>
          <a:prstGeom prst="ellipse">
            <a:avLst/>
          </a:prstGeom>
          <a:solidFill>
            <a:srgbClr val="FF91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73" name="圆角矩形 117"/>
          <p:cNvSpPr>
            <a:spLocks noChangeArrowheads="1"/>
          </p:cNvSpPr>
          <p:nvPr/>
        </p:nvSpPr>
        <p:spPr bwMode="auto">
          <a:xfrm>
            <a:off x="2302052" y="1610396"/>
            <a:ext cx="1218976" cy="438150"/>
          </a:xfrm>
          <a:prstGeom prst="roundRect">
            <a:avLst>
              <a:gd name="adj" fmla="val 16667"/>
            </a:avLst>
          </a:prstGeom>
          <a:solidFill>
            <a:srgbClr val="FF93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项目类型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64904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 animBg="1"/>
      <p:bldP spid="72" grpId="0" animBg="1"/>
      <p:bldP spid="7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Pages>0</Pages>
  <Words>1009</Words>
  <Characters>0</Characters>
  <Application>Microsoft Office PowerPoint</Application>
  <DocSecurity>0</DocSecurity>
  <PresentationFormat>自定义</PresentationFormat>
  <Lines>0</Lines>
  <Paragraphs>167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Manager/>
  <Company> 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Teliss Tong</dc:creator>
  <cp:keywords/>
  <dc:description/>
  <cp:lastModifiedBy>Administrator</cp:lastModifiedBy>
  <cp:revision>687</cp:revision>
  <dcterms:created xsi:type="dcterms:W3CDTF">2014-03-17T12:23:00Z</dcterms:created>
  <dcterms:modified xsi:type="dcterms:W3CDTF">2016-07-01T06:01:34Z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