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3" r:id="rId2"/>
    <p:sldId id="275" r:id="rId3"/>
    <p:sldId id="257" r:id="rId4"/>
    <p:sldId id="258" r:id="rId5"/>
    <p:sldId id="261" r:id="rId6"/>
    <p:sldId id="260" r:id="rId7"/>
    <p:sldId id="262" r:id="rId8"/>
    <p:sldId id="264" r:id="rId9"/>
    <p:sldId id="265" r:id="rId10"/>
    <p:sldId id="28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1A110-E728-42C5-9D3D-F538D118B543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ED90C-741A-44C4-B364-EA2D8449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MRP</a:t>
            </a:r>
            <a:r>
              <a:rPr lang="zh-CN" altLang="en-US" dirty="0"/>
              <a:t>：需求大于供给，强调产能</a:t>
            </a:r>
            <a:endParaRPr lang="en-US" altLang="zh-CN" dirty="0"/>
          </a:p>
          <a:p>
            <a:r>
              <a:rPr lang="en-US" altLang="zh-CN" dirty="0"/>
              <a:t>MRP2: </a:t>
            </a:r>
            <a:r>
              <a:rPr lang="zh-CN" altLang="en-US" dirty="0"/>
              <a:t>供求平衡，企业资源整合，会计</a:t>
            </a:r>
            <a:endParaRPr lang="en-US" altLang="zh-CN" dirty="0"/>
          </a:p>
          <a:p>
            <a:r>
              <a:rPr lang="en-US" altLang="zh-CN" dirty="0"/>
              <a:t>ERP</a:t>
            </a:r>
            <a:r>
              <a:rPr lang="zh-CN" altLang="en-US" dirty="0"/>
              <a:t>：供给大于需求，企业内部有限资源合理利用，售前，销售，等企业内部相关所有资源，利益最大化</a:t>
            </a:r>
            <a:endParaRPr lang="en-US" altLang="zh-CN" dirty="0"/>
          </a:p>
          <a:p>
            <a:r>
              <a:rPr lang="en-US" altLang="zh-CN" dirty="0"/>
              <a:t>SCM: 2000</a:t>
            </a:r>
            <a:r>
              <a:rPr lang="zh-CN" altLang="en-US" dirty="0"/>
              <a:t>年，全球化竞争，供应链</a:t>
            </a:r>
            <a:r>
              <a:rPr lang="en-US" altLang="zh-CN" dirty="0"/>
              <a:t>SCM</a:t>
            </a:r>
            <a:r>
              <a:rPr lang="zh-CN" altLang="en-US" dirty="0"/>
              <a:t>，决策层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ED90C-741A-44C4-B364-EA2D8449C4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2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：半成品和原材料清单 需求</a:t>
            </a:r>
            <a:endParaRPr lang="en-US" altLang="zh-CN" dirty="0"/>
          </a:p>
          <a:p>
            <a:r>
              <a:rPr lang="en-US" altLang="zh-CN" dirty="0"/>
              <a:t>Inventory</a:t>
            </a:r>
            <a:r>
              <a:rPr lang="zh-CN" altLang="en-US" dirty="0"/>
              <a:t>：实际存货</a:t>
            </a:r>
            <a:endParaRPr lang="en-US" altLang="zh-CN" dirty="0"/>
          </a:p>
          <a:p>
            <a:r>
              <a:rPr lang="en-US" altLang="zh-CN" dirty="0"/>
              <a:t>Planned Order</a:t>
            </a:r>
            <a:r>
              <a:rPr lang="zh-CN" altLang="en-US" dirty="0"/>
              <a:t>： </a:t>
            </a:r>
            <a:r>
              <a:rPr lang="en-US" altLang="zh-CN" dirty="0"/>
              <a:t>still Plan</a:t>
            </a:r>
          </a:p>
          <a:p>
            <a:r>
              <a:rPr lang="en-US" altLang="zh-CN" dirty="0"/>
              <a:t>Production Order</a:t>
            </a:r>
            <a:r>
              <a:rPr lang="zh-CN" altLang="en-US" dirty="0"/>
              <a:t>：用于生产</a:t>
            </a:r>
            <a:endParaRPr lang="en-US" altLang="zh-CN" dirty="0"/>
          </a:p>
          <a:p>
            <a:r>
              <a:rPr lang="en-US" altLang="zh-CN" dirty="0"/>
              <a:t>Purchase Order</a:t>
            </a:r>
            <a:r>
              <a:rPr lang="zh-CN" altLang="en-US" dirty="0"/>
              <a:t>：库存缺货是产生</a:t>
            </a:r>
            <a:r>
              <a:rPr lang="en-US" altLang="zh-CN" dirty="0"/>
              <a:t>PO</a:t>
            </a:r>
          </a:p>
          <a:p>
            <a:r>
              <a:rPr lang="en-US" altLang="zh-CN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ED90C-741A-44C4-B364-EA2D8449C4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8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：半成品和原材料清单 需求</a:t>
            </a:r>
            <a:endParaRPr lang="en-US" altLang="zh-CN" dirty="0"/>
          </a:p>
          <a:p>
            <a:r>
              <a:rPr lang="en-US" altLang="zh-CN" dirty="0"/>
              <a:t>Inventory</a:t>
            </a:r>
            <a:r>
              <a:rPr lang="zh-CN" altLang="en-US" dirty="0"/>
              <a:t>：实际存货</a:t>
            </a:r>
            <a:endParaRPr lang="en-US" altLang="zh-CN" dirty="0"/>
          </a:p>
          <a:p>
            <a:r>
              <a:rPr lang="en-US" altLang="zh-CN" dirty="0"/>
              <a:t>Planned Order</a:t>
            </a:r>
            <a:r>
              <a:rPr lang="zh-CN" altLang="en-US" dirty="0"/>
              <a:t>： </a:t>
            </a:r>
            <a:r>
              <a:rPr lang="en-US" altLang="zh-CN" dirty="0"/>
              <a:t>still Plan</a:t>
            </a:r>
          </a:p>
          <a:p>
            <a:r>
              <a:rPr lang="en-US" altLang="zh-CN" dirty="0"/>
              <a:t>Production Order</a:t>
            </a:r>
            <a:r>
              <a:rPr lang="zh-CN" altLang="en-US" dirty="0"/>
              <a:t>：用于生产</a:t>
            </a:r>
            <a:endParaRPr lang="en-US" altLang="zh-CN" dirty="0"/>
          </a:p>
          <a:p>
            <a:r>
              <a:rPr lang="en-US" altLang="zh-CN" dirty="0"/>
              <a:t>Purchase Order</a:t>
            </a:r>
            <a:r>
              <a:rPr lang="zh-CN" altLang="en-US" dirty="0"/>
              <a:t>：库存缺货是产生</a:t>
            </a:r>
            <a:r>
              <a:rPr lang="en-US" altLang="zh-CN" dirty="0"/>
              <a:t>PO</a:t>
            </a:r>
          </a:p>
          <a:p>
            <a:r>
              <a:rPr lang="en-US" altLang="zh-CN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ED90C-741A-44C4-B364-EA2D8449C4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91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：半成品和原材料清单 需求</a:t>
            </a:r>
            <a:endParaRPr lang="en-US" altLang="zh-CN" dirty="0"/>
          </a:p>
          <a:p>
            <a:r>
              <a:rPr lang="en-US" altLang="zh-CN" dirty="0"/>
              <a:t>Inventory</a:t>
            </a:r>
            <a:r>
              <a:rPr lang="zh-CN" altLang="en-US" dirty="0"/>
              <a:t>：实际存货</a:t>
            </a:r>
            <a:endParaRPr lang="en-US" altLang="zh-CN" dirty="0"/>
          </a:p>
          <a:p>
            <a:r>
              <a:rPr lang="en-US" altLang="zh-CN" dirty="0"/>
              <a:t>Planned Order</a:t>
            </a:r>
            <a:r>
              <a:rPr lang="zh-CN" altLang="en-US" dirty="0"/>
              <a:t>： </a:t>
            </a:r>
            <a:r>
              <a:rPr lang="en-US" altLang="zh-CN" dirty="0"/>
              <a:t>still Plan</a:t>
            </a:r>
          </a:p>
          <a:p>
            <a:r>
              <a:rPr lang="en-US" altLang="zh-CN" dirty="0"/>
              <a:t>Production Order</a:t>
            </a:r>
            <a:r>
              <a:rPr lang="zh-CN" altLang="en-US" dirty="0"/>
              <a:t>：用于生产</a:t>
            </a:r>
            <a:endParaRPr lang="en-US" altLang="zh-CN" dirty="0"/>
          </a:p>
          <a:p>
            <a:r>
              <a:rPr lang="en-US" altLang="zh-CN" dirty="0"/>
              <a:t>Purchase Order</a:t>
            </a:r>
            <a:r>
              <a:rPr lang="zh-CN" altLang="en-US" dirty="0"/>
              <a:t>：库存缺货是产生</a:t>
            </a:r>
            <a:r>
              <a:rPr lang="en-US" altLang="zh-CN" dirty="0"/>
              <a:t>PO</a:t>
            </a:r>
          </a:p>
          <a:p>
            <a:r>
              <a:rPr lang="en-US" altLang="zh-CN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ED90C-741A-44C4-B364-EA2D8449C4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12E7-C7B5-4B7A-9FDE-E4E6CB6DF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55DE0-69D6-47F3-9B93-1EAEB2FFF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F8FE-6BF4-41DD-B613-4FC308B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639B-A166-4F41-953A-3B3E6369AB9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A2446-9A00-4FDF-8389-FC681A3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9033-60C0-485B-9E84-9AEB67D8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4EF8-F6A7-4D39-A8C6-69A0E4A6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830B-17CF-465A-9C9D-ECE6A60C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9D60F-0C34-4AB3-8941-9D3A9AD55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B1E6C-F9D0-469C-AF76-E9AA5A86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639B-A166-4F41-953A-3B3E6369AB9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FABE-5599-499A-8869-A7C27E17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063E-1071-4BD8-A51E-76842D5F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4EF8-F6A7-4D39-A8C6-69A0E4A6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5564A-D711-400C-A12D-D302FD3B6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7B230-A358-4E50-A328-C0F4398E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D2F7-E448-4B27-AF95-7D364221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639B-A166-4F41-953A-3B3E6369AB9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993E-2CB4-4E8E-B208-B88A10F0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50F7-F1EE-4710-BC1C-36935E91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4EF8-F6A7-4D39-A8C6-69A0E4A6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B081-5D80-4574-A1B4-2D4002F0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C517-BD4D-4589-BB17-41E49931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32E1-BB61-4231-A1C3-D185F109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639B-A166-4F41-953A-3B3E6369AB9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C40F6-766D-40A9-9756-2E43E31A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ECD0-1A12-45F8-82D8-D5FACE0F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4EF8-F6A7-4D39-A8C6-69A0E4A6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C75D-9A85-4C42-BBEB-82ABC2E2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FFCE8-1B8C-4419-9BF3-BFD7D757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77E6-8837-4C92-9B09-29C6880A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639B-A166-4F41-953A-3B3E6369AB9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6BB6-0150-4C83-91F0-EEE7ACD1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B3A3-30E0-42D3-9D55-19D8E053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4EF8-F6A7-4D39-A8C6-69A0E4A6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75A3-D718-488E-AE65-DF16829A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DE05-BFDF-4083-9ADD-88D3A2C9D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85A7F-72FB-41B8-A993-6857516C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DC7CF-712B-4CB0-9727-9F1CFB37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639B-A166-4F41-953A-3B3E6369AB9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AF09-7855-4540-A8C4-4CAB061C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7F482-3A88-402F-A6DC-B4167B37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4EF8-F6A7-4D39-A8C6-69A0E4A6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9DA6-247F-4FEE-AA5A-C4C15CB0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4D2D-5A63-474B-BF4E-B295955C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66C4B-C757-4A2E-96C7-2F56FADF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502F5-CE5E-43D7-8A5A-7C1F28444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C16F1-52C0-4392-A680-6776CBC76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E5521-3614-4EB5-9B8B-CE1B2BD3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639B-A166-4F41-953A-3B3E6369AB9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EDAC1-A1E8-42F1-B627-ECDD66A3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8EBD1-91AC-4004-A8E3-4CC2A192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4EF8-F6A7-4D39-A8C6-69A0E4A6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2B53-BA4A-4FE0-A2D0-D80EC580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1B221-C1BE-4F0C-A117-F3A37FD2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639B-A166-4F41-953A-3B3E6369AB9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AF457-33B8-4E33-84E1-E9CB7FC1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C52FA-7DAD-480F-8238-16493047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4EF8-F6A7-4D39-A8C6-69A0E4A6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3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BE874-01E9-4183-8FD4-080D4729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639B-A166-4F41-953A-3B3E6369AB9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2B0D6-D334-4BE4-B0DC-F62F6876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B292-316F-4C64-8925-28087BF8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4EF8-F6A7-4D39-A8C6-69A0E4A6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4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A17C-1F8D-42CE-8E52-26067CEE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A870-919C-4322-9B66-BD6DA62A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D63EC-F073-45E2-946C-9D1CB67E5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1BBF9-D4C6-42DE-8707-1F2521C9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639B-A166-4F41-953A-3B3E6369AB9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B987C-D618-460B-A39B-FDFBFEFC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82472-2931-4ADE-A3D6-F3A8BAF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4EF8-F6A7-4D39-A8C6-69A0E4A6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3D2E-7354-4974-9B7C-0544DAF5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332F1-9AED-4D5D-AC86-8E676D983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09985-0511-43E8-AA74-A5E4C5C5E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C225-AE09-40EF-83F7-70A769AB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639B-A166-4F41-953A-3B3E6369AB9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F4547-0D30-4D05-B0D2-DD4750F6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4A077-ECF8-40F2-AADE-D27A9752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4EF8-F6A7-4D39-A8C6-69A0E4A6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19357-63EA-48B5-9E4A-1AD563B0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67AA4-D0E3-42AD-82E6-B93C36B2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E55F3-15E8-431B-8C50-5C319F4C4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639B-A166-4F41-953A-3B3E6369AB9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04BE-1ED1-4474-8FAA-E0B20E202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6D19-A3FE-41CF-B88F-0EEB63C8B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4EF8-F6A7-4D39-A8C6-69A0E4A6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5760-BDA3-4276-A82C-A5BC86ACB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ERP/SAP </a:t>
            </a:r>
            <a:r>
              <a:rPr lang="zh-CN" altLang="en-US" dirty="0"/>
              <a:t>概论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2019/01/12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1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04" y="100103"/>
            <a:ext cx="10827026" cy="6499479"/>
          </a:xfrm>
        </p:spPr>
        <p:txBody>
          <a:bodyPr/>
          <a:lstStyle/>
          <a:p>
            <a:pPr algn="l"/>
            <a:r>
              <a:rPr lang="zh-CN" altLang="en-US" b="1" dirty="0"/>
              <a:t>没有</a:t>
            </a:r>
            <a:r>
              <a:rPr lang="en-US" altLang="zh-CN" b="1" dirty="0"/>
              <a:t>ERP</a:t>
            </a:r>
            <a:r>
              <a:rPr lang="zh-CN" altLang="en-US" b="1" dirty="0"/>
              <a:t>企业信息孤岛</a:t>
            </a:r>
            <a:endParaRPr lang="en-US" altLang="zh-C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F4971-A37A-4CB8-81B1-B5C5EF4F8442}"/>
              </a:ext>
            </a:extLst>
          </p:cNvPr>
          <p:cNvSpPr txBox="1"/>
          <p:nvPr/>
        </p:nvSpPr>
        <p:spPr>
          <a:xfrm>
            <a:off x="1561348" y="754730"/>
            <a:ext cx="167218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供应商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29C48-FB99-400E-8187-D84DB367F99D}"/>
              </a:ext>
            </a:extLst>
          </p:cNvPr>
          <p:cNvSpPr txBox="1"/>
          <p:nvPr/>
        </p:nvSpPr>
        <p:spPr>
          <a:xfrm>
            <a:off x="4561315" y="3128779"/>
            <a:ext cx="16786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企业流程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BB12DB-81CB-4A87-AAC9-A3D0C7DEA281}"/>
              </a:ext>
            </a:extLst>
          </p:cNvPr>
          <p:cNvSpPr txBox="1"/>
          <p:nvPr/>
        </p:nvSpPr>
        <p:spPr>
          <a:xfrm>
            <a:off x="7417691" y="3791780"/>
            <a:ext cx="213135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销售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71F09A-190D-42BE-B8AE-AF7DE9AE3D8C}"/>
              </a:ext>
            </a:extLst>
          </p:cNvPr>
          <p:cNvSpPr txBox="1"/>
          <p:nvPr/>
        </p:nvSpPr>
        <p:spPr>
          <a:xfrm>
            <a:off x="7384415" y="3088550"/>
            <a:ext cx="213135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会计部门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A11933-49C9-4B6F-AC7D-F5B3824EAE63}"/>
              </a:ext>
            </a:extLst>
          </p:cNvPr>
          <p:cNvCxnSpPr>
            <a:cxnSpLocks/>
            <a:stCxn id="54" idx="1"/>
            <a:endCxn id="61" idx="3"/>
          </p:cNvCxnSpPr>
          <p:nvPr/>
        </p:nvCxnSpPr>
        <p:spPr>
          <a:xfrm flipH="1">
            <a:off x="3530481" y="1737230"/>
            <a:ext cx="1018571" cy="2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9976B6-94C4-4B3B-B3A7-E5C4DEAEB5A5}"/>
              </a:ext>
            </a:extLst>
          </p:cNvPr>
          <p:cNvSpPr txBox="1"/>
          <p:nvPr/>
        </p:nvSpPr>
        <p:spPr>
          <a:xfrm>
            <a:off x="7350442" y="1525521"/>
            <a:ext cx="213135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生产部门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C48BB4-54B5-42D9-A97F-507A31417369}"/>
              </a:ext>
            </a:extLst>
          </p:cNvPr>
          <p:cNvCxnSpPr/>
          <p:nvPr/>
        </p:nvCxnSpPr>
        <p:spPr>
          <a:xfrm>
            <a:off x="1281800" y="1351722"/>
            <a:ext cx="9041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948144-FF8C-480E-8430-F4C450BF77CA}"/>
              </a:ext>
            </a:extLst>
          </p:cNvPr>
          <p:cNvCxnSpPr/>
          <p:nvPr/>
        </p:nvCxnSpPr>
        <p:spPr>
          <a:xfrm>
            <a:off x="1281800" y="5552661"/>
            <a:ext cx="9280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EA194D-6F0B-40CD-8250-7B4E2C546D3D}"/>
              </a:ext>
            </a:extLst>
          </p:cNvPr>
          <p:cNvSpPr txBox="1"/>
          <p:nvPr/>
        </p:nvSpPr>
        <p:spPr>
          <a:xfrm>
            <a:off x="9236681" y="809540"/>
            <a:ext cx="186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企业边界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36E3F-7B18-44BF-8003-A06F5A6DAA9D}"/>
              </a:ext>
            </a:extLst>
          </p:cNvPr>
          <p:cNvSpPr txBox="1"/>
          <p:nvPr/>
        </p:nvSpPr>
        <p:spPr>
          <a:xfrm>
            <a:off x="887263" y="5875313"/>
            <a:ext cx="186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企业边界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C9EB23-EE7C-4E95-AD7B-5E14168B9C9D}"/>
              </a:ext>
            </a:extLst>
          </p:cNvPr>
          <p:cNvSpPr txBox="1"/>
          <p:nvPr/>
        </p:nvSpPr>
        <p:spPr>
          <a:xfrm>
            <a:off x="7382984" y="2360546"/>
            <a:ext cx="213135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HR</a:t>
            </a:r>
            <a:r>
              <a:rPr lang="zh-CN" altLang="en-US" dirty="0"/>
              <a:t>部门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07395C-3071-4BD5-B385-5A663C055642}"/>
              </a:ext>
            </a:extLst>
          </p:cNvPr>
          <p:cNvSpPr txBox="1"/>
          <p:nvPr/>
        </p:nvSpPr>
        <p:spPr>
          <a:xfrm>
            <a:off x="7417691" y="4599762"/>
            <a:ext cx="213135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仓储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DDE8E4-FC18-4ABD-BDB0-175CC4BE5510}"/>
              </a:ext>
            </a:extLst>
          </p:cNvPr>
          <p:cNvSpPr txBox="1"/>
          <p:nvPr/>
        </p:nvSpPr>
        <p:spPr>
          <a:xfrm>
            <a:off x="4549052" y="1552564"/>
            <a:ext cx="16786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企业流程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6F4DBE-502E-463E-ACBD-44AFB458B87F}"/>
              </a:ext>
            </a:extLst>
          </p:cNvPr>
          <p:cNvSpPr txBox="1"/>
          <p:nvPr/>
        </p:nvSpPr>
        <p:spPr>
          <a:xfrm>
            <a:off x="1466375" y="3845499"/>
            <a:ext cx="213135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销售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F16C4-0EEB-4FD1-A2E4-CBB03537DBE7}"/>
              </a:ext>
            </a:extLst>
          </p:cNvPr>
          <p:cNvSpPr txBox="1"/>
          <p:nvPr/>
        </p:nvSpPr>
        <p:spPr>
          <a:xfrm>
            <a:off x="1433099" y="3142269"/>
            <a:ext cx="213135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会计部门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64D25A-C8C0-4DFF-A3B9-905F1515AC81}"/>
              </a:ext>
            </a:extLst>
          </p:cNvPr>
          <p:cNvSpPr txBox="1"/>
          <p:nvPr/>
        </p:nvSpPr>
        <p:spPr>
          <a:xfrm>
            <a:off x="1399126" y="1579240"/>
            <a:ext cx="213135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生产部门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58324C-8739-4614-9EB5-EC57D649D7C7}"/>
              </a:ext>
            </a:extLst>
          </p:cNvPr>
          <p:cNvSpPr txBox="1"/>
          <p:nvPr/>
        </p:nvSpPr>
        <p:spPr>
          <a:xfrm>
            <a:off x="1431668" y="2414265"/>
            <a:ext cx="213135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HR</a:t>
            </a:r>
            <a:r>
              <a:rPr lang="zh-CN" altLang="en-US" dirty="0"/>
              <a:t>部门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EF95F-F804-4687-AA59-83394D0575D2}"/>
              </a:ext>
            </a:extLst>
          </p:cNvPr>
          <p:cNvSpPr txBox="1"/>
          <p:nvPr/>
        </p:nvSpPr>
        <p:spPr>
          <a:xfrm>
            <a:off x="1466375" y="4653481"/>
            <a:ext cx="213135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仓储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16B39D-EE9F-465F-9DCE-440CF42CDEF5}"/>
              </a:ext>
            </a:extLst>
          </p:cNvPr>
          <p:cNvSpPr txBox="1"/>
          <p:nvPr/>
        </p:nvSpPr>
        <p:spPr>
          <a:xfrm>
            <a:off x="4522957" y="2399793"/>
            <a:ext cx="16786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企业流程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598BAD-EB11-4B53-B9D8-04CBECBFB165}"/>
              </a:ext>
            </a:extLst>
          </p:cNvPr>
          <p:cNvSpPr txBox="1"/>
          <p:nvPr/>
        </p:nvSpPr>
        <p:spPr>
          <a:xfrm>
            <a:off x="4549051" y="3897012"/>
            <a:ext cx="16786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企业流程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3A7E9-143F-4AB9-B842-0E76DB72C709}"/>
              </a:ext>
            </a:extLst>
          </p:cNvPr>
          <p:cNvSpPr txBox="1"/>
          <p:nvPr/>
        </p:nvSpPr>
        <p:spPr>
          <a:xfrm>
            <a:off x="4538715" y="4653481"/>
            <a:ext cx="16786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企业流程</a:t>
            </a: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B5D71C-0BF4-41C9-8A33-B994E71E39EE}"/>
              </a:ext>
            </a:extLst>
          </p:cNvPr>
          <p:cNvCxnSpPr>
            <a:cxnSpLocks/>
            <a:stCxn id="69" idx="1"/>
            <a:endCxn id="62" idx="3"/>
          </p:cNvCxnSpPr>
          <p:nvPr/>
        </p:nvCxnSpPr>
        <p:spPr>
          <a:xfrm flipH="1">
            <a:off x="3563023" y="2584459"/>
            <a:ext cx="959934" cy="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BBBB97-8C6A-4ECE-B5DD-751557309221}"/>
              </a:ext>
            </a:extLst>
          </p:cNvPr>
          <p:cNvCxnSpPr>
            <a:cxnSpLocks/>
            <a:stCxn id="14" idx="1"/>
            <a:endCxn id="60" idx="3"/>
          </p:cNvCxnSpPr>
          <p:nvPr/>
        </p:nvCxnSpPr>
        <p:spPr>
          <a:xfrm flipH="1">
            <a:off x="3564454" y="3313445"/>
            <a:ext cx="996861" cy="1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47A257-F20E-4812-A51A-AB406EFBB4C9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3584745" y="4042432"/>
            <a:ext cx="964306" cy="3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4FFE6C3-D9F1-4298-949E-85D4B6C8FE11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3547535" y="4838147"/>
            <a:ext cx="991180" cy="1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5794CC1-6751-4848-99E5-E5D03CC8108E}"/>
              </a:ext>
            </a:extLst>
          </p:cNvPr>
          <p:cNvCxnSpPr>
            <a:stCxn id="54" idx="3"/>
            <a:endCxn id="31" idx="1"/>
          </p:cNvCxnSpPr>
          <p:nvPr/>
        </p:nvCxnSpPr>
        <p:spPr>
          <a:xfrm flipV="1">
            <a:off x="6227727" y="1710187"/>
            <a:ext cx="1122715" cy="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9256F3-52F0-4076-BEEC-FBCE72239876}"/>
              </a:ext>
            </a:extLst>
          </p:cNvPr>
          <p:cNvCxnSpPr/>
          <p:nvPr/>
        </p:nvCxnSpPr>
        <p:spPr>
          <a:xfrm flipV="1">
            <a:off x="6217390" y="2591695"/>
            <a:ext cx="1122715" cy="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22B9A6-C0C4-4CA4-80F3-10300B35E543}"/>
              </a:ext>
            </a:extLst>
          </p:cNvPr>
          <p:cNvCxnSpPr/>
          <p:nvPr/>
        </p:nvCxnSpPr>
        <p:spPr>
          <a:xfrm flipV="1">
            <a:off x="6217390" y="3320190"/>
            <a:ext cx="1122715" cy="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76C81DE-68CD-4FD4-BEE9-FA738BE53F89}"/>
              </a:ext>
            </a:extLst>
          </p:cNvPr>
          <p:cNvCxnSpPr/>
          <p:nvPr/>
        </p:nvCxnSpPr>
        <p:spPr>
          <a:xfrm flipV="1">
            <a:off x="6239990" y="4087907"/>
            <a:ext cx="1122715" cy="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9CD4D4C-5F23-41A8-8DC5-C4F879C7F31D}"/>
              </a:ext>
            </a:extLst>
          </p:cNvPr>
          <p:cNvCxnSpPr/>
          <p:nvPr/>
        </p:nvCxnSpPr>
        <p:spPr>
          <a:xfrm flipV="1">
            <a:off x="6294976" y="4789467"/>
            <a:ext cx="1122715" cy="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FF493E-A6F4-4E26-848A-EB89CB94A799}"/>
              </a:ext>
            </a:extLst>
          </p:cNvPr>
          <p:cNvSpPr txBox="1"/>
          <p:nvPr/>
        </p:nvSpPr>
        <p:spPr>
          <a:xfrm>
            <a:off x="4522957" y="787217"/>
            <a:ext cx="167218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供应商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E16D23-6B71-4AAB-BA80-B0FFEC2A18AD}"/>
              </a:ext>
            </a:extLst>
          </p:cNvPr>
          <p:cNvSpPr txBox="1"/>
          <p:nvPr/>
        </p:nvSpPr>
        <p:spPr>
          <a:xfrm>
            <a:off x="7484566" y="799946"/>
            <a:ext cx="167218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供应商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D8DB49-C7E7-4D0E-8E1E-6BF8A2BDBA79}"/>
              </a:ext>
            </a:extLst>
          </p:cNvPr>
          <p:cNvSpPr txBox="1"/>
          <p:nvPr/>
        </p:nvSpPr>
        <p:spPr>
          <a:xfrm>
            <a:off x="1821583" y="5647652"/>
            <a:ext cx="170573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32408C-D04B-4271-9E63-B61F13C424EF}"/>
              </a:ext>
            </a:extLst>
          </p:cNvPr>
          <p:cNvSpPr txBox="1"/>
          <p:nvPr/>
        </p:nvSpPr>
        <p:spPr>
          <a:xfrm>
            <a:off x="4752801" y="5664122"/>
            <a:ext cx="170573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B2271-A725-4BA0-8BBD-256F9E8E0032}"/>
              </a:ext>
            </a:extLst>
          </p:cNvPr>
          <p:cNvSpPr txBox="1"/>
          <p:nvPr/>
        </p:nvSpPr>
        <p:spPr>
          <a:xfrm>
            <a:off x="7530560" y="5664122"/>
            <a:ext cx="170573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43CD84-A216-442E-A554-0F6BD6E9CD57}"/>
              </a:ext>
            </a:extLst>
          </p:cNvPr>
          <p:cNvSpPr txBox="1"/>
          <p:nvPr/>
        </p:nvSpPr>
        <p:spPr>
          <a:xfrm>
            <a:off x="6676504" y="2836514"/>
            <a:ext cx="6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B9A1AE-8E37-4DF0-BB06-ABCD6940E0FC}"/>
              </a:ext>
            </a:extLst>
          </p:cNvPr>
          <p:cNvSpPr txBox="1"/>
          <p:nvPr/>
        </p:nvSpPr>
        <p:spPr>
          <a:xfrm>
            <a:off x="6653904" y="1965999"/>
            <a:ext cx="6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221C95B-DA7F-49C3-A05F-A7B626EE021A}"/>
              </a:ext>
            </a:extLst>
          </p:cNvPr>
          <p:cNvSpPr txBox="1"/>
          <p:nvPr/>
        </p:nvSpPr>
        <p:spPr>
          <a:xfrm>
            <a:off x="6570774" y="3540537"/>
            <a:ext cx="6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5D3017-469C-47A3-AC55-9F21F6E2F925}"/>
              </a:ext>
            </a:extLst>
          </p:cNvPr>
          <p:cNvSpPr txBox="1"/>
          <p:nvPr/>
        </p:nvSpPr>
        <p:spPr>
          <a:xfrm>
            <a:off x="6570774" y="4202359"/>
            <a:ext cx="6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3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04" y="139860"/>
            <a:ext cx="10827026" cy="6499479"/>
          </a:xfrm>
        </p:spPr>
        <p:txBody>
          <a:bodyPr/>
          <a:lstStyle/>
          <a:p>
            <a:pPr algn="l"/>
            <a:r>
              <a:rPr lang="en-US" altLang="zh-CN" b="1" dirty="0"/>
              <a:t>ERP </a:t>
            </a:r>
            <a:r>
              <a:rPr lang="zh-CN" altLang="en-US" b="1" dirty="0"/>
              <a:t>整合信息系统</a:t>
            </a:r>
            <a:endParaRPr lang="en-US" altLang="zh-C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F4971-A37A-4CB8-81B1-B5C5EF4F8442}"/>
              </a:ext>
            </a:extLst>
          </p:cNvPr>
          <p:cNvSpPr txBox="1"/>
          <p:nvPr/>
        </p:nvSpPr>
        <p:spPr>
          <a:xfrm>
            <a:off x="3522670" y="809540"/>
            <a:ext cx="297521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供应商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29C48-FB99-400E-8187-D84DB367F99D}"/>
              </a:ext>
            </a:extLst>
          </p:cNvPr>
          <p:cNvSpPr txBox="1"/>
          <p:nvPr/>
        </p:nvSpPr>
        <p:spPr>
          <a:xfrm>
            <a:off x="4203511" y="3128779"/>
            <a:ext cx="16786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企业流程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7D0B0-3EFA-4325-B694-93BABDFB5FBC}"/>
              </a:ext>
            </a:extLst>
          </p:cNvPr>
          <p:cNvSpPr txBox="1"/>
          <p:nvPr/>
        </p:nvSpPr>
        <p:spPr>
          <a:xfrm>
            <a:off x="1391755" y="2061331"/>
            <a:ext cx="179468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人力</a:t>
            </a:r>
            <a:r>
              <a:rPr lang="en-US" altLang="zh-CN" dirty="0"/>
              <a:t>·</a:t>
            </a:r>
            <a:r>
              <a:rPr lang="zh-CN" altLang="en-US" dirty="0"/>
              <a:t>部门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7B3A5B-49CF-4DEB-8859-5B864F598436}"/>
              </a:ext>
            </a:extLst>
          </p:cNvPr>
          <p:cNvSpPr txBox="1"/>
          <p:nvPr/>
        </p:nvSpPr>
        <p:spPr>
          <a:xfrm>
            <a:off x="1281800" y="4612003"/>
            <a:ext cx="201459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财务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D91323-16D4-4C6B-AC8B-771DCDB42443}"/>
              </a:ext>
            </a:extLst>
          </p:cNvPr>
          <p:cNvSpPr txBox="1"/>
          <p:nvPr/>
        </p:nvSpPr>
        <p:spPr>
          <a:xfrm>
            <a:off x="3913186" y="6071809"/>
            <a:ext cx="231456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BB12DB-81CB-4A87-AAC9-A3D0C7DEA281}"/>
              </a:ext>
            </a:extLst>
          </p:cNvPr>
          <p:cNvSpPr txBox="1"/>
          <p:nvPr/>
        </p:nvSpPr>
        <p:spPr>
          <a:xfrm>
            <a:off x="7466023" y="4612003"/>
            <a:ext cx="98263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销售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71F09A-190D-42BE-B8AE-AF7DE9AE3D8C}"/>
              </a:ext>
            </a:extLst>
          </p:cNvPr>
          <p:cNvSpPr txBox="1"/>
          <p:nvPr/>
        </p:nvSpPr>
        <p:spPr>
          <a:xfrm>
            <a:off x="7105326" y="3128779"/>
            <a:ext cx="213135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会计部门</a:t>
            </a:r>
            <a:r>
              <a:rPr lang="en-US" altLang="zh-CN" dirty="0"/>
              <a:t>·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8D299F-3C5E-4FF5-9287-F7119BBA3E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010276" y="1178872"/>
            <a:ext cx="32573" cy="19499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CA95CA-5FA2-42E3-9C7B-10732EFE1EE3}"/>
              </a:ext>
            </a:extLst>
          </p:cNvPr>
          <p:cNvCxnSpPr>
            <a:cxnSpLocks/>
          </p:cNvCxnSpPr>
          <p:nvPr/>
        </p:nvCxnSpPr>
        <p:spPr>
          <a:xfrm>
            <a:off x="3203654" y="2257706"/>
            <a:ext cx="1017075" cy="10674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A11933-49C9-4B6F-AC7D-F5B3824EAE63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882186" y="2153825"/>
            <a:ext cx="1266967" cy="115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0843EE-0810-4013-9705-3DCF423576F6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flipH="1">
            <a:off x="3296393" y="3498111"/>
            <a:ext cx="1746456" cy="12985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2E05DF-AE2B-4413-B969-07706DBA6E0D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>
            <a:off x="5042849" y="3498111"/>
            <a:ext cx="27619" cy="25736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F6B5FE-E1DB-4662-A178-AAD9510FA921}"/>
              </a:ext>
            </a:extLst>
          </p:cNvPr>
          <p:cNvCxnSpPr>
            <a:cxnSpLocks/>
            <a:stCxn id="14" idx="3"/>
            <a:endCxn id="34" idx="0"/>
          </p:cNvCxnSpPr>
          <p:nvPr/>
        </p:nvCxnSpPr>
        <p:spPr>
          <a:xfrm>
            <a:off x="5882186" y="3313445"/>
            <a:ext cx="2075157" cy="12985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9976B6-94C4-4B3B-B3A7-E5C4DEAEB5A5}"/>
              </a:ext>
            </a:extLst>
          </p:cNvPr>
          <p:cNvSpPr txBox="1"/>
          <p:nvPr/>
        </p:nvSpPr>
        <p:spPr>
          <a:xfrm>
            <a:off x="7149153" y="1830221"/>
            <a:ext cx="213135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生产部门</a:t>
            </a:r>
            <a:r>
              <a:rPr lang="en-US" altLang="zh-CN" dirty="0"/>
              <a:t>·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89E24E-8E4F-4928-AB9B-6434EAA93A7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>
            <a:off x="5882186" y="3313445"/>
            <a:ext cx="1223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2F1F13-1744-42B6-BF48-488F3E8B66F5}"/>
              </a:ext>
            </a:extLst>
          </p:cNvPr>
          <p:cNvSpPr txBox="1"/>
          <p:nvPr/>
        </p:nvSpPr>
        <p:spPr>
          <a:xfrm>
            <a:off x="1449758" y="3121042"/>
            <a:ext cx="179468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仓储部门</a:t>
            </a:r>
            <a:r>
              <a:rPr lang="en-US" altLang="zh-CN" dirty="0"/>
              <a:t>·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38FFFE-C620-4AB1-AB19-96F926EF3D1F}"/>
              </a:ext>
            </a:extLst>
          </p:cNvPr>
          <p:cNvCxnSpPr>
            <a:cxnSpLocks/>
            <a:stCxn id="39" idx="3"/>
            <a:endCxn id="14" idx="1"/>
          </p:cNvCxnSpPr>
          <p:nvPr/>
        </p:nvCxnSpPr>
        <p:spPr>
          <a:xfrm>
            <a:off x="3244439" y="3305708"/>
            <a:ext cx="959072" cy="77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C48BB4-54B5-42D9-A97F-507A31417369}"/>
              </a:ext>
            </a:extLst>
          </p:cNvPr>
          <p:cNvCxnSpPr/>
          <p:nvPr/>
        </p:nvCxnSpPr>
        <p:spPr>
          <a:xfrm>
            <a:off x="1281800" y="1351722"/>
            <a:ext cx="9041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948144-FF8C-480E-8430-F4C450BF77CA}"/>
              </a:ext>
            </a:extLst>
          </p:cNvPr>
          <p:cNvCxnSpPr/>
          <p:nvPr/>
        </p:nvCxnSpPr>
        <p:spPr>
          <a:xfrm>
            <a:off x="1281800" y="5552661"/>
            <a:ext cx="9280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EA194D-6F0B-40CD-8250-7B4E2C546D3D}"/>
              </a:ext>
            </a:extLst>
          </p:cNvPr>
          <p:cNvSpPr txBox="1"/>
          <p:nvPr/>
        </p:nvSpPr>
        <p:spPr>
          <a:xfrm>
            <a:off x="9236681" y="809540"/>
            <a:ext cx="186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企业边界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36E3F-7B18-44BF-8003-A06F5A6DAA9D}"/>
              </a:ext>
            </a:extLst>
          </p:cNvPr>
          <p:cNvSpPr txBox="1"/>
          <p:nvPr/>
        </p:nvSpPr>
        <p:spPr>
          <a:xfrm>
            <a:off x="887263" y="5875313"/>
            <a:ext cx="186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企业边界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860234"/>
          </a:xfrm>
        </p:spPr>
        <p:txBody>
          <a:bodyPr/>
          <a:lstStyle/>
          <a:p>
            <a:pPr algn="l"/>
            <a:r>
              <a:rPr lang="en-US" altLang="zh-CN" b="1" dirty="0"/>
              <a:t>ERP </a:t>
            </a:r>
            <a:r>
              <a:rPr lang="zh-CN" altLang="en-US" b="1" dirty="0"/>
              <a:t>模块和流程</a:t>
            </a:r>
            <a:endParaRPr lang="en-US" altLang="zh-CN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7F96AF69-10CC-4C55-B6C7-B48ECF5F9A90}"/>
              </a:ext>
            </a:extLst>
          </p:cNvPr>
          <p:cNvSpPr/>
          <p:nvPr/>
        </p:nvSpPr>
        <p:spPr>
          <a:xfrm>
            <a:off x="556591" y="1510748"/>
            <a:ext cx="10653824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成本会计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08F6692-1C5D-4A26-94C4-C5D821E14ADA}"/>
              </a:ext>
            </a:extLst>
          </p:cNvPr>
          <p:cNvSpPr/>
          <p:nvPr/>
        </p:nvSpPr>
        <p:spPr>
          <a:xfrm>
            <a:off x="622849" y="4012476"/>
            <a:ext cx="10653824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人力资源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BCA0406-5628-4F11-9D62-B9D63A12D034}"/>
              </a:ext>
            </a:extLst>
          </p:cNvPr>
          <p:cNvSpPr/>
          <p:nvPr/>
        </p:nvSpPr>
        <p:spPr>
          <a:xfrm>
            <a:off x="622849" y="2607365"/>
            <a:ext cx="1934818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销售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9895E35-541A-4B2D-B73F-B13336E0BEC8}"/>
              </a:ext>
            </a:extLst>
          </p:cNvPr>
          <p:cNvSpPr/>
          <p:nvPr/>
        </p:nvSpPr>
        <p:spPr>
          <a:xfrm>
            <a:off x="2829336" y="2701054"/>
            <a:ext cx="1934818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D5D2422-E403-4D62-B88A-815B4561780F}"/>
              </a:ext>
            </a:extLst>
          </p:cNvPr>
          <p:cNvSpPr/>
          <p:nvPr/>
        </p:nvSpPr>
        <p:spPr>
          <a:xfrm>
            <a:off x="4886119" y="2711916"/>
            <a:ext cx="1934818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原材料采购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2A06A4-4A52-46D4-AD57-F6D86AE948E6}"/>
              </a:ext>
            </a:extLst>
          </p:cNvPr>
          <p:cNvSpPr/>
          <p:nvPr/>
        </p:nvSpPr>
        <p:spPr>
          <a:xfrm>
            <a:off x="6942902" y="2790506"/>
            <a:ext cx="1934818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8E515F2-2BC5-4D59-889D-FCA5784FAD34}"/>
              </a:ext>
            </a:extLst>
          </p:cNvPr>
          <p:cNvSpPr/>
          <p:nvPr/>
        </p:nvSpPr>
        <p:spPr>
          <a:xfrm>
            <a:off x="9129203" y="2811308"/>
            <a:ext cx="1934818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发货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6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0"/>
            <a:ext cx="11130594" cy="6732104"/>
          </a:xfrm>
        </p:spPr>
        <p:txBody>
          <a:bodyPr/>
          <a:lstStyle/>
          <a:p>
            <a:pPr algn="l"/>
            <a:r>
              <a:rPr lang="en-US" altLang="zh-CN" b="1" dirty="0"/>
              <a:t>ERP </a:t>
            </a:r>
            <a:r>
              <a:rPr lang="zh-CN" altLang="en-US" b="1" dirty="0"/>
              <a:t>数据库</a:t>
            </a:r>
            <a:r>
              <a:rPr lang="en-US" altLang="zh-CN" b="1" dirty="0"/>
              <a:t>·</a:t>
            </a:r>
            <a:endParaRPr lang="en-US" altLang="zh-CN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7F96AF69-10CC-4C55-B6C7-B48ECF5F9A90}"/>
              </a:ext>
            </a:extLst>
          </p:cNvPr>
          <p:cNvSpPr/>
          <p:nvPr/>
        </p:nvSpPr>
        <p:spPr>
          <a:xfrm>
            <a:off x="556591" y="795130"/>
            <a:ext cx="10653824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成本会计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08F6692-1C5D-4A26-94C4-C5D821E14ADA}"/>
              </a:ext>
            </a:extLst>
          </p:cNvPr>
          <p:cNvSpPr/>
          <p:nvPr/>
        </p:nvSpPr>
        <p:spPr>
          <a:xfrm>
            <a:off x="622849" y="3296858"/>
            <a:ext cx="10653824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人力资源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BCA0406-5628-4F11-9D62-B9D63A12D034}"/>
              </a:ext>
            </a:extLst>
          </p:cNvPr>
          <p:cNvSpPr/>
          <p:nvPr/>
        </p:nvSpPr>
        <p:spPr>
          <a:xfrm>
            <a:off x="622849" y="1891747"/>
            <a:ext cx="1934818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销售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9895E35-541A-4B2D-B73F-B13336E0BEC8}"/>
              </a:ext>
            </a:extLst>
          </p:cNvPr>
          <p:cNvSpPr/>
          <p:nvPr/>
        </p:nvSpPr>
        <p:spPr>
          <a:xfrm>
            <a:off x="2829336" y="1985436"/>
            <a:ext cx="1934818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D5D2422-E403-4D62-B88A-815B4561780F}"/>
              </a:ext>
            </a:extLst>
          </p:cNvPr>
          <p:cNvSpPr/>
          <p:nvPr/>
        </p:nvSpPr>
        <p:spPr>
          <a:xfrm>
            <a:off x="4886119" y="1996298"/>
            <a:ext cx="1934818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原材料采购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92A06A4-4A52-46D4-AD57-F6D86AE948E6}"/>
              </a:ext>
            </a:extLst>
          </p:cNvPr>
          <p:cNvSpPr/>
          <p:nvPr/>
        </p:nvSpPr>
        <p:spPr>
          <a:xfrm>
            <a:off x="6942902" y="2074888"/>
            <a:ext cx="1934818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8E515F2-2BC5-4D59-889D-FCA5784FAD34}"/>
              </a:ext>
            </a:extLst>
          </p:cNvPr>
          <p:cNvSpPr/>
          <p:nvPr/>
        </p:nvSpPr>
        <p:spPr>
          <a:xfrm>
            <a:off x="9129203" y="2095690"/>
            <a:ext cx="1934818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21E3A4D-702C-44F3-8F42-DE2F215EDE31}"/>
              </a:ext>
            </a:extLst>
          </p:cNvPr>
          <p:cNvSpPr/>
          <p:nvPr/>
        </p:nvSpPr>
        <p:spPr>
          <a:xfrm>
            <a:off x="1391629" y="450573"/>
            <a:ext cx="2623931" cy="40154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4D24AA14-5E29-45CB-AD19-1606CA42D6ED}"/>
              </a:ext>
            </a:extLst>
          </p:cNvPr>
          <p:cNvSpPr/>
          <p:nvPr/>
        </p:nvSpPr>
        <p:spPr>
          <a:xfrm>
            <a:off x="4538871" y="404193"/>
            <a:ext cx="2623931" cy="40154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98B10EB3-15CF-4C79-89D4-56CD5314810A}"/>
              </a:ext>
            </a:extLst>
          </p:cNvPr>
          <p:cNvSpPr/>
          <p:nvPr/>
        </p:nvSpPr>
        <p:spPr>
          <a:xfrm>
            <a:off x="8036517" y="478000"/>
            <a:ext cx="2623931" cy="40154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88FCEE8-02ED-4B37-ADAC-D77E611EF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6210"/>
              </p:ext>
            </p:extLst>
          </p:nvPr>
        </p:nvGraphicFramePr>
        <p:xfrm>
          <a:off x="6718854" y="5058534"/>
          <a:ext cx="29684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697">
                  <a:extLst>
                    <a:ext uri="{9D8B030D-6E8A-4147-A177-3AD203B41FA5}">
                      <a16:colId xmlns:a16="http://schemas.microsoft.com/office/drawing/2014/main" val="1349911645"/>
                    </a:ext>
                  </a:extLst>
                </a:gridCol>
                <a:gridCol w="593697">
                  <a:extLst>
                    <a:ext uri="{9D8B030D-6E8A-4147-A177-3AD203B41FA5}">
                      <a16:colId xmlns:a16="http://schemas.microsoft.com/office/drawing/2014/main" val="1271049056"/>
                    </a:ext>
                  </a:extLst>
                </a:gridCol>
                <a:gridCol w="593697">
                  <a:extLst>
                    <a:ext uri="{9D8B030D-6E8A-4147-A177-3AD203B41FA5}">
                      <a16:colId xmlns:a16="http://schemas.microsoft.com/office/drawing/2014/main" val="1404995191"/>
                    </a:ext>
                  </a:extLst>
                </a:gridCol>
                <a:gridCol w="593697">
                  <a:extLst>
                    <a:ext uri="{9D8B030D-6E8A-4147-A177-3AD203B41FA5}">
                      <a16:colId xmlns:a16="http://schemas.microsoft.com/office/drawing/2014/main" val="2252355887"/>
                    </a:ext>
                  </a:extLst>
                </a:gridCol>
                <a:gridCol w="593697">
                  <a:extLst>
                    <a:ext uri="{9D8B030D-6E8A-4147-A177-3AD203B41FA5}">
                      <a16:colId xmlns:a16="http://schemas.microsoft.com/office/drawing/2014/main" val="111894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0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7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1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156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0EDDE6-2687-4BD9-8502-CFA67E2FC3E2}"/>
              </a:ext>
            </a:extLst>
          </p:cNvPr>
          <p:cNvSpPr txBox="1"/>
          <p:nvPr/>
        </p:nvSpPr>
        <p:spPr>
          <a:xfrm>
            <a:off x="9687339" y="4903304"/>
            <a:ext cx="152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ERP TABLES</a:t>
            </a:r>
            <a:endParaRPr lang="en-US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F4E595E3-FC8A-497F-A122-B417423637CD}"/>
              </a:ext>
            </a:extLst>
          </p:cNvPr>
          <p:cNvSpPr/>
          <p:nvPr/>
        </p:nvSpPr>
        <p:spPr>
          <a:xfrm>
            <a:off x="6942902" y="5192299"/>
            <a:ext cx="933813" cy="121257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C6D467B3-EB6B-4236-96D9-F84752E92D9B}"/>
              </a:ext>
            </a:extLst>
          </p:cNvPr>
          <p:cNvSpPr/>
          <p:nvPr/>
        </p:nvSpPr>
        <p:spPr>
          <a:xfrm>
            <a:off x="8208484" y="5198927"/>
            <a:ext cx="933813" cy="121257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1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algn="l"/>
            <a:r>
              <a:rPr lang="en-US" altLang="zh-CN" b="1" dirty="0"/>
              <a:t>ERP </a:t>
            </a:r>
            <a:r>
              <a:rPr lang="zh-CN" altLang="en-US" b="1" dirty="0"/>
              <a:t>对企业的重要性</a:t>
            </a:r>
            <a:endParaRPr lang="en-US" altLang="zh-CN" b="1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IT</a:t>
            </a:r>
            <a:r>
              <a:rPr lang="zh-CN" altLang="en-US" dirty="0"/>
              <a:t>企业对台湾采购时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r>
              <a:rPr lang="en-US" altLang="zh-CN" dirty="0"/>
              <a:t>98-2</a:t>
            </a:r>
            <a:r>
              <a:rPr lang="zh-CN" altLang="en-US" dirty="0"/>
              <a:t>（</a:t>
            </a:r>
            <a:r>
              <a:rPr lang="en-US" altLang="zh-CN" dirty="0"/>
              <a:t>98/2</a:t>
            </a:r>
            <a:r>
              <a:rPr lang="zh-CN" altLang="en-US" dirty="0"/>
              <a:t>），</a:t>
            </a:r>
            <a:r>
              <a:rPr lang="en-US" altLang="zh-CN" dirty="0"/>
              <a:t> 100-2</a:t>
            </a:r>
            <a:r>
              <a:rPr lang="zh-CN" altLang="en-US" dirty="0"/>
              <a:t>（</a:t>
            </a:r>
            <a:r>
              <a:rPr lang="en-US" altLang="zh-CN" dirty="0"/>
              <a:t>100/2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 algn="l">
              <a:buFontTx/>
              <a:buChar char="-"/>
            </a:pPr>
            <a:r>
              <a:rPr lang="en-US" altLang="zh-CN" dirty="0"/>
              <a:t>98%</a:t>
            </a:r>
            <a:r>
              <a:rPr lang="zh-CN" altLang="en-US" dirty="0"/>
              <a:t>的订货要接单</a:t>
            </a:r>
            <a:r>
              <a:rPr lang="en-US" altLang="zh-CN" dirty="0"/>
              <a:t>2</a:t>
            </a:r>
            <a:r>
              <a:rPr lang="zh-CN" altLang="en-US" dirty="0"/>
              <a:t>天内交货，</a:t>
            </a:r>
            <a:r>
              <a:rPr lang="en-US" altLang="zh-CN" dirty="0"/>
              <a:t>100%</a:t>
            </a:r>
            <a:r>
              <a:rPr lang="zh-CN" altLang="en-US" dirty="0"/>
              <a:t>的货</a:t>
            </a:r>
            <a:r>
              <a:rPr lang="en-US" altLang="zh-CN" dirty="0"/>
              <a:t>2</a:t>
            </a:r>
            <a:r>
              <a:rPr lang="zh-CN" altLang="en-US" dirty="0"/>
              <a:t>天内交货</a:t>
            </a:r>
            <a:endParaRPr lang="en-US" altLang="zh-CN" dirty="0"/>
          </a:p>
          <a:p>
            <a:pPr marL="342900" lvl="1" indent="-342900" algn="l">
              <a:spcBef>
                <a:spcPts val="1000"/>
              </a:spcBef>
              <a:buFontTx/>
              <a:buChar char="-"/>
            </a:pPr>
            <a:r>
              <a:rPr lang="zh-CN" altLang="en-US" sz="2400" dirty="0"/>
              <a:t>甚至接单后</a:t>
            </a:r>
            <a:r>
              <a:rPr lang="en-US" altLang="zh-CN" sz="2400" dirty="0"/>
              <a:t>5</a:t>
            </a:r>
            <a:r>
              <a:rPr lang="zh-CN" altLang="en-US" sz="2400" dirty="0"/>
              <a:t>天内直接送到客户处，客户可能在欧洲，美洲</a:t>
            </a:r>
            <a:endParaRPr lang="en-US" altLang="zh-CN" sz="2400" dirty="0"/>
          </a:p>
          <a:p>
            <a:pPr marL="342900" lvl="1" indent="-342900" algn="l">
              <a:spcBef>
                <a:spcPts val="1000"/>
              </a:spcBef>
              <a:buFontTx/>
              <a:buChar char="-"/>
            </a:pPr>
            <a:r>
              <a:rPr lang="zh-CN" altLang="en-US" sz="2400" dirty="0"/>
              <a:t>企业决定接单的时间</a:t>
            </a:r>
            <a:r>
              <a:rPr lang="en-US" altLang="zh-CN" sz="2400" b="1" dirty="0"/>
              <a:t>30</a:t>
            </a:r>
            <a:r>
              <a:rPr lang="zh-CN" altLang="en-US" sz="2400" dirty="0"/>
              <a:t>分钟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97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ERP </a:t>
            </a:r>
            <a:r>
              <a:rPr lang="zh-CN" altLang="en-US" b="1" dirty="0"/>
              <a:t>给企业带来的效益</a:t>
            </a:r>
            <a:endParaRPr lang="en-US" altLang="zh-CN" b="1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有型效益</a:t>
            </a:r>
            <a:endParaRPr lang="en-US" altLang="zh-CN" dirty="0"/>
          </a:p>
          <a:p>
            <a:pPr marL="800100" lvl="1" indent="-342900" algn="l">
              <a:buFontTx/>
              <a:buChar char="-"/>
            </a:pPr>
            <a:r>
              <a:rPr lang="zh-CN" altLang="en-US" dirty="0"/>
              <a:t>人员减少</a:t>
            </a:r>
            <a:endParaRPr lang="en-US" altLang="zh-CN" dirty="0"/>
          </a:p>
          <a:p>
            <a:pPr marL="800100" lvl="1" indent="-342900" algn="l">
              <a:buFontTx/>
              <a:buChar char="-"/>
            </a:pPr>
            <a:r>
              <a:rPr lang="zh-CN" altLang="en-US" dirty="0"/>
              <a:t>库存减少</a:t>
            </a:r>
            <a:endParaRPr lang="en-US" altLang="zh-CN" dirty="0"/>
          </a:p>
          <a:p>
            <a:pPr marL="800100" lvl="1" indent="-342900" algn="l">
              <a:buFontTx/>
              <a:buChar char="-"/>
            </a:pPr>
            <a:r>
              <a:rPr lang="zh-CN" altLang="en-US" dirty="0"/>
              <a:t>生产能力增加</a:t>
            </a:r>
            <a:endParaRPr lang="en-US" altLang="zh-CN" dirty="0"/>
          </a:p>
          <a:p>
            <a:pPr marL="800100" lvl="1" indent="-342900" algn="l">
              <a:buFontTx/>
              <a:buChar char="-"/>
            </a:pPr>
            <a:r>
              <a:rPr lang="zh-CN" altLang="en-US" dirty="0"/>
              <a:t>加速业务流程</a:t>
            </a:r>
            <a:endParaRPr lang="en-US" altLang="zh-CN" dirty="0"/>
          </a:p>
          <a:p>
            <a:pPr lvl="1" algn="l"/>
            <a:endParaRPr lang="en-US" altLang="zh-CN" dirty="0"/>
          </a:p>
          <a:p>
            <a:pPr marL="0" lvl="1" algn="l">
              <a:spcBef>
                <a:spcPts val="1000"/>
              </a:spcBef>
            </a:pPr>
            <a:r>
              <a:rPr lang="zh-CN" altLang="en-US" sz="2400" dirty="0"/>
              <a:t>无形效益</a:t>
            </a:r>
            <a:endParaRPr lang="en-US" altLang="zh-CN" sz="2400" dirty="0"/>
          </a:p>
          <a:p>
            <a:pPr marL="800100" lvl="1" indent="-342900" algn="l">
              <a:buFontTx/>
              <a:buChar char="-"/>
            </a:pPr>
            <a:r>
              <a:rPr lang="zh-CN" altLang="en-US" sz="2400" dirty="0"/>
              <a:t>信息共享</a:t>
            </a:r>
            <a:r>
              <a:rPr lang="en-US" altLang="zh-CN" sz="2400" dirty="0"/>
              <a:t>·</a:t>
            </a:r>
          </a:p>
          <a:p>
            <a:pPr marL="800100" lvl="1" indent="-342900" algn="l">
              <a:buFontTx/>
              <a:buChar char="-"/>
            </a:pPr>
            <a:r>
              <a:rPr lang="zh-CN" altLang="en-US" sz="2400" dirty="0"/>
              <a:t>改善企业流程</a:t>
            </a:r>
            <a:endParaRPr lang="en-US" altLang="zh-CN" sz="2400" dirty="0"/>
          </a:p>
          <a:p>
            <a:pPr marL="800100" lvl="1" indent="-342900" algn="l">
              <a:buFontTx/>
              <a:buChar char="-"/>
            </a:pPr>
            <a:r>
              <a:rPr lang="zh-CN" altLang="en-US" sz="2400" dirty="0"/>
              <a:t>改善对客户反应速度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6162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algn="l"/>
            <a:r>
              <a:rPr lang="en-US" altLang="zh-CN" dirty="0"/>
              <a:t>ERP</a:t>
            </a:r>
            <a:r>
              <a:rPr lang="zh-CN" altLang="en-US" dirty="0"/>
              <a:t>发挥作用的前提</a:t>
            </a:r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C921E-FBAF-474D-BE92-7B76D9BC67FD}"/>
              </a:ext>
            </a:extLst>
          </p:cNvPr>
          <p:cNvSpPr/>
          <p:nvPr/>
        </p:nvSpPr>
        <p:spPr>
          <a:xfrm>
            <a:off x="8251788" y="3659450"/>
            <a:ext cx="2186609" cy="2610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整合的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环境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（第三要素）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C4C73-5B22-42B6-A5E6-240C8993B3AB}"/>
              </a:ext>
            </a:extLst>
          </p:cNvPr>
          <p:cNvSpPr/>
          <p:nvPr/>
        </p:nvSpPr>
        <p:spPr>
          <a:xfrm>
            <a:off x="4869403" y="3631482"/>
            <a:ext cx="2186609" cy="2610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适当导入方法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第二要素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60B41-EDC9-4ECC-A301-CDB6D14A95AC}"/>
              </a:ext>
            </a:extLst>
          </p:cNvPr>
          <p:cNvSpPr/>
          <p:nvPr/>
        </p:nvSpPr>
        <p:spPr>
          <a:xfrm>
            <a:off x="1250018" y="3586563"/>
            <a:ext cx="2186609" cy="2610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适当的企业流程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（第一要素）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D908D07-B6E6-4CB9-B2F8-022E3A0463B8}"/>
              </a:ext>
            </a:extLst>
          </p:cNvPr>
          <p:cNvSpPr/>
          <p:nvPr/>
        </p:nvSpPr>
        <p:spPr>
          <a:xfrm>
            <a:off x="1250018" y="1188997"/>
            <a:ext cx="8993912" cy="2240003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ERP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绩效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1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ERP </a:t>
            </a:r>
            <a:r>
              <a:rPr lang="zh-CN" altLang="en-US" b="1" dirty="0"/>
              <a:t>导入各个阶段</a:t>
            </a:r>
            <a:endParaRPr lang="en-US" altLang="zh-CN" b="1" dirty="0"/>
          </a:p>
          <a:p>
            <a:pPr algn="l"/>
            <a:endParaRPr lang="en-US" altLang="zh-CN" dirty="0"/>
          </a:p>
          <a:p>
            <a:pPr algn="l"/>
            <a:endParaRPr lang="en-US" altLang="zh-CN" sz="2400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AA2DCC5-861F-4806-ACC7-EFA948CDE295}"/>
              </a:ext>
            </a:extLst>
          </p:cNvPr>
          <p:cNvSpPr/>
          <p:nvPr/>
        </p:nvSpPr>
        <p:spPr>
          <a:xfrm>
            <a:off x="2941983" y="1510748"/>
            <a:ext cx="5817704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20522A6B-FE40-4D83-B679-CDB03DD437F7}"/>
              </a:ext>
            </a:extLst>
          </p:cNvPr>
          <p:cNvSpPr/>
          <p:nvPr/>
        </p:nvSpPr>
        <p:spPr>
          <a:xfrm>
            <a:off x="2941983" y="3087293"/>
            <a:ext cx="5950226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变革管理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DAD5A32-EA45-4DB3-9C32-E598BE1DCCF7}"/>
              </a:ext>
            </a:extLst>
          </p:cNvPr>
          <p:cNvSpPr/>
          <p:nvPr/>
        </p:nvSpPr>
        <p:spPr>
          <a:xfrm>
            <a:off x="662759" y="1488017"/>
            <a:ext cx="1934818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初始评估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8541228-19F3-4A61-965F-562083EE1E1A}"/>
              </a:ext>
            </a:extLst>
          </p:cNvPr>
          <p:cNvSpPr/>
          <p:nvPr/>
        </p:nvSpPr>
        <p:spPr>
          <a:xfrm>
            <a:off x="9143383" y="1510748"/>
            <a:ext cx="1934818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持续改善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F39156-BB5C-4C08-B901-7FCAF1A0DDD9}"/>
              </a:ext>
            </a:extLst>
          </p:cNvPr>
          <p:cNvSpPr txBox="1"/>
          <p:nvPr/>
        </p:nvSpPr>
        <p:spPr>
          <a:xfrm>
            <a:off x="3432314" y="1563758"/>
            <a:ext cx="768166" cy="6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项目准备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14900-86BB-4A9D-8A82-EFA9586C51A5}"/>
              </a:ext>
            </a:extLst>
          </p:cNvPr>
          <p:cNvSpPr txBox="1"/>
          <p:nvPr/>
        </p:nvSpPr>
        <p:spPr>
          <a:xfrm>
            <a:off x="4208106" y="1568871"/>
            <a:ext cx="76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蓝图规划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496884-A130-4FAA-9153-511EA5BFB7CC}"/>
              </a:ext>
            </a:extLst>
          </p:cNvPr>
          <p:cNvSpPr txBox="1"/>
          <p:nvPr/>
        </p:nvSpPr>
        <p:spPr>
          <a:xfrm>
            <a:off x="4963478" y="1582123"/>
            <a:ext cx="76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系统导入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5DCBA-14E6-4277-B07D-25B51022B0E1}"/>
              </a:ext>
            </a:extLst>
          </p:cNvPr>
          <p:cNvSpPr txBox="1"/>
          <p:nvPr/>
        </p:nvSpPr>
        <p:spPr>
          <a:xfrm>
            <a:off x="5989758" y="1598399"/>
            <a:ext cx="76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上线规划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E1F8A4-5C71-463D-B42F-5717B0B4F520}"/>
              </a:ext>
            </a:extLst>
          </p:cNvPr>
          <p:cNvSpPr txBox="1"/>
          <p:nvPr/>
        </p:nvSpPr>
        <p:spPr>
          <a:xfrm>
            <a:off x="7182681" y="1563758"/>
            <a:ext cx="76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系统上线</a:t>
            </a:r>
            <a:endParaRPr lang="en-US" dirty="0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3F40022F-35A4-4C44-A79F-201AB759CAA4}"/>
              </a:ext>
            </a:extLst>
          </p:cNvPr>
          <p:cNvSpPr/>
          <p:nvPr/>
        </p:nvSpPr>
        <p:spPr>
          <a:xfrm>
            <a:off x="2941983" y="4663838"/>
            <a:ext cx="5950226" cy="821635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项目管理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3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algn="l"/>
            <a:r>
              <a:rPr lang="en-US" altLang="zh-CN" dirty="0"/>
              <a:t>ERP</a:t>
            </a:r>
            <a:r>
              <a:rPr lang="zh-CN" altLang="en-US" dirty="0"/>
              <a:t>导入组织图</a:t>
            </a:r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C921E-FBAF-474D-BE92-7B76D9BC67FD}"/>
              </a:ext>
            </a:extLst>
          </p:cNvPr>
          <p:cNvSpPr/>
          <p:nvPr/>
        </p:nvSpPr>
        <p:spPr>
          <a:xfrm>
            <a:off x="6769855" y="4876799"/>
            <a:ext cx="2186609" cy="1365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顾问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关键使用者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C4C73-5B22-42B6-A5E6-240C8993B3AB}"/>
              </a:ext>
            </a:extLst>
          </p:cNvPr>
          <p:cNvSpPr/>
          <p:nvPr/>
        </p:nvSpPr>
        <p:spPr>
          <a:xfrm>
            <a:off x="3909391" y="4876799"/>
            <a:ext cx="2186609" cy="1365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顾问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关键使用者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60B41-EDC9-4ECC-A301-CDB6D14A95AC}"/>
              </a:ext>
            </a:extLst>
          </p:cNvPr>
          <p:cNvSpPr/>
          <p:nvPr/>
        </p:nvSpPr>
        <p:spPr>
          <a:xfrm>
            <a:off x="1024731" y="4876799"/>
            <a:ext cx="2186609" cy="1320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顾问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关键使用者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B2FB3-2251-4BCF-BD55-E6DAC14CA63A}"/>
              </a:ext>
            </a:extLst>
          </p:cNvPr>
          <p:cNvSpPr/>
          <p:nvPr/>
        </p:nvSpPr>
        <p:spPr>
          <a:xfrm>
            <a:off x="9275289" y="4889856"/>
            <a:ext cx="2186609" cy="1365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技术顾问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顾问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BAISIS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BF4C0-EE6F-41CF-B107-51EC2D82035C}"/>
              </a:ext>
            </a:extLst>
          </p:cNvPr>
          <p:cNvSpPr/>
          <p:nvPr/>
        </p:nvSpPr>
        <p:spPr>
          <a:xfrm>
            <a:off x="918714" y="2837890"/>
            <a:ext cx="2186609" cy="1320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品质保证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风险管理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0081CE-D388-459C-8F21-453B7C50D436}"/>
              </a:ext>
            </a:extLst>
          </p:cNvPr>
          <p:cNvSpPr/>
          <p:nvPr/>
        </p:nvSpPr>
        <p:spPr>
          <a:xfrm>
            <a:off x="4801601" y="1115107"/>
            <a:ext cx="3918329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企业领导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98C5D3-795B-43F4-BDA2-94C34EEA1DB4}"/>
              </a:ext>
            </a:extLst>
          </p:cNvPr>
          <p:cNvSpPr/>
          <p:nvPr/>
        </p:nvSpPr>
        <p:spPr>
          <a:xfrm>
            <a:off x="3352800" y="2002578"/>
            <a:ext cx="7129670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企业项目经                                                               顾问公司理项目经理                      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F1B34-A76D-4CB5-A218-24AA27BA6137}"/>
              </a:ext>
            </a:extLst>
          </p:cNvPr>
          <p:cNvCxnSpPr>
            <a:stCxn id="10" idx="3"/>
          </p:cNvCxnSpPr>
          <p:nvPr/>
        </p:nvCxnSpPr>
        <p:spPr>
          <a:xfrm flipV="1">
            <a:off x="3105323" y="2583749"/>
            <a:ext cx="1599199" cy="9143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AFB6DF-F33A-446C-94FD-4F535F6DC769}"/>
              </a:ext>
            </a:extLst>
          </p:cNvPr>
          <p:cNvCxnSpPr/>
          <p:nvPr/>
        </p:nvCxnSpPr>
        <p:spPr>
          <a:xfrm>
            <a:off x="2438400" y="4439478"/>
            <a:ext cx="8044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598FE5-B721-4E96-A909-121C61AE299E}"/>
              </a:ext>
            </a:extLst>
          </p:cNvPr>
          <p:cNvCxnSpPr>
            <a:stCxn id="12" idx="2"/>
          </p:cNvCxnSpPr>
          <p:nvPr/>
        </p:nvCxnSpPr>
        <p:spPr>
          <a:xfrm>
            <a:off x="6917635" y="2583749"/>
            <a:ext cx="0" cy="182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03365-F2E5-42BD-B022-A253BEB8FEAE}"/>
              </a:ext>
            </a:extLst>
          </p:cNvPr>
          <p:cNvCxnSpPr/>
          <p:nvPr/>
        </p:nvCxnSpPr>
        <p:spPr>
          <a:xfrm>
            <a:off x="2531165" y="4439478"/>
            <a:ext cx="0" cy="43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0F40DB-5301-4ACB-837F-BCA381A1BC37}"/>
              </a:ext>
            </a:extLst>
          </p:cNvPr>
          <p:cNvCxnSpPr>
            <a:endCxn id="6" idx="0"/>
          </p:cNvCxnSpPr>
          <p:nvPr/>
        </p:nvCxnSpPr>
        <p:spPr>
          <a:xfrm>
            <a:off x="5002695" y="4439478"/>
            <a:ext cx="1" cy="43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000952-73C1-4571-8BAD-077FA2097DDA}"/>
              </a:ext>
            </a:extLst>
          </p:cNvPr>
          <p:cNvCxnSpPr>
            <a:endCxn id="5" idx="0"/>
          </p:cNvCxnSpPr>
          <p:nvPr/>
        </p:nvCxnSpPr>
        <p:spPr>
          <a:xfrm>
            <a:off x="7863159" y="4465983"/>
            <a:ext cx="1" cy="41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2026B2-772C-4E11-A608-62FFCFF996AA}"/>
              </a:ext>
            </a:extLst>
          </p:cNvPr>
          <p:cNvCxnSpPr>
            <a:endCxn id="9" idx="0"/>
          </p:cNvCxnSpPr>
          <p:nvPr/>
        </p:nvCxnSpPr>
        <p:spPr>
          <a:xfrm>
            <a:off x="10368593" y="4465983"/>
            <a:ext cx="1" cy="42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97A74B-48E5-4C10-9AB4-C0D1E96F0836}"/>
              </a:ext>
            </a:extLst>
          </p:cNvPr>
          <p:cNvCxnSpPr>
            <a:endCxn id="12" idx="0"/>
          </p:cNvCxnSpPr>
          <p:nvPr/>
        </p:nvCxnSpPr>
        <p:spPr>
          <a:xfrm>
            <a:off x="6917635" y="1696278"/>
            <a:ext cx="0" cy="30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3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algn="l"/>
            <a:r>
              <a:rPr lang="en-US" altLang="zh-CN" dirty="0"/>
              <a:t>ERP</a:t>
            </a:r>
            <a:r>
              <a:rPr lang="zh-CN" altLang="en-US" dirty="0"/>
              <a:t>所需技术</a:t>
            </a:r>
            <a:endParaRPr lang="en-US" altLang="zh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0081CE-D388-459C-8F21-453B7C50D436}"/>
              </a:ext>
            </a:extLst>
          </p:cNvPr>
          <p:cNvSpPr/>
          <p:nvPr/>
        </p:nvSpPr>
        <p:spPr>
          <a:xfrm>
            <a:off x="2110639" y="3051849"/>
            <a:ext cx="8477847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企业流程模拟工具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3C2A2A-1FF7-4629-9625-3011BD87DE7B}"/>
              </a:ext>
            </a:extLst>
          </p:cNvPr>
          <p:cNvSpPr/>
          <p:nvPr/>
        </p:nvSpPr>
        <p:spPr>
          <a:xfrm>
            <a:off x="2110639" y="3633020"/>
            <a:ext cx="8477847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多层主从架构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E3C62-E5B8-46EA-AB26-EA7C7971D54C}"/>
              </a:ext>
            </a:extLst>
          </p:cNvPr>
          <p:cNvSpPr/>
          <p:nvPr/>
        </p:nvSpPr>
        <p:spPr>
          <a:xfrm>
            <a:off x="2110639" y="4214191"/>
            <a:ext cx="4187686" cy="664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网络，云端架构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171210-1E67-4A8F-B6DF-43E75AF5CF2C}"/>
              </a:ext>
            </a:extLst>
          </p:cNvPr>
          <p:cNvSpPr/>
          <p:nvPr/>
        </p:nvSpPr>
        <p:spPr>
          <a:xfrm>
            <a:off x="6298325" y="4214191"/>
            <a:ext cx="4290162" cy="664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7CAEB5-BA7E-41FA-8F69-09EA2DBF3A99}"/>
              </a:ext>
            </a:extLst>
          </p:cNvPr>
          <p:cNvSpPr/>
          <p:nvPr/>
        </p:nvSpPr>
        <p:spPr>
          <a:xfrm>
            <a:off x="2110639" y="2470678"/>
            <a:ext cx="2077048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销售模块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F9AA1C-6CB4-4336-8D11-919153C1B279}"/>
              </a:ext>
            </a:extLst>
          </p:cNvPr>
          <p:cNvSpPr/>
          <p:nvPr/>
        </p:nvSpPr>
        <p:spPr>
          <a:xfrm>
            <a:off x="4187687" y="2470678"/>
            <a:ext cx="2077048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财务会计模块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0411F-357B-4307-A4C2-9D616A7D1A41}"/>
              </a:ext>
            </a:extLst>
          </p:cNvPr>
          <p:cNvSpPr/>
          <p:nvPr/>
        </p:nvSpPr>
        <p:spPr>
          <a:xfrm>
            <a:off x="6298325" y="2470678"/>
            <a:ext cx="2077048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生产模块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524192-9935-4FC8-8025-0C320EDC6BF9}"/>
              </a:ext>
            </a:extLst>
          </p:cNvPr>
          <p:cNvSpPr/>
          <p:nvPr/>
        </p:nvSpPr>
        <p:spPr>
          <a:xfrm>
            <a:off x="8363120" y="2470677"/>
            <a:ext cx="2225365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其他模块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9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algn="l"/>
            <a:r>
              <a:rPr lang="zh-CN" altLang="en-US" b="1" dirty="0"/>
              <a:t>课程内容；</a:t>
            </a:r>
            <a:endParaRPr lang="en-US" altLang="zh-CN" b="1" dirty="0"/>
          </a:p>
          <a:p>
            <a:pPr algn="l"/>
            <a:endParaRPr lang="en-US" altLang="zh-CN" b="1" dirty="0"/>
          </a:p>
          <a:p>
            <a:pPr marL="342900" indent="-342900" algn="l">
              <a:buFontTx/>
              <a:buChar char="-"/>
            </a:pPr>
            <a:r>
              <a:rPr lang="en-US" altLang="zh-CN" b="1" dirty="0"/>
              <a:t>1.ERP</a:t>
            </a:r>
            <a:r>
              <a:rPr lang="zh-CN" altLang="en-US" b="1" dirty="0"/>
              <a:t>定义和历史</a:t>
            </a:r>
            <a:endParaRPr lang="en-US" altLang="zh-CN" b="1" dirty="0"/>
          </a:p>
          <a:p>
            <a:pPr marL="342900" indent="-342900" algn="l">
              <a:buFontTx/>
              <a:buChar char="-"/>
            </a:pPr>
            <a:r>
              <a:rPr lang="en-US" altLang="zh-CN" b="1" dirty="0"/>
              <a:t>2.</a:t>
            </a:r>
            <a:r>
              <a:rPr lang="zh-CN" altLang="en-US" b="1" dirty="0"/>
              <a:t>企业为什么使用</a:t>
            </a:r>
            <a:r>
              <a:rPr lang="en-US" altLang="zh-CN" b="1" dirty="0"/>
              <a:t>ERP</a:t>
            </a:r>
          </a:p>
          <a:p>
            <a:pPr marL="342900" indent="-342900" algn="l">
              <a:buFontTx/>
              <a:buChar char="-"/>
            </a:pPr>
            <a:r>
              <a:rPr lang="en-US" altLang="zh-CN" b="1" dirty="0"/>
              <a:t>3.ERP</a:t>
            </a:r>
            <a:r>
              <a:rPr lang="zh-CN" altLang="en-US" b="1" dirty="0"/>
              <a:t>导入</a:t>
            </a:r>
            <a:endParaRPr lang="en-US" altLang="zh-CN" b="1" dirty="0"/>
          </a:p>
          <a:p>
            <a:pPr marL="342900" indent="-342900" algn="l">
              <a:buFontTx/>
              <a:buChar char="-"/>
            </a:pPr>
            <a:r>
              <a:rPr lang="en-US" altLang="zh-CN" b="1" dirty="0"/>
              <a:t>4.ERP</a:t>
            </a:r>
            <a:r>
              <a:rPr lang="zh-CN" altLang="en-US" b="1" dirty="0"/>
              <a:t>所需技术</a:t>
            </a:r>
            <a:endParaRPr lang="en-US" altLang="zh-CN" b="1" dirty="0"/>
          </a:p>
          <a:p>
            <a:pPr marL="342900" indent="-342900" algn="l">
              <a:buFontTx/>
              <a:buChar char="-"/>
            </a:pPr>
            <a:r>
              <a:rPr lang="en-US" altLang="zh-CN" b="1" dirty="0"/>
              <a:t>5.SAP</a:t>
            </a:r>
            <a:r>
              <a:rPr lang="zh-CN" altLang="en-US" b="1" dirty="0"/>
              <a:t>简介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649075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多层式主从架构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93BAC11-8903-469C-8A61-8C3E87C4CFF4}"/>
              </a:ext>
            </a:extLst>
          </p:cNvPr>
          <p:cNvSpPr/>
          <p:nvPr/>
        </p:nvSpPr>
        <p:spPr>
          <a:xfrm>
            <a:off x="901299" y="2305878"/>
            <a:ext cx="1510598" cy="131196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816E5-A7EB-4FEC-B809-A7475C802E61}"/>
              </a:ext>
            </a:extLst>
          </p:cNvPr>
          <p:cNvSpPr txBox="1"/>
          <p:nvPr/>
        </p:nvSpPr>
        <p:spPr>
          <a:xfrm>
            <a:off x="1311965" y="2809461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9EBB4-82D5-4311-B18C-98F9F82759ED}"/>
              </a:ext>
            </a:extLst>
          </p:cNvPr>
          <p:cNvSpPr/>
          <p:nvPr/>
        </p:nvSpPr>
        <p:spPr>
          <a:xfrm>
            <a:off x="3909391" y="568115"/>
            <a:ext cx="1431235" cy="1644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应用服务器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0C57A-9457-43BC-AF37-0E3BB87F414D}"/>
              </a:ext>
            </a:extLst>
          </p:cNvPr>
          <p:cNvSpPr/>
          <p:nvPr/>
        </p:nvSpPr>
        <p:spPr>
          <a:xfrm>
            <a:off x="3909391" y="2675612"/>
            <a:ext cx="1431235" cy="1644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应用服务器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C7AFA-D5DE-4317-B231-D045259E96D3}"/>
              </a:ext>
            </a:extLst>
          </p:cNvPr>
          <p:cNvSpPr/>
          <p:nvPr/>
        </p:nvSpPr>
        <p:spPr>
          <a:xfrm>
            <a:off x="3909390" y="4783109"/>
            <a:ext cx="1431235" cy="1644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应用服务器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390C84-5F1B-4EC2-851F-F109ADB8B30E}"/>
              </a:ext>
            </a:extLst>
          </p:cNvPr>
          <p:cNvSpPr/>
          <p:nvPr/>
        </p:nvSpPr>
        <p:spPr>
          <a:xfrm>
            <a:off x="7222433" y="1164463"/>
            <a:ext cx="1431235" cy="1644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FB641-E5DF-4121-9E60-03E1AC30486D}"/>
              </a:ext>
            </a:extLst>
          </p:cNvPr>
          <p:cNvSpPr/>
          <p:nvPr/>
        </p:nvSpPr>
        <p:spPr>
          <a:xfrm>
            <a:off x="7222433" y="4048540"/>
            <a:ext cx="1431235" cy="1644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14AC267D-4E7E-428F-819F-F54663E48ED9}"/>
              </a:ext>
            </a:extLst>
          </p:cNvPr>
          <p:cNvSpPr/>
          <p:nvPr/>
        </p:nvSpPr>
        <p:spPr>
          <a:xfrm>
            <a:off x="10561983" y="397565"/>
            <a:ext cx="1219200" cy="612648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502CECEC-80A3-4238-89C0-7ED5A99715BD}"/>
              </a:ext>
            </a:extLst>
          </p:cNvPr>
          <p:cNvSpPr/>
          <p:nvPr/>
        </p:nvSpPr>
        <p:spPr>
          <a:xfrm>
            <a:off x="10561983" y="1693230"/>
            <a:ext cx="1219200" cy="612648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2A43BD2A-808B-41B1-AE30-FA77A34336D5}"/>
              </a:ext>
            </a:extLst>
          </p:cNvPr>
          <p:cNvSpPr/>
          <p:nvPr/>
        </p:nvSpPr>
        <p:spPr>
          <a:xfrm>
            <a:off x="10653823" y="3191787"/>
            <a:ext cx="1219199" cy="612648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id="{3B427CAC-97BD-4311-91CD-A885361A66DA}"/>
              </a:ext>
            </a:extLst>
          </p:cNvPr>
          <p:cNvSpPr/>
          <p:nvPr/>
        </p:nvSpPr>
        <p:spPr>
          <a:xfrm>
            <a:off x="10653824" y="4384020"/>
            <a:ext cx="1219198" cy="612648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5D3ABC3D-D807-443D-8578-92BA3C5F6E05}"/>
              </a:ext>
            </a:extLst>
          </p:cNvPr>
          <p:cNvSpPr/>
          <p:nvPr/>
        </p:nvSpPr>
        <p:spPr>
          <a:xfrm>
            <a:off x="10653823" y="5663582"/>
            <a:ext cx="1219197" cy="612648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4879E6-D32D-442D-A8D1-B64D7A1E0B06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8653668" y="703889"/>
            <a:ext cx="1908315" cy="1283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408FEE-0B8E-4543-87E4-B6C873E47DC1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 flipV="1">
            <a:off x="8653668" y="1986962"/>
            <a:ext cx="1908315" cy="1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55ED5B-474E-4769-B0B2-73F8D681A4A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666770" y="4690344"/>
            <a:ext cx="1987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C43130-FFE8-4109-85D1-F9A2F40814E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712845" y="3498111"/>
            <a:ext cx="1940978" cy="119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AEF4EA-0236-4AC5-B606-679F42D5EED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8666771" y="4688298"/>
            <a:ext cx="1987052" cy="1281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7464E5-F6AA-4C46-B037-044AD0B65102}"/>
              </a:ext>
            </a:extLst>
          </p:cNvPr>
          <p:cNvCxnSpPr>
            <a:cxnSpLocks/>
          </p:cNvCxnSpPr>
          <p:nvPr/>
        </p:nvCxnSpPr>
        <p:spPr>
          <a:xfrm flipH="1" flipV="1">
            <a:off x="5340625" y="1685678"/>
            <a:ext cx="1881808" cy="12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367D88-21A0-4006-B194-6FDD11E8970A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5340626" y="1986962"/>
            <a:ext cx="1881807" cy="151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937C48-D160-45CF-B538-8D12E7C4E1A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340625" y="2074891"/>
            <a:ext cx="1775482" cy="353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1FD7F2-2E9B-4B2E-8708-FEF2FCBEA1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399801" y="3617725"/>
            <a:ext cx="1822632" cy="125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AEC771-AFC3-4AE6-B2D0-ADBE46022CAC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340625" y="4871039"/>
            <a:ext cx="1881808" cy="734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A43090-219A-4EEF-BF86-48E32D3FC25E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>
          <a:xfrm flipH="1">
            <a:off x="2411897" y="1390614"/>
            <a:ext cx="1497494" cy="157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CA4EA0-DD30-4738-8499-E1D918E238AA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>
          <a:xfrm flipH="1" flipV="1">
            <a:off x="2411897" y="2961861"/>
            <a:ext cx="1497494" cy="53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7B6B8F-3539-4CAC-9D21-8EF5C4310B4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38477" y="3029309"/>
            <a:ext cx="1470913" cy="257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5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ERP </a:t>
            </a:r>
            <a:r>
              <a:rPr lang="zh-CN" altLang="en-US" b="1" dirty="0"/>
              <a:t>结论</a:t>
            </a:r>
            <a:endParaRPr lang="en-US" altLang="zh-CN" b="1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-ERP</a:t>
            </a:r>
            <a:r>
              <a:rPr lang="zh-CN" altLang="en-US" dirty="0"/>
              <a:t>将企业核心流程整合</a:t>
            </a:r>
            <a:r>
              <a:rPr lang="en-US" altLang="zh-CN" dirty="0"/>
              <a:t>e</a:t>
            </a:r>
            <a:r>
              <a:rPr lang="zh-CN" altLang="en-US" dirty="0"/>
              <a:t>化</a:t>
            </a:r>
            <a:endParaRPr lang="en-US" altLang="zh-CN" dirty="0"/>
          </a:p>
          <a:p>
            <a:pPr algn="l"/>
            <a:r>
              <a:rPr lang="en-US" altLang="zh-CN" dirty="0"/>
              <a:t>-</a:t>
            </a:r>
            <a:r>
              <a:rPr lang="zh-CN" altLang="en-US" dirty="0"/>
              <a:t>将企业信息系统即时整合</a:t>
            </a:r>
            <a:endParaRPr lang="en-US" altLang="zh-CN" dirty="0"/>
          </a:p>
          <a:p>
            <a:pPr algn="l"/>
            <a:r>
              <a:rPr lang="en-US" altLang="zh-CN" dirty="0"/>
              <a:t>-ERP</a:t>
            </a:r>
            <a:r>
              <a:rPr lang="zh-CN" altLang="en-US" dirty="0"/>
              <a:t>的绩效来源于</a:t>
            </a:r>
            <a:r>
              <a:rPr lang="zh-CN" altLang="en-US" b="1" dirty="0"/>
              <a:t>适当的流程</a:t>
            </a:r>
            <a:r>
              <a:rPr lang="zh-CN" altLang="en-US" dirty="0"/>
              <a:t>，</a:t>
            </a:r>
            <a:r>
              <a:rPr lang="zh-CN" altLang="en-US" b="1" dirty="0"/>
              <a:t>导入方法</a:t>
            </a:r>
            <a:r>
              <a:rPr lang="zh-CN" altLang="en-US" dirty="0"/>
              <a:t>，</a:t>
            </a:r>
            <a:r>
              <a:rPr lang="zh-CN" altLang="en-US" b="1" dirty="0"/>
              <a:t>整合的</a:t>
            </a:r>
            <a:r>
              <a:rPr lang="en-US" altLang="zh-CN" b="1" dirty="0"/>
              <a:t>IT</a:t>
            </a:r>
            <a:r>
              <a:rPr lang="zh-CN" altLang="en-US" b="1" dirty="0"/>
              <a:t>环境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0235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/>
              <a:t>什么是</a:t>
            </a:r>
            <a:r>
              <a:rPr lang="en-US" altLang="zh-CN" b="1" dirty="0"/>
              <a:t>SAP</a:t>
            </a:r>
            <a:endParaRPr lang="en-US" altLang="zh-CN" dirty="0"/>
          </a:p>
          <a:p>
            <a:pPr algn="l"/>
            <a:r>
              <a:rPr lang="en-US" altLang="zh-CN" dirty="0"/>
              <a:t>-</a:t>
            </a:r>
            <a:r>
              <a:rPr lang="en-US" altLang="zh-CN" b="1" dirty="0"/>
              <a:t>S</a:t>
            </a:r>
            <a:r>
              <a:rPr lang="en-US" altLang="zh-CN" dirty="0"/>
              <a:t>ystem </a:t>
            </a:r>
            <a:r>
              <a:rPr lang="en-US" altLang="zh-CN" b="1" dirty="0"/>
              <a:t>A</a:t>
            </a:r>
            <a:r>
              <a:rPr lang="en-US" altLang="zh-CN" dirty="0"/>
              <a:t>pplication and </a:t>
            </a:r>
            <a:r>
              <a:rPr lang="en-US" altLang="zh-CN" b="1" dirty="0"/>
              <a:t>P</a:t>
            </a:r>
            <a:r>
              <a:rPr lang="en-US" altLang="zh-CN" dirty="0"/>
              <a:t>roducts in Data Processing</a:t>
            </a:r>
          </a:p>
          <a:p>
            <a:pPr algn="l"/>
            <a:r>
              <a:rPr lang="en-US" altLang="zh-CN" dirty="0"/>
              <a:t>-</a:t>
            </a:r>
            <a:r>
              <a:rPr lang="zh-CN" altLang="en-US" dirty="0"/>
              <a:t>是</a:t>
            </a:r>
            <a:r>
              <a:rPr lang="en-US" altLang="zh-CN" dirty="0"/>
              <a:t>ERP</a:t>
            </a:r>
            <a:r>
              <a:rPr lang="zh-CN" altLang="en-US" dirty="0"/>
              <a:t>软件系统</a:t>
            </a:r>
            <a:endParaRPr lang="en-US" altLang="zh-CN" dirty="0"/>
          </a:p>
          <a:p>
            <a:pPr algn="l"/>
            <a:r>
              <a:rPr lang="en-US" altLang="zh-CN" dirty="0"/>
              <a:t>-</a:t>
            </a:r>
            <a:r>
              <a:rPr lang="zh-CN" altLang="en-US" dirty="0"/>
              <a:t>支持各种企业流程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b="1" dirty="0"/>
              <a:t>谁用</a:t>
            </a:r>
            <a:r>
              <a:rPr lang="en-US" altLang="zh-CN" b="1" dirty="0"/>
              <a:t>SAP</a:t>
            </a:r>
            <a:endParaRPr lang="en-US" altLang="zh-CN" dirty="0"/>
          </a:p>
          <a:p>
            <a:pPr algn="l"/>
            <a:r>
              <a:rPr lang="en-US" altLang="zh-CN" dirty="0"/>
              <a:t>-70%</a:t>
            </a:r>
            <a:r>
              <a:rPr lang="zh-CN" altLang="en-US" dirty="0"/>
              <a:t>世界</a:t>
            </a:r>
            <a:r>
              <a:rPr lang="en-US" altLang="zh-CN" dirty="0"/>
              <a:t>100</a:t>
            </a:r>
            <a:r>
              <a:rPr lang="zh-CN" altLang="en-US" dirty="0"/>
              <a:t>强</a:t>
            </a:r>
            <a:endParaRPr lang="en-US" altLang="zh-CN" dirty="0"/>
          </a:p>
          <a:p>
            <a:pPr algn="l"/>
            <a:r>
              <a:rPr lang="en-US" altLang="zh-CN" dirty="0"/>
              <a:t>-50%</a:t>
            </a:r>
            <a:r>
              <a:rPr lang="zh-CN" altLang="en-US" dirty="0"/>
              <a:t>世界</a:t>
            </a:r>
            <a:r>
              <a:rPr lang="en-US" altLang="zh-CN" dirty="0"/>
              <a:t>500</a:t>
            </a:r>
            <a:r>
              <a:rPr lang="zh-CN" altLang="en-US" dirty="0"/>
              <a:t>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37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SAP</a:t>
            </a:r>
            <a:r>
              <a:rPr lang="zh-CN" altLang="en-US" b="1" dirty="0"/>
              <a:t>历史</a:t>
            </a:r>
            <a:endParaRPr lang="en-US" altLang="zh-CN" dirty="0"/>
          </a:p>
          <a:p>
            <a:pPr algn="l"/>
            <a:r>
              <a:rPr lang="en-US" altLang="zh-CN" dirty="0"/>
              <a:t>-</a:t>
            </a:r>
            <a:r>
              <a:rPr lang="en-US" altLang="zh-CN" b="1" dirty="0"/>
              <a:t>IBM</a:t>
            </a:r>
            <a:r>
              <a:rPr lang="zh-CN" altLang="en-US" b="1" dirty="0"/>
              <a:t>员工创建</a:t>
            </a:r>
            <a:r>
              <a:rPr lang="en-US" altLang="zh-CN" b="1" dirty="0"/>
              <a:t>SAP AG</a:t>
            </a:r>
            <a:r>
              <a:rPr lang="zh-CN" altLang="en-US" b="1" dirty="0"/>
              <a:t>的公司</a:t>
            </a:r>
            <a:endParaRPr lang="en-US" altLang="zh-CN" dirty="0"/>
          </a:p>
          <a:p>
            <a:pPr algn="l"/>
            <a:r>
              <a:rPr lang="en-US" altLang="zh-CN" dirty="0"/>
              <a:t>-</a:t>
            </a:r>
            <a:r>
              <a:rPr lang="zh-CN" altLang="en-US" dirty="0"/>
              <a:t>公司目标是开发</a:t>
            </a:r>
            <a:r>
              <a:rPr lang="en-US" altLang="zh-CN" dirty="0"/>
              <a:t>ERP</a:t>
            </a:r>
            <a:r>
              <a:rPr lang="zh-CN" altLang="en-US" dirty="0"/>
              <a:t>软件</a:t>
            </a:r>
            <a:endParaRPr lang="en-US" altLang="zh-CN" dirty="0"/>
          </a:p>
          <a:p>
            <a:pPr algn="l"/>
            <a:r>
              <a:rPr lang="en-US" altLang="zh-CN" dirty="0"/>
              <a:t>-1980 </a:t>
            </a:r>
            <a:r>
              <a:rPr lang="zh-CN" altLang="en-US" dirty="0"/>
              <a:t>公司发布第一套</a:t>
            </a:r>
            <a:r>
              <a:rPr lang="en-US" altLang="zh-CN" dirty="0"/>
              <a:t>ERP</a:t>
            </a:r>
            <a:r>
              <a:rPr lang="zh-CN" altLang="en-US" dirty="0"/>
              <a:t>软件 </a:t>
            </a:r>
            <a:r>
              <a:rPr lang="en-US" altLang="zh-CN" dirty="0"/>
              <a:t>SAP R/2</a:t>
            </a:r>
          </a:p>
          <a:p>
            <a:pPr algn="l"/>
            <a:r>
              <a:rPr lang="en-US" altLang="zh-CN" dirty="0"/>
              <a:t>-1990 </a:t>
            </a:r>
            <a:r>
              <a:rPr lang="zh-CN" altLang="en-US" dirty="0"/>
              <a:t>发布</a:t>
            </a:r>
            <a:r>
              <a:rPr lang="en-US" altLang="zh-CN" dirty="0"/>
              <a:t>SAP R/3</a:t>
            </a:r>
          </a:p>
          <a:p>
            <a:pPr algn="l"/>
            <a:r>
              <a:rPr lang="en-US" altLang="zh-CN" dirty="0"/>
              <a:t>- </a:t>
            </a:r>
            <a:r>
              <a:rPr lang="zh-CN" altLang="en-US" dirty="0"/>
              <a:t>最新 </a:t>
            </a:r>
            <a:r>
              <a:rPr lang="en-US" altLang="zh-CN" dirty="0"/>
              <a:t>HANA</a:t>
            </a:r>
          </a:p>
          <a:p>
            <a:pPr marL="342900" indent="-342900" algn="l">
              <a:buFontTx/>
              <a:buChar char="-"/>
            </a:pPr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599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R/2 </a:t>
            </a:r>
            <a:r>
              <a:rPr lang="zh-CN" altLang="en-US" dirty="0"/>
              <a:t>构架</a:t>
            </a:r>
            <a:endParaRPr lang="en-US" altLang="zh-CN" dirty="0"/>
          </a:p>
          <a:p>
            <a:pPr algn="l"/>
            <a:r>
              <a:rPr lang="en-US" altLang="zh-CN" dirty="0"/>
              <a:t>-</a:t>
            </a:r>
            <a:r>
              <a:rPr lang="zh-CN" altLang="en-US" dirty="0"/>
              <a:t>公司目标是开发</a:t>
            </a:r>
            <a:r>
              <a:rPr lang="en-US" altLang="zh-CN" dirty="0"/>
              <a:t>ERP</a:t>
            </a:r>
            <a:r>
              <a:rPr lang="zh-CN" altLang="en-US" dirty="0"/>
              <a:t>软件</a:t>
            </a:r>
            <a:endParaRPr lang="en-US" altLang="zh-CN" dirty="0"/>
          </a:p>
          <a:p>
            <a:pPr algn="l"/>
            <a:r>
              <a:rPr lang="en-US" altLang="zh-CN" dirty="0"/>
              <a:t>-1980 </a:t>
            </a:r>
            <a:r>
              <a:rPr lang="zh-CN" altLang="en-US" dirty="0"/>
              <a:t>公司发布第一套</a:t>
            </a:r>
            <a:r>
              <a:rPr lang="en-US" altLang="zh-CN" dirty="0"/>
              <a:t>ERP</a:t>
            </a:r>
            <a:r>
              <a:rPr lang="zh-CN" altLang="en-US" dirty="0"/>
              <a:t>软件 </a:t>
            </a:r>
            <a:r>
              <a:rPr lang="en-US" altLang="zh-CN" dirty="0"/>
              <a:t>SAP R/2</a:t>
            </a:r>
          </a:p>
          <a:p>
            <a:pPr algn="l"/>
            <a:r>
              <a:rPr lang="en-US" altLang="zh-CN" dirty="0"/>
              <a:t>-1990 </a:t>
            </a:r>
            <a:r>
              <a:rPr lang="zh-CN" altLang="en-US" dirty="0"/>
              <a:t>发布</a:t>
            </a:r>
            <a:r>
              <a:rPr lang="en-US" altLang="zh-CN" dirty="0"/>
              <a:t>SAP R/3</a:t>
            </a:r>
          </a:p>
          <a:p>
            <a:pPr algn="l"/>
            <a:r>
              <a:rPr lang="en-US" altLang="zh-CN" dirty="0"/>
              <a:t>- </a:t>
            </a:r>
            <a:r>
              <a:rPr lang="zh-CN" altLang="en-US" dirty="0"/>
              <a:t>最新 </a:t>
            </a:r>
            <a:r>
              <a:rPr lang="en-US" altLang="zh-CN" dirty="0"/>
              <a:t>HANA</a:t>
            </a:r>
          </a:p>
          <a:p>
            <a:pPr marL="342900" indent="-342900" algn="l">
              <a:buFontTx/>
              <a:buChar char="-"/>
            </a:pPr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158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algn="l"/>
            <a:r>
              <a:rPr lang="en-US" altLang="zh-CN" dirty="0"/>
              <a:t>R/2 </a:t>
            </a:r>
            <a:r>
              <a:rPr lang="zh-CN" altLang="en-US" dirty="0"/>
              <a:t>构架</a:t>
            </a:r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C921E-FBAF-474D-BE92-7B76D9BC67FD}"/>
              </a:ext>
            </a:extLst>
          </p:cNvPr>
          <p:cNvSpPr/>
          <p:nvPr/>
        </p:nvSpPr>
        <p:spPr>
          <a:xfrm>
            <a:off x="6769855" y="4876799"/>
            <a:ext cx="2186609" cy="689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C4C73-5B22-42B6-A5E6-240C8993B3AB}"/>
              </a:ext>
            </a:extLst>
          </p:cNvPr>
          <p:cNvSpPr/>
          <p:nvPr/>
        </p:nvSpPr>
        <p:spPr>
          <a:xfrm>
            <a:off x="3909391" y="4876800"/>
            <a:ext cx="2186609" cy="689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60B41-EDC9-4ECC-A301-CDB6D14A95AC}"/>
              </a:ext>
            </a:extLst>
          </p:cNvPr>
          <p:cNvSpPr/>
          <p:nvPr/>
        </p:nvSpPr>
        <p:spPr>
          <a:xfrm>
            <a:off x="1024731" y="4876800"/>
            <a:ext cx="2186609" cy="689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B2FB3-2251-4BCF-BD55-E6DAC14CA63A}"/>
              </a:ext>
            </a:extLst>
          </p:cNvPr>
          <p:cNvSpPr/>
          <p:nvPr/>
        </p:nvSpPr>
        <p:spPr>
          <a:xfrm>
            <a:off x="9275289" y="4889856"/>
            <a:ext cx="2186609" cy="689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98C5D3-795B-43F4-BDA2-94C34EEA1DB4}"/>
              </a:ext>
            </a:extLst>
          </p:cNvPr>
          <p:cNvSpPr/>
          <p:nvPr/>
        </p:nvSpPr>
        <p:spPr>
          <a:xfrm>
            <a:off x="3352800" y="2002578"/>
            <a:ext cx="7129670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03365-F2E5-42BD-B022-A253BEB8FEA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531165" y="2583749"/>
            <a:ext cx="4386470" cy="229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0F40DB-5301-4ACB-837F-BCA381A1BC37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5002696" y="2583749"/>
            <a:ext cx="1914939" cy="229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000952-73C1-4571-8BAD-077FA2097DDA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6917635" y="2583749"/>
            <a:ext cx="945525" cy="229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2026B2-772C-4E11-A608-62FFCFF996A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6917635" y="2583749"/>
            <a:ext cx="3450959" cy="230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57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algn="l"/>
            <a:r>
              <a:rPr lang="en-US" altLang="zh-CN" dirty="0"/>
              <a:t>R/3 </a:t>
            </a:r>
            <a:r>
              <a:rPr lang="zh-CN" altLang="en-US" dirty="0"/>
              <a:t>构架</a:t>
            </a:r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C921E-FBAF-474D-BE92-7B76D9BC67FD}"/>
              </a:ext>
            </a:extLst>
          </p:cNvPr>
          <p:cNvSpPr/>
          <p:nvPr/>
        </p:nvSpPr>
        <p:spPr>
          <a:xfrm>
            <a:off x="6769855" y="4876799"/>
            <a:ext cx="2186609" cy="689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C4C73-5B22-42B6-A5E6-240C8993B3AB}"/>
              </a:ext>
            </a:extLst>
          </p:cNvPr>
          <p:cNvSpPr/>
          <p:nvPr/>
        </p:nvSpPr>
        <p:spPr>
          <a:xfrm>
            <a:off x="3909391" y="4876800"/>
            <a:ext cx="2186609" cy="689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60B41-EDC9-4ECC-A301-CDB6D14A95AC}"/>
              </a:ext>
            </a:extLst>
          </p:cNvPr>
          <p:cNvSpPr/>
          <p:nvPr/>
        </p:nvSpPr>
        <p:spPr>
          <a:xfrm>
            <a:off x="1024731" y="4876800"/>
            <a:ext cx="2186609" cy="689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B2FB3-2251-4BCF-BD55-E6DAC14CA63A}"/>
              </a:ext>
            </a:extLst>
          </p:cNvPr>
          <p:cNvSpPr/>
          <p:nvPr/>
        </p:nvSpPr>
        <p:spPr>
          <a:xfrm>
            <a:off x="9275289" y="4889856"/>
            <a:ext cx="2186609" cy="689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98C5D3-795B-43F4-BDA2-94C34EEA1DB4}"/>
              </a:ext>
            </a:extLst>
          </p:cNvPr>
          <p:cNvSpPr/>
          <p:nvPr/>
        </p:nvSpPr>
        <p:spPr>
          <a:xfrm>
            <a:off x="1675011" y="3151471"/>
            <a:ext cx="3286539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APPLICTION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03365-F2E5-42BD-B022-A253BEB8FEA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237691" y="3732642"/>
            <a:ext cx="2080590" cy="115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0F40DB-5301-4ACB-837F-BCA381A1BC37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3318281" y="3732642"/>
            <a:ext cx="1684415" cy="1144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000952-73C1-4571-8BAD-077FA2097DDA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flipH="1">
            <a:off x="7863160" y="3719585"/>
            <a:ext cx="313430" cy="115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2026B2-772C-4E11-A608-62FFCFF996AA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8176590" y="3719585"/>
            <a:ext cx="2192004" cy="117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B4E2378-9162-40B9-8E04-50D44065C9C8}"/>
              </a:ext>
            </a:extLst>
          </p:cNvPr>
          <p:cNvSpPr/>
          <p:nvPr/>
        </p:nvSpPr>
        <p:spPr>
          <a:xfrm>
            <a:off x="6533320" y="3138414"/>
            <a:ext cx="3286539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APPLICTION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857B5-3E59-4C0E-A208-F0D080CB97F3}"/>
              </a:ext>
            </a:extLst>
          </p:cNvPr>
          <p:cNvSpPr/>
          <p:nvPr/>
        </p:nvSpPr>
        <p:spPr>
          <a:xfrm>
            <a:off x="3660524" y="1423971"/>
            <a:ext cx="3286539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数据库服务器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75600A-6EC0-436B-BE12-D510F4A7986B}"/>
              </a:ext>
            </a:extLst>
          </p:cNvPr>
          <p:cNvCxnSpPr>
            <a:cxnSpLocks/>
          </p:cNvCxnSpPr>
          <p:nvPr/>
        </p:nvCxnSpPr>
        <p:spPr>
          <a:xfrm flipH="1">
            <a:off x="3318280" y="2010563"/>
            <a:ext cx="2080590" cy="115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8FB965-E7C6-4868-AFAE-FAB5E223C9D1}"/>
              </a:ext>
            </a:extLst>
          </p:cNvPr>
          <p:cNvCxnSpPr>
            <a:cxnSpLocks/>
          </p:cNvCxnSpPr>
          <p:nvPr/>
        </p:nvCxnSpPr>
        <p:spPr>
          <a:xfrm>
            <a:off x="5398870" y="1981200"/>
            <a:ext cx="2387703" cy="117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65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SAP</a:t>
            </a:r>
            <a:r>
              <a:rPr lang="zh-CN" altLang="en-US" dirty="0"/>
              <a:t>模块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60A7B-85B7-4977-B126-D2346CCDB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54609"/>
              </p:ext>
            </p:extLst>
          </p:nvPr>
        </p:nvGraphicFramePr>
        <p:xfrm>
          <a:off x="1501913" y="176022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729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44933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7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Sales and Distribution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61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7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94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6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Relation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0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Supply Chain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Planner 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Optimizer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8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60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SAP</a:t>
            </a:r>
            <a:r>
              <a:rPr lang="zh-CN" altLang="en-US" b="1" dirty="0"/>
              <a:t>咨询顾问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21487-6850-481A-93E3-55792E9974AC}"/>
              </a:ext>
            </a:extLst>
          </p:cNvPr>
          <p:cNvSpPr/>
          <p:nvPr/>
        </p:nvSpPr>
        <p:spPr>
          <a:xfrm>
            <a:off x="5676551" y="4577411"/>
            <a:ext cx="2186609" cy="689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开发顾问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ABAP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FC8F0-97F9-4756-8116-B8602375EB9D}"/>
              </a:ext>
            </a:extLst>
          </p:cNvPr>
          <p:cNvSpPr/>
          <p:nvPr/>
        </p:nvSpPr>
        <p:spPr>
          <a:xfrm>
            <a:off x="9275289" y="4545298"/>
            <a:ext cx="2186609" cy="689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顾问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C257B5-7D84-4B9E-A30F-55FF0EF2154C}"/>
              </a:ext>
            </a:extLst>
          </p:cNvPr>
          <p:cNvSpPr/>
          <p:nvPr/>
        </p:nvSpPr>
        <p:spPr>
          <a:xfrm>
            <a:off x="1473915" y="2716029"/>
            <a:ext cx="2186609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模块功能顾问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229EB-599A-43CE-B9BC-D39AB0E6106E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6769856" y="3719585"/>
            <a:ext cx="1406734" cy="85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944583-E1E8-4893-AF17-E8B038D53646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8176590" y="3719585"/>
            <a:ext cx="2192004" cy="82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70C8D-2FC6-4401-830A-A043E8B0FC5B}"/>
              </a:ext>
            </a:extLst>
          </p:cNvPr>
          <p:cNvSpPr/>
          <p:nvPr/>
        </p:nvSpPr>
        <p:spPr>
          <a:xfrm>
            <a:off x="6533320" y="3138414"/>
            <a:ext cx="3286539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技术顾问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1FCBAE-BCE1-4DE5-9CCD-DA0E70A86D15}"/>
              </a:ext>
            </a:extLst>
          </p:cNvPr>
          <p:cNvSpPr/>
          <p:nvPr/>
        </p:nvSpPr>
        <p:spPr>
          <a:xfrm>
            <a:off x="3660524" y="1423971"/>
            <a:ext cx="3286539" cy="581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顾问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3F4A97-D50B-4E41-9929-44F23F65CB74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2567220" y="2005142"/>
            <a:ext cx="2736574" cy="7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A5F2A2-D542-4890-9133-33AD730EDA7C}"/>
              </a:ext>
            </a:extLst>
          </p:cNvPr>
          <p:cNvCxnSpPr>
            <a:cxnSpLocks/>
          </p:cNvCxnSpPr>
          <p:nvPr/>
        </p:nvCxnSpPr>
        <p:spPr>
          <a:xfrm>
            <a:off x="5398870" y="1981200"/>
            <a:ext cx="2387703" cy="117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88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dirty="0"/>
              <a:t>什么是</a:t>
            </a:r>
            <a:r>
              <a:rPr lang="en-US" altLang="zh-CN" dirty="0"/>
              <a:t>ERP</a:t>
            </a:r>
          </a:p>
          <a:p>
            <a:pPr algn="l"/>
            <a:r>
              <a:rPr lang="en-US" b="1" dirty="0"/>
              <a:t>E</a:t>
            </a:r>
            <a:r>
              <a:rPr lang="en-US" dirty="0"/>
              <a:t>nterprise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P</a:t>
            </a:r>
            <a:r>
              <a:rPr lang="en-US" dirty="0"/>
              <a:t>lanning</a:t>
            </a:r>
          </a:p>
          <a:p>
            <a:pPr algn="l"/>
            <a:r>
              <a:rPr lang="en-US" altLang="zh-CN" dirty="0"/>
              <a:t>ERP</a:t>
            </a:r>
            <a:r>
              <a:rPr lang="zh-CN" altLang="en-US" dirty="0"/>
              <a:t>管理系统是现代企业</a:t>
            </a:r>
            <a:r>
              <a:rPr lang="zh-CN" altLang="en-US" b="1" dirty="0"/>
              <a:t>管理的运行模式</a:t>
            </a:r>
            <a:r>
              <a:rPr lang="zh-CN" altLang="en-US" dirty="0"/>
              <a:t>。是一个在</a:t>
            </a:r>
            <a:r>
              <a:rPr lang="zh-CN" altLang="en-US" b="1" dirty="0"/>
              <a:t>全公司范围</a:t>
            </a:r>
            <a:r>
              <a:rPr lang="zh-CN" altLang="en-US" dirty="0"/>
              <a:t>内应用的、高度</a:t>
            </a:r>
            <a:r>
              <a:rPr lang="zh-CN" altLang="en-US" b="1" dirty="0"/>
              <a:t>集成的信息系统</a:t>
            </a:r>
            <a:r>
              <a:rPr lang="zh-CN" altLang="en-US" dirty="0"/>
              <a:t>，覆盖了客户，会计，人力资源，库存和采购，供应、生产，销售和售后等管理工作，通过优化企业资源达到</a:t>
            </a:r>
            <a:r>
              <a:rPr lang="zh-CN" altLang="en-US" b="1" dirty="0"/>
              <a:t>资源效益最大化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zh-CN" dirty="0"/>
              <a:t>ERP</a:t>
            </a:r>
            <a:r>
              <a:rPr lang="zh-CN" altLang="en-US" dirty="0"/>
              <a:t>历史发展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630AD-D17C-460D-AD4A-3EBF3E221FBD}"/>
              </a:ext>
            </a:extLst>
          </p:cNvPr>
          <p:cNvSpPr txBox="1"/>
          <p:nvPr/>
        </p:nvSpPr>
        <p:spPr>
          <a:xfrm>
            <a:off x="955343" y="1583140"/>
            <a:ext cx="72333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1950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9BBE2-7115-46D2-9CEB-06B565C82A53}"/>
              </a:ext>
            </a:extLst>
          </p:cNvPr>
          <p:cNvSpPr txBox="1"/>
          <p:nvPr/>
        </p:nvSpPr>
        <p:spPr>
          <a:xfrm>
            <a:off x="2442949" y="1583140"/>
            <a:ext cx="72333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1965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B1A1E-2F85-4241-8647-84DD6D9EBC07}"/>
              </a:ext>
            </a:extLst>
          </p:cNvPr>
          <p:cNvSpPr txBox="1"/>
          <p:nvPr/>
        </p:nvSpPr>
        <p:spPr>
          <a:xfrm>
            <a:off x="3930555" y="1610435"/>
            <a:ext cx="72333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1975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5EF78-CF96-4BB6-AA59-3450B1B36BC8}"/>
              </a:ext>
            </a:extLst>
          </p:cNvPr>
          <p:cNvSpPr txBox="1"/>
          <p:nvPr/>
        </p:nvSpPr>
        <p:spPr>
          <a:xfrm>
            <a:off x="5268036" y="1610435"/>
            <a:ext cx="72333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1990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AE52A-992C-484B-BE69-2927ECCE6CFD}"/>
              </a:ext>
            </a:extLst>
          </p:cNvPr>
          <p:cNvSpPr txBox="1"/>
          <p:nvPr/>
        </p:nvSpPr>
        <p:spPr>
          <a:xfrm>
            <a:off x="6905767" y="1610435"/>
            <a:ext cx="72333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2000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D73CA-6921-418E-9FC8-930A45E2FEFD}"/>
              </a:ext>
            </a:extLst>
          </p:cNvPr>
          <p:cNvSpPr txBox="1"/>
          <p:nvPr/>
        </p:nvSpPr>
        <p:spPr>
          <a:xfrm>
            <a:off x="955343" y="2663742"/>
            <a:ext cx="72333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订单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D18CC-7D62-4725-BB09-2372F01C30A5}"/>
              </a:ext>
            </a:extLst>
          </p:cNvPr>
          <p:cNvSpPr txBox="1"/>
          <p:nvPr/>
        </p:nvSpPr>
        <p:spPr>
          <a:xfrm>
            <a:off x="955343" y="3498111"/>
            <a:ext cx="723332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安全库存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5596D-91DA-4CF6-9A81-089B42E62ACE}"/>
              </a:ext>
            </a:extLst>
          </p:cNvPr>
          <p:cNvSpPr txBox="1"/>
          <p:nvPr/>
        </p:nvSpPr>
        <p:spPr>
          <a:xfrm>
            <a:off x="955343" y="4332480"/>
            <a:ext cx="723332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物料清单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B4C42-6F8D-47A5-A3CB-24769AF618C8}"/>
              </a:ext>
            </a:extLst>
          </p:cNvPr>
          <p:cNvSpPr txBox="1"/>
          <p:nvPr/>
        </p:nvSpPr>
        <p:spPr>
          <a:xfrm>
            <a:off x="955343" y="5228416"/>
            <a:ext cx="723332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工单管理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F4971-A37A-4CB8-81B1-B5C5EF4F8442}"/>
              </a:ext>
            </a:extLst>
          </p:cNvPr>
          <p:cNvSpPr txBox="1"/>
          <p:nvPr/>
        </p:nvSpPr>
        <p:spPr>
          <a:xfrm>
            <a:off x="2442949" y="4117146"/>
            <a:ext cx="72333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MRP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29C48-FB99-400E-8187-D84DB367F99D}"/>
              </a:ext>
            </a:extLst>
          </p:cNvPr>
          <p:cNvSpPr txBox="1"/>
          <p:nvPr/>
        </p:nvSpPr>
        <p:spPr>
          <a:xfrm>
            <a:off x="3930554" y="4117146"/>
            <a:ext cx="75118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MRP2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F7587-2A9F-41E7-AA23-610BD316FB87}"/>
              </a:ext>
            </a:extLst>
          </p:cNvPr>
          <p:cNvSpPr txBox="1"/>
          <p:nvPr/>
        </p:nvSpPr>
        <p:spPr>
          <a:xfrm>
            <a:off x="5390868" y="4117146"/>
            <a:ext cx="61414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ERP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7D0B0-3EFA-4325-B694-93BABDFB5FBC}"/>
              </a:ext>
            </a:extLst>
          </p:cNvPr>
          <p:cNvSpPr txBox="1"/>
          <p:nvPr/>
        </p:nvSpPr>
        <p:spPr>
          <a:xfrm>
            <a:off x="6911480" y="4153611"/>
            <a:ext cx="75118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SCM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F861FD4-C0E3-40A6-A302-24891358ABC3}"/>
              </a:ext>
            </a:extLst>
          </p:cNvPr>
          <p:cNvSpPr/>
          <p:nvPr/>
        </p:nvSpPr>
        <p:spPr>
          <a:xfrm>
            <a:off x="1699146" y="1749382"/>
            <a:ext cx="7233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CA98B47-609E-4E31-B931-2EDC6B60DE3E}"/>
              </a:ext>
            </a:extLst>
          </p:cNvPr>
          <p:cNvSpPr/>
          <p:nvPr/>
        </p:nvSpPr>
        <p:spPr>
          <a:xfrm>
            <a:off x="3220316" y="1775050"/>
            <a:ext cx="723332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E937C5E-7C2A-4EE6-B3EF-E0C370504AC4}"/>
              </a:ext>
            </a:extLst>
          </p:cNvPr>
          <p:cNvSpPr/>
          <p:nvPr/>
        </p:nvSpPr>
        <p:spPr>
          <a:xfrm>
            <a:off x="4681737" y="1795101"/>
            <a:ext cx="5862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36BE59-4722-4A6F-94D8-5E1885C40C2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78675" y="2848408"/>
            <a:ext cx="764274" cy="123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D6842A-3F68-498D-B31E-0D96E12F2CD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705969" y="3687816"/>
            <a:ext cx="736980" cy="6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98773-6547-4167-8895-3461779CE391}"/>
              </a:ext>
            </a:extLst>
          </p:cNvPr>
          <p:cNvCxnSpPr>
            <a:cxnSpLocks/>
          </p:cNvCxnSpPr>
          <p:nvPr/>
        </p:nvCxnSpPr>
        <p:spPr>
          <a:xfrm flipV="1">
            <a:off x="1785002" y="4422170"/>
            <a:ext cx="637476" cy="2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3E90BC-84A3-4FA2-9787-B8E6C438D25A}"/>
              </a:ext>
            </a:extLst>
          </p:cNvPr>
          <p:cNvCxnSpPr>
            <a:cxnSpLocks/>
          </p:cNvCxnSpPr>
          <p:nvPr/>
        </p:nvCxnSpPr>
        <p:spPr>
          <a:xfrm flipV="1">
            <a:off x="1742074" y="4486478"/>
            <a:ext cx="700875" cy="110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A6A1032-1A0E-4754-ABCD-19821D899F89}"/>
              </a:ext>
            </a:extLst>
          </p:cNvPr>
          <p:cNvSpPr/>
          <p:nvPr/>
        </p:nvSpPr>
        <p:spPr>
          <a:xfrm>
            <a:off x="6045403" y="1817960"/>
            <a:ext cx="723332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916421E-5C81-4D69-B18F-84F14121EF8A}"/>
              </a:ext>
            </a:extLst>
          </p:cNvPr>
          <p:cNvSpPr/>
          <p:nvPr/>
        </p:nvSpPr>
        <p:spPr>
          <a:xfrm>
            <a:off x="3179929" y="4332480"/>
            <a:ext cx="723332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D35B5C0-2C5D-43F1-836E-E37CA20DD44F}"/>
              </a:ext>
            </a:extLst>
          </p:cNvPr>
          <p:cNvSpPr/>
          <p:nvPr/>
        </p:nvSpPr>
        <p:spPr>
          <a:xfrm flipV="1">
            <a:off x="4709030" y="4301812"/>
            <a:ext cx="659615" cy="81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B8D3141-BF24-4230-ADA6-99D0CCB165C3}"/>
              </a:ext>
            </a:extLst>
          </p:cNvPr>
          <p:cNvSpPr/>
          <p:nvPr/>
        </p:nvSpPr>
        <p:spPr>
          <a:xfrm flipV="1">
            <a:off x="6027240" y="4334182"/>
            <a:ext cx="86201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algn="l"/>
            <a:r>
              <a:rPr lang="en-US" altLang="zh-CN" dirty="0"/>
              <a:t>2. SCM</a:t>
            </a:r>
            <a:r>
              <a:rPr lang="zh-CN" altLang="en-US" dirty="0"/>
              <a:t>软件市场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r>
              <a:rPr lang="en-US" altLang="zh-CN" dirty="0"/>
              <a:t>SAP</a:t>
            </a:r>
          </a:p>
          <a:p>
            <a:pPr marL="342900" indent="-342900" algn="l">
              <a:buFontTx/>
              <a:buChar char="-"/>
            </a:pPr>
            <a:r>
              <a:rPr lang="en-US" altLang="zh-CN" dirty="0"/>
              <a:t>Oracle</a:t>
            </a:r>
          </a:p>
          <a:p>
            <a:pPr marL="342900" indent="-342900" algn="l">
              <a:buFontTx/>
              <a:buChar char="-"/>
            </a:pPr>
            <a:r>
              <a:rPr lang="en-US" altLang="zh-CN" dirty="0"/>
              <a:t>JDA</a:t>
            </a:r>
          </a:p>
          <a:p>
            <a:pPr marL="342900" indent="-342900" algn="l">
              <a:buFontTx/>
              <a:buChar char="-"/>
            </a:pPr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46028D-A8D3-48A4-B828-E5F12241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573205"/>
            <a:ext cx="7999941" cy="48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6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zh-CN" dirty="0"/>
              <a:t>MRP</a:t>
            </a:r>
            <a:r>
              <a:rPr lang="zh-CN" altLang="en-US" dirty="0"/>
              <a:t>（</a:t>
            </a:r>
            <a:r>
              <a:rPr lang="en-US" dirty="0"/>
              <a:t> Materials Resource Planning 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F4971-A37A-4CB8-81B1-B5C5EF4F8442}"/>
              </a:ext>
            </a:extLst>
          </p:cNvPr>
          <p:cNvSpPr txBox="1"/>
          <p:nvPr/>
        </p:nvSpPr>
        <p:spPr>
          <a:xfrm>
            <a:off x="3534771" y="1715140"/>
            <a:ext cx="2975212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MP</a:t>
            </a:r>
            <a:r>
              <a:rPr lang="en-US" altLang="ja-JP" dirty="0"/>
              <a:t>S</a:t>
            </a:r>
          </a:p>
          <a:p>
            <a:pPr algn="ctr"/>
            <a:r>
              <a:rPr lang="en-US" dirty="0"/>
              <a:t>Master Production Schedule</a:t>
            </a:r>
          </a:p>
          <a:p>
            <a:pPr algn="ctr"/>
            <a:r>
              <a:rPr lang="zh-CN" altLang="en-US" dirty="0"/>
              <a:t>主生成计划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29C48-FB99-400E-8187-D84DB367F99D}"/>
              </a:ext>
            </a:extLst>
          </p:cNvPr>
          <p:cNvSpPr txBox="1"/>
          <p:nvPr/>
        </p:nvSpPr>
        <p:spPr>
          <a:xfrm>
            <a:off x="4203511" y="3128779"/>
            <a:ext cx="16786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MRP</a:t>
            </a:r>
          </a:p>
          <a:p>
            <a:r>
              <a:rPr lang="zh-CN" altLang="en-US" dirty="0"/>
              <a:t>物料需求计划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F7587-2A9F-41E7-AA23-610BD316FB87}"/>
              </a:ext>
            </a:extLst>
          </p:cNvPr>
          <p:cNvSpPr txBox="1"/>
          <p:nvPr/>
        </p:nvSpPr>
        <p:spPr>
          <a:xfrm>
            <a:off x="4203511" y="4080753"/>
            <a:ext cx="1678675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Planned Order</a:t>
            </a:r>
          </a:p>
          <a:p>
            <a:pPr algn="ctr"/>
            <a:r>
              <a:rPr lang="zh-CN" altLang="en-US" dirty="0"/>
              <a:t>计划订单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7D0B0-3EFA-4325-B694-93BABDFB5FBC}"/>
              </a:ext>
            </a:extLst>
          </p:cNvPr>
          <p:cNvSpPr txBox="1"/>
          <p:nvPr/>
        </p:nvSpPr>
        <p:spPr>
          <a:xfrm>
            <a:off x="1262418" y="2978651"/>
            <a:ext cx="179468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BOM</a:t>
            </a:r>
          </a:p>
          <a:p>
            <a:pPr algn="ctr"/>
            <a:r>
              <a:rPr lang="en-US" dirty="0"/>
              <a:t>Bill of Material</a:t>
            </a:r>
          </a:p>
          <a:p>
            <a:pPr algn="ctr"/>
            <a:r>
              <a:rPr lang="zh-CN" altLang="en-US" dirty="0"/>
              <a:t>物料清单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7B3A5B-49CF-4DEB-8859-5B864F598436}"/>
              </a:ext>
            </a:extLst>
          </p:cNvPr>
          <p:cNvSpPr txBox="1"/>
          <p:nvPr/>
        </p:nvSpPr>
        <p:spPr>
          <a:xfrm>
            <a:off x="857154" y="5081659"/>
            <a:ext cx="2014593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 Order</a:t>
            </a:r>
          </a:p>
          <a:p>
            <a:pPr algn="ctr"/>
            <a:r>
              <a:rPr lang="zh-CN" altLang="en-US" dirty="0"/>
              <a:t>生产订单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D91323-16D4-4C6B-AC8B-771DCDB42443}"/>
              </a:ext>
            </a:extLst>
          </p:cNvPr>
          <p:cNvSpPr txBox="1"/>
          <p:nvPr/>
        </p:nvSpPr>
        <p:spPr>
          <a:xfrm>
            <a:off x="3867870" y="5128263"/>
            <a:ext cx="231456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Purchase Order</a:t>
            </a:r>
          </a:p>
          <a:p>
            <a:pPr algn="ctr"/>
            <a:r>
              <a:rPr lang="zh-CN" altLang="en-US" dirty="0"/>
              <a:t>采购订单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BB12DB-81CB-4A87-AAC9-A3D0C7DEA281}"/>
              </a:ext>
            </a:extLst>
          </p:cNvPr>
          <p:cNvSpPr txBox="1"/>
          <p:nvPr/>
        </p:nvSpPr>
        <p:spPr>
          <a:xfrm>
            <a:off x="7255452" y="5081659"/>
            <a:ext cx="982639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重新排程通知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71F09A-190D-42BE-B8AE-AF7DE9AE3D8C}"/>
              </a:ext>
            </a:extLst>
          </p:cNvPr>
          <p:cNvSpPr txBox="1"/>
          <p:nvPr/>
        </p:nvSpPr>
        <p:spPr>
          <a:xfrm>
            <a:off x="7105326" y="3128779"/>
            <a:ext cx="2131355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Inventory Record</a:t>
            </a:r>
          </a:p>
          <a:p>
            <a:pPr algn="ctr"/>
            <a:r>
              <a:rPr lang="zh-CN" altLang="en-US" dirty="0"/>
              <a:t>库存记录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8D299F-3C5E-4FF5-9287-F7119BBA3E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022377" y="2638470"/>
            <a:ext cx="20472" cy="49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CA95CA-5FA2-42E3-9C7B-10732EFE1EE3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3057099" y="3440316"/>
            <a:ext cx="1146412" cy="1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A11933-49C9-4B6F-AC7D-F5B3824EAE63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>
            <a:off x="5882186" y="3451945"/>
            <a:ext cx="1223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B8B885-D6DC-4ADB-9A84-219CD7B9CEA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042849" y="3775110"/>
            <a:ext cx="0" cy="30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0843EE-0810-4013-9705-3DCF423576F6}"/>
              </a:ext>
            </a:extLst>
          </p:cNvPr>
          <p:cNvCxnSpPr>
            <a:cxnSpLocks/>
            <a:stCxn id="15" idx="2"/>
            <a:endCxn id="28" idx="3"/>
          </p:cNvCxnSpPr>
          <p:nvPr/>
        </p:nvCxnSpPr>
        <p:spPr>
          <a:xfrm flipH="1">
            <a:off x="2871747" y="4727084"/>
            <a:ext cx="2171102" cy="67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2E05DF-AE2B-4413-B969-07706DBA6E0D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 flipH="1">
            <a:off x="5025152" y="4727084"/>
            <a:ext cx="17697" cy="40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F6B5FE-E1DB-4662-A178-AAD9510FA921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>
            <a:off x="5042849" y="4727084"/>
            <a:ext cx="2703923" cy="35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3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algn="l"/>
            <a:r>
              <a:rPr lang="en-US" altLang="zh-CN" b="1" dirty="0"/>
              <a:t>2. MRPII</a:t>
            </a:r>
          </a:p>
          <a:p>
            <a:pPr marL="342900" indent="-342900" algn="l">
              <a:buFontTx/>
              <a:buChar char="-"/>
            </a:pPr>
            <a:r>
              <a:rPr lang="zh-CN" altLang="en-US" dirty="0"/>
              <a:t>需求预测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r>
              <a:rPr lang="zh-CN" altLang="en-US" dirty="0"/>
              <a:t>客户订单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r>
              <a:rPr lang="zh-CN" altLang="en-US" dirty="0"/>
              <a:t>生产规划  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r>
              <a:rPr lang="zh-CN" altLang="en-US" dirty="0"/>
              <a:t>库存控制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r>
              <a:rPr lang="zh-CN" altLang="en-US" dirty="0"/>
              <a:t>物料需求规划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r>
              <a:rPr lang="zh-CN" altLang="en-US" dirty="0"/>
              <a:t>产能规划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r>
              <a:rPr lang="zh-CN" altLang="en-US" dirty="0"/>
              <a:t>采购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r>
              <a:rPr lang="zh-CN" altLang="en-US" dirty="0"/>
              <a:t>会计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r>
              <a:rPr lang="zh-CN" altLang="en-US" dirty="0"/>
              <a:t>财务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endParaRPr lang="en-US" altLang="zh-CN" dirty="0"/>
          </a:p>
          <a:p>
            <a:pPr marL="342900" indent="-342900" algn="l">
              <a:buFontTx/>
              <a:buChar char="-"/>
            </a:pPr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609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algn="l"/>
            <a:r>
              <a:rPr lang="en-US" altLang="zh-CN" b="1" dirty="0"/>
              <a:t>3. ERP</a:t>
            </a:r>
          </a:p>
          <a:p>
            <a:pPr marL="342900" indent="-342900" algn="l">
              <a:buFontTx/>
              <a:buChar char="-"/>
            </a:pPr>
            <a:r>
              <a:rPr lang="en-US" altLang="zh-CN" dirty="0"/>
              <a:t>1990 </a:t>
            </a:r>
            <a:r>
              <a:rPr lang="zh-CN" altLang="en-US" dirty="0"/>
              <a:t>由</a:t>
            </a:r>
            <a:r>
              <a:rPr lang="en-US" altLang="zh-CN" dirty="0"/>
              <a:t>Gartner Group</a:t>
            </a:r>
            <a:r>
              <a:rPr lang="zh-CN" altLang="en-US" dirty="0"/>
              <a:t>提出</a:t>
            </a:r>
            <a:r>
              <a:rPr lang="en-US" altLang="zh-CN" dirty="0"/>
              <a:t>ERP</a:t>
            </a:r>
            <a:r>
              <a:rPr lang="zh-CN" altLang="en-US" dirty="0"/>
              <a:t>概念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r>
              <a:rPr lang="en-US" altLang="zh-CN" dirty="0"/>
              <a:t>APICS</a:t>
            </a:r>
            <a:r>
              <a:rPr lang="zh-CN" altLang="en-US" dirty="0"/>
              <a:t>（美国生产和库存控制协会）定义</a:t>
            </a:r>
            <a:r>
              <a:rPr lang="en-US" altLang="zh-CN" dirty="0"/>
              <a:t>ERP</a:t>
            </a:r>
            <a:r>
              <a:rPr lang="zh-CN" altLang="en-US" dirty="0"/>
              <a:t>为</a:t>
            </a:r>
            <a:endParaRPr lang="en-US" altLang="zh-CN" dirty="0"/>
          </a:p>
          <a:p>
            <a:pPr marL="800100" lvl="1" indent="-342900" algn="l">
              <a:buFontTx/>
              <a:buChar char="-"/>
            </a:pPr>
            <a:r>
              <a:rPr lang="zh-CN" altLang="en-US" b="1" dirty="0"/>
              <a:t>财务会计</a:t>
            </a:r>
            <a:r>
              <a:rPr lang="zh-CN" altLang="en-US" dirty="0"/>
              <a:t>导向的信息系统</a:t>
            </a:r>
            <a:endParaRPr lang="en-US" altLang="zh-CN" dirty="0"/>
          </a:p>
          <a:p>
            <a:pPr marL="800100" lvl="1" indent="-342900" algn="l">
              <a:buFontTx/>
              <a:buChar char="-"/>
            </a:pPr>
            <a:r>
              <a:rPr lang="zh-CN" altLang="en-US" dirty="0"/>
              <a:t>将企业用来满足客户订单的资源</a:t>
            </a:r>
            <a:endParaRPr lang="en-US" altLang="zh-CN" dirty="0"/>
          </a:p>
          <a:p>
            <a:pPr marL="1257300" lvl="2" indent="-342900" algn="l">
              <a:buFontTx/>
              <a:buChar char="-"/>
            </a:pPr>
            <a:r>
              <a:rPr lang="zh-CN" altLang="en-US" dirty="0"/>
              <a:t>采购</a:t>
            </a:r>
            <a:endParaRPr lang="en-US" altLang="zh-CN" dirty="0"/>
          </a:p>
          <a:p>
            <a:pPr marL="1257300" lvl="2" indent="-342900" algn="l">
              <a:buFontTx/>
              <a:buChar char="-"/>
            </a:pPr>
            <a:r>
              <a:rPr lang="zh-CN" altLang="en-US" dirty="0"/>
              <a:t>生产</a:t>
            </a:r>
            <a:endParaRPr lang="en-US" altLang="zh-CN" dirty="0"/>
          </a:p>
          <a:p>
            <a:pPr marL="1257300" lvl="2" indent="-342900" algn="l">
              <a:buFontTx/>
              <a:buChar char="-"/>
            </a:pPr>
            <a:r>
              <a:rPr lang="zh-CN" altLang="en-US" dirty="0"/>
              <a:t>销售</a:t>
            </a:r>
            <a:endParaRPr lang="en-US" altLang="zh-CN" dirty="0"/>
          </a:p>
          <a:p>
            <a:pPr marL="800100" lvl="1" indent="-342900" algn="l">
              <a:buFontTx/>
              <a:buChar char="-"/>
            </a:pPr>
            <a:r>
              <a:rPr lang="zh-CN" altLang="en-US" dirty="0"/>
              <a:t>进行有效的整合规划，已扩大效益，降低成本 </a:t>
            </a:r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05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38EA-BBB1-416A-A45F-9A9ED59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74" y="871870"/>
            <a:ext cx="10653824" cy="5252483"/>
          </a:xfrm>
        </p:spPr>
        <p:txBody>
          <a:bodyPr/>
          <a:lstStyle/>
          <a:p>
            <a:pPr algn="l"/>
            <a:r>
              <a:rPr lang="en-US" altLang="zh-CN" b="1" dirty="0"/>
              <a:t>ERP </a:t>
            </a:r>
            <a:r>
              <a:rPr lang="zh-CN" altLang="en-US" b="1" dirty="0"/>
              <a:t>特点</a:t>
            </a:r>
            <a:endParaRPr lang="en-US" altLang="zh-CN" b="1" dirty="0"/>
          </a:p>
          <a:p>
            <a:pPr marL="342900" indent="-342900" algn="l">
              <a:buFontTx/>
              <a:buChar char="-"/>
            </a:pPr>
            <a:r>
              <a:rPr lang="zh-CN" altLang="en-US" dirty="0"/>
              <a:t>提供即时整合企业信息系统</a:t>
            </a:r>
            <a:endParaRPr lang="en-US" altLang="zh-CN" dirty="0"/>
          </a:p>
          <a:p>
            <a:pPr marL="342900" indent="-342900" algn="l">
              <a:buFontTx/>
              <a:buChar char="-"/>
            </a:pPr>
            <a:r>
              <a:rPr lang="zh-CN" altLang="en-US" dirty="0"/>
              <a:t>加速企业流程并提供决策资料</a:t>
            </a:r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192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1515</Words>
  <Application>Microsoft Office PowerPoint</Application>
  <PresentationFormat>Widescreen</PresentationFormat>
  <Paragraphs>298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游ゴシック</vt:lpstr>
      <vt:lpstr>Arial</vt:lpstr>
      <vt:lpstr>Calibri</vt:lpstr>
      <vt:lpstr>Calibri Light</vt:lpstr>
      <vt:lpstr>Office Theme</vt:lpstr>
      <vt:lpstr>ERP/SAP 概论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ERP/SAP 概论 </dc:title>
  <dc:creator>jun la</dc:creator>
  <cp:lastModifiedBy>jun la</cp:lastModifiedBy>
  <cp:revision>92</cp:revision>
  <dcterms:created xsi:type="dcterms:W3CDTF">2019-01-03T07:33:23Z</dcterms:created>
  <dcterms:modified xsi:type="dcterms:W3CDTF">2019-01-12T13:26:31Z</dcterms:modified>
</cp:coreProperties>
</file>