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352" r:id="rId6"/>
    <p:sldId id="385" r:id="rId7"/>
    <p:sldId id="386" r:id="rId8"/>
  </p:sldIdLst>
  <p:sldSz cx="9903460" cy="6858000" type="A4"/>
  <p:notesSz cx="6736080" cy="9869805"/>
  <p:defaultTextStyle>
    <a:defPPr>
      <a:defRPr lang="ja-JP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cc1fc2-bcf9-4645-aa2d-9059892fec5a}">
          <p14:sldIdLst>
            <p14:sldId id="256"/>
            <p14:sldId id="352"/>
            <p14:sldId id="385"/>
            <p14:sldId id="386"/>
          </p14:sldIdLst>
        </p14:section>
        <p14:section name="无标题节" id="{4f1237bb-ffed-44bb-bf48-fd57082fa20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  <a:srgbClr val="CCFF33"/>
    <a:srgbClr val="99FFCC"/>
    <a:srgbClr val="FFFFCC"/>
    <a:srgbClr val="33CC33"/>
    <a:srgbClr val="99FF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81"/>
    <p:restoredTop sz="96795"/>
  </p:normalViewPr>
  <p:slideViewPr>
    <p:cSldViewPr showGuides="1">
      <p:cViewPr>
        <p:scale>
          <a:sx n="100" d="100"/>
          <a:sy n="100" d="100"/>
        </p:scale>
        <p:origin x="24" y="-216"/>
      </p:cViewPr>
      <p:guideLst>
        <p:guide orient="horz" pos="2160"/>
        <p:guide pos="3037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-1587" y="12700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defTabSz="763905"/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16350" y="12700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algn="r" defTabSz="763905"/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-1587" y="9394825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defTabSz="763905"/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16350" y="9394825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algn="r" defTabSz="763905"/>
            <a:fld id="{9A0DB2DC-4C9A-4742-B13C-FB6460FD3503}" type="slidenum">
              <a:rPr lang="ja-JP" altLang="en-US" sz="1000" b="0" i="1">
                <a:latin typeface="ＭＳ 明朝" panose="02020609040205080304" pitchFamily="17" charset="-128"/>
                <a:ea typeface="ＭＳ 明朝" panose="02020609040205080304" pitchFamily="17" charset="-128"/>
              </a:rPr>
            </a:fld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-1587" y="12700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defTabSz="763905"/>
            <a:endParaRPr lang="ja-JP" altLang="en-US" sz="1000" b="0" i="1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16350" y="12700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algn="r" defTabSz="763905"/>
            <a:endParaRPr lang="ja-JP" altLang="en-US" sz="1000" b="0" i="1" dirty="0"/>
          </a:p>
        </p:txBody>
      </p:sp>
      <p:sp>
        <p:nvSpPr>
          <p:cNvPr id="2052" name="页脚占位符 2051"/>
          <p:cNvSpPr>
            <a:spLocks noGrp="1"/>
          </p:cNvSpPr>
          <p:nvPr>
            <p:ph type="ftr" sz="quarter" idx="4"/>
          </p:nvPr>
        </p:nvSpPr>
        <p:spPr>
          <a:xfrm>
            <a:off x="-1587" y="9394825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defTabSz="763905"/>
            <a:endParaRPr lang="ja-JP" altLang="en-US" sz="1000" b="0" i="1" dirty="0"/>
          </a:p>
        </p:txBody>
      </p:sp>
      <p:sp>
        <p:nvSpPr>
          <p:cNvPr id="2053" name="灯片编号占位符 2052"/>
          <p:cNvSpPr>
            <a:spLocks noGrp="1"/>
          </p:cNvSpPr>
          <p:nvPr>
            <p:ph type="sldNum" sz="quarter" idx="5"/>
          </p:nvPr>
        </p:nvSpPr>
        <p:spPr>
          <a:xfrm>
            <a:off x="3816350" y="9394825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algn="r" defTabSz="763905"/>
            <a:fld id="{9A0DB2DC-4C9A-4742-B13C-FB6460FD3503}" type="slidenum">
              <a:rPr lang="ja-JP" altLang="en-US" sz="1000" b="0" i="1" dirty="0"/>
            </a:fld>
            <a:endParaRPr lang="ja-JP" altLang="en-US" sz="1000" b="0" i="1" dirty="0"/>
          </a:p>
        </p:txBody>
      </p:sp>
      <p:sp>
        <p:nvSpPr>
          <p:cNvPr id="2054" name="文本占位符 2053"/>
          <p:cNvSpPr>
            <a:spLocks noGrp="1"/>
          </p:cNvSpPr>
          <p:nvPr>
            <p:ph type="body" sz="quarter" idx="3"/>
          </p:nvPr>
        </p:nvSpPr>
        <p:spPr>
          <a:xfrm>
            <a:off x="896938" y="4703763"/>
            <a:ext cx="4940300" cy="4456112"/>
          </a:xfrm>
          <a:prstGeom prst="rect">
            <a:avLst/>
          </a:prstGeom>
          <a:noFill/>
          <a:ln w="9525">
            <a:noFill/>
          </a:ln>
        </p:spPr>
        <p:txBody>
          <a:bodyPr lIns="91996" tIns="46000" rIns="91996" bIns="46000"/>
          <a:p>
            <a:pPr lvl="0"/>
            <a:r>
              <a:rPr lang="ja-JP" altLang="en-US" dirty="0"/>
              <a:t>マスターテキストの書式設定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2055" name="幻灯片图像占位符 2054"/>
          <p:cNvSpPr>
            <a:spLocks noTextEdit="1"/>
          </p:cNvSpPr>
          <p:nvPr>
            <p:ph type="sldImg" idx="2"/>
          </p:nvPr>
        </p:nvSpPr>
        <p:spPr>
          <a:xfrm>
            <a:off x="872495" y="857250"/>
            <a:ext cx="4990773" cy="3455988"/>
          </a:xfrm>
          <a:prstGeom prst="rect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1pPr>
    <a:lvl2pPr marL="457200" lvl="1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2pPr>
    <a:lvl3pPr marL="914400" lvl="2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3pPr>
    <a:lvl4pPr marL="1371600" lvl="3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4pPr>
    <a:lvl5pPr marL="1828800" lvl="4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5pPr>
    <a:lvl6pPr marL="2286000" lvl="5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6pPr>
    <a:lvl7pPr marL="2743200" lvl="6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7pPr>
    <a:lvl8pPr marL="3200400" lvl="7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8pPr>
    <a:lvl9pPr marL="3657600" lvl="8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ctrTitle"/>
          </p:nvPr>
        </p:nvSpPr>
        <p:spPr>
          <a:xfrm>
            <a:off x="742770" y="2598738"/>
            <a:ext cx="841806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buNone/>
              <a:defRPr b="1">
                <a:solidFill>
                  <a:srgbClr val="006600"/>
                </a:solidFill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4995" name="副标题 84994"/>
          <p:cNvSpPr>
            <a:spLocks noGrp="1"/>
          </p:cNvSpPr>
          <p:nvPr>
            <p:ph type="subTitle" idx="1"/>
          </p:nvPr>
        </p:nvSpPr>
        <p:spPr>
          <a:xfrm>
            <a:off x="1485540" y="4800600"/>
            <a:ext cx="6932520" cy="83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2000"/>
            </a:lvl3pPr>
            <a:lvl4pPr marL="1371600" lvl="3" indent="0" algn="ctr">
              <a:buNone/>
              <a:defRPr sz="2000"/>
            </a:lvl4pPr>
            <a:lvl5pPr marL="1828800" lvl="4" indent="0" algn="ctr">
              <a:buNone/>
              <a:defRPr sz="2000"/>
            </a:lvl5pPr>
          </a:lstStyle>
          <a:p>
            <a:pPr lvl="0"/>
            <a:r>
              <a:rPr lang="ja-JP" altLang="en-US" dirty="0"/>
              <a:t>マスタ サブタイトルの書式設定</a:t>
            </a:r>
            <a:endParaRPr lang="ja-JP" altLang="en-US" dirty="0"/>
          </a:p>
        </p:txBody>
      </p:sp>
      <p:sp>
        <p:nvSpPr>
          <p:cNvPr id="84996" name="矩形 84995"/>
          <p:cNvSpPr/>
          <p:nvPr/>
        </p:nvSpPr>
        <p:spPr>
          <a:xfrm>
            <a:off x="330120" y="2373313"/>
            <a:ext cx="9233837" cy="71437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7" name="矩形 84996"/>
          <p:cNvSpPr/>
          <p:nvPr/>
        </p:nvSpPr>
        <p:spPr>
          <a:xfrm>
            <a:off x="344405" y="4365625"/>
            <a:ext cx="9233837" cy="71438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100000">
                <a:srgbClr val="006600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9" name="文本框 84998"/>
          <p:cNvSpPr txBox="1"/>
          <p:nvPr/>
        </p:nvSpPr>
        <p:spPr>
          <a:xfrm>
            <a:off x="0" y="6629400"/>
            <a:ext cx="327279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Copyright © 2009-2018 GEL研究所株式会社 All rights reserved.</a:t>
            </a:r>
            <a:endParaRPr lang="en-US" altLang="ja-JP" sz="9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5000" name="组合 84999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5001" name="直接连接符 85000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5002" name="直接连接符 85001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3" name="对象 2"/>
          <p:cNvGraphicFramePr/>
          <p:nvPr userDrawn="1"/>
        </p:nvGraphicFramePr>
        <p:xfrm>
          <a:off x="13970" y="-20320"/>
          <a:ext cx="988949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906000" imgH="739140" progId="Paint.Picture">
                  <p:embed/>
                </p:oleObj>
              </mc:Choice>
              <mc:Fallback>
                <p:oleObj name="" r:id="rId2" imgW="9906000" imgH="7391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70" y="-20320"/>
                        <a:ext cx="988949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10230" y="115888"/>
            <a:ext cx="2393370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120" y="115888"/>
            <a:ext cx="7041364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ctrTitle"/>
          </p:nvPr>
        </p:nvSpPr>
        <p:spPr>
          <a:xfrm>
            <a:off x="742770" y="2598738"/>
            <a:ext cx="841806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buNone/>
              <a:defRPr b="1">
                <a:solidFill>
                  <a:srgbClr val="006600"/>
                </a:solidFill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4995" name="副标题 84994"/>
          <p:cNvSpPr>
            <a:spLocks noGrp="1"/>
          </p:cNvSpPr>
          <p:nvPr>
            <p:ph type="subTitle" idx="1"/>
          </p:nvPr>
        </p:nvSpPr>
        <p:spPr>
          <a:xfrm>
            <a:off x="1485540" y="4800600"/>
            <a:ext cx="6932520" cy="83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2000"/>
            </a:lvl3pPr>
            <a:lvl4pPr marL="1371600" lvl="3" indent="0" algn="ctr">
              <a:buNone/>
              <a:defRPr sz="2000"/>
            </a:lvl4pPr>
            <a:lvl5pPr marL="1828800" lvl="4" indent="0" algn="ctr">
              <a:buNone/>
              <a:defRPr sz="2000"/>
            </a:lvl5pPr>
          </a:lstStyle>
          <a:p>
            <a:pPr lvl="0"/>
            <a:r>
              <a:rPr lang="ja-JP" altLang="en-US" dirty="0"/>
              <a:t>マスタ サブタイトルの書式設定</a:t>
            </a:r>
            <a:endParaRPr lang="ja-JP" altLang="en-US" dirty="0"/>
          </a:p>
        </p:txBody>
      </p:sp>
      <p:sp>
        <p:nvSpPr>
          <p:cNvPr id="84996" name="矩形 84995"/>
          <p:cNvSpPr/>
          <p:nvPr/>
        </p:nvSpPr>
        <p:spPr>
          <a:xfrm>
            <a:off x="330120" y="2373313"/>
            <a:ext cx="9233837" cy="71437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7" name="矩形 84996"/>
          <p:cNvSpPr/>
          <p:nvPr/>
        </p:nvSpPr>
        <p:spPr>
          <a:xfrm>
            <a:off x="344405" y="4365625"/>
            <a:ext cx="9233837" cy="71438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100000">
                <a:srgbClr val="006600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9" name="文本框 84998"/>
          <p:cNvSpPr txBox="1"/>
          <p:nvPr/>
        </p:nvSpPr>
        <p:spPr>
          <a:xfrm>
            <a:off x="0" y="6629400"/>
            <a:ext cx="327279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Copyright © 2009-2018 GEL研究所株式会社 All rights reserved.</a:t>
            </a:r>
            <a:endParaRPr lang="en-US" altLang="ja-JP" sz="9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5000" name="组合 84999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5001" name="直接连接符 85000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5002" name="直接连接符 85001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3" name="对象 2"/>
          <p:cNvGraphicFramePr/>
          <p:nvPr userDrawn="1"/>
        </p:nvGraphicFramePr>
        <p:xfrm>
          <a:off x="13970" y="-20320"/>
          <a:ext cx="988949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906000" imgH="739140" progId="Paint.Picture">
                  <p:embed/>
                </p:oleObj>
              </mc:Choice>
              <mc:Fallback>
                <p:oleObj name="" r:id="rId2" imgW="9906000" imgH="7391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70" y="-20320"/>
                        <a:ext cx="988949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120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4234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020" y="1778438"/>
            <a:ext cx="3958820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020" y="2665379"/>
            <a:ext cx="3958820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2531" y="1778438"/>
            <a:ext cx="3978316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2531" y="2665379"/>
            <a:ext cx="397831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383526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0320" y="457201"/>
            <a:ext cx="5013698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38352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10230" y="115888"/>
            <a:ext cx="2393370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120" y="115888"/>
            <a:ext cx="7041364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ctrTitle"/>
          </p:nvPr>
        </p:nvSpPr>
        <p:spPr>
          <a:xfrm>
            <a:off x="742770" y="2598738"/>
            <a:ext cx="841806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buNone/>
              <a:defRPr b="1">
                <a:solidFill>
                  <a:srgbClr val="006600"/>
                </a:solidFill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4995" name="副标题 84994"/>
          <p:cNvSpPr>
            <a:spLocks noGrp="1"/>
          </p:cNvSpPr>
          <p:nvPr>
            <p:ph type="subTitle" idx="1"/>
          </p:nvPr>
        </p:nvSpPr>
        <p:spPr>
          <a:xfrm>
            <a:off x="1485540" y="4800600"/>
            <a:ext cx="6932520" cy="83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2000"/>
            </a:lvl3pPr>
            <a:lvl4pPr marL="1371600" lvl="3" indent="0" algn="ctr">
              <a:buNone/>
              <a:defRPr sz="2000"/>
            </a:lvl4pPr>
            <a:lvl5pPr marL="1828800" lvl="4" indent="0" algn="ctr">
              <a:buNone/>
              <a:defRPr sz="2000"/>
            </a:lvl5pPr>
          </a:lstStyle>
          <a:p>
            <a:pPr lvl="0"/>
            <a:r>
              <a:rPr lang="ja-JP" altLang="en-US" dirty="0"/>
              <a:t>マスタ サブタイトルの書式設定</a:t>
            </a:r>
            <a:endParaRPr lang="ja-JP" altLang="en-US" dirty="0"/>
          </a:p>
        </p:txBody>
      </p:sp>
      <p:sp>
        <p:nvSpPr>
          <p:cNvPr id="84996" name="矩形 84995"/>
          <p:cNvSpPr/>
          <p:nvPr/>
        </p:nvSpPr>
        <p:spPr>
          <a:xfrm>
            <a:off x="330120" y="2373313"/>
            <a:ext cx="9233837" cy="71437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7" name="矩形 84996"/>
          <p:cNvSpPr/>
          <p:nvPr/>
        </p:nvSpPr>
        <p:spPr>
          <a:xfrm>
            <a:off x="344405" y="4365625"/>
            <a:ext cx="9233837" cy="71438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100000">
                <a:srgbClr val="006600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9" name="文本框 84998"/>
          <p:cNvSpPr txBox="1"/>
          <p:nvPr/>
        </p:nvSpPr>
        <p:spPr>
          <a:xfrm>
            <a:off x="0" y="6629400"/>
            <a:ext cx="327279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Copyright © 2009-2018 GEL研究所株式会社 All rights reserved.</a:t>
            </a:r>
            <a:endParaRPr lang="en-US" altLang="ja-JP" sz="9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5000" name="组合 84999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5001" name="直接连接符 85000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5002" name="直接连接符 85001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3" name="对象 2"/>
          <p:cNvGraphicFramePr/>
          <p:nvPr userDrawn="1"/>
        </p:nvGraphicFramePr>
        <p:xfrm>
          <a:off x="13970" y="-20320"/>
          <a:ext cx="988949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906000" imgH="739140" progId="Paint.Picture">
                  <p:embed/>
                </p:oleObj>
              </mc:Choice>
              <mc:Fallback>
                <p:oleObj name="" r:id="rId2" imgW="9906000" imgH="7391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70" y="-20320"/>
                        <a:ext cx="988949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120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4234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020" y="1778438"/>
            <a:ext cx="3958820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020" y="2665379"/>
            <a:ext cx="3958820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2531" y="1778438"/>
            <a:ext cx="3978316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2531" y="2665379"/>
            <a:ext cx="397831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383526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0320" y="457201"/>
            <a:ext cx="5013698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38352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10230" y="115888"/>
            <a:ext cx="2393370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120" y="115888"/>
            <a:ext cx="7041364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120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4234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020" y="1778438"/>
            <a:ext cx="3958820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020" y="2665379"/>
            <a:ext cx="3958820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2531" y="1778438"/>
            <a:ext cx="3978316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2531" y="2665379"/>
            <a:ext cx="397831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383526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0320" y="457201"/>
            <a:ext cx="5013698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38352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2.v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wmf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vmlDrawing" Target="../drawings/vmlDrawing4.v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9" Type="http://schemas.openxmlformats.org/officeDocument/2006/relationships/theme" Target="../theme/theme3.xml"/><Relationship Id="rId18" Type="http://schemas.openxmlformats.org/officeDocument/2006/relationships/vmlDrawing" Target="../drawings/vmlDrawing6.v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 userDrawn="1"/>
        </p:nvGraphicFramePr>
        <p:xfrm>
          <a:off x="-7695" y="-13970"/>
          <a:ext cx="991121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9906000" imgH="739140" progId="Paint.Picture">
                  <p:embed/>
                </p:oleObj>
              </mc:Choice>
              <mc:Fallback>
                <p:oleObj name="" r:id="rId12" imgW="9906000" imgH="7391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7695" y="-13970"/>
                        <a:ext cx="9911218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3002188" y="116205"/>
            <a:ext cx="6944582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330120" y="1219200"/>
            <a:ext cx="924336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83973" name="文本框 83972"/>
          <p:cNvSpPr txBox="1"/>
          <p:nvPr/>
        </p:nvSpPr>
        <p:spPr>
          <a:xfrm>
            <a:off x="0" y="6629400"/>
            <a:ext cx="362775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All Rights Reserved, Copyright(C) 2006,Hitachi Information Systems,Ltd</a:t>
            </a:r>
            <a:endParaRPr lang="en-US" altLang="ja-JP" sz="24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3974" name="组合 83973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3975" name="直接连接符 83974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976" name="直接连接符 83975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3977" name="矩形 83976"/>
          <p:cNvSpPr/>
          <p:nvPr/>
        </p:nvSpPr>
        <p:spPr>
          <a:xfrm>
            <a:off x="4291560" y="6629400"/>
            <a:ext cx="107289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ja-JP" altLang="en-US" sz="1400" b="0">
                <a:latin typeface="Times New Roman" panose="02020603050405020304" pitchFamily="18" charset="0"/>
                <a:ea typeface="ＭＳ Ｐゴシック" panose="020B0600070205080204" pitchFamily="50" charset="-128"/>
              </a:rPr>
            </a:fld>
            <a:endParaRPr lang="ja-JP" altLang="en-US" sz="1400" b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3979" name="矩形 83978"/>
          <p:cNvSpPr/>
          <p:nvPr/>
        </p:nvSpPr>
        <p:spPr>
          <a:xfrm flipV="1">
            <a:off x="2063250" y="692150"/>
            <a:ext cx="7840350" cy="76200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Blip>
          <a:blip r:embed="rId14"/>
        </a:buBlip>
        <a:defRPr sz="2800" b="0" i="0" u="none" kern="1200" baseline="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5"/>
        </a:buBlip>
        <a:defRPr sz="24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6"/>
        </a:buBlip>
        <a:defRPr sz="20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7"/>
        </a:buBlip>
        <a:defRPr sz="18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 userDrawn="1"/>
        </p:nvGraphicFramePr>
        <p:xfrm>
          <a:off x="-7695" y="-13970"/>
          <a:ext cx="991121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9906000" imgH="739140" progId="Paint.Picture">
                  <p:embed/>
                </p:oleObj>
              </mc:Choice>
              <mc:Fallback>
                <p:oleObj name="" r:id="rId12" imgW="9906000" imgH="7391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7695" y="-13970"/>
                        <a:ext cx="9911218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3002188" y="116205"/>
            <a:ext cx="6944582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330120" y="1219200"/>
            <a:ext cx="924336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83973" name="文本框 83972"/>
          <p:cNvSpPr txBox="1"/>
          <p:nvPr/>
        </p:nvSpPr>
        <p:spPr>
          <a:xfrm>
            <a:off x="0" y="6629400"/>
            <a:ext cx="362775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All Rights Reserved, Copyright(C) 2006,Hitachi Information Systems,Ltd</a:t>
            </a:r>
            <a:endParaRPr lang="en-US" altLang="ja-JP" sz="24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3974" name="组合 83973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3975" name="直接连接符 83974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976" name="直接连接符 83975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3977" name="矩形 83976"/>
          <p:cNvSpPr/>
          <p:nvPr/>
        </p:nvSpPr>
        <p:spPr>
          <a:xfrm>
            <a:off x="4291560" y="6629400"/>
            <a:ext cx="107289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ja-JP" altLang="en-US" sz="1400" b="0">
                <a:latin typeface="Times New Roman" panose="02020603050405020304" pitchFamily="18" charset="0"/>
                <a:ea typeface="ＭＳ Ｐゴシック" panose="020B0600070205080204" pitchFamily="50" charset="-128"/>
              </a:rPr>
            </a:fld>
            <a:endParaRPr lang="ja-JP" altLang="en-US" sz="1400" b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3979" name="矩形 83978"/>
          <p:cNvSpPr/>
          <p:nvPr/>
        </p:nvSpPr>
        <p:spPr>
          <a:xfrm flipV="1">
            <a:off x="2063250" y="692150"/>
            <a:ext cx="7840350" cy="76200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Blip>
          <a:blip r:embed="rId14"/>
        </a:buBlip>
        <a:defRPr sz="2800" b="0" i="0" u="none" kern="1200" baseline="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5"/>
        </a:buBlip>
        <a:defRPr sz="24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6"/>
        </a:buBlip>
        <a:defRPr sz="20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7"/>
        </a:buBlip>
        <a:defRPr sz="18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 userDrawn="1"/>
        </p:nvGraphicFramePr>
        <p:xfrm>
          <a:off x="-7695" y="-13970"/>
          <a:ext cx="991121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9906000" imgH="739140" progId="Paint.Picture">
                  <p:embed/>
                </p:oleObj>
              </mc:Choice>
              <mc:Fallback>
                <p:oleObj name="" r:id="rId12" imgW="9906000" imgH="7391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7695" y="-13970"/>
                        <a:ext cx="9911218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3002188" y="116205"/>
            <a:ext cx="6944582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330120" y="1219200"/>
            <a:ext cx="924336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83973" name="文本框 83972"/>
          <p:cNvSpPr txBox="1"/>
          <p:nvPr/>
        </p:nvSpPr>
        <p:spPr>
          <a:xfrm>
            <a:off x="0" y="6629400"/>
            <a:ext cx="362775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All Rights Reserved, Copyright(C) 2006,Hitachi Information Systems,Ltd</a:t>
            </a:r>
            <a:endParaRPr lang="en-US" altLang="ja-JP" sz="24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3974" name="组合 83973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3975" name="直接连接符 83974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976" name="直接连接符 83975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3977" name="矩形 83976"/>
          <p:cNvSpPr/>
          <p:nvPr/>
        </p:nvSpPr>
        <p:spPr>
          <a:xfrm>
            <a:off x="4291560" y="6629400"/>
            <a:ext cx="107289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ja-JP" altLang="en-US" sz="1400" b="0">
                <a:latin typeface="Times New Roman" panose="02020603050405020304" pitchFamily="18" charset="0"/>
                <a:ea typeface="ＭＳ Ｐゴシック" panose="020B0600070205080204" pitchFamily="50" charset="-128"/>
              </a:rPr>
            </a:fld>
            <a:endParaRPr lang="ja-JP" altLang="en-US" sz="1400" b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3979" name="矩形 83978"/>
          <p:cNvSpPr/>
          <p:nvPr/>
        </p:nvSpPr>
        <p:spPr>
          <a:xfrm flipV="1">
            <a:off x="2063250" y="692150"/>
            <a:ext cx="7840350" cy="76200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Blip>
          <a:blip r:embed="rId14"/>
        </a:buBlip>
        <a:defRPr sz="2800" b="0" i="0" u="none" kern="1200" baseline="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5"/>
        </a:buBlip>
        <a:defRPr sz="24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6"/>
        </a:buBlip>
        <a:defRPr sz="20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7"/>
        </a:buBlip>
        <a:defRPr sz="18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" name="矩形 4115"/>
          <p:cNvSpPr/>
          <p:nvPr/>
        </p:nvSpPr>
        <p:spPr>
          <a:xfrm>
            <a:off x="925289" y="2598939"/>
            <a:ext cx="7770517" cy="162203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 lvl="0"/>
            <a: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プロジェクトトレーニング</a:t>
            </a:r>
            <a:endParaRPr lang="ja-JP" altLang="en-US" sz="2400" i="1">
              <a:effectLst>
                <a:outerShdw blurRad="38100" dist="38100" dir="2700000">
                  <a:srgbClr val="C0C0C0"/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版）　</a:t>
            </a:r>
            <a:b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endParaRPr lang="ja-JP" altLang="en-US" sz="2400" i="1">
              <a:effectLst>
                <a:outerShdw blurRad="38100" dist="38100" dir="2700000">
                  <a:srgbClr val="C0C0C0"/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17" name="矩形 4116"/>
          <p:cNvSpPr/>
          <p:nvPr/>
        </p:nvSpPr>
        <p:spPr>
          <a:xfrm>
            <a:off x="1712498" y="4797093"/>
            <a:ext cx="6399249" cy="1218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5pPr>
          </a:lstStyle>
          <a:p>
            <a:pPr lvl="0">
              <a:lnSpc>
                <a:spcPct val="90000"/>
              </a:lnSpc>
            </a:pPr>
            <a:endParaRPr lang="en-US" altLang="ja-JP" b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</a:pPr>
            <a:r>
              <a:rPr lang="ja-JP" altLang="en-US" b="1">
                <a:effectLst>
                  <a:outerShdw blurRad="38100" dist="38100" dir="2700000">
                    <a:srgbClr val="C0C0C0"/>
                  </a:outerShdw>
                </a:effectLst>
              </a:rPr>
              <a:t>GEL研究所 株式会社</a:t>
            </a:r>
            <a:endParaRPr lang="ja-JP" altLang="en-US" b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</a:pPr>
            <a:endParaRPr lang="ja-JP" altLang="en-US" b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818717" y="1168948"/>
          <a:ext cx="3984295" cy="106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905000" imgH="571500" progId="Paint.Picture">
                  <p:embed/>
                </p:oleObj>
              </mc:Choice>
              <mc:Fallback>
                <p:oleObj name="" r:id="rId1" imgW="1905000" imgH="5715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8717" y="1168948"/>
                        <a:ext cx="3984295" cy="1067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>
          <a:xfrm>
            <a:off x="2791737" y="1700632"/>
            <a:ext cx="5902482" cy="4466143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ja-JP" altLang="en-US" sz="1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ja-JP" altLang="en-US" sz="1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4925" y="1054735"/>
            <a:ext cx="729361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/>
              <a:t>■前提能力</a:t>
            </a:r>
            <a:endParaRPr lang="ja-JP" altLang="zh-CN"/>
          </a:p>
          <a:p>
            <a:pPr algn="l"/>
            <a:r>
              <a:rPr lang="ja-JP" altLang="zh-CN"/>
              <a:t>・</a:t>
            </a:r>
            <a:r>
              <a:rPr lang="en-US" altLang="ja-JP"/>
              <a:t>DB</a:t>
            </a:r>
            <a:r>
              <a:rPr lang="ja-JP" altLang="en-US"/>
              <a:t>基本操作</a:t>
            </a:r>
            <a:endParaRPr lang="ja-JP" altLang="en-US"/>
          </a:p>
          <a:p>
            <a:pPr algn="l"/>
            <a:r>
              <a:rPr lang="ja-JP" altLang="en-US"/>
              <a:t>　　・簡単的な</a:t>
            </a:r>
            <a:r>
              <a:rPr lang="en-US" altLang="ja-JP"/>
              <a:t>DB</a:t>
            </a:r>
            <a:r>
              <a:rPr lang="ja-JP" altLang="en-US"/>
              <a:t>操作（</a:t>
            </a:r>
            <a:r>
              <a:rPr lang="en-US" altLang="ja-JP"/>
              <a:t>DB</a:t>
            </a:r>
            <a:r>
              <a:rPr lang="ja-JP" altLang="en-US"/>
              <a:t>作成、テーブル作成＆削除）</a:t>
            </a:r>
            <a:endParaRPr lang="ja-JP" altLang="en-US"/>
          </a:p>
          <a:p>
            <a:pPr algn="l"/>
            <a:r>
              <a:rPr lang="ja-JP" altLang="zh-CN"/>
              <a:t>　　・</a:t>
            </a:r>
            <a:r>
              <a:rPr lang="en-US" altLang="ja-JP"/>
              <a:t>SQL</a:t>
            </a:r>
            <a:r>
              <a:rPr lang="ja-JP" altLang="en-US"/>
              <a:t>の基本的な文法を理解すること。（</a:t>
            </a:r>
            <a:r>
              <a:rPr lang="en-US" altLang="ja-JP"/>
              <a:t>select insert update delete</a:t>
            </a:r>
            <a:r>
              <a:rPr lang="ja-JP" altLang="en-US"/>
              <a:t>）</a:t>
            </a:r>
            <a:endParaRPr lang="ja-JP" altLang="zh-CN"/>
          </a:p>
          <a:p>
            <a:pPr algn="l"/>
            <a:r>
              <a:rPr lang="ja-JP" altLang="zh-CN"/>
              <a:t>・開発言語理解</a:t>
            </a:r>
            <a:endParaRPr lang="ja-JP" altLang="zh-CN"/>
          </a:p>
          <a:p>
            <a:pPr algn="l"/>
            <a:r>
              <a:rPr lang="ja-JP" altLang="zh-CN"/>
              <a:t>　　・</a:t>
            </a:r>
            <a:r>
              <a:rPr lang="en-US" altLang="ja-JP"/>
              <a:t>Java(Sevelet)</a:t>
            </a:r>
            <a:endParaRPr lang="en-US" altLang="ja-JP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JSP</a:t>
            </a:r>
            <a:endParaRPr lang="en-US" altLang="ja-JP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JavaScript</a:t>
            </a:r>
            <a:endParaRPr lang="ja-JP" altLang="zh-CN"/>
          </a:p>
          <a:p>
            <a:pPr algn="l"/>
            <a:r>
              <a:rPr lang="ja-JP" altLang="zh-CN"/>
              <a:t>■目標</a:t>
            </a:r>
            <a:endParaRPr lang="ja-JP" altLang="zh-CN"/>
          </a:p>
          <a:p>
            <a:pPr algn="l"/>
            <a:r>
              <a:rPr lang="ja-JP" altLang="zh-CN"/>
              <a:t>・</a:t>
            </a:r>
            <a:r>
              <a:rPr lang="en-US" altLang="ja-JP"/>
              <a:t>Web</a:t>
            </a:r>
            <a:r>
              <a:rPr lang="ja-JP" altLang="en-US"/>
              <a:t>開発に関するフレームワークを処理流れを理解すること。</a:t>
            </a:r>
            <a:endParaRPr lang="ja-JP" altLang="en-US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Mybatis</a:t>
            </a:r>
            <a:r>
              <a:rPr lang="ja-JP" altLang="en-US"/>
              <a:t>フレームワーク</a:t>
            </a:r>
            <a:endParaRPr lang="ja-JP" altLang="en-US"/>
          </a:p>
          <a:p>
            <a:pPr algn="l"/>
            <a:r>
              <a:rPr lang="ja-JP" altLang="en-US"/>
              <a:t>　　　　</a:t>
            </a:r>
            <a:r>
              <a:rPr lang="en-US" altLang="ja-JP"/>
              <a:t>※ Mapper</a:t>
            </a:r>
            <a:r>
              <a:rPr lang="ja-JP" altLang="en-US"/>
              <a:t>で</a:t>
            </a:r>
            <a:r>
              <a:rPr lang="en-US" altLang="ja-JP"/>
              <a:t>dao</a:t>
            </a:r>
            <a:r>
              <a:rPr lang="ja-JP" altLang="en-US"/>
              <a:t>、</a:t>
            </a:r>
            <a:r>
              <a:rPr lang="en-US" altLang="ja-JP"/>
              <a:t>dto</a:t>
            </a:r>
            <a:r>
              <a:rPr lang="ja-JP" altLang="en-US"/>
              <a:t>で</a:t>
            </a:r>
            <a:r>
              <a:rPr lang="en-US" altLang="ja-JP"/>
              <a:t>db</a:t>
            </a:r>
            <a:r>
              <a:rPr lang="ja-JP" altLang="en-US"/>
              <a:t>操作できること。</a:t>
            </a:r>
            <a:endParaRPr lang="ja-JP" altLang="en-US"/>
          </a:p>
          <a:p>
            <a:pPr algn="l"/>
            <a:r>
              <a:rPr lang="ja-JP" altLang="en-US"/>
              <a:t>　　　　△ </a:t>
            </a:r>
            <a:r>
              <a:rPr lang="en-US" altLang="ja-JP"/>
              <a:t>Mybatis generator</a:t>
            </a:r>
            <a:r>
              <a:rPr lang="ja-JP" altLang="en-US"/>
              <a:t>でテーブルに対する</a:t>
            </a:r>
            <a:r>
              <a:rPr lang="en-US" altLang="ja-JP"/>
              <a:t>Basic Dao</a:t>
            </a:r>
            <a:r>
              <a:rPr lang="ja-JP" altLang="en-US"/>
              <a:t>、</a:t>
            </a:r>
            <a:r>
              <a:rPr lang="en-US" altLang="ja-JP"/>
              <a:t>Dto</a:t>
            </a:r>
            <a:r>
              <a:rPr lang="ja-JP" altLang="en-US"/>
              <a:t>を生成できること。</a:t>
            </a:r>
            <a:endParaRPr lang="ja-JP" altLang="en-US"/>
          </a:p>
          <a:p>
            <a:pPr algn="l"/>
            <a:r>
              <a:rPr lang="ja-JP" altLang="zh-CN"/>
              <a:t>　　　　△ 複雑な業務</a:t>
            </a:r>
            <a:r>
              <a:rPr lang="en-US" altLang="ja-JP"/>
              <a:t>SQL</a:t>
            </a:r>
            <a:r>
              <a:rPr lang="ja-JP" altLang="en-US"/>
              <a:t>文を書けること。（</a:t>
            </a:r>
            <a:r>
              <a:rPr lang="en-US" altLang="ja-JP"/>
              <a:t>※ </a:t>
            </a:r>
            <a:r>
              <a:rPr lang="ja-JP" altLang="en-US"/>
              <a:t>性能向上方法）</a:t>
            </a:r>
            <a:endParaRPr lang="ja-JP" altLang="zh-CN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Spring MVC</a:t>
            </a:r>
            <a:r>
              <a:rPr lang="ja-JP" altLang="en-US"/>
              <a:t>フレームワーク</a:t>
            </a:r>
            <a:endParaRPr lang="ja-JP" altLang="en-US"/>
          </a:p>
          <a:p>
            <a:pPr algn="l"/>
            <a:r>
              <a:rPr lang="ja-JP" altLang="en-US"/>
              <a:t>　　　　・ </a:t>
            </a:r>
            <a:r>
              <a:rPr lang="en-US" altLang="ja-JP"/>
              <a:t>M</a:t>
            </a:r>
            <a:r>
              <a:rPr lang="ja-JP" altLang="en-US"/>
              <a:t>、</a:t>
            </a:r>
            <a:r>
              <a:rPr lang="en-US" altLang="ja-JP"/>
              <a:t>V</a:t>
            </a:r>
            <a:r>
              <a:rPr lang="ja-JP" altLang="en-US"/>
              <a:t>、</a:t>
            </a:r>
            <a:r>
              <a:rPr lang="en-US" altLang="ja-JP"/>
              <a:t>C</a:t>
            </a:r>
            <a:r>
              <a:rPr lang="ja-JP" altLang="en-US"/>
              <a:t>の役割を理解すること</a:t>
            </a:r>
            <a:endParaRPr lang="ja-JP" altLang="en-US"/>
          </a:p>
          <a:p>
            <a:pPr algn="l"/>
            <a:r>
              <a:rPr lang="ja-JP" altLang="en-US"/>
              <a:t>　　　　</a:t>
            </a:r>
            <a:r>
              <a:rPr lang="en-US" altLang="ja-JP"/>
              <a:t>※ Client⇔Controler</a:t>
            </a:r>
            <a:r>
              <a:rPr lang="ja-JP" altLang="en-US"/>
              <a:t>の間に通信処理を実装できること。</a:t>
            </a:r>
            <a:endParaRPr lang="ja-JP" altLang="en-US"/>
          </a:p>
          <a:p>
            <a:pPr algn="l"/>
            <a:r>
              <a:rPr lang="ja-JP" altLang="en-US"/>
              <a:t>　　　　</a:t>
            </a:r>
            <a:r>
              <a:rPr lang="en-US" altLang="ja-JP"/>
              <a:t>※ Validation</a:t>
            </a:r>
            <a:r>
              <a:rPr lang="ja-JP" altLang="en-US"/>
              <a:t>で入力項目の属性チェックを実装できること。</a:t>
            </a:r>
            <a:endParaRPr lang="en-US" altLang="ja-JP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tiles(View</a:t>
            </a:r>
            <a:r>
              <a:rPr lang="ja-JP" altLang="en-US"/>
              <a:t>操作用</a:t>
            </a:r>
            <a:r>
              <a:rPr lang="en-US" altLang="ja-JP"/>
              <a:t>)</a:t>
            </a:r>
            <a:r>
              <a:rPr lang="ja-JP" altLang="en-US"/>
              <a:t>フレームワーク</a:t>
            </a:r>
            <a:endParaRPr lang="ja-JP" altLang="en-US"/>
          </a:p>
          <a:p>
            <a:pPr algn="l"/>
            <a:r>
              <a:rPr lang="ja-JP" altLang="en-US"/>
              <a:t>・</a:t>
            </a:r>
            <a:r>
              <a:rPr lang="en-US" altLang="ja-JP"/>
              <a:t>Client</a:t>
            </a:r>
            <a:r>
              <a:rPr lang="ja-JP" altLang="en-US"/>
              <a:t>側の言語を使用できること。</a:t>
            </a:r>
            <a:endParaRPr lang="ja-JP" altLang="en-US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JSP</a:t>
            </a:r>
            <a:r>
              <a:rPr lang="ja-JP" altLang="en-US"/>
              <a:t>タグ（</a:t>
            </a:r>
            <a:r>
              <a:rPr lang="en-US" altLang="ja-JP"/>
              <a:t>input</a:t>
            </a:r>
            <a:r>
              <a:rPr lang="ja-JP" altLang="en-US"/>
              <a:t>、</a:t>
            </a:r>
            <a:r>
              <a:rPr lang="en-US" altLang="ja-JP"/>
              <a:t>text…</a:t>
            </a:r>
            <a:r>
              <a:rPr lang="ja-JP" altLang="en-US"/>
              <a:t>）・</a:t>
            </a:r>
            <a:r>
              <a:rPr lang="en-US" altLang="ja-JP"/>
              <a:t>springMvc</a:t>
            </a:r>
            <a:r>
              <a:rPr lang="ja-JP" altLang="en-US"/>
              <a:t>タグ（</a:t>
            </a:r>
            <a:r>
              <a:rPr lang="en-US" altLang="ja-JP"/>
              <a:t>jstl</a:t>
            </a:r>
            <a:r>
              <a:rPr lang="ja-JP" altLang="en-US"/>
              <a:t>、</a:t>
            </a:r>
            <a:r>
              <a:rPr lang="en-US" altLang="ja-JP"/>
              <a:t>spring-form</a:t>
            </a:r>
            <a:r>
              <a:rPr lang="ja-JP" altLang="en-US"/>
              <a:t>タグ</a:t>
            </a:r>
            <a:r>
              <a:rPr lang="en-US" altLang="ja-JP"/>
              <a:t>…</a:t>
            </a:r>
            <a:r>
              <a:rPr lang="ja-JP" altLang="en-US"/>
              <a:t>）、</a:t>
            </a:r>
            <a:r>
              <a:rPr lang="en-US" altLang="ja-JP"/>
              <a:t>CSS</a:t>
            </a:r>
            <a:r>
              <a:rPr lang="ja-JP" altLang="en-US"/>
              <a:t>を使えること</a:t>
            </a:r>
            <a:endParaRPr lang="ja-JP" altLang="en-US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Javascript</a:t>
            </a:r>
            <a:r>
              <a:rPr lang="ja-JP" altLang="en-US"/>
              <a:t>に精通し、</a:t>
            </a:r>
            <a:r>
              <a:rPr lang="en-US" altLang="ja-JP"/>
              <a:t>jquery</a:t>
            </a:r>
            <a:r>
              <a:rPr lang="ja-JP" altLang="en-US"/>
              <a:t>をわかるし、アジャイル（</a:t>
            </a:r>
            <a:r>
              <a:rPr lang="en-US" altLang="ja-JP"/>
              <a:t>AJAX</a:t>
            </a:r>
            <a:r>
              <a:rPr lang="ja-JP" altLang="en-US"/>
              <a:t>）で非同期通信処理を実装できること。</a:t>
            </a:r>
            <a:endParaRPr lang="ja-JP" altLang="en-US"/>
          </a:p>
          <a:p>
            <a:pPr algn="l"/>
            <a:r>
              <a:rPr lang="ja-JP" altLang="zh-CN"/>
              <a:t>・</a:t>
            </a:r>
            <a:r>
              <a:rPr lang="en-US" altLang="ja-JP"/>
              <a:t>JUnit</a:t>
            </a:r>
            <a:r>
              <a:rPr lang="ja-JP" altLang="en-US"/>
              <a:t>で単体テストできる。</a:t>
            </a:r>
            <a:endParaRPr lang="ja-JP" altLang="en-US"/>
          </a:p>
          <a:p>
            <a:pPr algn="l"/>
            <a:r>
              <a:rPr lang="ja-JP" altLang="en-US"/>
              <a:t>・テストチェックリスト（</a:t>
            </a:r>
            <a:r>
              <a:rPr lang="en-US" altLang="ja-JP"/>
              <a:t>PCL</a:t>
            </a:r>
            <a:r>
              <a:rPr lang="ja-JP" altLang="en-US"/>
              <a:t>、テスト仕様書）を書けるし、テストできること。</a:t>
            </a:r>
            <a:endParaRPr lang="ja-JP" altLang="zh-CN"/>
          </a:p>
          <a:p>
            <a:pPr algn="l"/>
            <a:r>
              <a:rPr lang="ja-JP" altLang="en-US">
                <a:sym typeface="+mn-ea"/>
              </a:rPr>
              <a:t>△</a:t>
            </a:r>
            <a:r>
              <a:rPr lang="en-US" altLang="ja-JP">
                <a:sym typeface="+mn-ea"/>
              </a:rPr>
              <a:t>Bootstrap</a:t>
            </a:r>
            <a:r>
              <a:rPr lang="ja-JP" altLang="en-US">
                <a:sym typeface="+mn-ea"/>
              </a:rPr>
              <a:t>で</a:t>
            </a:r>
            <a:r>
              <a:rPr lang="en-US" altLang="ja-JP">
                <a:sym typeface="+mn-ea"/>
              </a:rPr>
              <a:t>JSP</a:t>
            </a:r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xhtml</a:t>
            </a:r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html</a:t>
            </a:r>
            <a:r>
              <a:rPr lang="ja-JP" altLang="en-US">
                <a:sym typeface="+mn-ea"/>
              </a:rPr>
              <a:t>画面を設計できること。</a:t>
            </a:r>
            <a:endParaRPr lang="ja-JP" altLang="zh-CN"/>
          </a:p>
          <a:p>
            <a:pPr algn="l"/>
            <a:r>
              <a:rPr lang="ja-JP" altLang="zh-CN"/>
              <a:t>・バージョン管理ツール（</a:t>
            </a:r>
            <a:r>
              <a:rPr lang="en-US" altLang="ja-JP"/>
              <a:t>Maven</a:t>
            </a:r>
            <a:r>
              <a:rPr lang="ja-JP" altLang="zh-CN"/>
              <a:t>）を使えること。</a:t>
            </a:r>
            <a:endParaRPr lang="ja-JP" altLang="zh-CN"/>
          </a:p>
          <a:p>
            <a:pPr algn="l"/>
            <a:r>
              <a:rPr lang="ja-JP" altLang="zh-CN"/>
              <a:t>・ファイル管理ツール</a:t>
            </a:r>
            <a:r>
              <a:rPr lang="en-US" altLang="ja-JP"/>
              <a:t>SVN</a:t>
            </a:r>
            <a:r>
              <a:rPr lang="ja-JP" altLang="en-US"/>
              <a:t>・</a:t>
            </a:r>
            <a:r>
              <a:rPr lang="en-US" altLang="ja-JP"/>
              <a:t>GitHub</a:t>
            </a:r>
            <a:r>
              <a:rPr lang="ja-JP" altLang="en-US"/>
              <a:t>を使えること。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続き</a:t>
            </a:r>
            <a:endParaRPr lang="ja-JP" altLang="en-US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ja-JP" altLang="zh-CN"/>
              <a:t>トレーニング目標</a:t>
            </a:r>
            <a:endParaRPr lang="ja-JP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>
          <a:xfrm>
            <a:off x="2791737" y="1700632"/>
            <a:ext cx="5902482" cy="4466143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ja-JP" altLang="en-US" sz="1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ja-JP" altLang="en-US" sz="1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4925" y="1054735"/>
            <a:ext cx="72936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>
                <a:sym typeface="+mn-ea"/>
              </a:rPr>
              <a:t>続き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■目標</a:t>
            </a:r>
            <a:endParaRPr lang="ja-JP" altLang="zh-CN"/>
          </a:p>
          <a:p>
            <a:pPr algn="l"/>
            <a:r>
              <a:rPr lang="ja-JP" altLang="zh-CN"/>
              <a:t>・単体テスト</a:t>
            </a:r>
            <a:r>
              <a:rPr lang="en-US" altLang="ja-JP"/>
              <a:t>Bug</a:t>
            </a:r>
            <a:r>
              <a:rPr lang="ja-JP" altLang="en-US"/>
              <a:t>票（事象・原因・対策）を書けること。</a:t>
            </a:r>
            <a:endParaRPr lang="ja-JP" altLang="en-US"/>
          </a:p>
          <a:p>
            <a:pPr algn="l"/>
            <a:r>
              <a:rPr lang="ja-JP" altLang="en-US"/>
              <a:t>△詳細：イベントアクティビティ図、処理記述書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・機能規模より自分の進捗を管理できること。</a:t>
            </a:r>
            <a:endParaRPr lang="ja-JP" altLang="en-US"/>
          </a:p>
          <a:p>
            <a:pPr algn="l"/>
            <a:r>
              <a:rPr lang="ja-JP" altLang="en-US"/>
              <a:t>　　</a:t>
            </a:r>
            <a:r>
              <a:rPr lang="en-US" altLang="ja-JP"/>
              <a:t>※ </a:t>
            </a:r>
            <a:r>
              <a:rPr lang="ja-JP" altLang="en-US"/>
              <a:t>進捗報告方法</a:t>
            </a:r>
            <a:endParaRPr lang="ja-JP" altLang="en-US"/>
          </a:p>
          <a:p>
            <a:pPr algn="l"/>
            <a:r>
              <a:rPr lang="ja-JP" altLang="en-US"/>
              <a:t>　　　・今日の予定は〇〇％</a:t>
            </a:r>
            <a:endParaRPr lang="ja-JP" altLang="en-US"/>
          </a:p>
          <a:p>
            <a:pPr algn="l"/>
            <a:r>
              <a:rPr lang="ja-JP" altLang="en-US"/>
              <a:t>　　　・実績は▲▲％を完了しました。予定より前倒し・遅れ（遅れ理由）</a:t>
            </a:r>
            <a:endParaRPr lang="ja-JP" altLang="en-US"/>
          </a:p>
          <a:p>
            <a:pPr algn="l"/>
            <a:r>
              <a:rPr lang="ja-JP" altLang="en-US"/>
              <a:t>　　　・明日の予定は◇◇％</a:t>
            </a:r>
            <a:endParaRPr lang="ja-JP" altLang="en-US"/>
          </a:p>
          <a:p>
            <a:pPr algn="l"/>
            <a:r>
              <a:rPr lang="ja-JP" altLang="en-US"/>
              <a:t>　　　・質問はなし・あり（①・・・　②・・・）</a:t>
            </a:r>
            <a:endParaRPr lang="ja-JP" altLang="zh-CN"/>
          </a:p>
          <a:p>
            <a:pPr algn="l"/>
            <a:endParaRPr lang="ja-JP" altLang="zh-CN"/>
          </a:p>
          <a:p>
            <a:pPr algn="l"/>
            <a:r>
              <a:rPr lang="ja-JP" altLang="zh-CN"/>
              <a:t>■ 将来の目標</a:t>
            </a:r>
            <a:endParaRPr lang="ja-JP" altLang="zh-CN"/>
          </a:p>
          <a:p>
            <a:pPr algn="l"/>
            <a:endParaRPr lang="ja-JP" altLang="zh-CN"/>
          </a:p>
          <a:p>
            <a:pPr algn="l"/>
            <a:r>
              <a:rPr lang="ja-JP" altLang="zh-CN"/>
              <a:t>・</a:t>
            </a:r>
            <a:r>
              <a:rPr lang="en-US" altLang="ja-JP">
                <a:sym typeface="+mn-ea"/>
              </a:rPr>
              <a:t>Java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JSP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Xhtml</a:t>
            </a:r>
            <a:r>
              <a:rPr lang="ja-JP" altLang="en-US">
                <a:sym typeface="+mn-ea"/>
              </a:rPr>
              <a:t>（</a:t>
            </a:r>
            <a:r>
              <a:rPr lang="en-US" altLang="ja-JP">
                <a:sym typeface="+mn-ea"/>
              </a:rPr>
              <a:t>JSF</a:t>
            </a:r>
            <a:r>
              <a:rPr lang="ja-JP" altLang="en-US">
                <a:sym typeface="+mn-ea"/>
              </a:rPr>
              <a:t>フレームワーク）に精通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JS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AJAX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jQuery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NodeJs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AngularJS</a:t>
            </a:r>
            <a:r>
              <a:rPr lang="ja-JP" altLang="en-US">
                <a:sym typeface="+mn-ea"/>
              </a:rPr>
              <a:t>に精通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SQL</a:t>
            </a:r>
            <a:r>
              <a:rPr lang="ja-JP" altLang="en-US">
                <a:sym typeface="+mn-ea"/>
              </a:rPr>
              <a:t>文、</a:t>
            </a:r>
            <a:r>
              <a:rPr lang="en-US" altLang="ja-JP">
                <a:sym typeface="+mn-ea"/>
              </a:rPr>
              <a:t>Mybatis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JPA</a:t>
            </a:r>
            <a:r>
              <a:rPr lang="ja-JP" altLang="en-US">
                <a:sym typeface="+mn-ea"/>
              </a:rPr>
              <a:t>に精通。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Spring-framework-</a:t>
            </a:r>
            <a:r>
              <a:rPr lang="ja-JP" altLang="en-US">
                <a:sym typeface="+mn-ea"/>
              </a:rPr>
              <a:t>〇、</a:t>
            </a:r>
            <a:r>
              <a:rPr lang="en-US" altLang="ja-JP">
                <a:sym typeface="+mn-ea"/>
              </a:rPr>
              <a:t>Spring-boot</a:t>
            </a:r>
            <a:r>
              <a:rPr lang="ja-JP" altLang="en-US">
                <a:sym typeface="+mn-ea"/>
              </a:rPr>
              <a:t>に精通、</a:t>
            </a:r>
            <a:r>
              <a:rPr lang="en-US" altLang="ja-JP">
                <a:sym typeface="+mn-ea"/>
              </a:rPr>
              <a:t>EJB</a:t>
            </a:r>
            <a:r>
              <a:rPr lang="ja-JP" altLang="en-US">
                <a:sym typeface="+mn-ea"/>
              </a:rPr>
              <a:t>に精通</a:t>
            </a:r>
            <a:endParaRPr lang="ja-JP" altLang="zh-CN"/>
          </a:p>
          <a:p>
            <a:pPr algn="l"/>
            <a:r>
              <a:rPr lang="ja-JP" altLang="zh-CN"/>
              <a:t>・設計書書ける</a:t>
            </a:r>
            <a:endParaRPr lang="ja-JP" altLang="zh-CN"/>
          </a:p>
          <a:p>
            <a:pPr algn="l"/>
            <a:r>
              <a:rPr lang="ja-JP" altLang="zh-CN"/>
              <a:t>・</a:t>
            </a:r>
            <a:endParaRPr lang="ja-JP" altLang="zh-CN"/>
          </a:p>
          <a:p>
            <a:pPr algn="l"/>
            <a:r>
              <a:rPr lang="ja-JP" altLang="zh-CN"/>
              <a:t>・</a:t>
            </a:r>
            <a:endParaRPr lang="ja-JP" altLang="zh-CN"/>
          </a:p>
          <a:p>
            <a:pPr algn="l"/>
            <a:r>
              <a:rPr lang="ja-JP" altLang="zh-CN"/>
              <a:t>・</a:t>
            </a:r>
            <a:endParaRPr lang="ja-JP" altLang="zh-CN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ja-JP" altLang="zh-CN"/>
              <a:t>トレーニング目標</a:t>
            </a:r>
            <a:endParaRPr lang="ja-JP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>
          <a:xfrm>
            <a:off x="2791737" y="1700632"/>
            <a:ext cx="5902482" cy="4466143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ja-JP" altLang="en-US" sz="1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ja-JP" altLang="en-US" sz="1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4925" y="1054735"/>
            <a:ext cx="729361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>
                <a:sym typeface="+mn-ea"/>
              </a:rPr>
              <a:t>Tiles是一种JSP布局框架，主要目的是为了将复杂的jsp页面作为一个的页面的部分机能，然后用来组合成一个最终表示用页面用的，这样的话，便于对页面的各个机能的变更及维护。Tiles使得struts在页面的处理方面多了一种选择。并且更容易实现代码的重用。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最早的Tiles是组装在Struts1.1里面的（Struts-Tiles），后面发展为独立的Tiles框架（Tiles 2+，目前最新版本为3.0）。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TILES页面布局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Tiles增加了layout的概念，其实就是把一个页面划分为几块。通常的来说一个页面大概可以划分为如下几块：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head页面头部：存放一个运用的公共信息：logo等，如果是网站可能是最上面的一块。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menu页面菜单：放置一个运用中需要使用的菜单，或者在每一个页面都使用的连接。footer页面尾部：如版权信息等。body页面主题内容：每个页面相对独立的内容。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如果按上面的划分那对每一个页面我们只要写body里面的内容，其他的就可以共享重用。如果大多数页面的布局基本相同我们甚至可以使用一个jsp文件根据不同的参数调用不同的body。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ja-JP" altLang="zh-CN"/>
              <a:t>TILES </a:t>
            </a:r>
            <a:r>
              <a:rPr lang="zh-CN" altLang="ja-JP">
                <a:ea typeface="SimSun" panose="02010600030101010101" pitchFamily="2" charset="-122"/>
              </a:rPr>
              <a:t>框架</a:t>
            </a:r>
            <a:endParaRPr lang="zh-CN" altLang="ja-JP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CI PPTフォーム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HG丸ｺﾞｼｯｸM-PRO"/>
        <a:ea typeface="HG丸ｺﾞｼｯｸM-PRO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CI PPTフォーム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HG丸ｺﾞｼｯｸM-PRO"/>
        <a:ea typeface="HG丸ｺﾞｼｯｸM-PRO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CI PPTフォーム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HG丸ｺﾞｼｯｸM-PRO"/>
        <a:ea typeface="HG丸ｺﾞｼｯｸM-PRO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C00"/>
      </a:accent6>
      <a:hlink>
        <a:srgbClr val="FC0128"/>
      </a:hlink>
      <a:folHlink>
        <a:srgbClr val="CECECE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C00"/>
      </a:accent6>
      <a:hlink>
        <a:srgbClr val="FC0128"/>
      </a:hlink>
      <a:folHlink>
        <a:srgbClr val="CECECE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A4 210 x 297 mm</PresentationFormat>
  <Paragraphs>89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6" baseType="lpstr">
      <vt:lpstr>Arial</vt:lpstr>
      <vt:lpstr>SimSun</vt:lpstr>
      <vt:lpstr>Wingdings</vt:lpstr>
      <vt:lpstr>HG丸ｺﾞｼｯｸM-PRO</vt:lpstr>
      <vt:lpstr>Times New Roman</vt:lpstr>
      <vt:lpstr>ＭＳ Ｐゴシック</vt:lpstr>
      <vt:lpstr>ＭＳ 明朝</vt:lpstr>
      <vt:lpstr>ＭＳ Ｐ明朝</vt:lpstr>
      <vt:lpstr>ＭＳ ゴシック</vt:lpstr>
      <vt:lpstr>Microsoft YaHei</vt:lpstr>
      <vt:lpstr>Arial Unicode MS</vt:lpstr>
      <vt:lpstr>HG丸ｺﾞｼｯｸM-PRO</vt:lpstr>
      <vt:lpstr>1_CCI PPTフォーム</vt:lpstr>
      <vt:lpstr>2_CCI PPTフォーム</vt:lpstr>
      <vt:lpstr>3_CCI PPTフォーム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トレーニング目標</vt:lpstr>
      <vt:lpstr>トレーニング目標</vt:lpstr>
      <vt:lpstr>トレーニング目標</vt:lpstr>
    </vt:vector>
  </TitlesOfParts>
  <LinksUpToDate>false</LinksUpToDate>
  <SharedDoc>false</SharedDoc>
  <HyperlinksChanged>false</HyperlinksChanged>
  <AppVersion>14.0000</AppVersion>
  <Pages>4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（株)日立情報システムズ</dc:creator>
  <cp:lastModifiedBy>wangd</cp:lastModifiedBy>
  <cp:revision>293</cp:revision>
  <cp:lastPrinted>2005-02-15T10:22:00Z</cp:lastPrinted>
  <dcterms:created xsi:type="dcterms:W3CDTF">1997-02-20T09:33:00Z</dcterms:created>
  <dcterms:modified xsi:type="dcterms:W3CDTF">2018-09-01T02:44:57Z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