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59" r:id="rId6"/>
    <p:sldId id="260" r:id="rId7"/>
    <p:sldId id="264" r:id="rId8"/>
    <p:sldId id="261" r:id="rId9"/>
    <p:sldId id="263" r:id="rId10"/>
    <p:sldId id="262" r:id="rId11"/>
    <p:sldId id="268" r:id="rId12"/>
    <p:sldId id="270" r:id="rId13"/>
    <p:sldId id="271" r:id="rId14"/>
    <p:sldId id="269" r:id="rId15"/>
    <p:sldId id="272" r:id="rId16"/>
    <p:sldId id="273" r:id="rId17"/>
    <p:sldId id="274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4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8251190" cy="696595"/>
          </a:xfrm>
        </p:spPr>
        <p:txBody>
          <a:bodyPr anchor="ctr" anchorCtr="0">
            <a:normAutofit/>
          </a:bodyPr>
          <a:lstStyle>
            <a:lvl1pPr>
              <a:defRPr sz="2400" b="1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34110"/>
            <a:ext cx="10515600" cy="504317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6350" y="1029335"/>
            <a:ext cx="1218501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39190"/>
            <a:ext cx="9144000" cy="1566545"/>
          </a:xfrm>
        </p:spPr>
        <p:txBody>
          <a:bodyPr>
            <a:normAutofit fontScale="90000"/>
          </a:bodyPr>
          <a:lstStyle/>
          <a:p>
            <a:r>
              <a:rPr lang="zh-CN" altLang="en-US" sz="3200"/>
              <a:t>多传感器融合定位</a:t>
            </a:r>
            <a:br>
              <a:rPr lang="zh-CN" altLang="en-US" sz="3200"/>
            </a:br>
            <a:r>
              <a:rPr lang="zh-CN" altLang="en-US" sz="4900">
                <a:sym typeface="+mn-ea"/>
              </a:rPr>
              <a:t>第9讲 基于图优化的建图方法</a:t>
            </a:r>
            <a:r>
              <a:rPr lang="en-US" altLang="zh-CN" sz="2700">
                <a:sym typeface="+mn-ea"/>
              </a:rPr>
              <a:t> </a:t>
            </a:r>
            <a:endParaRPr lang="en-US" altLang="zh-CN" sz="2700"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3360420"/>
            <a:ext cx="9144000" cy="2129155"/>
          </a:xfrm>
        </p:spPr>
        <p:txBody>
          <a:bodyPr anchor="ctr" anchorCtr="0">
            <a:normAutofit lnSpcReduction="20000"/>
          </a:bodyPr>
          <a:lstStyle/>
          <a:p>
            <a:r>
              <a:rPr lang="zh-CN" altLang="en-US" sz="3200">
                <a:sym typeface="+mn-ea"/>
              </a:rPr>
              <a:t>作业分享</a:t>
            </a:r>
            <a:endParaRPr lang="zh-CN" altLang="en-US" sz="3200">
              <a:sym typeface="+mn-ea"/>
            </a:endParaRPr>
          </a:p>
          <a:p>
            <a:endParaRPr lang="zh-CN" altLang="en-US" sz="3200">
              <a:sym typeface="+mn-ea"/>
            </a:endParaRPr>
          </a:p>
          <a:p>
            <a:r>
              <a:rPr lang="zh-CN" altLang="en-US" sz="2400">
                <a:sym typeface="+mn-ea"/>
              </a:rPr>
              <a:t>王</a:t>
            </a:r>
            <a:r>
              <a:rPr lang="en-US" altLang="zh-CN" sz="2400">
                <a:sym typeface="+mn-ea"/>
              </a:rPr>
              <a:t>  </a:t>
            </a:r>
            <a:r>
              <a:rPr lang="zh-CN" altLang="en-US" sz="2400">
                <a:sym typeface="+mn-ea"/>
              </a:rPr>
              <a:t>殿</a:t>
            </a:r>
            <a:r>
              <a:rPr lang="en-US" altLang="zh-CN" sz="2400">
                <a:sym typeface="+mn-ea"/>
              </a:rPr>
              <a:t>  </a:t>
            </a:r>
            <a:r>
              <a:rPr lang="zh-CN" altLang="en-US" sz="2400">
                <a:sym typeface="+mn-ea"/>
              </a:rPr>
              <a:t>政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2022-03-30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一、残差的雅克比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速度残差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32130" y="1798955"/>
                <a:ext cx="5252085" cy="7524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bSup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（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b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b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𝛽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）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30" y="1798955"/>
                <a:ext cx="5252085" cy="75247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35915" y="1331595"/>
            <a:ext cx="49777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3.1.3 </a:t>
            </a:r>
            <a:r>
              <a:rPr lang="zh-CN" altLang="en-US" b="1"/>
              <a:t>速度残差</a:t>
            </a:r>
            <a:r>
              <a:rPr lang="zh-CN" altLang="en-US"/>
              <a:t>对i时刻速度误差的雅克比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056640" y="2900680"/>
                <a:ext cx="2207260" cy="4235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40" y="2900680"/>
                <a:ext cx="2207260" cy="4235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47700" y="4171950"/>
                <a:ext cx="5247005" cy="7886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bSup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（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b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b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𝛽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）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4171950"/>
                <a:ext cx="5247005" cy="788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451485" y="3704590"/>
            <a:ext cx="49777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3.1.3 </a:t>
            </a:r>
            <a:r>
              <a:rPr lang="zh-CN" altLang="en-US" b="1"/>
              <a:t>速度残差</a:t>
            </a:r>
            <a:r>
              <a:rPr lang="zh-CN" altLang="en-US"/>
              <a:t>对</a:t>
            </a:r>
            <a:r>
              <a:rPr lang="en-US" altLang="zh-CN"/>
              <a:t>j</a:t>
            </a:r>
            <a:r>
              <a:rPr lang="zh-CN" altLang="en-US"/>
              <a:t>时刻速度误差的雅克比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172210" y="5273675"/>
                <a:ext cx="1988185" cy="4235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210" y="5273675"/>
                <a:ext cx="1988185" cy="4235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一、残差的雅克比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速度残差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1140" y="1398270"/>
            <a:ext cx="44272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3.4.1 </a:t>
            </a:r>
            <a:r>
              <a:rPr lang="zh-CN" altLang="en-US" b="1"/>
              <a:t>速度残差</a:t>
            </a:r>
            <a:r>
              <a:rPr lang="zh-CN" altLang="en-US"/>
              <a:t>对</a:t>
            </a:r>
            <a:r>
              <a:rPr lang="en-US" altLang="zh-CN"/>
              <a:t>i</a:t>
            </a:r>
            <a:r>
              <a:rPr lang="zh-CN" altLang="en-US"/>
              <a:t>时刻加速度零偏的雅克比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（参考第</a:t>
            </a:r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讲</a:t>
            </a:r>
            <a:r>
              <a:rPr lang="en-US" altLang="zh-CN">
                <a:sym typeface="+mn-ea"/>
              </a:rPr>
              <a:t>PPT P12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814705" y="2124075"/>
                <a:ext cx="1687830" cy="6845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𝑎</m:t>
                              </m:r>
                            </m:sup>
                          </m:sSubSup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𝐽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𝑎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𝛽</m:t>
                          </m:r>
                        </m:sup>
                      </m:sSub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05" y="2124075"/>
                <a:ext cx="1687830" cy="6845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335280" y="3210560"/>
            <a:ext cx="4427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3.4.2 </a:t>
            </a:r>
            <a:r>
              <a:rPr lang="zh-CN" altLang="en-US" b="1"/>
              <a:t>速度残差</a:t>
            </a:r>
            <a:r>
              <a:rPr lang="zh-CN" altLang="en-US"/>
              <a:t>对</a:t>
            </a:r>
            <a:r>
              <a:rPr lang="en-US" altLang="zh-CN"/>
              <a:t>j</a:t>
            </a:r>
            <a:r>
              <a:rPr lang="zh-CN" altLang="en-US"/>
              <a:t>时刻加速度零偏的雅克比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951230" y="3695065"/>
                <a:ext cx="1236980" cy="7213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𝑎</m:t>
                              </m:r>
                            </m:sup>
                          </m:sSubSup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30" y="3695065"/>
                <a:ext cx="1236980" cy="7213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6424930" y="1398270"/>
            <a:ext cx="4198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3.5.1 </a:t>
            </a:r>
            <a:r>
              <a:rPr lang="zh-CN" altLang="en-US" b="1"/>
              <a:t>位置残差</a:t>
            </a:r>
            <a:r>
              <a:rPr lang="zh-CN" altLang="en-US"/>
              <a:t>对</a:t>
            </a:r>
            <a:r>
              <a:rPr lang="en-US" altLang="zh-CN"/>
              <a:t>i</a:t>
            </a:r>
            <a:r>
              <a:rPr lang="zh-CN" altLang="en-US"/>
              <a:t>时刻陀螺零偏的雅克比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6606540" y="2087245"/>
                <a:ext cx="1710690" cy="7258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</m:sup>
                          </m:sSubSup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=−</m:t>
                      </m:r>
                      <m:sSubSup>
                        <m:sSubSup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𝐽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𝛽</m:t>
                          </m:r>
                        </m:sup>
                      </m:sSub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540" y="2087245"/>
                <a:ext cx="1710690" cy="7258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6542405" y="3210560"/>
            <a:ext cx="4198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3.5.2 </a:t>
            </a:r>
            <a:r>
              <a:rPr lang="zh-CN" altLang="en-US" b="1"/>
              <a:t>位置残差</a:t>
            </a:r>
            <a:r>
              <a:rPr lang="zh-CN" altLang="en-US"/>
              <a:t>对</a:t>
            </a:r>
            <a:r>
              <a:rPr lang="en-US" altLang="zh-CN"/>
              <a:t>j</a:t>
            </a:r>
            <a:r>
              <a:rPr lang="zh-CN" altLang="en-US"/>
              <a:t>时刻陀螺零偏的雅克比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724015" y="3899535"/>
                <a:ext cx="1247140" cy="7632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</m:sup>
                          </m:sSubSup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015" y="3899535"/>
                <a:ext cx="1247140" cy="7632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一、残差的雅克比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零偏残差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1140" y="1398270"/>
            <a:ext cx="5116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4.1.1 </a:t>
            </a:r>
            <a:r>
              <a:rPr lang="zh-CN" altLang="en-US" b="1"/>
              <a:t>加速度零偏残差</a:t>
            </a:r>
            <a:r>
              <a:rPr lang="zh-CN" altLang="en-US"/>
              <a:t>对</a:t>
            </a:r>
            <a:r>
              <a:rPr lang="en-US" altLang="zh-CN"/>
              <a:t>i</a:t>
            </a:r>
            <a:r>
              <a:rPr lang="zh-CN" altLang="en-US"/>
              <a:t>时刻加速度零偏的雅克比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814705" y="2124075"/>
                <a:ext cx="1417955" cy="6845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𝑏𝑎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𝑎</m:t>
                              </m:r>
                            </m:sup>
                          </m:sSubSup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05" y="2124075"/>
                <a:ext cx="1417955" cy="6845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289560" y="4208780"/>
            <a:ext cx="4658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5.1.1 </a:t>
            </a:r>
            <a:r>
              <a:rPr lang="zh-CN" altLang="en-US" b="1"/>
              <a:t>陀螺零偏残差</a:t>
            </a:r>
            <a:r>
              <a:rPr lang="zh-CN" altLang="en-US"/>
              <a:t>对</a:t>
            </a:r>
            <a:r>
              <a:rPr lang="en-US" altLang="zh-CN"/>
              <a:t>i</a:t>
            </a:r>
            <a:r>
              <a:rPr lang="zh-CN" altLang="en-US"/>
              <a:t>时刻陀螺零偏的雅克比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905510" y="4693285"/>
                <a:ext cx="1402080" cy="7366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𝑏𝑔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</m:sup>
                          </m:sSubSup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10" y="4693285"/>
                <a:ext cx="1402080" cy="736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6424930" y="1398270"/>
            <a:ext cx="4888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4.1.2 </a:t>
            </a:r>
            <a:r>
              <a:rPr lang="zh-CN" altLang="en-US" b="1"/>
              <a:t>加速度零偏残差</a:t>
            </a:r>
            <a:r>
              <a:rPr lang="zh-CN" altLang="en-US"/>
              <a:t>对</a:t>
            </a:r>
            <a:r>
              <a:rPr lang="en-US" altLang="zh-CN"/>
              <a:t>i</a:t>
            </a:r>
            <a:r>
              <a:rPr lang="zh-CN" altLang="en-US"/>
              <a:t>时刻陀螺零偏的雅克比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6606540" y="2087245"/>
                <a:ext cx="1241425" cy="7258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𝑏𝑎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</m:sup>
                          </m:sSubSup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540" y="2087245"/>
                <a:ext cx="1241425" cy="7258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6496685" y="4208780"/>
            <a:ext cx="4198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5.1.2 </a:t>
            </a:r>
            <a:r>
              <a:rPr lang="zh-CN" altLang="en-US" b="1"/>
              <a:t>位置残差</a:t>
            </a:r>
            <a:r>
              <a:rPr lang="zh-CN" altLang="en-US"/>
              <a:t>对</a:t>
            </a:r>
            <a:r>
              <a:rPr lang="en-US" altLang="zh-CN"/>
              <a:t>j</a:t>
            </a:r>
            <a:r>
              <a:rPr lang="zh-CN" altLang="en-US"/>
              <a:t>时刻陀螺零偏的雅克比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678295" y="4897755"/>
                <a:ext cx="1233805" cy="7740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𝑏𝑔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</m:sup>
                          </m:sSubSup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295" y="4897755"/>
                <a:ext cx="1233805" cy="7740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26670" y="3493770"/>
            <a:ext cx="1207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二、预积分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7700" y="14160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imu_pre_integrator.cpp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8320" y="2257425"/>
            <a:ext cx="3002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完成</a:t>
            </a:r>
            <a:r>
              <a:rPr lang="zh-CN" altLang="en-US">
                <a:latin typeface="Arial" panose="02080604020202020204" pitchFamily="34" charset="0"/>
                <a:cs typeface="Arial" panose="02080604020202020204" pitchFamily="34" charset="0"/>
              </a:rPr>
              <a:t>α、β、θ的更新</a:t>
            </a:r>
            <a:endParaRPr lang="zh-CN" altLang="en-US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3095" y="0"/>
            <a:ext cx="7515225" cy="68675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二、预积分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5270" y="12763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imu_pre_integrator.cpp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5270" y="2166620"/>
            <a:ext cx="300291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Arial" panose="02080604020202020204" pitchFamily="34" charset="0"/>
                <a:cs typeface="Arial" panose="02080604020202020204" pitchFamily="34" charset="0"/>
              </a:rPr>
              <a:t>更新</a:t>
            </a:r>
            <a:r>
              <a:rPr lang="en-US" altLang="zh-CN">
                <a:latin typeface="Arial" panose="02080604020202020204" pitchFamily="34" charset="0"/>
                <a:cs typeface="Arial" panose="02080604020202020204" pitchFamily="34" charset="0"/>
              </a:rPr>
              <a:t>F_ B_</a:t>
            </a:r>
            <a:endParaRPr lang="en-US" altLang="zh-CN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8120" y="67310"/>
            <a:ext cx="9301480" cy="67233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三、凸优化求解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三、凸优化求解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" y="182245"/>
            <a:ext cx="12037060" cy="6492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/>
              </a:rPr>
              <a:t>一、残差的雅克比</a:t>
            </a:r>
            <a:endParaRPr lang="zh-CN" altLang="en-US"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2710" y="1861820"/>
            <a:ext cx="7205345" cy="22967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7370" y="1341120"/>
            <a:ext cx="589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修正后的残差设计如下，残差就是后续进行凸优化的边。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" y="4317365"/>
            <a:ext cx="7743825" cy="23145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82610" y="4544060"/>
            <a:ext cx="392811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i</a:t>
            </a:r>
            <a:r>
              <a:rPr lang="zh-CN" altLang="en-US"/>
              <a:t>时刻和</a:t>
            </a:r>
            <a:r>
              <a:rPr lang="en-US" altLang="zh-CN"/>
              <a:t>j</a:t>
            </a:r>
            <a:r>
              <a:rPr lang="zh-CN" altLang="en-US"/>
              <a:t>时刻的状态量都是待优化变量，待优化量是后续凸优化的顶点，而且每个边有两个顶点（</a:t>
            </a:r>
            <a:r>
              <a:rPr lang="en-US" altLang="zh-CN"/>
              <a:t>i</a:t>
            </a:r>
            <a:r>
              <a:rPr lang="zh-CN" altLang="en-US"/>
              <a:t>和</a:t>
            </a:r>
            <a:r>
              <a:rPr lang="en-US" altLang="zh-CN"/>
              <a:t>j</a:t>
            </a:r>
            <a:r>
              <a:rPr lang="zh-CN" altLang="en-US"/>
              <a:t>时刻）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一、残差的雅克比</a:t>
            </a:r>
            <a:r>
              <a:rPr lang="en-US" altLang="zh-CN"/>
              <a:t>——</a:t>
            </a:r>
            <a:r>
              <a:rPr lang="zh-CN" altLang="en-US"/>
              <a:t>位置残差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4080" y="3480435"/>
            <a:ext cx="3514090" cy="3256915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9150985" y="311213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预积分的离散形式：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2270" y="1403985"/>
            <a:ext cx="4198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1.1.1 </a:t>
            </a:r>
            <a:r>
              <a:rPr lang="zh-CN" altLang="en-US" b="1"/>
              <a:t>位置残差</a:t>
            </a:r>
            <a:r>
              <a:rPr lang="zh-CN" altLang="en-US"/>
              <a:t>对</a:t>
            </a:r>
            <a:r>
              <a:rPr lang="en-US" altLang="zh-CN"/>
              <a:t>i</a:t>
            </a:r>
            <a:r>
              <a:rPr lang="zh-CN" altLang="en-US"/>
              <a:t>时刻位置误差的雅克比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82207" y="1925256"/>
                <a:ext cx="8685530" cy="8959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（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（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 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）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b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）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07" y="1925256"/>
                <a:ext cx="8685530" cy="895985"/>
              </a:xfrm>
              <a:prstGeom prst="rect">
                <a:avLst/>
              </a:prstGeom>
              <a:blipFill rotWithShape="1">
                <a:blip r:embed="rId2"/>
                <a:stretch>
                  <a:fillRect l="-7" t="-64" r="7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396302" y="2973641"/>
                <a:ext cx="3423285" cy="7639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（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+∆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）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302" y="2973641"/>
                <a:ext cx="3423285" cy="763905"/>
              </a:xfrm>
              <a:prstGeom prst="rect">
                <a:avLst/>
              </a:prstGeom>
              <a:blipFill rotWithShape="1">
                <a:blip r:embed="rId3"/>
                <a:stretch>
                  <a:fillRect l="-17" t="-75" r="17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5149152" y="3143821"/>
                <a:ext cx="1269365" cy="4235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152" y="3143821"/>
                <a:ext cx="1269365" cy="423545"/>
              </a:xfrm>
              <a:prstGeom prst="rect">
                <a:avLst/>
              </a:prstGeom>
              <a:blipFill rotWithShape="1">
                <a:blip r:embed="rId4"/>
                <a:stretch>
                  <a:fillRect l="-45" t="-135" r="45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382270" y="4082415"/>
            <a:ext cx="4194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1.1.2 </a:t>
            </a:r>
            <a:r>
              <a:rPr lang="zh-CN" altLang="en-US" b="1"/>
              <a:t>位置残差</a:t>
            </a:r>
            <a:r>
              <a:rPr lang="zh-CN" altLang="en-US"/>
              <a:t>对</a:t>
            </a:r>
            <a:r>
              <a:rPr lang="en-US" altLang="zh-CN"/>
              <a:t>j</a:t>
            </a:r>
            <a:r>
              <a:rPr lang="zh-CN" altLang="en-US"/>
              <a:t>时刻位置误差的雅克比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382207" y="4952936"/>
                <a:ext cx="4340860" cy="8058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（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+∆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）)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07" y="4952936"/>
                <a:ext cx="4340860" cy="805815"/>
              </a:xfrm>
              <a:prstGeom prst="rect">
                <a:avLst/>
              </a:prstGeom>
              <a:blipFill rotWithShape="1">
                <a:blip r:embed="rId5"/>
                <a:stretch>
                  <a:fillRect l="-13" t="-71" r="13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5046282" y="5149151"/>
                <a:ext cx="1053465" cy="4235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282" y="5149151"/>
                <a:ext cx="1053465" cy="423545"/>
              </a:xfrm>
              <a:prstGeom prst="rect">
                <a:avLst/>
              </a:prstGeom>
              <a:blipFill rotWithShape="1">
                <a:blip r:embed="rId6"/>
                <a:stretch>
                  <a:fillRect l="-54" t="-135" r="54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一、残差的雅克比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位置残差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47700" y="1786890"/>
                <a:ext cx="8806815" cy="10185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（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⊗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box>
                                          <m:boxPr>
                                            <m:noBreak m:val="on"/>
                                            <m:ctrlPr>
                                              <a:rPr lang="en-US" altLang="zh-CN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</m:ctrlPr>
                                          </m:boxPr>
                                          <m:e>
                                            <m:argPr>
                                              <m:argSz m:val="-1"/>
                                            </m:argPr>
                                            <m:f>
                                              <m:fPr>
                                                <m:ctrlPr>
                                                  <a:rPr lang="en-US" altLang="zh-CN" i="1">
                                                    <a:latin typeface="DejaVu Math TeX Gyre" panose="02000503000000000000" charset="0"/>
                                                    <a:cs typeface="DejaVu Math TeX Gyre" panose="02000503000000000000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CN" i="1">
                                                    <a:latin typeface="DejaVu Math TeX Gyre" panose="02000503000000000000" charset="0"/>
                                                    <a:cs typeface="DejaVu Math TeX Gyre" panose="02000503000000000000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CN" i="1">
                                                    <a:latin typeface="DejaVu Math TeX Gyre" panose="02000503000000000000" charset="0"/>
                                                    <a:cs typeface="DejaVu Math TeX Gyre" panose="02000503000000000000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box>
                                        <m:r>
                                          <a:rPr lang="en-US" altLang="zh-CN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𝛿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  <m:t>𝑤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DejaVu Math TeX Gyre" panose="02000503000000000000" charset="0"/>
                                                    <a:cs typeface="DejaVu Math TeX Gyre" panose="02000503000000000000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DejaVu Math TeX Gyre" panose="02000503000000000000" charset="0"/>
                                                    <a:cs typeface="DejaVu Math TeX Gyre" panose="02000503000000000000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DejaVu Math TeX Gyre" panose="02000503000000000000" charset="0"/>
                                                    <a:cs typeface="DejaVu Math TeX Gyre" panose="02000503000000000000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 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b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）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1786890"/>
                <a:ext cx="8806815" cy="101854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1675130" y="2910205"/>
                <a:ext cx="7779385" cy="10185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（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⊗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box>
                                          <m:boxPr>
                                            <m:noBreak m:val="on"/>
                                            <m:ctrlPr>
                                              <a:rPr lang="en-US" altLang="zh-CN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</m:ctrlPr>
                                          </m:boxPr>
                                          <m:e>
                                            <m:argPr>
                                              <m:argSz m:val="-1"/>
                                            </m:argPr>
                                            <m:f>
                                              <m:fPr>
                                                <m:ctrlPr>
                                                  <a:rPr lang="en-US" altLang="zh-CN" i="1">
                                                    <a:latin typeface="DejaVu Math TeX Gyre" panose="02000503000000000000" charset="0"/>
                                                    <a:cs typeface="DejaVu Math TeX Gyre" panose="02000503000000000000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CN" i="1">
                                                    <a:latin typeface="DejaVu Math TeX Gyre" panose="02000503000000000000" charset="0"/>
                                                    <a:cs typeface="DejaVu Math TeX Gyre" panose="02000503000000000000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CN" i="1">
                                                    <a:latin typeface="DejaVu Math TeX Gyre" panose="02000503000000000000" charset="0"/>
                                                    <a:cs typeface="DejaVu Math TeX Gyre" panose="02000503000000000000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box>
                                        <m:r>
                                          <a:rPr lang="en-US" altLang="zh-CN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𝛿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  <m:t>𝑤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DejaVu Math TeX Gyre" panose="02000503000000000000" charset="0"/>
                                                    <a:cs typeface="DejaVu Math TeX Gyre" panose="02000503000000000000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DejaVu Math TeX Gyre" panose="02000503000000000000" charset="0"/>
                                                    <a:cs typeface="DejaVu Math TeX Gyre" panose="02000503000000000000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DejaVu Math TeX Gyre" panose="02000503000000000000" charset="0"/>
                                                    <a:cs typeface="DejaVu Math TeX Gyre" panose="02000503000000000000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 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b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）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130" y="2910205"/>
                <a:ext cx="7779385" cy="10185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382270" y="1341120"/>
            <a:ext cx="6490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1.2.1 位置残差</a:t>
            </a:r>
            <a:r>
              <a:rPr lang="zh-CN" altLang="en-US"/>
              <a:t>对</a:t>
            </a:r>
            <a:r>
              <a:rPr lang="en-US" altLang="zh-CN"/>
              <a:t>i</a:t>
            </a:r>
            <a:r>
              <a:rPr lang="zh-CN" altLang="en-US"/>
              <a:t>时刻姿态误差的雅克比（参考第</a:t>
            </a:r>
            <a:r>
              <a:rPr lang="en-US" altLang="zh-CN"/>
              <a:t>9</a:t>
            </a:r>
            <a:r>
              <a:rPr lang="zh-CN" altLang="en-US"/>
              <a:t>讲</a:t>
            </a:r>
            <a:r>
              <a:rPr lang="en-US" altLang="zh-CN"/>
              <a:t>PPT P17</a:t>
            </a:r>
            <a:r>
              <a:rPr lang="zh-CN" altLang="en-US"/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1194435" y="3928745"/>
                <a:ext cx="8740140" cy="10185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box>
                                      <m:boxPr>
                                        <m:noBreak m:val="on"/>
                                        <m:ctrlPr>
                                          <a:rPr lang="en-US" altLang="zh-CN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altLang="zh-CN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  <m:r>
                                      <a:rPr lang="en-US" altLang="zh-CN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𝑤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 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b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）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435" y="3928745"/>
                <a:ext cx="8740140" cy="10185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1765935" y="4947285"/>
                <a:ext cx="7597140" cy="10185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𝑤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DejaVu Math TeX Gyre" panose="02000503000000000000" charset="0"/>
                                              <a:cs typeface="DejaVu Math TeX Gyre" panose="02000503000000000000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DejaVu Math TeX Gyre" panose="02000503000000000000" charset="0"/>
                                              <a:cs typeface="DejaVu Math TeX Gyre" panose="02000503000000000000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DejaVu Math TeX Gyre" panose="02000503000000000000" charset="0"/>
                                              <a:cs typeface="DejaVu Math TeX Gyre" panose="02000503000000000000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box>
                                      <m:boxPr>
                                        <m:noBreak m:val="on"/>
                                        <m:ctrlPr>
                                          <a:rPr lang="en-US" altLang="zh-CN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altLang="zh-CN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  <m:r>
                                      <a:rPr lang="en-US" altLang="zh-CN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𝑤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 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b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）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935" y="4947285"/>
                <a:ext cx="7597140" cy="10185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675130" y="5937885"/>
                <a:ext cx="6970395" cy="6781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box>
                                  <m:boxPr>
                                    <m:noBreak m:val="on"/>
                                    <m:ctrlPr>
                                      <a:rPr lang="en-US" altLang="zh-CN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</m:sup>
                      </m:sSubSup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∆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𝑡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</m:sup>
                      </m:sSup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∆</m:t>
                      </m:r>
                      <m:sSup>
                        <m:sSup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）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130" y="5937885"/>
                <a:ext cx="6970395" cy="6781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一、残差的雅克比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位置残差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47700" y="1786890"/>
                <a:ext cx="1953260" cy="7423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1786890"/>
                <a:ext cx="1953260" cy="7423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382270" y="1341120"/>
            <a:ext cx="4198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1.2.2 位置残差</a:t>
            </a:r>
            <a:r>
              <a:rPr lang="zh-CN" altLang="en-US"/>
              <a:t>对</a:t>
            </a:r>
            <a:r>
              <a:rPr lang="en-US" altLang="zh-CN"/>
              <a:t>j</a:t>
            </a:r>
            <a:r>
              <a:rPr lang="zh-CN" altLang="en-US"/>
              <a:t>时刻姿态误差的雅克比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5595" y="2903855"/>
            <a:ext cx="4198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1.3.1 </a:t>
            </a:r>
            <a:r>
              <a:rPr lang="zh-CN" altLang="en-US" b="1"/>
              <a:t>位置残差</a:t>
            </a:r>
            <a:r>
              <a:rPr lang="zh-CN" altLang="en-US"/>
              <a:t>对</a:t>
            </a:r>
            <a:r>
              <a:rPr lang="en-US" altLang="zh-CN"/>
              <a:t>i</a:t>
            </a:r>
            <a:r>
              <a:rPr lang="zh-CN" altLang="en-US"/>
              <a:t>时刻速度误差的雅克比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069975" y="3456940"/>
                <a:ext cx="7967345" cy="87185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bSup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（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 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b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b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)∆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）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975" y="3456940"/>
                <a:ext cx="7967345" cy="8718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828165" y="4469130"/>
                <a:ext cx="5401945" cy="7397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（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b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b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)∆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bSup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∆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165" y="4469130"/>
                <a:ext cx="5401945" cy="739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315595" y="5345430"/>
            <a:ext cx="4198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1.3.2 </a:t>
            </a:r>
            <a:r>
              <a:rPr lang="zh-CN" altLang="en-US" b="1"/>
              <a:t>位置残差</a:t>
            </a:r>
            <a:r>
              <a:rPr lang="zh-CN" altLang="en-US"/>
              <a:t>对</a:t>
            </a:r>
            <a:r>
              <a:rPr lang="en-US" altLang="zh-CN"/>
              <a:t>i</a:t>
            </a:r>
            <a:r>
              <a:rPr lang="zh-CN" altLang="en-US"/>
              <a:t>时刻速度误差的雅克比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183005" y="5855970"/>
                <a:ext cx="1346200" cy="7251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bSup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05" y="5855970"/>
                <a:ext cx="1346200" cy="7251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一、残差的雅克比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位置残差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1140" y="1398270"/>
            <a:ext cx="44272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1.4.1 </a:t>
            </a:r>
            <a:r>
              <a:rPr lang="zh-CN" altLang="en-US" b="1"/>
              <a:t>位置残差</a:t>
            </a:r>
            <a:r>
              <a:rPr lang="zh-CN" altLang="en-US"/>
              <a:t>对</a:t>
            </a:r>
            <a:r>
              <a:rPr lang="en-US" altLang="zh-CN"/>
              <a:t>i</a:t>
            </a:r>
            <a:r>
              <a:rPr lang="zh-CN" altLang="en-US"/>
              <a:t>时刻加速度零偏的雅克比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（参考第</a:t>
            </a:r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讲</a:t>
            </a:r>
            <a:r>
              <a:rPr lang="en-US" altLang="zh-CN">
                <a:sym typeface="+mn-ea"/>
              </a:rPr>
              <a:t>PPT P12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814705" y="2124075"/>
                <a:ext cx="1689735" cy="69342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𝑎</m:t>
                              </m:r>
                            </m:sup>
                          </m:sSubSup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𝐽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𝑎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𝛼</m:t>
                          </m:r>
                        </m:sup>
                      </m:sSub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05" y="2124075"/>
                <a:ext cx="1689735" cy="6934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335280" y="3210560"/>
            <a:ext cx="4427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1.4.2 </a:t>
            </a:r>
            <a:r>
              <a:rPr lang="zh-CN" altLang="en-US" b="1"/>
              <a:t>位置残差</a:t>
            </a:r>
            <a:r>
              <a:rPr lang="zh-CN" altLang="en-US"/>
              <a:t>对</a:t>
            </a:r>
            <a:r>
              <a:rPr lang="en-US" altLang="zh-CN"/>
              <a:t>j</a:t>
            </a:r>
            <a:r>
              <a:rPr lang="zh-CN" altLang="en-US"/>
              <a:t>时刻加速度零偏的雅克比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951230" y="3695065"/>
                <a:ext cx="1249680" cy="73025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𝑎</m:t>
                              </m:r>
                            </m:sup>
                          </m:sSubSup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30" y="3695065"/>
                <a:ext cx="1249680" cy="7302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6424930" y="1398270"/>
            <a:ext cx="4198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1.5.1 </a:t>
            </a:r>
            <a:r>
              <a:rPr lang="zh-CN" altLang="en-US" b="1"/>
              <a:t>位置残差</a:t>
            </a:r>
            <a:r>
              <a:rPr lang="zh-CN" altLang="en-US"/>
              <a:t>对</a:t>
            </a:r>
            <a:r>
              <a:rPr lang="en-US" altLang="zh-CN"/>
              <a:t>i</a:t>
            </a:r>
            <a:r>
              <a:rPr lang="zh-CN" altLang="en-US"/>
              <a:t>时刻陀螺零偏的雅克比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6606540" y="2087245"/>
                <a:ext cx="1710690" cy="7346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</m:sup>
                          </m:sSubSup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=−</m:t>
                      </m:r>
                      <m:sSubSup>
                        <m:sSubSup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𝐽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𝛼</m:t>
                          </m:r>
                        </m:sup>
                      </m:sSub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540" y="2087245"/>
                <a:ext cx="1710690" cy="7346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6542405" y="3210560"/>
            <a:ext cx="4198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1.5.2 </a:t>
            </a:r>
            <a:r>
              <a:rPr lang="zh-CN" altLang="en-US" b="1"/>
              <a:t>位置残差</a:t>
            </a:r>
            <a:r>
              <a:rPr lang="zh-CN" altLang="en-US"/>
              <a:t>对</a:t>
            </a:r>
            <a:r>
              <a:rPr lang="en-US" altLang="zh-CN"/>
              <a:t>j</a:t>
            </a:r>
            <a:r>
              <a:rPr lang="zh-CN" altLang="en-US"/>
              <a:t>时刻陀螺零偏的雅克比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724015" y="3899535"/>
                <a:ext cx="1252855" cy="7721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</m:sup>
                          </m:sSubSup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015" y="3899535"/>
                <a:ext cx="1252855" cy="7721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474980" y="5643880"/>
            <a:ext cx="3446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2 </a:t>
            </a:r>
            <a:r>
              <a:rPr lang="zh-CN" altLang="en-US" b="1"/>
              <a:t>姿态残差基本可以参考讲义</a:t>
            </a:r>
            <a:r>
              <a:rPr lang="en-US" altLang="zh-CN" b="1"/>
              <a:t>ppt</a:t>
            </a:r>
            <a:endParaRPr lang="zh-CN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一、残差的雅克比</a:t>
            </a:r>
            <a:r>
              <a:rPr lang="en-US" altLang="zh-CN"/>
              <a:t>——</a:t>
            </a:r>
            <a:r>
              <a:rPr lang="zh-CN" altLang="en-US"/>
              <a:t>速度残差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0205" y="1587500"/>
            <a:ext cx="236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3.1 </a:t>
            </a:r>
            <a:r>
              <a:rPr lang="zh-CN" altLang="en-US" b="1"/>
              <a:t>速度残差的雅克比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436880" y="2077085"/>
            <a:ext cx="49777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3.1.1 </a:t>
            </a:r>
            <a:r>
              <a:rPr lang="zh-CN" altLang="en-US" b="1"/>
              <a:t>速度残差</a:t>
            </a:r>
            <a:r>
              <a:rPr lang="zh-CN" altLang="en-US"/>
              <a:t>对i时刻位置误差的雅克比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26415" y="2610485"/>
                <a:ext cx="2435225" cy="7029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15" y="2610485"/>
                <a:ext cx="2435225" cy="70294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526415" y="3919855"/>
            <a:ext cx="49777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3.1.2 </a:t>
            </a:r>
            <a:r>
              <a:rPr lang="zh-CN" altLang="en-US" b="1"/>
              <a:t>速度残差</a:t>
            </a:r>
            <a:r>
              <a:rPr lang="zh-CN" altLang="en-US"/>
              <a:t>对</a:t>
            </a:r>
            <a:r>
              <a:rPr lang="en-US" altLang="zh-CN"/>
              <a:t>j</a:t>
            </a:r>
            <a:r>
              <a:rPr lang="zh-CN" altLang="en-US"/>
              <a:t>时刻位置误差的雅克比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615950" y="4453255"/>
                <a:ext cx="1758950" cy="7327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0" y="4453255"/>
                <a:ext cx="1758950" cy="7327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70205" y="1449070"/>
            <a:ext cx="4198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3.2.1 </a:t>
            </a:r>
            <a:r>
              <a:rPr lang="zh-CN" altLang="en-US" b="1"/>
              <a:t>速度残差</a:t>
            </a:r>
            <a:r>
              <a:rPr lang="zh-CN" altLang="en-US"/>
              <a:t>对</a:t>
            </a:r>
            <a:r>
              <a:rPr lang="en-US" altLang="zh-CN"/>
              <a:t>i</a:t>
            </a:r>
            <a:r>
              <a:rPr lang="zh-CN" altLang="en-US"/>
              <a:t>时刻姿态误差的雅克比</a:t>
            </a:r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一、残差的雅克比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速度残差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51485" y="2195830"/>
                <a:ext cx="5483860" cy="8286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’</m:t>
                                  </m:r>
                                </m:sup>
                              </m:sSubSup>
                            </m:sub>
                          </m:sSub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（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b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b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𝛽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）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’</m:t>
                                  </m:r>
                                </m:sup>
                              </m:sSubSup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5" y="2195830"/>
                <a:ext cx="5483860" cy="82867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476375" y="3202940"/>
                <a:ext cx="5073015" cy="11144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⊗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box>
                                          <m:boxPr>
                                            <m:noBreak m:val="on"/>
                                            <m:ctrlPr>
                                              <a:rPr lang="en-US" altLang="zh-CN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</m:ctrlPr>
                                          </m:boxPr>
                                          <m:e>
                                            <m:argPr>
                                              <m:argSz m:val="-1"/>
                                            </m:argPr>
                                            <m:f>
                                              <m:fPr>
                                                <m:ctrlPr>
                                                  <a:rPr lang="en-US" altLang="zh-CN" i="1">
                                                    <a:latin typeface="DejaVu Math TeX Gyre" panose="02000503000000000000" charset="0"/>
                                                    <a:cs typeface="DejaVu Math TeX Gyre" panose="02000503000000000000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CN" i="1">
                                                    <a:latin typeface="DejaVu Math TeX Gyre" panose="02000503000000000000" charset="0"/>
                                                    <a:cs typeface="DejaVu Math TeX Gyre" panose="02000503000000000000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CN" i="1">
                                                    <a:latin typeface="DejaVu Math TeX Gyre" panose="02000503000000000000" charset="0"/>
                                                    <a:cs typeface="DejaVu Math TeX Gyre" panose="02000503000000000000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box>
                                        <m:r>
                                          <a:rPr lang="en-US" altLang="zh-CN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𝛿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DejaVu Math TeX Gyre" panose="02000503000000000000" charset="0"/>
                                                    <a:cs typeface="DejaVu Math TeX Gyre" panose="02000503000000000000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DejaVu Math TeX Gyre" panose="02000503000000000000" charset="0"/>
                                                    <a:cs typeface="DejaVu Math TeX Gyre" panose="02000503000000000000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DejaVu Math TeX Gyre" panose="02000503000000000000" charset="0"/>
                                                    <a:cs typeface="DejaVu Math TeX Gyre" panose="02000503000000000000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bSup>
                                              <m:sSubSupPr>
                                                <m:ctrlPr>
                                                  <a:rPr lang="en-US" altLang="zh-CN" i="1">
                                                    <a:latin typeface="DejaVu Math TeX Gyre" panose="02000503000000000000" charset="0"/>
                                                    <a:cs typeface="DejaVu Math TeX Gyre" panose="02000503000000000000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i="1">
                                                    <a:latin typeface="DejaVu Math TeX Gyre" panose="02000503000000000000" charset="0"/>
                                                    <a:cs typeface="DejaVu Math TeX Gyre" panose="02000503000000000000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DejaVu Math TeX Gyre" panose="02000503000000000000" charset="0"/>
                                                    <a:cs typeface="DejaVu Math TeX Gyre" panose="02000503000000000000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i="1">
                                                    <a:latin typeface="DejaVu Math TeX Gyre" panose="02000503000000000000" charset="0"/>
                                                    <a:cs typeface="DejaVu Math TeX Gyre" panose="02000503000000000000" charset="0"/>
                                                  </a:rPr>
                                                  <m:t>’</m:t>
                                                </m:r>
                                              </m:sup>
                                            </m:sSubSup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b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b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’</m:t>
                                  </m:r>
                                </m:sup>
                              </m:sSubSup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375" y="3202940"/>
                <a:ext cx="5073015" cy="11144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600200" y="4540250"/>
                <a:ext cx="4887595" cy="10185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𝑤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DejaVu Math TeX Gyre" panose="02000503000000000000" charset="0"/>
                                              <a:cs typeface="DejaVu Math TeX Gyre" panose="02000503000000000000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DejaVu Math TeX Gyre" panose="02000503000000000000" charset="0"/>
                                              <a:cs typeface="DejaVu Math TeX Gyre" panose="02000503000000000000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DejaVu Math TeX Gyre" panose="02000503000000000000" charset="0"/>
                                              <a:cs typeface="DejaVu Math TeX Gyre" panose="02000503000000000000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box>
                                      <m:boxPr>
                                        <m:noBreak m:val="on"/>
                                        <m:ctrlPr>
                                          <a:rPr lang="en-US" altLang="zh-CN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altLang="zh-CN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  <m:r>
                                      <a:rPr lang="en-US" altLang="zh-CN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𝑤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b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b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</m:sup>
                          </m:s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∆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）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540250"/>
                <a:ext cx="4887595" cy="10185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600200" y="5764530"/>
                <a:ext cx="4128135" cy="6775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box>
                                  <m:boxPr>
                                    <m:noBreak m:val="on"/>
                                    <m:ctrlPr>
                                      <a:rPr lang="en-US" altLang="zh-CN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</m:sup>
                      </m:sSubSup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</m:sup>
                      </m:sSubSup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</m:sup>
                      </m:sSup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∆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𝑡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）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764530"/>
                <a:ext cx="4128135" cy="6775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7648575" y="1369060"/>
            <a:ext cx="4198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3.2.2 </a:t>
            </a:r>
            <a:r>
              <a:rPr lang="zh-CN" altLang="en-US" b="1"/>
              <a:t>速度残差</a:t>
            </a:r>
            <a:r>
              <a:rPr lang="zh-CN" altLang="en-US"/>
              <a:t>对</a:t>
            </a:r>
            <a:r>
              <a:rPr lang="en-US" altLang="zh-CN"/>
              <a:t>j</a:t>
            </a:r>
            <a:r>
              <a:rPr lang="zh-CN" altLang="en-US"/>
              <a:t>时刻姿态误差的雅克比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729855" y="2115820"/>
                <a:ext cx="1629410" cy="7854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𝜕𝛿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’</m:t>
                                  </m:r>
                                </m:sup>
                              </m:sSubSup>
                            </m:sub>
                          </m:sSub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855" y="2115820"/>
                <a:ext cx="1629410" cy="7854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3719</Words>
  <Application>WPS 演示</Application>
  <PresentationFormat>宽屏</PresentationFormat>
  <Paragraphs>178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Nimbus Roman No9 L</vt:lpstr>
      <vt:lpstr>DejaVu Math TeX Gyre</vt:lpstr>
      <vt:lpstr>Droid Sans Fallback</vt:lpstr>
      <vt:lpstr>Arial Black</vt:lpstr>
      <vt:lpstr>微软雅黑</vt:lpstr>
      <vt:lpstr>宋体</vt:lpstr>
      <vt:lpstr>Arial Unicode MS</vt:lpstr>
      <vt:lpstr>AR PL UKai CN</vt:lpstr>
      <vt:lpstr>Office 主题​​</vt:lpstr>
      <vt:lpstr>多传感器融合定位 第9讲 基于图优化的建图方法 </vt:lpstr>
      <vt:lpstr>PowerPoint 演示文稿</vt:lpstr>
      <vt:lpstr>一、残差的雅克比</vt:lpstr>
      <vt:lpstr>一、残差的雅克比</vt:lpstr>
      <vt:lpstr>一、残差的雅克比</vt:lpstr>
      <vt:lpstr>一、残差的雅克比</vt:lpstr>
      <vt:lpstr>一、残差的雅克比</vt:lpstr>
      <vt:lpstr>一、残差的雅克比</vt:lpstr>
      <vt:lpstr>一、残差的雅克比</vt:lpstr>
      <vt:lpstr>PowerPoint 演示文稿</vt:lpstr>
      <vt:lpstr>一、残差的雅克比——位置残差</vt:lpstr>
      <vt:lpstr>一、残差的雅克比——速度残差</vt:lpstr>
      <vt:lpstr>PowerPoint 演示文稿</vt:lpstr>
      <vt:lpstr>二、预积分</vt:lpstr>
      <vt:lpstr>PowerPoint 演示文稿</vt:lpstr>
      <vt:lpstr>三、凸优化求解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wdz</cp:lastModifiedBy>
  <cp:revision>26</cp:revision>
  <dcterms:created xsi:type="dcterms:W3CDTF">2022-03-29T12:08:17Z</dcterms:created>
  <dcterms:modified xsi:type="dcterms:W3CDTF">2022-03-29T12:08:17Z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