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6" r:id="rId6"/>
    <p:sldId id="258" r:id="rId7"/>
    <p:sldId id="288" r:id="rId8"/>
    <p:sldId id="287" r:id="rId9"/>
    <p:sldId id="284" r:id="rId10"/>
    <p:sldId id="283" r:id="rId11"/>
    <p:sldId id="263" r:id="rId12"/>
    <p:sldId id="299" r:id="rId13"/>
    <p:sldId id="298" r:id="rId14"/>
    <p:sldId id="300" r:id="rId15"/>
    <p:sldId id="301" r:id="rId16"/>
    <p:sldId id="291" r:id="rId17"/>
    <p:sldId id="290" r:id="rId18"/>
    <p:sldId id="262" r:id="rId19"/>
    <p:sldId id="289" r:id="rId20"/>
    <p:sldId id="285" r:id="rId21"/>
    <p:sldId id="293" r:id="rId22"/>
    <p:sldId id="268" r:id="rId23"/>
    <p:sldId id="292" r:id="rId24"/>
    <p:sldId id="303" r:id="rId25"/>
    <p:sldId id="302" r:id="rId26"/>
    <p:sldId id="295" r:id="rId27"/>
    <p:sldId id="294" r:id="rId28"/>
    <p:sldId id="296" r:id="rId29"/>
    <p:sldId id="29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1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5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b="1" dirty="0" err="1">
                <a:latin typeface="Stencil Std" pitchFamily="82" charset="0"/>
              </a:rPr>
              <a:t>SpringCloud</a:t>
            </a:r>
            <a:r>
              <a:rPr lang="en-US" altLang="zh-CN" sz="5400" b="1" dirty="0">
                <a:latin typeface="Stencil Std" pitchFamily="82" charset="0"/>
              </a:rPr>
              <a:t> </a:t>
            </a:r>
            <a:r>
              <a:rPr lang="zh-CN" altLang="en-US" sz="5400" b="1" dirty="0">
                <a:latin typeface="Stencil Std" pitchFamily="82" charset="0"/>
              </a:rPr>
              <a:t>技术与实践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211960" y="3886200"/>
            <a:ext cx="3560440" cy="91095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tx1"/>
                </a:solidFill>
              </a:rPr>
              <a:t>王飞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5517232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peanut.ai/images/ic_logo24@3x.png">
            <a:extLst>
              <a:ext uri="{FF2B5EF4-FFF2-40B4-BE49-F238E27FC236}">
                <a16:creationId xmlns:a16="http://schemas.microsoft.com/office/drawing/2014/main" id="{6056BF85-B397-4BD5-8AA9-CD2B5695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6672"/>
            <a:ext cx="1725960" cy="67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服务治理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-Eureka</a:t>
            </a:r>
          </a:p>
        </p:txBody>
      </p:sp>
      <p:pic>
        <p:nvPicPr>
          <p:cNvPr id="4" name="Picture 2" descr="这里写图片描述">
            <a:extLst>
              <a:ext uri="{FF2B5EF4-FFF2-40B4-BE49-F238E27FC236}">
                <a16:creationId xmlns:a16="http://schemas.microsoft.com/office/drawing/2014/main" id="{0329D9A5-3119-49B1-A558-685A0F0A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1357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/>
              <a:t>云端服务发现，一个基于 </a:t>
            </a:r>
            <a:r>
              <a:rPr lang="en-US" altLang="zh-CN" sz="2400" b="1" dirty="0"/>
              <a:t>REST </a:t>
            </a:r>
            <a:r>
              <a:rPr lang="zh-CN" altLang="en-US" sz="2400" b="1" dirty="0"/>
              <a:t>的服务，用于定位服务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3537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服务治理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-Eureka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3960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/>
              <a:t>偏</a:t>
            </a:r>
            <a:r>
              <a:rPr lang="en-US" altLang="zh-CN" sz="2400" b="1" dirty="0"/>
              <a:t>AP</a:t>
            </a:r>
            <a:r>
              <a:rPr lang="zh-CN" altLang="en-US" sz="2400" b="1" dirty="0"/>
              <a:t>，无</a:t>
            </a:r>
            <a:r>
              <a:rPr lang="en-US" altLang="zh-CN" sz="2400" b="1" dirty="0"/>
              <a:t>Leader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互相注册，复制同步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心跳检测，自我保护模式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客户端服务列表同步（</a:t>
            </a:r>
            <a:r>
              <a:rPr lang="en-US" altLang="zh-CN" sz="2400" b="1" dirty="0"/>
              <a:t>Ribbon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129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客户端负载均衡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-Ribbon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49693-63E9-4964-96C0-BD115150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352928" cy="51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6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atin typeface="Adobe Gothic Std B" pitchFamily="34" charset="-128"/>
                <a:ea typeface="Adobe Gothic Std B" pitchFamily="34" charset="-128"/>
              </a:rPr>
              <a:t>Api</a:t>
            </a:r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网</a:t>
            </a:r>
            <a:r>
              <a:rPr lang="zh-CN" altLang="en-US" sz="4000" b="1" dirty="0"/>
              <a:t>关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en-US" altLang="zh-CN" sz="4000" b="1" dirty="0" err="1">
                <a:latin typeface="Adobe Gothic Std B" pitchFamily="34" charset="-128"/>
                <a:ea typeface="Adobe Gothic Std B" pitchFamily="34" charset="-128"/>
              </a:rPr>
              <a:t>Zuul</a:t>
            </a:r>
            <a:endParaRPr lang="en-US" altLang="zh-CN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4176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/>
              <a:t>动态路由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统计和监控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身份验证和安全性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压力测试评估性能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限流</a:t>
            </a:r>
            <a:endParaRPr lang="en-US" altLang="zh-CN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C03CE4-DDF5-48F1-B1E1-4880140B3D81}"/>
              </a:ext>
            </a:extLst>
          </p:cNvPr>
          <p:cNvSpPr/>
          <p:nvPr/>
        </p:nvSpPr>
        <p:spPr>
          <a:xfrm>
            <a:off x="3610812" y="1196752"/>
            <a:ext cx="48496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spcAft>
                <a:spcPts val="0"/>
              </a:spcAft>
            </a:pP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zuul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routes: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route-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path: /route-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/**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serviceId: service-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wms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route-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tms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path: /route-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tms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/**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serviceId: service-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tms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6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断路器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en-US" altLang="zh-CN" sz="4000" b="1" dirty="0" err="1">
                <a:latin typeface="Adobe Gothic Std B" pitchFamily="34" charset="-128"/>
                <a:ea typeface="Adobe Gothic Std B" pitchFamily="34" charset="-128"/>
              </a:rPr>
              <a:t>Hystrix</a:t>
            </a:r>
            <a:endParaRPr lang="en-US" altLang="zh-CN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51C9DA-824B-4693-B185-EA82F6E22E04}"/>
              </a:ext>
            </a:extLst>
          </p:cNvPr>
          <p:cNvSpPr/>
          <p:nvPr/>
        </p:nvSpPr>
        <p:spPr>
          <a:xfrm>
            <a:off x="539552" y="1124744"/>
            <a:ext cx="806489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服务降级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@HystrixCommand(fallbackMethod = "ErrOne")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public</a:t>
            </a:r>
            <a:r>
              <a:rPr lang="en-US" altLang="zh-CN" dirty="0"/>
              <a:t> String hiService(String name)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return</a:t>
            </a:r>
            <a:r>
              <a:rPr lang="en-US" altLang="zh-CN" dirty="0"/>
              <a:t> restTemplate.getForObject(</a:t>
            </a:r>
          </a:p>
          <a:p>
            <a:r>
              <a:rPr lang="en-US" altLang="zh-CN" dirty="0"/>
              <a:t>	"http://SERVICE-	WMS/getOne?name="+name,String.</a:t>
            </a:r>
            <a:r>
              <a:rPr lang="en-US" altLang="zh-CN" b="1" dirty="0"/>
              <a:t>class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@HystrixCommand(fallbackMethod = "ErrTwo")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public</a:t>
            </a:r>
            <a:r>
              <a:rPr lang="en-US" altLang="zh-CN" dirty="0"/>
              <a:t> String ErrOne (String name)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return</a:t>
            </a:r>
            <a:r>
              <a:rPr lang="en-US" altLang="zh-CN" dirty="0"/>
              <a:t> restTemplate.getForObject(</a:t>
            </a:r>
          </a:p>
          <a:p>
            <a:r>
              <a:rPr lang="en-US" altLang="zh-CN" dirty="0"/>
              <a:t>	"http://SERVICE-WMS/GetTwo?name="+name,String.</a:t>
            </a:r>
            <a:r>
              <a:rPr lang="en-US" altLang="zh-CN" b="1" dirty="0"/>
              <a:t>class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 String ErrTwo(String name){</a:t>
            </a:r>
            <a:endParaRPr lang="zh-CN" altLang="zh-CN" dirty="0"/>
          </a:p>
          <a:p>
            <a:r>
              <a:rPr lang="en-US" altLang="zh-CN" b="1" dirty="0"/>
              <a:t>	</a:t>
            </a:r>
            <a:r>
              <a:rPr lang="en-US" altLang="zh-CN" dirty="0"/>
              <a:t>return “Oh my god! How terrible!”;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pPr marL="133350" indent="266700" algn="just">
              <a:spcAft>
                <a:spcPts val="0"/>
              </a:spcAft>
            </a:pP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请求缓存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请求合并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声明式服务调用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-Feign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10076A-85B3-426B-9777-D7ACB418326B}"/>
              </a:ext>
            </a:extLst>
          </p:cNvPr>
          <p:cNvSpPr/>
          <p:nvPr/>
        </p:nvSpPr>
        <p:spPr>
          <a:xfrm>
            <a:off x="539552" y="968534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整合了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ribbon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hystrix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的功能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提供了声明式服务调用，封装后可以提供类似于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形式的调用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@FeignClient(“hello-service”)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interface HelloService{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@RequestMapping(“/hello”)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String hello();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请求压缩</a:t>
            </a:r>
          </a:p>
          <a:p>
            <a:pPr marL="495300" indent="266700"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对请求与相应惊醒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GZIP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压缩，减少通信过程中的性能消耗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Feign.Compression.request.enabled:true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Feign.Compression.response.enabled:true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定时任务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-XXL</a:t>
            </a:r>
          </a:p>
        </p:txBody>
      </p:sp>
      <p:pic>
        <p:nvPicPr>
          <p:cNvPr id="5122" name="Picture 2" descr="输入图片说明">
            <a:extLst>
              <a:ext uri="{FF2B5EF4-FFF2-40B4-BE49-F238E27FC236}">
                <a16:creationId xmlns:a16="http://schemas.microsoft.com/office/drawing/2014/main" id="{89569E3B-E9DD-4531-91EE-BA2CEB4F0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 bwMode="auto">
          <a:xfrm>
            <a:off x="107504" y="1484784"/>
            <a:ext cx="894083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6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基础理论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常用组件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架构实践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常见问题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5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总体架构</a:t>
            </a:r>
            <a:endParaRPr lang="zh-CN" altLang="en-US" sz="4000" b="1" dirty="0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B91F57-AF47-4A88-BA27-925F50E4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74846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配置中心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7B4276-2AC9-423C-A534-4F40A25ED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8" y="1196752"/>
            <a:ext cx="851482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基础理论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常用组件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架构实践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常见问题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91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日志系统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-ELK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1872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err="1"/>
              <a:t>Filebeat</a:t>
            </a:r>
            <a:r>
              <a:rPr lang="zh-CN" altLang="en-US" sz="2400" b="1" dirty="0"/>
              <a:t>：轻量型日志采集器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Kafka</a:t>
            </a:r>
            <a:r>
              <a:rPr lang="zh-CN" altLang="en-US" sz="2400" b="1" dirty="0"/>
              <a:t>：高可用、稳定性保障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ELK</a:t>
            </a:r>
            <a:r>
              <a:rPr lang="zh-CN" altLang="en-US" sz="2400" b="1" dirty="0"/>
              <a:t>：最热的实时的分布式搜索和分析引擎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20435C-16E5-43EC-9B1F-69E254E0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6992"/>
            <a:ext cx="8229600" cy="2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6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日志系统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-ELK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17281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日志格式：</a:t>
            </a:r>
            <a:r>
              <a:rPr lang="en-US" altLang="zh-CN" sz="2000" b="1" dirty="0"/>
              <a:t>&lt;Property name="pattern"&gt;rt:%</a:t>
            </a:r>
            <a:r>
              <a:rPr lang="en-US" altLang="zh-CN" sz="2000" b="1" dirty="0" err="1"/>
              <a:t>d|traceID</a:t>
            </a:r>
            <a:r>
              <a:rPr lang="en-US" altLang="zh-CN" sz="2000" b="1" dirty="0"/>
              <a:t>:$${</a:t>
            </a:r>
            <a:r>
              <a:rPr lang="en-US" altLang="zh-CN" sz="2000" b="1" dirty="0" err="1"/>
              <a:t>ctx:traceID</a:t>
            </a:r>
            <a:r>
              <a:rPr lang="en-US" altLang="zh-CN" sz="2000" b="1" dirty="0"/>
              <a:t>} |</a:t>
            </a:r>
            <a:r>
              <a:rPr lang="en-US" altLang="zh-CN" sz="2000" b="1" dirty="0" err="1"/>
              <a:t>sIP</a:t>
            </a:r>
            <a:r>
              <a:rPr lang="en-US" altLang="zh-CN" sz="2000" b="1" dirty="0"/>
              <a:t>:$${</a:t>
            </a:r>
            <a:r>
              <a:rPr lang="en-US" altLang="zh-CN" sz="2000" b="1" dirty="0" err="1"/>
              <a:t>ctx:sIP</a:t>
            </a:r>
            <a:r>
              <a:rPr lang="en-US" altLang="zh-CN" sz="2000" b="1" dirty="0"/>
              <a:t>}|</a:t>
            </a:r>
            <a:r>
              <a:rPr lang="en-US" altLang="zh-CN" sz="2000" b="1" dirty="0" err="1"/>
              <a:t>sName</a:t>
            </a:r>
            <a:r>
              <a:rPr lang="en-US" altLang="zh-CN" sz="2000" b="1" dirty="0"/>
              <a:t>:$${</a:t>
            </a:r>
            <a:r>
              <a:rPr lang="en-US" altLang="zh-CN" sz="2000" b="1" dirty="0" err="1"/>
              <a:t>ctx:sysName</a:t>
            </a:r>
            <a:r>
              <a:rPr lang="en-US" altLang="zh-CN" sz="2000" b="1" dirty="0"/>
              <a:t>}|</a:t>
            </a:r>
            <a:r>
              <a:rPr lang="en-US" altLang="zh-CN" sz="2000" b="1" dirty="0" err="1"/>
              <a:t>uIP</a:t>
            </a:r>
            <a:r>
              <a:rPr lang="en-US" altLang="zh-CN" sz="2000" b="1" dirty="0"/>
              <a:t>:$${</a:t>
            </a:r>
            <a:r>
              <a:rPr lang="en-US" altLang="zh-CN" sz="2000" b="1" dirty="0" err="1"/>
              <a:t>ctx:uIP</a:t>
            </a:r>
            <a:r>
              <a:rPr lang="en-US" altLang="zh-CN" sz="2000" b="1" dirty="0"/>
              <a:t>}|%c{1}|%</a:t>
            </a:r>
            <a:r>
              <a:rPr lang="en-US" altLang="zh-CN" sz="2000" b="1" dirty="0" err="1"/>
              <a:t>M|line</a:t>
            </a:r>
            <a:r>
              <a:rPr lang="en-US" altLang="zh-CN" sz="2000" b="1" dirty="0"/>
              <a:t>:%L|%</a:t>
            </a:r>
            <a:r>
              <a:rPr lang="en-US" altLang="zh-CN" sz="2000" b="1" dirty="0" err="1"/>
              <a:t>m%n</a:t>
            </a:r>
            <a:r>
              <a:rPr lang="en-US" altLang="zh-CN" sz="2000" b="1" dirty="0"/>
              <a:t>&lt;/Property&gt;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B1E6D4-8E72-4693-AB4D-72DFCFF85E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08920"/>
            <a:ext cx="8229600" cy="648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日志位置：</a:t>
            </a:r>
            <a:r>
              <a:rPr lang="en-US" altLang="zh-CN" sz="2000" b="1" dirty="0" err="1"/>
              <a:t>fileName</a:t>
            </a:r>
            <a:r>
              <a:rPr lang="en-US" altLang="zh-CN" sz="2000" b="1" dirty="0"/>
              <a:t>="${</a:t>
            </a:r>
            <a:r>
              <a:rPr lang="en-US" altLang="zh-CN" sz="2000" b="1" dirty="0" err="1"/>
              <a:t>base.dir</a:t>
            </a:r>
            <a:r>
              <a:rPr lang="en-US" altLang="zh-CN" sz="2000" b="1" dirty="0"/>
              <a:t>}/root.log"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480ADA2-5727-4C43-A3F8-F463F10964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01008"/>
            <a:ext cx="8229600" cy="648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参数传入：</a:t>
            </a:r>
            <a:r>
              <a:rPr lang="en-US" altLang="zh-CN" sz="2000" b="1" dirty="0" err="1"/>
              <a:t>MDC.put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traceID</a:t>
            </a:r>
            <a:r>
              <a:rPr lang="en-US" altLang="zh-CN" sz="2000" b="1" dirty="0"/>
              <a:t>", </a:t>
            </a:r>
            <a:r>
              <a:rPr lang="en-US" altLang="zh-CN" sz="2000" b="1" dirty="0" err="1"/>
              <a:t>traceId</a:t>
            </a:r>
            <a:r>
              <a:rPr lang="en-US" altLang="zh-CN" sz="2000" b="1" dirty="0"/>
              <a:t>);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5032F2-C38B-4BDD-B70D-9004F8CEE3A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293096"/>
            <a:ext cx="8229600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切面位置：</a:t>
            </a:r>
            <a:r>
              <a:rPr lang="en-US" altLang="zh-CN" sz="2000" b="1" dirty="0"/>
              <a:t>@Pointcut("(@target(</a:t>
            </a:r>
            <a:r>
              <a:rPr lang="en-US" altLang="zh-CN" sz="2000" b="1" dirty="0" err="1"/>
              <a:t>org.springframework.web.bind.annotation.RestController</a:t>
            </a:r>
            <a:r>
              <a:rPr lang="en-US" altLang="zh-CN" sz="2000" b="1" dirty="0"/>
              <a:t>)) &amp;&amp; (execution(public * </a:t>
            </a:r>
            <a:r>
              <a:rPr lang="en-US" altLang="zh-CN" sz="2000" b="1" dirty="0" err="1"/>
              <a:t>ai.peanut</a:t>
            </a:r>
            <a:r>
              <a:rPr lang="en-US" altLang="zh-CN" sz="2000" b="1" dirty="0"/>
              <a:t>..*.*(..)))")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executionService</a:t>
            </a:r>
            <a:r>
              <a:rPr lang="en-US" altLang="zh-CN" sz="2000" b="1" dirty="0"/>
              <a:t>() {    }</a:t>
            </a:r>
          </a:p>
        </p:txBody>
      </p:sp>
    </p:spTree>
    <p:extLst>
      <p:ext uri="{BB962C8B-B14F-4D97-AF65-F5344CB8AC3E}">
        <p14:creationId xmlns:p14="http://schemas.microsoft.com/office/powerpoint/2010/main" val="235503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模块划分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8349" y="4221088"/>
            <a:ext cx="3013611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b="1" dirty="0" err="1"/>
              <a:t>Api</a:t>
            </a:r>
            <a:r>
              <a:rPr lang="en-US" altLang="zh-CN" b="1" dirty="0"/>
              <a:t> </a:t>
            </a:r>
            <a:r>
              <a:rPr lang="zh-CN" altLang="en-US" b="1" dirty="0"/>
              <a:t>服务间调用模块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b="1" dirty="0"/>
              <a:t>Common </a:t>
            </a:r>
            <a:r>
              <a:rPr lang="zh-CN" altLang="en-US" b="1" dirty="0"/>
              <a:t>服务内通用模块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b="1" dirty="0"/>
              <a:t>Service </a:t>
            </a:r>
            <a:r>
              <a:rPr lang="zh-CN" altLang="en-US" b="1" dirty="0"/>
              <a:t>主服务模块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3855B-4A95-40D8-B75A-7ED29B1D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49" y="1243990"/>
            <a:ext cx="2725579" cy="2487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B16A43-7D31-467E-A69A-53DAB256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52" y="1243989"/>
            <a:ext cx="2683208" cy="46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基础理论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常用组件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架构实践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常见问题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16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常见问题</a:t>
            </a:r>
            <a:endParaRPr lang="en-US" altLang="zh-CN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4392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/>
              <a:t>拆分微服务后如何调试？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接口变更与版本管理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微服务的事务处理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问题的追踪与定位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代码</a:t>
            </a:r>
            <a:r>
              <a:rPr lang="en-US" altLang="zh-CN" sz="2400" b="1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0587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接口文档</a:t>
            </a:r>
            <a:r>
              <a:rPr lang="en-US" altLang="zh-CN" sz="4000" b="1" dirty="0">
                <a:latin typeface="Adobe Gothic Std B" pitchFamily="34" charset="-128"/>
                <a:ea typeface="Adobe Gothic Std B" pitchFamily="34" charset="-128"/>
              </a:rPr>
              <a:t>-Swagger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文档描述清晰、准确、完整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Eureka </a:t>
            </a:r>
            <a:r>
              <a:rPr lang="zh-CN" altLang="en-US" sz="2400" b="1" dirty="0"/>
              <a:t>界面跳转 </a:t>
            </a:r>
            <a:r>
              <a:rPr lang="en-US" altLang="zh-CN" sz="2400" b="1" dirty="0"/>
              <a:t>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F0733-26B1-4037-9AFB-3F1A235ACA5A}"/>
              </a:ext>
            </a:extLst>
          </p:cNvPr>
          <p:cNvSpPr txBox="1">
            <a:spLocks noChangeArrowheads="1"/>
          </p:cNvSpPr>
          <p:nvPr/>
        </p:nvSpPr>
        <p:spPr>
          <a:xfrm>
            <a:off x="440751" y="4509120"/>
            <a:ext cx="8229600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000" b="1" dirty="0"/>
              <a:t>添加</a:t>
            </a:r>
            <a:r>
              <a:rPr lang="en-US" altLang="zh-CN" sz="2000" b="1" dirty="0"/>
              <a:t>eureka</a:t>
            </a:r>
            <a:r>
              <a:rPr lang="zh-CN" altLang="en-US" sz="2000" b="1" dirty="0"/>
              <a:t>跳转到</a:t>
            </a:r>
            <a:r>
              <a:rPr lang="en-US" altLang="zh-CN" sz="2000" b="1" dirty="0"/>
              <a:t>swagger</a:t>
            </a:r>
            <a:r>
              <a:rPr lang="zh-CN" altLang="en-US" sz="2000" b="1" dirty="0"/>
              <a:t>时，</a:t>
            </a:r>
            <a:r>
              <a:rPr lang="en-US" altLang="zh-CN" sz="2000" b="1" dirty="0"/>
              <a:t> status-page-</a:t>
            </a:r>
            <a:r>
              <a:rPr lang="en-US" altLang="zh-CN" sz="2000" b="1" dirty="0" err="1"/>
              <a:t>url</a:t>
            </a:r>
            <a:r>
              <a:rPr lang="zh-CN" altLang="en-US" sz="2000" b="1" dirty="0"/>
              <a:t>的配置禁止出现在</a:t>
            </a:r>
            <a:r>
              <a:rPr lang="en-US" altLang="zh-CN" sz="2000" b="1" dirty="0"/>
              <a:t>dev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test</a:t>
            </a:r>
            <a:r>
              <a:rPr lang="zh-CN" altLang="en-US" sz="2000" b="1" dirty="0"/>
              <a:t>的其它环境</a:t>
            </a:r>
            <a:endParaRPr lang="en-US" altLang="zh-CN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D59898-A134-4948-A676-785E5467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47925"/>
            <a:ext cx="8243312" cy="19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服务间调用实现</a:t>
            </a:r>
            <a:endParaRPr lang="en-US" altLang="zh-CN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4CFB7B-EBF6-4716-BE2B-DFC0D868EF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4834880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/>
              <a:t>采用接口加实现的方式（约束）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接口和实现中的参数注解要一致，包括（</a:t>
            </a:r>
            <a:r>
              <a:rPr lang="en-US" altLang="zh-CN" sz="2400" b="1" dirty="0"/>
              <a:t>@</a:t>
            </a:r>
            <a:r>
              <a:rPr lang="en-US" altLang="zh-CN" sz="2400" b="1" dirty="0" err="1"/>
              <a:t>RequestBody</a:t>
            </a:r>
            <a:r>
              <a:rPr lang="en-US" altLang="zh-CN" sz="2400" b="1" dirty="0"/>
              <a:t>, @</a:t>
            </a:r>
            <a:r>
              <a:rPr lang="en-US" altLang="zh-CN" sz="2400" b="1" dirty="0" err="1"/>
              <a:t>RequestParam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等）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Swagger</a:t>
            </a:r>
            <a:r>
              <a:rPr lang="zh-CN" altLang="en-US" sz="2400" b="1" dirty="0"/>
              <a:t>文档要清晰</a:t>
            </a:r>
            <a:endParaRPr lang="en-US" altLang="zh-CN" sz="24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5DE629-0D8D-4CB7-B258-F42FA40912D6}"/>
              </a:ext>
            </a:extLst>
          </p:cNvPr>
          <p:cNvSpPr/>
          <p:nvPr/>
        </p:nvSpPr>
        <p:spPr>
          <a:xfrm>
            <a:off x="4355976" y="2744924"/>
            <a:ext cx="201622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controller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8E3FC92-AE8B-41A3-883E-C798C9C17F54}"/>
              </a:ext>
            </a:extLst>
          </p:cNvPr>
          <p:cNvSpPr/>
          <p:nvPr/>
        </p:nvSpPr>
        <p:spPr>
          <a:xfrm>
            <a:off x="6732240" y="2744924"/>
            <a:ext cx="201622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remote </a:t>
            </a:r>
            <a:r>
              <a:rPr lang="en-US" altLang="zh-CN" sz="2400" dirty="0" err="1">
                <a:solidFill>
                  <a:schemeClr val="tx1"/>
                </a:solidFill>
              </a:rPr>
              <a:t>Impl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59425B-571E-49A3-91D8-739354715085}"/>
              </a:ext>
            </a:extLst>
          </p:cNvPr>
          <p:cNvSpPr/>
          <p:nvPr/>
        </p:nvSpPr>
        <p:spPr>
          <a:xfrm>
            <a:off x="5508104" y="4149080"/>
            <a:ext cx="201622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F9C5F1-F0F8-4DD6-AB14-2B7875D5CD3C}"/>
              </a:ext>
            </a:extLst>
          </p:cNvPr>
          <p:cNvSpPr/>
          <p:nvPr/>
        </p:nvSpPr>
        <p:spPr>
          <a:xfrm>
            <a:off x="6732240" y="1412776"/>
            <a:ext cx="201622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remote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F1A7BF-DAF5-4D7C-A66D-23C26A1BA945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7740352" y="220486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A3F888-D837-4F0A-B609-135334BE008E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6516216" y="3537012"/>
            <a:ext cx="1224136" cy="6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6CFA69-62A1-4D03-9D23-D4918113C80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364088" y="3537012"/>
            <a:ext cx="1152128" cy="6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54DA82-6ED8-49D0-BE3A-99DA05C57D50}"/>
              </a:ext>
            </a:extLst>
          </p:cNvPr>
          <p:cNvSpPr/>
          <p:nvPr/>
        </p:nvSpPr>
        <p:spPr>
          <a:xfrm>
            <a:off x="5508104" y="5517232"/>
            <a:ext cx="201622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dao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E6C25B-6397-4454-96BC-7CF2D8ABAA8D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516216" y="4941168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8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66A869-49BB-45E7-AE3E-BFC432FB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8" y="332656"/>
            <a:ext cx="8645415" cy="17353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5EA5D2-8C11-4A31-9E73-5585723B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" y="2361073"/>
            <a:ext cx="8645414" cy="41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Adobe Gothic Std B" pitchFamily="34" charset="-128"/>
                <a:ea typeface="Adobe Gothic Std B" pitchFamily="34" charset="-128"/>
              </a:rPr>
              <a:t>通用参数在服务间的传递</a:t>
            </a:r>
            <a:endParaRPr lang="en-US" altLang="zh-CN" sz="4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6BA0A59-0B54-419C-8443-86A3638E7A06}"/>
              </a:ext>
            </a:extLst>
          </p:cNvPr>
          <p:cNvSpPr/>
          <p:nvPr/>
        </p:nvSpPr>
        <p:spPr>
          <a:xfrm>
            <a:off x="6084170" y="1143176"/>
            <a:ext cx="1512168" cy="7078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前端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E0E62-758D-4D88-95BB-CD0A5435AB38}"/>
              </a:ext>
            </a:extLst>
          </p:cNvPr>
          <p:cNvSpPr/>
          <p:nvPr/>
        </p:nvSpPr>
        <p:spPr>
          <a:xfrm>
            <a:off x="1547664" y="2708920"/>
            <a:ext cx="216024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UserRequestAspect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80478-8F1E-44C1-8D4C-407236B62A18}"/>
              </a:ext>
            </a:extLst>
          </p:cNvPr>
          <p:cNvSpPr/>
          <p:nvPr/>
        </p:nvSpPr>
        <p:spPr>
          <a:xfrm>
            <a:off x="5724130" y="2856809"/>
            <a:ext cx="216024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MDCRequestAspect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D37AA6C5-8AF1-4E9E-90FE-072A7E9C3B84}"/>
              </a:ext>
            </a:extLst>
          </p:cNvPr>
          <p:cNvSpPr/>
          <p:nvPr/>
        </p:nvSpPr>
        <p:spPr>
          <a:xfrm>
            <a:off x="323528" y="1988840"/>
            <a:ext cx="4968552" cy="576064"/>
          </a:xfrm>
          <a:prstGeom prst="wedgeRectCallout">
            <a:avLst>
              <a:gd name="adj1" fmla="val -9038"/>
              <a:gd name="adj2" fmla="val 722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 platform = </a:t>
            </a:r>
            <a:r>
              <a:rPr lang="en-US" altLang="zh-CN" dirty="0" err="1"/>
              <a:t>request.getHeader</a:t>
            </a:r>
            <a:r>
              <a:rPr lang="en-US" altLang="zh-CN" dirty="0"/>
              <a:t>("x-platform");</a:t>
            </a:r>
          </a:p>
          <a:p>
            <a:pPr algn="ctr"/>
            <a:r>
              <a:rPr lang="en-US" altLang="zh-CN" dirty="0" err="1"/>
              <a:t>UserContext.putPlatform</a:t>
            </a:r>
            <a:r>
              <a:rPr lang="en-US" altLang="zh-CN" dirty="0"/>
              <a:t>(platform);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143D1B05-ED66-4226-A84C-CD1F57DA48FE}"/>
              </a:ext>
            </a:extLst>
          </p:cNvPr>
          <p:cNvSpPr/>
          <p:nvPr/>
        </p:nvSpPr>
        <p:spPr>
          <a:xfrm>
            <a:off x="3851920" y="3821995"/>
            <a:ext cx="4824536" cy="576064"/>
          </a:xfrm>
          <a:prstGeom prst="wedgeRectCallout">
            <a:avLst>
              <a:gd name="adj1" fmla="val -11283"/>
              <a:gd name="adj2" fmla="val -8402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String </a:t>
            </a:r>
            <a:r>
              <a:rPr lang="en-US" altLang="zh-CN" dirty="0" err="1"/>
              <a:t>traceId</a:t>
            </a:r>
            <a:r>
              <a:rPr lang="en-US" altLang="zh-CN" dirty="0"/>
              <a:t> = </a:t>
            </a:r>
            <a:r>
              <a:rPr lang="en-US" altLang="zh-CN" dirty="0" err="1"/>
              <a:t>request.getHeader</a:t>
            </a:r>
            <a:r>
              <a:rPr lang="en-US" altLang="zh-CN" dirty="0"/>
              <a:t>("x-trace-id");</a:t>
            </a:r>
          </a:p>
          <a:p>
            <a:pPr algn="ctr"/>
            <a:r>
              <a:rPr lang="en-US" altLang="zh-CN" dirty="0" err="1"/>
              <a:t>MDC.put</a:t>
            </a:r>
            <a:r>
              <a:rPr lang="en-US" altLang="zh-CN" dirty="0"/>
              <a:t>("</a:t>
            </a:r>
            <a:r>
              <a:rPr lang="en-US" altLang="zh-CN" dirty="0" err="1"/>
              <a:t>traceID</a:t>
            </a:r>
            <a:r>
              <a:rPr lang="en-US" altLang="zh-CN" dirty="0"/>
              <a:t>", </a:t>
            </a:r>
            <a:r>
              <a:rPr lang="en-US" altLang="zh-CN" dirty="0" err="1"/>
              <a:t>traceId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3F94D3-6ECF-4902-9386-C98608F49641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707904" y="1851062"/>
            <a:ext cx="3132350" cy="1211801"/>
          </a:xfrm>
          <a:prstGeom prst="straightConnector1">
            <a:avLst/>
          </a:prstGeom>
          <a:ln w="254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68424D4-5320-41B3-B186-01BBC2AF15E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804250" y="1851062"/>
            <a:ext cx="36004" cy="1005747"/>
          </a:xfrm>
          <a:prstGeom prst="straightConnector1">
            <a:avLst/>
          </a:prstGeom>
          <a:ln w="254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AD05C2F-3E89-4360-A694-31D2CF82CFB2}"/>
              </a:ext>
            </a:extLst>
          </p:cNvPr>
          <p:cNvSpPr/>
          <p:nvPr/>
        </p:nvSpPr>
        <p:spPr>
          <a:xfrm>
            <a:off x="1115616" y="4248472"/>
            <a:ext cx="216024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DefaultFeignConfig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55B194C-5994-4369-8E80-00514ECD7BC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 flipH="1">
            <a:off x="2195736" y="3416806"/>
            <a:ext cx="432048" cy="831666"/>
          </a:xfrm>
          <a:prstGeom prst="straightConnector1">
            <a:avLst/>
          </a:prstGeom>
          <a:ln w="254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01F2831-8DD2-4B9F-A396-8D4EF9F31408}"/>
              </a:ext>
            </a:extLst>
          </p:cNvPr>
          <p:cNvCxnSpPr>
            <a:cxnSpLocks/>
            <a:stCxn id="8" idx="2"/>
            <a:endCxn id="34" idx="3"/>
          </p:cNvCxnSpPr>
          <p:nvPr/>
        </p:nvCxnSpPr>
        <p:spPr>
          <a:xfrm flipH="1">
            <a:off x="3275856" y="3564695"/>
            <a:ext cx="3528394" cy="1037720"/>
          </a:xfrm>
          <a:prstGeom prst="straightConnector1">
            <a:avLst/>
          </a:prstGeom>
          <a:ln w="254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矩形 39">
            <a:extLst>
              <a:ext uri="{FF2B5EF4-FFF2-40B4-BE49-F238E27FC236}">
                <a16:creationId xmlns:a16="http://schemas.microsoft.com/office/drawing/2014/main" id="{D24F15FC-28F1-4065-8BC8-FBA41CF71B28}"/>
              </a:ext>
            </a:extLst>
          </p:cNvPr>
          <p:cNvSpPr/>
          <p:nvPr/>
        </p:nvSpPr>
        <p:spPr>
          <a:xfrm>
            <a:off x="323528" y="5250184"/>
            <a:ext cx="4824536" cy="1275160"/>
          </a:xfrm>
          <a:prstGeom prst="wedgeRectCallout">
            <a:avLst>
              <a:gd name="adj1" fmla="val -11283"/>
              <a:gd name="adj2" fmla="val -729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String traceId</a:t>
            </a:r>
            <a:r>
              <a:rPr lang="en-US" altLang="zh-CN" dirty="0"/>
              <a:t> </a:t>
            </a:r>
            <a:r>
              <a:rPr lang="en-US" altLang="zh-CN"/>
              <a:t>= </a:t>
            </a:r>
            <a:r>
              <a:rPr lang="en-US" altLang="zh-CN" dirty="0" err="1"/>
              <a:t>MDC</a:t>
            </a:r>
            <a:r>
              <a:rPr lang="en-US" altLang="zh-CN" err="1"/>
              <a:t>.</a:t>
            </a:r>
            <a:r>
              <a:rPr lang="en-US" altLang="zh-CN"/>
              <a:t>get("traceID</a:t>
            </a:r>
            <a:r>
              <a:rPr lang="en-US" altLang="zh-CN" dirty="0"/>
              <a:t>");</a:t>
            </a:r>
          </a:p>
          <a:p>
            <a:pPr algn="ctr"/>
            <a:r>
              <a:rPr lang="en-US" altLang="zh-CN" dirty="0" err="1"/>
              <a:t>requestTemplate</a:t>
            </a:r>
            <a:r>
              <a:rPr lang="en-US" altLang="zh-CN" err="1"/>
              <a:t>.</a:t>
            </a:r>
            <a:r>
              <a:rPr lang="en-US" altLang="zh-CN"/>
              <a:t>header</a:t>
            </a:r>
            <a:r>
              <a:rPr lang="en-US" altLang="zh-CN" dirty="0"/>
              <a:t>("x-trace-id</a:t>
            </a:r>
            <a:r>
              <a:rPr lang="en-US" altLang="zh-CN"/>
              <a:t>", traceId</a:t>
            </a:r>
            <a:r>
              <a:rPr lang="en-US" altLang="zh-CN" dirty="0"/>
              <a:t>);</a:t>
            </a:r>
          </a:p>
          <a:p>
            <a:pPr algn="ctr"/>
            <a:r>
              <a:rPr lang="en-US" altLang="zh-CN" dirty="0"/>
              <a:t>String platform </a:t>
            </a:r>
            <a:r>
              <a:rPr lang="en-US" altLang="zh-CN"/>
              <a:t>= UserContext.getPlatform</a:t>
            </a:r>
            <a:r>
              <a:rPr lang="en-US" altLang="zh-CN" dirty="0"/>
              <a:t>();</a:t>
            </a:r>
          </a:p>
          <a:p>
            <a:pPr algn="ctr"/>
            <a:r>
              <a:rPr lang="en-US" altLang="zh-CN" dirty="0" err="1"/>
              <a:t>requestTemplate</a:t>
            </a:r>
            <a:r>
              <a:rPr lang="en-US" altLang="zh-CN" err="1"/>
              <a:t>.</a:t>
            </a:r>
            <a:r>
              <a:rPr lang="en-US" altLang="zh-CN"/>
              <a:t>header</a:t>
            </a:r>
            <a:r>
              <a:rPr lang="en-US" altLang="zh-CN" dirty="0"/>
              <a:t>("x-platform", platform);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7BCD14B-35A4-44B0-A530-4C39248E47F3}"/>
              </a:ext>
            </a:extLst>
          </p:cNvPr>
          <p:cNvCxnSpPr>
            <a:cxnSpLocks/>
            <a:stCxn id="34" idx="1"/>
            <a:endCxn id="4" idx="1"/>
          </p:cNvCxnSpPr>
          <p:nvPr/>
        </p:nvCxnSpPr>
        <p:spPr>
          <a:xfrm rot="10800000" flipH="1">
            <a:off x="1115616" y="1497119"/>
            <a:ext cx="4968554" cy="3105296"/>
          </a:xfrm>
          <a:prstGeom prst="curvedConnector3">
            <a:avLst>
              <a:gd name="adj1" fmla="val -136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05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2C786-2550-4E38-BEB3-3955F1A75553}"/>
              </a:ext>
            </a:extLst>
          </p:cNvPr>
          <p:cNvSpPr/>
          <p:nvPr/>
        </p:nvSpPr>
        <p:spPr>
          <a:xfrm>
            <a:off x="2890466" y="2780928"/>
            <a:ext cx="3553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013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基础理论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常用组件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架构实践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常见问题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16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+mj-ea"/>
                <a:ea typeface="+mj-ea"/>
              </a:rPr>
              <a:t>CAP</a:t>
            </a:r>
            <a:r>
              <a:rPr lang="zh-CN" altLang="en-US" sz="4000" b="1" dirty="0">
                <a:latin typeface="+mj-ea"/>
                <a:ea typeface="+mj-ea"/>
              </a:rPr>
              <a:t>理论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25097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Consistency(</a:t>
            </a:r>
            <a:r>
              <a:rPr lang="zh-CN" altLang="en-US" sz="2400" b="1" dirty="0"/>
              <a:t>一致性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所有数据同步变动一致更新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Availability(</a:t>
            </a:r>
            <a:r>
              <a:rPr lang="zh-CN" altLang="en-US" sz="2400" b="1" dirty="0"/>
              <a:t>可用性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任何故障下有限时间内响应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Partition tolerance(</a:t>
            </a:r>
            <a:r>
              <a:rPr lang="zh-CN" altLang="en-US" sz="2400" b="1" dirty="0"/>
              <a:t>分区容忍性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传输丢失下的可靠性</a:t>
            </a:r>
            <a:endParaRPr lang="en-US" altLang="zh-C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3B149-9E82-4514-9133-F4F1E1BB161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087613"/>
            <a:ext cx="8229600" cy="1357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/>
              <a:t>定理：任何分布式系统只可同时满足二点，没法三者兼顾。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6100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酸碱平衡理论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Atomicity</a:t>
            </a:r>
            <a:r>
              <a:rPr lang="zh-CN" altLang="en-US" sz="2400" b="1" dirty="0"/>
              <a:t>，原子性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Consistency</a:t>
            </a:r>
            <a:r>
              <a:rPr lang="zh-CN" altLang="en-US" sz="2400" b="1" dirty="0"/>
              <a:t>，一致性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I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Isolation</a:t>
            </a:r>
            <a:r>
              <a:rPr lang="zh-CN" altLang="en-US" sz="2400" b="1" dirty="0"/>
              <a:t>，隔离性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Durability</a:t>
            </a:r>
            <a:r>
              <a:rPr lang="zh-CN" altLang="en-US" sz="2400" b="1" dirty="0"/>
              <a:t>，持久性</a:t>
            </a:r>
            <a:endParaRPr lang="en-US" altLang="zh-CN" sz="24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7E918E-6CAA-441C-B1D0-202A8F1DD1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149080"/>
            <a:ext cx="8229600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BA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Basically Available</a:t>
            </a:r>
            <a:r>
              <a:rPr lang="zh-CN" altLang="en-US" sz="2400" b="1" dirty="0"/>
              <a:t>，基本可用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Soft State</a:t>
            </a:r>
            <a:r>
              <a:rPr lang="zh-CN" altLang="en-US" sz="2400" b="1" dirty="0"/>
              <a:t>，软状态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Eventually Consistent</a:t>
            </a:r>
            <a:r>
              <a:rPr lang="zh-CN" altLang="en-US" sz="2400" b="1" dirty="0"/>
              <a:t>，最终一致</a:t>
            </a:r>
            <a:endParaRPr lang="en-US" altLang="zh-CN" sz="24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19A4E3-07EB-4E26-8426-407FAF8A1FC5}"/>
              </a:ext>
            </a:extLst>
          </p:cNvPr>
          <p:cNvSpPr txBox="1">
            <a:spLocks noChangeArrowheads="1"/>
          </p:cNvSpPr>
          <p:nvPr/>
        </p:nvSpPr>
        <p:spPr>
          <a:xfrm>
            <a:off x="6012160" y="2138953"/>
            <a:ext cx="2160240" cy="7078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ACID</a:t>
            </a:r>
            <a:r>
              <a:rPr lang="zh-CN" altLang="en-US" sz="2400" b="1" dirty="0"/>
              <a:t>事务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酸</a:t>
            </a:r>
            <a:endParaRPr lang="en-US" altLang="zh-CN" sz="24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CF59B4-B670-4CD1-BEB4-4934DE3ED553}"/>
              </a:ext>
            </a:extLst>
          </p:cNvPr>
          <p:cNvSpPr txBox="1">
            <a:spLocks noChangeArrowheads="1"/>
          </p:cNvSpPr>
          <p:nvPr/>
        </p:nvSpPr>
        <p:spPr>
          <a:xfrm>
            <a:off x="6012160" y="4767245"/>
            <a:ext cx="2160240" cy="7078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BASE</a:t>
            </a:r>
            <a:r>
              <a:rPr lang="zh-CN" altLang="en-US" sz="2400" b="1" dirty="0"/>
              <a:t>思想  碱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446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康威定律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8F6786-E898-4F6E-85C7-0CF3A3EAA7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52736"/>
            <a:ext cx="8229600" cy="1357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2400" b="1" dirty="0"/>
              <a:t>Conway’s law: </a:t>
            </a:r>
            <a:r>
              <a:rPr lang="zh-CN" altLang="en-US" sz="2400" b="1" dirty="0"/>
              <a:t>设计系统的组织，其产生的设计和架构等价于组织间的沟通结构。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CD4E3-46A3-4371-8F7B-8D9DB009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8" y="2852936"/>
            <a:ext cx="3122316" cy="2581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4C8424-09C7-462E-9080-82934141C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52936"/>
            <a:ext cx="4536504" cy="2581114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FC5CF0C4-3DCA-496E-B410-414C7771D3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644405"/>
            <a:ext cx="8229600" cy="6649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团队内全栈，团队自治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69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5.51cto.com/wyfs02/M01/07/00/wKiom1nB6OGgCw4wAABZn4VRlQM917.jpg">
            <a:extLst>
              <a:ext uri="{FF2B5EF4-FFF2-40B4-BE49-F238E27FC236}">
                <a16:creationId xmlns:a16="http://schemas.microsoft.com/office/drawing/2014/main" id="{EF6C355B-F8E1-4995-847A-8DD694A2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888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F1464E69-70A3-4CB4-B727-34CC1FFC335A}"/>
              </a:ext>
            </a:extLst>
          </p:cNvPr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微服务的设计原则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B34561-0843-4073-A4AA-42FBB8551997}"/>
              </a:ext>
            </a:extLst>
          </p:cNvPr>
          <p:cNvSpPr txBox="1">
            <a:spLocks noChangeArrowheads="1"/>
          </p:cNvSpPr>
          <p:nvPr/>
        </p:nvSpPr>
        <p:spPr>
          <a:xfrm>
            <a:off x="806896" y="3933056"/>
            <a:ext cx="7509520" cy="1944216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围绕业务模块进行拆分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服务职责单一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服务具有业务的独立性和完整性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774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.51cto.com/wyfs02/M00/A5/B0/wKioL1nB6KDxYofLAABh4n5P97E040.jpg">
            <a:extLst>
              <a:ext uri="{FF2B5EF4-FFF2-40B4-BE49-F238E27FC236}">
                <a16:creationId xmlns:a16="http://schemas.microsoft.com/office/drawing/2014/main" id="{42B9AB49-B27B-45DB-8508-F21ED6B1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211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F1464E69-70A3-4CB4-B727-34CC1FFC335A}"/>
              </a:ext>
            </a:extLst>
          </p:cNvPr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微服务的优势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4D8F71-F724-4FB2-9DDE-C580D6B45E14}"/>
              </a:ext>
            </a:extLst>
          </p:cNvPr>
          <p:cNvSpPr txBox="1">
            <a:spLocks noChangeArrowheads="1"/>
          </p:cNvSpPr>
          <p:nvPr/>
        </p:nvSpPr>
        <p:spPr>
          <a:xfrm>
            <a:off x="662880" y="4149080"/>
            <a:ext cx="8229600" cy="1944216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集成优雅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学习曲线平滑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有效降低成本</a:t>
            </a:r>
            <a:endParaRPr lang="en-US" altLang="zh-CN" sz="2400" b="1" dirty="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C412560-77A9-4E70-A413-CA97BE386A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38041" y="5230304"/>
            <a:ext cx="804713" cy="493788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C2627571-14E6-46C1-8F0A-EC823FF2B7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57785" y="4746186"/>
            <a:ext cx="167196" cy="695759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60528258-204B-455C-A0D2-2875DB2EDF3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089452" y="4477001"/>
            <a:ext cx="701891" cy="493788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ED1F76-9ECD-4BE4-91F6-A1D1D59AED68}"/>
              </a:ext>
            </a:extLst>
          </p:cNvPr>
          <p:cNvSpPr/>
          <p:nvPr/>
        </p:nvSpPr>
        <p:spPr>
          <a:xfrm>
            <a:off x="4129608" y="4725144"/>
            <a:ext cx="3312368" cy="7018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Spring Cloud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基础理论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常用组件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架构实践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常见问题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17030</TotalTime>
  <Words>755</Words>
  <Application>Microsoft Office PowerPoint</Application>
  <PresentationFormat>全屏显示(4:3)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Adobe Gothic Std B</vt:lpstr>
      <vt:lpstr>Stencil Std</vt:lpstr>
      <vt:lpstr>等线</vt:lpstr>
      <vt:lpstr>宋体</vt:lpstr>
      <vt:lpstr>Arial</vt:lpstr>
      <vt:lpstr>Calibri</vt:lpstr>
      <vt:lpstr>Times New Roman</vt:lpstr>
      <vt:lpstr>Wingdings</vt:lpstr>
      <vt:lpstr>Office 主题</vt:lpstr>
      <vt:lpstr>SpringCloud 技术与实践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技术与实践</dc:title>
  <dc:creator>think</dc:creator>
  <cp:lastModifiedBy>fei wangfei0904306</cp:lastModifiedBy>
  <cp:revision>157</cp:revision>
  <dcterms:created xsi:type="dcterms:W3CDTF">2017-07-01T04:04:48Z</dcterms:created>
  <dcterms:modified xsi:type="dcterms:W3CDTF">2018-10-11T05:44:16Z</dcterms:modified>
</cp:coreProperties>
</file>