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aveSubsetFonts="1" autoCompressPictures="0">
  <p:sldMasterIdLst>
    <p:sldMasterId id="2147483649" r:id="rId1"/>
  </p:sldMasterIdLst>
  <p:notesMasterIdLst>
    <p:notesMasterId r:id="rId25"/>
  </p:notesMasterIdLst>
  <p:sldIdLst>
    <p:sldId id="402" r:id="rId2"/>
    <p:sldId id="480" r:id="rId3"/>
    <p:sldId id="451" r:id="rId4"/>
    <p:sldId id="478" r:id="rId5"/>
    <p:sldId id="481" r:id="rId6"/>
    <p:sldId id="484" r:id="rId7"/>
    <p:sldId id="455" r:id="rId8"/>
    <p:sldId id="456" r:id="rId9"/>
    <p:sldId id="457" r:id="rId10"/>
    <p:sldId id="459" r:id="rId11"/>
    <p:sldId id="460" r:id="rId12"/>
    <p:sldId id="461" r:id="rId13"/>
    <p:sldId id="462" r:id="rId14"/>
    <p:sldId id="485" r:id="rId15"/>
    <p:sldId id="463" r:id="rId16"/>
    <p:sldId id="471" r:id="rId17"/>
    <p:sldId id="472" r:id="rId18"/>
    <p:sldId id="473" r:id="rId19"/>
    <p:sldId id="474" r:id="rId20"/>
    <p:sldId id="475" r:id="rId21"/>
    <p:sldId id="486" r:id="rId22"/>
    <p:sldId id="469" r:id="rId23"/>
    <p:sldId id="487" r:id="rId24"/>
  </p:sldIdLst>
  <p:sldSz cx="11520488" cy="3600450"/>
  <p:notesSz cx="6858000" cy="9144000"/>
  <p:defaultTextStyle>
    <a:defPPr>
      <a:defRPr lang="zh-CN"/>
    </a:defPPr>
    <a:lvl1pPr algn="l" rtl="0" fontAlgn="base" hangingPunct="0">
      <a:spcBef>
        <a:spcPct val="0"/>
      </a:spcBef>
      <a:spcAft>
        <a:spcPct val="0"/>
      </a:spcAft>
      <a:buClr>
        <a:srgbClr val="000000"/>
      </a:buClr>
      <a:defRPr kern="1200">
        <a:solidFill>
          <a:srgbClr val="000000"/>
        </a:solidFill>
        <a:latin typeface="微软雅黑" panose="020B0503020204020204" pitchFamily="34" charset="-122"/>
        <a:ea typeface="微软雅黑" panose="020B0503020204020204" pitchFamily="34" charset="-122"/>
        <a:cs typeface="+mn-cs"/>
        <a:sym typeface="微软雅黑" panose="020B0503020204020204" pitchFamily="34" charset="-122"/>
      </a:defRPr>
    </a:lvl1pPr>
    <a:lvl2pPr marL="375051" indent="-93763" algn="l" rtl="0" fontAlgn="base" hangingPunct="0">
      <a:spcBef>
        <a:spcPct val="0"/>
      </a:spcBef>
      <a:spcAft>
        <a:spcPct val="0"/>
      </a:spcAft>
      <a:buClr>
        <a:srgbClr val="000000"/>
      </a:buClr>
      <a:defRPr kern="1200">
        <a:solidFill>
          <a:srgbClr val="000000"/>
        </a:solidFill>
        <a:latin typeface="微软雅黑" panose="020B0503020204020204" pitchFamily="34" charset="-122"/>
        <a:ea typeface="微软雅黑" panose="020B0503020204020204" pitchFamily="34" charset="-122"/>
        <a:cs typeface="+mn-cs"/>
        <a:sym typeface="微软雅黑" panose="020B0503020204020204" pitchFamily="34" charset="-122"/>
      </a:defRPr>
    </a:lvl2pPr>
    <a:lvl3pPr marL="750102" indent="-187525" algn="l" rtl="0" fontAlgn="base" hangingPunct="0">
      <a:spcBef>
        <a:spcPct val="0"/>
      </a:spcBef>
      <a:spcAft>
        <a:spcPct val="0"/>
      </a:spcAft>
      <a:buClr>
        <a:srgbClr val="000000"/>
      </a:buClr>
      <a:defRPr kern="1200">
        <a:solidFill>
          <a:srgbClr val="000000"/>
        </a:solidFill>
        <a:latin typeface="微软雅黑" panose="020B0503020204020204" pitchFamily="34" charset="-122"/>
        <a:ea typeface="微软雅黑" panose="020B0503020204020204" pitchFamily="34" charset="-122"/>
        <a:cs typeface="+mn-cs"/>
        <a:sym typeface="微软雅黑" panose="020B0503020204020204" pitchFamily="34" charset="-122"/>
      </a:defRPr>
    </a:lvl3pPr>
    <a:lvl4pPr marL="1125152" indent="-281288" algn="l" rtl="0" fontAlgn="base" hangingPunct="0">
      <a:spcBef>
        <a:spcPct val="0"/>
      </a:spcBef>
      <a:spcAft>
        <a:spcPct val="0"/>
      </a:spcAft>
      <a:buClr>
        <a:srgbClr val="000000"/>
      </a:buClr>
      <a:defRPr kern="1200">
        <a:solidFill>
          <a:srgbClr val="000000"/>
        </a:solidFill>
        <a:latin typeface="微软雅黑" panose="020B0503020204020204" pitchFamily="34" charset="-122"/>
        <a:ea typeface="微软雅黑" panose="020B0503020204020204" pitchFamily="34" charset="-122"/>
        <a:cs typeface="+mn-cs"/>
        <a:sym typeface="微软雅黑" panose="020B0503020204020204" pitchFamily="34" charset="-122"/>
      </a:defRPr>
    </a:lvl4pPr>
    <a:lvl5pPr marL="1500203" indent="-375051" algn="l" rtl="0" fontAlgn="base" hangingPunct="0">
      <a:spcBef>
        <a:spcPct val="0"/>
      </a:spcBef>
      <a:spcAft>
        <a:spcPct val="0"/>
      </a:spcAft>
      <a:buClr>
        <a:srgbClr val="000000"/>
      </a:buClr>
      <a:defRPr kern="1200">
        <a:solidFill>
          <a:srgbClr val="000000"/>
        </a:solidFill>
        <a:latin typeface="微软雅黑" panose="020B0503020204020204" pitchFamily="34" charset="-122"/>
        <a:ea typeface="微软雅黑" panose="020B0503020204020204" pitchFamily="34" charset="-122"/>
        <a:cs typeface="+mn-cs"/>
        <a:sym typeface="微软雅黑" panose="020B0503020204020204" pitchFamily="34" charset="-122"/>
      </a:defRPr>
    </a:lvl5pPr>
    <a:lvl6pPr marL="1875253" algn="l" defTabSz="750102" rtl="0" eaLnBrk="1" latinLnBrk="0" hangingPunct="1">
      <a:defRPr kern="1200">
        <a:solidFill>
          <a:srgbClr val="000000"/>
        </a:solidFill>
        <a:latin typeface="微软雅黑" panose="020B0503020204020204" pitchFamily="34" charset="-122"/>
        <a:ea typeface="微软雅黑" panose="020B0503020204020204" pitchFamily="34" charset="-122"/>
        <a:cs typeface="+mn-cs"/>
        <a:sym typeface="微软雅黑" panose="020B0503020204020204" pitchFamily="34" charset="-122"/>
      </a:defRPr>
    </a:lvl6pPr>
    <a:lvl7pPr marL="2250304" algn="l" defTabSz="750102" rtl="0" eaLnBrk="1" latinLnBrk="0" hangingPunct="1">
      <a:defRPr kern="1200">
        <a:solidFill>
          <a:srgbClr val="000000"/>
        </a:solidFill>
        <a:latin typeface="微软雅黑" panose="020B0503020204020204" pitchFamily="34" charset="-122"/>
        <a:ea typeface="微软雅黑" panose="020B0503020204020204" pitchFamily="34" charset="-122"/>
        <a:cs typeface="+mn-cs"/>
        <a:sym typeface="微软雅黑" panose="020B0503020204020204" pitchFamily="34" charset="-122"/>
      </a:defRPr>
    </a:lvl7pPr>
    <a:lvl8pPr marL="2625355" algn="l" defTabSz="750102" rtl="0" eaLnBrk="1" latinLnBrk="0" hangingPunct="1">
      <a:defRPr kern="1200">
        <a:solidFill>
          <a:srgbClr val="000000"/>
        </a:solidFill>
        <a:latin typeface="微软雅黑" panose="020B0503020204020204" pitchFamily="34" charset="-122"/>
        <a:ea typeface="微软雅黑" panose="020B0503020204020204" pitchFamily="34" charset="-122"/>
        <a:cs typeface="+mn-cs"/>
        <a:sym typeface="微软雅黑" panose="020B0503020204020204" pitchFamily="34" charset="-122"/>
      </a:defRPr>
    </a:lvl8pPr>
    <a:lvl9pPr marL="3000405" algn="l" defTabSz="750102" rtl="0" eaLnBrk="1" latinLnBrk="0" hangingPunct="1">
      <a:defRPr kern="1200">
        <a:solidFill>
          <a:srgbClr val="000000"/>
        </a:solidFill>
        <a:latin typeface="微软雅黑" panose="020B0503020204020204" pitchFamily="34" charset="-122"/>
        <a:ea typeface="微软雅黑" panose="020B0503020204020204" pitchFamily="34" charset="-122"/>
        <a:cs typeface="+mn-cs"/>
        <a:sym typeface="微软雅黑" panose="020B0503020204020204" pitchFamily="34" charset="-122"/>
      </a:defRPr>
    </a:lvl9pPr>
  </p:defaultTextStyle>
  <p:extLst>
    <p:ext uri="{521415D9-36F7-43E2-AB2F-B90AF26B5E84}">
      <p14:sectionLst xmlns:p14="http://schemas.microsoft.com/office/powerpoint/2010/main">
        <p14:section name="默认节" id="{3202CFCE-4999-4FA6-8624-A7892D168C3A}">
          <p14:sldIdLst>
            <p14:sldId id="402"/>
            <p14:sldId id="480"/>
            <p14:sldId id="451"/>
            <p14:sldId id="478"/>
            <p14:sldId id="481"/>
            <p14:sldId id="484"/>
            <p14:sldId id="455"/>
            <p14:sldId id="456"/>
            <p14:sldId id="457"/>
            <p14:sldId id="459"/>
            <p14:sldId id="460"/>
            <p14:sldId id="461"/>
            <p14:sldId id="462"/>
            <p14:sldId id="485"/>
            <p14:sldId id="463"/>
          </p14:sldIdLst>
        </p14:section>
        <p14:section name="更新入驻流程" id="{2F6A5B0C-C712-4944-ADD4-404C0B0711E4}">
          <p14:sldIdLst>
            <p14:sldId id="471"/>
            <p14:sldId id="472"/>
            <p14:sldId id="473"/>
            <p14:sldId id="474"/>
            <p14:sldId id="475"/>
            <p14:sldId id="486"/>
            <p14:sldId id="469"/>
            <p14:sldId id="487"/>
          </p14:sldIdLst>
        </p14:section>
      </p14:sectionLst>
    </p:ext>
    <p:ext uri="{EFAFB233-063F-42B5-8137-9DF3F51BA10A}">
      <p15:sldGuideLst xmlns:p15="http://schemas.microsoft.com/office/powerpoint/2012/main">
        <p15:guide id="1" orient="horz" pos="1134"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BEFA"/>
    <a:srgbClr val="00B0F0"/>
    <a:srgbClr val="3FFF5F"/>
    <a:srgbClr val="FF4B4B"/>
    <a:srgbClr val="00B7FA"/>
    <a:srgbClr val="FF6699"/>
    <a:srgbClr val="FDBFBF"/>
    <a:srgbClr val="505050"/>
    <a:srgbClr val="9B9B9B"/>
    <a:srgbClr val="47C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76269" autoAdjust="0"/>
  </p:normalViewPr>
  <p:slideViewPr>
    <p:cSldViewPr>
      <p:cViewPr varScale="1">
        <p:scale>
          <a:sx n="99" d="100"/>
          <a:sy n="99" d="100"/>
        </p:scale>
        <p:origin x="102" y="408"/>
      </p:cViewPr>
      <p:guideLst>
        <p:guide orient="horz" pos="1134"/>
        <p:guide pos="362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p:cNvSpPr>
          <p:nvPr>
            <p:ph type="sldImg"/>
          </p:nvPr>
        </p:nvSpPr>
        <p:spPr bwMode="auto">
          <a:xfrm>
            <a:off x="-2055813" y="685800"/>
            <a:ext cx="10969626" cy="3429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098"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sym typeface="Lucida Grande" charset="0"/>
              </a:rPr>
              <a:t>Click to edit Master text styles</a:t>
            </a:r>
          </a:p>
          <a:p>
            <a:pPr lvl="1"/>
            <a:r>
              <a:rPr lang="en-US" altLang="zh-CN" noProof="0">
                <a:sym typeface="Lucida Grande" charset="0"/>
              </a:rPr>
              <a:t>Second level</a:t>
            </a:r>
          </a:p>
          <a:p>
            <a:pPr lvl="2"/>
            <a:r>
              <a:rPr lang="en-US" altLang="zh-CN" noProof="0">
                <a:sym typeface="Lucida Grande" charset="0"/>
              </a:rPr>
              <a:t>Third level</a:t>
            </a:r>
          </a:p>
          <a:p>
            <a:pPr lvl="3"/>
            <a:r>
              <a:rPr lang="en-US" altLang="zh-CN" noProof="0">
                <a:sym typeface="Lucida Grande" charset="0"/>
              </a:rPr>
              <a:t>Fourth level</a:t>
            </a:r>
          </a:p>
          <a:p>
            <a:pPr lvl="4"/>
            <a:r>
              <a:rPr lang="en-US" altLang="zh-CN" noProof="0">
                <a:sym typeface="Lucida Grande" charset="0"/>
              </a:rPr>
              <a:t>Fifth level</a:t>
            </a:r>
          </a:p>
        </p:txBody>
      </p:sp>
    </p:spTree>
    <p:extLst>
      <p:ext uri="{BB962C8B-B14F-4D97-AF65-F5344CB8AC3E}">
        <p14:creationId xmlns:p14="http://schemas.microsoft.com/office/powerpoint/2010/main" val="458660685"/>
      </p:ext>
    </p:extLst>
  </p:cSld>
  <p:clrMap bg1="lt1" tx1="dk1" bg2="lt2" tx2="dk2" accent1="accent1" accent2="accent2" accent3="accent3" accent4="accent4" accent5="accent5" accent6="accent6" hlink="hlink" folHlink="folHlink"/>
  <p:notesStyle>
    <a:lvl1pPr algn="l" defTabSz="479232" rtl="0" eaLnBrk="0" fontAlgn="base" hangingPunct="0">
      <a:spcBef>
        <a:spcPct val="0"/>
      </a:spcBef>
      <a:spcAft>
        <a:spcPct val="0"/>
      </a:spcAft>
      <a:defRPr kumimoji="1" sz="1805" kern="1200">
        <a:solidFill>
          <a:srgbClr val="000000"/>
        </a:solidFill>
        <a:latin typeface="Lucida Grande" charset="0"/>
        <a:ea typeface="宋体" charset="0"/>
        <a:cs typeface="Lucida Grande" charset="0"/>
        <a:sym typeface="Lucida Grande" pitchFamily="1" charset="0"/>
      </a:defRPr>
    </a:lvl1pPr>
    <a:lvl2pPr indent="187525" algn="l" defTabSz="479232" rtl="0" eaLnBrk="0" fontAlgn="base" hangingPunct="0">
      <a:spcBef>
        <a:spcPct val="0"/>
      </a:spcBef>
      <a:spcAft>
        <a:spcPct val="0"/>
      </a:spcAft>
      <a:defRPr kumimoji="1" sz="1805" kern="1200">
        <a:solidFill>
          <a:srgbClr val="000000"/>
        </a:solidFill>
        <a:latin typeface="Lucida Grande" charset="0"/>
        <a:ea typeface="Lucida Grande" charset="0"/>
        <a:cs typeface="Lucida Grande" charset="0"/>
        <a:sym typeface="Lucida Grande" pitchFamily="1" charset="0"/>
      </a:defRPr>
    </a:lvl2pPr>
    <a:lvl3pPr indent="375051" algn="l" defTabSz="479232" rtl="0" eaLnBrk="0" fontAlgn="base" hangingPunct="0">
      <a:spcBef>
        <a:spcPct val="0"/>
      </a:spcBef>
      <a:spcAft>
        <a:spcPct val="0"/>
      </a:spcAft>
      <a:defRPr kumimoji="1" sz="1805" kern="1200">
        <a:solidFill>
          <a:srgbClr val="000000"/>
        </a:solidFill>
        <a:latin typeface="Lucida Grande" charset="0"/>
        <a:ea typeface="Lucida Grande" charset="0"/>
        <a:cs typeface="Lucida Grande" charset="0"/>
        <a:sym typeface="Lucida Grande" pitchFamily="1" charset="0"/>
      </a:defRPr>
    </a:lvl3pPr>
    <a:lvl4pPr indent="562575" algn="l" defTabSz="479232" rtl="0" eaLnBrk="0" fontAlgn="base" hangingPunct="0">
      <a:spcBef>
        <a:spcPct val="0"/>
      </a:spcBef>
      <a:spcAft>
        <a:spcPct val="0"/>
      </a:spcAft>
      <a:defRPr kumimoji="1" sz="1805" kern="1200">
        <a:solidFill>
          <a:srgbClr val="000000"/>
        </a:solidFill>
        <a:latin typeface="Lucida Grande" charset="0"/>
        <a:ea typeface="Lucida Grande" charset="0"/>
        <a:cs typeface="Lucida Grande" charset="0"/>
        <a:sym typeface="Lucida Grande" pitchFamily="1" charset="0"/>
      </a:defRPr>
    </a:lvl4pPr>
    <a:lvl5pPr indent="750102" algn="l" defTabSz="479232" rtl="0" eaLnBrk="0" fontAlgn="base" hangingPunct="0">
      <a:spcBef>
        <a:spcPct val="0"/>
      </a:spcBef>
      <a:spcAft>
        <a:spcPct val="0"/>
      </a:spcAft>
      <a:defRPr kumimoji="1" sz="1805" kern="1200">
        <a:solidFill>
          <a:srgbClr val="000000"/>
        </a:solidFill>
        <a:latin typeface="Lucida Grande" charset="0"/>
        <a:ea typeface="Lucida Grande" charset="0"/>
        <a:cs typeface="Lucida Grande" charset="0"/>
        <a:sym typeface="Lucida Grande" pitchFamily="1" charset="0"/>
      </a:defRPr>
    </a:lvl5pPr>
    <a:lvl6pPr marL="1875253" algn="l" defTabSz="375051" rtl="0" eaLnBrk="1" latinLnBrk="0" hangingPunct="1">
      <a:defRPr sz="984" kern="1200">
        <a:solidFill>
          <a:schemeClr val="tx1"/>
        </a:solidFill>
        <a:latin typeface="+mn-lt"/>
        <a:ea typeface="+mn-ea"/>
        <a:cs typeface="+mn-cs"/>
      </a:defRPr>
    </a:lvl6pPr>
    <a:lvl7pPr marL="2250304" algn="l" defTabSz="375051" rtl="0" eaLnBrk="1" latinLnBrk="0" hangingPunct="1">
      <a:defRPr sz="984" kern="1200">
        <a:solidFill>
          <a:schemeClr val="tx1"/>
        </a:solidFill>
        <a:latin typeface="+mn-lt"/>
        <a:ea typeface="+mn-ea"/>
        <a:cs typeface="+mn-cs"/>
      </a:defRPr>
    </a:lvl7pPr>
    <a:lvl8pPr marL="2625355" algn="l" defTabSz="375051" rtl="0" eaLnBrk="1" latinLnBrk="0" hangingPunct="1">
      <a:defRPr sz="984" kern="1200">
        <a:solidFill>
          <a:schemeClr val="tx1"/>
        </a:solidFill>
        <a:latin typeface="+mn-lt"/>
        <a:ea typeface="+mn-ea"/>
        <a:cs typeface="+mn-cs"/>
      </a:defRPr>
    </a:lvl8pPr>
    <a:lvl9pPr marL="3000405" algn="l" defTabSz="375051" rtl="0" eaLnBrk="1" latinLnBrk="0" hangingPunct="1">
      <a:defRPr sz="98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pen.alipay.com/platform/banner.htm?page=xinyongjiehua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mailto:STSPROJECT@zmxy.com.cn" TargetMode="External"/><Relationship Id="rId5" Type="http://schemas.openxmlformats.org/officeDocument/2006/relationships/hyperlink" Target="http://www.xin.xin/#/detail/1-0-2" TargetMode="External"/><Relationship Id="rId4" Type="http://schemas.openxmlformats.org/officeDocument/2006/relationships/hyperlink" Target="https://b.zmxy.com.cn/activity/solution.htm?solutionId=renthous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34465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34483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8095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8302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8324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32404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79196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567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88235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8051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3760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95890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6817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8243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r>
              <a:rPr lang="zh-CN" altLang="en-US" b="1" dirty="0">
                <a:solidFill>
                  <a:srgbClr val="FF0000"/>
                </a:solidFill>
              </a:rPr>
              <a:t>备注</a:t>
            </a:r>
            <a:r>
              <a:rPr lang="en-US" altLang="zh-CN" b="1" dirty="0">
                <a:solidFill>
                  <a:srgbClr val="FF0000"/>
                </a:solidFill>
              </a:rPr>
              <a:t>1</a:t>
            </a:r>
            <a:r>
              <a:rPr lang="zh-CN" altLang="en-US" b="1" dirty="0">
                <a:solidFill>
                  <a:srgbClr val="FF0000"/>
                </a:solidFill>
              </a:rPr>
              <a:t>：</a:t>
            </a:r>
            <a:endParaRPr lang="en-US" altLang="zh-CN" b="1" dirty="0">
              <a:solidFill>
                <a:srgbClr val="FF0000"/>
              </a:solidFill>
            </a:endParaRPr>
          </a:p>
          <a:p>
            <a:r>
              <a:rPr lang="en-US" altLang="zh-CN" b="1" dirty="0">
                <a:solidFill>
                  <a:srgbClr val="FF0000"/>
                </a:solidFill>
              </a:rPr>
              <a:t>      1.1</a:t>
            </a:r>
            <a:r>
              <a:rPr lang="en-US" altLang="zh-CN" b="0" dirty="0">
                <a:solidFill>
                  <a:srgbClr val="FF0000"/>
                </a:solidFill>
              </a:rPr>
              <a:t> </a:t>
            </a:r>
            <a:r>
              <a:rPr lang="zh-CN" altLang="en-US" dirty="0"/>
              <a:t>芝麻信用欢迎所有合作伙伴的接入，并向</a:t>
            </a:r>
            <a:r>
              <a:rPr lang="zh-CN" altLang="en-US" b="1" dirty="0"/>
              <a:t>所有合作伙伴</a:t>
            </a:r>
            <a:r>
              <a:rPr lang="zh-CN" altLang="en-US" dirty="0"/>
              <a:t>提供芝麻信用分、芝麻风控能力、芝麻信用前台流量（信用生活）、蚂蚁生态共赢基金相关的</a:t>
            </a:r>
            <a:r>
              <a:rPr lang="zh-CN" altLang="en-US" b="1" dirty="0"/>
              <a:t>支持</a:t>
            </a:r>
            <a:endParaRPr lang="en-US" altLang="zh-CN" b="1" dirty="0"/>
          </a:p>
          <a:p>
            <a:r>
              <a:rPr lang="zh-CN" altLang="en-US" b="0" dirty="0"/>
              <a:t>      </a:t>
            </a:r>
            <a:r>
              <a:rPr lang="en-US" altLang="zh-CN" b="1" dirty="0"/>
              <a:t>1.2</a:t>
            </a:r>
            <a:r>
              <a:rPr lang="en-US" altLang="zh-CN" b="0" dirty="0"/>
              <a:t> </a:t>
            </a:r>
            <a:r>
              <a:rPr lang="zh-CN" altLang="en-US" b="0" dirty="0"/>
              <a:t>合作伙伴需要</a:t>
            </a:r>
            <a:r>
              <a:rPr lang="zh-CN" altLang="en-US" b="1" dirty="0"/>
              <a:t>首先确认要使用芝麻信用所要从事的业务或者服务是什么，</a:t>
            </a:r>
            <a:r>
              <a:rPr lang="zh-CN" altLang="en-US" b="0" dirty="0"/>
              <a:t>前期进行商业模式分析和商业推演能够很好的加速您接入芝麻信用平台的速度；</a:t>
            </a:r>
            <a:endParaRPr lang="en-US" altLang="zh-CN" b="0" dirty="0"/>
          </a:p>
          <a:p>
            <a:r>
              <a:rPr lang="en-US" altLang="zh-CN" b="0" dirty="0"/>
              <a:t>      </a:t>
            </a:r>
            <a:r>
              <a:rPr lang="en-US" altLang="zh-CN" b="1" dirty="0"/>
              <a:t>1.3</a:t>
            </a:r>
            <a:r>
              <a:rPr lang="en-US" altLang="zh-CN" b="0" dirty="0"/>
              <a:t> </a:t>
            </a:r>
            <a:r>
              <a:rPr lang="zh-CN" altLang="en-US" b="0" dirty="0"/>
              <a:t>也可以登陆 </a:t>
            </a:r>
            <a:r>
              <a:rPr lang="en-US" altLang="zh-CN" b="0" dirty="0"/>
              <a:t>open.Alipay.com/zhima/index.com </a:t>
            </a:r>
            <a:r>
              <a:rPr lang="zh-CN" altLang="en-US" b="0" dirty="0"/>
              <a:t>去查看相关芝麻信用提供接入的行业方案</a:t>
            </a:r>
            <a:endParaRPr lang="en-US" altLang="zh-CN" b="0" dirty="0"/>
          </a:p>
          <a:p>
            <a:endParaRPr lang="en-US" altLang="zh-CN" b="1" dirty="0"/>
          </a:p>
          <a:p>
            <a:r>
              <a:rPr lang="zh-CN" altLang="en-US" b="1" dirty="0"/>
              <a:t>备注</a:t>
            </a:r>
            <a:r>
              <a:rPr lang="en-US" altLang="zh-CN" b="1" dirty="0"/>
              <a:t>2</a:t>
            </a:r>
            <a:r>
              <a:rPr lang="zh-CN" altLang="en-US" b="1" dirty="0"/>
              <a:t>：</a:t>
            </a:r>
            <a:endParaRPr lang="en-US" altLang="zh-CN" b="1" dirty="0"/>
          </a:p>
          <a:p>
            <a:r>
              <a:rPr lang="en-US" altLang="zh-CN" b="1" dirty="0"/>
              <a:t>      open.Alipay.com </a:t>
            </a:r>
            <a:r>
              <a:rPr lang="zh-CN" altLang="en-US" b="0" dirty="0"/>
              <a:t>注册并登陆蚂蚁开放平台，</a:t>
            </a:r>
            <a:r>
              <a:rPr lang="zh-CN" altLang="en-US" b="1" dirty="0"/>
              <a:t>所有基于芝麻信用的业务都成长在蚂蚁开放平台，</a:t>
            </a:r>
            <a:r>
              <a:rPr lang="zh-CN" altLang="en-US" b="0" dirty="0"/>
              <a:t>相关芝麻信用分调用接口、信用借还接口等的调用都需要借助蚂蚁开放平台进行后续开发</a:t>
            </a:r>
            <a:endParaRPr lang="en-US" altLang="zh-CN" b="0" dirty="0"/>
          </a:p>
          <a:p>
            <a:endParaRPr lang="en-US" altLang="zh-CN" b="1" dirty="0"/>
          </a:p>
          <a:p>
            <a:r>
              <a:rPr lang="zh-CN" altLang="en-US" b="1" dirty="0"/>
              <a:t>备注</a:t>
            </a:r>
            <a:r>
              <a:rPr lang="en-US" altLang="zh-CN" b="1" dirty="0"/>
              <a:t>3</a:t>
            </a:r>
            <a:r>
              <a:rPr lang="zh-CN" altLang="en-US" b="1" dirty="0"/>
              <a:t>：</a:t>
            </a:r>
            <a:r>
              <a:rPr lang="zh-CN" altLang="en-US" b="0" dirty="0"/>
              <a:t>创建开放平台应用，作为承载接口调用等相关开发工作的容器</a:t>
            </a:r>
            <a:endParaRPr lang="en-US" altLang="zh-CN" b="0" dirty="0"/>
          </a:p>
          <a:p>
            <a:endParaRPr lang="en-US" altLang="zh-CN" b="1" dirty="0"/>
          </a:p>
          <a:p>
            <a:r>
              <a:rPr lang="zh-CN" altLang="en-US" b="1" dirty="0"/>
              <a:t>备注</a:t>
            </a:r>
            <a:r>
              <a:rPr lang="en-US" altLang="zh-CN" b="1" dirty="0"/>
              <a:t>4</a:t>
            </a:r>
            <a:r>
              <a:rPr lang="zh-CN" altLang="en-US" b="1" dirty="0"/>
              <a:t>：</a:t>
            </a:r>
            <a:endParaRPr lang="en-US" altLang="zh-CN" b="1" dirty="0"/>
          </a:p>
          <a:p>
            <a:r>
              <a:rPr lang="en-US" altLang="zh-CN" b="1" dirty="0"/>
              <a:t>       </a:t>
            </a:r>
            <a:r>
              <a:rPr lang="zh-CN" altLang="en-US" b="1" dirty="0"/>
              <a:t>签约并获得相关接口的调用权限，</a:t>
            </a:r>
            <a:r>
              <a:rPr lang="zh-CN" altLang="en-US" b="0" dirty="0"/>
              <a:t>签约接口：芝麻信用分、信用借还（如要从事租赁行业）、行业关注名单（风控相关）、芝麻授权等接口，请按需签约，不需要的接口不签约</a:t>
            </a:r>
            <a:endParaRPr lang="en-US" altLang="zh-CN" b="0" dirty="0"/>
          </a:p>
          <a:p>
            <a:endParaRPr lang="en-US" altLang="zh-CN" b="1" dirty="0"/>
          </a:p>
          <a:p>
            <a:r>
              <a:rPr lang="zh-CN" altLang="en-US" b="1" dirty="0"/>
              <a:t>备注</a:t>
            </a:r>
            <a:r>
              <a:rPr lang="en-US" altLang="zh-CN" b="1" dirty="0"/>
              <a:t>5</a:t>
            </a:r>
            <a:r>
              <a:rPr lang="zh-CN" altLang="en-US" b="1" dirty="0"/>
              <a:t>：</a:t>
            </a:r>
            <a:r>
              <a:rPr lang="zh-CN" altLang="en-US" b="0" dirty="0"/>
              <a:t>按照自身业务需要进行开发相关流程，参考：打开支付宝直接搜索”内啥“ ”探物“ </a:t>
            </a:r>
            <a:r>
              <a:rPr lang="en-US" altLang="zh-CN" b="0" dirty="0"/>
              <a:t>“</a:t>
            </a:r>
            <a:r>
              <a:rPr lang="zh-CN" altLang="en-US" b="0" dirty="0"/>
              <a:t>人人租机” “机蜜”等已经上线的服务方</a:t>
            </a:r>
            <a:endParaRPr lang="en-US" altLang="zh-CN" b="0" dirty="0"/>
          </a:p>
          <a:p>
            <a:endParaRPr lang="en-US" altLang="zh-CN" b="1" dirty="0"/>
          </a:p>
          <a:p>
            <a:r>
              <a:rPr lang="zh-CN" altLang="en-US" b="1" dirty="0"/>
              <a:t>备注</a:t>
            </a:r>
            <a:r>
              <a:rPr lang="en-US" altLang="zh-CN" b="1" dirty="0"/>
              <a:t>6</a:t>
            </a:r>
            <a:r>
              <a:rPr lang="zh-CN" altLang="en-US" b="1" dirty="0"/>
              <a:t>：</a:t>
            </a:r>
            <a:r>
              <a:rPr lang="zh-CN" altLang="en-US" b="0" dirty="0"/>
              <a:t>创建生活号，类比微信公众号，作为</a:t>
            </a:r>
            <a:r>
              <a:rPr lang="zh-CN" altLang="en-US" b="1" dirty="0"/>
              <a:t>信用服务的入口</a:t>
            </a:r>
            <a:r>
              <a:rPr lang="zh-CN" altLang="en-US" b="0" dirty="0"/>
              <a:t>和</a:t>
            </a:r>
            <a:r>
              <a:rPr lang="zh-CN" altLang="en-US" b="1" dirty="0"/>
              <a:t>用户运营的阵地</a:t>
            </a:r>
            <a:endParaRPr lang="en-US" altLang="zh-CN" b="0" dirty="0"/>
          </a:p>
          <a:p>
            <a:endParaRPr lang="en-US" altLang="zh-CN" b="1" dirty="0"/>
          </a:p>
          <a:p>
            <a:r>
              <a:rPr lang="zh-CN" altLang="en-US" b="1" dirty="0"/>
              <a:t>备注</a:t>
            </a:r>
            <a:r>
              <a:rPr lang="en-US" altLang="zh-CN" b="1" dirty="0"/>
              <a:t>7</a:t>
            </a:r>
            <a:r>
              <a:rPr lang="zh-CN" altLang="en-US" b="1" dirty="0"/>
              <a:t>：配置生活</a:t>
            </a:r>
            <a:endParaRPr lang="en-US" altLang="zh-CN" b="1" dirty="0"/>
          </a:p>
          <a:p>
            <a:endParaRPr lang="en-US" altLang="zh-CN" b="1" dirty="0"/>
          </a:p>
          <a:p>
            <a:r>
              <a:rPr lang="zh-CN" altLang="en-US" b="1" dirty="0"/>
              <a:t>备注</a:t>
            </a:r>
            <a:r>
              <a:rPr lang="en-US" altLang="zh-CN" b="1" dirty="0"/>
              <a:t>8</a:t>
            </a:r>
            <a:r>
              <a:rPr lang="zh-CN" altLang="en-US" b="1" dirty="0"/>
              <a:t>：发起入驻申请之后，</a:t>
            </a:r>
            <a:r>
              <a:rPr lang="zh-CN" altLang="en-US" b="0" dirty="0"/>
              <a:t>芝麻工作人员会对商户的业务流程进行审核</a:t>
            </a:r>
            <a:endParaRPr lang="en-US" altLang="zh-CN" b="0" dirty="0"/>
          </a:p>
          <a:p>
            <a:pPr marL="0" marR="0" lvl="0" indent="0" algn="l" defTabSz="584200" rtl="0" eaLnBrk="0" fontAlgn="base" latinLnBrk="0" hangingPunct="0">
              <a:lnSpc>
                <a:spcPct val="100000"/>
              </a:lnSpc>
              <a:spcBef>
                <a:spcPct val="0"/>
              </a:spcBef>
              <a:spcAft>
                <a:spcPct val="0"/>
              </a:spcAft>
              <a:buClrTx/>
              <a:buSzTx/>
              <a:buFontTx/>
              <a:buNone/>
              <a:tabLst/>
              <a:defRPr/>
            </a:pPr>
            <a:endParaRPr lang="en-US" altLang="zh-CN" b="1" dirty="0"/>
          </a:p>
          <a:p>
            <a:pPr marL="0" marR="0" lvl="0" indent="0" algn="l" defTabSz="584200" rtl="0" eaLnBrk="0" fontAlgn="base" latinLnBrk="0" hangingPunct="0">
              <a:lnSpc>
                <a:spcPct val="100000"/>
              </a:lnSpc>
              <a:spcBef>
                <a:spcPct val="0"/>
              </a:spcBef>
              <a:spcAft>
                <a:spcPct val="0"/>
              </a:spcAft>
              <a:buClrTx/>
              <a:buSzTx/>
              <a:buFontTx/>
              <a:buNone/>
              <a:tabLst/>
              <a:defRPr/>
            </a:pPr>
            <a:r>
              <a:rPr lang="zh-CN" altLang="en-US" b="1" dirty="0"/>
              <a:t>备注</a:t>
            </a:r>
            <a:r>
              <a:rPr lang="en-US" altLang="zh-CN" b="1" dirty="0"/>
              <a:t>9</a:t>
            </a:r>
            <a:r>
              <a:rPr lang="zh-CN" altLang="en-US" b="1" dirty="0"/>
              <a:t>：</a:t>
            </a:r>
            <a:r>
              <a:rPr lang="zh-CN" altLang="en-US" b="0" dirty="0"/>
              <a:t>请按照芝麻信用前台生活号的要求标准进行配置（</a:t>
            </a:r>
            <a:r>
              <a:rPr lang="en-US" altLang="zh-CN" b="0" dirty="0" err="1"/>
              <a:t>url</a:t>
            </a:r>
            <a:r>
              <a:rPr lang="zh-CN" altLang="en-US" b="0" dirty="0"/>
              <a:t>）</a:t>
            </a:r>
            <a:r>
              <a:rPr lang="en-US" altLang="zh-CN" b="0" dirty="0"/>
              <a:t>; </a:t>
            </a:r>
            <a:r>
              <a:rPr lang="zh-CN" altLang="en-US" b="0" dirty="0"/>
              <a:t>按照信用生活频道运营的前台要求，进行准备相关文案等资料（</a:t>
            </a:r>
            <a:r>
              <a:rPr lang="en-US" altLang="zh-CN" b="0" dirty="0"/>
              <a:t>banner</a:t>
            </a:r>
            <a:r>
              <a:rPr lang="zh-CN" altLang="en-US" b="0" dirty="0"/>
              <a:t>、简介、图片等）</a:t>
            </a:r>
            <a:endParaRPr lang="en-US" altLang="zh-CN" b="1" dirty="0"/>
          </a:p>
          <a:p>
            <a:endParaRPr lang="en-US" altLang="zh-CN" b="1" dirty="0"/>
          </a:p>
          <a:p>
            <a:r>
              <a:rPr lang="zh-CN" altLang="en-US" b="1" dirty="0"/>
              <a:t>备注</a:t>
            </a:r>
            <a:r>
              <a:rPr lang="en-US" altLang="zh-CN" b="1" dirty="0"/>
              <a:t>10</a:t>
            </a:r>
            <a:r>
              <a:rPr lang="zh-CN" altLang="en-US" b="1" dirty="0"/>
              <a:t>：</a:t>
            </a:r>
            <a:endParaRPr lang="en-US" altLang="zh-CN" b="1" dirty="0"/>
          </a:p>
        </p:txBody>
      </p:sp>
    </p:spTree>
    <p:extLst>
      <p:ext uri="{BB962C8B-B14F-4D97-AF65-F5344CB8AC3E}">
        <p14:creationId xmlns:p14="http://schemas.microsoft.com/office/powerpoint/2010/main" val="4184922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pPr>
              <a:buClr>
                <a:schemeClr val="bg1"/>
              </a:buClr>
            </a:pPr>
            <a:r>
              <a:rPr lang="zh-CN" altLang="en-US" b="1" dirty="0">
                <a:solidFill>
                  <a:schemeClr val="bg1"/>
                </a:solidFill>
              </a:rPr>
              <a:t>芝麻信用能力接入无门槛 行业方案全开放</a:t>
            </a:r>
            <a:endParaRPr lang="en-US" altLang="zh-CN" b="1" dirty="0">
              <a:solidFill>
                <a:schemeClr val="bg1"/>
              </a:solidFill>
            </a:endParaRPr>
          </a:p>
          <a:p>
            <a:endParaRPr lang="en-US" altLang="zh-CN" b="1" dirty="0">
              <a:solidFill>
                <a:schemeClr val="bg1"/>
              </a:solidFill>
            </a:endParaRPr>
          </a:p>
          <a:p>
            <a:r>
              <a:rPr lang="en-US" altLang="zh-CN" b="1" dirty="0">
                <a:solidFill>
                  <a:schemeClr val="bg1"/>
                </a:solidFill>
              </a:rPr>
              <a:t>A. </a:t>
            </a:r>
            <a:r>
              <a:rPr lang="zh-CN" altLang="en-US" b="1" dirty="0">
                <a:solidFill>
                  <a:schemeClr val="bg1"/>
                </a:solidFill>
              </a:rPr>
              <a:t>信用小额租赁借还方案：</a:t>
            </a:r>
            <a:r>
              <a:rPr lang="en-US" altLang="zh-CN" b="1" dirty="0">
                <a:solidFill>
                  <a:schemeClr val="bg1"/>
                </a:solidFill>
                <a:hlinkClick r:id="rId3"/>
              </a:rPr>
              <a:t>https://open.alipay.com/platform/banner.htm?page=xinyongjiehuan</a:t>
            </a:r>
            <a:endParaRPr lang="en-US" altLang="zh-CN" b="1" dirty="0">
              <a:solidFill>
                <a:schemeClr val="bg1"/>
              </a:solidFill>
            </a:endParaRPr>
          </a:p>
          <a:p>
            <a:r>
              <a:rPr lang="en-US" altLang="zh-CN" b="1" dirty="0">
                <a:solidFill>
                  <a:schemeClr val="bg1"/>
                </a:solidFill>
              </a:rPr>
              <a:t>B. </a:t>
            </a:r>
            <a:r>
              <a:rPr lang="zh-CN" altLang="en-US" b="1" dirty="0">
                <a:solidFill>
                  <a:schemeClr val="bg1"/>
                </a:solidFill>
              </a:rPr>
              <a:t>信用房屋租赁方案：</a:t>
            </a:r>
            <a:endParaRPr lang="en-US" altLang="zh-CN" b="1" dirty="0">
              <a:solidFill>
                <a:schemeClr val="bg1"/>
              </a:solidFill>
            </a:endParaRPr>
          </a:p>
          <a:p>
            <a:r>
              <a:rPr lang="en-US" altLang="zh-CN" b="1" dirty="0">
                <a:solidFill>
                  <a:schemeClr val="bg1"/>
                </a:solidFill>
                <a:hlinkClick r:id="rId4"/>
              </a:rPr>
              <a:t>https://b.zmxy.com.cn/activity/solution.htm?solutionId=renthouse</a:t>
            </a:r>
            <a:endParaRPr lang="en-US" altLang="zh-CN" b="1" dirty="0">
              <a:solidFill>
                <a:schemeClr val="bg1"/>
              </a:solidFill>
            </a:endParaRPr>
          </a:p>
          <a:p>
            <a:r>
              <a:rPr lang="en-US" altLang="zh-CN" b="1" dirty="0">
                <a:solidFill>
                  <a:schemeClr val="bg1"/>
                </a:solidFill>
              </a:rPr>
              <a:t>C.</a:t>
            </a:r>
            <a:r>
              <a:rPr lang="zh-CN" altLang="en-US" b="1" dirty="0">
                <a:solidFill>
                  <a:schemeClr val="bg1"/>
                </a:solidFill>
              </a:rPr>
              <a:t> 信用出行行业方案：</a:t>
            </a:r>
            <a:endParaRPr lang="en-US" altLang="zh-CN" b="1" dirty="0">
              <a:solidFill>
                <a:schemeClr val="bg1"/>
              </a:solidFill>
            </a:endParaRPr>
          </a:p>
          <a:p>
            <a:r>
              <a:rPr lang="en-US" altLang="zh-CN" b="1" dirty="0">
                <a:solidFill>
                  <a:schemeClr val="bg1"/>
                </a:solidFill>
                <a:hlinkClick r:id="rId5"/>
              </a:rPr>
              <a:t>http://www.xin.xin/#/detail/1-0-2</a:t>
            </a:r>
            <a:endParaRPr lang="en-US" altLang="zh-CN" b="1" dirty="0">
              <a:solidFill>
                <a:schemeClr val="bg1"/>
              </a:solidFill>
            </a:endParaRPr>
          </a:p>
          <a:p>
            <a:endParaRPr lang="en-US" altLang="zh-CN" b="1" dirty="0">
              <a:solidFill>
                <a:schemeClr val="bg1"/>
              </a:solidFill>
            </a:endParaRPr>
          </a:p>
          <a:p>
            <a:r>
              <a:rPr lang="en-US" altLang="zh-CN" b="1" dirty="0">
                <a:solidFill>
                  <a:schemeClr val="bg1"/>
                </a:solidFill>
              </a:rPr>
              <a:t>D. </a:t>
            </a:r>
            <a:r>
              <a:rPr lang="zh-CN" altLang="en-US" b="1" dirty="0">
                <a:solidFill>
                  <a:schemeClr val="bg1"/>
                </a:solidFill>
              </a:rPr>
              <a:t>其他创新行业方案</a:t>
            </a:r>
            <a:endParaRPr lang="en-US" altLang="zh-CN" b="1" dirty="0">
              <a:solidFill>
                <a:schemeClr val="bg1"/>
              </a:solidFill>
            </a:endParaRPr>
          </a:p>
          <a:p>
            <a:r>
              <a:rPr lang="zh-CN" altLang="en-US" b="1" dirty="0">
                <a:solidFill>
                  <a:schemeClr val="bg1"/>
                </a:solidFill>
              </a:rPr>
              <a:t>信用服务、信用订阅、信用新零售，等您来开发</a:t>
            </a:r>
            <a:endParaRPr lang="en-US" altLang="zh-CN" b="1" dirty="0">
              <a:solidFill>
                <a:schemeClr val="bg1"/>
              </a:solidFill>
            </a:endParaRPr>
          </a:p>
          <a:p>
            <a:r>
              <a:rPr lang="zh-CN" altLang="en-US" sz="1800" b="1" dirty="0">
                <a:solidFill>
                  <a:schemeClr val="bg1"/>
                </a:solidFill>
              </a:rPr>
              <a:t>如果您有创新的行业解决方案，可以同芝麻信用一道共同推进落地，可将</a:t>
            </a:r>
            <a:r>
              <a:rPr lang="en-US" altLang="zh-CN" sz="1800" b="1" dirty="0" err="1">
                <a:solidFill>
                  <a:schemeClr val="bg1"/>
                </a:solidFill>
              </a:rPr>
              <a:t>bp</a:t>
            </a:r>
            <a:r>
              <a:rPr lang="zh-CN" altLang="en-US" sz="1800" b="1" dirty="0">
                <a:solidFill>
                  <a:schemeClr val="bg1"/>
                </a:solidFill>
              </a:rPr>
              <a:t>发送至：</a:t>
            </a:r>
            <a:r>
              <a:rPr lang="en-US" altLang="zh-CN" sz="1800" b="1" kern="100" dirty="0">
                <a:solidFill>
                  <a:schemeClr val="bg1"/>
                </a:solidFill>
                <a:cs typeface="Times New Roman" panose="02020603050405020304" pitchFamily="18" charset="0"/>
                <a:hlinkClick r:id="rId6"/>
              </a:rPr>
              <a:t> </a:t>
            </a:r>
            <a:r>
              <a:rPr lang="en-US" altLang="zh-CN" sz="1800" b="1" kern="100" dirty="0">
                <a:solidFill>
                  <a:srgbClr val="00B0F0"/>
                </a:solidFill>
                <a:cs typeface="Times New Roman" panose="02020603050405020304" pitchFamily="18" charset="0"/>
                <a:hlinkClick r:id="rId6"/>
              </a:rPr>
              <a:t>STSPROJECT@zmxy.com.cn</a:t>
            </a:r>
            <a:r>
              <a:rPr lang="zh-CN" altLang="en-US" sz="1800" b="1" kern="100" dirty="0">
                <a:solidFill>
                  <a:schemeClr val="bg1"/>
                </a:solidFill>
                <a:cs typeface="Times New Roman" panose="02020603050405020304" pitchFamily="18" charset="0"/>
              </a:rPr>
              <a:t>待进一步联系</a:t>
            </a:r>
            <a:endParaRPr lang="en-US" altLang="zh-CN" sz="1800" b="1" dirty="0">
              <a:solidFill>
                <a:schemeClr val="bg1"/>
              </a:solidFill>
            </a:endParaRPr>
          </a:p>
          <a:p>
            <a:endParaRPr lang="zh-CN" altLang="en-US" dirty="0"/>
          </a:p>
        </p:txBody>
      </p:sp>
    </p:spTree>
    <p:extLst>
      <p:ext uri="{BB962C8B-B14F-4D97-AF65-F5344CB8AC3E}">
        <p14:creationId xmlns:p14="http://schemas.microsoft.com/office/powerpoint/2010/main" val="159834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63768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15837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313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055813" y="685800"/>
            <a:ext cx="10969626"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36056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038" y="1118474"/>
            <a:ext cx="9792415" cy="771763"/>
          </a:xfrm>
          <a:prstGeom prst="rect">
            <a:avLst/>
          </a:prstGeom>
        </p:spPr>
        <p:txBody>
          <a:bodyPr vert="horz"/>
          <a:lstStyle>
            <a:lvl1pPr algn="ctr">
              <a:defRPr>
                <a:solidFill>
                  <a:srgbClr val="00B0F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728073" y="2040256"/>
            <a:ext cx="8064342" cy="920115"/>
          </a:xfrm>
          <a:prstGeom prst="rect">
            <a:avLst/>
          </a:prstGeom>
        </p:spPr>
        <p:txBody>
          <a:bodyPr vert="horz"/>
          <a:lstStyle>
            <a:lvl1pPr marL="0" indent="0" algn="ctr">
              <a:buNone/>
              <a:defRPr>
                <a:latin typeface="微软雅黑" panose="020B0503020204020204" pitchFamily="34" charset="-122"/>
                <a:ea typeface="微软雅黑" panose="020B0503020204020204" pitchFamily="34" charset="-122"/>
              </a:defRPr>
            </a:lvl1pPr>
            <a:lvl2pPr marL="315056" indent="0" algn="ctr">
              <a:buNone/>
              <a:defRPr/>
            </a:lvl2pPr>
            <a:lvl3pPr marL="630113" indent="0" algn="ctr">
              <a:buNone/>
              <a:defRPr/>
            </a:lvl3pPr>
            <a:lvl4pPr marL="945169" indent="0" algn="ctr">
              <a:buNone/>
              <a:defRPr/>
            </a:lvl4pPr>
            <a:lvl5pPr marL="1260226" indent="0" algn="ctr">
              <a:buNone/>
              <a:defRPr/>
            </a:lvl5pPr>
            <a:lvl6pPr marL="1575282" indent="0" algn="ctr">
              <a:buNone/>
              <a:defRPr/>
            </a:lvl6pPr>
            <a:lvl7pPr marL="1890339" indent="0" algn="ctr">
              <a:buNone/>
              <a:defRPr/>
            </a:lvl7pPr>
            <a:lvl8pPr marL="2205395" indent="0" algn="ctr">
              <a:buNone/>
              <a:defRPr/>
            </a:lvl8pPr>
            <a:lvl9pPr marL="2520451" indent="0" algn="ctr">
              <a:buNone/>
              <a:defRPr/>
            </a:lvl9pPr>
          </a:lstStyle>
          <a:p>
            <a:r>
              <a:rPr lang="zh-CN" altLang="en-US"/>
              <a:t>单击此处编辑母版副标题样式</a:t>
            </a:r>
          </a:p>
        </p:txBody>
      </p:sp>
      <p:sp>
        <p:nvSpPr>
          <p:cNvPr id="4" name="Rectangle 4"/>
          <p:cNvSpPr>
            <a:spLocks noGrp="1"/>
          </p:cNvSpPr>
          <p:nvPr>
            <p:ph type="sldNum" sz="quarter" idx="10"/>
          </p:nvPr>
        </p:nvSpPr>
        <p:spPr>
          <a:ln/>
        </p:spPr>
        <p:txBody>
          <a:bodyPr/>
          <a:lstStyle>
            <a:lvl1pPr>
              <a:defRPr/>
            </a:lvl1pPr>
          </a:lstStyle>
          <a:p>
            <a:fld id="{ED413977-FB65-4422-9FEA-E02A3C45FA6D}" type="slidenum">
              <a:rPr lang="en-US" altLang="zh-CN"/>
              <a:pPr/>
              <a:t>‹#›</a:t>
            </a:fld>
            <a:endParaRPr lang="en-US" altLang="zh-CN"/>
          </a:p>
        </p:txBody>
      </p:sp>
    </p:spTree>
    <p:extLst>
      <p:ext uri="{BB962C8B-B14F-4D97-AF65-F5344CB8AC3E}">
        <p14:creationId xmlns:p14="http://schemas.microsoft.com/office/powerpoint/2010/main" val="120945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026" y="212450"/>
            <a:ext cx="10368439" cy="531811"/>
          </a:xfrm>
          <a:prstGeom prst="rect">
            <a:avLst/>
          </a:prstGeom>
        </p:spPr>
        <p:txBody>
          <a:bodyPr vert="horz"/>
          <a:lstStyle>
            <a:lvl1pPr>
              <a:defRPr sz="2481">
                <a:solidFill>
                  <a:srgbClr val="00B0F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a:xfrm>
            <a:off x="576026" y="840106"/>
            <a:ext cx="10368439" cy="2376131"/>
          </a:xfrm>
          <a:prstGeom prst="rect">
            <a:avLst/>
          </a:prstGeom>
        </p:spPr>
        <p:txBody>
          <a:bodyPr vert="horz"/>
          <a:lstStyle>
            <a:lvl1pPr>
              <a:lnSpc>
                <a:spcPct val="120000"/>
              </a:lnSpc>
              <a:buClr>
                <a:schemeClr val="tx1">
                  <a:lumMod val="50000"/>
                  <a:lumOff val="50000"/>
                </a:schemeClr>
              </a:buClr>
              <a:defRPr>
                <a:solidFill>
                  <a:schemeClr val="tx1">
                    <a:lumMod val="50000"/>
                    <a:lumOff val="50000"/>
                  </a:schemeClr>
                </a:solidFill>
                <a:latin typeface="微软雅黑" panose="020B0503020204020204" pitchFamily="34" charset="-122"/>
                <a:ea typeface="微软雅黑" panose="020B0503020204020204" pitchFamily="34" charset="-122"/>
              </a:defRPr>
            </a:lvl1pPr>
            <a:lvl2pPr marL="498839" indent="-183783">
              <a:lnSpc>
                <a:spcPct val="120000"/>
              </a:lnSpc>
              <a:buClr>
                <a:schemeClr val="tx1">
                  <a:lumMod val="50000"/>
                  <a:lumOff val="50000"/>
                </a:schemeClr>
              </a:buClr>
              <a:buFont typeface="Wingdings" panose="05000000000000000000" pitchFamily="2" charset="2"/>
              <a:buChar char="Ø"/>
              <a:defRPr>
                <a:solidFill>
                  <a:schemeClr val="tx1">
                    <a:lumMod val="50000"/>
                    <a:lumOff val="50000"/>
                  </a:schemeClr>
                </a:solidFill>
                <a:latin typeface="微软雅黑" panose="020B0503020204020204" pitchFamily="34" charset="-122"/>
                <a:ea typeface="微软雅黑" panose="020B0503020204020204" pitchFamily="34" charset="-122"/>
              </a:defRPr>
            </a:lvl2pPr>
            <a:lvl3pPr marL="849996" indent="-219884">
              <a:lnSpc>
                <a:spcPct val="120000"/>
              </a:lnSpc>
              <a:buClr>
                <a:schemeClr val="tx1">
                  <a:lumMod val="50000"/>
                  <a:lumOff val="50000"/>
                </a:schemeClr>
              </a:buClr>
              <a:buFont typeface="Wingdings" panose="05000000000000000000" pitchFamily="2" charset="2"/>
              <a:buChar char="ü"/>
              <a:defRPr>
                <a:solidFill>
                  <a:schemeClr val="tx1">
                    <a:lumMod val="50000"/>
                    <a:lumOff val="50000"/>
                  </a:schemeClr>
                </a:solidFill>
                <a:latin typeface="微软雅黑" panose="020B0503020204020204" pitchFamily="34" charset="-122"/>
                <a:ea typeface="微软雅黑" panose="020B0503020204020204" pitchFamily="34" charset="-122"/>
              </a:defRPr>
            </a:lvl3pPr>
            <a:lvl4pPr>
              <a:lnSpc>
                <a:spcPct val="120000"/>
              </a:lnSpc>
              <a:buClr>
                <a:schemeClr val="tx1">
                  <a:lumMod val="50000"/>
                  <a:lumOff val="50000"/>
                </a:schemeClr>
              </a:buClr>
              <a:defRPr>
                <a:solidFill>
                  <a:schemeClr val="tx1">
                    <a:lumMod val="50000"/>
                    <a:lumOff val="50000"/>
                  </a:schemeClr>
                </a:solidFill>
                <a:latin typeface="微软雅黑" panose="020B0503020204020204" pitchFamily="34" charset="-122"/>
                <a:ea typeface="微软雅黑" panose="020B0503020204020204" pitchFamily="34" charset="-122"/>
              </a:defRPr>
            </a:lvl4pPr>
            <a:lvl5pPr>
              <a:lnSpc>
                <a:spcPct val="120000"/>
              </a:lnSpc>
              <a:buClr>
                <a:schemeClr val="tx1">
                  <a:lumMod val="50000"/>
                  <a:lumOff val="50000"/>
                </a:schemeClr>
              </a:buClr>
              <a:defRPr>
                <a:solidFill>
                  <a:schemeClr val="tx1">
                    <a:lumMod val="50000"/>
                    <a:lumOff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Rectangle 4"/>
          <p:cNvSpPr>
            <a:spLocks noGrp="1"/>
          </p:cNvSpPr>
          <p:nvPr>
            <p:ph type="sldNum" sz="quarter" idx="10"/>
          </p:nvPr>
        </p:nvSpPr>
        <p:spPr>
          <a:ln/>
        </p:spPr>
        <p:txBody>
          <a:bodyPr/>
          <a:lstStyle>
            <a:lvl1pPr>
              <a:defRPr/>
            </a:lvl1pPr>
          </a:lstStyle>
          <a:p>
            <a:fld id="{FF558037-9D24-4596-8227-D481D3B29ABD}" type="slidenum">
              <a:rPr lang="en-US" altLang="zh-CN"/>
              <a:pPr/>
              <a:t>‹#›</a:t>
            </a:fld>
            <a:endParaRPr lang="en-US" altLang="zh-CN"/>
          </a:p>
        </p:txBody>
      </p:sp>
    </p:spTree>
    <p:extLst>
      <p:ext uri="{BB962C8B-B14F-4D97-AF65-F5344CB8AC3E}">
        <p14:creationId xmlns:p14="http://schemas.microsoft.com/office/powerpoint/2010/main" val="353942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540" y="2313623"/>
            <a:ext cx="9792415" cy="715089"/>
          </a:xfrm>
          <a:prstGeom prst="rect">
            <a:avLst/>
          </a:prstGeom>
        </p:spPr>
        <p:txBody>
          <a:bodyPr vert="horz" anchor="t"/>
          <a:lstStyle>
            <a:lvl1pPr algn="l">
              <a:defRPr sz="2757" b="1" cap="a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910540" y="1526025"/>
            <a:ext cx="9792415" cy="787598"/>
          </a:xfrm>
          <a:prstGeom prst="rect">
            <a:avLst/>
          </a:prstGeom>
        </p:spPr>
        <p:txBody>
          <a:bodyPr vert="horz" anchor="b"/>
          <a:lstStyle>
            <a:lvl1pPr marL="0" indent="0">
              <a:buNone/>
              <a:defRPr sz="1378">
                <a:latin typeface="微软雅黑" panose="020B0503020204020204" pitchFamily="34" charset="-122"/>
                <a:ea typeface="微软雅黑" panose="020B0503020204020204" pitchFamily="34" charset="-122"/>
              </a:defRPr>
            </a:lvl1pPr>
            <a:lvl2pPr marL="315056" indent="0">
              <a:buNone/>
              <a:defRPr sz="1241"/>
            </a:lvl2pPr>
            <a:lvl3pPr marL="630113" indent="0">
              <a:buNone/>
              <a:defRPr sz="1102"/>
            </a:lvl3pPr>
            <a:lvl4pPr marL="945169" indent="0">
              <a:buNone/>
              <a:defRPr sz="964"/>
            </a:lvl4pPr>
            <a:lvl5pPr marL="1260226" indent="0">
              <a:buNone/>
              <a:defRPr sz="964"/>
            </a:lvl5pPr>
            <a:lvl6pPr marL="1575282" indent="0">
              <a:buNone/>
              <a:defRPr sz="964"/>
            </a:lvl6pPr>
            <a:lvl7pPr marL="1890339" indent="0">
              <a:buNone/>
              <a:defRPr sz="964"/>
            </a:lvl7pPr>
            <a:lvl8pPr marL="2205395" indent="0">
              <a:buNone/>
              <a:defRPr sz="964"/>
            </a:lvl8pPr>
            <a:lvl9pPr marL="2520451" indent="0">
              <a:buNone/>
              <a:defRPr sz="964"/>
            </a:lvl9pPr>
          </a:lstStyle>
          <a:p>
            <a:pPr lvl="0"/>
            <a:r>
              <a:rPr lang="zh-CN" altLang="en-US"/>
              <a:t>单击此处编辑母版文本样式</a:t>
            </a:r>
          </a:p>
        </p:txBody>
      </p:sp>
      <p:sp>
        <p:nvSpPr>
          <p:cNvPr id="4" name="Rectangle 4"/>
          <p:cNvSpPr>
            <a:spLocks noGrp="1"/>
          </p:cNvSpPr>
          <p:nvPr>
            <p:ph type="sldNum" sz="quarter" idx="10"/>
          </p:nvPr>
        </p:nvSpPr>
        <p:spPr>
          <a:ln/>
        </p:spPr>
        <p:txBody>
          <a:bodyPr/>
          <a:lstStyle>
            <a:lvl1pPr>
              <a:defRPr/>
            </a:lvl1pPr>
          </a:lstStyle>
          <a:p>
            <a:fld id="{53F60F17-E134-4E59-93C9-16E93147944E}" type="slidenum">
              <a:rPr lang="en-US" altLang="zh-CN"/>
              <a:pPr/>
              <a:t>‹#›</a:t>
            </a:fld>
            <a:endParaRPr lang="en-US" altLang="zh-CN"/>
          </a:p>
        </p:txBody>
      </p:sp>
    </p:spTree>
    <p:extLst>
      <p:ext uri="{BB962C8B-B14F-4D97-AF65-F5344CB8AC3E}">
        <p14:creationId xmlns:p14="http://schemas.microsoft.com/office/powerpoint/2010/main" val="355409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6026" y="144186"/>
            <a:ext cx="10368439" cy="600075"/>
          </a:xfrm>
          <a:prstGeom prst="rect">
            <a:avLst/>
          </a:prstGeom>
        </p:spPr>
        <p:txBody>
          <a:bodyPr vert="horz"/>
          <a:lstStyle>
            <a:lvl1pPr>
              <a:defRPr sz="2481">
                <a:solidFill>
                  <a:srgbClr val="00B0F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sz="half" idx="1"/>
          </p:nvPr>
        </p:nvSpPr>
        <p:spPr>
          <a:xfrm>
            <a:off x="576026" y="840106"/>
            <a:ext cx="5112217" cy="2376131"/>
          </a:xfrm>
          <a:prstGeom prst="rect">
            <a:avLst/>
          </a:prstGeom>
        </p:spPr>
        <p:txBody>
          <a:bodyPr vert="horz"/>
          <a:lstStyle>
            <a:lvl1pPr>
              <a:defRPr sz="1930">
                <a:solidFill>
                  <a:schemeClr val="tx1">
                    <a:lumMod val="50000"/>
                    <a:lumOff val="50000"/>
                  </a:schemeClr>
                </a:solidFill>
                <a:latin typeface="微软雅黑" panose="020B0503020204020204" pitchFamily="34" charset="-122"/>
                <a:ea typeface="微软雅黑" panose="020B0503020204020204" pitchFamily="34" charset="-122"/>
              </a:defRPr>
            </a:lvl1pPr>
            <a:lvl2pPr>
              <a:defRPr sz="1654">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378">
                <a:solidFill>
                  <a:schemeClr val="tx1">
                    <a:lumMod val="50000"/>
                    <a:lumOff val="50000"/>
                  </a:schemeClr>
                </a:solidFill>
                <a:latin typeface="微软雅黑" panose="020B0503020204020204" pitchFamily="34" charset="-122"/>
                <a:ea typeface="微软雅黑" panose="020B0503020204020204" pitchFamily="34" charset="-122"/>
              </a:defRPr>
            </a:lvl3pPr>
            <a:lvl4pPr>
              <a:defRPr sz="1241">
                <a:solidFill>
                  <a:schemeClr val="tx1">
                    <a:lumMod val="50000"/>
                    <a:lumOff val="50000"/>
                  </a:schemeClr>
                </a:solidFill>
                <a:latin typeface="微软雅黑" panose="020B0503020204020204" pitchFamily="34" charset="-122"/>
                <a:ea typeface="微软雅黑" panose="020B0503020204020204" pitchFamily="34" charset="-122"/>
              </a:defRPr>
            </a:lvl4pPr>
            <a:lvl5pPr>
              <a:defRPr sz="1241">
                <a:solidFill>
                  <a:schemeClr val="tx1">
                    <a:lumMod val="50000"/>
                    <a:lumOff val="50000"/>
                  </a:schemeClr>
                </a:solidFill>
                <a:latin typeface="微软雅黑" panose="020B0503020204020204" pitchFamily="34" charset="-122"/>
                <a:ea typeface="微软雅黑" panose="020B0503020204020204" pitchFamily="34" charset="-122"/>
              </a:defRPr>
            </a:lvl5pPr>
            <a:lvl6pPr>
              <a:defRPr sz="1241"/>
            </a:lvl6pPr>
            <a:lvl7pPr>
              <a:defRPr sz="1241"/>
            </a:lvl7pPr>
            <a:lvl8pPr>
              <a:defRPr sz="1241"/>
            </a:lvl8pPr>
            <a:lvl9pPr>
              <a:defRPr sz="124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832248" y="840106"/>
            <a:ext cx="5112217" cy="2376131"/>
          </a:xfrm>
          <a:prstGeom prst="rect">
            <a:avLst/>
          </a:prstGeom>
        </p:spPr>
        <p:txBody>
          <a:bodyPr vert="horz"/>
          <a:lstStyle>
            <a:lvl1pPr>
              <a:defRPr sz="1930">
                <a:solidFill>
                  <a:schemeClr val="tx1">
                    <a:lumMod val="50000"/>
                    <a:lumOff val="50000"/>
                  </a:schemeClr>
                </a:solidFill>
                <a:latin typeface="微软雅黑" panose="020B0503020204020204" pitchFamily="34" charset="-122"/>
                <a:ea typeface="微软雅黑" panose="020B0503020204020204" pitchFamily="34" charset="-122"/>
              </a:defRPr>
            </a:lvl1pPr>
            <a:lvl2pPr>
              <a:defRPr sz="1654">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378">
                <a:solidFill>
                  <a:schemeClr val="tx1">
                    <a:lumMod val="50000"/>
                    <a:lumOff val="50000"/>
                  </a:schemeClr>
                </a:solidFill>
                <a:latin typeface="微软雅黑" panose="020B0503020204020204" pitchFamily="34" charset="-122"/>
                <a:ea typeface="微软雅黑" panose="020B0503020204020204" pitchFamily="34" charset="-122"/>
              </a:defRPr>
            </a:lvl3pPr>
            <a:lvl4pPr>
              <a:defRPr sz="1241">
                <a:solidFill>
                  <a:schemeClr val="tx1">
                    <a:lumMod val="50000"/>
                    <a:lumOff val="50000"/>
                  </a:schemeClr>
                </a:solidFill>
                <a:latin typeface="微软雅黑" panose="020B0503020204020204" pitchFamily="34" charset="-122"/>
                <a:ea typeface="微软雅黑" panose="020B0503020204020204" pitchFamily="34" charset="-122"/>
              </a:defRPr>
            </a:lvl4pPr>
            <a:lvl5pPr>
              <a:defRPr sz="1241">
                <a:solidFill>
                  <a:schemeClr val="tx1">
                    <a:lumMod val="50000"/>
                    <a:lumOff val="50000"/>
                  </a:schemeClr>
                </a:solidFill>
                <a:latin typeface="微软雅黑" panose="020B0503020204020204" pitchFamily="34" charset="-122"/>
                <a:ea typeface="微软雅黑" panose="020B0503020204020204" pitchFamily="34" charset="-122"/>
              </a:defRPr>
            </a:lvl5pPr>
            <a:lvl6pPr>
              <a:defRPr sz="1241"/>
            </a:lvl6pPr>
            <a:lvl7pPr>
              <a:defRPr sz="1241"/>
            </a:lvl7pPr>
            <a:lvl8pPr>
              <a:defRPr sz="1241"/>
            </a:lvl8pPr>
            <a:lvl9pPr>
              <a:defRPr sz="124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p:cNvSpPr>
          <p:nvPr>
            <p:ph type="sldNum" sz="quarter" idx="10"/>
          </p:nvPr>
        </p:nvSpPr>
        <p:spPr>
          <a:ln/>
        </p:spPr>
        <p:txBody>
          <a:bodyPr/>
          <a:lstStyle>
            <a:lvl1pPr>
              <a:defRPr/>
            </a:lvl1pPr>
          </a:lstStyle>
          <a:p>
            <a:fld id="{DE5F750B-ECB5-4375-B85E-EF6303A92D90}" type="slidenum">
              <a:rPr lang="en-US" altLang="zh-CN"/>
              <a:pPr/>
              <a:t>‹#›</a:t>
            </a:fld>
            <a:endParaRPr lang="en-US" altLang="zh-CN"/>
          </a:p>
        </p:txBody>
      </p:sp>
    </p:spTree>
    <p:extLst>
      <p:ext uri="{BB962C8B-B14F-4D97-AF65-F5344CB8AC3E}">
        <p14:creationId xmlns:p14="http://schemas.microsoft.com/office/powerpoint/2010/main" val="27740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026" y="144186"/>
            <a:ext cx="10368439" cy="600075"/>
          </a:xfrm>
          <a:prstGeom prst="rect">
            <a:avLst/>
          </a:prstGeom>
        </p:spPr>
        <p:txBody>
          <a:bodyPr vert="horz"/>
          <a:lstStyle>
            <a:lvl1pPr>
              <a:defRPr sz="2481">
                <a:solidFill>
                  <a:srgbClr val="00B0F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576025" y="805934"/>
            <a:ext cx="5089716" cy="335875"/>
          </a:xfrm>
          <a:prstGeom prst="rect">
            <a:avLst/>
          </a:prstGeom>
        </p:spPr>
        <p:txBody>
          <a:bodyPr vert="horz" anchor="b"/>
          <a:lstStyle>
            <a:lvl1pPr marL="0" indent="0">
              <a:buNone/>
              <a:defRPr sz="1654" b="1">
                <a:solidFill>
                  <a:schemeClr val="tx1">
                    <a:lumMod val="50000"/>
                    <a:lumOff val="50000"/>
                  </a:schemeClr>
                </a:solidFill>
                <a:latin typeface="微软雅黑" panose="020B0503020204020204" pitchFamily="34" charset="-122"/>
                <a:ea typeface="微软雅黑" panose="020B0503020204020204" pitchFamily="34" charset="-122"/>
              </a:defRPr>
            </a:lvl1pPr>
            <a:lvl2pPr marL="315056" indent="0">
              <a:buNone/>
              <a:defRPr sz="1378" b="1"/>
            </a:lvl2pPr>
            <a:lvl3pPr marL="630113" indent="0">
              <a:buNone/>
              <a:defRPr sz="1241" b="1"/>
            </a:lvl3pPr>
            <a:lvl4pPr marL="945169" indent="0">
              <a:buNone/>
              <a:defRPr sz="1102" b="1"/>
            </a:lvl4pPr>
            <a:lvl5pPr marL="1260226" indent="0">
              <a:buNone/>
              <a:defRPr sz="1102" b="1"/>
            </a:lvl5pPr>
            <a:lvl6pPr marL="1575282" indent="0">
              <a:buNone/>
              <a:defRPr sz="1102" b="1"/>
            </a:lvl6pPr>
            <a:lvl7pPr marL="1890339" indent="0">
              <a:buNone/>
              <a:defRPr sz="1102" b="1"/>
            </a:lvl7pPr>
            <a:lvl8pPr marL="2205395" indent="0">
              <a:buNone/>
              <a:defRPr sz="1102" b="1"/>
            </a:lvl8pPr>
            <a:lvl9pPr marL="2520451" indent="0">
              <a:buNone/>
              <a:defRPr sz="1102" b="1"/>
            </a:lvl9pPr>
          </a:lstStyle>
          <a:p>
            <a:pPr lvl="0"/>
            <a:r>
              <a:rPr lang="zh-CN" altLang="en-US"/>
              <a:t>单击此处编辑母版文本样式</a:t>
            </a:r>
          </a:p>
        </p:txBody>
      </p:sp>
      <p:sp>
        <p:nvSpPr>
          <p:cNvPr id="4" name="内容占位符 3"/>
          <p:cNvSpPr>
            <a:spLocks noGrp="1"/>
          </p:cNvSpPr>
          <p:nvPr>
            <p:ph sz="half" idx="2"/>
          </p:nvPr>
        </p:nvSpPr>
        <p:spPr>
          <a:xfrm>
            <a:off x="576025" y="1141809"/>
            <a:ext cx="5089716" cy="2074426"/>
          </a:xfrm>
          <a:prstGeom prst="rect">
            <a:avLst/>
          </a:prstGeom>
        </p:spPr>
        <p:txBody>
          <a:bodyPr vert="horz"/>
          <a:lstStyle>
            <a:lvl1pPr>
              <a:defRPr sz="1654">
                <a:solidFill>
                  <a:schemeClr val="tx1">
                    <a:lumMod val="50000"/>
                    <a:lumOff val="50000"/>
                  </a:schemeClr>
                </a:solidFill>
                <a:latin typeface="微软雅黑" panose="020B0503020204020204" pitchFamily="34" charset="-122"/>
                <a:ea typeface="微软雅黑" panose="020B0503020204020204" pitchFamily="34" charset="-122"/>
              </a:defRPr>
            </a:lvl1pPr>
            <a:lvl2pPr>
              <a:defRPr sz="1378">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241">
                <a:solidFill>
                  <a:schemeClr val="tx1">
                    <a:lumMod val="50000"/>
                    <a:lumOff val="50000"/>
                  </a:schemeClr>
                </a:solidFill>
                <a:latin typeface="微软雅黑" panose="020B0503020204020204" pitchFamily="34" charset="-122"/>
                <a:ea typeface="微软雅黑" panose="020B0503020204020204" pitchFamily="34" charset="-122"/>
              </a:defRPr>
            </a:lvl3pPr>
            <a:lvl4pPr>
              <a:defRPr sz="1102">
                <a:solidFill>
                  <a:schemeClr val="tx1">
                    <a:lumMod val="50000"/>
                    <a:lumOff val="50000"/>
                  </a:schemeClr>
                </a:solidFill>
                <a:latin typeface="微软雅黑" panose="020B0503020204020204" pitchFamily="34" charset="-122"/>
                <a:ea typeface="微软雅黑" panose="020B0503020204020204" pitchFamily="34" charset="-122"/>
              </a:defRPr>
            </a:lvl4pPr>
            <a:lvl5pPr>
              <a:defRPr sz="1102">
                <a:solidFill>
                  <a:schemeClr val="tx1">
                    <a:lumMod val="50000"/>
                    <a:lumOff val="50000"/>
                  </a:schemeClr>
                </a:solidFill>
                <a:latin typeface="微软雅黑" panose="020B0503020204020204" pitchFamily="34" charset="-122"/>
                <a:ea typeface="微软雅黑" panose="020B0503020204020204" pitchFamily="34" charset="-122"/>
              </a:defRPr>
            </a:lvl5pPr>
            <a:lvl6pPr>
              <a:defRPr sz="1102"/>
            </a:lvl6pPr>
            <a:lvl7pPr>
              <a:defRPr sz="1102"/>
            </a:lvl7pPr>
            <a:lvl8pPr>
              <a:defRPr sz="1102"/>
            </a:lvl8pPr>
            <a:lvl9pPr>
              <a:defRPr sz="110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851748" y="805934"/>
            <a:ext cx="5092716" cy="335875"/>
          </a:xfrm>
          <a:prstGeom prst="rect">
            <a:avLst/>
          </a:prstGeom>
        </p:spPr>
        <p:txBody>
          <a:bodyPr vert="horz" anchor="b"/>
          <a:lstStyle>
            <a:lvl1pPr marL="0" indent="0">
              <a:buNone/>
              <a:defRPr sz="1654" b="1">
                <a:solidFill>
                  <a:schemeClr val="tx1">
                    <a:lumMod val="50000"/>
                    <a:lumOff val="50000"/>
                  </a:schemeClr>
                </a:solidFill>
                <a:latin typeface="微软雅黑" panose="020B0503020204020204" pitchFamily="34" charset="-122"/>
                <a:ea typeface="微软雅黑" panose="020B0503020204020204" pitchFamily="34" charset="-122"/>
              </a:defRPr>
            </a:lvl1pPr>
            <a:lvl2pPr marL="315056" indent="0">
              <a:buNone/>
              <a:defRPr sz="1378" b="1"/>
            </a:lvl2pPr>
            <a:lvl3pPr marL="630113" indent="0">
              <a:buNone/>
              <a:defRPr sz="1241" b="1"/>
            </a:lvl3pPr>
            <a:lvl4pPr marL="945169" indent="0">
              <a:buNone/>
              <a:defRPr sz="1102" b="1"/>
            </a:lvl4pPr>
            <a:lvl5pPr marL="1260226" indent="0">
              <a:buNone/>
              <a:defRPr sz="1102" b="1"/>
            </a:lvl5pPr>
            <a:lvl6pPr marL="1575282" indent="0">
              <a:buNone/>
              <a:defRPr sz="1102" b="1"/>
            </a:lvl6pPr>
            <a:lvl7pPr marL="1890339" indent="0">
              <a:buNone/>
              <a:defRPr sz="1102" b="1"/>
            </a:lvl7pPr>
            <a:lvl8pPr marL="2205395" indent="0">
              <a:buNone/>
              <a:defRPr sz="1102" b="1"/>
            </a:lvl8pPr>
            <a:lvl9pPr marL="2520451" indent="0">
              <a:buNone/>
              <a:defRPr sz="1102" b="1"/>
            </a:lvl9pPr>
          </a:lstStyle>
          <a:p>
            <a:pPr lvl="0"/>
            <a:r>
              <a:rPr lang="zh-CN" altLang="en-US"/>
              <a:t>单击此处编辑母版文本样式</a:t>
            </a:r>
          </a:p>
        </p:txBody>
      </p:sp>
      <p:sp>
        <p:nvSpPr>
          <p:cNvPr id="6" name="内容占位符 5"/>
          <p:cNvSpPr>
            <a:spLocks noGrp="1"/>
          </p:cNvSpPr>
          <p:nvPr>
            <p:ph sz="quarter" idx="4"/>
          </p:nvPr>
        </p:nvSpPr>
        <p:spPr>
          <a:xfrm>
            <a:off x="5851748" y="1141809"/>
            <a:ext cx="5092716" cy="2074426"/>
          </a:xfrm>
          <a:prstGeom prst="rect">
            <a:avLst/>
          </a:prstGeom>
        </p:spPr>
        <p:txBody>
          <a:bodyPr vert="horz"/>
          <a:lstStyle>
            <a:lvl1pPr>
              <a:defRPr sz="1654">
                <a:solidFill>
                  <a:schemeClr val="tx1">
                    <a:lumMod val="50000"/>
                    <a:lumOff val="50000"/>
                  </a:schemeClr>
                </a:solidFill>
                <a:latin typeface="微软雅黑" panose="020B0503020204020204" pitchFamily="34" charset="-122"/>
                <a:ea typeface="微软雅黑" panose="020B0503020204020204" pitchFamily="34" charset="-122"/>
              </a:defRPr>
            </a:lvl1pPr>
            <a:lvl2pPr>
              <a:defRPr sz="1378">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241">
                <a:solidFill>
                  <a:schemeClr val="tx1">
                    <a:lumMod val="50000"/>
                    <a:lumOff val="50000"/>
                  </a:schemeClr>
                </a:solidFill>
                <a:latin typeface="微软雅黑" panose="020B0503020204020204" pitchFamily="34" charset="-122"/>
                <a:ea typeface="微软雅黑" panose="020B0503020204020204" pitchFamily="34" charset="-122"/>
              </a:defRPr>
            </a:lvl3pPr>
            <a:lvl4pPr>
              <a:defRPr sz="1102">
                <a:solidFill>
                  <a:schemeClr val="tx1">
                    <a:lumMod val="50000"/>
                    <a:lumOff val="50000"/>
                  </a:schemeClr>
                </a:solidFill>
                <a:latin typeface="微软雅黑" panose="020B0503020204020204" pitchFamily="34" charset="-122"/>
                <a:ea typeface="微软雅黑" panose="020B0503020204020204" pitchFamily="34" charset="-122"/>
              </a:defRPr>
            </a:lvl4pPr>
            <a:lvl5pPr>
              <a:defRPr sz="1102">
                <a:solidFill>
                  <a:schemeClr val="tx1">
                    <a:lumMod val="50000"/>
                    <a:lumOff val="50000"/>
                  </a:schemeClr>
                </a:solidFill>
                <a:latin typeface="微软雅黑" panose="020B0503020204020204" pitchFamily="34" charset="-122"/>
                <a:ea typeface="微软雅黑" panose="020B0503020204020204" pitchFamily="34" charset="-122"/>
              </a:defRPr>
            </a:lvl5pPr>
            <a:lvl6pPr>
              <a:defRPr sz="1102"/>
            </a:lvl6pPr>
            <a:lvl7pPr>
              <a:defRPr sz="1102"/>
            </a:lvl7pPr>
            <a:lvl8pPr>
              <a:defRPr sz="1102"/>
            </a:lvl8pPr>
            <a:lvl9pPr>
              <a:defRPr sz="110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p:cNvSpPr>
          <p:nvPr>
            <p:ph type="sldNum" sz="quarter" idx="10"/>
          </p:nvPr>
        </p:nvSpPr>
        <p:spPr/>
        <p:txBody>
          <a:bodyPr/>
          <a:lstStyle>
            <a:lvl1pPr>
              <a:defRPr>
                <a:solidFill>
                  <a:srgbClr val="7F7F7F"/>
                </a:solidFill>
              </a:defRPr>
            </a:lvl1pPr>
          </a:lstStyle>
          <a:p>
            <a:fld id="{FCF8DABF-CF6C-4078-93E3-3F9AA51247F2}" type="slidenum">
              <a:rPr lang="en-US" altLang="zh-CN"/>
              <a:pPr/>
              <a:t>‹#›</a:t>
            </a:fld>
            <a:endParaRPr lang="en-US" altLang="zh-CN"/>
          </a:p>
        </p:txBody>
      </p:sp>
    </p:spTree>
    <p:extLst>
      <p:ext uri="{BB962C8B-B14F-4D97-AF65-F5344CB8AC3E}">
        <p14:creationId xmlns:p14="http://schemas.microsoft.com/office/powerpoint/2010/main" val="311082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247700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1501" y="3532942"/>
            <a:ext cx="11523489" cy="74176"/>
          </a:xfrm>
          <a:prstGeom prst="rect">
            <a:avLst/>
          </a:prstGeom>
          <a:solidFill>
            <a:srgbClr val="00A0E9"/>
          </a:solidFill>
          <a:ln>
            <a:noFill/>
          </a:ln>
          <a:effectLst/>
          <a:extLst>
            <a:ext uri="{91240B29-F687-4f45-9708-019B960494DF}">
              <a14:hiddenLine xmlns:a14="http://schemas.microsoft.com/office/drawing/2010/main" xmlns=""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5005" tIns="35005" rIns="35005" bIns="35005" anchor="ctr"/>
          <a:lstStyle>
            <a:lvl1pPr>
              <a:defRPr kumimoji="1" sz="2400">
                <a:solidFill>
                  <a:srgbClr val="000000"/>
                </a:solidFill>
                <a:latin typeface="微软雅黑" pitchFamily="34" charset="-122"/>
                <a:ea typeface="微软雅黑" pitchFamily="34" charset="-122"/>
                <a:sym typeface="微软雅黑" pitchFamily="34" charset="-122"/>
              </a:defRPr>
            </a:lvl1pPr>
            <a:lvl2pPr marL="742950" indent="-285750">
              <a:defRPr kumimoji="1" sz="2400">
                <a:solidFill>
                  <a:srgbClr val="000000"/>
                </a:solidFill>
                <a:latin typeface="微软雅黑" pitchFamily="34" charset="-122"/>
                <a:ea typeface="微软雅黑" pitchFamily="34" charset="-122"/>
                <a:sym typeface="微软雅黑" pitchFamily="34" charset="-122"/>
              </a:defRPr>
            </a:lvl2pPr>
            <a:lvl3pPr marL="1143000">
              <a:defRPr kumimoji="1" sz="2400">
                <a:solidFill>
                  <a:srgbClr val="000000"/>
                </a:solidFill>
                <a:latin typeface="微软雅黑" pitchFamily="34" charset="-122"/>
                <a:ea typeface="微软雅黑" pitchFamily="34" charset="-122"/>
                <a:sym typeface="微软雅黑" pitchFamily="34" charset="-122"/>
              </a:defRPr>
            </a:lvl3pPr>
            <a:lvl4pPr marL="1600200" indent="-228600">
              <a:defRPr kumimoji="1" sz="2400">
                <a:solidFill>
                  <a:srgbClr val="000000"/>
                </a:solidFill>
                <a:latin typeface="微软雅黑" pitchFamily="34" charset="-122"/>
                <a:ea typeface="微软雅黑" pitchFamily="34" charset="-122"/>
                <a:sym typeface="微软雅黑" pitchFamily="34" charset="-122"/>
              </a:defRPr>
            </a:lvl4pPr>
            <a:lvl5pPr marL="2057400" indent="-228600">
              <a:defRPr kumimoji="1" sz="2400">
                <a:solidFill>
                  <a:srgbClr val="000000"/>
                </a:solidFill>
                <a:latin typeface="微软雅黑" pitchFamily="34" charset="-122"/>
                <a:ea typeface="微软雅黑" pitchFamily="34" charset="-122"/>
                <a:sym typeface="微软雅黑" pitchFamily="34" charset="-122"/>
              </a:defRPr>
            </a:lvl5pPr>
            <a:lvl6pPr marL="25146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6pPr>
            <a:lvl7pPr marL="29718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7pPr>
            <a:lvl8pPr marL="34290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8pPr>
            <a:lvl9pPr marL="38862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9pPr>
          </a:lstStyle>
          <a:p>
            <a:pPr>
              <a:defRPr/>
            </a:pPr>
            <a:endParaRPr kumimoji="0" lang="zh-CN" altLang="en-US" sz="1241"/>
          </a:p>
        </p:txBody>
      </p:sp>
      <p:pic>
        <p:nvPicPr>
          <p:cNvPr id="2050" name="Picture 2" descr="pasted-image.pdf"/>
          <p:cNvPicPr>
            <a:picLocks noChangeAspect="1"/>
          </p:cNvPicPr>
          <p:nvPr/>
        </p:nvPicPr>
        <p:blipFill>
          <a:blip r:embed="rId8"/>
          <a:srcRect/>
          <a:stretch>
            <a:fillRect/>
          </a:stretch>
        </p:blipFill>
        <p:spPr bwMode="auto">
          <a:xfrm>
            <a:off x="9687411" y="3447098"/>
            <a:ext cx="204009" cy="858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51" name="Picture 3" descr="pasted-image.pdf"/>
          <p:cNvPicPr>
            <a:picLocks noChangeAspect="1"/>
          </p:cNvPicPr>
          <p:nvPr/>
        </p:nvPicPr>
        <p:blipFill>
          <a:blip r:embed="rId8"/>
          <a:srcRect/>
          <a:stretch>
            <a:fillRect/>
          </a:stretch>
        </p:blipFill>
        <p:spPr bwMode="auto">
          <a:xfrm>
            <a:off x="10335439" y="3447098"/>
            <a:ext cx="204009" cy="858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052" name="Rectangle 4"/>
          <p:cNvSpPr>
            <a:spLocks noGrp="1"/>
          </p:cNvSpPr>
          <p:nvPr>
            <p:ph type="sldNum" sz="quarter" idx="2"/>
          </p:nvPr>
        </p:nvSpPr>
        <p:spPr bwMode="auto">
          <a:xfrm>
            <a:off x="5352228" y="3342918"/>
            <a:ext cx="253511" cy="1466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38100" tIns="38100" rIns="38100" bIns="38100" numCol="1" anchor="ctr" anchorCtr="0" compatLnSpc="1">
            <a:prstTxWarp prst="textNoShape">
              <a:avLst/>
            </a:prstTxWarp>
          </a:bodyPr>
          <a:lstStyle>
            <a:lvl1pPr algn="r">
              <a:buClrTx/>
              <a:defRPr sz="827">
                <a:solidFill>
                  <a:srgbClr val="9A9A9A"/>
                </a:solidFill>
              </a:defRPr>
            </a:lvl1pPr>
          </a:lstStyle>
          <a:p>
            <a:fld id="{813AA80B-24A6-47D0-9889-2293B87F097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p:txStyles>
    <p:titleStyle>
      <a:lvl1pPr algn="l" rtl="0" eaLnBrk="0" fontAlgn="base" hangingPunct="0">
        <a:lnSpc>
          <a:spcPct val="90000"/>
        </a:lnSpc>
        <a:spcBef>
          <a:spcPct val="0"/>
        </a:spcBef>
        <a:spcAft>
          <a:spcPct val="0"/>
        </a:spcAft>
        <a:defRPr kumimoji="1" sz="3032">
          <a:solidFill>
            <a:srgbClr val="000000"/>
          </a:solidFill>
          <a:latin typeface="+mj-lt"/>
          <a:ea typeface="+mj-ea"/>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3032">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3032">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3032">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3032">
          <a:solidFill>
            <a:srgbClr val="000000"/>
          </a:solidFill>
          <a:latin typeface="Microsoft Sans Serif" charset="0"/>
          <a:ea typeface="宋体" charset="0"/>
          <a:cs typeface="Microsoft Sans Serif" charset="0"/>
          <a:sym typeface="Microsoft Sans Serif" panose="020B0604020202020204" pitchFamily="34" charset="0"/>
        </a:defRPr>
      </a:lvl5pPr>
      <a:lvl6pPr marL="315056" algn="l" rtl="0" fontAlgn="base" hangingPunct="0">
        <a:lnSpc>
          <a:spcPct val="90000"/>
        </a:lnSpc>
        <a:spcBef>
          <a:spcPct val="0"/>
        </a:spcBef>
        <a:spcAft>
          <a:spcPct val="0"/>
        </a:spcAft>
        <a:defRPr sz="3032">
          <a:solidFill>
            <a:srgbClr val="000000"/>
          </a:solidFill>
          <a:latin typeface="Microsoft Sans Serif" charset="0"/>
          <a:ea typeface="宋体" charset="0"/>
          <a:cs typeface="Microsoft Sans Serif" charset="0"/>
          <a:sym typeface="Microsoft Sans Serif" charset="0"/>
        </a:defRPr>
      </a:lvl6pPr>
      <a:lvl7pPr marL="630113" algn="l" rtl="0" fontAlgn="base" hangingPunct="0">
        <a:lnSpc>
          <a:spcPct val="90000"/>
        </a:lnSpc>
        <a:spcBef>
          <a:spcPct val="0"/>
        </a:spcBef>
        <a:spcAft>
          <a:spcPct val="0"/>
        </a:spcAft>
        <a:defRPr sz="3032">
          <a:solidFill>
            <a:srgbClr val="000000"/>
          </a:solidFill>
          <a:latin typeface="Microsoft Sans Serif" charset="0"/>
          <a:ea typeface="宋体" charset="0"/>
          <a:cs typeface="Microsoft Sans Serif" charset="0"/>
          <a:sym typeface="Microsoft Sans Serif" charset="0"/>
        </a:defRPr>
      </a:lvl7pPr>
      <a:lvl8pPr marL="945169" algn="l" rtl="0" fontAlgn="base" hangingPunct="0">
        <a:lnSpc>
          <a:spcPct val="90000"/>
        </a:lnSpc>
        <a:spcBef>
          <a:spcPct val="0"/>
        </a:spcBef>
        <a:spcAft>
          <a:spcPct val="0"/>
        </a:spcAft>
        <a:defRPr sz="3032">
          <a:solidFill>
            <a:srgbClr val="000000"/>
          </a:solidFill>
          <a:latin typeface="Microsoft Sans Serif" charset="0"/>
          <a:ea typeface="宋体" charset="0"/>
          <a:cs typeface="Microsoft Sans Serif" charset="0"/>
          <a:sym typeface="Microsoft Sans Serif" charset="0"/>
        </a:defRPr>
      </a:lvl8pPr>
      <a:lvl9pPr marL="1260226" algn="l" rtl="0" fontAlgn="base" hangingPunct="0">
        <a:lnSpc>
          <a:spcPct val="90000"/>
        </a:lnSpc>
        <a:spcBef>
          <a:spcPct val="0"/>
        </a:spcBef>
        <a:spcAft>
          <a:spcPct val="0"/>
        </a:spcAft>
        <a:defRPr sz="3032">
          <a:solidFill>
            <a:srgbClr val="000000"/>
          </a:solidFill>
          <a:latin typeface="Microsoft Sans Serif" charset="0"/>
          <a:ea typeface="宋体" charset="0"/>
          <a:cs typeface="Microsoft Sans Serif" charset="0"/>
          <a:sym typeface="Microsoft Sans Serif" charset="0"/>
        </a:defRPr>
      </a:lvl9pPr>
    </p:titleStyle>
    <p:bodyStyle>
      <a:lvl1pPr marL="157529" indent="-157529" algn="l" rtl="0" eaLnBrk="0" fontAlgn="base" hangingPunct="0">
        <a:lnSpc>
          <a:spcPct val="90000"/>
        </a:lnSpc>
        <a:spcBef>
          <a:spcPts val="689"/>
        </a:spcBef>
        <a:spcAft>
          <a:spcPct val="0"/>
        </a:spcAft>
        <a:buClr>
          <a:srgbClr val="000000"/>
        </a:buClr>
        <a:buSzPct val="100000"/>
        <a:buFont typeface="Arial" pitchFamily="34" charset="0"/>
        <a:buChar char="•"/>
        <a:defRPr kumimoji="1" sz="1930">
          <a:solidFill>
            <a:srgbClr val="000000"/>
          </a:solidFill>
          <a:latin typeface="微软雅黑" pitchFamily="34" charset="-122"/>
          <a:ea typeface="微软雅黑" pitchFamily="34" charset="-122"/>
          <a:cs typeface="+mn-cs"/>
          <a:sym typeface="微软雅黑" panose="020B0503020204020204" pitchFamily="34" charset="-122"/>
        </a:defRPr>
      </a:lvl1pPr>
      <a:lvl2pPr marL="498839" indent="-183783" algn="l" rtl="0" eaLnBrk="0" fontAlgn="base" hangingPunct="0">
        <a:lnSpc>
          <a:spcPct val="90000"/>
        </a:lnSpc>
        <a:spcBef>
          <a:spcPts val="689"/>
        </a:spcBef>
        <a:spcAft>
          <a:spcPct val="0"/>
        </a:spcAft>
        <a:buClr>
          <a:srgbClr val="000000"/>
        </a:buClr>
        <a:buSzPct val="100000"/>
        <a:buFont typeface="Arial" pitchFamily="34" charset="0"/>
        <a:buChar char="•"/>
        <a:defRPr kumimoji="1" sz="1930">
          <a:solidFill>
            <a:srgbClr val="000000"/>
          </a:solidFill>
          <a:latin typeface="微软雅黑" pitchFamily="34" charset="-122"/>
          <a:ea typeface="微软雅黑" pitchFamily="34" charset="-122"/>
          <a:cs typeface="微软雅黑" pitchFamily="34" charset="-122"/>
          <a:sym typeface="微软雅黑" panose="020B0503020204020204" pitchFamily="34" charset="-122"/>
        </a:defRPr>
      </a:lvl2pPr>
      <a:lvl3pPr marL="849996" indent="-219884" algn="l" rtl="0" eaLnBrk="0" fontAlgn="base" hangingPunct="0">
        <a:lnSpc>
          <a:spcPct val="90000"/>
        </a:lnSpc>
        <a:spcBef>
          <a:spcPts val="689"/>
        </a:spcBef>
        <a:spcAft>
          <a:spcPct val="0"/>
        </a:spcAft>
        <a:buClr>
          <a:srgbClr val="000000"/>
        </a:buClr>
        <a:buSzPct val="100000"/>
        <a:buFont typeface="Arial" pitchFamily="34" charset="0"/>
        <a:buChar char="•"/>
        <a:defRPr kumimoji="1" sz="1930">
          <a:solidFill>
            <a:srgbClr val="000000"/>
          </a:solidFill>
          <a:latin typeface="微软雅黑" pitchFamily="34" charset="-122"/>
          <a:ea typeface="微软雅黑" pitchFamily="34" charset="-122"/>
          <a:cs typeface="微软雅黑" pitchFamily="34" charset="-122"/>
          <a:sym typeface="微软雅黑" panose="020B0503020204020204" pitchFamily="34" charset="-122"/>
        </a:defRPr>
      </a:lvl3pPr>
      <a:lvl4pPr marL="1190213" indent="-245044" algn="l" rtl="0" eaLnBrk="0" fontAlgn="base" hangingPunct="0">
        <a:lnSpc>
          <a:spcPct val="90000"/>
        </a:lnSpc>
        <a:spcBef>
          <a:spcPts val="689"/>
        </a:spcBef>
        <a:spcAft>
          <a:spcPct val="0"/>
        </a:spcAft>
        <a:buClr>
          <a:srgbClr val="000000"/>
        </a:buClr>
        <a:buSzPct val="100000"/>
        <a:buFont typeface="Arial" pitchFamily="34" charset="0"/>
        <a:buChar char="•"/>
        <a:defRPr kumimoji="1" sz="1930">
          <a:solidFill>
            <a:srgbClr val="000000"/>
          </a:solidFill>
          <a:latin typeface="微软雅黑" pitchFamily="34" charset="-122"/>
          <a:ea typeface="微软雅黑" pitchFamily="34" charset="-122"/>
          <a:cs typeface="微软雅黑" pitchFamily="34" charset="-122"/>
          <a:sym typeface="微软雅黑" panose="020B0503020204020204" pitchFamily="34" charset="-122"/>
        </a:defRPr>
      </a:lvl4pPr>
      <a:lvl5pPr marL="1505270" indent="-245044" algn="l" rtl="0" eaLnBrk="0" fontAlgn="base" hangingPunct="0">
        <a:lnSpc>
          <a:spcPct val="90000"/>
        </a:lnSpc>
        <a:spcBef>
          <a:spcPts val="689"/>
        </a:spcBef>
        <a:spcAft>
          <a:spcPct val="0"/>
        </a:spcAft>
        <a:buClr>
          <a:srgbClr val="000000"/>
        </a:buClr>
        <a:buSzPct val="100000"/>
        <a:buFont typeface="Arial" pitchFamily="34" charset="0"/>
        <a:buChar char="•"/>
        <a:defRPr kumimoji="1" sz="1930">
          <a:solidFill>
            <a:srgbClr val="000000"/>
          </a:solidFill>
          <a:latin typeface="微软雅黑" pitchFamily="34" charset="-122"/>
          <a:ea typeface="微软雅黑" pitchFamily="34" charset="-122"/>
          <a:cs typeface="微软雅黑" pitchFamily="34" charset="-122"/>
          <a:sym typeface="微软雅黑" panose="020B0503020204020204" pitchFamily="34" charset="-122"/>
        </a:defRPr>
      </a:lvl5pPr>
      <a:lvl6pPr marL="1820326" indent="-245044" algn="l" rtl="0" fontAlgn="base" hangingPunct="0">
        <a:lnSpc>
          <a:spcPct val="90000"/>
        </a:lnSpc>
        <a:spcBef>
          <a:spcPts val="689"/>
        </a:spcBef>
        <a:spcAft>
          <a:spcPct val="0"/>
        </a:spcAft>
        <a:buClr>
          <a:srgbClr val="000000"/>
        </a:buClr>
        <a:buSzPct val="100000"/>
        <a:buFont typeface="Arial" charset="0"/>
        <a:buChar char="•"/>
        <a:defRPr sz="1930">
          <a:solidFill>
            <a:srgbClr val="000000"/>
          </a:solidFill>
          <a:latin typeface="+mn-lt"/>
          <a:ea typeface="Microsoft YaHei" charset="0"/>
          <a:cs typeface="+mn-cs"/>
          <a:sym typeface="Microsoft YaHei" charset="0"/>
        </a:defRPr>
      </a:lvl6pPr>
      <a:lvl7pPr marL="2135382" indent="-245044" algn="l" rtl="0" fontAlgn="base" hangingPunct="0">
        <a:lnSpc>
          <a:spcPct val="90000"/>
        </a:lnSpc>
        <a:spcBef>
          <a:spcPts val="689"/>
        </a:spcBef>
        <a:spcAft>
          <a:spcPct val="0"/>
        </a:spcAft>
        <a:buClr>
          <a:srgbClr val="000000"/>
        </a:buClr>
        <a:buSzPct val="100000"/>
        <a:buFont typeface="Arial" charset="0"/>
        <a:buChar char="•"/>
        <a:defRPr sz="1930">
          <a:solidFill>
            <a:srgbClr val="000000"/>
          </a:solidFill>
          <a:latin typeface="+mn-lt"/>
          <a:ea typeface="Microsoft YaHei" charset="0"/>
          <a:cs typeface="+mn-cs"/>
          <a:sym typeface="Microsoft YaHei" charset="0"/>
        </a:defRPr>
      </a:lvl7pPr>
      <a:lvl8pPr marL="2450439" indent="-245044" algn="l" rtl="0" fontAlgn="base" hangingPunct="0">
        <a:lnSpc>
          <a:spcPct val="90000"/>
        </a:lnSpc>
        <a:spcBef>
          <a:spcPts val="689"/>
        </a:spcBef>
        <a:spcAft>
          <a:spcPct val="0"/>
        </a:spcAft>
        <a:buClr>
          <a:srgbClr val="000000"/>
        </a:buClr>
        <a:buSzPct val="100000"/>
        <a:buFont typeface="Arial" charset="0"/>
        <a:buChar char="•"/>
        <a:defRPr sz="1930">
          <a:solidFill>
            <a:srgbClr val="000000"/>
          </a:solidFill>
          <a:latin typeface="+mn-lt"/>
          <a:ea typeface="Microsoft YaHei" charset="0"/>
          <a:cs typeface="+mn-cs"/>
          <a:sym typeface="Microsoft YaHei" charset="0"/>
        </a:defRPr>
      </a:lvl8pPr>
      <a:lvl9pPr marL="2765495" indent="-245044" algn="l" rtl="0" fontAlgn="base" hangingPunct="0">
        <a:lnSpc>
          <a:spcPct val="90000"/>
        </a:lnSpc>
        <a:spcBef>
          <a:spcPts val="689"/>
        </a:spcBef>
        <a:spcAft>
          <a:spcPct val="0"/>
        </a:spcAft>
        <a:buClr>
          <a:srgbClr val="000000"/>
        </a:buClr>
        <a:buSzPct val="100000"/>
        <a:buFont typeface="Arial" charset="0"/>
        <a:buChar char="•"/>
        <a:defRPr sz="1930">
          <a:solidFill>
            <a:srgbClr val="000000"/>
          </a:solidFill>
          <a:latin typeface="+mn-lt"/>
          <a:ea typeface="Microsoft YaHei" charset="0"/>
          <a:cs typeface="+mn-cs"/>
          <a:sym typeface="Microsoft YaHei" charset="0"/>
        </a:defRPr>
      </a:lvl9pPr>
    </p:bodyStyle>
    <p:otherStyle>
      <a:defPPr>
        <a:defRPr lang="zh-CN"/>
      </a:defPPr>
      <a:lvl1pPr marL="0" algn="l" defTabSz="315056" rtl="0" eaLnBrk="1" latinLnBrk="0" hangingPunct="1">
        <a:defRPr sz="1241" kern="1200">
          <a:solidFill>
            <a:schemeClr val="tx1"/>
          </a:solidFill>
          <a:latin typeface="+mn-lt"/>
          <a:ea typeface="+mn-ea"/>
          <a:cs typeface="+mn-cs"/>
        </a:defRPr>
      </a:lvl1pPr>
      <a:lvl2pPr marL="315056" algn="l" defTabSz="315056" rtl="0" eaLnBrk="1" latinLnBrk="0" hangingPunct="1">
        <a:defRPr sz="1241" kern="1200">
          <a:solidFill>
            <a:schemeClr val="tx1"/>
          </a:solidFill>
          <a:latin typeface="+mn-lt"/>
          <a:ea typeface="+mn-ea"/>
          <a:cs typeface="+mn-cs"/>
        </a:defRPr>
      </a:lvl2pPr>
      <a:lvl3pPr marL="630113" algn="l" defTabSz="315056" rtl="0" eaLnBrk="1" latinLnBrk="0" hangingPunct="1">
        <a:defRPr sz="1241" kern="1200">
          <a:solidFill>
            <a:schemeClr val="tx1"/>
          </a:solidFill>
          <a:latin typeface="+mn-lt"/>
          <a:ea typeface="+mn-ea"/>
          <a:cs typeface="+mn-cs"/>
        </a:defRPr>
      </a:lvl3pPr>
      <a:lvl4pPr marL="945169" algn="l" defTabSz="315056" rtl="0" eaLnBrk="1" latinLnBrk="0" hangingPunct="1">
        <a:defRPr sz="1241" kern="1200">
          <a:solidFill>
            <a:schemeClr val="tx1"/>
          </a:solidFill>
          <a:latin typeface="+mn-lt"/>
          <a:ea typeface="+mn-ea"/>
          <a:cs typeface="+mn-cs"/>
        </a:defRPr>
      </a:lvl4pPr>
      <a:lvl5pPr marL="1260226" algn="l" defTabSz="315056" rtl="0" eaLnBrk="1" latinLnBrk="0" hangingPunct="1">
        <a:defRPr sz="1241" kern="1200">
          <a:solidFill>
            <a:schemeClr val="tx1"/>
          </a:solidFill>
          <a:latin typeface="+mn-lt"/>
          <a:ea typeface="+mn-ea"/>
          <a:cs typeface="+mn-cs"/>
        </a:defRPr>
      </a:lvl5pPr>
      <a:lvl6pPr marL="1575282" algn="l" defTabSz="315056" rtl="0" eaLnBrk="1" latinLnBrk="0" hangingPunct="1">
        <a:defRPr sz="1241" kern="1200">
          <a:solidFill>
            <a:schemeClr val="tx1"/>
          </a:solidFill>
          <a:latin typeface="+mn-lt"/>
          <a:ea typeface="+mn-ea"/>
          <a:cs typeface="+mn-cs"/>
        </a:defRPr>
      </a:lvl6pPr>
      <a:lvl7pPr marL="1890339" algn="l" defTabSz="315056" rtl="0" eaLnBrk="1" latinLnBrk="0" hangingPunct="1">
        <a:defRPr sz="1241" kern="1200">
          <a:solidFill>
            <a:schemeClr val="tx1"/>
          </a:solidFill>
          <a:latin typeface="+mn-lt"/>
          <a:ea typeface="+mn-ea"/>
          <a:cs typeface="+mn-cs"/>
        </a:defRPr>
      </a:lvl7pPr>
      <a:lvl8pPr marL="2205395" algn="l" defTabSz="315056" rtl="0" eaLnBrk="1" latinLnBrk="0" hangingPunct="1">
        <a:defRPr sz="1241" kern="1200">
          <a:solidFill>
            <a:schemeClr val="tx1"/>
          </a:solidFill>
          <a:latin typeface="+mn-lt"/>
          <a:ea typeface="+mn-ea"/>
          <a:cs typeface="+mn-cs"/>
        </a:defRPr>
      </a:lvl8pPr>
      <a:lvl9pPr marL="2520451" algn="l" defTabSz="315056" rtl="0" eaLnBrk="1" latinLnBrk="0" hangingPunct="1">
        <a:defRPr sz="12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mailto:STSPROJECT@zmxy.com.cn"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0" y="-14288"/>
            <a:ext cx="11520488" cy="3096369"/>
          </a:xfrm>
          <a:prstGeom prst="rect">
            <a:avLst/>
          </a:prstGeom>
          <a:solidFill>
            <a:srgbClr val="00A0E9"/>
          </a:solidFill>
          <a:ln>
            <a:noFill/>
          </a:ln>
          <a:effectLst/>
          <a:extLst>
            <a:ext uri="{91240B29-F687-4f45-9708-019B960494DF}">
              <a14:hiddenLine xmlns:a14="http://schemas.microsoft.com/office/drawing/2010/main" xmlns=""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5005" tIns="35005" rIns="35005" bIns="35005" anchor="ctr"/>
          <a:lstStyle>
            <a:lvl1pPr>
              <a:defRPr kumimoji="1" sz="2400">
                <a:solidFill>
                  <a:srgbClr val="000000"/>
                </a:solidFill>
                <a:latin typeface="微软雅黑" pitchFamily="34" charset="-122"/>
                <a:ea typeface="微软雅黑" pitchFamily="34" charset="-122"/>
                <a:sym typeface="微软雅黑" pitchFamily="34" charset="-122"/>
              </a:defRPr>
            </a:lvl1pPr>
            <a:lvl2pPr marL="742950" indent="-285750">
              <a:defRPr kumimoji="1" sz="2400">
                <a:solidFill>
                  <a:srgbClr val="000000"/>
                </a:solidFill>
                <a:latin typeface="微软雅黑" pitchFamily="34" charset="-122"/>
                <a:ea typeface="微软雅黑" pitchFamily="34" charset="-122"/>
                <a:sym typeface="微软雅黑" pitchFamily="34" charset="-122"/>
              </a:defRPr>
            </a:lvl2pPr>
            <a:lvl3pPr marL="1143000">
              <a:defRPr kumimoji="1" sz="2400">
                <a:solidFill>
                  <a:srgbClr val="000000"/>
                </a:solidFill>
                <a:latin typeface="微软雅黑" pitchFamily="34" charset="-122"/>
                <a:ea typeface="微软雅黑" pitchFamily="34" charset="-122"/>
                <a:sym typeface="微软雅黑" pitchFamily="34" charset="-122"/>
              </a:defRPr>
            </a:lvl3pPr>
            <a:lvl4pPr marL="1600200" indent="-228600">
              <a:defRPr kumimoji="1" sz="2400">
                <a:solidFill>
                  <a:srgbClr val="000000"/>
                </a:solidFill>
                <a:latin typeface="微软雅黑" pitchFamily="34" charset="-122"/>
                <a:ea typeface="微软雅黑" pitchFamily="34" charset="-122"/>
                <a:sym typeface="微软雅黑" pitchFamily="34" charset="-122"/>
              </a:defRPr>
            </a:lvl4pPr>
            <a:lvl5pPr marL="2057400" indent="-228600">
              <a:defRPr kumimoji="1" sz="2400">
                <a:solidFill>
                  <a:srgbClr val="000000"/>
                </a:solidFill>
                <a:latin typeface="微软雅黑" pitchFamily="34" charset="-122"/>
                <a:ea typeface="微软雅黑" pitchFamily="34" charset="-122"/>
                <a:sym typeface="微软雅黑" pitchFamily="34" charset="-122"/>
              </a:defRPr>
            </a:lvl5pPr>
            <a:lvl6pPr marL="25146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6pPr>
            <a:lvl7pPr marL="29718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7pPr>
            <a:lvl8pPr marL="34290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8pPr>
            <a:lvl9pPr marL="38862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9pPr>
          </a:lstStyle>
          <a:p>
            <a:pPr>
              <a:defRPr/>
            </a:pPr>
            <a:endParaRPr kumimoji="0" lang="zh-CN" altLang="en-US" sz="1241"/>
          </a:p>
        </p:txBody>
      </p:sp>
      <p:sp>
        <p:nvSpPr>
          <p:cNvPr id="5122" name="Rectangle 2"/>
          <p:cNvSpPr>
            <a:spLocks/>
          </p:cNvSpPr>
          <p:nvPr/>
        </p:nvSpPr>
        <p:spPr bwMode="auto">
          <a:xfrm>
            <a:off x="0" y="2929439"/>
            <a:ext cx="11526317" cy="671011"/>
          </a:xfrm>
          <a:prstGeom prst="rect">
            <a:avLst/>
          </a:pr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5005" tIns="35005" rIns="35005" bIns="35005" anchor="ctr"/>
          <a:lstStyle>
            <a:lvl1pPr>
              <a:defRPr kumimoji="1" sz="2400">
                <a:solidFill>
                  <a:srgbClr val="000000"/>
                </a:solidFill>
                <a:latin typeface="微软雅黑" pitchFamily="34" charset="-122"/>
                <a:ea typeface="微软雅黑" pitchFamily="34" charset="-122"/>
                <a:sym typeface="微软雅黑" pitchFamily="34" charset="-122"/>
              </a:defRPr>
            </a:lvl1pPr>
            <a:lvl2pPr marL="742950" indent="-285750">
              <a:defRPr kumimoji="1" sz="2400">
                <a:solidFill>
                  <a:srgbClr val="000000"/>
                </a:solidFill>
                <a:latin typeface="微软雅黑" pitchFamily="34" charset="-122"/>
                <a:ea typeface="微软雅黑" pitchFamily="34" charset="-122"/>
                <a:sym typeface="微软雅黑" pitchFamily="34" charset="-122"/>
              </a:defRPr>
            </a:lvl2pPr>
            <a:lvl3pPr marL="1143000">
              <a:defRPr kumimoji="1" sz="2400">
                <a:solidFill>
                  <a:srgbClr val="000000"/>
                </a:solidFill>
                <a:latin typeface="微软雅黑" pitchFamily="34" charset="-122"/>
                <a:ea typeface="微软雅黑" pitchFamily="34" charset="-122"/>
                <a:sym typeface="微软雅黑" pitchFamily="34" charset="-122"/>
              </a:defRPr>
            </a:lvl3pPr>
            <a:lvl4pPr marL="1600200" indent="-228600">
              <a:defRPr kumimoji="1" sz="2400">
                <a:solidFill>
                  <a:srgbClr val="000000"/>
                </a:solidFill>
                <a:latin typeface="微软雅黑" pitchFamily="34" charset="-122"/>
                <a:ea typeface="微软雅黑" pitchFamily="34" charset="-122"/>
                <a:sym typeface="微软雅黑" pitchFamily="34" charset="-122"/>
              </a:defRPr>
            </a:lvl4pPr>
            <a:lvl5pPr marL="2057400" indent="-228600">
              <a:defRPr kumimoji="1" sz="2400">
                <a:solidFill>
                  <a:srgbClr val="000000"/>
                </a:solidFill>
                <a:latin typeface="微软雅黑" pitchFamily="34" charset="-122"/>
                <a:ea typeface="微软雅黑" pitchFamily="34" charset="-122"/>
                <a:sym typeface="微软雅黑" pitchFamily="34" charset="-122"/>
              </a:defRPr>
            </a:lvl5pPr>
            <a:lvl6pPr marL="25146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6pPr>
            <a:lvl7pPr marL="29718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7pPr>
            <a:lvl8pPr marL="34290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8pPr>
            <a:lvl9pPr marL="38862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9pPr>
          </a:lstStyle>
          <a:p>
            <a:pPr>
              <a:defRPr/>
            </a:pPr>
            <a:endParaRPr kumimoji="0" lang="zh-CN" altLang="en-US" sz="1241"/>
          </a:p>
        </p:txBody>
      </p:sp>
      <p:sp>
        <p:nvSpPr>
          <p:cNvPr id="5127" name="Rectangle 7"/>
          <p:cNvSpPr>
            <a:spLocks/>
          </p:cNvSpPr>
          <p:nvPr/>
        </p:nvSpPr>
        <p:spPr bwMode="auto">
          <a:xfrm>
            <a:off x="-5830" y="633723"/>
            <a:ext cx="11526317" cy="16619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lIns="0" tIns="0" rIns="0" bIns="0">
            <a:spAutoFit/>
          </a:bodyPr>
          <a:lstStyle>
            <a:lvl1pPr>
              <a:defRPr kumimoji="1" sz="2400">
                <a:solidFill>
                  <a:srgbClr val="000000"/>
                </a:solidFill>
                <a:latin typeface="微软雅黑" pitchFamily="34" charset="-122"/>
                <a:ea typeface="微软雅黑" pitchFamily="34" charset="-122"/>
                <a:sym typeface="微软雅黑" pitchFamily="34" charset="-122"/>
              </a:defRPr>
            </a:lvl1pPr>
            <a:lvl2pPr marL="742950" indent="-285750">
              <a:defRPr kumimoji="1" sz="2400">
                <a:solidFill>
                  <a:srgbClr val="000000"/>
                </a:solidFill>
                <a:latin typeface="微软雅黑" pitchFamily="34" charset="-122"/>
                <a:ea typeface="微软雅黑" pitchFamily="34" charset="-122"/>
                <a:sym typeface="微软雅黑" pitchFamily="34" charset="-122"/>
              </a:defRPr>
            </a:lvl2pPr>
            <a:lvl3pPr marL="1143000">
              <a:defRPr kumimoji="1" sz="2400">
                <a:solidFill>
                  <a:srgbClr val="000000"/>
                </a:solidFill>
                <a:latin typeface="微软雅黑" pitchFamily="34" charset="-122"/>
                <a:ea typeface="微软雅黑" pitchFamily="34" charset="-122"/>
                <a:sym typeface="微软雅黑" pitchFamily="34" charset="-122"/>
              </a:defRPr>
            </a:lvl3pPr>
            <a:lvl4pPr marL="1600200" indent="-228600">
              <a:defRPr kumimoji="1" sz="2400">
                <a:solidFill>
                  <a:srgbClr val="000000"/>
                </a:solidFill>
                <a:latin typeface="微软雅黑" pitchFamily="34" charset="-122"/>
                <a:ea typeface="微软雅黑" pitchFamily="34" charset="-122"/>
                <a:sym typeface="微软雅黑" pitchFamily="34" charset="-122"/>
              </a:defRPr>
            </a:lvl4pPr>
            <a:lvl5pPr marL="2057400" indent="-228600">
              <a:defRPr kumimoji="1" sz="2400">
                <a:solidFill>
                  <a:srgbClr val="000000"/>
                </a:solidFill>
                <a:latin typeface="微软雅黑" pitchFamily="34" charset="-122"/>
                <a:ea typeface="微软雅黑" pitchFamily="34" charset="-122"/>
                <a:sym typeface="微软雅黑" pitchFamily="34" charset="-122"/>
              </a:defRPr>
            </a:lvl5pPr>
            <a:lvl6pPr marL="25146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6pPr>
            <a:lvl7pPr marL="29718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7pPr>
            <a:lvl8pPr marL="34290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8pPr>
            <a:lvl9pPr marL="3886200" indent="-228600" fontAlgn="base" hangingPunct="0">
              <a:spcBef>
                <a:spcPct val="0"/>
              </a:spcBef>
              <a:spcAft>
                <a:spcPct val="0"/>
              </a:spcAft>
              <a:buClr>
                <a:srgbClr val="000000"/>
              </a:buClr>
              <a:defRPr kumimoji="1" sz="2400">
                <a:solidFill>
                  <a:srgbClr val="000000"/>
                </a:solidFill>
                <a:latin typeface="微软雅黑" pitchFamily="34" charset="-122"/>
                <a:ea typeface="微软雅黑" pitchFamily="34" charset="-122"/>
                <a:sym typeface="微软雅黑" pitchFamily="34" charset="-122"/>
              </a:defRPr>
            </a:lvl9pPr>
          </a:lstStyle>
          <a:p>
            <a:pPr algn="ctr">
              <a:buClr>
                <a:srgbClr val="F5F5F5"/>
              </a:buClr>
              <a:buFont typeface="Microsoft Sans Serif" pitchFamily="34" charset="0"/>
              <a:buNone/>
              <a:defRPr/>
            </a:pPr>
            <a:r>
              <a:rPr kumimoji="0" lang="zh-CN" altLang="en-US" b="1" spc="206" dirty="0">
                <a:solidFill>
                  <a:srgbClr val="FFFFFF"/>
                </a:solidFill>
              </a:rPr>
              <a:t>共享信用红利</a:t>
            </a:r>
            <a:r>
              <a:rPr kumimoji="0" lang="zh-CN" altLang="en-US" sz="3516" b="1" spc="206" dirty="0">
                <a:solidFill>
                  <a:srgbClr val="FFFFFF"/>
                </a:solidFill>
              </a:rPr>
              <a:t>  </a:t>
            </a:r>
            <a:endParaRPr kumimoji="0" lang="en-US" altLang="zh-CN" sz="3516" b="1" spc="206" dirty="0">
              <a:solidFill>
                <a:srgbClr val="FFFFFF"/>
              </a:solidFill>
            </a:endParaRPr>
          </a:p>
          <a:p>
            <a:pPr algn="ctr">
              <a:buClr>
                <a:srgbClr val="F5F5F5"/>
              </a:buClr>
              <a:buFont typeface="Microsoft Sans Serif" pitchFamily="34" charset="0"/>
              <a:buNone/>
              <a:defRPr/>
            </a:pPr>
            <a:r>
              <a:rPr kumimoji="0" lang="zh-CN" altLang="en-US" b="1" spc="206" dirty="0">
                <a:solidFill>
                  <a:srgbClr val="FFFFFF"/>
                </a:solidFill>
              </a:rPr>
              <a:t>芝麻信用商户合作指引</a:t>
            </a:r>
            <a:endParaRPr kumimoji="0" lang="en-US" altLang="zh-CN" b="1" spc="206" dirty="0">
              <a:solidFill>
                <a:srgbClr val="FFFFFF"/>
              </a:solidFill>
            </a:endParaRPr>
          </a:p>
          <a:p>
            <a:pPr algn="ctr">
              <a:buClr>
                <a:srgbClr val="F5F5F5"/>
              </a:buClr>
              <a:buFont typeface="Microsoft Sans Serif" pitchFamily="34" charset="0"/>
              <a:buNone/>
              <a:defRPr/>
            </a:pPr>
            <a:endParaRPr kumimoji="0" lang="en-US" altLang="zh-CN" sz="2084" b="1" spc="206" dirty="0">
              <a:solidFill>
                <a:srgbClr val="FFFFFF"/>
              </a:solidFill>
            </a:endParaRPr>
          </a:p>
          <a:p>
            <a:pPr algn="ctr">
              <a:buClr>
                <a:srgbClr val="F5F5F5"/>
              </a:buClr>
              <a:buFont typeface="Microsoft Sans Serif" pitchFamily="34" charset="0"/>
              <a:buNone/>
              <a:defRPr/>
            </a:pPr>
            <a:r>
              <a:rPr kumimoji="0" lang="zh-CN" altLang="en-US" sz="1200" spc="206" dirty="0">
                <a:solidFill>
                  <a:srgbClr val="FFFFFF"/>
                </a:solidFill>
              </a:rPr>
              <a:t>张宝鹏 </a:t>
            </a:r>
            <a:endParaRPr kumimoji="0" lang="en-US" altLang="zh-CN" sz="1200" spc="206" dirty="0">
              <a:solidFill>
                <a:srgbClr val="FFFFFF"/>
              </a:solidFill>
            </a:endParaRPr>
          </a:p>
          <a:p>
            <a:pPr algn="ctr">
              <a:buClr>
                <a:srgbClr val="F5F5F5"/>
              </a:buClr>
              <a:buFont typeface="Microsoft Sans Serif" pitchFamily="34" charset="0"/>
              <a:buNone/>
              <a:defRPr/>
            </a:pPr>
            <a:r>
              <a:rPr kumimoji="0" lang="zh-CN" altLang="en-US" sz="1200" spc="206" dirty="0">
                <a:solidFill>
                  <a:srgbClr val="FFFFFF"/>
                </a:solidFill>
              </a:rPr>
              <a:t>芝麻信用运营副总监</a:t>
            </a:r>
            <a:endParaRPr kumimoji="0" lang="en-US" altLang="zh-CN" sz="1200" spc="206" dirty="0">
              <a:solidFill>
                <a:srgbClr val="FFFFFF"/>
              </a:solidFill>
            </a:endParaRPr>
          </a:p>
        </p:txBody>
      </p:sp>
      <p:pic>
        <p:nvPicPr>
          <p:cNvPr id="7" name="图片 6"/>
          <p:cNvPicPr>
            <a:picLocks noChangeAspect="1"/>
          </p:cNvPicPr>
          <p:nvPr/>
        </p:nvPicPr>
        <p:blipFill>
          <a:blip r:embed="rId3"/>
          <a:stretch>
            <a:fillRect/>
          </a:stretch>
        </p:blipFill>
        <p:spPr>
          <a:xfrm>
            <a:off x="5040164" y="3005693"/>
            <a:ext cx="1273284" cy="518502"/>
          </a:xfrm>
          <a:prstGeom prst="rect">
            <a:avLst/>
          </a:prstGeom>
        </p:spPr>
      </p:pic>
    </p:spTree>
    <p:extLst>
      <p:ext uri="{BB962C8B-B14F-4D97-AF65-F5344CB8AC3E}">
        <p14:creationId xmlns:p14="http://schemas.microsoft.com/office/powerpoint/2010/main" val="322862343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dirty="0">
                <a:solidFill>
                  <a:schemeClr val="bg1"/>
                </a:solidFill>
                <a:latin typeface="微软雅黑" panose="020B0503020204020204" pitchFamily="34" charset="-122"/>
                <a:ea typeface="微软雅黑" panose="020B0503020204020204" pitchFamily="34" charset="-122"/>
              </a:rPr>
              <a:t>满足申请条件</a:t>
            </a:r>
          </a:p>
        </p:txBody>
      </p:sp>
      <p:sp>
        <p:nvSpPr>
          <p:cNvPr id="2" name="矩形 1">
            <a:extLst>
              <a:ext uri="{FF2B5EF4-FFF2-40B4-BE49-F238E27FC236}">
                <a16:creationId xmlns:a16="http://schemas.microsoft.com/office/drawing/2014/main" id="{577E3C8B-42F2-46C0-AED7-C0004210E69B}"/>
              </a:ext>
            </a:extLst>
          </p:cNvPr>
          <p:cNvSpPr/>
          <p:nvPr/>
        </p:nvSpPr>
        <p:spPr bwMode="auto">
          <a:xfrm>
            <a:off x="3817691" y="559821"/>
            <a:ext cx="6408000" cy="2736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4015758" y="729244"/>
            <a:ext cx="5149632" cy="307777"/>
          </a:xfrm>
          <a:prstGeom prst="rect">
            <a:avLst/>
          </a:prstGeom>
          <a:noFill/>
        </p:spPr>
        <p:txBody>
          <a:bodyPr wrap="square" rtlCol="0">
            <a:spAutoFit/>
          </a:bodyPr>
          <a:lstStyle/>
          <a:p>
            <a:r>
              <a:rPr lang="en-US" altLang="zh-CN" sz="1400" b="1" dirty="0">
                <a:solidFill>
                  <a:schemeClr val="bg1"/>
                </a:solidFill>
              </a:rPr>
              <a:t>5. </a:t>
            </a:r>
            <a:r>
              <a:rPr lang="zh-CN" altLang="en-US" sz="1400" b="1" dirty="0">
                <a:solidFill>
                  <a:schemeClr val="bg1"/>
                </a:solidFill>
              </a:rPr>
              <a:t>创建应用 </a:t>
            </a:r>
            <a:r>
              <a:rPr lang="en-US" altLang="zh-CN" sz="1400" b="1" dirty="0">
                <a:solidFill>
                  <a:schemeClr val="bg1"/>
                </a:solidFill>
              </a:rPr>
              <a:t>– </a:t>
            </a:r>
            <a:r>
              <a:rPr lang="zh-CN" altLang="en-US" sz="1400" b="1" dirty="0">
                <a:solidFill>
                  <a:schemeClr val="bg1"/>
                </a:solidFill>
              </a:rPr>
              <a:t>选择 网页</a:t>
            </a:r>
            <a:r>
              <a:rPr lang="en-US" altLang="zh-CN" sz="1400" b="1" dirty="0">
                <a:solidFill>
                  <a:schemeClr val="bg1"/>
                </a:solidFill>
              </a:rPr>
              <a:t>&amp;</a:t>
            </a:r>
            <a:r>
              <a:rPr lang="zh-CN" altLang="en-US" sz="1400" b="1" dirty="0">
                <a:solidFill>
                  <a:schemeClr val="bg1"/>
                </a:solidFill>
              </a:rPr>
              <a:t>支付应用 选择 自研型应用 并创建</a:t>
            </a:r>
          </a:p>
        </p:txBody>
      </p:sp>
      <p:pic>
        <p:nvPicPr>
          <p:cNvPr id="4" name="图片 3">
            <a:extLst>
              <a:ext uri="{FF2B5EF4-FFF2-40B4-BE49-F238E27FC236}">
                <a16:creationId xmlns:a16="http://schemas.microsoft.com/office/drawing/2014/main" id="{BF644F50-BDDE-4D18-8D6B-2B52C247DDD6}"/>
              </a:ext>
            </a:extLst>
          </p:cNvPr>
          <p:cNvPicPr>
            <a:picLocks noChangeAspect="1"/>
          </p:cNvPicPr>
          <p:nvPr/>
        </p:nvPicPr>
        <p:blipFill>
          <a:blip r:embed="rId3"/>
          <a:stretch>
            <a:fillRect/>
          </a:stretch>
        </p:blipFill>
        <p:spPr>
          <a:xfrm>
            <a:off x="6917059" y="1175841"/>
            <a:ext cx="2539084" cy="1835530"/>
          </a:xfrm>
          <a:prstGeom prst="rect">
            <a:avLst/>
          </a:prstGeom>
        </p:spPr>
      </p:pic>
      <p:pic>
        <p:nvPicPr>
          <p:cNvPr id="8" name="图片 7">
            <a:extLst>
              <a:ext uri="{FF2B5EF4-FFF2-40B4-BE49-F238E27FC236}">
                <a16:creationId xmlns:a16="http://schemas.microsoft.com/office/drawing/2014/main" id="{64E59875-26D9-476B-A1AD-438C61E23546}"/>
              </a:ext>
            </a:extLst>
          </p:cNvPr>
          <p:cNvPicPr>
            <a:picLocks noChangeAspect="1"/>
          </p:cNvPicPr>
          <p:nvPr/>
        </p:nvPicPr>
        <p:blipFill>
          <a:blip r:embed="rId4"/>
          <a:stretch>
            <a:fillRect/>
          </a:stretch>
        </p:blipFill>
        <p:spPr>
          <a:xfrm>
            <a:off x="4104192" y="1431586"/>
            <a:ext cx="2486382" cy="1503701"/>
          </a:xfrm>
          <a:prstGeom prst="rect">
            <a:avLst/>
          </a:prstGeom>
        </p:spPr>
      </p:pic>
      <p:sp>
        <p:nvSpPr>
          <p:cNvPr id="20" name="标题 1">
            <a:extLst>
              <a:ext uri="{FF2B5EF4-FFF2-40B4-BE49-F238E27FC236}">
                <a16:creationId xmlns:a16="http://schemas.microsoft.com/office/drawing/2014/main" id="{5B6FB14C-D039-4276-BCFA-6E6848A294DD}"/>
              </a:ext>
            </a:extLst>
          </p:cNvPr>
          <p:cNvSpPr txBox="1">
            <a:spLocks/>
          </p:cNvSpPr>
          <p:nvPr/>
        </p:nvSpPr>
        <p:spPr>
          <a:xfrm>
            <a:off x="675216" y="153171"/>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四、接入蚂蚁开放平台</a:t>
            </a:r>
          </a:p>
        </p:txBody>
      </p:sp>
      <p:sp>
        <p:nvSpPr>
          <p:cNvPr id="9" name="矩形 8">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384327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dirty="0">
                <a:solidFill>
                  <a:schemeClr val="bg1"/>
                </a:solidFill>
                <a:latin typeface="微软雅黑" panose="020B0503020204020204" pitchFamily="34" charset="-122"/>
                <a:ea typeface="微软雅黑" panose="020B0503020204020204" pitchFamily="34" charset="-122"/>
              </a:rPr>
              <a:t>满足申请条件</a:t>
            </a:r>
          </a:p>
        </p:txBody>
      </p:sp>
      <p:sp>
        <p:nvSpPr>
          <p:cNvPr id="2" name="矩形 1">
            <a:extLst>
              <a:ext uri="{FF2B5EF4-FFF2-40B4-BE49-F238E27FC236}">
                <a16:creationId xmlns:a16="http://schemas.microsoft.com/office/drawing/2014/main" id="{577E3C8B-42F2-46C0-AED7-C0004210E69B}"/>
              </a:ext>
            </a:extLst>
          </p:cNvPr>
          <p:cNvSpPr/>
          <p:nvPr/>
        </p:nvSpPr>
        <p:spPr bwMode="auto">
          <a:xfrm>
            <a:off x="3817691" y="576089"/>
            <a:ext cx="6408000" cy="2844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3922980" y="780279"/>
            <a:ext cx="4933608" cy="307777"/>
          </a:xfrm>
          <a:prstGeom prst="rect">
            <a:avLst/>
          </a:prstGeom>
          <a:noFill/>
        </p:spPr>
        <p:txBody>
          <a:bodyPr wrap="square" rtlCol="0">
            <a:spAutoFit/>
          </a:bodyPr>
          <a:lstStyle/>
          <a:p>
            <a:r>
              <a:rPr lang="en-US" altLang="zh-CN" sz="1400" b="1" dirty="0">
                <a:solidFill>
                  <a:schemeClr val="bg1"/>
                </a:solidFill>
              </a:rPr>
              <a:t>6. </a:t>
            </a:r>
            <a:r>
              <a:rPr lang="zh-CN" altLang="en-US" sz="1400" b="1" dirty="0">
                <a:solidFill>
                  <a:schemeClr val="bg1"/>
                </a:solidFill>
              </a:rPr>
              <a:t>创建应用 </a:t>
            </a:r>
            <a:r>
              <a:rPr lang="en-US" altLang="zh-CN" sz="1400" b="1" dirty="0">
                <a:solidFill>
                  <a:schemeClr val="bg1"/>
                </a:solidFill>
              </a:rPr>
              <a:t>– </a:t>
            </a:r>
            <a:r>
              <a:rPr lang="zh-CN" altLang="en-US" sz="1400" b="1" dirty="0">
                <a:solidFill>
                  <a:schemeClr val="bg1"/>
                </a:solidFill>
              </a:rPr>
              <a:t>选择 网页</a:t>
            </a:r>
            <a:r>
              <a:rPr lang="en-US" altLang="zh-CN" sz="1400" b="1" dirty="0">
                <a:solidFill>
                  <a:schemeClr val="bg1"/>
                </a:solidFill>
              </a:rPr>
              <a:t>&amp;</a:t>
            </a:r>
            <a:r>
              <a:rPr lang="zh-CN" altLang="en-US" sz="1400" b="1" dirty="0">
                <a:solidFill>
                  <a:schemeClr val="bg1"/>
                </a:solidFill>
              </a:rPr>
              <a:t>支付应用 选择 自研型应用 并创建</a:t>
            </a:r>
          </a:p>
        </p:txBody>
      </p:sp>
      <p:pic>
        <p:nvPicPr>
          <p:cNvPr id="5" name="图片 4">
            <a:extLst>
              <a:ext uri="{FF2B5EF4-FFF2-40B4-BE49-F238E27FC236}">
                <a16:creationId xmlns:a16="http://schemas.microsoft.com/office/drawing/2014/main" id="{42FD66EE-9EFE-41A2-8241-7C31D102E2E2}"/>
              </a:ext>
            </a:extLst>
          </p:cNvPr>
          <p:cNvPicPr>
            <a:picLocks noChangeAspect="1"/>
          </p:cNvPicPr>
          <p:nvPr/>
        </p:nvPicPr>
        <p:blipFill>
          <a:blip r:embed="rId3"/>
          <a:stretch>
            <a:fillRect/>
          </a:stretch>
        </p:blipFill>
        <p:spPr>
          <a:xfrm>
            <a:off x="4024996" y="1588676"/>
            <a:ext cx="3036160" cy="1446718"/>
          </a:xfrm>
          <a:prstGeom prst="rect">
            <a:avLst/>
          </a:prstGeom>
          <a:effectLst>
            <a:outerShdw blurRad="50800" dist="38100" dir="2700000" algn="tl" rotWithShape="0">
              <a:prstClr val="black">
                <a:alpha val="40000"/>
              </a:prstClr>
            </a:outerShdw>
          </a:effectLst>
        </p:spPr>
      </p:pic>
      <p:pic>
        <p:nvPicPr>
          <p:cNvPr id="6" name="图片 5">
            <a:extLst>
              <a:ext uri="{FF2B5EF4-FFF2-40B4-BE49-F238E27FC236}">
                <a16:creationId xmlns:a16="http://schemas.microsoft.com/office/drawing/2014/main" id="{F5816D81-3CC4-473F-9053-D658EB126540}"/>
              </a:ext>
            </a:extLst>
          </p:cNvPr>
          <p:cNvPicPr>
            <a:picLocks noChangeAspect="1"/>
          </p:cNvPicPr>
          <p:nvPr/>
        </p:nvPicPr>
        <p:blipFill>
          <a:blip r:embed="rId4"/>
          <a:stretch>
            <a:fillRect/>
          </a:stretch>
        </p:blipFill>
        <p:spPr>
          <a:xfrm>
            <a:off x="7128396" y="1241323"/>
            <a:ext cx="2629369" cy="1847168"/>
          </a:xfrm>
          <a:prstGeom prst="rect">
            <a:avLst/>
          </a:prstGeom>
          <a:effectLst>
            <a:outerShdw blurRad="50800" dist="38100" dir="2700000" algn="tl" rotWithShape="0">
              <a:prstClr val="black">
                <a:alpha val="40000"/>
              </a:prstClr>
            </a:outerShdw>
          </a:effectLst>
        </p:spPr>
      </p:pic>
      <p:sp>
        <p:nvSpPr>
          <p:cNvPr id="16" name="标题 1">
            <a:extLst>
              <a:ext uri="{FF2B5EF4-FFF2-40B4-BE49-F238E27FC236}">
                <a16:creationId xmlns:a16="http://schemas.microsoft.com/office/drawing/2014/main" id="{CE7E65D8-A687-476D-84B3-BFD69D8A3BDC}"/>
              </a:ext>
            </a:extLst>
          </p:cNvPr>
          <p:cNvSpPr txBox="1">
            <a:spLocks/>
          </p:cNvSpPr>
          <p:nvPr/>
        </p:nvSpPr>
        <p:spPr>
          <a:xfrm>
            <a:off x="635160" y="169308"/>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四、接入蚂蚁开放平台</a:t>
            </a:r>
          </a:p>
        </p:txBody>
      </p:sp>
      <p:sp>
        <p:nvSpPr>
          <p:cNvPr id="9" name="矩形 8">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114362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dirty="0">
                <a:solidFill>
                  <a:schemeClr val="bg1"/>
                </a:solidFill>
                <a:latin typeface="微软雅黑" panose="020B0503020204020204" pitchFamily="34" charset="-122"/>
                <a:ea typeface="微软雅黑" panose="020B0503020204020204" pitchFamily="34" charset="-122"/>
              </a:rPr>
              <a:t>满足申请条件</a:t>
            </a:r>
          </a:p>
        </p:txBody>
      </p:sp>
      <p:sp>
        <p:nvSpPr>
          <p:cNvPr id="2" name="矩形 1">
            <a:extLst>
              <a:ext uri="{FF2B5EF4-FFF2-40B4-BE49-F238E27FC236}">
                <a16:creationId xmlns:a16="http://schemas.microsoft.com/office/drawing/2014/main" id="{577E3C8B-42F2-46C0-AED7-C0004210E69B}"/>
              </a:ext>
            </a:extLst>
          </p:cNvPr>
          <p:cNvSpPr/>
          <p:nvPr/>
        </p:nvSpPr>
        <p:spPr bwMode="auto">
          <a:xfrm>
            <a:off x="3817690" y="605010"/>
            <a:ext cx="6191025" cy="2808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4104060" y="766421"/>
            <a:ext cx="4301296" cy="307777"/>
          </a:xfrm>
          <a:prstGeom prst="rect">
            <a:avLst/>
          </a:prstGeom>
          <a:noFill/>
        </p:spPr>
        <p:txBody>
          <a:bodyPr wrap="square" rtlCol="0">
            <a:spAutoFit/>
          </a:bodyPr>
          <a:lstStyle/>
          <a:p>
            <a:r>
              <a:rPr lang="en-US" altLang="zh-CN" sz="1400" b="1" dirty="0">
                <a:solidFill>
                  <a:schemeClr val="bg1"/>
                </a:solidFill>
              </a:rPr>
              <a:t>7. </a:t>
            </a:r>
            <a:r>
              <a:rPr lang="zh-CN" altLang="en-US" sz="1400" b="1" dirty="0">
                <a:solidFill>
                  <a:schemeClr val="bg1"/>
                </a:solidFill>
              </a:rPr>
              <a:t>签约芝麻信用相关能力或者接口  并提交审核 </a:t>
            </a:r>
          </a:p>
        </p:txBody>
      </p:sp>
      <p:pic>
        <p:nvPicPr>
          <p:cNvPr id="7" name="图片 6">
            <a:extLst>
              <a:ext uri="{FF2B5EF4-FFF2-40B4-BE49-F238E27FC236}">
                <a16:creationId xmlns:a16="http://schemas.microsoft.com/office/drawing/2014/main" id="{626731E1-4CE1-4B21-9B4F-94B87E5AF362}"/>
              </a:ext>
            </a:extLst>
          </p:cNvPr>
          <p:cNvPicPr>
            <a:picLocks noChangeAspect="1"/>
          </p:cNvPicPr>
          <p:nvPr/>
        </p:nvPicPr>
        <p:blipFill>
          <a:blip r:embed="rId3"/>
          <a:stretch>
            <a:fillRect/>
          </a:stretch>
        </p:blipFill>
        <p:spPr>
          <a:xfrm>
            <a:off x="7042298" y="1254088"/>
            <a:ext cx="2527561" cy="1829990"/>
          </a:xfrm>
          <a:prstGeom prst="rect">
            <a:avLst/>
          </a:prstGeom>
          <a:effectLst>
            <a:outerShdw blurRad="50800" dist="38100" dir="2700000" algn="tl" rotWithShape="0">
              <a:prstClr val="black">
                <a:alpha val="40000"/>
              </a:prstClr>
            </a:outerShdw>
          </a:effectLst>
        </p:spPr>
      </p:pic>
      <p:pic>
        <p:nvPicPr>
          <p:cNvPr id="4" name="图片 3">
            <a:extLst>
              <a:ext uri="{FF2B5EF4-FFF2-40B4-BE49-F238E27FC236}">
                <a16:creationId xmlns:a16="http://schemas.microsoft.com/office/drawing/2014/main" id="{BA9C7DED-3AAC-4F92-9BD7-4A617ED63272}"/>
              </a:ext>
            </a:extLst>
          </p:cNvPr>
          <p:cNvPicPr>
            <a:picLocks noChangeAspect="1"/>
          </p:cNvPicPr>
          <p:nvPr/>
        </p:nvPicPr>
        <p:blipFill>
          <a:blip r:embed="rId4"/>
          <a:stretch>
            <a:fillRect/>
          </a:stretch>
        </p:blipFill>
        <p:spPr>
          <a:xfrm>
            <a:off x="4322270" y="1272568"/>
            <a:ext cx="3000467" cy="1793030"/>
          </a:xfrm>
          <a:prstGeom prst="rect">
            <a:avLst/>
          </a:prstGeom>
          <a:effectLst>
            <a:outerShdw blurRad="50800" dist="38100" dir="2700000" algn="tl" rotWithShape="0">
              <a:prstClr val="black">
                <a:alpha val="40000"/>
              </a:prstClr>
            </a:outerShdw>
          </a:effectLst>
        </p:spPr>
      </p:pic>
      <p:sp>
        <p:nvSpPr>
          <p:cNvPr id="16" name="标题 1">
            <a:extLst>
              <a:ext uri="{FF2B5EF4-FFF2-40B4-BE49-F238E27FC236}">
                <a16:creationId xmlns:a16="http://schemas.microsoft.com/office/drawing/2014/main" id="{BC0532A3-5061-4878-B24A-5EC613FB1686}"/>
              </a:ext>
            </a:extLst>
          </p:cNvPr>
          <p:cNvSpPr txBox="1">
            <a:spLocks/>
          </p:cNvSpPr>
          <p:nvPr/>
        </p:nvSpPr>
        <p:spPr>
          <a:xfrm>
            <a:off x="649909" y="154693"/>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四、接入蚂蚁开放平台</a:t>
            </a:r>
          </a:p>
        </p:txBody>
      </p:sp>
      <p:sp>
        <p:nvSpPr>
          <p:cNvPr id="19" name="矩形 18">
            <a:extLst>
              <a:ext uri="{FF2B5EF4-FFF2-40B4-BE49-F238E27FC236}">
                <a16:creationId xmlns:a16="http://schemas.microsoft.com/office/drawing/2014/main" id="{164A5D00-F979-492C-9C3D-20D498E45B26}"/>
              </a:ext>
            </a:extLst>
          </p:cNvPr>
          <p:cNvSpPr/>
          <p:nvPr/>
        </p:nvSpPr>
        <p:spPr>
          <a:xfrm>
            <a:off x="1151732" y="969502"/>
            <a:ext cx="2636922" cy="1519006"/>
          </a:xfrm>
          <a:prstGeom prst="rect">
            <a:avLst/>
          </a:prstGeom>
        </p:spPr>
        <p:txBody>
          <a:bodyPr wrap="square">
            <a:spAutoFit/>
          </a:bodyPr>
          <a:lstStyle/>
          <a:p>
            <a:r>
              <a:rPr lang="zh-CN" altLang="en-US" sz="1400" dirty="0">
                <a:solidFill>
                  <a:schemeClr val="bg1">
                    <a:lumMod val="50000"/>
                  </a:schemeClr>
                </a:solidFill>
              </a:rPr>
              <a:t>按需签约相关接口</a:t>
            </a:r>
            <a:endParaRPr lang="en-US" altLang="zh-CN" sz="1400" dirty="0">
              <a:solidFill>
                <a:schemeClr val="bg1">
                  <a:lumMod val="50000"/>
                </a:schemeClr>
              </a:solidFill>
            </a:endParaRPr>
          </a:p>
          <a:p>
            <a:pPr marL="186080" indent="-186080">
              <a:spcBef>
                <a:spcPts val="781"/>
              </a:spcBef>
              <a:buFont typeface="Arial" panose="020B0604020202020204" pitchFamily="34" charset="0"/>
              <a:buChar char="•"/>
            </a:pPr>
            <a:r>
              <a:rPr lang="zh-CN" altLang="en-US" sz="1400" dirty="0">
                <a:solidFill>
                  <a:schemeClr val="bg1">
                    <a:lumMod val="50000"/>
                  </a:schemeClr>
                </a:solidFill>
              </a:rPr>
              <a:t>芝麻信用分</a:t>
            </a:r>
            <a:endParaRPr lang="en-US" altLang="zh-CN" sz="1400" dirty="0">
              <a:solidFill>
                <a:schemeClr val="bg1">
                  <a:lumMod val="50000"/>
                </a:schemeClr>
              </a:solidFill>
            </a:endParaRPr>
          </a:p>
          <a:p>
            <a:pPr marL="186080" indent="-186080">
              <a:buFont typeface="Arial" panose="020B0604020202020204" pitchFamily="34" charset="0"/>
              <a:buChar char="•"/>
            </a:pPr>
            <a:r>
              <a:rPr lang="zh-CN" altLang="en-US" sz="1400" dirty="0">
                <a:solidFill>
                  <a:schemeClr val="bg1">
                    <a:lumMod val="50000"/>
                  </a:schemeClr>
                </a:solidFill>
              </a:rPr>
              <a:t>信用借还</a:t>
            </a:r>
            <a:r>
              <a:rPr lang="en-US" altLang="zh-CN" sz="1400" dirty="0">
                <a:solidFill>
                  <a:schemeClr val="bg1">
                    <a:lumMod val="50000"/>
                  </a:schemeClr>
                </a:solidFill>
              </a:rPr>
              <a:t>(</a:t>
            </a:r>
            <a:r>
              <a:rPr lang="zh-CN" altLang="en-US" sz="1400" dirty="0">
                <a:solidFill>
                  <a:schemeClr val="bg1">
                    <a:lumMod val="50000"/>
                  </a:schemeClr>
                </a:solidFill>
              </a:rPr>
              <a:t>如从事租赁行业</a:t>
            </a:r>
            <a:r>
              <a:rPr lang="en-US" altLang="zh-CN" sz="1400" dirty="0">
                <a:solidFill>
                  <a:schemeClr val="bg1">
                    <a:lumMod val="50000"/>
                  </a:schemeClr>
                </a:solidFill>
              </a:rPr>
              <a:t>)</a:t>
            </a:r>
          </a:p>
          <a:p>
            <a:pPr marL="186080" indent="-186080">
              <a:buFont typeface="Arial" panose="020B0604020202020204" pitchFamily="34" charset="0"/>
              <a:buChar char="•"/>
            </a:pPr>
            <a:r>
              <a:rPr lang="zh-CN" altLang="en-US" sz="1400" dirty="0">
                <a:solidFill>
                  <a:schemeClr val="bg1">
                    <a:lumMod val="50000"/>
                  </a:schemeClr>
                </a:solidFill>
              </a:rPr>
              <a:t>行业关注名单（风控相关）</a:t>
            </a:r>
            <a:endParaRPr lang="en-US" altLang="zh-CN" sz="1400" dirty="0">
              <a:solidFill>
                <a:schemeClr val="bg1">
                  <a:lumMod val="50000"/>
                </a:schemeClr>
              </a:solidFill>
            </a:endParaRPr>
          </a:p>
          <a:p>
            <a:pPr marL="186080" indent="-186080">
              <a:buFont typeface="Arial" panose="020B0604020202020204" pitchFamily="34" charset="0"/>
              <a:buChar char="•"/>
            </a:pPr>
            <a:endParaRPr lang="en-US" altLang="zh-CN" sz="1400" dirty="0">
              <a:solidFill>
                <a:schemeClr val="bg1">
                  <a:lumMod val="50000"/>
                </a:schemeClr>
              </a:solidFill>
            </a:endParaRPr>
          </a:p>
          <a:p>
            <a:r>
              <a:rPr lang="zh-CN" altLang="en-US" sz="1400" b="1" dirty="0">
                <a:solidFill>
                  <a:schemeClr val="bg1">
                    <a:lumMod val="50000"/>
                  </a:schemeClr>
                </a:solidFill>
              </a:rPr>
              <a:t>申请接口签约并等待审核通过</a:t>
            </a:r>
            <a:endParaRPr lang="en-US" altLang="zh-CN" sz="1400" b="1" dirty="0">
              <a:solidFill>
                <a:schemeClr val="bg1">
                  <a:lumMod val="50000"/>
                </a:schemeClr>
              </a:solidFill>
            </a:endParaRPr>
          </a:p>
        </p:txBody>
      </p:sp>
      <p:sp>
        <p:nvSpPr>
          <p:cNvPr id="5" name="矩形 4">
            <a:extLst>
              <a:ext uri="{FF2B5EF4-FFF2-40B4-BE49-F238E27FC236}">
                <a16:creationId xmlns:a16="http://schemas.microsoft.com/office/drawing/2014/main" id="{F6DCD044-6EBE-4275-9D02-C146F39B3B53}"/>
              </a:ext>
            </a:extLst>
          </p:cNvPr>
          <p:cNvSpPr/>
          <p:nvPr/>
        </p:nvSpPr>
        <p:spPr>
          <a:xfrm>
            <a:off x="1249346" y="3195259"/>
            <a:ext cx="2441694" cy="215444"/>
          </a:xfrm>
          <a:prstGeom prst="rect">
            <a:avLst/>
          </a:prstGeom>
        </p:spPr>
        <p:txBody>
          <a:bodyPr wrap="none">
            <a:spAutoFit/>
          </a:bodyPr>
          <a:lstStyle/>
          <a:p>
            <a:r>
              <a:rPr lang="zh-CN" altLang="en-US" sz="800" dirty="0">
                <a:solidFill>
                  <a:schemeClr val="bg1">
                    <a:lumMod val="50000"/>
                  </a:schemeClr>
                </a:solidFill>
              </a:rPr>
              <a:t>注：不需要接口请不要签约，否则审核时间会过长</a:t>
            </a:r>
          </a:p>
        </p:txBody>
      </p:sp>
      <p:sp>
        <p:nvSpPr>
          <p:cNvPr id="12" name="矩形 11">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85396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dirty="0">
                <a:solidFill>
                  <a:schemeClr val="bg1"/>
                </a:solidFill>
                <a:latin typeface="微软雅黑" panose="020B0503020204020204" pitchFamily="34" charset="-122"/>
                <a:ea typeface="微软雅黑" panose="020B0503020204020204" pitchFamily="34" charset="-122"/>
              </a:rPr>
              <a:t>满足申请条件</a:t>
            </a:r>
          </a:p>
        </p:txBody>
      </p:sp>
      <p:sp>
        <p:nvSpPr>
          <p:cNvPr id="19" name="标题 1">
            <a:extLst>
              <a:ext uri="{FF2B5EF4-FFF2-40B4-BE49-F238E27FC236}">
                <a16:creationId xmlns:a16="http://schemas.microsoft.com/office/drawing/2014/main" id="{EFBD36EE-843F-49E7-A882-78D0EAE93DCB}"/>
              </a:ext>
            </a:extLst>
          </p:cNvPr>
          <p:cNvSpPr txBox="1">
            <a:spLocks/>
          </p:cNvSpPr>
          <p:nvPr/>
        </p:nvSpPr>
        <p:spPr>
          <a:xfrm>
            <a:off x="719684" y="131026"/>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五、应用开发接入</a:t>
            </a:r>
          </a:p>
        </p:txBody>
      </p:sp>
      <p:sp>
        <p:nvSpPr>
          <p:cNvPr id="2" name="矩形 1">
            <a:extLst>
              <a:ext uri="{FF2B5EF4-FFF2-40B4-BE49-F238E27FC236}">
                <a16:creationId xmlns:a16="http://schemas.microsoft.com/office/drawing/2014/main" id="{577E3C8B-42F2-46C0-AED7-C0004210E69B}"/>
              </a:ext>
            </a:extLst>
          </p:cNvPr>
          <p:cNvSpPr/>
          <p:nvPr/>
        </p:nvSpPr>
        <p:spPr bwMode="auto">
          <a:xfrm>
            <a:off x="3817691" y="636606"/>
            <a:ext cx="6408000" cy="2844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3960044" y="833237"/>
            <a:ext cx="4645576" cy="307777"/>
          </a:xfrm>
          <a:prstGeom prst="rect">
            <a:avLst/>
          </a:prstGeom>
          <a:noFill/>
        </p:spPr>
        <p:txBody>
          <a:bodyPr wrap="square" rtlCol="0">
            <a:spAutoFit/>
          </a:bodyPr>
          <a:lstStyle/>
          <a:p>
            <a:r>
              <a:rPr lang="en-US" altLang="zh-CN" sz="1400" b="1" dirty="0">
                <a:solidFill>
                  <a:schemeClr val="bg1"/>
                </a:solidFill>
              </a:rPr>
              <a:t>8. </a:t>
            </a:r>
            <a:r>
              <a:rPr lang="zh-CN" altLang="en-US" sz="1400" b="1" dirty="0">
                <a:solidFill>
                  <a:schemeClr val="bg1"/>
                </a:solidFill>
              </a:rPr>
              <a:t>开发相关业务流程  例如：信用租赁、信用免押金等</a:t>
            </a:r>
          </a:p>
        </p:txBody>
      </p:sp>
      <p:pic>
        <p:nvPicPr>
          <p:cNvPr id="5" name="图片 4">
            <a:extLst>
              <a:ext uri="{FF2B5EF4-FFF2-40B4-BE49-F238E27FC236}">
                <a16:creationId xmlns:a16="http://schemas.microsoft.com/office/drawing/2014/main" id="{AFF0FB27-8FF7-4DB3-A8D6-F79F4B381A92}"/>
              </a:ext>
            </a:extLst>
          </p:cNvPr>
          <p:cNvPicPr>
            <a:picLocks noChangeAspect="1"/>
          </p:cNvPicPr>
          <p:nvPr/>
        </p:nvPicPr>
        <p:blipFill>
          <a:blip r:embed="rId3"/>
          <a:stretch>
            <a:fillRect/>
          </a:stretch>
        </p:blipFill>
        <p:spPr>
          <a:xfrm>
            <a:off x="4322272" y="1267253"/>
            <a:ext cx="3369833" cy="1783241"/>
          </a:xfrm>
          <a:prstGeom prst="rect">
            <a:avLst/>
          </a:prstGeom>
          <a:effectLst>
            <a:outerShdw blurRad="50800" dist="38100" dir="2700000" algn="tl" rotWithShape="0">
              <a:prstClr val="black">
                <a:alpha val="40000"/>
              </a:prstClr>
            </a:outerShdw>
          </a:effectLst>
        </p:spPr>
      </p:pic>
      <p:sp>
        <p:nvSpPr>
          <p:cNvPr id="15" name="文本框 14">
            <a:extLst>
              <a:ext uri="{FF2B5EF4-FFF2-40B4-BE49-F238E27FC236}">
                <a16:creationId xmlns:a16="http://schemas.microsoft.com/office/drawing/2014/main" id="{2A6D72DA-A91A-4D90-919B-936B37DCCB8A}"/>
              </a:ext>
            </a:extLst>
          </p:cNvPr>
          <p:cNvSpPr txBox="1"/>
          <p:nvPr/>
        </p:nvSpPr>
        <p:spPr>
          <a:xfrm>
            <a:off x="7828276" y="1593222"/>
            <a:ext cx="1729972" cy="869212"/>
          </a:xfrm>
          <a:prstGeom prst="rect">
            <a:avLst/>
          </a:prstGeom>
          <a:noFill/>
        </p:spPr>
        <p:txBody>
          <a:bodyPr wrap="square" rtlCol="0">
            <a:spAutoFit/>
          </a:bodyPr>
          <a:lstStyle/>
          <a:p>
            <a:r>
              <a:rPr lang="zh-CN" altLang="en-US" sz="1400" b="1" dirty="0">
                <a:solidFill>
                  <a:schemeClr val="bg1"/>
                </a:solidFill>
              </a:rPr>
              <a:t>示例</a:t>
            </a:r>
            <a:r>
              <a:rPr lang="en-US" altLang="zh-CN" sz="1400" b="1" dirty="0">
                <a:solidFill>
                  <a:schemeClr val="bg1"/>
                </a:solidFill>
              </a:rPr>
              <a:t>1</a:t>
            </a:r>
            <a:r>
              <a:rPr lang="zh-CN" altLang="en-US" sz="1400" b="1" dirty="0">
                <a:solidFill>
                  <a:schemeClr val="bg1"/>
                </a:solidFill>
              </a:rPr>
              <a:t>：</a:t>
            </a:r>
            <a:endParaRPr lang="en-US" altLang="zh-CN" sz="1400" b="1" dirty="0">
              <a:solidFill>
                <a:schemeClr val="bg1"/>
              </a:solidFill>
            </a:endParaRPr>
          </a:p>
          <a:p>
            <a:r>
              <a:rPr lang="zh-CN" altLang="en-US" sz="912" b="1" dirty="0">
                <a:solidFill>
                  <a:schemeClr val="bg1"/>
                </a:solidFill>
              </a:rPr>
              <a:t>商户开发相关线上商品页面、用户浏览页面、订单管理等。用户下单页面使用信用借还提供的标准页面承载</a:t>
            </a:r>
            <a:endParaRPr lang="en-US" altLang="zh-CN" sz="912" b="1" dirty="0">
              <a:solidFill>
                <a:schemeClr val="bg1"/>
              </a:solidFill>
            </a:endParaRPr>
          </a:p>
        </p:txBody>
      </p:sp>
      <p:sp>
        <p:nvSpPr>
          <p:cNvPr id="14" name="矩形 13">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
        <p:nvSpPr>
          <p:cNvPr id="12" name="矩形 11">
            <a:extLst>
              <a:ext uri="{FF2B5EF4-FFF2-40B4-BE49-F238E27FC236}">
                <a16:creationId xmlns:a16="http://schemas.microsoft.com/office/drawing/2014/main" id="{CE13C554-EA40-4174-B496-81F975219B38}"/>
              </a:ext>
            </a:extLst>
          </p:cNvPr>
          <p:cNvSpPr/>
          <p:nvPr/>
        </p:nvSpPr>
        <p:spPr>
          <a:xfrm>
            <a:off x="492408" y="1623827"/>
            <a:ext cx="2819563" cy="493084"/>
          </a:xfrm>
          <a:prstGeom prst="rect">
            <a:avLst/>
          </a:prstGeom>
        </p:spPr>
        <p:txBody>
          <a:bodyPr wrap="square">
            <a:spAutoFit/>
          </a:bodyPr>
          <a:lstStyle/>
          <a:p>
            <a:r>
              <a:rPr lang="zh-CN" altLang="en-US" sz="1302" dirty="0">
                <a:solidFill>
                  <a:srgbClr val="00B0F0"/>
                </a:solidFill>
              </a:rPr>
              <a:t>信用借还、信用免押金租赁等相关服务需要签约“信用借还”接口</a:t>
            </a:r>
            <a:endParaRPr lang="en-US" altLang="zh-CN" sz="1302" b="1" dirty="0">
              <a:solidFill>
                <a:srgbClr val="00B0F0"/>
              </a:solidFill>
            </a:endParaRPr>
          </a:p>
        </p:txBody>
      </p:sp>
    </p:spTree>
    <p:extLst>
      <p:ext uri="{BB962C8B-B14F-4D97-AF65-F5344CB8AC3E}">
        <p14:creationId xmlns:p14="http://schemas.microsoft.com/office/powerpoint/2010/main" val="271562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a:extLst>
              <a:ext uri="{FF2B5EF4-FFF2-40B4-BE49-F238E27FC236}">
                <a16:creationId xmlns:a16="http://schemas.microsoft.com/office/drawing/2014/main" id="{F2142611-E23E-4FE2-892C-E121A977AD8F}"/>
              </a:ext>
            </a:extLst>
          </p:cNvPr>
          <p:cNvSpPr txBox="1">
            <a:spLocks/>
          </p:cNvSpPr>
          <p:nvPr/>
        </p:nvSpPr>
        <p:spPr>
          <a:xfrm>
            <a:off x="647676" y="155854"/>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五、应用开发接入</a:t>
            </a:r>
          </a:p>
        </p:txBody>
      </p:sp>
      <p:sp>
        <p:nvSpPr>
          <p:cNvPr id="8" name="矩形 7">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
        <p:nvSpPr>
          <p:cNvPr id="9" name="矩形 8">
            <a:extLst>
              <a:ext uri="{FF2B5EF4-FFF2-40B4-BE49-F238E27FC236}">
                <a16:creationId xmlns:a16="http://schemas.microsoft.com/office/drawing/2014/main" id="{343BA64F-6F26-4B28-9258-FE97BBFDADB2}"/>
              </a:ext>
            </a:extLst>
          </p:cNvPr>
          <p:cNvSpPr/>
          <p:nvPr/>
        </p:nvSpPr>
        <p:spPr bwMode="auto">
          <a:xfrm>
            <a:off x="3817691" y="494124"/>
            <a:ext cx="6408000" cy="2844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EB6C64B8-6837-4B03-A467-BD76A970E2A4}"/>
              </a:ext>
            </a:extLst>
          </p:cNvPr>
          <p:cNvSpPr txBox="1"/>
          <p:nvPr/>
        </p:nvSpPr>
        <p:spPr>
          <a:xfrm>
            <a:off x="3922980" y="721186"/>
            <a:ext cx="4645576" cy="307777"/>
          </a:xfrm>
          <a:prstGeom prst="rect">
            <a:avLst/>
          </a:prstGeom>
          <a:noFill/>
        </p:spPr>
        <p:txBody>
          <a:bodyPr wrap="square" rtlCol="0">
            <a:spAutoFit/>
          </a:bodyPr>
          <a:lstStyle/>
          <a:p>
            <a:r>
              <a:rPr lang="en-US" altLang="zh-CN" sz="1400" b="1" dirty="0">
                <a:solidFill>
                  <a:schemeClr val="bg1"/>
                </a:solidFill>
              </a:rPr>
              <a:t>8. </a:t>
            </a:r>
            <a:r>
              <a:rPr lang="zh-CN" altLang="en-US" sz="1400" b="1" dirty="0">
                <a:solidFill>
                  <a:schemeClr val="bg1"/>
                </a:solidFill>
              </a:rPr>
              <a:t>开发相关业务流程  例如：信用租赁、信用免押金等</a:t>
            </a:r>
          </a:p>
        </p:txBody>
      </p:sp>
      <p:sp>
        <p:nvSpPr>
          <p:cNvPr id="13" name="文本框 12">
            <a:extLst>
              <a:ext uri="{FF2B5EF4-FFF2-40B4-BE49-F238E27FC236}">
                <a16:creationId xmlns:a16="http://schemas.microsoft.com/office/drawing/2014/main" id="{881E79EC-FA82-4F55-8444-BA43D17E494E}"/>
              </a:ext>
            </a:extLst>
          </p:cNvPr>
          <p:cNvSpPr txBox="1"/>
          <p:nvPr/>
        </p:nvSpPr>
        <p:spPr>
          <a:xfrm>
            <a:off x="7488436" y="1467755"/>
            <a:ext cx="1977969" cy="1071127"/>
          </a:xfrm>
          <a:prstGeom prst="rect">
            <a:avLst/>
          </a:prstGeom>
          <a:noFill/>
        </p:spPr>
        <p:txBody>
          <a:bodyPr wrap="square" rtlCol="0">
            <a:spAutoFit/>
          </a:bodyPr>
          <a:lstStyle/>
          <a:p>
            <a:r>
              <a:rPr lang="zh-CN" altLang="en-US" b="1" dirty="0">
                <a:solidFill>
                  <a:schemeClr val="bg1"/>
                </a:solidFill>
              </a:rPr>
              <a:t>示例</a:t>
            </a:r>
            <a:r>
              <a:rPr lang="en-US" altLang="zh-CN" b="1" dirty="0">
                <a:solidFill>
                  <a:schemeClr val="bg1"/>
                </a:solidFill>
              </a:rPr>
              <a:t>2</a:t>
            </a:r>
            <a:r>
              <a:rPr lang="zh-CN" altLang="en-US" b="1" dirty="0">
                <a:solidFill>
                  <a:schemeClr val="bg1"/>
                </a:solidFill>
              </a:rPr>
              <a:t>：信用订阅</a:t>
            </a:r>
            <a:endParaRPr lang="en-US" altLang="zh-CN" b="1" dirty="0">
              <a:solidFill>
                <a:schemeClr val="bg1"/>
              </a:solidFill>
            </a:endParaRPr>
          </a:p>
          <a:p>
            <a:endParaRPr lang="en-US" altLang="zh-CN" sz="912" b="1" dirty="0">
              <a:solidFill>
                <a:schemeClr val="bg1"/>
              </a:solidFill>
            </a:endParaRPr>
          </a:p>
          <a:p>
            <a:r>
              <a:rPr lang="zh-CN" altLang="en-US" sz="912" b="1" dirty="0">
                <a:solidFill>
                  <a:schemeClr val="bg1"/>
                </a:solidFill>
              </a:rPr>
              <a:t>免预存、免年费享受季度或者年度鲜花按期寄送服务；</a:t>
            </a:r>
            <a:endParaRPr lang="en-US" altLang="zh-CN" sz="912" b="1" dirty="0">
              <a:solidFill>
                <a:schemeClr val="bg1"/>
              </a:solidFill>
            </a:endParaRPr>
          </a:p>
          <a:p>
            <a:r>
              <a:rPr lang="zh-CN" altLang="en-US" sz="912" b="1" dirty="0">
                <a:solidFill>
                  <a:schemeClr val="bg1"/>
                </a:solidFill>
              </a:rPr>
              <a:t>商户需要完成年度订单、长期订单履约等相关流程的开发和对接</a:t>
            </a:r>
            <a:endParaRPr lang="en-US" altLang="zh-CN" sz="912" b="1" dirty="0">
              <a:solidFill>
                <a:schemeClr val="bg1"/>
              </a:solidFill>
            </a:endParaRPr>
          </a:p>
        </p:txBody>
      </p:sp>
      <p:pic>
        <p:nvPicPr>
          <p:cNvPr id="15" name="图片 14" descr="图片包含 屏幕截图&#10;&#10;已生成极高可信度的说明">
            <a:extLst>
              <a:ext uri="{FF2B5EF4-FFF2-40B4-BE49-F238E27FC236}">
                <a16:creationId xmlns:a16="http://schemas.microsoft.com/office/drawing/2014/main" id="{F02844C1-DEEC-4D04-96DF-492A6CA5B026}"/>
              </a:ext>
            </a:extLst>
          </p:cNvPr>
          <p:cNvPicPr>
            <a:picLocks noChangeAspect="1"/>
          </p:cNvPicPr>
          <p:nvPr/>
        </p:nvPicPr>
        <p:blipFill rotWithShape="1">
          <a:blip r:embed="rId3"/>
          <a:srcRect t="3966"/>
          <a:stretch/>
        </p:blipFill>
        <p:spPr>
          <a:xfrm>
            <a:off x="4535701" y="1085579"/>
            <a:ext cx="1248304" cy="2131205"/>
          </a:xfrm>
          <a:prstGeom prst="rect">
            <a:avLst/>
          </a:prstGeom>
          <a:effectLst>
            <a:outerShdw blurRad="50800" dist="38100" dir="2700000" algn="tl" rotWithShape="0">
              <a:prstClr val="black">
                <a:alpha val="40000"/>
              </a:prstClr>
            </a:outerShdw>
          </a:effectLst>
        </p:spPr>
      </p:pic>
      <p:pic>
        <p:nvPicPr>
          <p:cNvPr id="16" name="图片 15" descr="图片包含 屏幕截图&#10;&#10;已生成极高可信度的说明">
            <a:extLst>
              <a:ext uri="{FF2B5EF4-FFF2-40B4-BE49-F238E27FC236}">
                <a16:creationId xmlns:a16="http://schemas.microsoft.com/office/drawing/2014/main" id="{AAAC8F9E-D2B7-4B06-973A-0DC424FC98C0}"/>
              </a:ext>
            </a:extLst>
          </p:cNvPr>
          <p:cNvPicPr>
            <a:picLocks noChangeAspect="1"/>
          </p:cNvPicPr>
          <p:nvPr/>
        </p:nvPicPr>
        <p:blipFill rotWithShape="1">
          <a:blip r:embed="rId4"/>
          <a:srcRect t="3966"/>
          <a:stretch/>
        </p:blipFill>
        <p:spPr>
          <a:xfrm>
            <a:off x="5912529" y="1085579"/>
            <a:ext cx="1248304" cy="2131205"/>
          </a:xfrm>
          <a:prstGeom prst="rect">
            <a:avLst/>
          </a:prstGeom>
          <a:effectLst>
            <a:outerShdw blurRad="50800" dist="38100" dir="2700000" algn="tl" rotWithShape="0">
              <a:prstClr val="black">
                <a:alpha val="40000"/>
              </a:prstClr>
            </a:outerShdw>
          </a:effectLst>
        </p:spPr>
      </p:pic>
      <p:sp>
        <p:nvSpPr>
          <p:cNvPr id="18" name="矩形 17">
            <a:extLst>
              <a:ext uri="{FF2B5EF4-FFF2-40B4-BE49-F238E27FC236}">
                <a16:creationId xmlns:a16="http://schemas.microsoft.com/office/drawing/2014/main" id="{CBEA21E7-9B43-49EA-A9B1-5FC5E799F648}"/>
              </a:ext>
            </a:extLst>
          </p:cNvPr>
          <p:cNvSpPr/>
          <p:nvPr/>
        </p:nvSpPr>
        <p:spPr>
          <a:xfrm>
            <a:off x="492408" y="1623827"/>
            <a:ext cx="2819563" cy="493084"/>
          </a:xfrm>
          <a:prstGeom prst="rect">
            <a:avLst/>
          </a:prstGeom>
        </p:spPr>
        <p:txBody>
          <a:bodyPr wrap="square">
            <a:spAutoFit/>
          </a:bodyPr>
          <a:lstStyle/>
          <a:p>
            <a:r>
              <a:rPr lang="zh-CN" altLang="en-US" sz="1302">
                <a:solidFill>
                  <a:srgbClr val="00B0F0"/>
                </a:solidFill>
              </a:rPr>
              <a:t>信用订阅等模式至少需要签约芝麻信用分、支付等接口</a:t>
            </a:r>
            <a:endParaRPr lang="en-US" altLang="zh-CN" sz="1302" b="1" dirty="0">
              <a:solidFill>
                <a:srgbClr val="00B0F0"/>
              </a:solidFill>
            </a:endParaRPr>
          </a:p>
        </p:txBody>
      </p:sp>
    </p:spTree>
    <p:extLst>
      <p:ext uri="{BB962C8B-B14F-4D97-AF65-F5344CB8AC3E}">
        <p14:creationId xmlns:p14="http://schemas.microsoft.com/office/powerpoint/2010/main" val="213899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dirty="0">
                <a:solidFill>
                  <a:schemeClr val="bg1"/>
                </a:solidFill>
                <a:latin typeface="微软雅黑" panose="020B0503020204020204" pitchFamily="34" charset="-122"/>
                <a:ea typeface="微软雅黑" panose="020B0503020204020204" pitchFamily="34" charset="-122"/>
              </a:rPr>
              <a:t>满足申请条件</a:t>
            </a:r>
          </a:p>
        </p:txBody>
      </p:sp>
      <p:sp>
        <p:nvSpPr>
          <p:cNvPr id="2" name="矩形 1">
            <a:extLst>
              <a:ext uri="{FF2B5EF4-FFF2-40B4-BE49-F238E27FC236}">
                <a16:creationId xmlns:a16="http://schemas.microsoft.com/office/drawing/2014/main" id="{577E3C8B-42F2-46C0-AED7-C0004210E69B}"/>
              </a:ext>
            </a:extLst>
          </p:cNvPr>
          <p:cNvSpPr/>
          <p:nvPr/>
        </p:nvSpPr>
        <p:spPr bwMode="auto">
          <a:xfrm>
            <a:off x="3817691" y="532723"/>
            <a:ext cx="6408000" cy="2808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4006421" y="727108"/>
            <a:ext cx="4301296" cy="307777"/>
          </a:xfrm>
          <a:prstGeom prst="rect">
            <a:avLst/>
          </a:prstGeom>
          <a:noFill/>
        </p:spPr>
        <p:txBody>
          <a:bodyPr wrap="square" rtlCol="0">
            <a:spAutoFit/>
          </a:bodyPr>
          <a:lstStyle/>
          <a:p>
            <a:r>
              <a:rPr lang="en-US" altLang="zh-CN" sz="1400" b="1" dirty="0">
                <a:solidFill>
                  <a:schemeClr val="bg1"/>
                </a:solidFill>
              </a:rPr>
              <a:t>9. </a:t>
            </a:r>
            <a:r>
              <a:rPr lang="zh-CN" altLang="en-US" sz="1400" b="1" dirty="0">
                <a:solidFill>
                  <a:schemeClr val="bg1"/>
                </a:solidFill>
              </a:rPr>
              <a:t>申请生活号  配置服务入口</a:t>
            </a:r>
          </a:p>
        </p:txBody>
      </p:sp>
      <p:pic>
        <p:nvPicPr>
          <p:cNvPr id="4" name="图片 3">
            <a:extLst>
              <a:ext uri="{FF2B5EF4-FFF2-40B4-BE49-F238E27FC236}">
                <a16:creationId xmlns:a16="http://schemas.microsoft.com/office/drawing/2014/main" id="{039C7D0F-98EB-46FA-8FA5-B1417CD3C5E5}"/>
              </a:ext>
            </a:extLst>
          </p:cNvPr>
          <p:cNvPicPr>
            <a:picLocks noChangeAspect="1"/>
          </p:cNvPicPr>
          <p:nvPr/>
        </p:nvPicPr>
        <p:blipFill rotWithShape="1">
          <a:blip r:embed="rId3"/>
          <a:srcRect b="24466"/>
          <a:stretch/>
        </p:blipFill>
        <p:spPr>
          <a:xfrm>
            <a:off x="4153607" y="1210618"/>
            <a:ext cx="2796779" cy="1761832"/>
          </a:xfrm>
          <a:prstGeom prst="rect">
            <a:avLst/>
          </a:prstGeom>
          <a:effectLst>
            <a:outerShdw blurRad="50800" dist="38100" dir="2700000" algn="tl" rotWithShape="0">
              <a:prstClr val="black">
                <a:alpha val="40000"/>
              </a:prstClr>
            </a:outerShdw>
          </a:effectLst>
        </p:spPr>
      </p:pic>
      <p:sp>
        <p:nvSpPr>
          <p:cNvPr id="16" name="标题 1">
            <a:extLst>
              <a:ext uri="{FF2B5EF4-FFF2-40B4-BE49-F238E27FC236}">
                <a16:creationId xmlns:a16="http://schemas.microsoft.com/office/drawing/2014/main" id="{25C22BFA-B872-4544-8C7D-D78DB508DF5B}"/>
              </a:ext>
            </a:extLst>
          </p:cNvPr>
          <p:cNvSpPr txBox="1">
            <a:spLocks/>
          </p:cNvSpPr>
          <p:nvPr/>
        </p:nvSpPr>
        <p:spPr>
          <a:xfrm>
            <a:off x="636181" y="140575"/>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五、应用开发接入</a:t>
            </a:r>
          </a:p>
        </p:txBody>
      </p:sp>
      <p:sp>
        <p:nvSpPr>
          <p:cNvPr id="18" name="矩形 17">
            <a:extLst>
              <a:ext uri="{FF2B5EF4-FFF2-40B4-BE49-F238E27FC236}">
                <a16:creationId xmlns:a16="http://schemas.microsoft.com/office/drawing/2014/main" id="{0009EA9F-C719-499E-9E31-7EB8053A6440}"/>
              </a:ext>
            </a:extLst>
          </p:cNvPr>
          <p:cNvSpPr/>
          <p:nvPr/>
        </p:nvSpPr>
        <p:spPr>
          <a:xfrm>
            <a:off x="906735" y="1577533"/>
            <a:ext cx="2742998" cy="700576"/>
          </a:xfrm>
          <a:prstGeom prst="rect">
            <a:avLst/>
          </a:prstGeom>
        </p:spPr>
        <p:txBody>
          <a:bodyPr wrap="square">
            <a:spAutoFit/>
          </a:bodyPr>
          <a:lstStyle/>
          <a:p>
            <a:pPr indent="297729">
              <a:lnSpc>
                <a:spcPct val="150000"/>
              </a:lnSpc>
            </a:pPr>
            <a:r>
              <a:rPr lang="zh-CN" altLang="en-US" sz="1400" dirty="0">
                <a:solidFill>
                  <a:schemeClr val="bg1">
                    <a:lumMod val="50000"/>
                  </a:schemeClr>
                </a:solidFill>
              </a:rPr>
              <a:t>生活号是作为芝麻信用商户在支付宝端内经营的主要阵地。</a:t>
            </a:r>
          </a:p>
        </p:txBody>
      </p:sp>
      <p:grpSp>
        <p:nvGrpSpPr>
          <p:cNvPr id="7" name="组合 6">
            <a:extLst>
              <a:ext uri="{FF2B5EF4-FFF2-40B4-BE49-F238E27FC236}">
                <a16:creationId xmlns:a16="http://schemas.microsoft.com/office/drawing/2014/main" id="{45BE4BC7-ED9D-4C3B-B697-BB8F995959E6}"/>
              </a:ext>
            </a:extLst>
          </p:cNvPr>
          <p:cNvGrpSpPr/>
          <p:nvPr/>
        </p:nvGrpSpPr>
        <p:grpSpPr>
          <a:xfrm>
            <a:off x="7669590" y="1011524"/>
            <a:ext cx="1148175" cy="1980036"/>
            <a:chOff x="8758247" y="1465281"/>
            <a:chExt cx="1763269" cy="3040771"/>
          </a:xfrm>
          <a:effectLst>
            <a:outerShdw blurRad="50800" dist="38100" dir="2700000" algn="tl" rotWithShape="0">
              <a:prstClr val="black">
                <a:alpha val="40000"/>
              </a:prstClr>
            </a:outerShdw>
          </a:effectLst>
        </p:grpSpPr>
        <p:pic>
          <p:nvPicPr>
            <p:cNvPr id="6" name="图片 5" descr="配置服务入口到生活号&#10;">
              <a:extLst>
                <a:ext uri="{FF2B5EF4-FFF2-40B4-BE49-F238E27FC236}">
                  <a16:creationId xmlns:a16="http://schemas.microsoft.com/office/drawing/2014/main" id="{76A3C058-406D-4613-A42D-684330CCA48C}"/>
                </a:ext>
              </a:extLst>
            </p:cNvPr>
            <p:cNvPicPr>
              <a:picLocks noChangeAspect="1"/>
            </p:cNvPicPr>
            <p:nvPr/>
          </p:nvPicPr>
          <p:blipFill>
            <a:blip r:embed="rId4"/>
            <a:stretch>
              <a:fillRect/>
            </a:stretch>
          </p:blipFill>
          <p:spPr>
            <a:xfrm>
              <a:off x="8758249" y="1465281"/>
              <a:ext cx="1703667" cy="3030257"/>
            </a:xfrm>
            <a:prstGeom prst="rect">
              <a:avLst/>
            </a:prstGeom>
            <a:effectLst>
              <a:outerShdw blurRad="50800" dist="38100" dir="2700000" algn="tl" rotWithShape="0">
                <a:prstClr val="black">
                  <a:alpha val="40000"/>
                </a:prstClr>
              </a:outerShdw>
            </a:effectLst>
          </p:spPr>
        </p:pic>
        <p:sp>
          <p:nvSpPr>
            <p:cNvPr id="15" name="文本框 14">
              <a:extLst>
                <a:ext uri="{FF2B5EF4-FFF2-40B4-BE49-F238E27FC236}">
                  <a16:creationId xmlns:a16="http://schemas.microsoft.com/office/drawing/2014/main" id="{2A6D72DA-A91A-4D90-919B-936B37DCCB8A}"/>
                </a:ext>
              </a:extLst>
            </p:cNvPr>
            <p:cNvSpPr txBox="1"/>
            <p:nvPr/>
          </p:nvSpPr>
          <p:spPr>
            <a:xfrm>
              <a:off x="8758247" y="4148703"/>
              <a:ext cx="1763269" cy="357349"/>
            </a:xfrm>
            <a:prstGeom prst="rect">
              <a:avLst/>
            </a:prstGeom>
            <a:solidFill>
              <a:schemeClr val="tx1">
                <a:alpha val="50000"/>
              </a:schemeClr>
            </a:solidFill>
          </p:spPr>
          <p:txBody>
            <a:bodyPr wrap="square" rtlCol="0">
              <a:spAutoFit/>
            </a:bodyPr>
            <a:lstStyle/>
            <a:p>
              <a:r>
                <a:rPr lang="zh-CN" altLang="en-US" sz="912" b="1" dirty="0">
                  <a:solidFill>
                    <a:schemeClr val="bg1"/>
                  </a:solidFill>
                </a:rPr>
                <a:t>配置入口到生活号</a:t>
              </a:r>
              <a:endParaRPr lang="en-US" altLang="zh-CN" sz="912" b="1" dirty="0">
                <a:solidFill>
                  <a:schemeClr val="bg1"/>
                </a:solidFill>
              </a:endParaRPr>
            </a:p>
          </p:txBody>
        </p:sp>
      </p:grpSp>
      <p:sp>
        <p:nvSpPr>
          <p:cNvPr id="12" name="矩形 11">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82249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7E3C8B-42F2-46C0-AED7-C0004210E69B}"/>
              </a:ext>
            </a:extLst>
          </p:cNvPr>
          <p:cNvSpPr/>
          <p:nvPr/>
        </p:nvSpPr>
        <p:spPr bwMode="auto">
          <a:xfrm>
            <a:off x="3817691" y="648097"/>
            <a:ext cx="6408000" cy="2808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3922980" y="804212"/>
            <a:ext cx="4301296" cy="307777"/>
          </a:xfrm>
          <a:prstGeom prst="rect">
            <a:avLst/>
          </a:prstGeom>
          <a:noFill/>
        </p:spPr>
        <p:txBody>
          <a:bodyPr wrap="square" rtlCol="0">
            <a:spAutoFit/>
          </a:bodyPr>
          <a:lstStyle/>
          <a:p>
            <a:r>
              <a:rPr lang="en-US" altLang="zh-CN" sz="1400" b="1" dirty="0">
                <a:solidFill>
                  <a:schemeClr val="bg1"/>
                </a:solidFill>
              </a:rPr>
              <a:t>10. </a:t>
            </a:r>
            <a:r>
              <a:rPr lang="zh-CN" altLang="en-US" sz="1400" b="1" dirty="0">
                <a:solidFill>
                  <a:schemeClr val="bg1"/>
                </a:solidFill>
              </a:rPr>
              <a:t>申请入驻信用生活</a:t>
            </a:r>
          </a:p>
        </p:txBody>
      </p:sp>
      <p:pic>
        <p:nvPicPr>
          <p:cNvPr id="5" name="图片 4">
            <a:extLst>
              <a:ext uri="{FF2B5EF4-FFF2-40B4-BE49-F238E27FC236}">
                <a16:creationId xmlns:a16="http://schemas.microsoft.com/office/drawing/2014/main" id="{588DD4D0-F47C-4147-AAC9-013B09AAF6F8}"/>
              </a:ext>
            </a:extLst>
          </p:cNvPr>
          <p:cNvPicPr>
            <a:picLocks noChangeAspect="1"/>
          </p:cNvPicPr>
          <p:nvPr/>
        </p:nvPicPr>
        <p:blipFill>
          <a:blip r:embed="rId3"/>
          <a:stretch>
            <a:fillRect/>
          </a:stretch>
        </p:blipFill>
        <p:spPr>
          <a:xfrm>
            <a:off x="5497042" y="1211672"/>
            <a:ext cx="3866426" cy="2115026"/>
          </a:xfrm>
          <a:prstGeom prst="rect">
            <a:avLst/>
          </a:prstGeom>
          <a:effectLst>
            <a:outerShdw blurRad="50800" dist="38100" dir="2700000" algn="tl" rotWithShape="0">
              <a:prstClr val="black">
                <a:alpha val="40000"/>
              </a:prstClr>
            </a:outerShdw>
          </a:effectLst>
        </p:spPr>
      </p:pic>
      <p:sp>
        <p:nvSpPr>
          <p:cNvPr id="15" name="标题 1">
            <a:extLst>
              <a:ext uri="{FF2B5EF4-FFF2-40B4-BE49-F238E27FC236}">
                <a16:creationId xmlns:a16="http://schemas.microsoft.com/office/drawing/2014/main" id="{101D245F-FB30-4C78-BF11-3758CB46A5A3}"/>
              </a:ext>
            </a:extLst>
          </p:cNvPr>
          <p:cNvSpPr txBox="1">
            <a:spLocks/>
          </p:cNvSpPr>
          <p:nvPr/>
        </p:nvSpPr>
        <p:spPr>
          <a:xfrm>
            <a:off x="647676" y="139998"/>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六、入驻信用生活频道</a:t>
            </a:r>
          </a:p>
        </p:txBody>
      </p:sp>
      <p:sp>
        <p:nvSpPr>
          <p:cNvPr id="7" name="矩形 6">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2100511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7E3C8B-42F2-46C0-AED7-C0004210E69B}"/>
              </a:ext>
            </a:extLst>
          </p:cNvPr>
          <p:cNvSpPr/>
          <p:nvPr/>
        </p:nvSpPr>
        <p:spPr bwMode="auto">
          <a:xfrm>
            <a:off x="3817691" y="506942"/>
            <a:ext cx="6408000" cy="2808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3922980" y="823634"/>
            <a:ext cx="4301296" cy="307777"/>
          </a:xfrm>
          <a:prstGeom prst="rect">
            <a:avLst/>
          </a:prstGeom>
          <a:noFill/>
        </p:spPr>
        <p:txBody>
          <a:bodyPr wrap="square" rtlCol="0">
            <a:spAutoFit/>
          </a:bodyPr>
          <a:lstStyle/>
          <a:p>
            <a:r>
              <a:rPr lang="en-US" altLang="zh-CN" sz="1400" b="1" dirty="0">
                <a:solidFill>
                  <a:schemeClr val="bg1"/>
                </a:solidFill>
              </a:rPr>
              <a:t>11. </a:t>
            </a:r>
            <a:r>
              <a:rPr lang="zh-CN" altLang="en-US" sz="1400" b="1" dirty="0">
                <a:solidFill>
                  <a:schemeClr val="bg1"/>
                </a:solidFill>
              </a:rPr>
              <a:t>创建信用服务 </a:t>
            </a:r>
            <a:r>
              <a:rPr lang="en-US" altLang="zh-CN" sz="1400" b="1" dirty="0">
                <a:solidFill>
                  <a:schemeClr val="bg1"/>
                </a:solidFill>
              </a:rPr>
              <a:t>– </a:t>
            </a:r>
            <a:r>
              <a:rPr lang="zh-CN" altLang="en-US" sz="1400" b="1" dirty="0">
                <a:solidFill>
                  <a:schemeClr val="bg1"/>
                </a:solidFill>
              </a:rPr>
              <a:t>选择对应类目：以信用借还为例</a:t>
            </a:r>
          </a:p>
        </p:txBody>
      </p:sp>
      <p:pic>
        <p:nvPicPr>
          <p:cNvPr id="5" name="图片 4">
            <a:extLst>
              <a:ext uri="{FF2B5EF4-FFF2-40B4-BE49-F238E27FC236}">
                <a16:creationId xmlns:a16="http://schemas.microsoft.com/office/drawing/2014/main" id="{F597014C-AAB7-442E-8A4F-DEEC3B2E9119}"/>
              </a:ext>
            </a:extLst>
          </p:cNvPr>
          <p:cNvPicPr>
            <a:picLocks noChangeAspect="1"/>
          </p:cNvPicPr>
          <p:nvPr/>
        </p:nvPicPr>
        <p:blipFill>
          <a:blip r:embed="rId3"/>
          <a:stretch>
            <a:fillRect/>
          </a:stretch>
        </p:blipFill>
        <p:spPr>
          <a:xfrm>
            <a:off x="3978466" y="1475840"/>
            <a:ext cx="2615942" cy="1154855"/>
          </a:xfrm>
          <a:prstGeom prst="rect">
            <a:avLst/>
          </a:prstGeom>
          <a:effectLst>
            <a:outerShdw blurRad="50800" dist="38100" dir="2700000" algn="tl" rotWithShape="0">
              <a:prstClr val="black">
                <a:alpha val="40000"/>
              </a:prstClr>
            </a:outerShdw>
          </a:effectLst>
        </p:spPr>
      </p:pic>
      <p:pic>
        <p:nvPicPr>
          <p:cNvPr id="6" name="图片 5">
            <a:extLst>
              <a:ext uri="{FF2B5EF4-FFF2-40B4-BE49-F238E27FC236}">
                <a16:creationId xmlns:a16="http://schemas.microsoft.com/office/drawing/2014/main" id="{675A4DCE-D854-49D5-B34A-073EA19362DF}"/>
              </a:ext>
            </a:extLst>
          </p:cNvPr>
          <p:cNvPicPr>
            <a:picLocks noChangeAspect="1"/>
          </p:cNvPicPr>
          <p:nvPr/>
        </p:nvPicPr>
        <p:blipFill>
          <a:blip r:embed="rId4"/>
          <a:stretch>
            <a:fillRect/>
          </a:stretch>
        </p:blipFill>
        <p:spPr>
          <a:xfrm>
            <a:off x="6711299" y="1338834"/>
            <a:ext cx="2877652" cy="1472049"/>
          </a:xfrm>
          <a:prstGeom prst="rect">
            <a:avLst/>
          </a:prstGeom>
          <a:effectLst>
            <a:outerShdw blurRad="50800" dist="38100" dir="2700000" algn="tl" rotWithShape="0">
              <a:prstClr val="black">
                <a:alpha val="40000"/>
              </a:prstClr>
            </a:outerShdw>
          </a:effectLst>
        </p:spPr>
      </p:pic>
      <p:sp>
        <p:nvSpPr>
          <p:cNvPr id="15" name="标题 1">
            <a:extLst>
              <a:ext uri="{FF2B5EF4-FFF2-40B4-BE49-F238E27FC236}">
                <a16:creationId xmlns:a16="http://schemas.microsoft.com/office/drawing/2014/main" id="{EC0F9FA3-6EC0-457E-B01F-39F726BA9C84}"/>
              </a:ext>
            </a:extLst>
          </p:cNvPr>
          <p:cNvSpPr txBox="1">
            <a:spLocks/>
          </p:cNvSpPr>
          <p:nvPr/>
        </p:nvSpPr>
        <p:spPr>
          <a:xfrm>
            <a:off x="671336" y="139387"/>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六、入驻信用生活频道</a:t>
            </a:r>
          </a:p>
        </p:txBody>
      </p:sp>
      <p:sp>
        <p:nvSpPr>
          <p:cNvPr id="8" name="矩形 7">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135312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dirty="0">
                <a:solidFill>
                  <a:schemeClr val="bg1"/>
                </a:solidFill>
                <a:latin typeface="微软雅黑" panose="020B0503020204020204" pitchFamily="34" charset="-122"/>
                <a:ea typeface="微软雅黑" panose="020B0503020204020204" pitchFamily="34" charset="-122"/>
              </a:rPr>
              <a:t>满足申请条件</a:t>
            </a:r>
          </a:p>
        </p:txBody>
      </p:sp>
      <p:sp>
        <p:nvSpPr>
          <p:cNvPr id="2" name="矩形 1">
            <a:extLst>
              <a:ext uri="{FF2B5EF4-FFF2-40B4-BE49-F238E27FC236}">
                <a16:creationId xmlns:a16="http://schemas.microsoft.com/office/drawing/2014/main" id="{577E3C8B-42F2-46C0-AED7-C0004210E69B}"/>
              </a:ext>
            </a:extLst>
          </p:cNvPr>
          <p:cNvSpPr/>
          <p:nvPr/>
        </p:nvSpPr>
        <p:spPr bwMode="auto">
          <a:xfrm>
            <a:off x="3817691" y="589751"/>
            <a:ext cx="6408000" cy="2808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3922980" y="793231"/>
            <a:ext cx="4301296" cy="307777"/>
          </a:xfrm>
          <a:prstGeom prst="rect">
            <a:avLst/>
          </a:prstGeom>
          <a:noFill/>
        </p:spPr>
        <p:txBody>
          <a:bodyPr wrap="square" rtlCol="0">
            <a:spAutoFit/>
          </a:bodyPr>
          <a:lstStyle/>
          <a:p>
            <a:r>
              <a:rPr lang="en-US" altLang="zh-CN" sz="1400" b="1" dirty="0">
                <a:solidFill>
                  <a:schemeClr val="bg1"/>
                </a:solidFill>
              </a:rPr>
              <a:t>12. </a:t>
            </a:r>
            <a:r>
              <a:rPr lang="zh-CN" altLang="en-US" sz="1400" b="1" dirty="0">
                <a:solidFill>
                  <a:schemeClr val="bg1"/>
                </a:solidFill>
              </a:rPr>
              <a:t>创建信用服务 </a:t>
            </a:r>
            <a:r>
              <a:rPr lang="en-US" altLang="zh-CN" sz="1400" b="1" dirty="0">
                <a:solidFill>
                  <a:schemeClr val="bg1"/>
                </a:solidFill>
              </a:rPr>
              <a:t>– </a:t>
            </a:r>
            <a:r>
              <a:rPr lang="zh-CN" altLang="en-US" sz="1400" b="1" dirty="0">
                <a:solidFill>
                  <a:schemeClr val="bg1"/>
                </a:solidFill>
              </a:rPr>
              <a:t>填写服务信息</a:t>
            </a:r>
          </a:p>
        </p:txBody>
      </p:sp>
      <p:pic>
        <p:nvPicPr>
          <p:cNvPr id="4" name="图片 3">
            <a:extLst>
              <a:ext uri="{FF2B5EF4-FFF2-40B4-BE49-F238E27FC236}">
                <a16:creationId xmlns:a16="http://schemas.microsoft.com/office/drawing/2014/main" id="{8DCBA8C2-C9B3-41CE-9057-40D50351D715}"/>
              </a:ext>
            </a:extLst>
          </p:cNvPr>
          <p:cNvPicPr>
            <a:picLocks noChangeAspect="1"/>
          </p:cNvPicPr>
          <p:nvPr/>
        </p:nvPicPr>
        <p:blipFill>
          <a:blip r:embed="rId3"/>
          <a:stretch>
            <a:fillRect/>
          </a:stretch>
        </p:blipFill>
        <p:spPr>
          <a:xfrm>
            <a:off x="4365889" y="1291940"/>
            <a:ext cx="2550780" cy="1791768"/>
          </a:xfrm>
          <a:prstGeom prst="rect">
            <a:avLst/>
          </a:prstGeom>
        </p:spPr>
      </p:pic>
      <p:sp>
        <p:nvSpPr>
          <p:cNvPr id="15" name="文本框 14">
            <a:extLst>
              <a:ext uri="{FF2B5EF4-FFF2-40B4-BE49-F238E27FC236}">
                <a16:creationId xmlns:a16="http://schemas.microsoft.com/office/drawing/2014/main" id="{130C5046-72A7-4E1E-B169-1E3F592F4D17}"/>
              </a:ext>
            </a:extLst>
          </p:cNvPr>
          <p:cNvSpPr txBox="1"/>
          <p:nvPr/>
        </p:nvSpPr>
        <p:spPr>
          <a:xfrm>
            <a:off x="7160628" y="1492945"/>
            <a:ext cx="2264403" cy="1174873"/>
          </a:xfrm>
          <a:prstGeom prst="rect">
            <a:avLst/>
          </a:prstGeom>
          <a:noFill/>
        </p:spPr>
        <p:txBody>
          <a:bodyPr wrap="square" rtlCol="0">
            <a:spAutoFit/>
          </a:bodyPr>
          <a:lstStyle/>
          <a:p>
            <a:pPr marL="186080" indent="-186080">
              <a:buClr>
                <a:schemeClr val="bg1"/>
              </a:buClr>
              <a:buFont typeface="Arial" panose="020B0604020202020204" pitchFamily="34" charset="0"/>
              <a:buChar char="•"/>
            </a:pPr>
            <a:r>
              <a:rPr lang="zh-CN" altLang="en-US" sz="1042" dirty="0">
                <a:solidFill>
                  <a:schemeClr val="bg1"/>
                </a:solidFill>
              </a:rPr>
              <a:t>选择在</a:t>
            </a:r>
            <a:r>
              <a:rPr lang="en-US" altLang="zh-CN" sz="1042" dirty="0">
                <a:solidFill>
                  <a:schemeClr val="bg1"/>
                </a:solidFill>
              </a:rPr>
              <a:t>[1]</a:t>
            </a:r>
            <a:r>
              <a:rPr lang="zh-CN" altLang="en-US" sz="1042" dirty="0">
                <a:solidFill>
                  <a:schemeClr val="bg1"/>
                </a:solidFill>
              </a:rPr>
              <a:t>中已创建的应用并补全相关数据</a:t>
            </a:r>
            <a:endParaRPr lang="en-US" altLang="zh-CN" sz="1042" dirty="0">
              <a:solidFill>
                <a:schemeClr val="bg1"/>
              </a:solidFill>
            </a:endParaRPr>
          </a:p>
          <a:p>
            <a:pPr marL="186080" indent="-186080">
              <a:buClr>
                <a:schemeClr val="bg1"/>
              </a:buClr>
              <a:buFont typeface="Arial" panose="020B0604020202020204" pitchFamily="34" charset="0"/>
              <a:buChar char="•"/>
            </a:pPr>
            <a:r>
              <a:rPr lang="zh-CN" altLang="en-US" sz="1042" dirty="0">
                <a:solidFill>
                  <a:schemeClr val="bg1"/>
                </a:solidFill>
              </a:rPr>
              <a:t>并提交相关流程文档</a:t>
            </a:r>
            <a:endParaRPr lang="en-US" altLang="zh-CN" sz="1042" dirty="0">
              <a:solidFill>
                <a:schemeClr val="bg1"/>
              </a:solidFill>
            </a:endParaRPr>
          </a:p>
          <a:p>
            <a:pPr marL="186080" indent="-186080">
              <a:buClr>
                <a:schemeClr val="bg1"/>
              </a:buClr>
              <a:buFont typeface="Arial" panose="020B0604020202020204" pitchFamily="34" charset="0"/>
              <a:buChar char="•"/>
            </a:pPr>
            <a:endParaRPr lang="en-US" altLang="zh-CN" sz="1042" dirty="0">
              <a:solidFill>
                <a:schemeClr val="bg1"/>
              </a:solidFill>
            </a:endParaRPr>
          </a:p>
          <a:p>
            <a:pPr>
              <a:buClr>
                <a:schemeClr val="bg1"/>
              </a:buClr>
            </a:pPr>
            <a:endParaRPr lang="en-US" altLang="zh-CN" sz="1042" dirty="0">
              <a:solidFill>
                <a:schemeClr val="bg1"/>
              </a:solidFill>
            </a:endParaRPr>
          </a:p>
          <a:p>
            <a:pPr>
              <a:buClr>
                <a:schemeClr val="bg1"/>
              </a:buClr>
            </a:pPr>
            <a:r>
              <a:rPr lang="zh-CN" altLang="en-US" sz="912" dirty="0">
                <a:solidFill>
                  <a:schemeClr val="bg1">
                    <a:lumMod val="95000"/>
                  </a:schemeClr>
                </a:solidFill>
              </a:rPr>
              <a:t>备注：流程文档，即简要介绍自身要提供给用户的产品或者业务的主要流程</a:t>
            </a:r>
            <a:endParaRPr lang="en-US" altLang="zh-CN" sz="912" dirty="0">
              <a:solidFill>
                <a:schemeClr val="bg1">
                  <a:lumMod val="95000"/>
                </a:schemeClr>
              </a:solidFill>
            </a:endParaRPr>
          </a:p>
        </p:txBody>
      </p:sp>
      <p:sp>
        <p:nvSpPr>
          <p:cNvPr id="16" name="标题 1">
            <a:extLst>
              <a:ext uri="{FF2B5EF4-FFF2-40B4-BE49-F238E27FC236}">
                <a16:creationId xmlns:a16="http://schemas.microsoft.com/office/drawing/2014/main" id="{79ED49A5-E437-4399-AC03-ECF58F057418}"/>
              </a:ext>
            </a:extLst>
          </p:cNvPr>
          <p:cNvSpPr txBox="1">
            <a:spLocks/>
          </p:cNvSpPr>
          <p:nvPr/>
        </p:nvSpPr>
        <p:spPr>
          <a:xfrm>
            <a:off x="647676" y="144858"/>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六、入驻信用生活频道</a:t>
            </a:r>
          </a:p>
        </p:txBody>
      </p:sp>
      <p:sp>
        <p:nvSpPr>
          <p:cNvPr id="9" name="矩形 8">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3171989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dirty="0">
                <a:solidFill>
                  <a:schemeClr val="bg1"/>
                </a:solidFill>
                <a:latin typeface="微软雅黑" panose="020B0503020204020204" pitchFamily="34" charset="-122"/>
                <a:ea typeface="微软雅黑" panose="020B0503020204020204" pitchFamily="34" charset="-122"/>
              </a:rPr>
              <a:t>满足申请条件</a:t>
            </a:r>
          </a:p>
        </p:txBody>
      </p:sp>
      <p:sp>
        <p:nvSpPr>
          <p:cNvPr id="2" name="矩形 1">
            <a:extLst>
              <a:ext uri="{FF2B5EF4-FFF2-40B4-BE49-F238E27FC236}">
                <a16:creationId xmlns:a16="http://schemas.microsoft.com/office/drawing/2014/main" id="{577E3C8B-42F2-46C0-AED7-C0004210E69B}"/>
              </a:ext>
            </a:extLst>
          </p:cNvPr>
          <p:cNvSpPr/>
          <p:nvPr/>
        </p:nvSpPr>
        <p:spPr bwMode="auto">
          <a:xfrm>
            <a:off x="3817691" y="617888"/>
            <a:ext cx="6408000" cy="2808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3922980" y="822658"/>
            <a:ext cx="4717584" cy="307777"/>
          </a:xfrm>
          <a:prstGeom prst="rect">
            <a:avLst/>
          </a:prstGeom>
          <a:noFill/>
        </p:spPr>
        <p:txBody>
          <a:bodyPr wrap="square" rtlCol="0">
            <a:spAutoFit/>
          </a:bodyPr>
          <a:lstStyle/>
          <a:p>
            <a:r>
              <a:rPr lang="en-US" altLang="zh-CN" sz="1400" b="1" dirty="0">
                <a:solidFill>
                  <a:schemeClr val="bg1"/>
                </a:solidFill>
              </a:rPr>
              <a:t>13. </a:t>
            </a:r>
            <a:r>
              <a:rPr lang="zh-CN" altLang="en-US" sz="1400" b="1" dirty="0">
                <a:solidFill>
                  <a:schemeClr val="bg1"/>
                </a:solidFill>
              </a:rPr>
              <a:t>创建信用服务 </a:t>
            </a:r>
            <a:r>
              <a:rPr lang="en-US" altLang="zh-CN" sz="1400" b="1" dirty="0">
                <a:solidFill>
                  <a:schemeClr val="bg1"/>
                </a:solidFill>
              </a:rPr>
              <a:t>– </a:t>
            </a:r>
            <a:r>
              <a:rPr lang="zh-CN" altLang="en-US" sz="1400" b="1" dirty="0">
                <a:solidFill>
                  <a:schemeClr val="bg1"/>
                </a:solidFill>
              </a:rPr>
              <a:t>填写服务信息</a:t>
            </a:r>
            <a:r>
              <a:rPr lang="en-US" altLang="zh-CN" sz="1400" b="1" dirty="0">
                <a:solidFill>
                  <a:schemeClr val="bg1"/>
                </a:solidFill>
              </a:rPr>
              <a:t>(</a:t>
            </a:r>
            <a:r>
              <a:rPr lang="zh-CN" altLang="en-US" sz="1400" b="1" dirty="0">
                <a:solidFill>
                  <a:schemeClr val="bg1"/>
                </a:solidFill>
              </a:rPr>
              <a:t>以信用借还为例）</a:t>
            </a:r>
          </a:p>
        </p:txBody>
      </p:sp>
      <p:pic>
        <p:nvPicPr>
          <p:cNvPr id="5" name="图片 4">
            <a:extLst>
              <a:ext uri="{FF2B5EF4-FFF2-40B4-BE49-F238E27FC236}">
                <a16:creationId xmlns:a16="http://schemas.microsoft.com/office/drawing/2014/main" id="{22D39DA8-07AF-47AF-9428-32575FFC449A}"/>
              </a:ext>
            </a:extLst>
          </p:cNvPr>
          <p:cNvPicPr>
            <a:picLocks noChangeAspect="1"/>
          </p:cNvPicPr>
          <p:nvPr/>
        </p:nvPicPr>
        <p:blipFill>
          <a:blip r:embed="rId3"/>
          <a:stretch>
            <a:fillRect/>
          </a:stretch>
        </p:blipFill>
        <p:spPr>
          <a:xfrm>
            <a:off x="4193909" y="1170258"/>
            <a:ext cx="2800899" cy="1971854"/>
          </a:xfrm>
          <a:prstGeom prst="rect">
            <a:avLst/>
          </a:prstGeom>
          <a:effectLst>
            <a:outerShdw blurRad="50800" dist="38100" dir="2700000" algn="tl" rotWithShape="0">
              <a:prstClr val="black">
                <a:alpha val="40000"/>
              </a:prstClr>
            </a:outerShdw>
          </a:effectLst>
        </p:spPr>
      </p:pic>
      <p:sp>
        <p:nvSpPr>
          <p:cNvPr id="16" name="文本框 15">
            <a:extLst>
              <a:ext uri="{FF2B5EF4-FFF2-40B4-BE49-F238E27FC236}">
                <a16:creationId xmlns:a16="http://schemas.microsoft.com/office/drawing/2014/main" id="{7D82D0AB-C8BD-4005-96C4-18724A7066E1}"/>
              </a:ext>
            </a:extLst>
          </p:cNvPr>
          <p:cNvSpPr txBox="1"/>
          <p:nvPr/>
        </p:nvSpPr>
        <p:spPr>
          <a:xfrm>
            <a:off x="7400081" y="1478403"/>
            <a:ext cx="2264403" cy="1355564"/>
          </a:xfrm>
          <a:prstGeom prst="rect">
            <a:avLst/>
          </a:prstGeom>
          <a:noFill/>
        </p:spPr>
        <p:txBody>
          <a:bodyPr wrap="square" rtlCol="0">
            <a:spAutoFit/>
          </a:bodyPr>
          <a:lstStyle/>
          <a:p>
            <a:pPr>
              <a:buClr>
                <a:schemeClr val="bg1"/>
              </a:buClr>
            </a:pPr>
            <a:r>
              <a:rPr lang="zh-CN" altLang="en-US" sz="912" dirty="0">
                <a:solidFill>
                  <a:schemeClr val="bg1">
                    <a:lumMod val="95000"/>
                  </a:schemeClr>
                </a:solidFill>
              </a:rPr>
              <a:t>填写相关字段：</a:t>
            </a:r>
            <a:endParaRPr lang="en-US" altLang="zh-CN" sz="912" dirty="0">
              <a:solidFill>
                <a:schemeClr val="bg1">
                  <a:lumMod val="95000"/>
                </a:schemeClr>
              </a:solidFill>
            </a:endParaRPr>
          </a:p>
          <a:p>
            <a:pPr>
              <a:buClr>
                <a:schemeClr val="bg1"/>
              </a:buClr>
            </a:pPr>
            <a:r>
              <a:rPr lang="en-US" altLang="zh-CN" sz="912" dirty="0">
                <a:solidFill>
                  <a:schemeClr val="bg1">
                    <a:lumMod val="95000"/>
                  </a:schemeClr>
                </a:solidFill>
              </a:rPr>
              <a:t>1</a:t>
            </a:r>
            <a:r>
              <a:rPr lang="zh-CN" altLang="en-US" sz="912" dirty="0">
                <a:solidFill>
                  <a:schemeClr val="bg1">
                    <a:lumMod val="95000"/>
                  </a:schemeClr>
                </a:solidFill>
              </a:rPr>
              <a:t>、芝麻分准入门槛</a:t>
            </a:r>
            <a:endParaRPr lang="en-US" altLang="zh-CN" sz="912" dirty="0">
              <a:solidFill>
                <a:schemeClr val="bg1">
                  <a:lumMod val="95000"/>
                </a:schemeClr>
              </a:solidFill>
            </a:endParaRPr>
          </a:p>
          <a:p>
            <a:pPr>
              <a:buClr>
                <a:schemeClr val="bg1"/>
              </a:buClr>
            </a:pPr>
            <a:r>
              <a:rPr lang="en-US" altLang="zh-CN" sz="912" dirty="0">
                <a:solidFill>
                  <a:schemeClr val="bg1">
                    <a:lumMod val="95000"/>
                  </a:schemeClr>
                </a:solidFill>
              </a:rPr>
              <a:t>2</a:t>
            </a:r>
            <a:r>
              <a:rPr lang="zh-CN" altLang="en-US" sz="912" dirty="0">
                <a:solidFill>
                  <a:schemeClr val="bg1">
                    <a:lumMod val="95000"/>
                  </a:schemeClr>
                </a:solidFill>
              </a:rPr>
              <a:t>、服务区域</a:t>
            </a:r>
            <a:endParaRPr lang="en-US" altLang="zh-CN" sz="912" dirty="0">
              <a:solidFill>
                <a:schemeClr val="bg1">
                  <a:lumMod val="95000"/>
                </a:schemeClr>
              </a:solidFill>
            </a:endParaRPr>
          </a:p>
          <a:p>
            <a:pPr>
              <a:buClr>
                <a:schemeClr val="bg1"/>
              </a:buClr>
            </a:pPr>
            <a:r>
              <a:rPr lang="en-US" altLang="zh-CN" sz="912" dirty="0">
                <a:solidFill>
                  <a:schemeClr val="bg1">
                    <a:lumMod val="95000"/>
                  </a:schemeClr>
                </a:solidFill>
              </a:rPr>
              <a:t>3</a:t>
            </a:r>
            <a:r>
              <a:rPr lang="zh-CN" altLang="en-US" sz="912" dirty="0">
                <a:solidFill>
                  <a:schemeClr val="bg1">
                    <a:lumMod val="95000"/>
                  </a:schemeClr>
                </a:solidFill>
              </a:rPr>
              <a:t>、提供服务商品数量</a:t>
            </a:r>
            <a:endParaRPr lang="en-US" altLang="zh-CN" sz="912" dirty="0">
              <a:solidFill>
                <a:schemeClr val="bg1">
                  <a:lumMod val="95000"/>
                </a:schemeClr>
              </a:solidFill>
            </a:endParaRPr>
          </a:p>
          <a:p>
            <a:pPr>
              <a:buClr>
                <a:schemeClr val="bg1"/>
              </a:buClr>
            </a:pPr>
            <a:r>
              <a:rPr lang="en-US" altLang="zh-CN" sz="912" dirty="0">
                <a:solidFill>
                  <a:schemeClr val="bg1">
                    <a:lumMod val="95000"/>
                  </a:schemeClr>
                </a:solidFill>
              </a:rPr>
              <a:t>4</a:t>
            </a:r>
            <a:r>
              <a:rPr lang="zh-CN" altLang="en-US" sz="912" dirty="0">
                <a:solidFill>
                  <a:schemeClr val="bg1">
                    <a:lumMod val="95000"/>
                  </a:schemeClr>
                </a:solidFill>
              </a:rPr>
              <a:t>、生活号名称</a:t>
            </a:r>
            <a:endParaRPr lang="en-US" altLang="zh-CN" sz="912" dirty="0">
              <a:solidFill>
                <a:schemeClr val="bg1">
                  <a:lumMod val="95000"/>
                </a:schemeClr>
              </a:solidFill>
            </a:endParaRPr>
          </a:p>
          <a:p>
            <a:pPr>
              <a:buClr>
                <a:schemeClr val="bg1"/>
              </a:buClr>
            </a:pPr>
            <a:r>
              <a:rPr lang="en-US" altLang="zh-CN" sz="912" dirty="0">
                <a:solidFill>
                  <a:schemeClr val="bg1">
                    <a:lumMod val="95000"/>
                  </a:schemeClr>
                </a:solidFill>
              </a:rPr>
              <a:t>5</a:t>
            </a:r>
            <a:r>
              <a:rPr lang="zh-CN" altLang="en-US" sz="912" dirty="0">
                <a:solidFill>
                  <a:schemeClr val="bg1">
                    <a:lumMod val="95000"/>
                  </a:schemeClr>
                </a:solidFill>
              </a:rPr>
              <a:t>、应用程序链接</a:t>
            </a:r>
            <a:endParaRPr lang="en-US" altLang="zh-CN" sz="912" dirty="0">
              <a:solidFill>
                <a:schemeClr val="bg1">
                  <a:lumMod val="95000"/>
                </a:schemeClr>
              </a:solidFill>
            </a:endParaRPr>
          </a:p>
          <a:p>
            <a:pPr>
              <a:buClr>
                <a:schemeClr val="bg1"/>
              </a:buClr>
            </a:pPr>
            <a:r>
              <a:rPr lang="en-US" altLang="zh-CN" sz="912" dirty="0">
                <a:solidFill>
                  <a:schemeClr val="bg1">
                    <a:lumMod val="95000"/>
                  </a:schemeClr>
                </a:solidFill>
              </a:rPr>
              <a:t>6</a:t>
            </a:r>
            <a:r>
              <a:rPr lang="zh-CN" altLang="en-US" sz="912" dirty="0">
                <a:solidFill>
                  <a:schemeClr val="bg1">
                    <a:lumMod val="95000"/>
                  </a:schemeClr>
                </a:solidFill>
              </a:rPr>
              <a:t>、对接人联系方式等</a:t>
            </a:r>
            <a:endParaRPr lang="en-US" altLang="zh-CN" sz="912" dirty="0">
              <a:solidFill>
                <a:schemeClr val="bg1">
                  <a:lumMod val="95000"/>
                </a:schemeClr>
              </a:solidFill>
            </a:endParaRPr>
          </a:p>
          <a:p>
            <a:pPr>
              <a:buClr>
                <a:schemeClr val="bg1"/>
              </a:buClr>
            </a:pPr>
            <a:endParaRPr lang="en-US" altLang="zh-CN" sz="912" dirty="0">
              <a:solidFill>
                <a:schemeClr val="bg1">
                  <a:lumMod val="95000"/>
                </a:schemeClr>
              </a:solidFill>
            </a:endParaRPr>
          </a:p>
          <a:p>
            <a:pPr>
              <a:buClr>
                <a:schemeClr val="bg1"/>
              </a:buClr>
            </a:pPr>
            <a:r>
              <a:rPr lang="zh-CN" altLang="en-US" sz="912" dirty="0">
                <a:solidFill>
                  <a:schemeClr val="bg1">
                    <a:lumMod val="95000"/>
                  </a:schemeClr>
                </a:solidFill>
              </a:rPr>
              <a:t>提交审核</a:t>
            </a:r>
            <a:endParaRPr lang="en-US" altLang="zh-CN" sz="912" dirty="0">
              <a:solidFill>
                <a:schemeClr val="bg1">
                  <a:lumMod val="95000"/>
                </a:schemeClr>
              </a:solidFill>
            </a:endParaRPr>
          </a:p>
        </p:txBody>
      </p:sp>
      <p:sp>
        <p:nvSpPr>
          <p:cNvPr id="15" name="标题 1">
            <a:extLst>
              <a:ext uri="{FF2B5EF4-FFF2-40B4-BE49-F238E27FC236}">
                <a16:creationId xmlns:a16="http://schemas.microsoft.com/office/drawing/2014/main" id="{883D5D96-F282-492F-B3FD-47F5BCB62000}"/>
              </a:ext>
            </a:extLst>
          </p:cNvPr>
          <p:cNvSpPr txBox="1">
            <a:spLocks/>
          </p:cNvSpPr>
          <p:nvPr/>
        </p:nvSpPr>
        <p:spPr>
          <a:xfrm>
            <a:off x="647676" y="140701"/>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六、入驻信用生活频道</a:t>
            </a:r>
          </a:p>
        </p:txBody>
      </p:sp>
      <p:sp>
        <p:nvSpPr>
          <p:cNvPr id="9" name="矩形 8">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3360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F6DF197F-698A-4BFF-8BD0-101CC281C8F9}"/>
              </a:ext>
            </a:extLst>
          </p:cNvPr>
          <p:cNvSpPr txBox="1">
            <a:spLocks/>
          </p:cNvSpPr>
          <p:nvPr/>
        </p:nvSpPr>
        <p:spPr>
          <a:xfrm>
            <a:off x="-303536" y="0"/>
            <a:ext cx="4876449" cy="763470"/>
          </a:xfrm>
          <a:prstGeom prst="rect">
            <a:avLst/>
          </a:prstGeom>
        </p:spPr>
        <p:txBody>
          <a:bodyPr vert="horz" anchor="ctr">
            <a:normAutofit/>
          </a:bodyPr>
          <a:lstStyle>
            <a:lvl1pPr algn="ctr" rtl="0" eaLnBrk="0" fontAlgn="base" hangingPunct="0">
              <a:lnSpc>
                <a:spcPct val="90000"/>
              </a:lnSpc>
              <a:spcBef>
                <a:spcPct val="0"/>
              </a:spcBef>
              <a:spcAft>
                <a:spcPct val="0"/>
              </a:spcAft>
              <a:defRPr kumimoji="1" sz="4400">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400">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400">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400">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400">
                <a:solidFill>
                  <a:srgbClr val="000000"/>
                </a:solidFill>
                <a:latin typeface="Microsoft Sans Serif" charset="0"/>
                <a:ea typeface="宋体" charset="0"/>
                <a:cs typeface="Microsoft Sans Serif" charset="0"/>
                <a:sym typeface="Microsoft Sans Serif" panose="020B0604020202020204" pitchFamily="34" charset="0"/>
              </a:defRPr>
            </a:lvl5pPr>
            <a:lvl6pPr marL="457200" algn="l" rtl="0" fontAlgn="base" hangingPunct="0">
              <a:lnSpc>
                <a:spcPct val="90000"/>
              </a:lnSpc>
              <a:spcBef>
                <a:spcPct val="0"/>
              </a:spcBef>
              <a:spcAft>
                <a:spcPct val="0"/>
              </a:spcAft>
              <a:defRPr sz="4400">
                <a:solidFill>
                  <a:srgbClr val="000000"/>
                </a:solidFill>
                <a:latin typeface="Microsoft Sans Serif" charset="0"/>
                <a:ea typeface="宋体" charset="0"/>
                <a:cs typeface="Microsoft Sans Serif" charset="0"/>
                <a:sym typeface="Microsoft Sans Serif" charset="0"/>
              </a:defRPr>
            </a:lvl6pPr>
            <a:lvl7pPr marL="914400" algn="l" rtl="0" fontAlgn="base" hangingPunct="0">
              <a:lnSpc>
                <a:spcPct val="90000"/>
              </a:lnSpc>
              <a:spcBef>
                <a:spcPct val="0"/>
              </a:spcBef>
              <a:spcAft>
                <a:spcPct val="0"/>
              </a:spcAft>
              <a:defRPr sz="4400">
                <a:solidFill>
                  <a:srgbClr val="000000"/>
                </a:solidFill>
                <a:latin typeface="Microsoft Sans Serif" charset="0"/>
                <a:ea typeface="宋体" charset="0"/>
                <a:cs typeface="Microsoft Sans Serif" charset="0"/>
                <a:sym typeface="Microsoft Sans Serif" charset="0"/>
              </a:defRPr>
            </a:lvl7pPr>
            <a:lvl8pPr marL="1371600" algn="l" rtl="0" fontAlgn="base" hangingPunct="0">
              <a:lnSpc>
                <a:spcPct val="90000"/>
              </a:lnSpc>
              <a:spcBef>
                <a:spcPct val="0"/>
              </a:spcBef>
              <a:spcAft>
                <a:spcPct val="0"/>
              </a:spcAft>
              <a:defRPr sz="4400">
                <a:solidFill>
                  <a:srgbClr val="000000"/>
                </a:solidFill>
                <a:latin typeface="Microsoft Sans Serif" charset="0"/>
                <a:ea typeface="宋体" charset="0"/>
                <a:cs typeface="Microsoft Sans Serif" charset="0"/>
                <a:sym typeface="Microsoft Sans Serif" charset="0"/>
              </a:defRPr>
            </a:lvl8pPr>
            <a:lvl9pPr marL="1828800" algn="l" rtl="0" fontAlgn="base" hangingPunct="0">
              <a:lnSpc>
                <a:spcPct val="90000"/>
              </a:lnSpc>
              <a:spcBef>
                <a:spcPct val="0"/>
              </a:spcBef>
              <a:spcAft>
                <a:spcPct val="0"/>
              </a:spcAft>
              <a:defRPr sz="4400">
                <a:solidFill>
                  <a:srgbClr val="000000"/>
                </a:solidFill>
                <a:latin typeface="Microsoft Sans Serif" charset="0"/>
                <a:ea typeface="宋体" charset="0"/>
                <a:cs typeface="Microsoft Sans Serif" charset="0"/>
                <a:sym typeface="Microsoft Sans Serif" charset="0"/>
              </a:defRPr>
            </a:lvl9pPr>
          </a:lstStyle>
          <a:p>
            <a:pPr>
              <a:buClrTx/>
            </a:pPr>
            <a:r>
              <a:rPr lang="zh-CN" altLang="en-US" sz="1930" b="1" kern="0" spc="206" dirty="0"/>
              <a:t>“信用</a:t>
            </a:r>
            <a:r>
              <a:rPr lang="en-US" altLang="zh-CN" sz="1930" b="1" kern="0" spc="206" dirty="0"/>
              <a:t>+</a:t>
            </a:r>
            <a:r>
              <a:rPr lang="zh-CN" altLang="en-US" sz="1930" b="1" kern="0" spc="206" dirty="0"/>
              <a:t>”商户开放合作指引</a:t>
            </a:r>
          </a:p>
        </p:txBody>
      </p:sp>
      <p:sp>
        <p:nvSpPr>
          <p:cNvPr id="7" name="矩形 6">
            <a:extLst>
              <a:ext uri="{FF2B5EF4-FFF2-40B4-BE49-F238E27FC236}">
                <a16:creationId xmlns:a16="http://schemas.microsoft.com/office/drawing/2014/main" id="{59CD5956-2B2C-4E47-8599-86368A0D2D04}"/>
              </a:ext>
            </a:extLst>
          </p:cNvPr>
          <p:cNvSpPr/>
          <p:nvPr/>
        </p:nvSpPr>
        <p:spPr bwMode="auto">
          <a:xfrm>
            <a:off x="238120" y="249874"/>
            <a:ext cx="4961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solidFill>
                <a:srgbClr val="00B0F0"/>
              </a:solidFill>
              <a:latin typeface="Microsoft YaHei" charset="0"/>
              <a:ea typeface="宋体" charset="0"/>
              <a:cs typeface="Microsoft YaHei" charset="0"/>
              <a:sym typeface="Microsoft YaHei" charset="0"/>
            </a:endParaRPr>
          </a:p>
        </p:txBody>
      </p:sp>
      <p:sp>
        <p:nvSpPr>
          <p:cNvPr id="8" name="矩形 7">
            <a:extLst>
              <a:ext uri="{FF2B5EF4-FFF2-40B4-BE49-F238E27FC236}">
                <a16:creationId xmlns:a16="http://schemas.microsoft.com/office/drawing/2014/main" id="{22FEB9AB-0C47-44C9-9611-59A87623822F}"/>
              </a:ext>
            </a:extLst>
          </p:cNvPr>
          <p:cNvSpPr/>
          <p:nvPr/>
        </p:nvSpPr>
        <p:spPr>
          <a:xfrm>
            <a:off x="2238785" y="932708"/>
            <a:ext cx="3563559" cy="2031325"/>
          </a:xfrm>
          <a:prstGeom prst="rect">
            <a:avLst/>
          </a:prstGeom>
        </p:spPr>
        <p:txBody>
          <a:bodyPr wrap="square">
            <a:spAutoFit/>
          </a:bodyPr>
          <a:lstStyle/>
          <a:p>
            <a:pPr defTabSz="315056" hangingPunct="1">
              <a:lnSpc>
                <a:spcPct val="150000"/>
              </a:lnSpc>
              <a:buClr>
                <a:srgbClr val="00B0F0"/>
              </a:buClr>
              <a:defRPr/>
            </a:pPr>
            <a:r>
              <a:rPr lang="en-US" altLang="zh-CN" sz="1400" b="1" dirty="0">
                <a:solidFill>
                  <a:srgbClr val="00B0F0"/>
                </a:solidFill>
                <a:latin typeface="Helvetica"/>
                <a:ea typeface="Helvetica"/>
                <a:cs typeface="Helvetica"/>
              </a:rPr>
              <a:t>1.  </a:t>
            </a:r>
            <a:r>
              <a:rPr lang="zh-CN" altLang="en-US" sz="1400" b="1" dirty="0">
                <a:solidFill>
                  <a:srgbClr val="00B0F0"/>
                </a:solidFill>
                <a:latin typeface="Helvetica"/>
                <a:ea typeface="Helvetica"/>
                <a:cs typeface="Helvetica"/>
              </a:rPr>
              <a:t>芝麻信用平台简介</a:t>
            </a:r>
            <a:endParaRPr lang="en-US" altLang="zh-CN" sz="1400" b="1" dirty="0">
              <a:solidFill>
                <a:srgbClr val="00B0F0"/>
              </a:solidFill>
              <a:latin typeface="Helvetica"/>
              <a:ea typeface="Helvetica"/>
              <a:cs typeface="Helvetica"/>
            </a:endParaRPr>
          </a:p>
          <a:p>
            <a:pPr defTabSz="315056" hangingPunct="1">
              <a:lnSpc>
                <a:spcPct val="150000"/>
              </a:lnSpc>
              <a:buClr>
                <a:srgbClr val="00B0F0"/>
              </a:buClr>
              <a:defRPr/>
            </a:pPr>
            <a:r>
              <a:rPr lang="en-US" altLang="zh-CN" sz="1400" b="1" dirty="0">
                <a:solidFill>
                  <a:srgbClr val="00B0F0"/>
                </a:solidFill>
                <a:latin typeface="Helvetica"/>
                <a:ea typeface="Helvetica"/>
                <a:cs typeface="Helvetica"/>
              </a:rPr>
              <a:t>2. </a:t>
            </a:r>
            <a:r>
              <a:rPr lang="zh-CN" altLang="en-US" sz="1400" b="1" dirty="0">
                <a:solidFill>
                  <a:srgbClr val="00B0F0"/>
                </a:solidFill>
                <a:latin typeface="Helvetica"/>
                <a:ea typeface="Helvetica"/>
                <a:cs typeface="Helvetica"/>
              </a:rPr>
              <a:t> “信用</a:t>
            </a:r>
            <a:r>
              <a:rPr lang="en-US" altLang="zh-CN" sz="1400" b="1" dirty="0">
                <a:solidFill>
                  <a:srgbClr val="00B0F0"/>
                </a:solidFill>
                <a:latin typeface="Helvetica"/>
                <a:ea typeface="Helvetica"/>
                <a:cs typeface="Helvetica"/>
              </a:rPr>
              <a:t>+</a:t>
            </a:r>
            <a:r>
              <a:rPr lang="zh-CN" altLang="en-US" sz="1400" b="1" dirty="0">
                <a:solidFill>
                  <a:srgbClr val="00B0F0"/>
                </a:solidFill>
                <a:latin typeface="Helvetica"/>
                <a:ea typeface="Helvetica"/>
                <a:cs typeface="Helvetica"/>
              </a:rPr>
              <a:t>”商户接入概览</a:t>
            </a:r>
            <a:endParaRPr lang="en-US" altLang="zh-CN" sz="1400" b="1" dirty="0">
              <a:solidFill>
                <a:srgbClr val="00B0F0"/>
              </a:solidFill>
              <a:latin typeface="Helvetica"/>
              <a:ea typeface="Helvetica"/>
              <a:cs typeface="Helvetica"/>
            </a:endParaRPr>
          </a:p>
          <a:p>
            <a:pPr defTabSz="315056" hangingPunct="1">
              <a:lnSpc>
                <a:spcPct val="150000"/>
              </a:lnSpc>
              <a:buClr>
                <a:srgbClr val="00B0F0"/>
              </a:buClr>
              <a:defRPr/>
            </a:pPr>
            <a:r>
              <a:rPr lang="en-US" altLang="zh-CN" sz="1400" b="1" dirty="0">
                <a:solidFill>
                  <a:srgbClr val="00B0F0"/>
                </a:solidFill>
                <a:latin typeface="Helvetica"/>
                <a:ea typeface="Helvetica"/>
                <a:cs typeface="Helvetica"/>
              </a:rPr>
              <a:t>3.  </a:t>
            </a:r>
            <a:r>
              <a:rPr lang="zh-CN" altLang="en-US" sz="1400" b="1" dirty="0">
                <a:solidFill>
                  <a:srgbClr val="00B0F0"/>
                </a:solidFill>
                <a:latin typeface="Helvetica"/>
                <a:ea typeface="Helvetica"/>
                <a:cs typeface="Helvetica"/>
              </a:rPr>
              <a:t>行业方案选择</a:t>
            </a:r>
            <a:endParaRPr lang="en-US" altLang="zh-CN" sz="1400" b="1" dirty="0">
              <a:solidFill>
                <a:srgbClr val="00B0F0"/>
              </a:solidFill>
              <a:latin typeface="Helvetica"/>
              <a:ea typeface="Helvetica"/>
              <a:cs typeface="Helvetica"/>
            </a:endParaRPr>
          </a:p>
          <a:p>
            <a:pPr defTabSz="315056" hangingPunct="1">
              <a:lnSpc>
                <a:spcPct val="150000"/>
              </a:lnSpc>
              <a:buClr>
                <a:srgbClr val="00B0F0"/>
              </a:buClr>
              <a:defRPr/>
            </a:pPr>
            <a:r>
              <a:rPr lang="en-US" altLang="zh-CN" sz="1400" b="1" dirty="0">
                <a:solidFill>
                  <a:srgbClr val="00B0F0"/>
                </a:solidFill>
                <a:latin typeface="Helvetica"/>
                <a:ea typeface="Helvetica"/>
                <a:cs typeface="Helvetica"/>
              </a:rPr>
              <a:t>4.  </a:t>
            </a:r>
            <a:r>
              <a:rPr lang="zh-CN" altLang="en-US" sz="1400" b="1" dirty="0">
                <a:solidFill>
                  <a:srgbClr val="00B0F0"/>
                </a:solidFill>
                <a:latin typeface="Helvetica"/>
                <a:ea typeface="Helvetica"/>
                <a:cs typeface="Helvetica"/>
              </a:rPr>
              <a:t>开放平台接入</a:t>
            </a:r>
            <a:endParaRPr lang="en-US" altLang="zh-CN" sz="1400" b="1" dirty="0">
              <a:solidFill>
                <a:srgbClr val="00B0F0"/>
              </a:solidFill>
              <a:latin typeface="Helvetica"/>
              <a:ea typeface="Helvetica"/>
              <a:cs typeface="Helvetica"/>
            </a:endParaRPr>
          </a:p>
          <a:p>
            <a:pPr defTabSz="315056" hangingPunct="1">
              <a:lnSpc>
                <a:spcPct val="150000"/>
              </a:lnSpc>
              <a:buClr>
                <a:srgbClr val="00B0F0"/>
              </a:buClr>
              <a:defRPr/>
            </a:pPr>
            <a:r>
              <a:rPr lang="en-US" altLang="zh-CN" sz="1400" b="1" dirty="0">
                <a:solidFill>
                  <a:srgbClr val="00B0F0"/>
                </a:solidFill>
                <a:latin typeface="Helvetica"/>
                <a:ea typeface="Helvetica"/>
                <a:cs typeface="Helvetica"/>
              </a:rPr>
              <a:t>5.  </a:t>
            </a:r>
            <a:r>
              <a:rPr lang="zh-CN" altLang="en-US" sz="1400" b="1" dirty="0">
                <a:solidFill>
                  <a:srgbClr val="00B0F0"/>
                </a:solidFill>
                <a:latin typeface="Helvetica"/>
                <a:ea typeface="Helvetica"/>
                <a:cs typeface="Helvetica"/>
              </a:rPr>
              <a:t>应用开发接入</a:t>
            </a:r>
            <a:endParaRPr lang="en-US" altLang="zh-CN" sz="1400" b="1" dirty="0">
              <a:solidFill>
                <a:srgbClr val="00B0F0"/>
              </a:solidFill>
              <a:latin typeface="Helvetica"/>
              <a:ea typeface="Helvetica"/>
              <a:cs typeface="Helvetica"/>
            </a:endParaRPr>
          </a:p>
          <a:p>
            <a:pPr defTabSz="315056" hangingPunct="1">
              <a:lnSpc>
                <a:spcPct val="150000"/>
              </a:lnSpc>
              <a:buClr>
                <a:srgbClr val="00B0F0"/>
              </a:buClr>
              <a:defRPr/>
            </a:pPr>
            <a:r>
              <a:rPr lang="en-US" altLang="zh-CN" sz="1400" b="1" dirty="0">
                <a:solidFill>
                  <a:srgbClr val="00B0F0"/>
                </a:solidFill>
                <a:latin typeface="Helvetica"/>
                <a:ea typeface="Helvetica"/>
                <a:cs typeface="Helvetica"/>
              </a:rPr>
              <a:t>6.  </a:t>
            </a:r>
            <a:r>
              <a:rPr lang="zh-CN" altLang="en-US" sz="1400" b="1" dirty="0">
                <a:solidFill>
                  <a:srgbClr val="00B0F0"/>
                </a:solidFill>
                <a:latin typeface="Helvetica"/>
                <a:ea typeface="Helvetica"/>
                <a:cs typeface="Helvetica"/>
              </a:rPr>
              <a:t>入驻流量门户</a:t>
            </a:r>
            <a:r>
              <a:rPr lang="en-US" altLang="zh-CN" sz="1400" b="1" dirty="0">
                <a:solidFill>
                  <a:srgbClr val="00B0F0"/>
                </a:solidFill>
                <a:latin typeface="Helvetica"/>
                <a:ea typeface="Helvetica"/>
                <a:cs typeface="Helvetica"/>
              </a:rPr>
              <a:t>-</a:t>
            </a:r>
            <a:r>
              <a:rPr lang="zh-CN" altLang="en-US" sz="1400" b="1" dirty="0">
                <a:solidFill>
                  <a:srgbClr val="00B0F0"/>
                </a:solidFill>
                <a:latin typeface="Helvetica"/>
                <a:ea typeface="Helvetica"/>
                <a:cs typeface="Helvetica"/>
              </a:rPr>
              <a:t>信用生活</a:t>
            </a:r>
            <a:endParaRPr lang="en-US" altLang="zh-CN" sz="1400" b="1" dirty="0">
              <a:solidFill>
                <a:srgbClr val="00B0F0"/>
              </a:solidFill>
              <a:latin typeface="Helvetica"/>
              <a:ea typeface="Helvetica"/>
              <a:cs typeface="Helvetica"/>
            </a:endParaRPr>
          </a:p>
        </p:txBody>
      </p:sp>
      <p:pic>
        <p:nvPicPr>
          <p:cNvPr id="11" name="图片 10">
            <a:extLst>
              <a:ext uri="{FF2B5EF4-FFF2-40B4-BE49-F238E27FC236}">
                <a16:creationId xmlns:a16="http://schemas.microsoft.com/office/drawing/2014/main" id="{0C8C1AED-8FAE-4442-8FAF-E73EF8FB5BEB}"/>
              </a:ext>
            </a:extLst>
          </p:cNvPr>
          <p:cNvPicPr>
            <a:picLocks noChangeAspect="1"/>
          </p:cNvPicPr>
          <p:nvPr/>
        </p:nvPicPr>
        <p:blipFill>
          <a:blip r:embed="rId2"/>
          <a:stretch>
            <a:fillRect/>
          </a:stretch>
        </p:blipFill>
        <p:spPr>
          <a:xfrm>
            <a:off x="7114580" y="937920"/>
            <a:ext cx="1765533" cy="1752407"/>
          </a:xfrm>
          <a:prstGeom prst="rect">
            <a:avLst/>
          </a:prstGeom>
        </p:spPr>
      </p:pic>
      <p:sp>
        <p:nvSpPr>
          <p:cNvPr id="12" name="矩形 11">
            <a:extLst>
              <a:ext uri="{FF2B5EF4-FFF2-40B4-BE49-F238E27FC236}">
                <a16:creationId xmlns:a16="http://schemas.microsoft.com/office/drawing/2014/main" id="{3565B1A5-9027-4693-A1E6-5702420EB08A}"/>
              </a:ext>
            </a:extLst>
          </p:cNvPr>
          <p:cNvSpPr/>
          <p:nvPr/>
        </p:nvSpPr>
        <p:spPr>
          <a:xfrm>
            <a:off x="6239756" y="2749775"/>
            <a:ext cx="3563559" cy="377026"/>
          </a:xfrm>
          <a:prstGeom prst="rect">
            <a:avLst/>
          </a:prstGeom>
        </p:spPr>
        <p:txBody>
          <a:bodyPr wrap="square">
            <a:spAutoFit/>
          </a:bodyPr>
          <a:lstStyle/>
          <a:p>
            <a:pPr algn="ctr" defTabSz="315056" hangingPunct="1">
              <a:lnSpc>
                <a:spcPct val="150000"/>
              </a:lnSpc>
              <a:buClr>
                <a:srgbClr val="00B0F0"/>
              </a:buClr>
              <a:defRPr/>
            </a:pPr>
            <a:r>
              <a:rPr lang="zh-CN" altLang="en-US" sz="1400" b="1" dirty="0">
                <a:solidFill>
                  <a:srgbClr val="00B0F0"/>
                </a:solidFill>
                <a:latin typeface="Helvetica"/>
                <a:ea typeface="Helvetica"/>
                <a:cs typeface="Helvetica"/>
              </a:rPr>
              <a:t>或 支付宝首页搜索</a:t>
            </a:r>
            <a:r>
              <a:rPr lang="en-US" altLang="zh-CN" sz="1400" b="1" dirty="0">
                <a:solidFill>
                  <a:srgbClr val="00B0F0"/>
                </a:solidFill>
                <a:latin typeface="Helvetica"/>
                <a:ea typeface="Helvetica"/>
                <a:cs typeface="Helvetica"/>
              </a:rPr>
              <a:t>-</a:t>
            </a:r>
            <a:r>
              <a:rPr lang="zh-CN" altLang="en-US" sz="1400" b="1" dirty="0">
                <a:solidFill>
                  <a:srgbClr val="00B0F0"/>
                </a:solidFill>
                <a:latin typeface="Helvetica"/>
                <a:ea typeface="Helvetica"/>
                <a:cs typeface="Helvetica"/>
              </a:rPr>
              <a:t>芝麻信用</a:t>
            </a:r>
            <a:r>
              <a:rPr lang="en-US" altLang="zh-CN" sz="1400" b="1" dirty="0">
                <a:solidFill>
                  <a:srgbClr val="00B0F0"/>
                </a:solidFill>
                <a:latin typeface="Helvetica"/>
                <a:ea typeface="Helvetica"/>
                <a:cs typeface="Helvetica"/>
              </a:rPr>
              <a:t>STS</a:t>
            </a:r>
            <a:r>
              <a:rPr lang="zh-CN" altLang="en-US" sz="1400" b="1" dirty="0">
                <a:solidFill>
                  <a:srgbClr val="00B0F0"/>
                </a:solidFill>
                <a:latin typeface="Helvetica"/>
                <a:ea typeface="Helvetica"/>
                <a:cs typeface="Helvetica"/>
              </a:rPr>
              <a:t>学院</a:t>
            </a:r>
            <a:endParaRPr lang="en-US" altLang="zh-CN" sz="1400" b="1" dirty="0">
              <a:solidFill>
                <a:srgbClr val="00B0F0"/>
              </a:solidFill>
              <a:latin typeface="Helvetica"/>
              <a:ea typeface="Helvetica"/>
              <a:cs typeface="Helvetica"/>
            </a:endParaRPr>
          </a:p>
        </p:txBody>
      </p:sp>
      <p:sp>
        <p:nvSpPr>
          <p:cNvPr id="13" name="矩形 12">
            <a:extLst>
              <a:ext uri="{FF2B5EF4-FFF2-40B4-BE49-F238E27FC236}">
                <a16:creationId xmlns:a16="http://schemas.microsoft.com/office/drawing/2014/main" id="{9DF391BA-67BD-4CC8-A11D-FAA5A12140E1}"/>
              </a:ext>
            </a:extLst>
          </p:cNvPr>
          <p:cNvSpPr/>
          <p:nvPr/>
        </p:nvSpPr>
        <p:spPr>
          <a:xfrm>
            <a:off x="6239756" y="574957"/>
            <a:ext cx="3563559" cy="377026"/>
          </a:xfrm>
          <a:prstGeom prst="rect">
            <a:avLst/>
          </a:prstGeom>
        </p:spPr>
        <p:txBody>
          <a:bodyPr wrap="square">
            <a:spAutoFit/>
          </a:bodyPr>
          <a:lstStyle/>
          <a:p>
            <a:pPr algn="ctr" defTabSz="315056" hangingPunct="1">
              <a:lnSpc>
                <a:spcPct val="150000"/>
              </a:lnSpc>
              <a:buClr>
                <a:srgbClr val="00B0F0"/>
              </a:buClr>
              <a:defRPr/>
            </a:pPr>
            <a:r>
              <a:rPr lang="zh-CN" altLang="en-US" sz="1400" b="1" dirty="0">
                <a:solidFill>
                  <a:srgbClr val="00B0F0"/>
                </a:solidFill>
                <a:latin typeface="Helvetica"/>
                <a:ea typeface="Helvetica"/>
                <a:cs typeface="Helvetica"/>
              </a:rPr>
              <a:t>支付宝扫二维码</a:t>
            </a:r>
            <a:endParaRPr lang="en-US" altLang="zh-CN" sz="1400" b="1" dirty="0">
              <a:solidFill>
                <a:srgbClr val="00B0F0"/>
              </a:solidFill>
              <a:latin typeface="Helvetica"/>
              <a:ea typeface="Helvetica"/>
              <a:cs typeface="Helvetica"/>
            </a:endParaRPr>
          </a:p>
        </p:txBody>
      </p:sp>
    </p:spTree>
    <p:extLst>
      <p:ext uri="{BB962C8B-B14F-4D97-AF65-F5344CB8AC3E}">
        <p14:creationId xmlns:p14="http://schemas.microsoft.com/office/powerpoint/2010/main" val="909637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dirty="0">
                <a:solidFill>
                  <a:schemeClr val="bg1"/>
                </a:solidFill>
                <a:latin typeface="微软雅黑" panose="020B0503020204020204" pitchFamily="34" charset="-122"/>
                <a:ea typeface="微软雅黑" panose="020B0503020204020204" pitchFamily="34" charset="-122"/>
              </a:rPr>
              <a:t>满足申请条件</a:t>
            </a:r>
          </a:p>
        </p:txBody>
      </p:sp>
      <p:sp>
        <p:nvSpPr>
          <p:cNvPr id="2" name="矩形 1">
            <a:extLst>
              <a:ext uri="{FF2B5EF4-FFF2-40B4-BE49-F238E27FC236}">
                <a16:creationId xmlns:a16="http://schemas.microsoft.com/office/drawing/2014/main" id="{577E3C8B-42F2-46C0-AED7-C0004210E69B}"/>
              </a:ext>
            </a:extLst>
          </p:cNvPr>
          <p:cNvSpPr/>
          <p:nvPr/>
        </p:nvSpPr>
        <p:spPr bwMode="auto">
          <a:xfrm>
            <a:off x="3817691" y="550980"/>
            <a:ext cx="6408000" cy="2808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3922980" y="810886"/>
            <a:ext cx="5005616" cy="307777"/>
          </a:xfrm>
          <a:prstGeom prst="rect">
            <a:avLst/>
          </a:prstGeom>
          <a:noFill/>
        </p:spPr>
        <p:txBody>
          <a:bodyPr wrap="square" rtlCol="0">
            <a:spAutoFit/>
          </a:bodyPr>
          <a:lstStyle/>
          <a:p>
            <a:r>
              <a:rPr lang="en-US" altLang="zh-CN" sz="1400" b="1" dirty="0">
                <a:solidFill>
                  <a:schemeClr val="bg1"/>
                </a:solidFill>
              </a:rPr>
              <a:t>14. </a:t>
            </a:r>
            <a:r>
              <a:rPr lang="zh-CN" altLang="en-US" sz="1400" b="1" dirty="0">
                <a:solidFill>
                  <a:schemeClr val="bg1"/>
                </a:solidFill>
              </a:rPr>
              <a:t>创建信用服务 </a:t>
            </a:r>
            <a:r>
              <a:rPr lang="en-US" altLang="zh-CN" sz="1400" b="1" dirty="0">
                <a:solidFill>
                  <a:schemeClr val="bg1"/>
                </a:solidFill>
              </a:rPr>
              <a:t>– </a:t>
            </a:r>
            <a:r>
              <a:rPr lang="zh-CN" altLang="en-US" sz="1400" b="1" dirty="0">
                <a:solidFill>
                  <a:schemeClr val="bg1"/>
                </a:solidFill>
              </a:rPr>
              <a:t>填写服务信息</a:t>
            </a:r>
            <a:r>
              <a:rPr lang="en-US" altLang="zh-CN" sz="1400" b="1" dirty="0">
                <a:solidFill>
                  <a:schemeClr val="bg1"/>
                </a:solidFill>
              </a:rPr>
              <a:t>(</a:t>
            </a:r>
            <a:r>
              <a:rPr lang="zh-CN" altLang="en-US" sz="1400" b="1" dirty="0">
                <a:solidFill>
                  <a:schemeClr val="bg1"/>
                </a:solidFill>
              </a:rPr>
              <a:t>以信用借还为例）</a:t>
            </a:r>
          </a:p>
        </p:txBody>
      </p:sp>
      <p:sp>
        <p:nvSpPr>
          <p:cNvPr id="16" name="文本框 15">
            <a:extLst>
              <a:ext uri="{FF2B5EF4-FFF2-40B4-BE49-F238E27FC236}">
                <a16:creationId xmlns:a16="http://schemas.microsoft.com/office/drawing/2014/main" id="{7D82D0AB-C8BD-4005-96C4-18724A7066E1}"/>
              </a:ext>
            </a:extLst>
          </p:cNvPr>
          <p:cNvSpPr txBox="1"/>
          <p:nvPr/>
        </p:nvSpPr>
        <p:spPr>
          <a:xfrm>
            <a:off x="7407936" y="1662393"/>
            <a:ext cx="2264403" cy="794128"/>
          </a:xfrm>
          <a:prstGeom prst="rect">
            <a:avLst/>
          </a:prstGeom>
          <a:noFill/>
        </p:spPr>
        <p:txBody>
          <a:bodyPr wrap="square" rtlCol="0">
            <a:spAutoFit/>
          </a:bodyPr>
          <a:lstStyle/>
          <a:p>
            <a:pPr>
              <a:buClr>
                <a:schemeClr val="bg1"/>
              </a:buClr>
            </a:pPr>
            <a:r>
              <a:rPr lang="zh-CN" altLang="en-US" sz="912" dirty="0">
                <a:solidFill>
                  <a:schemeClr val="bg1">
                    <a:lumMod val="95000"/>
                  </a:schemeClr>
                </a:solidFill>
              </a:rPr>
              <a:t>提交成功之后</a:t>
            </a:r>
            <a:endParaRPr lang="en-US" altLang="zh-CN" sz="912" dirty="0">
              <a:solidFill>
                <a:schemeClr val="bg1">
                  <a:lumMod val="95000"/>
                </a:schemeClr>
              </a:solidFill>
            </a:endParaRPr>
          </a:p>
          <a:p>
            <a:pPr>
              <a:buClr>
                <a:schemeClr val="bg1"/>
              </a:buClr>
            </a:pPr>
            <a:endParaRPr lang="en-US" altLang="zh-CN" sz="912" dirty="0">
              <a:solidFill>
                <a:schemeClr val="bg1">
                  <a:lumMod val="95000"/>
                </a:schemeClr>
              </a:solidFill>
            </a:endParaRPr>
          </a:p>
          <a:p>
            <a:pPr>
              <a:buClr>
                <a:schemeClr val="bg1"/>
              </a:buClr>
            </a:pPr>
            <a:r>
              <a:rPr lang="zh-CN" altLang="en-US" sz="912" dirty="0">
                <a:solidFill>
                  <a:schemeClr val="bg1">
                    <a:lumMod val="95000"/>
                  </a:schemeClr>
                </a:solidFill>
              </a:rPr>
              <a:t>进入到潜力商家服务群</a:t>
            </a:r>
            <a:endParaRPr lang="en-US" altLang="zh-CN" sz="912" dirty="0">
              <a:solidFill>
                <a:schemeClr val="bg1">
                  <a:lumMod val="95000"/>
                </a:schemeClr>
              </a:solidFill>
            </a:endParaRPr>
          </a:p>
          <a:p>
            <a:pPr>
              <a:buClr>
                <a:schemeClr val="bg1"/>
              </a:buClr>
            </a:pPr>
            <a:r>
              <a:rPr lang="zh-CN" altLang="en-US" sz="912" dirty="0">
                <a:solidFill>
                  <a:schemeClr val="bg1">
                    <a:lumMod val="95000"/>
                  </a:schemeClr>
                </a:solidFill>
              </a:rPr>
              <a:t>通过审核之后</a:t>
            </a:r>
            <a:endParaRPr lang="en-US" altLang="zh-CN" sz="912" dirty="0">
              <a:solidFill>
                <a:schemeClr val="bg1">
                  <a:lumMod val="95000"/>
                </a:schemeClr>
              </a:solidFill>
            </a:endParaRPr>
          </a:p>
          <a:p>
            <a:pPr>
              <a:buClr>
                <a:schemeClr val="bg1"/>
              </a:buClr>
            </a:pPr>
            <a:r>
              <a:rPr lang="zh-CN" altLang="en-US" sz="912" dirty="0">
                <a:solidFill>
                  <a:schemeClr val="bg1">
                    <a:lumMod val="95000"/>
                  </a:schemeClr>
                </a:solidFill>
              </a:rPr>
              <a:t>上线事宜将在商家群中进一步沟通</a:t>
            </a:r>
            <a:endParaRPr lang="en-US" altLang="zh-CN" sz="912" dirty="0">
              <a:solidFill>
                <a:schemeClr val="bg1">
                  <a:lumMod val="95000"/>
                </a:schemeClr>
              </a:solidFill>
            </a:endParaRPr>
          </a:p>
        </p:txBody>
      </p:sp>
      <p:pic>
        <p:nvPicPr>
          <p:cNvPr id="6" name="图片 5">
            <a:extLst>
              <a:ext uri="{FF2B5EF4-FFF2-40B4-BE49-F238E27FC236}">
                <a16:creationId xmlns:a16="http://schemas.microsoft.com/office/drawing/2014/main" id="{03444DD6-6F44-49B4-9E0C-62C8DBF8F35A}"/>
              </a:ext>
            </a:extLst>
          </p:cNvPr>
          <p:cNvPicPr>
            <a:picLocks noChangeAspect="1"/>
          </p:cNvPicPr>
          <p:nvPr/>
        </p:nvPicPr>
        <p:blipFill>
          <a:blip r:embed="rId3"/>
          <a:stretch>
            <a:fillRect/>
          </a:stretch>
        </p:blipFill>
        <p:spPr>
          <a:xfrm>
            <a:off x="4158421" y="1348026"/>
            <a:ext cx="3067922" cy="1627703"/>
          </a:xfrm>
          <a:prstGeom prst="rect">
            <a:avLst/>
          </a:prstGeom>
        </p:spPr>
      </p:pic>
      <p:sp>
        <p:nvSpPr>
          <p:cNvPr id="15" name="标题 1">
            <a:extLst>
              <a:ext uri="{FF2B5EF4-FFF2-40B4-BE49-F238E27FC236}">
                <a16:creationId xmlns:a16="http://schemas.microsoft.com/office/drawing/2014/main" id="{2856C86F-3F8F-4196-84B2-B5D6465B09D5}"/>
              </a:ext>
            </a:extLst>
          </p:cNvPr>
          <p:cNvSpPr txBox="1">
            <a:spLocks/>
          </p:cNvSpPr>
          <p:nvPr/>
        </p:nvSpPr>
        <p:spPr>
          <a:xfrm>
            <a:off x="642304" y="169308"/>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六、入驻信用生活频道</a:t>
            </a:r>
          </a:p>
        </p:txBody>
      </p:sp>
      <p:sp>
        <p:nvSpPr>
          <p:cNvPr id="9" name="矩形 8">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1808236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图片包含 屏幕截图&#10;&#10;已生成极高可信度的说明">
            <a:extLst>
              <a:ext uri="{FF2B5EF4-FFF2-40B4-BE49-F238E27FC236}">
                <a16:creationId xmlns:a16="http://schemas.microsoft.com/office/drawing/2014/main" id="{F5292CD2-83A5-41BC-989C-B9501245F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160" y="657773"/>
            <a:ext cx="1061165" cy="1887459"/>
          </a:xfrm>
          <a:prstGeom prst="rect">
            <a:avLst/>
          </a:prstGeom>
          <a:effectLst>
            <a:outerShdw blurRad="50800" dist="38100" dir="2700000" algn="tl" rotWithShape="0">
              <a:prstClr val="black">
                <a:alpha val="40000"/>
              </a:prstClr>
            </a:outerShdw>
          </a:effectLst>
        </p:spPr>
      </p:pic>
      <p:sp>
        <p:nvSpPr>
          <p:cNvPr id="9" name="任意多边形 8"/>
          <p:cNvSpPr/>
          <p:nvPr/>
        </p:nvSpPr>
        <p:spPr>
          <a:xfrm rot="3270002">
            <a:off x="2953144" y="-233559"/>
            <a:ext cx="5573937" cy="4509216"/>
          </a:xfrm>
          <a:custGeom>
            <a:avLst/>
            <a:gdLst>
              <a:gd name="connsiteX0" fmla="*/ 0 w 8287657"/>
              <a:gd name="connsiteY0" fmla="*/ 5515429 h 5515429"/>
              <a:gd name="connsiteX1" fmla="*/ 4862286 w 8287657"/>
              <a:gd name="connsiteY1" fmla="*/ 3135086 h 5515429"/>
              <a:gd name="connsiteX2" fmla="*/ 8287657 w 8287657"/>
              <a:gd name="connsiteY2" fmla="*/ 0 h 5515429"/>
            </a:gdLst>
            <a:ahLst/>
            <a:cxnLst>
              <a:cxn ang="0">
                <a:pos x="connsiteX0" y="connsiteY0"/>
              </a:cxn>
              <a:cxn ang="0">
                <a:pos x="connsiteX1" y="connsiteY1"/>
              </a:cxn>
              <a:cxn ang="0">
                <a:pos x="connsiteX2" y="connsiteY2"/>
              </a:cxn>
            </a:cxnLst>
            <a:rect l="l" t="t" r="r" b="b"/>
            <a:pathLst>
              <a:path w="8287657" h="5515429">
                <a:moveTo>
                  <a:pt x="0" y="5515429"/>
                </a:moveTo>
                <a:cubicBezTo>
                  <a:pt x="1740505" y="4784876"/>
                  <a:pt x="3481010" y="4054324"/>
                  <a:pt x="4862286" y="3135086"/>
                </a:cubicBezTo>
                <a:cubicBezTo>
                  <a:pt x="6243562" y="2215848"/>
                  <a:pt x="7265609" y="1107924"/>
                  <a:pt x="8287657" y="0"/>
                </a:cubicBezTo>
              </a:path>
            </a:pathLst>
          </a:custGeom>
          <a:noFill/>
          <a:ln w="57150" cmpd="sng">
            <a:solidFill>
              <a:srgbClr val="47CF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75" dirty="0">
              <a:ln w="28575" cmpd="sng">
                <a:solidFill>
                  <a:srgbClr val="000000"/>
                </a:solidFill>
              </a:ln>
              <a:solidFill>
                <a:srgbClr val="7F7F7F"/>
              </a:solidFill>
            </a:endParaRPr>
          </a:p>
        </p:txBody>
      </p:sp>
      <p:sp>
        <p:nvSpPr>
          <p:cNvPr id="3" name="椭圆 2"/>
          <p:cNvSpPr/>
          <p:nvPr/>
        </p:nvSpPr>
        <p:spPr>
          <a:xfrm>
            <a:off x="2591892" y="1078728"/>
            <a:ext cx="950555" cy="8451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200" dirty="0">
                <a:solidFill>
                  <a:schemeClr val="bg1"/>
                </a:solidFill>
                <a:latin typeface="微软雅黑" panose="020B0503020204020204" pitchFamily="34" charset="-122"/>
                <a:ea typeface="微软雅黑" panose="020B0503020204020204" pitchFamily="34" charset="-122"/>
              </a:rPr>
              <a:t>接入芝麻信用</a:t>
            </a:r>
          </a:p>
        </p:txBody>
      </p:sp>
      <p:sp>
        <p:nvSpPr>
          <p:cNvPr id="13" name="椭圆 12"/>
          <p:cNvSpPr/>
          <p:nvPr/>
        </p:nvSpPr>
        <p:spPr>
          <a:xfrm>
            <a:off x="4590922" y="1927821"/>
            <a:ext cx="906120" cy="8830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200" dirty="0">
                <a:solidFill>
                  <a:srgbClr val="00B0F0"/>
                </a:solidFill>
                <a:latin typeface="微软雅黑" panose="020B0503020204020204" pitchFamily="34" charset="-122"/>
                <a:ea typeface="微软雅黑" panose="020B0503020204020204" pitchFamily="34" charset="-122"/>
              </a:rPr>
              <a:t>满足上线条件</a:t>
            </a:r>
          </a:p>
        </p:txBody>
      </p:sp>
      <p:pic>
        <p:nvPicPr>
          <p:cNvPr id="24" name="图片 23" descr="图片包含 屏幕截图&#10;&#10;已生成极高可信度的说明">
            <a:extLst>
              <a:ext uri="{FF2B5EF4-FFF2-40B4-BE49-F238E27FC236}">
                <a16:creationId xmlns:a16="http://schemas.microsoft.com/office/drawing/2014/main" id="{82B2A245-4C0F-4E7B-BC91-2908E71B6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9841" y="657773"/>
            <a:ext cx="1061165" cy="1887459"/>
          </a:xfrm>
          <a:prstGeom prst="rect">
            <a:avLst/>
          </a:prstGeom>
          <a:effectLst>
            <a:outerShdw blurRad="50800" dist="38100" dir="2700000" algn="tl" rotWithShape="0">
              <a:prstClr val="black">
                <a:alpha val="40000"/>
              </a:prstClr>
            </a:outerShdw>
          </a:effectLst>
        </p:spPr>
      </p:pic>
      <p:sp>
        <p:nvSpPr>
          <p:cNvPr id="14" name="椭圆 13"/>
          <p:cNvSpPr/>
          <p:nvPr/>
        </p:nvSpPr>
        <p:spPr>
          <a:xfrm>
            <a:off x="7283892" y="2420733"/>
            <a:ext cx="940385" cy="91645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200" dirty="0">
                <a:solidFill>
                  <a:schemeClr val="bg1"/>
                </a:solidFill>
                <a:latin typeface="微软雅黑" panose="020B0503020204020204" pitchFamily="34" charset="-122"/>
                <a:ea typeface="微软雅黑" panose="020B0503020204020204" pitchFamily="34" charset="-122"/>
              </a:rPr>
              <a:t>获得流量扶持</a:t>
            </a:r>
          </a:p>
        </p:txBody>
      </p:sp>
      <p:sp>
        <p:nvSpPr>
          <p:cNvPr id="2" name="文本框 1">
            <a:extLst>
              <a:ext uri="{FF2B5EF4-FFF2-40B4-BE49-F238E27FC236}">
                <a16:creationId xmlns:a16="http://schemas.microsoft.com/office/drawing/2014/main" id="{DD100EBD-1B81-4F42-ABE8-7EDE663394D2}"/>
              </a:ext>
            </a:extLst>
          </p:cNvPr>
          <p:cNvSpPr txBox="1"/>
          <p:nvPr/>
        </p:nvSpPr>
        <p:spPr>
          <a:xfrm>
            <a:off x="2359801" y="1967041"/>
            <a:ext cx="1394009" cy="573427"/>
          </a:xfrm>
          <a:prstGeom prst="rect">
            <a:avLst/>
          </a:prstGeom>
          <a:noFill/>
        </p:spPr>
        <p:txBody>
          <a:bodyPr wrap="square" rtlCol="0">
            <a:spAutoFit/>
          </a:bodyPr>
          <a:lstStyle/>
          <a:p>
            <a:pPr algn="ctr"/>
            <a:r>
              <a:rPr lang="zh-CN" altLang="en-US" sz="1042" dirty="0"/>
              <a:t>芝麻信用接入无门槛</a:t>
            </a:r>
            <a:endParaRPr lang="en-US" altLang="zh-CN" sz="1042" dirty="0"/>
          </a:p>
          <a:p>
            <a:pPr algn="ctr"/>
            <a:r>
              <a:rPr lang="zh-CN" altLang="en-US" sz="1042" dirty="0"/>
              <a:t>行业方案全开放</a:t>
            </a:r>
          </a:p>
          <a:p>
            <a:pPr algn="ctr"/>
            <a:endParaRPr lang="zh-CN" altLang="en-US" sz="1042" dirty="0"/>
          </a:p>
        </p:txBody>
      </p:sp>
      <p:sp>
        <p:nvSpPr>
          <p:cNvPr id="16" name="文本框 15">
            <a:extLst>
              <a:ext uri="{FF2B5EF4-FFF2-40B4-BE49-F238E27FC236}">
                <a16:creationId xmlns:a16="http://schemas.microsoft.com/office/drawing/2014/main" id="{D27E5330-0DF9-4592-A317-4A5B59064003}"/>
              </a:ext>
            </a:extLst>
          </p:cNvPr>
          <p:cNvSpPr txBox="1"/>
          <p:nvPr/>
        </p:nvSpPr>
        <p:spPr>
          <a:xfrm>
            <a:off x="4314089" y="2878961"/>
            <a:ext cx="1394009" cy="413062"/>
          </a:xfrm>
          <a:prstGeom prst="rect">
            <a:avLst/>
          </a:prstGeom>
          <a:noFill/>
        </p:spPr>
        <p:txBody>
          <a:bodyPr wrap="square" rtlCol="0">
            <a:spAutoFit/>
          </a:bodyPr>
          <a:lstStyle/>
          <a:p>
            <a:pPr algn="ctr"/>
            <a:r>
              <a:rPr lang="zh-CN" altLang="en-US" sz="1042" b="1" dirty="0"/>
              <a:t>流量扶持低门槛</a:t>
            </a:r>
            <a:endParaRPr lang="en-US" altLang="zh-CN" sz="1042" b="1" dirty="0"/>
          </a:p>
          <a:p>
            <a:pPr algn="ctr"/>
            <a:r>
              <a:rPr lang="zh-CN" altLang="en-US" sz="1042" b="1" dirty="0"/>
              <a:t>商户成长有迹可循</a:t>
            </a:r>
          </a:p>
        </p:txBody>
      </p:sp>
      <p:sp>
        <p:nvSpPr>
          <p:cNvPr id="17" name="标题 1">
            <a:extLst>
              <a:ext uri="{FF2B5EF4-FFF2-40B4-BE49-F238E27FC236}">
                <a16:creationId xmlns:a16="http://schemas.microsoft.com/office/drawing/2014/main" id="{F65C5362-D0CA-45F2-B74C-380AA0A156D0}"/>
              </a:ext>
            </a:extLst>
          </p:cNvPr>
          <p:cNvSpPr txBox="1">
            <a:spLocks/>
          </p:cNvSpPr>
          <p:nvPr/>
        </p:nvSpPr>
        <p:spPr>
          <a:xfrm>
            <a:off x="664876" y="124349"/>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2084" b="1" kern="0" spc="206" dirty="0"/>
              <a:t>七、 </a:t>
            </a:r>
            <a:r>
              <a:rPr lang="zh-CN" altLang="en-US" sz="2084" b="1" dirty="0">
                <a:latin typeface="Helvetica"/>
                <a:ea typeface="Helvetica"/>
                <a:cs typeface="Helvetica"/>
              </a:rPr>
              <a:t>信用生活上线参考规则</a:t>
            </a:r>
            <a:endParaRPr lang="zh-CN" altLang="en-US" sz="2084" b="1" kern="0" spc="206" dirty="0"/>
          </a:p>
        </p:txBody>
      </p:sp>
      <p:sp>
        <p:nvSpPr>
          <p:cNvPr id="12" name="矩形 11">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1472744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F6DF197F-698A-4BFF-8BD0-101CC281C8F9}"/>
              </a:ext>
            </a:extLst>
          </p:cNvPr>
          <p:cNvSpPr txBox="1">
            <a:spLocks/>
          </p:cNvSpPr>
          <p:nvPr/>
        </p:nvSpPr>
        <p:spPr>
          <a:xfrm>
            <a:off x="647676" y="-19625"/>
            <a:ext cx="5532894" cy="763470"/>
          </a:xfrm>
          <a:prstGeom prst="rect">
            <a:avLst/>
          </a:prstGeom>
        </p:spPr>
        <p:txBody>
          <a:bodyPr vert="horz" anchor="ctr">
            <a:normAutofit/>
          </a:bodyPr>
          <a:lstStyle>
            <a:lvl1pPr algn="ctr" rtl="0" eaLnBrk="0" fontAlgn="base" hangingPunct="0">
              <a:lnSpc>
                <a:spcPct val="90000"/>
              </a:lnSpc>
              <a:spcBef>
                <a:spcPct val="0"/>
              </a:spcBef>
              <a:spcAft>
                <a:spcPct val="0"/>
              </a:spcAft>
              <a:defRPr kumimoji="1" sz="4400">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400">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400">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400">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400">
                <a:solidFill>
                  <a:srgbClr val="000000"/>
                </a:solidFill>
                <a:latin typeface="Microsoft Sans Serif" charset="0"/>
                <a:ea typeface="宋体" charset="0"/>
                <a:cs typeface="Microsoft Sans Serif" charset="0"/>
                <a:sym typeface="Microsoft Sans Serif" panose="020B0604020202020204" pitchFamily="34" charset="0"/>
              </a:defRPr>
            </a:lvl5pPr>
            <a:lvl6pPr marL="457200" algn="l" rtl="0" fontAlgn="base" hangingPunct="0">
              <a:lnSpc>
                <a:spcPct val="90000"/>
              </a:lnSpc>
              <a:spcBef>
                <a:spcPct val="0"/>
              </a:spcBef>
              <a:spcAft>
                <a:spcPct val="0"/>
              </a:spcAft>
              <a:defRPr sz="4400">
                <a:solidFill>
                  <a:srgbClr val="000000"/>
                </a:solidFill>
                <a:latin typeface="Microsoft Sans Serif" charset="0"/>
                <a:ea typeface="宋体" charset="0"/>
                <a:cs typeface="Microsoft Sans Serif" charset="0"/>
                <a:sym typeface="Microsoft Sans Serif" charset="0"/>
              </a:defRPr>
            </a:lvl6pPr>
            <a:lvl7pPr marL="914400" algn="l" rtl="0" fontAlgn="base" hangingPunct="0">
              <a:lnSpc>
                <a:spcPct val="90000"/>
              </a:lnSpc>
              <a:spcBef>
                <a:spcPct val="0"/>
              </a:spcBef>
              <a:spcAft>
                <a:spcPct val="0"/>
              </a:spcAft>
              <a:defRPr sz="4400">
                <a:solidFill>
                  <a:srgbClr val="000000"/>
                </a:solidFill>
                <a:latin typeface="Microsoft Sans Serif" charset="0"/>
                <a:ea typeface="宋体" charset="0"/>
                <a:cs typeface="Microsoft Sans Serif" charset="0"/>
                <a:sym typeface="Microsoft Sans Serif" charset="0"/>
              </a:defRPr>
            </a:lvl7pPr>
            <a:lvl8pPr marL="1371600" algn="l" rtl="0" fontAlgn="base" hangingPunct="0">
              <a:lnSpc>
                <a:spcPct val="90000"/>
              </a:lnSpc>
              <a:spcBef>
                <a:spcPct val="0"/>
              </a:spcBef>
              <a:spcAft>
                <a:spcPct val="0"/>
              </a:spcAft>
              <a:defRPr sz="4400">
                <a:solidFill>
                  <a:srgbClr val="000000"/>
                </a:solidFill>
                <a:latin typeface="Microsoft Sans Serif" charset="0"/>
                <a:ea typeface="宋体" charset="0"/>
                <a:cs typeface="Microsoft Sans Serif" charset="0"/>
                <a:sym typeface="Microsoft Sans Serif" charset="0"/>
              </a:defRPr>
            </a:lvl8pPr>
            <a:lvl9pPr marL="1828800" algn="l" rtl="0" fontAlgn="base" hangingPunct="0">
              <a:lnSpc>
                <a:spcPct val="90000"/>
              </a:lnSpc>
              <a:spcBef>
                <a:spcPct val="0"/>
              </a:spcBef>
              <a:spcAft>
                <a:spcPct val="0"/>
              </a:spcAft>
              <a:defRPr sz="4400">
                <a:solidFill>
                  <a:srgbClr val="000000"/>
                </a:solidFill>
                <a:latin typeface="Microsoft Sans Serif" charset="0"/>
                <a:ea typeface="宋体" charset="0"/>
                <a:cs typeface="Microsoft Sans Serif" charset="0"/>
                <a:sym typeface="Microsoft Sans Serif" charset="0"/>
              </a:defRPr>
            </a:lvl9pPr>
          </a:lstStyle>
          <a:p>
            <a:r>
              <a:rPr lang="zh-CN" altLang="zh-CN" sz="2084" b="1" dirty="0"/>
              <a:t>申请加入芝麻信用</a:t>
            </a:r>
            <a:r>
              <a:rPr lang="en-US" altLang="zh-CN" sz="2084" b="1" dirty="0"/>
              <a:t>STS</a:t>
            </a:r>
            <a:r>
              <a:rPr lang="zh-CN" altLang="zh-CN" sz="2084" b="1" dirty="0"/>
              <a:t>计划</a:t>
            </a:r>
            <a:r>
              <a:rPr lang="zh-CN" altLang="en-US" sz="2084" b="1" dirty="0"/>
              <a:t>，提交商业计划书</a:t>
            </a:r>
            <a:endParaRPr lang="zh-CN" altLang="zh-CN" sz="2084" dirty="0"/>
          </a:p>
        </p:txBody>
      </p:sp>
      <p:sp>
        <p:nvSpPr>
          <p:cNvPr id="3" name="矩形 2"/>
          <p:cNvSpPr/>
          <p:nvPr/>
        </p:nvSpPr>
        <p:spPr>
          <a:xfrm>
            <a:off x="2591892" y="1107357"/>
            <a:ext cx="6735259" cy="2554545"/>
          </a:xfrm>
          <a:prstGeom prst="rect">
            <a:avLst/>
          </a:prstGeom>
        </p:spPr>
        <p:txBody>
          <a:bodyPr wrap="square">
            <a:spAutoFit/>
          </a:bodyPr>
          <a:lstStyle/>
          <a:p>
            <a:pPr algn="just">
              <a:spcAft>
                <a:spcPts val="0"/>
              </a:spcAft>
            </a:pPr>
            <a:r>
              <a:rPr lang="zh-CN" altLang="zh-CN" sz="1000" kern="100" dirty="0">
                <a:solidFill>
                  <a:schemeClr val="bg1">
                    <a:lumMod val="50000"/>
                  </a:schemeClr>
                </a:solidFill>
                <a:latin typeface="+mn-lt"/>
                <a:cs typeface="Times New Roman" panose="02020603050405020304" pitchFamily="18" charset="0"/>
              </a:rPr>
              <a:t>为了更好的了解您的需求，请您按如下格式发送申请邮件</a:t>
            </a:r>
            <a:endParaRPr lang="en-US" altLang="zh-CN" sz="1000" kern="100" dirty="0">
              <a:solidFill>
                <a:schemeClr val="bg1">
                  <a:lumMod val="50000"/>
                </a:schemeClr>
              </a:solidFill>
              <a:latin typeface="+mn-lt"/>
              <a:cs typeface="Times New Roman" panose="02020603050405020304" pitchFamily="18" charset="0"/>
            </a:endParaRPr>
          </a:p>
          <a:p>
            <a:pPr algn="just">
              <a:spcAft>
                <a:spcPts val="0"/>
              </a:spcAft>
            </a:pPr>
            <a:endParaRPr lang="zh-CN" altLang="zh-CN" sz="1000" kern="100" dirty="0">
              <a:latin typeface="+mn-lt"/>
              <a:ea typeface="宋体" panose="02010600030101010101" pitchFamily="2" charset="-122"/>
              <a:cs typeface="Times New Roman" panose="02020603050405020304" pitchFamily="18" charset="0"/>
            </a:endParaRPr>
          </a:p>
          <a:p>
            <a:pPr algn="just">
              <a:spcAft>
                <a:spcPts val="0"/>
              </a:spcAft>
            </a:pPr>
            <a:r>
              <a:rPr lang="zh-CN" altLang="zh-CN" sz="1000" b="1" kern="100" dirty="0">
                <a:solidFill>
                  <a:srgbClr val="00B0F0"/>
                </a:solidFill>
                <a:latin typeface="+mn-lt"/>
                <a:cs typeface="Times New Roman" panose="02020603050405020304" pitchFamily="18" charset="0"/>
              </a:rPr>
              <a:t>邮件标题格式</a:t>
            </a:r>
            <a:endParaRPr lang="zh-CN" altLang="zh-CN" sz="1000" kern="100" dirty="0">
              <a:solidFill>
                <a:srgbClr val="00B0F0"/>
              </a:solidFill>
              <a:latin typeface="+mn-lt"/>
              <a:ea typeface="宋体" panose="02010600030101010101" pitchFamily="2" charset="-122"/>
              <a:cs typeface="Times New Roman" panose="02020603050405020304" pitchFamily="18" charset="0"/>
            </a:endParaRPr>
          </a:p>
          <a:p>
            <a:pPr algn="just">
              <a:spcAft>
                <a:spcPts val="0"/>
              </a:spcAft>
            </a:pPr>
            <a:r>
              <a:rPr lang="zh-CN" altLang="zh-CN" sz="1000" kern="100" dirty="0">
                <a:solidFill>
                  <a:schemeClr val="bg1">
                    <a:lumMod val="50000"/>
                  </a:schemeClr>
                </a:solidFill>
                <a:latin typeface="+mn-lt"/>
                <a:cs typeface="Times New Roman" panose="02020603050405020304" pitchFamily="18" charset="0"/>
              </a:rPr>
              <a:t>芝麻信用</a:t>
            </a:r>
            <a:r>
              <a:rPr lang="en-US" altLang="zh-CN" sz="1000" kern="100" dirty="0">
                <a:solidFill>
                  <a:schemeClr val="bg1">
                    <a:lumMod val="50000"/>
                  </a:schemeClr>
                </a:solidFill>
                <a:latin typeface="+mn-lt"/>
                <a:cs typeface="Times New Roman" panose="02020603050405020304" pitchFamily="18" charset="0"/>
              </a:rPr>
              <a:t>STS</a:t>
            </a:r>
            <a:r>
              <a:rPr lang="zh-CN" altLang="zh-CN" sz="1000" kern="100" dirty="0">
                <a:solidFill>
                  <a:schemeClr val="bg1">
                    <a:lumMod val="50000"/>
                  </a:schemeClr>
                </a:solidFill>
                <a:latin typeface="+mn-lt"/>
                <a:cs typeface="Times New Roman" panose="02020603050405020304" pitchFamily="18" charset="0"/>
              </a:rPr>
              <a:t>计划申请——公司或机构全称</a:t>
            </a:r>
            <a:endParaRPr lang="en-US" altLang="zh-CN" sz="1000" kern="100" dirty="0">
              <a:solidFill>
                <a:schemeClr val="bg1">
                  <a:lumMod val="50000"/>
                </a:schemeClr>
              </a:solidFill>
              <a:latin typeface="+mn-lt"/>
              <a:cs typeface="Times New Roman" panose="02020603050405020304" pitchFamily="18" charset="0"/>
            </a:endParaRPr>
          </a:p>
          <a:p>
            <a:pPr algn="just">
              <a:spcAft>
                <a:spcPts val="0"/>
              </a:spcAft>
            </a:pPr>
            <a:endParaRPr lang="zh-CN" altLang="zh-CN" sz="1000" kern="100" dirty="0">
              <a:latin typeface="+mn-lt"/>
              <a:ea typeface="宋体" panose="02010600030101010101" pitchFamily="2" charset="-122"/>
              <a:cs typeface="Times New Roman" panose="02020603050405020304" pitchFamily="18" charset="0"/>
            </a:endParaRPr>
          </a:p>
          <a:p>
            <a:pPr algn="just">
              <a:spcAft>
                <a:spcPts val="0"/>
              </a:spcAft>
            </a:pPr>
            <a:r>
              <a:rPr lang="zh-CN" altLang="zh-CN" sz="1000" b="1" kern="100" dirty="0">
                <a:solidFill>
                  <a:srgbClr val="00B0F0"/>
                </a:solidFill>
                <a:latin typeface="+mn-lt"/>
                <a:cs typeface="Times New Roman" panose="02020603050405020304" pitchFamily="18" charset="0"/>
              </a:rPr>
              <a:t>邮件正文内容</a:t>
            </a:r>
            <a:endParaRPr lang="zh-CN" altLang="zh-CN" sz="1000" kern="100" dirty="0">
              <a:solidFill>
                <a:srgbClr val="00B0F0"/>
              </a:solidFill>
              <a:latin typeface="+mn-lt"/>
              <a:ea typeface="宋体" panose="02010600030101010101" pitchFamily="2" charset="-122"/>
              <a:cs typeface="Times New Roman" panose="02020603050405020304" pitchFamily="18" charset="0"/>
            </a:endParaRPr>
          </a:p>
          <a:p>
            <a:pPr algn="just">
              <a:spcAft>
                <a:spcPts val="0"/>
              </a:spcAft>
            </a:pPr>
            <a:r>
              <a:rPr lang="zh-CN" altLang="zh-CN" sz="1000" kern="100" dirty="0">
                <a:solidFill>
                  <a:schemeClr val="bg1">
                    <a:lumMod val="50000"/>
                  </a:schemeClr>
                </a:solidFill>
                <a:latin typeface="+mn-lt"/>
                <a:cs typeface="Times New Roman" panose="02020603050405020304" pitchFamily="18" charset="0"/>
              </a:rPr>
              <a:t>包含：公司或机构全称、简称（如有）、联系人姓名及联系方式（手机号及邮箱）；如有特殊问题需要咨询请备注</a:t>
            </a:r>
            <a:endParaRPr lang="en-US" altLang="zh-CN" sz="1000" kern="100" dirty="0">
              <a:solidFill>
                <a:schemeClr val="bg1">
                  <a:lumMod val="50000"/>
                </a:schemeClr>
              </a:solidFill>
              <a:latin typeface="+mn-lt"/>
              <a:cs typeface="Times New Roman" panose="02020603050405020304" pitchFamily="18" charset="0"/>
            </a:endParaRPr>
          </a:p>
          <a:p>
            <a:pPr algn="just">
              <a:spcAft>
                <a:spcPts val="0"/>
              </a:spcAft>
            </a:pPr>
            <a:endParaRPr lang="zh-CN" altLang="zh-CN" sz="1000" kern="100" dirty="0">
              <a:latin typeface="+mn-lt"/>
              <a:ea typeface="宋体" panose="02010600030101010101" pitchFamily="2" charset="-122"/>
              <a:cs typeface="Times New Roman" panose="02020603050405020304" pitchFamily="18" charset="0"/>
            </a:endParaRPr>
          </a:p>
          <a:p>
            <a:pPr algn="just">
              <a:spcAft>
                <a:spcPts val="0"/>
              </a:spcAft>
            </a:pPr>
            <a:r>
              <a:rPr lang="zh-CN" altLang="zh-CN" sz="1000" b="1" kern="100" dirty="0">
                <a:solidFill>
                  <a:srgbClr val="00B0F0"/>
                </a:solidFill>
                <a:latin typeface="+mn-lt"/>
                <a:cs typeface="Times New Roman" panose="02020603050405020304" pitchFamily="18" charset="0"/>
              </a:rPr>
              <a:t>邮件附件内容</a:t>
            </a:r>
            <a:endParaRPr lang="zh-CN" altLang="zh-CN" sz="1000" kern="100" dirty="0">
              <a:solidFill>
                <a:srgbClr val="00B0F0"/>
              </a:solidFill>
              <a:latin typeface="+mn-lt"/>
              <a:ea typeface="宋体" panose="02010600030101010101" pitchFamily="2" charset="-122"/>
              <a:cs typeface="Times New Roman" panose="02020603050405020304" pitchFamily="18" charset="0"/>
            </a:endParaRPr>
          </a:p>
          <a:p>
            <a:pPr algn="just">
              <a:spcAft>
                <a:spcPts val="0"/>
              </a:spcAft>
            </a:pPr>
            <a:r>
              <a:rPr lang="en-US" altLang="zh-CN" sz="1000" kern="100" dirty="0">
                <a:solidFill>
                  <a:schemeClr val="bg1">
                    <a:lumMod val="50000"/>
                  </a:schemeClr>
                </a:solidFill>
                <a:latin typeface="+mn-lt"/>
                <a:ea typeface="宋体" panose="02010600030101010101" pitchFamily="2" charset="-122"/>
                <a:cs typeface="Times New Roman" panose="02020603050405020304" pitchFamily="18" charset="0"/>
              </a:rPr>
              <a:t>PPT</a:t>
            </a:r>
            <a:r>
              <a:rPr lang="zh-CN" altLang="zh-CN" sz="1000" kern="100" dirty="0">
                <a:solidFill>
                  <a:schemeClr val="bg1">
                    <a:lumMod val="50000"/>
                  </a:schemeClr>
                </a:solidFill>
                <a:latin typeface="+mn-lt"/>
                <a:cs typeface="Times New Roman" panose="02020603050405020304" pitchFamily="18" charset="0"/>
              </a:rPr>
              <a:t>或</a:t>
            </a:r>
            <a:r>
              <a:rPr lang="en-US" altLang="zh-CN" sz="1000" kern="100" dirty="0">
                <a:solidFill>
                  <a:schemeClr val="bg1">
                    <a:lumMod val="50000"/>
                  </a:schemeClr>
                </a:solidFill>
                <a:latin typeface="+mn-lt"/>
                <a:cs typeface="Times New Roman" panose="02020603050405020304" pitchFamily="18" charset="0"/>
              </a:rPr>
              <a:t>PDF</a:t>
            </a:r>
            <a:r>
              <a:rPr lang="zh-CN" altLang="zh-CN" sz="1000" kern="100" dirty="0">
                <a:solidFill>
                  <a:schemeClr val="bg1">
                    <a:lumMod val="50000"/>
                  </a:schemeClr>
                </a:solidFill>
                <a:latin typeface="+mn-lt"/>
                <a:cs typeface="Times New Roman" panose="02020603050405020304" pitchFamily="18" charset="0"/>
              </a:rPr>
              <a:t>形式的《商业计划书》</a:t>
            </a:r>
            <a:r>
              <a:rPr lang="en-US" altLang="zh-CN" sz="1000" kern="100" dirty="0">
                <a:solidFill>
                  <a:schemeClr val="bg1">
                    <a:lumMod val="50000"/>
                  </a:schemeClr>
                </a:solidFill>
                <a:latin typeface="+mn-lt"/>
                <a:cs typeface="Times New Roman" panose="02020603050405020304" pitchFamily="18" charset="0"/>
              </a:rPr>
              <a:t>,</a:t>
            </a:r>
            <a:r>
              <a:rPr lang="zh-CN" altLang="zh-CN" sz="1000" kern="100" dirty="0">
                <a:solidFill>
                  <a:schemeClr val="bg1">
                    <a:lumMod val="50000"/>
                  </a:schemeClr>
                </a:solidFill>
                <a:latin typeface="+mn-lt"/>
                <a:cs typeface="Times New Roman" panose="02020603050405020304" pitchFamily="18" charset="0"/>
              </a:rPr>
              <a:t>包含：</a:t>
            </a:r>
            <a:endParaRPr lang="zh-CN" altLang="zh-CN" sz="1000" kern="100" dirty="0">
              <a:solidFill>
                <a:schemeClr val="bg1">
                  <a:lumMod val="50000"/>
                </a:schemeClr>
              </a:solidFill>
              <a:latin typeface="+mn-lt"/>
              <a:ea typeface="宋体" panose="02010600030101010101" pitchFamily="2" charset="-122"/>
              <a:cs typeface="Times New Roman" panose="02020603050405020304" pitchFamily="18" charset="0"/>
            </a:endParaRPr>
          </a:p>
          <a:p>
            <a:pPr marL="223296" indent="-223296" algn="just">
              <a:spcAft>
                <a:spcPts val="0"/>
              </a:spcAft>
              <a:buFont typeface="Wingdings" panose="05000000000000000000" pitchFamily="2" charset="2"/>
              <a:buChar char=""/>
            </a:pPr>
            <a:r>
              <a:rPr lang="zh-CN" altLang="zh-CN" sz="1000" kern="100" dirty="0">
                <a:solidFill>
                  <a:schemeClr val="bg1">
                    <a:lumMod val="50000"/>
                  </a:schemeClr>
                </a:solidFill>
                <a:latin typeface="+mn-lt"/>
                <a:cs typeface="Times New Roman" panose="02020603050405020304" pitchFamily="18" charset="0"/>
              </a:rPr>
              <a:t>公司基本介绍（含成立时间、团队组成等）</a:t>
            </a:r>
            <a:endParaRPr lang="zh-CN" altLang="zh-CN" sz="1000" kern="100" dirty="0">
              <a:solidFill>
                <a:schemeClr val="bg1">
                  <a:lumMod val="50000"/>
                </a:schemeClr>
              </a:solidFill>
              <a:latin typeface="+mn-lt"/>
              <a:ea typeface="宋体" panose="02010600030101010101" pitchFamily="2" charset="-122"/>
              <a:cs typeface="Times New Roman" panose="02020603050405020304" pitchFamily="18" charset="0"/>
            </a:endParaRPr>
          </a:p>
          <a:p>
            <a:pPr marL="223296" indent="-223296" algn="just">
              <a:spcAft>
                <a:spcPts val="0"/>
              </a:spcAft>
              <a:buFont typeface="Wingdings" panose="05000000000000000000" pitchFamily="2" charset="2"/>
              <a:buChar char=""/>
            </a:pPr>
            <a:r>
              <a:rPr lang="zh-CN" altLang="zh-CN" sz="1000" kern="100" dirty="0">
                <a:solidFill>
                  <a:schemeClr val="bg1">
                    <a:lumMod val="50000"/>
                  </a:schemeClr>
                </a:solidFill>
                <a:latin typeface="+mn-lt"/>
                <a:cs typeface="Times New Roman" panose="02020603050405020304" pitchFamily="18" charset="0"/>
              </a:rPr>
              <a:t>公司业务介绍（含服务名称、服务内容、服务渠道等），请重点阐述与芝麻信用相结合的业务逻辑和商业模式</a:t>
            </a:r>
            <a:endParaRPr lang="zh-CN" altLang="zh-CN" sz="1000" kern="100" dirty="0">
              <a:solidFill>
                <a:schemeClr val="bg1">
                  <a:lumMod val="50000"/>
                </a:schemeClr>
              </a:solidFill>
              <a:latin typeface="+mn-lt"/>
              <a:ea typeface="宋体" panose="02010600030101010101" pitchFamily="2" charset="-122"/>
              <a:cs typeface="Times New Roman" panose="02020603050405020304" pitchFamily="18" charset="0"/>
            </a:endParaRPr>
          </a:p>
          <a:p>
            <a:pPr marL="223296" indent="-223296" algn="just">
              <a:spcAft>
                <a:spcPts val="0"/>
              </a:spcAft>
              <a:buFont typeface="Wingdings" panose="05000000000000000000" pitchFamily="2" charset="2"/>
              <a:buChar char=""/>
            </a:pPr>
            <a:r>
              <a:rPr lang="zh-CN" altLang="zh-CN" sz="1000" kern="100" dirty="0">
                <a:solidFill>
                  <a:schemeClr val="bg1">
                    <a:lumMod val="50000"/>
                  </a:schemeClr>
                </a:solidFill>
                <a:latin typeface="+mn-lt"/>
                <a:cs typeface="Times New Roman" panose="02020603050405020304" pitchFamily="18" charset="0"/>
              </a:rPr>
              <a:t>公司发展规划分析（含市场需求、公司及产品定位、行业价值、同业情况、优势或亮点、运营方案等）</a:t>
            </a:r>
            <a:endParaRPr lang="zh-CN" altLang="zh-CN" sz="1000" kern="100" dirty="0">
              <a:solidFill>
                <a:schemeClr val="bg1">
                  <a:lumMod val="50000"/>
                </a:schemeClr>
              </a:solidFill>
              <a:latin typeface="+mn-lt"/>
              <a:ea typeface="宋体" panose="02010600030101010101" pitchFamily="2" charset="-122"/>
              <a:cs typeface="Times New Roman" panose="02020603050405020304" pitchFamily="18" charset="0"/>
            </a:endParaRPr>
          </a:p>
          <a:p>
            <a:pPr marL="223296" indent="-223296" algn="just">
              <a:spcAft>
                <a:spcPts val="0"/>
              </a:spcAft>
              <a:buFont typeface="Wingdings" panose="05000000000000000000" pitchFamily="2" charset="2"/>
              <a:buChar char=""/>
            </a:pPr>
            <a:r>
              <a:rPr lang="zh-CN" altLang="zh-CN" sz="1000" kern="100" dirty="0">
                <a:solidFill>
                  <a:schemeClr val="bg1">
                    <a:lumMod val="50000"/>
                  </a:schemeClr>
                </a:solidFill>
                <a:latin typeface="+mn-lt"/>
                <a:cs typeface="Times New Roman" panose="02020603050405020304" pitchFamily="18" charset="0"/>
              </a:rPr>
              <a:t>公司目前经营状况（含近期主要财务数字、未来半年或一年的现金流规划）</a:t>
            </a:r>
            <a:endParaRPr lang="zh-CN" altLang="zh-CN" sz="1000" kern="100" dirty="0">
              <a:solidFill>
                <a:schemeClr val="bg1">
                  <a:lumMod val="50000"/>
                </a:schemeClr>
              </a:solidFill>
              <a:latin typeface="+mn-lt"/>
              <a:ea typeface="宋体" panose="02010600030101010101" pitchFamily="2" charset="-122"/>
              <a:cs typeface="Times New Roman" panose="02020603050405020304" pitchFamily="18" charset="0"/>
            </a:endParaRPr>
          </a:p>
          <a:p>
            <a:pPr marL="223296" indent="-223296" algn="just">
              <a:spcAft>
                <a:spcPts val="0"/>
              </a:spcAft>
              <a:buFont typeface="Wingdings" panose="05000000000000000000" pitchFamily="2" charset="2"/>
              <a:buChar char=""/>
            </a:pPr>
            <a:r>
              <a:rPr lang="zh-CN" altLang="zh-CN" sz="1000" kern="100" dirty="0">
                <a:solidFill>
                  <a:schemeClr val="bg1">
                    <a:lumMod val="50000"/>
                  </a:schemeClr>
                </a:solidFill>
                <a:latin typeface="+mn-lt"/>
                <a:cs typeface="Times New Roman" panose="02020603050405020304" pitchFamily="18" charset="0"/>
              </a:rPr>
              <a:t>公司所需要的资源支持（包括但不限于芝麻信用的能力支持）</a:t>
            </a:r>
            <a:endParaRPr lang="zh-CN" altLang="zh-CN" sz="1000" kern="100" dirty="0">
              <a:solidFill>
                <a:schemeClr val="bg1">
                  <a:lumMod val="50000"/>
                </a:schemeClr>
              </a:solidFill>
              <a:latin typeface="+mn-lt"/>
              <a:ea typeface="宋体" panose="02010600030101010101" pitchFamily="2" charset="-122"/>
              <a:cs typeface="Times New Roman" panose="02020603050405020304" pitchFamily="18" charset="0"/>
            </a:endParaRPr>
          </a:p>
          <a:p>
            <a:pPr algn="just">
              <a:spcAft>
                <a:spcPts val="0"/>
              </a:spcAft>
            </a:pPr>
            <a:r>
              <a:rPr lang="en-US" altLang="zh-CN" sz="1000" kern="100" dirty="0">
                <a:latin typeface="+mn-lt"/>
                <a:ea typeface="宋体" panose="02010600030101010101" pitchFamily="2" charset="-122"/>
                <a:cs typeface="Times New Roman" panose="02020603050405020304" pitchFamily="18" charset="0"/>
              </a:rPr>
              <a:t> </a:t>
            </a:r>
            <a:endParaRPr lang="zh-CN" altLang="zh-CN" sz="1000" kern="100" dirty="0">
              <a:latin typeface="+mn-lt"/>
              <a:ea typeface="宋体" panose="02010600030101010101" pitchFamily="2" charset="-122"/>
              <a:cs typeface="Times New Roman" panose="02020603050405020304" pitchFamily="18" charset="0"/>
            </a:endParaRPr>
          </a:p>
        </p:txBody>
      </p:sp>
      <p:sp>
        <p:nvSpPr>
          <p:cNvPr id="5" name="矩形 4"/>
          <p:cNvSpPr/>
          <p:nvPr/>
        </p:nvSpPr>
        <p:spPr>
          <a:xfrm>
            <a:off x="1567360" y="644379"/>
            <a:ext cx="8103412" cy="338554"/>
          </a:xfrm>
          <a:prstGeom prst="rect">
            <a:avLst/>
          </a:prstGeom>
        </p:spPr>
        <p:txBody>
          <a:bodyPr wrap="square">
            <a:spAutoFit/>
          </a:bodyPr>
          <a:lstStyle/>
          <a:p>
            <a:pPr algn="ctr">
              <a:spcAft>
                <a:spcPts val="0"/>
              </a:spcAft>
            </a:pPr>
            <a:r>
              <a:rPr lang="zh-CN" altLang="zh-CN" sz="1600" b="1" kern="100" dirty="0">
                <a:solidFill>
                  <a:srgbClr val="00B0F0"/>
                </a:solidFill>
                <a:latin typeface="+mn-lt"/>
                <a:cs typeface="Times New Roman" panose="02020603050405020304" pitchFamily="18" charset="0"/>
              </a:rPr>
              <a:t>请提报您的信用创新《</a:t>
            </a:r>
            <a:r>
              <a:rPr lang="zh-CN" altLang="zh-CN" sz="1600" b="1" kern="100" dirty="0">
                <a:solidFill>
                  <a:srgbClr val="FFC000"/>
                </a:solidFill>
                <a:latin typeface="+mn-lt"/>
                <a:cs typeface="Times New Roman" panose="02020603050405020304" pitchFamily="18" charset="0"/>
              </a:rPr>
              <a:t>商业计划书</a:t>
            </a:r>
            <a:r>
              <a:rPr lang="zh-CN" altLang="zh-CN" sz="1600" b="1" kern="100" dirty="0">
                <a:solidFill>
                  <a:srgbClr val="00B0F0"/>
                </a:solidFill>
                <a:latin typeface="+mn-lt"/>
                <a:cs typeface="Times New Roman" panose="02020603050405020304" pitchFamily="18" charset="0"/>
              </a:rPr>
              <a:t>》，发送申请邮件至：</a:t>
            </a:r>
            <a:r>
              <a:rPr lang="en-US" altLang="zh-CN" sz="1600" b="1" kern="100" dirty="0">
                <a:solidFill>
                  <a:srgbClr val="00B0F0"/>
                </a:solidFill>
                <a:latin typeface="+mn-lt"/>
                <a:cs typeface="Times New Roman" panose="02020603050405020304" pitchFamily="18" charset="0"/>
                <a:hlinkClick r:id="rId2"/>
              </a:rPr>
              <a:t>STSPROJECT@zmxy.com.cn</a:t>
            </a:r>
            <a:endParaRPr lang="en-US" altLang="zh-CN" sz="1600" kern="100" dirty="0">
              <a:solidFill>
                <a:srgbClr val="00B0F0"/>
              </a:solidFill>
              <a:latin typeface="+mn-lt"/>
              <a:cs typeface="Times New Roman" panose="02020603050405020304" pitchFamily="18" charset="0"/>
            </a:endParaRPr>
          </a:p>
        </p:txBody>
      </p:sp>
      <p:sp>
        <p:nvSpPr>
          <p:cNvPr id="8" name="矩形 7">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pic>
        <p:nvPicPr>
          <p:cNvPr id="9" name="Picture 2" descr="D:\design-related\png\png-10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8519" y="696026"/>
            <a:ext cx="235261" cy="23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31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p:nvPr/>
        </p:nvSpPr>
        <p:spPr>
          <a:xfrm>
            <a:off x="2015828" y="580423"/>
            <a:ext cx="7488832" cy="2107436"/>
          </a:xfrm>
          <a:prstGeom prst="leftRightArrow">
            <a:avLst>
              <a:gd name="adj1" fmla="val 100000"/>
              <a:gd name="adj2" fmla="val 52070"/>
            </a:avLst>
          </a:prstGeom>
          <a:ln w="190500">
            <a:solidFill>
              <a:srgbClr val="00B0F0"/>
            </a:solidFill>
            <a:miter lim="400000"/>
          </a:ln>
        </p:spPr>
        <p:txBody>
          <a:bodyPr lIns="24612" tIns="24612" rIns="24612" bIns="24612" anchor="ctr"/>
          <a:lstStyle/>
          <a:p>
            <a:pPr>
              <a:defRPr sz="3200"/>
            </a:pPr>
            <a:endParaRPr sz="1102">
              <a:solidFill>
                <a:srgbClr val="00B0F0"/>
              </a:solidFill>
            </a:endParaRPr>
          </a:p>
        </p:txBody>
      </p:sp>
      <p:sp>
        <p:nvSpPr>
          <p:cNvPr id="201" name="Shape 201"/>
          <p:cNvSpPr/>
          <p:nvPr/>
        </p:nvSpPr>
        <p:spPr>
          <a:xfrm>
            <a:off x="3167956" y="1393843"/>
            <a:ext cx="5435795" cy="480592"/>
          </a:xfrm>
          <a:prstGeom prst="rect">
            <a:avLst/>
          </a:prstGeom>
          <a:ln w="12700">
            <a:miter lim="400000"/>
          </a:ln>
          <a:extLst>
            <a:ext uri="{C572A759-6A51-4108-AA02-DFA0A04FC94B}">
              <ma14:wrappingTextBoxFlag xmlns="" xmlns:ma14="http://schemas.microsoft.com/office/mac/drawingml/2011/main" val="1"/>
            </a:ext>
          </a:extLst>
        </p:spPr>
        <p:txBody>
          <a:bodyPr wrap="none" lIns="24612" tIns="24612" rIns="24612" bIns="24612" anchor="ctr">
            <a:spAutoFit/>
          </a:bodyPr>
          <a:lstStyle>
            <a:lvl1pPr>
              <a:defRPr sz="7000" b="1">
                <a:solidFill>
                  <a:srgbClr val="75AFB4"/>
                </a:solidFill>
                <a:latin typeface="Helvetica"/>
                <a:ea typeface="Helvetica"/>
                <a:cs typeface="Helvetica"/>
                <a:sym typeface="Helvetica"/>
              </a:defRPr>
            </a:lvl1pPr>
          </a:lstStyle>
          <a:p>
            <a:r>
              <a:rPr sz="2800" dirty="0" err="1">
                <a:solidFill>
                  <a:srgbClr val="00B0F0"/>
                </a:solidFill>
              </a:rPr>
              <a:t>让我们一起开启信用</a:t>
            </a:r>
            <a:r>
              <a:rPr lang="zh-CN" altLang="en-US" sz="2800" dirty="0">
                <a:solidFill>
                  <a:srgbClr val="00B0F0"/>
                </a:solidFill>
              </a:rPr>
              <a:t>经济时代</a:t>
            </a:r>
            <a:r>
              <a:rPr sz="2800" dirty="0" err="1">
                <a:solidFill>
                  <a:srgbClr val="00B0F0"/>
                </a:solidFill>
              </a:rPr>
              <a:t>大幕</a:t>
            </a:r>
            <a:endParaRPr sz="2800" dirty="0">
              <a:solidFill>
                <a:srgbClr val="00B0F0"/>
              </a:solidFill>
            </a:endParaRPr>
          </a:p>
        </p:txBody>
      </p:sp>
      <p:sp>
        <p:nvSpPr>
          <p:cNvPr id="202" name="Shape 202"/>
          <p:cNvSpPr/>
          <p:nvPr/>
        </p:nvSpPr>
        <p:spPr>
          <a:xfrm>
            <a:off x="795" y="1254800"/>
            <a:ext cx="1871018" cy="758682"/>
          </a:xfrm>
          <a:prstGeom prst="rightArrow">
            <a:avLst>
              <a:gd name="adj1" fmla="val 100000"/>
              <a:gd name="adj2" fmla="val 69022"/>
            </a:avLst>
          </a:prstGeom>
          <a:solidFill>
            <a:srgbClr val="00B7FA"/>
          </a:solidFill>
          <a:ln w="12700">
            <a:solidFill>
              <a:srgbClr val="00B0F0"/>
            </a:solidFill>
            <a:miter lim="400000"/>
          </a:ln>
          <a:effectLst>
            <a:outerShdw blurRad="50800" dist="25400" dir="5400000" rotWithShape="0">
              <a:srgbClr val="000000">
                <a:alpha val="50000"/>
              </a:srgbClr>
            </a:outerShdw>
          </a:effectLst>
        </p:spPr>
        <p:txBody>
          <a:bodyPr lIns="24612" tIns="24612" rIns="24612" bIns="24612" anchor="ctr"/>
          <a:lstStyle/>
          <a:p>
            <a:pPr>
              <a:defRPr sz="3200"/>
            </a:pPr>
            <a:endParaRPr sz="1102">
              <a:solidFill>
                <a:srgbClr val="00B0F0"/>
              </a:solidFill>
            </a:endParaRPr>
          </a:p>
        </p:txBody>
      </p:sp>
      <p:sp>
        <p:nvSpPr>
          <p:cNvPr id="6" name="Shape 202"/>
          <p:cNvSpPr/>
          <p:nvPr/>
        </p:nvSpPr>
        <p:spPr>
          <a:xfrm rot="10800000">
            <a:off x="9648677" y="1254800"/>
            <a:ext cx="1871018" cy="758682"/>
          </a:xfrm>
          <a:prstGeom prst="rightArrow">
            <a:avLst>
              <a:gd name="adj1" fmla="val 100000"/>
              <a:gd name="adj2" fmla="val 69022"/>
            </a:avLst>
          </a:prstGeom>
          <a:solidFill>
            <a:srgbClr val="00B7FA"/>
          </a:solidFill>
          <a:ln w="12700">
            <a:solidFill>
              <a:srgbClr val="00B0F0"/>
            </a:solidFill>
            <a:miter lim="400000"/>
          </a:ln>
          <a:effectLst>
            <a:outerShdw blurRad="50800" dist="25400" dir="5400000" rotWithShape="0">
              <a:srgbClr val="000000">
                <a:alpha val="50000"/>
              </a:srgbClr>
            </a:outerShdw>
          </a:effectLst>
        </p:spPr>
        <p:txBody>
          <a:bodyPr lIns="24612" tIns="24612" rIns="24612" bIns="24612" anchor="ctr"/>
          <a:lstStyle/>
          <a:p>
            <a:pPr>
              <a:defRPr sz="3200"/>
            </a:pPr>
            <a:endParaRPr sz="1102">
              <a:solidFill>
                <a:srgbClr val="00B0F0"/>
              </a:solidFill>
            </a:endParaRPr>
          </a:p>
        </p:txBody>
      </p:sp>
    </p:spTree>
    <p:extLst>
      <p:ext uri="{BB962C8B-B14F-4D97-AF65-F5344CB8AC3E}">
        <p14:creationId xmlns:p14="http://schemas.microsoft.com/office/powerpoint/2010/main" val="157400484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a:extLst>
              <a:ext uri="{FF2B5EF4-FFF2-40B4-BE49-F238E27FC236}">
                <a16:creationId xmlns:a16="http://schemas.microsoft.com/office/drawing/2014/main" id="{1E3B1D21-27C9-429C-9FCC-C604A2F0D7C6}"/>
              </a:ext>
            </a:extLst>
          </p:cNvPr>
          <p:cNvSpPr/>
          <p:nvPr/>
        </p:nvSpPr>
        <p:spPr>
          <a:xfrm>
            <a:off x="3253306" y="759177"/>
            <a:ext cx="797112" cy="7971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descr="图片包含 屏幕截图&#10;&#10;已生成极高可信度的说明">
            <a:extLst>
              <a:ext uri="{FF2B5EF4-FFF2-40B4-BE49-F238E27FC236}">
                <a16:creationId xmlns:a16="http://schemas.microsoft.com/office/drawing/2014/main" id="{F5292CD2-83A5-41BC-989C-B9501245F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299" y="870972"/>
            <a:ext cx="1273801" cy="2265668"/>
          </a:xfrm>
          <a:prstGeom prst="rect">
            <a:avLst/>
          </a:prstGeom>
          <a:effectLst>
            <a:outerShdw blurRad="50800" dist="38100" dir="2700000" algn="tl" rotWithShape="0">
              <a:prstClr val="black">
                <a:alpha val="40000"/>
              </a:prstClr>
            </a:outerShdw>
          </a:effectLst>
        </p:spPr>
      </p:pic>
      <p:pic>
        <p:nvPicPr>
          <p:cNvPr id="24" name="图片 23" descr="图片包含 屏幕截图&#10;&#10;已生成极高可信度的说明">
            <a:extLst>
              <a:ext uri="{FF2B5EF4-FFF2-40B4-BE49-F238E27FC236}">
                <a16:creationId xmlns:a16="http://schemas.microsoft.com/office/drawing/2014/main" id="{82B2A245-4C0F-4E7B-BC91-2908E71B6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1565" y="869214"/>
            <a:ext cx="1274790" cy="2267426"/>
          </a:xfrm>
          <a:prstGeom prst="rect">
            <a:avLst/>
          </a:prstGeom>
          <a:effectLst>
            <a:outerShdw blurRad="50800" dist="38100" dir="2700000" algn="tl" rotWithShape="0">
              <a:prstClr val="black">
                <a:alpha val="40000"/>
              </a:prstClr>
            </a:outerShdw>
          </a:effectLst>
        </p:spPr>
      </p:pic>
      <p:sp>
        <p:nvSpPr>
          <p:cNvPr id="15" name="标题 1">
            <a:extLst>
              <a:ext uri="{FF2B5EF4-FFF2-40B4-BE49-F238E27FC236}">
                <a16:creationId xmlns:a16="http://schemas.microsoft.com/office/drawing/2014/main" id="{8E34BFE1-6942-46B1-9A7C-C414D29834C3}"/>
              </a:ext>
            </a:extLst>
          </p:cNvPr>
          <p:cNvSpPr txBox="1">
            <a:spLocks/>
          </p:cNvSpPr>
          <p:nvPr/>
        </p:nvSpPr>
        <p:spPr>
          <a:xfrm>
            <a:off x="731233" y="132365"/>
            <a:ext cx="5044145" cy="367648"/>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823" b="1" kern="0" spc="206" dirty="0"/>
              <a:t>一、概览</a:t>
            </a:r>
            <a:r>
              <a:rPr lang="en-US" altLang="zh-CN" sz="1823" b="1" kern="0" spc="206" dirty="0"/>
              <a:t>-</a:t>
            </a:r>
            <a:r>
              <a:rPr lang="zh-CN" altLang="en-US" sz="1823" b="1" kern="0" spc="206" dirty="0"/>
              <a:t>芝麻信用平台简介</a:t>
            </a:r>
          </a:p>
        </p:txBody>
      </p:sp>
      <p:sp>
        <p:nvSpPr>
          <p:cNvPr id="16" name="矩形 15">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
        <p:nvSpPr>
          <p:cNvPr id="17" name="矩形 16">
            <a:extLst>
              <a:ext uri="{FF2B5EF4-FFF2-40B4-BE49-F238E27FC236}">
                <a16:creationId xmlns:a16="http://schemas.microsoft.com/office/drawing/2014/main" id="{DB42F5B9-196D-4316-98EF-76B7DA0A4305}"/>
              </a:ext>
            </a:extLst>
          </p:cNvPr>
          <p:cNvSpPr/>
          <p:nvPr/>
        </p:nvSpPr>
        <p:spPr>
          <a:xfrm>
            <a:off x="1848796" y="2105084"/>
            <a:ext cx="3546725" cy="10315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4">
            <a:extLst>
              <a:ext uri="{FF2B5EF4-FFF2-40B4-BE49-F238E27FC236}">
                <a16:creationId xmlns:a16="http://schemas.microsoft.com/office/drawing/2014/main" id="{791D6C51-61EF-438A-9012-F2A3E1192C49}"/>
              </a:ext>
            </a:extLst>
          </p:cNvPr>
          <p:cNvSpPr txBox="1"/>
          <p:nvPr/>
        </p:nvSpPr>
        <p:spPr>
          <a:xfrm>
            <a:off x="2021520" y="2242682"/>
            <a:ext cx="998671" cy="813300"/>
          </a:xfrm>
          <a:prstGeom prst="rect">
            <a:avLst/>
          </a:prstGeom>
          <a:noFill/>
        </p:spPr>
        <p:txBody>
          <a:bodyPr wrap="square" rtlCol="0">
            <a:spAutoFit/>
          </a:bodyPr>
          <a:lstStyle/>
          <a:p>
            <a:r>
              <a:rPr lang="zh-CN" altLang="en-US" sz="781" b="1" dirty="0">
                <a:solidFill>
                  <a:schemeClr val="bg1"/>
                </a:solidFill>
              </a:rPr>
              <a:t>蚂蚁开放平台支持</a:t>
            </a:r>
            <a:endParaRPr lang="en-US" altLang="zh-CN" sz="781" b="1" dirty="0">
              <a:solidFill>
                <a:schemeClr val="bg1"/>
              </a:solidFill>
            </a:endParaRPr>
          </a:p>
          <a:p>
            <a:r>
              <a:rPr lang="zh-CN" altLang="en-US" sz="781" b="1" dirty="0">
                <a:solidFill>
                  <a:schemeClr val="bg1"/>
                </a:solidFill>
              </a:rPr>
              <a:t>芝麻信用平台能力</a:t>
            </a:r>
            <a:endParaRPr lang="en-US" altLang="zh-CN" sz="781" b="1" dirty="0">
              <a:solidFill>
                <a:schemeClr val="bg1"/>
              </a:solidFill>
            </a:endParaRPr>
          </a:p>
          <a:p>
            <a:r>
              <a:rPr lang="zh-CN" altLang="en-US" sz="781" b="1" dirty="0">
                <a:solidFill>
                  <a:schemeClr val="bg1"/>
                </a:solidFill>
              </a:rPr>
              <a:t>全行业方案开放</a:t>
            </a:r>
            <a:endParaRPr lang="en-US" altLang="zh-CN" sz="781" b="1" dirty="0">
              <a:solidFill>
                <a:schemeClr val="bg1"/>
              </a:solidFill>
            </a:endParaRPr>
          </a:p>
          <a:p>
            <a:r>
              <a:rPr lang="zh-CN" altLang="en-US" sz="781" b="1" dirty="0">
                <a:solidFill>
                  <a:schemeClr val="bg1"/>
                </a:solidFill>
              </a:rPr>
              <a:t>流量开放扶持</a:t>
            </a:r>
            <a:endParaRPr lang="en-US" altLang="zh-CN" sz="781" b="1" dirty="0">
              <a:solidFill>
                <a:schemeClr val="bg1"/>
              </a:solidFill>
            </a:endParaRPr>
          </a:p>
          <a:p>
            <a:r>
              <a:rPr lang="zh-CN" altLang="en-US" sz="781" b="1" dirty="0">
                <a:solidFill>
                  <a:schemeClr val="bg1"/>
                </a:solidFill>
              </a:rPr>
              <a:t>专家资源开放扶持</a:t>
            </a:r>
            <a:endParaRPr lang="en-US" altLang="zh-CN" sz="781" b="1" dirty="0">
              <a:solidFill>
                <a:schemeClr val="bg1"/>
              </a:solidFill>
            </a:endParaRPr>
          </a:p>
          <a:p>
            <a:r>
              <a:rPr lang="zh-CN" altLang="en-US" sz="781" b="1" dirty="0">
                <a:solidFill>
                  <a:schemeClr val="bg1"/>
                </a:solidFill>
              </a:rPr>
              <a:t>资本资源开放扶持</a:t>
            </a:r>
          </a:p>
        </p:txBody>
      </p:sp>
      <p:sp>
        <p:nvSpPr>
          <p:cNvPr id="20" name="TextBox 5">
            <a:extLst>
              <a:ext uri="{FF2B5EF4-FFF2-40B4-BE49-F238E27FC236}">
                <a16:creationId xmlns:a16="http://schemas.microsoft.com/office/drawing/2014/main" id="{E71CFC53-913B-4D5B-818A-7DB934DD604E}"/>
              </a:ext>
            </a:extLst>
          </p:cNvPr>
          <p:cNvSpPr txBox="1"/>
          <p:nvPr/>
        </p:nvSpPr>
        <p:spPr>
          <a:xfrm>
            <a:off x="3234510" y="2242682"/>
            <a:ext cx="984668" cy="813300"/>
          </a:xfrm>
          <a:prstGeom prst="rect">
            <a:avLst/>
          </a:prstGeom>
          <a:noFill/>
        </p:spPr>
        <p:txBody>
          <a:bodyPr wrap="square" rtlCol="0">
            <a:spAutoFit/>
          </a:bodyPr>
          <a:lstStyle/>
          <a:p>
            <a:r>
              <a:rPr lang="zh-CN" altLang="en-US" sz="781" b="1" dirty="0">
                <a:solidFill>
                  <a:schemeClr val="bg1"/>
                </a:solidFill>
              </a:rPr>
              <a:t>出行行业方案</a:t>
            </a:r>
            <a:endParaRPr lang="en-US" altLang="zh-CN" sz="781" b="1" dirty="0">
              <a:solidFill>
                <a:schemeClr val="bg1"/>
              </a:solidFill>
            </a:endParaRPr>
          </a:p>
          <a:p>
            <a:r>
              <a:rPr lang="zh-CN" altLang="en-US" sz="781" b="1" dirty="0">
                <a:solidFill>
                  <a:schemeClr val="bg1"/>
                </a:solidFill>
              </a:rPr>
              <a:t>租房行业方案</a:t>
            </a:r>
            <a:endParaRPr lang="en-US" altLang="zh-CN" sz="781" b="1" dirty="0">
              <a:solidFill>
                <a:schemeClr val="bg1"/>
              </a:solidFill>
            </a:endParaRPr>
          </a:p>
          <a:p>
            <a:r>
              <a:rPr lang="zh-CN" altLang="en-US" sz="781" b="1" dirty="0">
                <a:solidFill>
                  <a:schemeClr val="bg1"/>
                </a:solidFill>
              </a:rPr>
              <a:t>免押租赁行业方案</a:t>
            </a:r>
            <a:endParaRPr lang="en-US" altLang="zh-CN" sz="781" b="1" dirty="0">
              <a:solidFill>
                <a:schemeClr val="bg1"/>
              </a:solidFill>
            </a:endParaRPr>
          </a:p>
          <a:p>
            <a:r>
              <a:rPr lang="zh-CN" altLang="en-US" sz="781" b="1" dirty="0">
                <a:solidFill>
                  <a:schemeClr val="bg1"/>
                </a:solidFill>
              </a:rPr>
              <a:t>信用医疗行业方案</a:t>
            </a:r>
            <a:endParaRPr lang="en-US" altLang="zh-CN" sz="781" b="1" dirty="0">
              <a:solidFill>
                <a:schemeClr val="bg1"/>
              </a:solidFill>
            </a:endParaRPr>
          </a:p>
          <a:p>
            <a:r>
              <a:rPr lang="zh-CN" altLang="en-US" sz="781" b="1" dirty="0">
                <a:solidFill>
                  <a:schemeClr val="bg1"/>
                </a:solidFill>
              </a:rPr>
              <a:t>通信行业方案</a:t>
            </a:r>
            <a:endParaRPr lang="en-US" altLang="zh-CN" sz="781" b="1" dirty="0">
              <a:solidFill>
                <a:schemeClr val="bg1"/>
              </a:solidFill>
            </a:endParaRPr>
          </a:p>
          <a:p>
            <a:r>
              <a:rPr lang="zh-CN" altLang="en-US" sz="781" b="1" dirty="0">
                <a:solidFill>
                  <a:schemeClr val="bg1"/>
                </a:solidFill>
              </a:rPr>
              <a:t>回收行业方案</a:t>
            </a:r>
          </a:p>
        </p:txBody>
      </p:sp>
      <p:sp>
        <p:nvSpPr>
          <p:cNvPr id="22" name="TextBox 6">
            <a:extLst>
              <a:ext uri="{FF2B5EF4-FFF2-40B4-BE49-F238E27FC236}">
                <a16:creationId xmlns:a16="http://schemas.microsoft.com/office/drawing/2014/main" id="{16A6B10F-4DA7-435A-B5AB-D3E581B13909}"/>
              </a:ext>
            </a:extLst>
          </p:cNvPr>
          <p:cNvSpPr txBox="1"/>
          <p:nvPr/>
        </p:nvSpPr>
        <p:spPr>
          <a:xfrm>
            <a:off x="4354169" y="2290182"/>
            <a:ext cx="984668" cy="693138"/>
          </a:xfrm>
          <a:prstGeom prst="rect">
            <a:avLst/>
          </a:prstGeom>
          <a:noFill/>
        </p:spPr>
        <p:txBody>
          <a:bodyPr wrap="square" rtlCol="0">
            <a:spAutoFit/>
          </a:bodyPr>
          <a:lstStyle/>
          <a:p>
            <a:r>
              <a:rPr lang="zh-CN" altLang="en-US" sz="781" b="1" dirty="0">
                <a:solidFill>
                  <a:schemeClr val="bg1"/>
                </a:solidFill>
              </a:rPr>
              <a:t>开放平台流量</a:t>
            </a:r>
            <a:endParaRPr lang="en-US" altLang="zh-CN" sz="781" b="1" dirty="0">
              <a:solidFill>
                <a:schemeClr val="bg1"/>
              </a:solidFill>
            </a:endParaRPr>
          </a:p>
          <a:p>
            <a:r>
              <a:rPr lang="zh-CN" altLang="en-US" sz="781" b="1" dirty="0">
                <a:solidFill>
                  <a:schemeClr val="bg1"/>
                </a:solidFill>
              </a:rPr>
              <a:t>信用生活流量</a:t>
            </a:r>
            <a:endParaRPr lang="en-US" altLang="zh-CN" sz="781" b="1" dirty="0">
              <a:solidFill>
                <a:schemeClr val="bg1"/>
              </a:solidFill>
            </a:endParaRPr>
          </a:p>
          <a:p>
            <a:r>
              <a:rPr lang="zh-CN" altLang="en-US" sz="781" b="1" dirty="0">
                <a:solidFill>
                  <a:schemeClr val="bg1"/>
                </a:solidFill>
              </a:rPr>
              <a:t>芝麻信用端外流量</a:t>
            </a:r>
            <a:endParaRPr lang="en-US" altLang="zh-CN" sz="781" b="1" dirty="0">
              <a:solidFill>
                <a:schemeClr val="bg1"/>
              </a:solidFill>
            </a:endParaRPr>
          </a:p>
          <a:p>
            <a:r>
              <a:rPr lang="zh-CN" altLang="en-US" sz="781" b="1" dirty="0">
                <a:solidFill>
                  <a:schemeClr val="bg1"/>
                </a:solidFill>
              </a:rPr>
              <a:t>商户端平台资源</a:t>
            </a:r>
            <a:endParaRPr lang="en-US" altLang="zh-CN" sz="781" b="1" dirty="0">
              <a:solidFill>
                <a:schemeClr val="bg1"/>
              </a:solidFill>
            </a:endParaRPr>
          </a:p>
          <a:p>
            <a:r>
              <a:rPr lang="zh-CN" altLang="en-US" sz="781" b="1" dirty="0">
                <a:solidFill>
                  <a:schemeClr val="bg1"/>
                </a:solidFill>
              </a:rPr>
              <a:t>线下展会资源</a:t>
            </a:r>
          </a:p>
        </p:txBody>
      </p:sp>
      <p:sp>
        <p:nvSpPr>
          <p:cNvPr id="25" name="椭圆 24">
            <a:extLst>
              <a:ext uri="{FF2B5EF4-FFF2-40B4-BE49-F238E27FC236}">
                <a16:creationId xmlns:a16="http://schemas.microsoft.com/office/drawing/2014/main" id="{7E83903E-1ACF-4654-A1D0-6BD64C512F22}"/>
              </a:ext>
            </a:extLst>
          </p:cNvPr>
          <p:cNvSpPr/>
          <p:nvPr/>
        </p:nvSpPr>
        <p:spPr>
          <a:xfrm>
            <a:off x="2165725" y="759310"/>
            <a:ext cx="797112" cy="7971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53E81A83-13B8-4A4A-B2D0-C40C6EFE3E63}"/>
              </a:ext>
            </a:extLst>
          </p:cNvPr>
          <p:cNvSpPr/>
          <p:nvPr/>
        </p:nvSpPr>
        <p:spPr>
          <a:xfrm>
            <a:off x="4348238" y="759177"/>
            <a:ext cx="797112" cy="7971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9664AD88-98F9-4A5B-BC1A-00202DF68A5A}"/>
              </a:ext>
            </a:extLst>
          </p:cNvPr>
          <p:cNvGrpSpPr/>
          <p:nvPr/>
        </p:nvGrpSpPr>
        <p:grpSpPr>
          <a:xfrm>
            <a:off x="3474905" y="1023033"/>
            <a:ext cx="354269" cy="269665"/>
            <a:chOff x="5326683" y="1663294"/>
            <a:chExt cx="713544" cy="543140"/>
          </a:xfrm>
          <a:solidFill>
            <a:schemeClr val="bg1"/>
          </a:solidFill>
        </p:grpSpPr>
        <p:sp>
          <p:nvSpPr>
            <p:cNvPr id="28" name="Freeform 16">
              <a:extLst>
                <a:ext uri="{FF2B5EF4-FFF2-40B4-BE49-F238E27FC236}">
                  <a16:creationId xmlns:a16="http://schemas.microsoft.com/office/drawing/2014/main" id="{4AB3272C-31C3-49C7-8FED-C3E139C60A6C}"/>
                </a:ext>
              </a:extLst>
            </p:cNvPr>
            <p:cNvSpPr>
              <a:spLocks noEditPoints="1"/>
            </p:cNvSpPr>
            <p:nvPr/>
          </p:nvSpPr>
          <p:spPr bwMode="black">
            <a:xfrm>
              <a:off x="5326683" y="1663294"/>
              <a:ext cx="485405" cy="48796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9542" tIns="29771" rIns="59542" bIns="2977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521">
                <a:solidFill>
                  <a:srgbClr val="FFFFFF"/>
                </a:solidFill>
              </a:endParaRPr>
            </a:p>
          </p:txBody>
        </p:sp>
        <p:sp>
          <p:nvSpPr>
            <p:cNvPr id="29" name="Freeform 18">
              <a:extLst>
                <a:ext uri="{FF2B5EF4-FFF2-40B4-BE49-F238E27FC236}">
                  <a16:creationId xmlns:a16="http://schemas.microsoft.com/office/drawing/2014/main" id="{E39E3074-453C-4E54-95D5-D6A9ADC9E167}"/>
                </a:ext>
              </a:extLst>
            </p:cNvPr>
            <p:cNvSpPr>
              <a:spLocks noEditPoints="1"/>
            </p:cNvSpPr>
            <p:nvPr/>
          </p:nvSpPr>
          <p:spPr bwMode="black">
            <a:xfrm>
              <a:off x="5794006" y="1941357"/>
              <a:ext cx="246221" cy="26507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9542" tIns="29771" rIns="59542" bIns="2977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521">
                <a:solidFill>
                  <a:srgbClr val="FFFFFF"/>
                </a:solidFill>
              </a:endParaRPr>
            </a:p>
          </p:txBody>
        </p:sp>
      </p:grpSp>
      <p:sp>
        <p:nvSpPr>
          <p:cNvPr id="30" name="Freeform 7">
            <a:extLst>
              <a:ext uri="{FF2B5EF4-FFF2-40B4-BE49-F238E27FC236}">
                <a16:creationId xmlns:a16="http://schemas.microsoft.com/office/drawing/2014/main" id="{45171FBC-7372-4FFA-9087-B2C0CED09174}"/>
              </a:ext>
            </a:extLst>
          </p:cNvPr>
          <p:cNvSpPr>
            <a:spLocks/>
          </p:cNvSpPr>
          <p:nvPr/>
        </p:nvSpPr>
        <p:spPr bwMode="auto">
          <a:xfrm>
            <a:off x="4540278" y="1045230"/>
            <a:ext cx="410443" cy="225009"/>
          </a:xfrm>
          <a:custGeom>
            <a:avLst/>
            <a:gdLst/>
            <a:ahLst/>
            <a:cxnLst/>
            <a:rect l="l" t="t" r="r" b="b"/>
            <a:pathLst>
              <a:path w="630323" h="345549">
                <a:moveTo>
                  <a:pt x="255659" y="63497"/>
                </a:moveTo>
                <a:cubicBezTo>
                  <a:pt x="237141" y="63497"/>
                  <a:pt x="223252" y="68176"/>
                  <a:pt x="209364" y="82214"/>
                </a:cubicBezTo>
                <a:cubicBezTo>
                  <a:pt x="197790" y="93912"/>
                  <a:pt x="190845" y="110290"/>
                  <a:pt x="190845" y="126667"/>
                </a:cubicBezTo>
                <a:cubicBezTo>
                  <a:pt x="190845" y="145384"/>
                  <a:pt x="197790" y="159422"/>
                  <a:pt x="209364" y="171120"/>
                </a:cubicBezTo>
                <a:cubicBezTo>
                  <a:pt x="218376" y="180229"/>
                  <a:pt x="227387" y="185397"/>
                  <a:pt x="237905" y="186916"/>
                </a:cubicBezTo>
                <a:cubicBezTo>
                  <a:pt x="254098" y="199323"/>
                  <a:pt x="273427" y="205126"/>
                  <a:pt x="294196" y="205126"/>
                </a:cubicBezTo>
                <a:cubicBezTo>
                  <a:pt x="312077" y="205126"/>
                  <a:pt x="328023" y="201224"/>
                  <a:pt x="342167" y="193139"/>
                </a:cubicBezTo>
                <a:cubicBezTo>
                  <a:pt x="328011" y="201089"/>
                  <a:pt x="312082" y="204933"/>
                  <a:pt x="294233" y="204933"/>
                </a:cubicBezTo>
                <a:cubicBezTo>
                  <a:pt x="273481" y="204933"/>
                  <a:pt x="254160" y="199204"/>
                  <a:pt x="237949" y="186923"/>
                </a:cubicBezTo>
                <a:cubicBezTo>
                  <a:pt x="243257" y="189263"/>
                  <a:pt x="249174" y="189837"/>
                  <a:pt x="255659" y="189837"/>
                </a:cubicBezTo>
                <a:cubicBezTo>
                  <a:pt x="271863" y="189837"/>
                  <a:pt x="288066" y="185158"/>
                  <a:pt x="299640" y="171120"/>
                </a:cubicBezTo>
                <a:cubicBezTo>
                  <a:pt x="311214" y="159422"/>
                  <a:pt x="318158" y="145384"/>
                  <a:pt x="318158" y="126667"/>
                </a:cubicBezTo>
                <a:cubicBezTo>
                  <a:pt x="318158" y="110290"/>
                  <a:pt x="311214" y="93912"/>
                  <a:pt x="299640" y="82214"/>
                </a:cubicBezTo>
                <a:cubicBezTo>
                  <a:pt x="288066" y="68176"/>
                  <a:pt x="271863" y="63497"/>
                  <a:pt x="255659" y="63497"/>
                </a:cubicBezTo>
                <a:close/>
                <a:moveTo>
                  <a:pt x="307918" y="0"/>
                </a:moveTo>
                <a:cubicBezTo>
                  <a:pt x="410056" y="0"/>
                  <a:pt x="498676" y="36152"/>
                  <a:pt x="572276" y="109963"/>
                </a:cubicBezTo>
                <a:cubicBezTo>
                  <a:pt x="575280" y="112976"/>
                  <a:pt x="579786" y="117495"/>
                  <a:pt x="584292" y="122014"/>
                </a:cubicBezTo>
                <a:cubicBezTo>
                  <a:pt x="584202" y="122130"/>
                  <a:pt x="584111" y="122247"/>
                  <a:pt x="584006" y="122351"/>
                </a:cubicBezTo>
                <a:cubicBezTo>
                  <a:pt x="600442" y="141872"/>
                  <a:pt x="616876" y="161395"/>
                  <a:pt x="630323" y="183920"/>
                </a:cubicBezTo>
                <a:cubicBezTo>
                  <a:pt x="619893" y="197399"/>
                  <a:pt x="607976" y="210877"/>
                  <a:pt x="596053" y="224354"/>
                </a:cubicBezTo>
                <a:cubicBezTo>
                  <a:pt x="596142" y="224442"/>
                  <a:pt x="596208" y="224544"/>
                  <a:pt x="596273" y="224647"/>
                </a:cubicBezTo>
                <a:cubicBezTo>
                  <a:pt x="593268" y="227670"/>
                  <a:pt x="590264" y="230692"/>
                  <a:pt x="585756" y="235226"/>
                </a:cubicBezTo>
                <a:cubicBezTo>
                  <a:pt x="513640" y="307767"/>
                  <a:pt x="424998" y="345549"/>
                  <a:pt x="321331" y="345549"/>
                </a:cubicBezTo>
                <a:cubicBezTo>
                  <a:pt x="217664" y="345549"/>
                  <a:pt x="129021" y="307767"/>
                  <a:pt x="56905" y="235226"/>
                </a:cubicBezTo>
                <a:cubicBezTo>
                  <a:pt x="37374" y="215580"/>
                  <a:pt x="22350" y="195933"/>
                  <a:pt x="7326" y="174775"/>
                </a:cubicBezTo>
                <a:cubicBezTo>
                  <a:pt x="82447" y="247316"/>
                  <a:pt x="171089" y="285098"/>
                  <a:pt x="274756" y="285098"/>
                </a:cubicBezTo>
                <a:cubicBezTo>
                  <a:pt x="378423" y="285098"/>
                  <a:pt x="465563" y="247316"/>
                  <a:pt x="539181" y="174775"/>
                </a:cubicBezTo>
                <a:cubicBezTo>
                  <a:pt x="542186" y="170241"/>
                  <a:pt x="546693" y="167219"/>
                  <a:pt x="549698" y="162685"/>
                </a:cubicBezTo>
                <a:lnTo>
                  <a:pt x="549739" y="162739"/>
                </a:lnTo>
                <a:lnTo>
                  <a:pt x="567648" y="141608"/>
                </a:lnTo>
                <a:lnTo>
                  <a:pt x="549745" y="162685"/>
                </a:lnTo>
                <a:cubicBezTo>
                  <a:pt x="546741" y="159672"/>
                  <a:pt x="542235" y="155153"/>
                  <a:pt x="539231" y="152141"/>
                </a:cubicBezTo>
                <a:cubicBezTo>
                  <a:pt x="510249" y="123076"/>
                  <a:pt x="479171" y="99850"/>
                  <a:pt x="444971" y="83978"/>
                </a:cubicBezTo>
                <a:cubicBezTo>
                  <a:pt x="445553" y="85573"/>
                  <a:pt x="445567" y="87180"/>
                  <a:pt x="445567" y="88787"/>
                </a:cubicBezTo>
                <a:cubicBezTo>
                  <a:pt x="445567" y="132603"/>
                  <a:pt x="430580" y="168864"/>
                  <a:pt x="400605" y="199082"/>
                </a:cubicBezTo>
                <a:cubicBezTo>
                  <a:pt x="370631" y="230811"/>
                  <a:pt x="333163" y="245920"/>
                  <a:pt x="291198" y="245920"/>
                </a:cubicBezTo>
                <a:cubicBezTo>
                  <a:pt x="247735" y="245920"/>
                  <a:pt x="210267" y="230811"/>
                  <a:pt x="180292" y="199082"/>
                </a:cubicBezTo>
                <a:cubicBezTo>
                  <a:pt x="150317" y="168864"/>
                  <a:pt x="135330" y="132603"/>
                  <a:pt x="135330" y="88787"/>
                </a:cubicBezTo>
                <a:lnTo>
                  <a:pt x="137340" y="67509"/>
                </a:lnTo>
                <a:cubicBezTo>
                  <a:pt x="90282" y="85118"/>
                  <a:pt x="47584" y="113458"/>
                  <a:pt x="9012" y="152141"/>
                </a:cubicBezTo>
                <a:cubicBezTo>
                  <a:pt x="6008" y="155153"/>
                  <a:pt x="3004" y="158166"/>
                  <a:pt x="0" y="162685"/>
                </a:cubicBezTo>
                <a:cubicBezTo>
                  <a:pt x="12016" y="143103"/>
                  <a:pt x="25534" y="126533"/>
                  <a:pt x="42057" y="109963"/>
                </a:cubicBezTo>
                <a:cubicBezTo>
                  <a:pt x="115657" y="36152"/>
                  <a:pt x="204277" y="0"/>
                  <a:pt x="307918" y="0"/>
                </a:cubicBezTo>
                <a:close/>
              </a:path>
            </a:pathLst>
          </a:custGeom>
          <a:solidFill>
            <a:schemeClr val="bg1"/>
          </a:solidFill>
          <a:ln>
            <a:noFill/>
          </a:ln>
        </p:spPr>
        <p:txBody>
          <a:bodyPr vert="horz" wrap="square" lIns="59542" tIns="29771" rIns="59542" bIns="29771" numCol="1" anchor="t" anchorCtr="0" compatLnSpc="1">
            <a:prstTxWarp prst="textNoShape">
              <a:avLst/>
            </a:prstTxWarp>
          </a:bodyPr>
          <a:lstStyle/>
          <a:p>
            <a:endParaRPr lang="zh-CN" altLang="en-US"/>
          </a:p>
        </p:txBody>
      </p:sp>
      <p:sp>
        <p:nvSpPr>
          <p:cNvPr id="31" name="椭圆 37">
            <a:extLst>
              <a:ext uri="{FF2B5EF4-FFF2-40B4-BE49-F238E27FC236}">
                <a16:creationId xmlns:a16="http://schemas.microsoft.com/office/drawing/2014/main" id="{B9412E26-0A3C-47C5-8C78-2D8487050476}"/>
              </a:ext>
            </a:extLst>
          </p:cNvPr>
          <p:cNvSpPr/>
          <p:nvPr/>
        </p:nvSpPr>
        <p:spPr>
          <a:xfrm>
            <a:off x="3177558" y="1705797"/>
            <a:ext cx="954782" cy="144682"/>
          </a:xfrm>
          <a:custGeom>
            <a:avLst/>
            <a:gdLst/>
            <a:ahLst/>
            <a:cxnLst/>
            <a:rect l="l" t="t" r="r" b="b"/>
            <a:pathLst>
              <a:path w="1466273" h="222190">
                <a:moveTo>
                  <a:pt x="102489" y="0"/>
                </a:moveTo>
                <a:lnTo>
                  <a:pt x="111600" y="0"/>
                </a:lnTo>
                <a:lnTo>
                  <a:pt x="1354673" y="0"/>
                </a:lnTo>
                <a:lnTo>
                  <a:pt x="1361456" y="0"/>
                </a:lnTo>
                <a:lnTo>
                  <a:pt x="1361456" y="1363"/>
                </a:lnTo>
                <a:cubicBezTo>
                  <a:pt x="1419969" y="3730"/>
                  <a:pt x="1466273" y="52030"/>
                  <a:pt x="1466273" y="111095"/>
                </a:cubicBezTo>
                <a:cubicBezTo>
                  <a:pt x="1466273" y="170160"/>
                  <a:pt x="1419969" y="218460"/>
                  <a:pt x="1361456" y="220827"/>
                </a:cubicBezTo>
                <a:lnTo>
                  <a:pt x="1361456" y="222190"/>
                </a:lnTo>
                <a:lnTo>
                  <a:pt x="1354673" y="222190"/>
                </a:lnTo>
                <a:lnTo>
                  <a:pt x="111600" y="222190"/>
                </a:lnTo>
                <a:lnTo>
                  <a:pt x="102489" y="222190"/>
                </a:lnTo>
                <a:lnTo>
                  <a:pt x="102489" y="220359"/>
                </a:lnTo>
                <a:cubicBezTo>
                  <a:pt x="45053" y="217145"/>
                  <a:pt x="0" y="169357"/>
                  <a:pt x="0" y="111095"/>
                </a:cubicBezTo>
                <a:cubicBezTo>
                  <a:pt x="0" y="52833"/>
                  <a:pt x="45053" y="5046"/>
                  <a:pt x="102489" y="1831"/>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12" b="1" dirty="0">
                <a:latin typeface="微软雅黑" pitchFamily="34" charset="-122"/>
                <a:ea typeface="微软雅黑" pitchFamily="34" charset="-122"/>
              </a:rPr>
              <a:t>行业方案</a:t>
            </a:r>
          </a:p>
        </p:txBody>
      </p:sp>
      <p:sp>
        <p:nvSpPr>
          <p:cNvPr id="32" name="椭圆 37">
            <a:extLst>
              <a:ext uri="{FF2B5EF4-FFF2-40B4-BE49-F238E27FC236}">
                <a16:creationId xmlns:a16="http://schemas.microsoft.com/office/drawing/2014/main" id="{4E501A90-FAA7-4163-B953-BA78D8872413}"/>
              </a:ext>
            </a:extLst>
          </p:cNvPr>
          <p:cNvSpPr/>
          <p:nvPr/>
        </p:nvSpPr>
        <p:spPr>
          <a:xfrm>
            <a:off x="2088731" y="1705797"/>
            <a:ext cx="954782" cy="144682"/>
          </a:xfrm>
          <a:custGeom>
            <a:avLst/>
            <a:gdLst/>
            <a:ahLst/>
            <a:cxnLst/>
            <a:rect l="l" t="t" r="r" b="b"/>
            <a:pathLst>
              <a:path w="1466273" h="222190">
                <a:moveTo>
                  <a:pt x="102489" y="0"/>
                </a:moveTo>
                <a:lnTo>
                  <a:pt x="111600" y="0"/>
                </a:lnTo>
                <a:lnTo>
                  <a:pt x="1354673" y="0"/>
                </a:lnTo>
                <a:lnTo>
                  <a:pt x="1361456" y="0"/>
                </a:lnTo>
                <a:lnTo>
                  <a:pt x="1361456" y="1363"/>
                </a:lnTo>
                <a:cubicBezTo>
                  <a:pt x="1419969" y="3730"/>
                  <a:pt x="1466273" y="52030"/>
                  <a:pt x="1466273" y="111095"/>
                </a:cubicBezTo>
                <a:cubicBezTo>
                  <a:pt x="1466273" y="170160"/>
                  <a:pt x="1419969" y="218460"/>
                  <a:pt x="1361456" y="220827"/>
                </a:cubicBezTo>
                <a:lnTo>
                  <a:pt x="1361456" y="222190"/>
                </a:lnTo>
                <a:lnTo>
                  <a:pt x="1354673" y="222190"/>
                </a:lnTo>
                <a:lnTo>
                  <a:pt x="111600" y="222190"/>
                </a:lnTo>
                <a:lnTo>
                  <a:pt x="102489" y="222190"/>
                </a:lnTo>
                <a:lnTo>
                  <a:pt x="102489" y="220359"/>
                </a:lnTo>
                <a:cubicBezTo>
                  <a:pt x="45053" y="217145"/>
                  <a:pt x="0" y="169357"/>
                  <a:pt x="0" y="111095"/>
                </a:cubicBezTo>
                <a:cubicBezTo>
                  <a:pt x="0" y="52833"/>
                  <a:pt x="45053" y="5046"/>
                  <a:pt x="102489" y="1831"/>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12" b="1" dirty="0">
                <a:latin typeface="微软雅黑" pitchFamily="34" charset="-122"/>
                <a:ea typeface="微软雅黑" pitchFamily="34" charset="-122"/>
              </a:rPr>
              <a:t>开放支持</a:t>
            </a:r>
          </a:p>
        </p:txBody>
      </p:sp>
      <p:sp>
        <p:nvSpPr>
          <p:cNvPr id="33" name="椭圆 37">
            <a:extLst>
              <a:ext uri="{FF2B5EF4-FFF2-40B4-BE49-F238E27FC236}">
                <a16:creationId xmlns:a16="http://schemas.microsoft.com/office/drawing/2014/main" id="{0755A4BD-DE57-4A79-85FE-AE059FE2A23A}"/>
              </a:ext>
            </a:extLst>
          </p:cNvPr>
          <p:cNvSpPr/>
          <p:nvPr/>
        </p:nvSpPr>
        <p:spPr>
          <a:xfrm>
            <a:off x="4270060" y="1705797"/>
            <a:ext cx="954782" cy="144682"/>
          </a:xfrm>
          <a:custGeom>
            <a:avLst/>
            <a:gdLst/>
            <a:ahLst/>
            <a:cxnLst/>
            <a:rect l="l" t="t" r="r" b="b"/>
            <a:pathLst>
              <a:path w="1466273" h="222190">
                <a:moveTo>
                  <a:pt x="102489" y="0"/>
                </a:moveTo>
                <a:lnTo>
                  <a:pt x="111600" y="0"/>
                </a:lnTo>
                <a:lnTo>
                  <a:pt x="1354673" y="0"/>
                </a:lnTo>
                <a:lnTo>
                  <a:pt x="1361456" y="0"/>
                </a:lnTo>
                <a:lnTo>
                  <a:pt x="1361456" y="1363"/>
                </a:lnTo>
                <a:cubicBezTo>
                  <a:pt x="1419969" y="3730"/>
                  <a:pt x="1466273" y="52030"/>
                  <a:pt x="1466273" y="111095"/>
                </a:cubicBezTo>
                <a:cubicBezTo>
                  <a:pt x="1466273" y="170160"/>
                  <a:pt x="1419969" y="218460"/>
                  <a:pt x="1361456" y="220827"/>
                </a:cubicBezTo>
                <a:lnTo>
                  <a:pt x="1361456" y="222190"/>
                </a:lnTo>
                <a:lnTo>
                  <a:pt x="1354673" y="222190"/>
                </a:lnTo>
                <a:lnTo>
                  <a:pt x="111600" y="222190"/>
                </a:lnTo>
                <a:lnTo>
                  <a:pt x="102489" y="222190"/>
                </a:lnTo>
                <a:lnTo>
                  <a:pt x="102489" y="220359"/>
                </a:lnTo>
                <a:cubicBezTo>
                  <a:pt x="45053" y="217145"/>
                  <a:pt x="0" y="169357"/>
                  <a:pt x="0" y="111095"/>
                </a:cubicBezTo>
                <a:cubicBezTo>
                  <a:pt x="0" y="52833"/>
                  <a:pt x="45053" y="5046"/>
                  <a:pt x="102489" y="1831"/>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12" b="1" dirty="0">
                <a:latin typeface="微软雅黑" pitchFamily="34" charset="-122"/>
                <a:ea typeface="微软雅黑" pitchFamily="34" charset="-122"/>
              </a:rPr>
              <a:t>流量扶持</a:t>
            </a:r>
          </a:p>
        </p:txBody>
      </p:sp>
      <p:sp>
        <p:nvSpPr>
          <p:cNvPr id="35" name="Freeform 16">
            <a:extLst>
              <a:ext uri="{FF2B5EF4-FFF2-40B4-BE49-F238E27FC236}">
                <a16:creationId xmlns:a16="http://schemas.microsoft.com/office/drawing/2014/main" id="{5E4F0B07-A050-4FBC-8C3A-BAAC94A76D54}"/>
              </a:ext>
            </a:extLst>
          </p:cNvPr>
          <p:cNvSpPr>
            <a:spLocks noEditPoints="1"/>
          </p:cNvSpPr>
          <p:nvPr/>
        </p:nvSpPr>
        <p:spPr bwMode="auto">
          <a:xfrm>
            <a:off x="2429412" y="965581"/>
            <a:ext cx="249269" cy="324257"/>
          </a:xfrm>
          <a:custGeom>
            <a:avLst/>
            <a:gdLst>
              <a:gd name="T0" fmla="*/ 46 w 353"/>
              <a:gd name="T1" fmla="*/ 420 h 460"/>
              <a:gd name="T2" fmla="*/ 36 w 353"/>
              <a:gd name="T3" fmla="*/ 254 h 460"/>
              <a:gd name="T4" fmla="*/ 61 w 353"/>
              <a:gd name="T5" fmla="*/ 211 h 460"/>
              <a:gd name="T6" fmla="*/ 107 w 353"/>
              <a:gd name="T7" fmla="*/ 199 h 460"/>
              <a:gd name="T8" fmla="*/ 117 w 353"/>
              <a:gd name="T9" fmla="*/ 239 h 460"/>
              <a:gd name="T10" fmla="*/ 107 w 353"/>
              <a:gd name="T11" fmla="*/ 251 h 460"/>
              <a:gd name="T12" fmla="*/ 75 w 353"/>
              <a:gd name="T13" fmla="*/ 277 h 460"/>
              <a:gd name="T14" fmla="*/ 63 w 353"/>
              <a:gd name="T15" fmla="*/ 420 h 460"/>
              <a:gd name="T16" fmla="*/ 81 w 353"/>
              <a:gd name="T17" fmla="*/ 419 h 460"/>
              <a:gd name="T18" fmla="*/ 279 w 353"/>
              <a:gd name="T19" fmla="*/ 297 h 460"/>
              <a:gd name="T20" fmla="*/ 114 w 353"/>
              <a:gd name="T21" fmla="*/ 129 h 460"/>
              <a:gd name="T22" fmla="*/ 189 w 353"/>
              <a:gd name="T23" fmla="*/ 66 h 460"/>
              <a:gd name="T24" fmla="*/ 230 w 353"/>
              <a:gd name="T25" fmla="*/ 130 h 460"/>
              <a:gd name="T26" fmla="*/ 241 w 353"/>
              <a:gd name="T27" fmla="*/ 36 h 460"/>
              <a:gd name="T28" fmla="*/ 106 w 353"/>
              <a:gd name="T29" fmla="*/ 30 h 460"/>
              <a:gd name="T30" fmla="*/ 114 w 353"/>
              <a:gd name="T31" fmla="*/ 129 h 460"/>
              <a:gd name="T32" fmla="*/ 303 w 353"/>
              <a:gd name="T33" fmla="*/ 438 h 460"/>
              <a:gd name="T34" fmla="*/ 68 w 353"/>
              <a:gd name="T35" fmla="*/ 460 h 460"/>
              <a:gd name="T36" fmla="*/ 317 w 353"/>
              <a:gd name="T37" fmla="*/ 254 h 460"/>
              <a:gd name="T38" fmla="*/ 307 w 353"/>
              <a:gd name="T39" fmla="*/ 420 h 460"/>
              <a:gd name="T40" fmla="*/ 298 w 353"/>
              <a:gd name="T41" fmla="*/ 291 h 460"/>
              <a:gd name="T42" fmla="*/ 234 w 353"/>
              <a:gd name="T43" fmla="*/ 277 h 460"/>
              <a:gd name="T44" fmla="*/ 250 w 353"/>
              <a:gd name="T45" fmla="*/ 250 h 460"/>
              <a:gd name="T46" fmla="*/ 252 w 353"/>
              <a:gd name="T47" fmla="*/ 241 h 460"/>
              <a:gd name="T48" fmla="*/ 293 w 353"/>
              <a:gd name="T49" fmla="*/ 211 h 460"/>
              <a:gd name="T50" fmla="*/ 298 w 353"/>
              <a:gd name="T51" fmla="*/ 214 h 460"/>
              <a:gd name="T52" fmla="*/ 317 w 353"/>
              <a:gd name="T53" fmla="*/ 254 h 460"/>
              <a:gd name="T54" fmla="*/ 243 w 353"/>
              <a:gd name="T55" fmla="*/ 251 h 460"/>
              <a:gd name="T56" fmla="*/ 231 w 353"/>
              <a:gd name="T57" fmla="*/ 233 h 460"/>
              <a:gd name="T58" fmla="*/ 245 w 353"/>
              <a:gd name="T59" fmla="*/ 199 h 460"/>
              <a:gd name="T60" fmla="*/ 218 w 353"/>
              <a:gd name="T61" fmla="*/ 204 h 460"/>
              <a:gd name="T62" fmla="*/ 228 w 353"/>
              <a:gd name="T63" fmla="*/ 277 h 460"/>
              <a:gd name="T64" fmla="*/ 110 w 353"/>
              <a:gd name="T65" fmla="*/ 235 h 460"/>
              <a:gd name="T66" fmla="*/ 127 w 353"/>
              <a:gd name="T67" fmla="*/ 238 h 460"/>
              <a:gd name="T68" fmla="*/ 127 w 353"/>
              <a:gd name="T69" fmla="*/ 277 h 460"/>
              <a:gd name="T70" fmla="*/ 135 w 353"/>
              <a:gd name="T71" fmla="*/ 204 h 460"/>
              <a:gd name="T72" fmla="*/ 111 w 353"/>
              <a:gd name="T73" fmla="*/ 19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3" h="460">
                <a:moveTo>
                  <a:pt x="63" y="420"/>
                </a:moveTo>
                <a:cubicBezTo>
                  <a:pt x="46" y="420"/>
                  <a:pt x="46" y="420"/>
                  <a:pt x="46" y="420"/>
                </a:cubicBezTo>
                <a:cubicBezTo>
                  <a:pt x="4" y="420"/>
                  <a:pt x="0" y="394"/>
                  <a:pt x="9" y="358"/>
                </a:cubicBezTo>
                <a:cubicBezTo>
                  <a:pt x="36" y="254"/>
                  <a:pt x="36" y="254"/>
                  <a:pt x="36" y="254"/>
                </a:cubicBezTo>
                <a:cubicBezTo>
                  <a:pt x="40" y="237"/>
                  <a:pt x="48" y="223"/>
                  <a:pt x="59" y="213"/>
                </a:cubicBezTo>
                <a:cubicBezTo>
                  <a:pt x="61" y="211"/>
                  <a:pt x="61" y="211"/>
                  <a:pt x="61" y="211"/>
                </a:cubicBezTo>
                <a:cubicBezTo>
                  <a:pt x="63" y="211"/>
                  <a:pt x="63" y="211"/>
                  <a:pt x="63" y="211"/>
                </a:cubicBezTo>
                <a:cubicBezTo>
                  <a:pt x="107" y="199"/>
                  <a:pt x="107" y="199"/>
                  <a:pt x="107" y="199"/>
                </a:cubicBezTo>
                <a:cubicBezTo>
                  <a:pt x="104" y="241"/>
                  <a:pt x="104" y="241"/>
                  <a:pt x="104" y="241"/>
                </a:cubicBezTo>
                <a:cubicBezTo>
                  <a:pt x="117" y="239"/>
                  <a:pt x="117" y="239"/>
                  <a:pt x="117" y="239"/>
                </a:cubicBezTo>
                <a:cubicBezTo>
                  <a:pt x="106" y="250"/>
                  <a:pt x="106" y="250"/>
                  <a:pt x="106" y="250"/>
                </a:cubicBezTo>
                <a:cubicBezTo>
                  <a:pt x="107" y="251"/>
                  <a:pt x="107" y="251"/>
                  <a:pt x="107" y="251"/>
                </a:cubicBezTo>
                <a:cubicBezTo>
                  <a:pt x="107" y="252"/>
                  <a:pt x="113" y="263"/>
                  <a:pt x="121" y="277"/>
                </a:cubicBezTo>
                <a:cubicBezTo>
                  <a:pt x="75" y="277"/>
                  <a:pt x="75" y="277"/>
                  <a:pt x="75" y="277"/>
                </a:cubicBezTo>
                <a:cubicBezTo>
                  <a:pt x="63" y="290"/>
                  <a:pt x="63" y="290"/>
                  <a:pt x="63" y="290"/>
                </a:cubicBezTo>
                <a:cubicBezTo>
                  <a:pt x="63" y="420"/>
                  <a:pt x="63" y="420"/>
                  <a:pt x="63" y="420"/>
                </a:cubicBezTo>
                <a:close/>
                <a:moveTo>
                  <a:pt x="81" y="297"/>
                </a:moveTo>
                <a:cubicBezTo>
                  <a:pt x="81" y="419"/>
                  <a:pt x="81" y="419"/>
                  <a:pt x="81" y="419"/>
                </a:cubicBezTo>
                <a:cubicBezTo>
                  <a:pt x="279" y="419"/>
                  <a:pt x="279" y="419"/>
                  <a:pt x="279" y="419"/>
                </a:cubicBezTo>
                <a:cubicBezTo>
                  <a:pt x="279" y="297"/>
                  <a:pt x="279" y="297"/>
                  <a:pt x="279" y="297"/>
                </a:cubicBezTo>
                <a:cubicBezTo>
                  <a:pt x="81" y="297"/>
                  <a:pt x="81" y="297"/>
                  <a:pt x="81" y="297"/>
                </a:cubicBezTo>
                <a:close/>
                <a:moveTo>
                  <a:pt x="114" y="129"/>
                </a:moveTo>
                <a:cubicBezTo>
                  <a:pt x="112" y="104"/>
                  <a:pt x="111" y="93"/>
                  <a:pt x="119" y="68"/>
                </a:cubicBezTo>
                <a:cubicBezTo>
                  <a:pt x="134" y="79"/>
                  <a:pt x="172" y="73"/>
                  <a:pt x="189" y="66"/>
                </a:cubicBezTo>
                <a:cubicBezTo>
                  <a:pt x="197" y="79"/>
                  <a:pt x="213" y="82"/>
                  <a:pt x="227" y="77"/>
                </a:cubicBezTo>
                <a:cubicBezTo>
                  <a:pt x="231" y="98"/>
                  <a:pt x="231" y="101"/>
                  <a:pt x="230" y="130"/>
                </a:cubicBezTo>
                <a:cubicBezTo>
                  <a:pt x="230" y="130"/>
                  <a:pt x="247" y="116"/>
                  <a:pt x="249" y="104"/>
                </a:cubicBezTo>
                <a:cubicBezTo>
                  <a:pt x="251" y="92"/>
                  <a:pt x="247" y="44"/>
                  <a:pt x="241" y="36"/>
                </a:cubicBezTo>
                <a:cubicBezTo>
                  <a:pt x="234" y="19"/>
                  <a:pt x="217" y="8"/>
                  <a:pt x="186" y="12"/>
                </a:cubicBezTo>
                <a:cubicBezTo>
                  <a:pt x="156" y="0"/>
                  <a:pt x="120" y="13"/>
                  <a:pt x="106" y="30"/>
                </a:cubicBezTo>
                <a:cubicBezTo>
                  <a:pt x="99" y="38"/>
                  <a:pt x="91" y="105"/>
                  <a:pt x="98" y="115"/>
                </a:cubicBezTo>
                <a:cubicBezTo>
                  <a:pt x="106" y="125"/>
                  <a:pt x="114" y="129"/>
                  <a:pt x="114" y="129"/>
                </a:cubicBezTo>
                <a:close/>
                <a:moveTo>
                  <a:pt x="56" y="438"/>
                </a:moveTo>
                <a:cubicBezTo>
                  <a:pt x="303" y="438"/>
                  <a:pt x="303" y="438"/>
                  <a:pt x="303" y="438"/>
                </a:cubicBezTo>
                <a:cubicBezTo>
                  <a:pt x="289" y="460"/>
                  <a:pt x="289" y="460"/>
                  <a:pt x="289" y="460"/>
                </a:cubicBezTo>
                <a:cubicBezTo>
                  <a:pt x="68" y="460"/>
                  <a:pt x="68" y="460"/>
                  <a:pt x="68" y="460"/>
                </a:cubicBezTo>
                <a:cubicBezTo>
                  <a:pt x="56" y="438"/>
                  <a:pt x="56" y="438"/>
                  <a:pt x="56" y="438"/>
                </a:cubicBezTo>
                <a:close/>
                <a:moveTo>
                  <a:pt x="317" y="254"/>
                </a:moveTo>
                <a:cubicBezTo>
                  <a:pt x="344" y="358"/>
                  <a:pt x="344" y="358"/>
                  <a:pt x="344" y="358"/>
                </a:cubicBezTo>
                <a:cubicBezTo>
                  <a:pt x="353" y="394"/>
                  <a:pt x="349" y="420"/>
                  <a:pt x="307" y="420"/>
                </a:cubicBezTo>
                <a:cubicBezTo>
                  <a:pt x="298" y="420"/>
                  <a:pt x="298" y="420"/>
                  <a:pt x="298" y="420"/>
                </a:cubicBezTo>
                <a:cubicBezTo>
                  <a:pt x="298" y="291"/>
                  <a:pt x="298" y="291"/>
                  <a:pt x="298" y="291"/>
                </a:cubicBezTo>
                <a:cubicBezTo>
                  <a:pt x="283" y="277"/>
                  <a:pt x="283" y="277"/>
                  <a:pt x="283" y="277"/>
                </a:cubicBezTo>
                <a:cubicBezTo>
                  <a:pt x="234" y="277"/>
                  <a:pt x="234" y="277"/>
                  <a:pt x="234" y="277"/>
                </a:cubicBezTo>
                <a:cubicBezTo>
                  <a:pt x="243" y="263"/>
                  <a:pt x="249" y="252"/>
                  <a:pt x="249" y="251"/>
                </a:cubicBezTo>
                <a:cubicBezTo>
                  <a:pt x="250" y="250"/>
                  <a:pt x="250" y="250"/>
                  <a:pt x="250" y="250"/>
                </a:cubicBezTo>
                <a:cubicBezTo>
                  <a:pt x="239" y="239"/>
                  <a:pt x="239" y="239"/>
                  <a:pt x="239" y="239"/>
                </a:cubicBezTo>
                <a:cubicBezTo>
                  <a:pt x="252" y="241"/>
                  <a:pt x="252" y="241"/>
                  <a:pt x="252" y="241"/>
                </a:cubicBezTo>
                <a:cubicBezTo>
                  <a:pt x="249" y="200"/>
                  <a:pt x="249" y="200"/>
                  <a:pt x="249" y="200"/>
                </a:cubicBezTo>
                <a:cubicBezTo>
                  <a:pt x="293" y="211"/>
                  <a:pt x="293" y="211"/>
                  <a:pt x="293" y="211"/>
                </a:cubicBezTo>
                <a:cubicBezTo>
                  <a:pt x="296" y="211"/>
                  <a:pt x="296" y="211"/>
                  <a:pt x="296" y="211"/>
                </a:cubicBezTo>
                <a:cubicBezTo>
                  <a:pt x="298" y="214"/>
                  <a:pt x="298" y="214"/>
                  <a:pt x="298" y="214"/>
                </a:cubicBezTo>
                <a:cubicBezTo>
                  <a:pt x="307" y="226"/>
                  <a:pt x="313" y="240"/>
                  <a:pt x="316" y="254"/>
                </a:cubicBezTo>
                <a:cubicBezTo>
                  <a:pt x="317" y="254"/>
                  <a:pt x="317" y="254"/>
                  <a:pt x="317" y="254"/>
                </a:cubicBezTo>
                <a:close/>
                <a:moveTo>
                  <a:pt x="228" y="277"/>
                </a:moveTo>
                <a:cubicBezTo>
                  <a:pt x="235" y="265"/>
                  <a:pt x="240" y="255"/>
                  <a:pt x="243" y="251"/>
                </a:cubicBezTo>
                <a:cubicBezTo>
                  <a:pt x="229" y="238"/>
                  <a:pt x="229" y="238"/>
                  <a:pt x="229" y="238"/>
                </a:cubicBezTo>
                <a:cubicBezTo>
                  <a:pt x="231" y="233"/>
                  <a:pt x="231" y="233"/>
                  <a:pt x="231" y="233"/>
                </a:cubicBezTo>
                <a:cubicBezTo>
                  <a:pt x="246" y="235"/>
                  <a:pt x="246" y="235"/>
                  <a:pt x="246" y="235"/>
                </a:cubicBezTo>
                <a:cubicBezTo>
                  <a:pt x="245" y="199"/>
                  <a:pt x="245" y="199"/>
                  <a:pt x="245" y="199"/>
                </a:cubicBezTo>
                <a:cubicBezTo>
                  <a:pt x="230" y="195"/>
                  <a:pt x="230" y="195"/>
                  <a:pt x="230" y="195"/>
                </a:cubicBezTo>
                <a:cubicBezTo>
                  <a:pt x="218" y="204"/>
                  <a:pt x="218" y="204"/>
                  <a:pt x="218" y="204"/>
                </a:cubicBezTo>
                <a:cubicBezTo>
                  <a:pt x="187" y="277"/>
                  <a:pt x="187" y="277"/>
                  <a:pt x="187" y="277"/>
                </a:cubicBezTo>
                <a:cubicBezTo>
                  <a:pt x="228" y="277"/>
                  <a:pt x="228" y="277"/>
                  <a:pt x="228" y="277"/>
                </a:cubicBezTo>
                <a:close/>
                <a:moveTo>
                  <a:pt x="111" y="198"/>
                </a:moveTo>
                <a:cubicBezTo>
                  <a:pt x="110" y="235"/>
                  <a:pt x="110" y="235"/>
                  <a:pt x="110" y="235"/>
                </a:cubicBezTo>
                <a:cubicBezTo>
                  <a:pt x="124" y="233"/>
                  <a:pt x="124" y="233"/>
                  <a:pt x="124" y="233"/>
                </a:cubicBezTo>
                <a:cubicBezTo>
                  <a:pt x="127" y="238"/>
                  <a:pt x="127" y="238"/>
                  <a:pt x="127" y="238"/>
                </a:cubicBezTo>
                <a:cubicBezTo>
                  <a:pt x="113" y="251"/>
                  <a:pt x="113" y="251"/>
                  <a:pt x="113" y="251"/>
                </a:cubicBezTo>
                <a:cubicBezTo>
                  <a:pt x="115" y="255"/>
                  <a:pt x="121" y="265"/>
                  <a:pt x="127" y="277"/>
                </a:cubicBezTo>
                <a:cubicBezTo>
                  <a:pt x="170" y="277"/>
                  <a:pt x="170" y="277"/>
                  <a:pt x="170" y="277"/>
                </a:cubicBezTo>
                <a:cubicBezTo>
                  <a:pt x="135" y="204"/>
                  <a:pt x="135" y="204"/>
                  <a:pt x="135" y="204"/>
                </a:cubicBezTo>
                <a:cubicBezTo>
                  <a:pt x="123" y="195"/>
                  <a:pt x="123" y="195"/>
                  <a:pt x="123" y="195"/>
                </a:cubicBezTo>
                <a:lnTo>
                  <a:pt x="111" y="198"/>
                </a:lnTo>
                <a:close/>
              </a:path>
            </a:pathLst>
          </a:custGeom>
          <a:solidFill>
            <a:schemeClr val="bg1"/>
          </a:solidFill>
          <a:ln>
            <a:noFill/>
          </a:ln>
        </p:spPr>
        <p:txBody>
          <a:bodyPr vert="horz" wrap="square" lIns="59542" tIns="29771" rIns="59542" bIns="29771"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331736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图片包含 屏幕截图&#10;&#10;已生成极高可信度的说明">
            <a:extLst>
              <a:ext uri="{FF2B5EF4-FFF2-40B4-BE49-F238E27FC236}">
                <a16:creationId xmlns:a16="http://schemas.microsoft.com/office/drawing/2014/main" id="{F5292CD2-83A5-41BC-989C-B9501245F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529" y="672763"/>
            <a:ext cx="1061165" cy="1887459"/>
          </a:xfrm>
          <a:prstGeom prst="rect">
            <a:avLst/>
          </a:prstGeom>
          <a:effectLst>
            <a:outerShdw blurRad="50800" dist="38100" dir="2700000" algn="tl" rotWithShape="0">
              <a:prstClr val="black">
                <a:alpha val="40000"/>
              </a:prstClr>
            </a:outerShdw>
          </a:effectLst>
        </p:spPr>
      </p:pic>
      <p:sp>
        <p:nvSpPr>
          <p:cNvPr id="9" name="任意多边形 8"/>
          <p:cNvSpPr/>
          <p:nvPr/>
        </p:nvSpPr>
        <p:spPr>
          <a:xfrm rot="3270002">
            <a:off x="2953144" y="-233559"/>
            <a:ext cx="5573937" cy="4509216"/>
          </a:xfrm>
          <a:custGeom>
            <a:avLst/>
            <a:gdLst>
              <a:gd name="connsiteX0" fmla="*/ 0 w 8287657"/>
              <a:gd name="connsiteY0" fmla="*/ 5515429 h 5515429"/>
              <a:gd name="connsiteX1" fmla="*/ 4862286 w 8287657"/>
              <a:gd name="connsiteY1" fmla="*/ 3135086 h 5515429"/>
              <a:gd name="connsiteX2" fmla="*/ 8287657 w 8287657"/>
              <a:gd name="connsiteY2" fmla="*/ 0 h 5515429"/>
            </a:gdLst>
            <a:ahLst/>
            <a:cxnLst>
              <a:cxn ang="0">
                <a:pos x="connsiteX0" y="connsiteY0"/>
              </a:cxn>
              <a:cxn ang="0">
                <a:pos x="connsiteX1" y="connsiteY1"/>
              </a:cxn>
              <a:cxn ang="0">
                <a:pos x="connsiteX2" y="connsiteY2"/>
              </a:cxn>
            </a:cxnLst>
            <a:rect l="l" t="t" r="r" b="b"/>
            <a:pathLst>
              <a:path w="8287657" h="5515429">
                <a:moveTo>
                  <a:pt x="0" y="5515429"/>
                </a:moveTo>
                <a:cubicBezTo>
                  <a:pt x="1740505" y="4784876"/>
                  <a:pt x="3481010" y="4054324"/>
                  <a:pt x="4862286" y="3135086"/>
                </a:cubicBezTo>
                <a:cubicBezTo>
                  <a:pt x="6243562" y="2215848"/>
                  <a:pt x="7265609" y="1107924"/>
                  <a:pt x="8287657" y="0"/>
                </a:cubicBezTo>
              </a:path>
            </a:pathLst>
          </a:custGeom>
          <a:noFill/>
          <a:ln w="57150" cmpd="sng">
            <a:solidFill>
              <a:srgbClr val="47CF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75" dirty="0">
              <a:ln w="28575" cmpd="sng">
                <a:solidFill>
                  <a:srgbClr val="000000"/>
                </a:solidFill>
              </a:ln>
              <a:solidFill>
                <a:srgbClr val="7F7F7F"/>
              </a:solidFill>
            </a:endParaRPr>
          </a:p>
        </p:txBody>
      </p:sp>
      <p:sp>
        <p:nvSpPr>
          <p:cNvPr id="3" name="椭圆 2"/>
          <p:cNvSpPr/>
          <p:nvPr/>
        </p:nvSpPr>
        <p:spPr>
          <a:xfrm>
            <a:off x="2586963" y="1012050"/>
            <a:ext cx="939684" cy="915771"/>
          </a:xfrm>
          <a:prstGeom prst="ellipse">
            <a:avLst/>
          </a:prstGeom>
          <a:solidFill>
            <a:schemeClr val="bg1"/>
          </a:solidFill>
          <a:ln>
            <a:solidFill>
              <a:srgbClr val="19BE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200" dirty="0">
                <a:solidFill>
                  <a:srgbClr val="00B0F0"/>
                </a:solidFill>
                <a:latin typeface="微软雅黑" panose="020B0503020204020204" pitchFamily="34" charset="-122"/>
                <a:ea typeface="微软雅黑" panose="020B0503020204020204" pitchFamily="34" charset="-122"/>
              </a:rPr>
              <a:t>接入芝麻信用</a:t>
            </a:r>
          </a:p>
        </p:txBody>
      </p:sp>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200" dirty="0">
                <a:solidFill>
                  <a:schemeClr val="bg1"/>
                </a:solidFill>
                <a:latin typeface="微软雅黑" panose="020B0503020204020204" pitchFamily="34" charset="-122"/>
                <a:ea typeface="微软雅黑" panose="020B0503020204020204" pitchFamily="34" charset="-122"/>
              </a:rPr>
              <a:t>满足上线条件</a:t>
            </a:r>
          </a:p>
        </p:txBody>
      </p:sp>
      <p:pic>
        <p:nvPicPr>
          <p:cNvPr id="24" name="图片 23" descr="图片包含 屏幕截图&#10;&#10;已生成极高可信度的说明">
            <a:extLst>
              <a:ext uri="{FF2B5EF4-FFF2-40B4-BE49-F238E27FC236}">
                <a16:creationId xmlns:a16="http://schemas.microsoft.com/office/drawing/2014/main" id="{82B2A245-4C0F-4E7B-BC91-2908E71B6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277" y="653009"/>
            <a:ext cx="1061165" cy="1887459"/>
          </a:xfrm>
          <a:prstGeom prst="rect">
            <a:avLst/>
          </a:prstGeom>
          <a:effectLst>
            <a:outerShdw blurRad="50800" dist="38100" dir="2700000" algn="tl" rotWithShape="0">
              <a:prstClr val="black">
                <a:alpha val="40000"/>
              </a:prstClr>
            </a:outerShdw>
          </a:effectLst>
        </p:spPr>
      </p:pic>
      <p:sp>
        <p:nvSpPr>
          <p:cNvPr id="14" name="椭圆 13"/>
          <p:cNvSpPr/>
          <p:nvPr/>
        </p:nvSpPr>
        <p:spPr>
          <a:xfrm>
            <a:off x="7283892" y="2420733"/>
            <a:ext cx="940385" cy="916453"/>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sz="1200" dirty="0">
                <a:solidFill>
                  <a:schemeClr val="bg1"/>
                </a:solidFill>
                <a:latin typeface="微软雅黑" panose="020B0503020204020204" pitchFamily="34" charset="-122"/>
                <a:ea typeface="微软雅黑" panose="020B0503020204020204" pitchFamily="34" charset="-122"/>
              </a:rPr>
              <a:t>获得流量扶持</a:t>
            </a:r>
          </a:p>
        </p:txBody>
      </p:sp>
      <p:sp>
        <p:nvSpPr>
          <p:cNvPr id="2" name="文本框 1">
            <a:extLst>
              <a:ext uri="{FF2B5EF4-FFF2-40B4-BE49-F238E27FC236}">
                <a16:creationId xmlns:a16="http://schemas.microsoft.com/office/drawing/2014/main" id="{DD100EBD-1B81-4F42-ABE8-7EDE663394D2}"/>
              </a:ext>
            </a:extLst>
          </p:cNvPr>
          <p:cNvSpPr txBox="1"/>
          <p:nvPr/>
        </p:nvSpPr>
        <p:spPr>
          <a:xfrm>
            <a:off x="2359800" y="1967041"/>
            <a:ext cx="1394009" cy="573427"/>
          </a:xfrm>
          <a:prstGeom prst="rect">
            <a:avLst/>
          </a:prstGeom>
          <a:noFill/>
        </p:spPr>
        <p:txBody>
          <a:bodyPr wrap="square" rtlCol="0">
            <a:spAutoFit/>
          </a:bodyPr>
          <a:lstStyle/>
          <a:p>
            <a:pPr algn="ctr"/>
            <a:r>
              <a:rPr lang="zh-CN" altLang="en-US" sz="1042" b="1" dirty="0">
                <a:solidFill>
                  <a:srgbClr val="00B0F0"/>
                </a:solidFill>
              </a:rPr>
              <a:t>芝麻信用接入无门槛</a:t>
            </a:r>
            <a:endParaRPr lang="en-US" altLang="zh-CN" sz="1042" b="1" dirty="0">
              <a:solidFill>
                <a:srgbClr val="00B0F0"/>
              </a:solidFill>
            </a:endParaRPr>
          </a:p>
          <a:p>
            <a:pPr algn="ctr"/>
            <a:r>
              <a:rPr lang="zh-CN" altLang="en-US" sz="1042" b="1" dirty="0">
                <a:solidFill>
                  <a:srgbClr val="00B0F0"/>
                </a:solidFill>
              </a:rPr>
              <a:t>行业方案全开放</a:t>
            </a:r>
          </a:p>
          <a:p>
            <a:pPr algn="ctr"/>
            <a:endParaRPr lang="zh-CN" altLang="en-US" sz="1042" b="1" dirty="0">
              <a:solidFill>
                <a:srgbClr val="00B0F0"/>
              </a:solidFill>
            </a:endParaRPr>
          </a:p>
        </p:txBody>
      </p:sp>
      <p:sp>
        <p:nvSpPr>
          <p:cNvPr id="16" name="文本框 15">
            <a:extLst>
              <a:ext uri="{FF2B5EF4-FFF2-40B4-BE49-F238E27FC236}">
                <a16:creationId xmlns:a16="http://schemas.microsoft.com/office/drawing/2014/main" id="{D27E5330-0DF9-4592-A317-4A5B59064003}"/>
              </a:ext>
            </a:extLst>
          </p:cNvPr>
          <p:cNvSpPr txBox="1"/>
          <p:nvPr/>
        </p:nvSpPr>
        <p:spPr>
          <a:xfrm>
            <a:off x="4346977" y="2878961"/>
            <a:ext cx="1394009" cy="413062"/>
          </a:xfrm>
          <a:prstGeom prst="rect">
            <a:avLst/>
          </a:prstGeom>
          <a:noFill/>
        </p:spPr>
        <p:txBody>
          <a:bodyPr wrap="square" rtlCol="0">
            <a:spAutoFit/>
          </a:bodyPr>
          <a:lstStyle/>
          <a:p>
            <a:pPr algn="ctr"/>
            <a:r>
              <a:rPr lang="zh-CN" altLang="en-US" sz="1042" dirty="0">
                <a:solidFill>
                  <a:srgbClr val="00B0F0"/>
                </a:solidFill>
              </a:rPr>
              <a:t>流量扶持低门槛</a:t>
            </a:r>
            <a:endParaRPr lang="en-US" altLang="zh-CN" sz="1042" dirty="0">
              <a:solidFill>
                <a:srgbClr val="00B0F0"/>
              </a:solidFill>
            </a:endParaRPr>
          </a:p>
          <a:p>
            <a:pPr algn="ctr"/>
            <a:r>
              <a:rPr lang="zh-CN" altLang="en-US" sz="1042" dirty="0">
                <a:solidFill>
                  <a:srgbClr val="00B0F0"/>
                </a:solidFill>
              </a:rPr>
              <a:t>商户成长有迹可循</a:t>
            </a:r>
          </a:p>
        </p:txBody>
      </p:sp>
      <p:sp>
        <p:nvSpPr>
          <p:cNvPr id="18" name="标题 1">
            <a:extLst>
              <a:ext uri="{FF2B5EF4-FFF2-40B4-BE49-F238E27FC236}">
                <a16:creationId xmlns:a16="http://schemas.microsoft.com/office/drawing/2014/main" id="{24840E1C-1F7B-42B2-B607-50ED1BB3825B}"/>
              </a:ext>
            </a:extLst>
          </p:cNvPr>
          <p:cNvSpPr txBox="1">
            <a:spLocks/>
          </p:cNvSpPr>
          <p:nvPr/>
        </p:nvSpPr>
        <p:spPr>
          <a:xfrm>
            <a:off x="706138" y="132364"/>
            <a:ext cx="5044145" cy="367648"/>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823" b="1" kern="0" spc="206" dirty="0"/>
              <a:t>二、 </a:t>
            </a:r>
            <a:r>
              <a:rPr lang="zh-CN" altLang="en-US" sz="1823" b="1" dirty="0">
                <a:latin typeface="Helvetica"/>
                <a:ea typeface="Helvetica"/>
                <a:cs typeface="Helvetica"/>
              </a:rPr>
              <a:t>“信用</a:t>
            </a:r>
            <a:r>
              <a:rPr lang="en-US" altLang="zh-CN" sz="1823" b="1" dirty="0">
                <a:latin typeface="Helvetica"/>
                <a:ea typeface="Helvetica"/>
                <a:cs typeface="Helvetica"/>
              </a:rPr>
              <a:t>+</a:t>
            </a:r>
            <a:r>
              <a:rPr lang="zh-CN" altLang="en-US" sz="1823" b="1" dirty="0">
                <a:latin typeface="Helvetica"/>
                <a:ea typeface="Helvetica"/>
                <a:cs typeface="Helvetica"/>
              </a:rPr>
              <a:t>”商户接入概览</a:t>
            </a:r>
            <a:endParaRPr lang="zh-CN" altLang="en-US" sz="1823" b="1" kern="0" spc="206" dirty="0"/>
          </a:p>
        </p:txBody>
      </p:sp>
      <p:sp>
        <p:nvSpPr>
          <p:cNvPr id="12" name="矩形 11">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417508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FC3A0FC-4670-4106-9777-299085BD0FE1}"/>
              </a:ext>
            </a:extLst>
          </p:cNvPr>
          <p:cNvSpPr/>
          <p:nvPr/>
        </p:nvSpPr>
        <p:spPr bwMode="auto">
          <a:xfrm>
            <a:off x="3165268" y="938497"/>
            <a:ext cx="328223" cy="2221240"/>
          </a:xfrm>
          <a:prstGeom prst="rect">
            <a:avLst/>
          </a:prstGeom>
          <a:solidFill>
            <a:srgbClr val="00B7FA">
              <a:alpha val="50000"/>
            </a:srgbClr>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注册登录蚂蚁开放平台</a:t>
            </a:r>
          </a:p>
        </p:txBody>
      </p:sp>
      <p:sp>
        <p:nvSpPr>
          <p:cNvPr id="7" name="矩形 6">
            <a:extLst>
              <a:ext uri="{FF2B5EF4-FFF2-40B4-BE49-F238E27FC236}">
                <a16:creationId xmlns:a16="http://schemas.microsoft.com/office/drawing/2014/main" id="{B66C26D1-12E2-4904-B4AC-9F7B03171A66}"/>
              </a:ext>
            </a:extLst>
          </p:cNvPr>
          <p:cNvSpPr/>
          <p:nvPr/>
        </p:nvSpPr>
        <p:spPr bwMode="auto">
          <a:xfrm>
            <a:off x="3891728" y="2334525"/>
            <a:ext cx="328223" cy="928578"/>
          </a:xfrm>
          <a:prstGeom prst="rect">
            <a:avLst/>
          </a:prstGeom>
          <a:solidFill>
            <a:srgbClr val="00B7FA">
              <a:alpha val="50000"/>
            </a:srgbClr>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创建应用</a:t>
            </a:r>
          </a:p>
        </p:txBody>
      </p:sp>
      <p:sp>
        <p:nvSpPr>
          <p:cNvPr id="16" name="矩形 15">
            <a:extLst>
              <a:ext uri="{FF2B5EF4-FFF2-40B4-BE49-F238E27FC236}">
                <a16:creationId xmlns:a16="http://schemas.microsoft.com/office/drawing/2014/main" id="{B5FEBB1D-4614-471B-8652-BF5F8733BC3A}"/>
              </a:ext>
            </a:extLst>
          </p:cNvPr>
          <p:cNvSpPr/>
          <p:nvPr/>
        </p:nvSpPr>
        <p:spPr bwMode="auto">
          <a:xfrm>
            <a:off x="9207330" y="1728931"/>
            <a:ext cx="450724" cy="713135"/>
          </a:xfrm>
          <a:prstGeom prst="rect">
            <a:avLst/>
          </a:prstGeom>
          <a:solidFill>
            <a:srgbClr val="00B7FA">
              <a:alpha val="50000"/>
            </a:srgbClr>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流量入口开放</a:t>
            </a:r>
          </a:p>
        </p:txBody>
      </p:sp>
      <p:cxnSp>
        <p:nvCxnSpPr>
          <p:cNvPr id="21" name="直接连接符 20">
            <a:extLst>
              <a:ext uri="{FF2B5EF4-FFF2-40B4-BE49-F238E27FC236}">
                <a16:creationId xmlns:a16="http://schemas.microsoft.com/office/drawing/2014/main" id="{E5B60E4D-058D-407E-82D7-3942217BC3FB}"/>
              </a:ext>
            </a:extLst>
          </p:cNvPr>
          <p:cNvCxnSpPr/>
          <p:nvPr/>
        </p:nvCxnSpPr>
        <p:spPr bwMode="auto">
          <a:xfrm>
            <a:off x="2735908" y="749841"/>
            <a:ext cx="0" cy="2538478"/>
          </a:xfrm>
          <a:prstGeom prst="line">
            <a:avLst/>
          </a:prstGeom>
          <a:blipFill dpi="0" rotWithShape="0">
            <a:blip r:embed="rId3"/>
            <a:srcRect/>
            <a:tile tx="0" ty="0" sx="100000" sy="100000" flip="none" algn="tl"/>
          </a:blipFill>
          <a:ln w="38100" cap="flat" cmpd="sng" algn="ctr">
            <a:solidFill>
              <a:srgbClr val="000000"/>
            </a:solidFill>
            <a:prstDash val="dash"/>
            <a:miter lim="400000"/>
            <a:headEnd type="none" w="med" len="med"/>
            <a:tailEnd type="none" w="med" len="med"/>
          </a:ln>
          <a:effectLst>
            <a:outerShdw blurRad="38100" dist="25400" dir="5400000" algn="ctr" rotWithShape="0">
              <a:srgbClr val="000000">
                <a:alpha val="50000"/>
              </a:srgbClr>
            </a:outerShdw>
          </a:effectLst>
        </p:spPr>
      </p:cxnSp>
      <p:cxnSp>
        <p:nvCxnSpPr>
          <p:cNvPr id="22" name="直接连接符 21">
            <a:extLst>
              <a:ext uri="{FF2B5EF4-FFF2-40B4-BE49-F238E27FC236}">
                <a16:creationId xmlns:a16="http://schemas.microsoft.com/office/drawing/2014/main" id="{5A7D8244-DF11-46FC-8281-166E466FF14D}"/>
              </a:ext>
            </a:extLst>
          </p:cNvPr>
          <p:cNvCxnSpPr/>
          <p:nvPr/>
        </p:nvCxnSpPr>
        <p:spPr bwMode="auto">
          <a:xfrm>
            <a:off x="6580800" y="761386"/>
            <a:ext cx="0" cy="2538478"/>
          </a:xfrm>
          <a:prstGeom prst="line">
            <a:avLst/>
          </a:prstGeom>
          <a:blipFill dpi="0" rotWithShape="0">
            <a:blip r:embed="rId3"/>
            <a:srcRect/>
            <a:tile tx="0" ty="0" sx="100000" sy="100000" flip="none" algn="tl"/>
          </a:blipFill>
          <a:ln w="38100" cap="flat" cmpd="sng" algn="ctr">
            <a:solidFill>
              <a:srgbClr val="000000"/>
            </a:solidFill>
            <a:prstDash val="dash"/>
            <a:miter lim="400000"/>
            <a:headEnd type="none" w="med" len="med"/>
            <a:tailEnd type="none" w="med" len="med"/>
          </a:ln>
          <a:effectLst>
            <a:outerShdw blurRad="38100" dist="25400" dir="5400000" algn="ctr" rotWithShape="0">
              <a:srgbClr val="000000">
                <a:alpha val="50000"/>
              </a:srgbClr>
            </a:outerShdw>
          </a:effectLst>
        </p:spPr>
      </p:cxnSp>
      <p:cxnSp>
        <p:nvCxnSpPr>
          <p:cNvPr id="23" name="直接连接符 22">
            <a:extLst>
              <a:ext uri="{FF2B5EF4-FFF2-40B4-BE49-F238E27FC236}">
                <a16:creationId xmlns:a16="http://schemas.microsoft.com/office/drawing/2014/main" id="{579878A7-3106-4234-A605-C5A8C4AAD550}"/>
              </a:ext>
            </a:extLst>
          </p:cNvPr>
          <p:cNvCxnSpPr/>
          <p:nvPr/>
        </p:nvCxnSpPr>
        <p:spPr bwMode="auto">
          <a:xfrm>
            <a:off x="8907667" y="777282"/>
            <a:ext cx="0" cy="2538478"/>
          </a:xfrm>
          <a:prstGeom prst="line">
            <a:avLst/>
          </a:prstGeom>
          <a:blipFill dpi="0" rotWithShape="0">
            <a:blip r:embed="rId3"/>
            <a:srcRect/>
            <a:tile tx="0" ty="0" sx="100000" sy="100000" flip="none" algn="tl"/>
          </a:blipFill>
          <a:ln w="38100" cap="flat" cmpd="sng" algn="ctr">
            <a:solidFill>
              <a:srgbClr val="000000"/>
            </a:solidFill>
            <a:prstDash val="dash"/>
            <a:miter lim="400000"/>
            <a:headEnd type="none" w="med" len="med"/>
            <a:tailEnd type="none" w="med" len="med"/>
          </a:ln>
          <a:effectLst>
            <a:outerShdw blurRad="38100" dist="25400" dir="5400000" algn="ctr" rotWithShape="0">
              <a:srgbClr val="000000">
                <a:alpha val="50000"/>
              </a:srgbClr>
            </a:outerShdw>
          </a:effectLst>
        </p:spPr>
      </p:cxnSp>
      <p:sp>
        <p:nvSpPr>
          <p:cNvPr id="24" name="矩形 23">
            <a:extLst>
              <a:ext uri="{FF2B5EF4-FFF2-40B4-BE49-F238E27FC236}">
                <a16:creationId xmlns:a16="http://schemas.microsoft.com/office/drawing/2014/main" id="{DE64CADB-7982-4A83-BBEF-31C2B38AB0CB}"/>
              </a:ext>
            </a:extLst>
          </p:cNvPr>
          <p:cNvSpPr/>
          <p:nvPr/>
        </p:nvSpPr>
        <p:spPr bwMode="auto">
          <a:xfrm>
            <a:off x="1226431" y="1799109"/>
            <a:ext cx="1192497" cy="497691"/>
          </a:xfrm>
          <a:prstGeom prst="rect">
            <a:avLst/>
          </a:prstGeom>
          <a:solidFill>
            <a:srgbClr val="3FFF5F">
              <a:alpha val="50000"/>
            </a:srgbClr>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确认合作意愿</a:t>
            </a:r>
            <a:endParaRPr lang="en-US" altLang="zh-CN" sz="1400" dirty="0">
              <a:latin typeface="微软雅黑 Light" panose="020B0502040204020203" pitchFamily="34" charset="-122"/>
              <a:ea typeface="微软雅黑 Light" panose="020B0502040204020203" pitchFamily="34" charset="-122"/>
              <a:cs typeface="Microsoft YaHei" charset="0"/>
              <a:sym typeface="Microsoft YaHei" charset="0"/>
            </a:endParaRPr>
          </a:p>
          <a:p>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明确接入形式</a:t>
            </a:r>
          </a:p>
        </p:txBody>
      </p:sp>
      <p:sp>
        <p:nvSpPr>
          <p:cNvPr id="26" name="矩形 25">
            <a:extLst>
              <a:ext uri="{FF2B5EF4-FFF2-40B4-BE49-F238E27FC236}">
                <a16:creationId xmlns:a16="http://schemas.microsoft.com/office/drawing/2014/main" id="{E57FE59F-F29F-4A43-8FFF-668EE32BE203}"/>
              </a:ext>
            </a:extLst>
          </p:cNvPr>
          <p:cNvSpPr/>
          <p:nvPr/>
        </p:nvSpPr>
        <p:spPr>
          <a:xfrm>
            <a:off x="3820707" y="465368"/>
            <a:ext cx="1654579" cy="415498"/>
          </a:xfrm>
          <a:prstGeom prst="rect">
            <a:avLst/>
          </a:prstGeom>
        </p:spPr>
        <p:txBody>
          <a:bodyPr wrap="square">
            <a:spAutoFit/>
          </a:bodyPr>
          <a:lstStyle/>
          <a:p>
            <a:pPr algn="ctr" defTabSz="315056" hangingPunct="1">
              <a:lnSpc>
                <a:spcPct val="150000"/>
              </a:lnSpc>
              <a:buClr>
                <a:srgbClr val="00B0F0"/>
              </a:buClr>
              <a:defRPr/>
            </a:pPr>
            <a:r>
              <a:rPr lang="zh-CN" altLang="en-US" sz="1400" b="1" dirty="0">
                <a:solidFill>
                  <a:srgbClr val="00B0F0"/>
                </a:solidFill>
                <a:latin typeface="微软雅黑 Light" panose="020B0502040204020203" pitchFamily="34" charset="-122"/>
                <a:ea typeface="微软雅黑 Light" panose="020B0502040204020203" pitchFamily="34" charset="-122"/>
                <a:cs typeface="Helvetica"/>
              </a:rPr>
              <a:t>接入蚂蚁开放平台</a:t>
            </a:r>
            <a:endParaRPr lang="en-US" altLang="zh-CN" sz="1400" b="1" dirty="0">
              <a:solidFill>
                <a:srgbClr val="00B0F0"/>
              </a:solidFill>
              <a:latin typeface="微软雅黑 Light" panose="020B0502040204020203" pitchFamily="34" charset="-122"/>
              <a:ea typeface="微软雅黑 Light" panose="020B0502040204020203" pitchFamily="34" charset="-122"/>
              <a:cs typeface="Helvetica"/>
            </a:endParaRPr>
          </a:p>
        </p:txBody>
      </p:sp>
      <p:sp>
        <p:nvSpPr>
          <p:cNvPr id="28" name="矩形 27">
            <a:extLst>
              <a:ext uri="{FF2B5EF4-FFF2-40B4-BE49-F238E27FC236}">
                <a16:creationId xmlns:a16="http://schemas.microsoft.com/office/drawing/2014/main" id="{6ACA5F31-97F4-4344-85EF-6D99E4E6C20E}"/>
              </a:ext>
            </a:extLst>
          </p:cNvPr>
          <p:cNvSpPr/>
          <p:nvPr/>
        </p:nvSpPr>
        <p:spPr>
          <a:xfrm>
            <a:off x="6786312" y="465368"/>
            <a:ext cx="1654579" cy="415498"/>
          </a:xfrm>
          <a:prstGeom prst="rect">
            <a:avLst/>
          </a:prstGeom>
        </p:spPr>
        <p:txBody>
          <a:bodyPr wrap="square">
            <a:spAutoFit/>
          </a:bodyPr>
          <a:lstStyle/>
          <a:p>
            <a:pPr algn="ctr" defTabSz="315056" hangingPunct="1">
              <a:lnSpc>
                <a:spcPct val="150000"/>
              </a:lnSpc>
              <a:buClr>
                <a:srgbClr val="00B0F0"/>
              </a:buClr>
              <a:defRPr/>
            </a:pPr>
            <a:r>
              <a:rPr lang="zh-CN" altLang="en-US" sz="1400" b="1" dirty="0">
                <a:solidFill>
                  <a:srgbClr val="00B0F0"/>
                </a:solidFill>
                <a:latin typeface="微软雅黑 Light" panose="020B0502040204020203" pitchFamily="34" charset="-122"/>
                <a:ea typeface="微软雅黑 Light" panose="020B0502040204020203" pitchFamily="34" charset="-122"/>
                <a:cs typeface="Helvetica"/>
              </a:rPr>
              <a:t>等待芝麻信用审核</a:t>
            </a:r>
            <a:endParaRPr lang="en-US" altLang="zh-CN" sz="1400" b="1" dirty="0">
              <a:solidFill>
                <a:srgbClr val="00B0F0"/>
              </a:solidFill>
              <a:latin typeface="微软雅黑 Light" panose="020B0502040204020203" pitchFamily="34" charset="-122"/>
              <a:ea typeface="微软雅黑 Light" panose="020B0502040204020203" pitchFamily="34" charset="-122"/>
              <a:cs typeface="Helvetica"/>
            </a:endParaRPr>
          </a:p>
        </p:txBody>
      </p:sp>
      <p:sp>
        <p:nvSpPr>
          <p:cNvPr id="29" name="矩形 28">
            <a:extLst>
              <a:ext uri="{FF2B5EF4-FFF2-40B4-BE49-F238E27FC236}">
                <a16:creationId xmlns:a16="http://schemas.microsoft.com/office/drawing/2014/main" id="{856148CF-56F7-4AF5-99AA-53094CC06D04}"/>
              </a:ext>
            </a:extLst>
          </p:cNvPr>
          <p:cNvSpPr/>
          <p:nvPr/>
        </p:nvSpPr>
        <p:spPr>
          <a:xfrm>
            <a:off x="8822438" y="465368"/>
            <a:ext cx="1319968" cy="415498"/>
          </a:xfrm>
          <a:prstGeom prst="rect">
            <a:avLst/>
          </a:prstGeom>
        </p:spPr>
        <p:txBody>
          <a:bodyPr wrap="square">
            <a:spAutoFit/>
          </a:bodyPr>
          <a:lstStyle/>
          <a:p>
            <a:pPr algn="ctr" defTabSz="315056" hangingPunct="1">
              <a:lnSpc>
                <a:spcPct val="150000"/>
              </a:lnSpc>
              <a:buClr>
                <a:srgbClr val="00B0F0"/>
              </a:buClr>
              <a:defRPr/>
            </a:pPr>
            <a:r>
              <a:rPr lang="zh-CN" altLang="en-US" sz="1400" b="1" dirty="0">
                <a:solidFill>
                  <a:srgbClr val="00B0F0"/>
                </a:solidFill>
                <a:latin typeface="微软雅黑 Light" panose="020B0502040204020203" pitchFamily="34" charset="-122"/>
                <a:ea typeface="微软雅黑 Light" panose="020B0502040204020203" pitchFamily="34" charset="-122"/>
                <a:cs typeface="Helvetica"/>
              </a:rPr>
              <a:t>页面上线</a:t>
            </a:r>
            <a:endParaRPr lang="en-US" altLang="zh-CN" sz="1400" b="1" dirty="0">
              <a:solidFill>
                <a:srgbClr val="00B0F0"/>
              </a:solidFill>
              <a:latin typeface="微软雅黑 Light" panose="020B0502040204020203" pitchFamily="34" charset="-122"/>
              <a:ea typeface="微软雅黑 Light" panose="020B0502040204020203" pitchFamily="34" charset="-122"/>
              <a:cs typeface="Helvetica"/>
            </a:endParaRPr>
          </a:p>
        </p:txBody>
      </p:sp>
      <p:sp>
        <p:nvSpPr>
          <p:cNvPr id="30" name="椭圆 29">
            <a:extLst>
              <a:ext uri="{FF2B5EF4-FFF2-40B4-BE49-F238E27FC236}">
                <a16:creationId xmlns:a16="http://schemas.microsoft.com/office/drawing/2014/main" id="{93972391-F505-4433-A14E-F4BA488EF6C0}"/>
              </a:ext>
            </a:extLst>
          </p:cNvPr>
          <p:cNvSpPr/>
          <p:nvPr/>
        </p:nvSpPr>
        <p:spPr bwMode="auto">
          <a:xfrm>
            <a:off x="2272246" y="2177280"/>
            <a:ext cx="206490" cy="223777"/>
          </a:xfrm>
          <a:prstGeom prst="ellipse">
            <a:avLst/>
          </a:prstGeom>
          <a:solidFill>
            <a:srgbClr val="FF0000"/>
          </a:solidFill>
          <a:ln w="38100" cap="flat" cmpd="sng" algn="ctr">
            <a:no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600" b="1" dirty="0">
                <a:solidFill>
                  <a:schemeClr val="bg1"/>
                </a:solidFill>
                <a:latin typeface="Microsoft YaHei" charset="0"/>
                <a:ea typeface="宋体" charset="0"/>
                <a:cs typeface="Microsoft YaHei" charset="0"/>
                <a:sym typeface="Microsoft YaHei" charset="0"/>
              </a:rPr>
              <a:t>1</a:t>
            </a:r>
            <a:endParaRPr lang="zh-CN" altLang="en-US" sz="600" b="1" dirty="0">
              <a:solidFill>
                <a:schemeClr val="bg1"/>
              </a:solidFill>
              <a:latin typeface="Microsoft YaHei" charset="0"/>
              <a:ea typeface="宋体" charset="0"/>
              <a:cs typeface="Microsoft YaHei" charset="0"/>
              <a:sym typeface="Microsoft YaHei" charset="0"/>
            </a:endParaRPr>
          </a:p>
        </p:txBody>
      </p:sp>
      <p:sp>
        <p:nvSpPr>
          <p:cNvPr id="32" name="椭圆 31">
            <a:extLst>
              <a:ext uri="{FF2B5EF4-FFF2-40B4-BE49-F238E27FC236}">
                <a16:creationId xmlns:a16="http://schemas.microsoft.com/office/drawing/2014/main" id="{F3AF8BD7-F649-40A6-AD0E-BDE225A72CAA}"/>
              </a:ext>
            </a:extLst>
          </p:cNvPr>
          <p:cNvSpPr/>
          <p:nvPr/>
        </p:nvSpPr>
        <p:spPr bwMode="auto">
          <a:xfrm>
            <a:off x="3390246" y="3063033"/>
            <a:ext cx="206490" cy="223777"/>
          </a:xfrm>
          <a:prstGeom prst="ellipse">
            <a:avLst/>
          </a:prstGeom>
          <a:solidFill>
            <a:srgbClr val="FF0000"/>
          </a:solidFill>
          <a:ln w="38100" cap="flat" cmpd="sng" algn="ctr">
            <a:no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600" b="1" dirty="0">
                <a:solidFill>
                  <a:schemeClr val="bg1"/>
                </a:solidFill>
                <a:latin typeface="Microsoft YaHei" charset="0"/>
                <a:ea typeface="宋体" charset="0"/>
                <a:cs typeface="Microsoft YaHei" charset="0"/>
                <a:sym typeface="Microsoft YaHei" charset="0"/>
              </a:rPr>
              <a:t>2</a:t>
            </a:r>
            <a:endParaRPr lang="zh-CN" altLang="en-US" sz="600" b="1" dirty="0">
              <a:solidFill>
                <a:schemeClr val="bg1"/>
              </a:solidFill>
              <a:latin typeface="Microsoft YaHei" charset="0"/>
              <a:ea typeface="宋体" charset="0"/>
              <a:cs typeface="Microsoft YaHei" charset="0"/>
              <a:sym typeface="Microsoft YaHei" charset="0"/>
            </a:endParaRPr>
          </a:p>
        </p:txBody>
      </p:sp>
      <p:cxnSp>
        <p:nvCxnSpPr>
          <p:cNvPr id="36" name="直接箭头连接符 35">
            <a:extLst>
              <a:ext uri="{FF2B5EF4-FFF2-40B4-BE49-F238E27FC236}">
                <a16:creationId xmlns:a16="http://schemas.microsoft.com/office/drawing/2014/main" id="{CEBA79C4-2C46-496B-AD59-C80AFB38B508}"/>
              </a:ext>
            </a:extLst>
          </p:cNvPr>
          <p:cNvCxnSpPr>
            <a:cxnSpLocks/>
            <a:stCxn id="24" idx="3"/>
            <a:endCxn id="4" idx="1"/>
          </p:cNvCxnSpPr>
          <p:nvPr/>
        </p:nvCxnSpPr>
        <p:spPr bwMode="auto">
          <a:xfrm>
            <a:off x="2418928" y="2047955"/>
            <a:ext cx="746340" cy="1162"/>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38" name="直接箭头连接符 37">
            <a:extLst>
              <a:ext uri="{FF2B5EF4-FFF2-40B4-BE49-F238E27FC236}">
                <a16:creationId xmlns:a16="http://schemas.microsoft.com/office/drawing/2014/main" id="{B3F07D31-B594-4AC0-BB5C-1A1BE38D8D39}"/>
              </a:ext>
            </a:extLst>
          </p:cNvPr>
          <p:cNvCxnSpPr>
            <a:cxnSpLocks/>
            <a:stCxn id="4" idx="3"/>
            <a:endCxn id="6" idx="1"/>
          </p:cNvCxnSpPr>
          <p:nvPr/>
        </p:nvCxnSpPr>
        <p:spPr bwMode="auto">
          <a:xfrm flipV="1">
            <a:off x="3493491" y="1377252"/>
            <a:ext cx="735562" cy="671865"/>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40" name="直接箭头连接符 39">
            <a:extLst>
              <a:ext uri="{FF2B5EF4-FFF2-40B4-BE49-F238E27FC236}">
                <a16:creationId xmlns:a16="http://schemas.microsoft.com/office/drawing/2014/main" id="{D7299A53-4E5D-4CBB-9F15-FEBCC12253F6}"/>
              </a:ext>
            </a:extLst>
          </p:cNvPr>
          <p:cNvCxnSpPr>
            <a:cxnSpLocks/>
            <a:stCxn id="4" idx="3"/>
            <a:endCxn id="7" idx="1"/>
          </p:cNvCxnSpPr>
          <p:nvPr/>
        </p:nvCxnSpPr>
        <p:spPr bwMode="auto">
          <a:xfrm>
            <a:off x="3493491" y="2049117"/>
            <a:ext cx="398237" cy="749697"/>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41" name="椭圆 40">
            <a:extLst>
              <a:ext uri="{FF2B5EF4-FFF2-40B4-BE49-F238E27FC236}">
                <a16:creationId xmlns:a16="http://schemas.microsoft.com/office/drawing/2014/main" id="{6073DDD7-7A07-4964-A790-F5D48D65B83E}"/>
              </a:ext>
            </a:extLst>
          </p:cNvPr>
          <p:cNvSpPr/>
          <p:nvPr/>
        </p:nvSpPr>
        <p:spPr bwMode="auto">
          <a:xfrm>
            <a:off x="4087378" y="3174921"/>
            <a:ext cx="206490" cy="223777"/>
          </a:xfrm>
          <a:prstGeom prst="ellipse">
            <a:avLst/>
          </a:prstGeom>
          <a:solidFill>
            <a:srgbClr val="FF0000"/>
          </a:solidFill>
          <a:ln w="38100" cap="flat" cmpd="sng" algn="ctr">
            <a:no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600" b="1" dirty="0">
                <a:solidFill>
                  <a:schemeClr val="bg1"/>
                </a:solidFill>
                <a:latin typeface="Microsoft YaHei" charset="0"/>
                <a:ea typeface="宋体" charset="0"/>
                <a:cs typeface="Microsoft YaHei" charset="0"/>
                <a:sym typeface="Microsoft YaHei" charset="0"/>
              </a:rPr>
              <a:t>3</a:t>
            </a:r>
            <a:endParaRPr lang="zh-CN" altLang="en-US" sz="600" b="1" dirty="0">
              <a:solidFill>
                <a:schemeClr val="bg1"/>
              </a:solidFill>
              <a:latin typeface="Microsoft YaHei" charset="0"/>
              <a:ea typeface="宋体" charset="0"/>
              <a:cs typeface="Microsoft YaHei" charset="0"/>
              <a:sym typeface="Microsoft YaHei" charset="0"/>
            </a:endParaRPr>
          </a:p>
        </p:txBody>
      </p:sp>
      <p:grpSp>
        <p:nvGrpSpPr>
          <p:cNvPr id="103" name="组合 102">
            <a:extLst>
              <a:ext uri="{FF2B5EF4-FFF2-40B4-BE49-F238E27FC236}">
                <a16:creationId xmlns:a16="http://schemas.microsoft.com/office/drawing/2014/main" id="{15494BCA-1934-4023-8153-329EE09FF5E2}"/>
              </a:ext>
            </a:extLst>
          </p:cNvPr>
          <p:cNvGrpSpPr/>
          <p:nvPr/>
        </p:nvGrpSpPr>
        <p:grpSpPr>
          <a:xfrm>
            <a:off x="4229053" y="1020684"/>
            <a:ext cx="991769" cy="713135"/>
            <a:chOff x="3258242" y="1567478"/>
            <a:chExt cx="1523074" cy="1095171"/>
          </a:xfrm>
        </p:grpSpPr>
        <p:sp>
          <p:nvSpPr>
            <p:cNvPr id="6" name="矩形 5">
              <a:extLst>
                <a:ext uri="{FF2B5EF4-FFF2-40B4-BE49-F238E27FC236}">
                  <a16:creationId xmlns:a16="http://schemas.microsoft.com/office/drawing/2014/main" id="{4E7A92F2-8E59-4A68-98EB-03ABCDF0B6DA}"/>
                </a:ext>
              </a:extLst>
            </p:cNvPr>
            <p:cNvSpPr/>
            <p:nvPr/>
          </p:nvSpPr>
          <p:spPr bwMode="auto">
            <a:xfrm>
              <a:off x="3258242" y="1567478"/>
              <a:ext cx="1434655" cy="1095171"/>
            </a:xfrm>
            <a:prstGeom prst="rect">
              <a:avLst/>
            </a:prstGeom>
            <a:solidFill>
              <a:srgbClr val="00B7FA">
                <a:alpha val="50000"/>
              </a:srgbClr>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创建生活号</a:t>
              </a:r>
              <a:endParaRPr lang="en-US" altLang="zh-CN" sz="1400" dirty="0">
                <a:latin typeface="微软雅黑 Light" panose="020B0502040204020203" pitchFamily="34" charset="-122"/>
                <a:ea typeface="微软雅黑 Light" panose="020B0502040204020203" pitchFamily="34" charset="-122"/>
                <a:cs typeface="Microsoft YaHei" charset="0"/>
                <a:sym typeface="Microsoft YaHei" charset="0"/>
              </a:endParaRPr>
            </a:p>
            <a:p>
              <a:pPr algn="ctr"/>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配置模版</a:t>
              </a:r>
            </a:p>
          </p:txBody>
        </p:sp>
        <p:sp>
          <p:nvSpPr>
            <p:cNvPr id="42" name="椭圆 41">
              <a:extLst>
                <a:ext uri="{FF2B5EF4-FFF2-40B4-BE49-F238E27FC236}">
                  <a16:creationId xmlns:a16="http://schemas.microsoft.com/office/drawing/2014/main" id="{192F6198-8620-4ACA-893C-C80AA4B982D7}"/>
                </a:ext>
              </a:extLst>
            </p:cNvPr>
            <p:cNvSpPr/>
            <p:nvPr/>
          </p:nvSpPr>
          <p:spPr bwMode="auto">
            <a:xfrm>
              <a:off x="4464206" y="2256198"/>
              <a:ext cx="317110" cy="343657"/>
            </a:xfrm>
            <a:prstGeom prst="ellipse">
              <a:avLst/>
            </a:prstGeom>
            <a:solidFill>
              <a:srgbClr val="FF0000"/>
            </a:solidFill>
            <a:ln w="38100" cap="flat" cmpd="sng" algn="ctr">
              <a:no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6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rPr>
                <a:t>6</a:t>
              </a:r>
              <a:endParaRPr lang="zh-CN" altLang="en-US" sz="6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endParaRPr>
            </a:p>
          </p:txBody>
        </p:sp>
      </p:grpSp>
      <p:grpSp>
        <p:nvGrpSpPr>
          <p:cNvPr id="59" name="组合 58">
            <a:extLst>
              <a:ext uri="{FF2B5EF4-FFF2-40B4-BE49-F238E27FC236}">
                <a16:creationId xmlns:a16="http://schemas.microsoft.com/office/drawing/2014/main" id="{AF0CAC4B-D185-4C85-BFB7-D3DB7FCF8A51}"/>
              </a:ext>
            </a:extLst>
          </p:cNvPr>
          <p:cNvGrpSpPr/>
          <p:nvPr/>
        </p:nvGrpSpPr>
        <p:grpSpPr>
          <a:xfrm>
            <a:off x="4396154" y="2338130"/>
            <a:ext cx="609846" cy="1036060"/>
            <a:chOff x="4260122" y="3114779"/>
            <a:chExt cx="936550" cy="1591093"/>
          </a:xfrm>
        </p:grpSpPr>
        <p:sp>
          <p:nvSpPr>
            <p:cNvPr id="10" name="矩形 9">
              <a:extLst>
                <a:ext uri="{FF2B5EF4-FFF2-40B4-BE49-F238E27FC236}">
                  <a16:creationId xmlns:a16="http://schemas.microsoft.com/office/drawing/2014/main" id="{12CD9679-F663-4C8F-8A98-233B5442BC31}"/>
                </a:ext>
              </a:extLst>
            </p:cNvPr>
            <p:cNvSpPr/>
            <p:nvPr/>
          </p:nvSpPr>
          <p:spPr bwMode="auto">
            <a:xfrm>
              <a:off x="4260122" y="3114779"/>
              <a:ext cx="773518" cy="1426031"/>
            </a:xfrm>
            <a:prstGeom prst="rect">
              <a:avLst/>
            </a:prstGeom>
            <a:solidFill>
              <a:srgbClr val="FF0000"/>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rPr>
                <a:t>签约相关产品接口</a:t>
              </a:r>
            </a:p>
          </p:txBody>
        </p:sp>
        <p:sp>
          <p:nvSpPr>
            <p:cNvPr id="44" name="椭圆 43">
              <a:extLst>
                <a:ext uri="{FF2B5EF4-FFF2-40B4-BE49-F238E27FC236}">
                  <a16:creationId xmlns:a16="http://schemas.microsoft.com/office/drawing/2014/main" id="{3BDF6DD3-FF32-45AE-B22B-2257E1222399}"/>
                </a:ext>
              </a:extLst>
            </p:cNvPr>
            <p:cNvSpPr/>
            <p:nvPr/>
          </p:nvSpPr>
          <p:spPr bwMode="auto">
            <a:xfrm>
              <a:off x="4879562" y="4328983"/>
              <a:ext cx="317110" cy="376889"/>
            </a:xfrm>
            <a:prstGeom prst="ellipse">
              <a:avLst/>
            </a:prstGeom>
            <a:solidFill>
              <a:srgbClr val="FF0000"/>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7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rPr>
                <a:t>4</a:t>
              </a:r>
              <a:endParaRPr lang="zh-CN" altLang="en-US" sz="7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endParaRPr>
            </a:p>
          </p:txBody>
        </p:sp>
      </p:grpSp>
      <p:grpSp>
        <p:nvGrpSpPr>
          <p:cNvPr id="51" name="组合 50">
            <a:extLst>
              <a:ext uri="{FF2B5EF4-FFF2-40B4-BE49-F238E27FC236}">
                <a16:creationId xmlns:a16="http://schemas.microsoft.com/office/drawing/2014/main" id="{E49D19EE-C023-4745-9685-B3CB3B967027}"/>
              </a:ext>
            </a:extLst>
          </p:cNvPr>
          <p:cNvGrpSpPr/>
          <p:nvPr/>
        </p:nvGrpSpPr>
        <p:grpSpPr>
          <a:xfrm>
            <a:off x="5054468" y="2341206"/>
            <a:ext cx="614516" cy="1027425"/>
            <a:chOff x="5336865" y="3121787"/>
            <a:chExt cx="943720" cy="1577830"/>
          </a:xfrm>
        </p:grpSpPr>
        <p:sp>
          <p:nvSpPr>
            <p:cNvPr id="9" name="矩形 8">
              <a:extLst>
                <a:ext uri="{FF2B5EF4-FFF2-40B4-BE49-F238E27FC236}">
                  <a16:creationId xmlns:a16="http://schemas.microsoft.com/office/drawing/2014/main" id="{0FCEEA9E-9D2E-4F7D-A6D3-D9E348B1EB78}"/>
                </a:ext>
              </a:extLst>
            </p:cNvPr>
            <p:cNvSpPr/>
            <p:nvPr/>
          </p:nvSpPr>
          <p:spPr bwMode="auto">
            <a:xfrm>
              <a:off x="5336865" y="3121787"/>
              <a:ext cx="761850" cy="1426030"/>
            </a:xfrm>
            <a:prstGeom prst="rect">
              <a:avLst/>
            </a:prstGeom>
            <a:solidFill>
              <a:srgbClr val="FF0000"/>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rPr>
                <a:t>开发测试相关流程</a:t>
              </a:r>
            </a:p>
          </p:txBody>
        </p:sp>
        <p:sp>
          <p:nvSpPr>
            <p:cNvPr id="45" name="椭圆 44">
              <a:extLst>
                <a:ext uri="{FF2B5EF4-FFF2-40B4-BE49-F238E27FC236}">
                  <a16:creationId xmlns:a16="http://schemas.microsoft.com/office/drawing/2014/main" id="{64725A69-1A75-4B8C-ACAC-78A31C9E0EC4}"/>
                </a:ext>
              </a:extLst>
            </p:cNvPr>
            <p:cNvSpPr/>
            <p:nvPr/>
          </p:nvSpPr>
          <p:spPr bwMode="auto">
            <a:xfrm>
              <a:off x="5963476" y="4322728"/>
              <a:ext cx="317109" cy="376889"/>
            </a:xfrm>
            <a:prstGeom prst="ellipse">
              <a:avLst/>
            </a:prstGeom>
            <a:solidFill>
              <a:srgbClr val="FF0000">
                <a:alpha val="8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7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rPr>
                <a:t>5</a:t>
              </a:r>
              <a:endParaRPr lang="zh-CN" altLang="en-US" sz="7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endParaRPr>
            </a:p>
          </p:txBody>
        </p:sp>
      </p:grpSp>
      <p:grpSp>
        <p:nvGrpSpPr>
          <p:cNvPr id="52" name="组合 51">
            <a:extLst>
              <a:ext uri="{FF2B5EF4-FFF2-40B4-BE49-F238E27FC236}">
                <a16:creationId xmlns:a16="http://schemas.microsoft.com/office/drawing/2014/main" id="{64462FDF-C760-43A2-96E4-718FDF60136B}"/>
              </a:ext>
            </a:extLst>
          </p:cNvPr>
          <p:cNvGrpSpPr/>
          <p:nvPr/>
        </p:nvGrpSpPr>
        <p:grpSpPr>
          <a:xfrm>
            <a:off x="5871059" y="1612367"/>
            <a:ext cx="560458" cy="1050607"/>
            <a:chOff x="7196674" y="3103745"/>
            <a:chExt cx="860704" cy="1613433"/>
          </a:xfrm>
        </p:grpSpPr>
        <p:sp>
          <p:nvSpPr>
            <p:cNvPr id="12" name="矩形 11">
              <a:extLst>
                <a:ext uri="{FF2B5EF4-FFF2-40B4-BE49-F238E27FC236}">
                  <a16:creationId xmlns:a16="http://schemas.microsoft.com/office/drawing/2014/main" id="{6C93D7E8-5E43-476E-B2F5-BC9B3754B729}"/>
                </a:ext>
              </a:extLst>
            </p:cNvPr>
            <p:cNvSpPr/>
            <p:nvPr/>
          </p:nvSpPr>
          <p:spPr bwMode="auto">
            <a:xfrm>
              <a:off x="7196674" y="3103745"/>
              <a:ext cx="675121" cy="1426031"/>
            </a:xfrm>
            <a:prstGeom prst="rect">
              <a:avLst/>
            </a:prstGeom>
            <a:solidFill>
              <a:srgbClr val="00B7FA">
                <a:alpha val="50000"/>
              </a:srgbClr>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申请入驻信用生活</a:t>
              </a:r>
            </a:p>
          </p:txBody>
        </p:sp>
        <p:sp>
          <p:nvSpPr>
            <p:cNvPr id="46" name="椭圆 45">
              <a:extLst>
                <a:ext uri="{FF2B5EF4-FFF2-40B4-BE49-F238E27FC236}">
                  <a16:creationId xmlns:a16="http://schemas.microsoft.com/office/drawing/2014/main" id="{68DD9F73-073B-4000-92F2-0703E71054B2}"/>
                </a:ext>
              </a:extLst>
            </p:cNvPr>
            <p:cNvSpPr/>
            <p:nvPr/>
          </p:nvSpPr>
          <p:spPr bwMode="auto">
            <a:xfrm>
              <a:off x="7740268" y="4373520"/>
              <a:ext cx="317110" cy="343658"/>
            </a:xfrm>
            <a:prstGeom prst="ellipse">
              <a:avLst/>
            </a:prstGeom>
            <a:solidFill>
              <a:srgbClr val="FF0000"/>
            </a:solidFill>
            <a:ln w="38100" cap="flat" cmpd="sng" algn="ctr">
              <a:no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6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rPr>
                <a:t>7</a:t>
              </a:r>
              <a:endParaRPr lang="zh-CN" altLang="en-US" sz="6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endParaRPr>
            </a:p>
          </p:txBody>
        </p:sp>
      </p:grpSp>
      <p:cxnSp>
        <p:nvCxnSpPr>
          <p:cNvPr id="50" name="直接箭头连接符 49">
            <a:extLst>
              <a:ext uri="{FF2B5EF4-FFF2-40B4-BE49-F238E27FC236}">
                <a16:creationId xmlns:a16="http://schemas.microsoft.com/office/drawing/2014/main" id="{7E065366-F37E-43D9-B903-1DCC54ADDCEB}"/>
              </a:ext>
            </a:extLst>
          </p:cNvPr>
          <p:cNvCxnSpPr>
            <a:cxnSpLocks/>
            <a:endCxn id="12" idx="1"/>
          </p:cNvCxnSpPr>
          <p:nvPr/>
        </p:nvCxnSpPr>
        <p:spPr bwMode="auto">
          <a:xfrm>
            <a:off x="5163248" y="1377251"/>
            <a:ext cx="707815" cy="699406"/>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6" name="直接箭头连接符 55">
            <a:extLst>
              <a:ext uri="{FF2B5EF4-FFF2-40B4-BE49-F238E27FC236}">
                <a16:creationId xmlns:a16="http://schemas.microsoft.com/office/drawing/2014/main" id="{2C0C0F6E-6BF2-478B-A1F7-5DD191626008}"/>
              </a:ext>
            </a:extLst>
          </p:cNvPr>
          <p:cNvCxnSpPr>
            <a:cxnSpLocks/>
            <a:stCxn id="12" idx="3"/>
            <a:endCxn id="112" idx="1"/>
          </p:cNvCxnSpPr>
          <p:nvPr/>
        </p:nvCxnSpPr>
        <p:spPr bwMode="auto">
          <a:xfrm>
            <a:off x="6310677" y="2076659"/>
            <a:ext cx="484415" cy="6063"/>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79" name="直接箭头连接符 78">
            <a:extLst>
              <a:ext uri="{FF2B5EF4-FFF2-40B4-BE49-F238E27FC236}">
                <a16:creationId xmlns:a16="http://schemas.microsoft.com/office/drawing/2014/main" id="{E4275597-6B69-42B1-B7AC-623AAB17FD6F}"/>
              </a:ext>
            </a:extLst>
          </p:cNvPr>
          <p:cNvCxnSpPr>
            <a:stCxn id="14" idx="3"/>
            <a:endCxn id="15" idx="1"/>
          </p:cNvCxnSpPr>
          <p:nvPr/>
        </p:nvCxnSpPr>
        <p:spPr bwMode="auto">
          <a:xfrm>
            <a:off x="7920782" y="2081002"/>
            <a:ext cx="236499" cy="1722"/>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81" name="直接箭头连接符 80">
            <a:extLst>
              <a:ext uri="{FF2B5EF4-FFF2-40B4-BE49-F238E27FC236}">
                <a16:creationId xmlns:a16="http://schemas.microsoft.com/office/drawing/2014/main" id="{A18A9EB6-AF51-48AE-BDCD-02AE72401A3B}"/>
              </a:ext>
            </a:extLst>
          </p:cNvPr>
          <p:cNvCxnSpPr>
            <a:cxnSpLocks/>
            <a:stCxn id="7" idx="3"/>
            <a:endCxn id="10" idx="1"/>
          </p:cNvCxnSpPr>
          <p:nvPr/>
        </p:nvCxnSpPr>
        <p:spPr bwMode="auto">
          <a:xfrm>
            <a:off x="4219951" y="2798814"/>
            <a:ext cx="176203" cy="3605"/>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83" name="直接箭头连接符 82">
            <a:extLst>
              <a:ext uri="{FF2B5EF4-FFF2-40B4-BE49-F238E27FC236}">
                <a16:creationId xmlns:a16="http://schemas.microsoft.com/office/drawing/2014/main" id="{512C3B30-A4FA-4714-AD45-83527D4C2EDC}"/>
              </a:ext>
            </a:extLst>
          </p:cNvPr>
          <p:cNvCxnSpPr>
            <a:stCxn id="10" idx="3"/>
            <a:endCxn id="9" idx="1"/>
          </p:cNvCxnSpPr>
          <p:nvPr/>
        </p:nvCxnSpPr>
        <p:spPr bwMode="auto">
          <a:xfrm>
            <a:off x="4899840" y="2802420"/>
            <a:ext cx="154627" cy="3072"/>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85" name="直接箭头连接符 84">
            <a:extLst>
              <a:ext uri="{FF2B5EF4-FFF2-40B4-BE49-F238E27FC236}">
                <a16:creationId xmlns:a16="http://schemas.microsoft.com/office/drawing/2014/main" id="{4B1FFAD1-404F-4A89-B01C-BF859ABA4B5C}"/>
              </a:ext>
            </a:extLst>
          </p:cNvPr>
          <p:cNvCxnSpPr>
            <a:stCxn id="9" idx="3"/>
            <a:endCxn id="12" idx="1"/>
          </p:cNvCxnSpPr>
          <p:nvPr/>
        </p:nvCxnSpPr>
        <p:spPr bwMode="auto">
          <a:xfrm flipV="1">
            <a:off x="5550556" y="2076657"/>
            <a:ext cx="320507" cy="728836"/>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grpSp>
        <p:nvGrpSpPr>
          <p:cNvPr id="90" name="组合 89">
            <a:extLst>
              <a:ext uri="{FF2B5EF4-FFF2-40B4-BE49-F238E27FC236}">
                <a16:creationId xmlns:a16="http://schemas.microsoft.com/office/drawing/2014/main" id="{49C07161-66DD-4B1B-8AC4-FAFD0F010977}"/>
              </a:ext>
            </a:extLst>
          </p:cNvPr>
          <p:cNvGrpSpPr/>
          <p:nvPr/>
        </p:nvGrpSpPr>
        <p:grpSpPr>
          <a:xfrm>
            <a:off x="7470058" y="1724437"/>
            <a:ext cx="524466" cy="905160"/>
            <a:chOff x="7912902" y="3755403"/>
            <a:chExt cx="805430" cy="1390065"/>
          </a:xfrm>
        </p:grpSpPr>
        <p:sp>
          <p:nvSpPr>
            <p:cNvPr id="14" name="矩形 13">
              <a:extLst>
                <a:ext uri="{FF2B5EF4-FFF2-40B4-BE49-F238E27FC236}">
                  <a16:creationId xmlns:a16="http://schemas.microsoft.com/office/drawing/2014/main" id="{5255D613-4542-4D68-891B-7A9DCAC63471}"/>
                </a:ext>
              </a:extLst>
            </p:cNvPr>
            <p:cNvSpPr/>
            <p:nvPr/>
          </p:nvSpPr>
          <p:spPr bwMode="auto">
            <a:xfrm>
              <a:off x="7912902" y="3755403"/>
              <a:ext cx="692183" cy="1095172"/>
            </a:xfrm>
            <a:prstGeom prst="rect">
              <a:avLst/>
            </a:prstGeom>
            <a:solidFill>
              <a:srgbClr val="00B7FA">
                <a:alpha val="50000"/>
              </a:srgbClr>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提交上线资料</a:t>
              </a:r>
            </a:p>
          </p:txBody>
        </p:sp>
        <p:sp>
          <p:nvSpPr>
            <p:cNvPr id="86" name="椭圆 85">
              <a:extLst>
                <a:ext uri="{FF2B5EF4-FFF2-40B4-BE49-F238E27FC236}">
                  <a16:creationId xmlns:a16="http://schemas.microsoft.com/office/drawing/2014/main" id="{1E752F89-59D0-4E72-A010-5B3FFDE6098B}"/>
                </a:ext>
              </a:extLst>
            </p:cNvPr>
            <p:cNvSpPr/>
            <p:nvPr/>
          </p:nvSpPr>
          <p:spPr bwMode="auto">
            <a:xfrm>
              <a:off x="8388074" y="4801811"/>
              <a:ext cx="330258" cy="343657"/>
            </a:xfrm>
            <a:prstGeom prst="ellipse">
              <a:avLst/>
            </a:prstGeom>
            <a:solidFill>
              <a:srgbClr val="FF0000"/>
            </a:solidFill>
            <a:ln w="38100" cap="flat" cmpd="sng" algn="ctr">
              <a:no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6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rPr>
                <a:t>9</a:t>
              </a:r>
              <a:endParaRPr lang="zh-CN" altLang="en-US" sz="6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endParaRPr>
            </a:p>
          </p:txBody>
        </p:sp>
      </p:grpSp>
      <p:grpSp>
        <p:nvGrpSpPr>
          <p:cNvPr id="91" name="组合 90">
            <a:extLst>
              <a:ext uri="{FF2B5EF4-FFF2-40B4-BE49-F238E27FC236}">
                <a16:creationId xmlns:a16="http://schemas.microsoft.com/office/drawing/2014/main" id="{071EA22B-E98E-4AB7-8BF1-6C7A10600DCE}"/>
              </a:ext>
            </a:extLst>
          </p:cNvPr>
          <p:cNvGrpSpPr/>
          <p:nvPr/>
        </p:nvGrpSpPr>
        <p:grpSpPr>
          <a:xfrm>
            <a:off x="8157281" y="1726163"/>
            <a:ext cx="486930" cy="914253"/>
            <a:chOff x="9176750" y="3743538"/>
            <a:chExt cx="747785" cy="1404028"/>
          </a:xfrm>
        </p:grpSpPr>
        <p:sp>
          <p:nvSpPr>
            <p:cNvPr id="15" name="矩形 14">
              <a:extLst>
                <a:ext uri="{FF2B5EF4-FFF2-40B4-BE49-F238E27FC236}">
                  <a16:creationId xmlns:a16="http://schemas.microsoft.com/office/drawing/2014/main" id="{CE90F678-A480-4413-A349-41D5CD9AA49F}"/>
                </a:ext>
              </a:extLst>
            </p:cNvPr>
            <p:cNvSpPr/>
            <p:nvPr/>
          </p:nvSpPr>
          <p:spPr bwMode="auto">
            <a:xfrm>
              <a:off x="9176750" y="3743538"/>
              <a:ext cx="692183" cy="1095171"/>
            </a:xfrm>
            <a:prstGeom prst="rect">
              <a:avLst/>
            </a:prstGeom>
            <a:solidFill>
              <a:schemeClr val="accent2">
                <a:lumMod val="60000"/>
                <a:lumOff val="40000"/>
                <a:alpha val="50000"/>
              </a:schemeClr>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等待资料审核</a:t>
              </a:r>
            </a:p>
          </p:txBody>
        </p:sp>
        <p:sp>
          <p:nvSpPr>
            <p:cNvPr id="87" name="椭圆 86">
              <a:extLst>
                <a:ext uri="{FF2B5EF4-FFF2-40B4-BE49-F238E27FC236}">
                  <a16:creationId xmlns:a16="http://schemas.microsoft.com/office/drawing/2014/main" id="{DFCD88A1-3565-4012-AB9A-F041124A2BE5}"/>
                </a:ext>
              </a:extLst>
            </p:cNvPr>
            <p:cNvSpPr/>
            <p:nvPr/>
          </p:nvSpPr>
          <p:spPr bwMode="auto">
            <a:xfrm>
              <a:off x="9594277" y="4770678"/>
              <a:ext cx="330258" cy="376888"/>
            </a:xfrm>
            <a:prstGeom prst="ellipse">
              <a:avLst/>
            </a:prstGeom>
            <a:solidFill>
              <a:srgbClr val="FF0000"/>
            </a:solidFill>
            <a:ln w="38100" cap="flat" cmpd="sng" algn="ctr">
              <a:no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7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rPr>
                <a:t>10</a:t>
              </a:r>
              <a:endParaRPr lang="zh-CN" altLang="en-US" sz="7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endParaRPr>
            </a:p>
          </p:txBody>
        </p:sp>
      </p:grpSp>
      <p:cxnSp>
        <p:nvCxnSpPr>
          <p:cNvPr id="89" name="直接箭头连接符 88">
            <a:extLst>
              <a:ext uri="{FF2B5EF4-FFF2-40B4-BE49-F238E27FC236}">
                <a16:creationId xmlns:a16="http://schemas.microsoft.com/office/drawing/2014/main" id="{46CA4063-6B3C-455A-A849-E9F852192E44}"/>
              </a:ext>
            </a:extLst>
          </p:cNvPr>
          <p:cNvCxnSpPr>
            <a:stCxn id="15" idx="3"/>
            <a:endCxn id="16" idx="1"/>
          </p:cNvCxnSpPr>
          <p:nvPr/>
        </p:nvCxnSpPr>
        <p:spPr bwMode="auto">
          <a:xfrm>
            <a:off x="8608005" y="2082731"/>
            <a:ext cx="599325" cy="2768"/>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106" name="标题 1">
            <a:extLst>
              <a:ext uri="{FF2B5EF4-FFF2-40B4-BE49-F238E27FC236}">
                <a16:creationId xmlns:a16="http://schemas.microsoft.com/office/drawing/2014/main" id="{53419BF1-A3B2-4558-8EFC-E4C5164D8191}"/>
              </a:ext>
            </a:extLst>
          </p:cNvPr>
          <p:cNvSpPr txBox="1">
            <a:spLocks/>
          </p:cNvSpPr>
          <p:nvPr/>
        </p:nvSpPr>
        <p:spPr>
          <a:xfrm>
            <a:off x="788358" y="152418"/>
            <a:ext cx="5044145" cy="367648"/>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823" b="1" kern="0" spc="206" dirty="0"/>
              <a:t>二、 </a:t>
            </a:r>
            <a:r>
              <a:rPr lang="zh-CN" altLang="en-US" sz="1823" b="1" dirty="0">
                <a:latin typeface="Helvetica"/>
                <a:ea typeface="Helvetica"/>
                <a:cs typeface="Helvetica"/>
              </a:rPr>
              <a:t>“信用</a:t>
            </a:r>
            <a:r>
              <a:rPr lang="en-US" altLang="zh-CN" sz="1823" b="1" dirty="0">
                <a:latin typeface="Helvetica"/>
                <a:ea typeface="Helvetica"/>
                <a:cs typeface="Helvetica"/>
              </a:rPr>
              <a:t>+</a:t>
            </a:r>
            <a:r>
              <a:rPr lang="zh-CN" altLang="en-US" sz="1823" b="1" dirty="0">
                <a:latin typeface="Helvetica"/>
                <a:ea typeface="Helvetica"/>
                <a:cs typeface="Helvetica"/>
              </a:rPr>
              <a:t>”商户接入概览</a:t>
            </a:r>
            <a:endParaRPr lang="zh-CN" altLang="en-US" sz="1823" b="1" kern="0" spc="206" dirty="0"/>
          </a:p>
        </p:txBody>
      </p:sp>
      <p:grpSp>
        <p:nvGrpSpPr>
          <p:cNvPr id="111" name="组合 110">
            <a:extLst>
              <a:ext uri="{FF2B5EF4-FFF2-40B4-BE49-F238E27FC236}">
                <a16:creationId xmlns:a16="http://schemas.microsoft.com/office/drawing/2014/main" id="{16659557-0EAC-4241-9EDF-BCFD82AAECEC}"/>
              </a:ext>
            </a:extLst>
          </p:cNvPr>
          <p:cNvGrpSpPr/>
          <p:nvPr/>
        </p:nvGrpSpPr>
        <p:grpSpPr>
          <a:xfrm>
            <a:off x="6795092" y="1726153"/>
            <a:ext cx="524466" cy="923853"/>
            <a:chOff x="7912902" y="3752460"/>
            <a:chExt cx="805430" cy="1418776"/>
          </a:xfrm>
        </p:grpSpPr>
        <p:sp>
          <p:nvSpPr>
            <p:cNvPr id="112" name="矩形 111">
              <a:extLst>
                <a:ext uri="{FF2B5EF4-FFF2-40B4-BE49-F238E27FC236}">
                  <a16:creationId xmlns:a16="http://schemas.microsoft.com/office/drawing/2014/main" id="{B2505CF1-A3D7-44A6-9265-DC005D06B019}"/>
                </a:ext>
              </a:extLst>
            </p:cNvPr>
            <p:cNvSpPr/>
            <p:nvPr/>
          </p:nvSpPr>
          <p:spPr bwMode="auto">
            <a:xfrm>
              <a:off x="7912902" y="3752460"/>
              <a:ext cx="692183" cy="1095172"/>
            </a:xfrm>
            <a:prstGeom prst="rect">
              <a:avLst/>
            </a:prstGeom>
            <a:solidFill>
              <a:schemeClr val="accent2">
                <a:lumMod val="60000"/>
                <a:lumOff val="40000"/>
                <a:alpha val="50000"/>
              </a:schemeClr>
            </a:solidFill>
            <a:ln w="38100" cap="flat" cmpd="sng" algn="ctr">
              <a:noFill/>
              <a:prstDash val="solid"/>
              <a:miter lim="400000"/>
              <a:headEnd type="none" w="med" len="med"/>
              <a:tailEnd type="none" w="med" len="med"/>
            </a:ln>
            <a:effectLst>
              <a:softEdge rad="12700"/>
            </a:effectLst>
          </p:spPr>
          <p:txBody>
            <a:bodyPr vert="horz" wrap="square" lIns="33079" tIns="33079" rIns="33079" bIns="33079" numCol="1" rtlCol="0" anchor="ctr" anchorCtr="0" compatLnSpc="1">
              <a:prstTxWarp prst="textNoShape">
                <a:avLst/>
              </a:prstTxWarp>
              <a:spAutoFit/>
            </a:bodyPr>
            <a:lstStyle/>
            <a:p>
              <a:pPr algn="ctr"/>
              <a:r>
                <a:rPr lang="zh-CN" altLang="en-US" sz="1400" dirty="0">
                  <a:latin typeface="微软雅黑 Light" panose="020B0502040204020203" pitchFamily="34" charset="-122"/>
                  <a:ea typeface="微软雅黑 Light" panose="020B0502040204020203" pitchFamily="34" charset="-122"/>
                  <a:cs typeface="Microsoft YaHei" charset="0"/>
                  <a:sym typeface="Microsoft YaHei" charset="0"/>
                </a:rPr>
                <a:t>等待流程验收</a:t>
              </a:r>
            </a:p>
          </p:txBody>
        </p:sp>
        <p:sp>
          <p:nvSpPr>
            <p:cNvPr id="113" name="椭圆 112">
              <a:extLst>
                <a:ext uri="{FF2B5EF4-FFF2-40B4-BE49-F238E27FC236}">
                  <a16:creationId xmlns:a16="http://schemas.microsoft.com/office/drawing/2014/main" id="{A901486F-9161-424E-90EA-944EE2AD32F6}"/>
                </a:ext>
              </a:extLst>
            </p:cNvPr>
            <p:cNvSpPr/>
            <p:nvPr/>
          </p:nvSpPr>
          <p:spPr bwMode="auto">
            <a:xfrm>
              <a:off x="8388074" y="4794347"/>
              <a:ext cx="330258" cy="376889"/>
            </a:xfrm>
            <a:prstGeom prst="ellipse">
              <a:avLst/>
            </a:prstGeom>
            <a:solidFill>
              <a:srgbClr val="FF0000"/>
            </a:solidFill>
            <a:ln w="38100" cap="flat" cmpd="sng" algn="ctr">
              <a:no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pPr algn="ctr"/>
              <a:r>
                <a:rPr lang="en-US" altLang="zh-CN" sz="7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rPr>
                <a:t>8</a:t>
              </a:r>
              <a:endParaRPr lang="zh-CN" altLang="en-US" sz="700" b="1" dirty="0">
                <a:solidFill>
                  <a:schemeClr val="bg1"/>
                </a:solidFill>
                <a:latin typeface="微软雅黑 Light" panose="020B0502040204020203" pitchFamily="34" charset="-122"/>
                <a:ea typeface="微软雅黑 Light" panose="020B0502040204020203" pitchFamily="34" charset="-122"/>
                <a:cs typeface="Microsoft YaHei" charset="0"/>
                <a:sym typeface="Microsoft YaHei" charset="0"/>
              </a:endParaRPr>
            </a:p>
          </p:txBody>
        </p:sp>
      </p:grpSp>
      <p:cxnSp>
        <p:nvCxnSpPr>
          <p:cNvPr id="116" name="直接箭头连接符 115">
            <a:extLst>
              <a:ext uri="{FF2B5EF4-FFF2-40B4-BE49-F238E27FC236}">
                <a16:creationId xmlns:a16="http://schemas.microsoft.com/office/drawing/2014/main" id="{E8E662CF-8217-4605-9EDC-D1711BAA7DD2}"/>
              </a:ext>
            </a:extLst>
          </p:cNvPr>
          <p:cNvCxnSpPr>
            <a:stCxn id="112" idx="3"/>
            <a:endCxn id="14" idx="1"/>
          </p:cNvCxnSpPr>
          <p:nvPr/>
        </p:nvCxnSpPr>
        <p:spPr bwMode="auto">
          <a:xfrm flipV="1">
            <a:off x="7245816" y="2081002"/>
            <a:ext cx="224242" cy="172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49" name="矩形 48">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67174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2F5F5AC-D7C2-47DF-899F-E9268221E22A}"/>
              </a:ext>
            </a:extLst>
          </p:cNvPr>
          <p:cNvSpPr/>
          <p:nvPr/>
        </p:nvSpPr>
        <p:spPr bwMode="auto">
          <a:xfrm>
            <a:off x="1996458" y="774942"/>
            <a:ext cx="1782829" cy="1800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7" name="标题 1">
            <a:extLst>
              <a:ext uri="{FF2B5EF4-FFF2-40B4-BE49-F238E27FC236}">
                <a16:creationId xmlns:a16="http://schemas.microsoft.com/office/drawing/2014/main" id="{77CF7BBC-C825-4AD3-A0AB-83D763715E54}"/>
              </a:ext>
            </a:extLst>
          </p:cNvPr>
          <p:cNvSpPr txBox="1">
            <a:spLocks/>
          </p:cNvSpPr>
          <p:nvPr/>
        </p:nvSpPr>
        <p:spPr>
          <a:xfrm>
            <a:off x="719684" y="147414"/>
            <a:ext cx="5044145" cy="367648"/>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三、行业方案选择</a:t>
            </a:r>
          </a:p>
        </p:txBody>
      </p:sp>
      <p:pic>
        <p:nvPicPr>
          <p:cNvPr id="1026" name="Picture 2" descr="图片">
            <a:extLst>
              <a:ext uri="{FF2B5EF4-FFF2-40B4-BE49-F238E27FC236}">
                <a16:creationId xmlns:a16="http://schemas.microsoft.com/office/drawing/2014/main" id="{C0D2805C-DD48-45A0-8602-6E3E8FF72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463" y="881348"/>
            <a:ext cx="328223" cy="32822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D7AD801-892E-4FFF-80A1-6BE4D957B478}"/>
              </a:ext>
            </a:extLst>
          </p:cNvPr>
          <p:cNvSpPr/>
          <p:nvPr/>
        </p:nvSpPr>
        <p:spPr>
          <a:xfrm>
            <a:off x="2002216" y="1294703"/>
            <a:ext cx="1748717" cy="276999"/>
          </a:xfrm>
          <a:prstGeom prst="rect">
            <a:avLst/>
          </a:prstGeom>
        </p:spPr>
        <p:txBody>
          <a:bodyPr wrap="square">
            <a:spAutoFit/>
          </a:bodyPr>
          <a:lstStyle/>
          <a:p>
            <a:pPr algn="ctr"/>
            <a:r>
              <a:rPr lang="zh-CN" altLang="en-US" sz="1200" b="1" dirty="0">
                <a:solidFill>
                  <a:schemeClr val="bg1"/>
                </a:solidFill>
              </a:rPr>
              <a:t>信用借还小额租赁方案</a:t>
            </a:r>
            <a:endParaRPr lang="en-US" altLang="zh-CN" sz="1200" b="1" dirty="0">
              <a:solidFill>
                <a:schemeClr val="bg1"/>
              </a:solidFill>
            </a:endParaRPr>
          </a:p>
        </p:txBody>
      </p:sp>
      <p:sp>
        <p:nvSpPr>
          <p:cNvPr id="21" name="矩形 20">
            <a:extLst>
              <a:ext uri="{FF2B5EF4-FFF2-40B4-BE49-F238E27FC236}">
                <a16:creationId xmlns:a16="http://schemas.microsoft.com/office/drawing/2014/main" id="{AB89923C-3943-47A5-8B48-AE48814AED48}"/>
              </a:ext>
            </a:extLst>
          </p:cNvPr>
          <p:cNvSpPr/>
          <p:nvPr/>
        </p:nvSpPr>
        <p:spPr>
          <a:xfrm>
            <a:off x="2002216" y="1620330"/>
            <a:ext cx="1835582" cy="733791"/>
          </a:xfrm>
          <a:prstGeom prst="rect">
            <a:avLst/>
          </a:prstGeom>
        </p:spPr>
        <p:txBody>
          <a:bodyPr wrap="square">
            <a:spAutoFit/>
          </a:bodyPr>
          <a:lstStyle/>
          <a:p>
            <a:pPr marL="186080" indent="-186080">
              <a:buClr>
                <a:schemeClr val="bg1"/>
              </a:buClr>
              <a:buFont typeface="Arial" panose="020B0604020202020204" pitchFamily="34" charset="0"/>
              <a:buChar char="•"/>
            </a:pPr>
            <a:r>
              <a:rPr lang="zh-CN" altLang="en-US" sz="1042" dirty="0">
                <a:solidFill>
                  <a:schemeClr val="bg1"/>
                </a:solidFill>
              </a:rPr>
              <a:t>免押金租赁的解决方案</a:t>
            </a:r>
            <a:endParaRPr lang="en-US" altLang="zh-CN" sz="1042" dirty="0">
              <a:solidFill>
                <a:schemeClr val="bg1"/>
              </a:solidFill>
            </a:endParaRPr>
          </a:p>
          <a:p>
            <a:pPr marL="186080" indent="-186080">
              <a:buClr>
                <a:schemeClr val="bg1"/>
              </a:buClr>
              <a:buFont typeface="Arial" panose="020B0604020202020204" pitchFamily="34" charset="0"/>
              <a:buChar char="•"/>
            </a:pPr>
            <a:r>
              <a:rPr lang="zh-CN" altLang="en-US" sz="1042" dirty="0">
                <a:solidFill>
                  <a:schemeClr val="bg1"/>
                </a:solidFill>
              </a:rPr>
              <a:t>降低用户门槛提升体验</a:t>
            </a:r>
            <a:endParaRPr lang="en-US" altLang="zh-CN" sz="1042" dirty="0">
              <a:solidFill>
                <a:schemeClr val="bg1"/>
              </a:solidFill>
            </a:endParaRPr>
          </a:p>
          <a:p>
            <a:pPr marL="186080" indent="-186080">
              <a:buClr>
                <a:schemeClr val="bg1"/>
              </a:buClr>
              <a:buFont typeface="Arial" panose="020B0604020202020204" pitchFamily="34" charset="0"/>
              <a:buChar char="•"/>
            </a:pPr>
            <a:r>
              <a:rPr lang="zh-CN" altLang="en-US" sz="1042" dirty="0">
                <a:solidFill>
                  <a:schemeClr val="bg1"/>
                </a:solidFill>
              </a:rPr>
              <a:t>商家风控能力要求低</a:t>
            </a:r>
            <a:endParaRPr lang="en-US" altLang="zh-CN" sz="1042" dirty="0">
              <a:solidFill>
                <a:schemeClr val="bg1"/>
              </a:solidFill>
            </a:endParaRPr>
          </a:p>
          <a:p>
            <a:pPr marL="186080" indent="-186080">
              <a:buClr>
                <a:schemeClr val="bg1"/>
              </a:buClr>
              <a:buFont typeface="Arial" panose="020B0604020202020204" pitchFamily="34" charset="0"/>
              <a:buChar char="•"/>
            </a:pPr>
            <a:r>
              <a:rPr lang="zh-CN" altLang="en-US" sz="1042" dirty="0">
                <a:solidFill>
                  <a:schemeClr val="bg1"/>
                </a:solidFill>
              </a:rPr>
              <a:t>支持代扣和预售权</a:t>
            </a:r>
            <a:endParaRPr lang="en-US" altLang="zh-CN" sz="1042" dirty="0">
              <a:solidFill>
                <a:schemeClr val="bg1"/>
              </a:solidFill>
            </a:endParaRPr>
          </a:p>
        </p:txBody>
      </p:sp>
      <p:pic>
        <p:nvPicPr>
          <p:cNvPr id="6" name="图片 5">
            <a:extLst>
              <a:ext uri="{FF2B5EF4-FFF2-40B4-BE49-F238E27FC236}">
                <a16:creationId xmlns:a16="http://schemas.microsoft.com/office/drawing/2014/main" id="{5A73C0E8-9373-4DB1-A06A-FA9DACF624B5}"/>
              </a:ext>
            </a:extLst>
          </p:cNvPr>
          <p:cNvPicPr>
            <a:picLocks noChangeAspect="1"/>
          </p:cNvPicPr>
          <p:nvPr/>
        </p:nvPicPr>
        <p:blipFill rotWithShape="1">
          <a:blip r:embed="rId4"/>
          <a:srcRect b="12479"/>
          <a:stretch/>
        </p:blipFill>
        <p:spPr>
          <a:xfrm>
            <a:off x="2010486" y="2502250"/>
            <a:ext cx="1748718" cy="592453"/>
          </a:xfrm>
          <a:prstGeom prst="rect">
            <a:avLst/>
          </a:prstGeom>
        </p:spPr>
      </p:pic>
      <p:sp>
        <p:nvSpPr>
          <p:cNvPr id="19" name="矩形 18">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
        <p:nvSpPr>
          <p:cNvPr id="20" name="矩形 19">
            <a:extLst>
              <a:ext uri="{FF2B5EF4-FFF2-40B4-BE49-F238E27FC236}">
                <a16:creationId xmlns:a16="http://schemas.microsoft.com/office/drawing/2014/main" id="{DC754C3B-59F9-48A6-9EEC-9AC69EAFA213}"/>
              </a:ext>
            </a:extLst>
          </p:cNvPr>
          <p:cNvSpPr/>
          <p:nvPr/>
        </p:nvSpPr>
        <p:spPr bwMode="auto">
          <a:xfrm>
            <a:off x="4188570" y="774942"/>
            <a:ext cx="1869693" cy="1800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sym typeface="Microsoft YaHei" charset="0"/>
            </a:endParaRPr>
          </a:p>
        </p:txBody>
      </p:sp>
      <p:sp>
        <p:nvSpPr>
          <p:cNvPr id="22" name="矩形 21">
            <a:extLst>
              <a:ext uri="{FF2B5EF4-FFF2-40B4-BE49-F238E27FC236}">
                <a16:creationId xmlns:a16="http://schemas.microsoft.com/office/drawing/2014/main" id="{D29FDE1F-3EF1-4EF7-83C6-059AE0B00B76}"/>
              </a:ext>
            </a:extLst>
          </p:cNvPr>
          <p:cNvSpPr/>
          <p:nvPr/>
        </p:nvSpPr>
        <p:spPr>
          <a:xfrm>
            <a:off x="4177080" y="1299493"/>
            <a:ext cx="1891120" cy="276999"/>
          </a:xfrm>
          <a:prstGeom prst="rect">
            <a:avLst/>
          </a:prstGeom>
        </p:spPr>
        <p:txBody>
          <a:bodyPr wrap="square">
            <a:spAutoFit/>
          </a:bodyPr>
          <a:lstStyle/>
          <a:p>
            <a:pPr algn="ctr"/>
            <a:r>
              <a:rPr lang="zh-CN" altLang="en-US" sz="1200" b="1" dirty="0">
                <a:solidFill>
                  <a:schemeClr val="bg1"/>
                </a:solidFill>
              </a:rPr>
              <a:t>新服务解决方案</a:t>
            </a:r>
            <a:endParaRPr lang="en-US" altLang="zh-CN" sz="1200" b="1" dirty="0">
              <a:solidFill>
                <a:schemeClr val="bg1"/>
              </a:solidFill>
            </a:endParaRPr>
          </a:p>
        </p:txBody>
      </p:sp>
      <p:sp>
        <p:nvSpPr>
          <p:cNvPr id="23" name="矩形 22">
            <a:extLst>
              <a:ext uri="{FF2B5EF4-FFF2-40B4-BE49-F238E27FC236}">
                <a16:creationId xmlns:a16="http://schemas.microsoft.com/office/drawing/2014/main" id="{1818DA3D-DD7F-49A6-9CAB-AE782951C3CB}"/>
              </a:ext>
            </a:extLst>
          </p:cNvPr>
          <p:cNvSpPr/>
          <p:nvPr/>
        </p:nvSpPr>
        <p:spPr>
          <a:xfrm>
            <a:off x="4303818" y="1563469"/>
            <a:ext cx="1835582" cy="894156"/>
          </a:xfrm>
          <a:prstGeom prst="rect">
            <a:avLst/>
          </a:prstGeom>
        </p:spPr>
        <p:txBody>
          <a:bodyPr wrap="square">
            <a:spAutoFit/>
          </a:bodyPr>
          <a:lstStyle/>
          <a:p>
            <a:pPr marL="186080" indent="-186080">
              <a:buClr>
                <a:schemeClr val="bg1"/>
              </a:buClr>
              <a:buFont typeface="Arial" panose="020B0604020202020204" pitchFamily="34" charset="0"/>
              <a:buChar char="•"/>
            </a:pPr>
            <a:r>
              <a:rPr lang="zh-CN" altLang="en-US" sz="1042" b="1" dirty="0">
                <a:solidFill>
                  <a:schemeClr val="bg1"/>
                </a:solidFill>
              </a:rPr>
              <a:t>免押长租服务类物品</a:t>
            </a:r>
            <a:endParaRPr lang="en-US" altLang="zh-CN" sz="1042" b="1" dirty="0">
              <a:solidFill>
                <a:schemeClr val="bg1"/>
              </a:solidFill>
            </a:endParaRPr>
          </a:p>
          <a:p>
            <a:pPr marL="186080" indent="-186080">
              <a:buClr>
                <a:schemeClr val="bg1"/>
              </a:buClr>
              <a:buFont typeface="Arial" panose="020B0604020202020204" pitchFamily="34" charset="0"/>
              <a:buChar char="•"/>
            </a:pPr>
            <a:r>
              <a:rPr lang="zh-CN" altLang="en-US" sz="1042" b="1" dirty="0">
                <a:solidFill>
                  <a:schemeClr val="bg1"/>
                </a:solidFill>
              </a:rPr>
              <a:t>低成本获得长期订单</a:t>
            </a:r>
            <a:endParaRPr lang="en-US" altLang="zh-CN" sz="1042" b="1" dirty="0">
              <a:solidFill>
                <a:schemeClr val="bg1"/>
              </a:solidFill>
            </a:endParaRPr>
          </a:p>
          <a:p>
            <a:pPr marL="186080" indent="-186080">
              <a:buClr>
                <a:schemeClr val="bg1"/>
              </a:buClr>
              <a:buFont typeface="Arial" panose="020B0604020202020204" pitchFamily="34" charset="0"/>
              <a:buChar char="•"/>
            </a:pPr>
            <a:r>
              <a:rPr lang="zh-CN" altLang="en-US" sz="1042" b="1" dirty="0">
                <a:solidFill>
                  <a:schemeClr val="bg1"/>
                </a:solidFill>
              </a:rPr>
              <a:t>周期性服务扣款</a:t>
            </a:r>
            <a:endParaRPr lang="en-US" altLang="zh-CN" sz="1042" b="1" dirty="0">
              <a:solidFill>
                <a:schemeClr val="bg1"/>
              </a:solidFill>
            </a:endParaRPr>
          </a:p>
          <a:p>
            <a:pPr marL="186080" indent="-186080">
              <a:buClr>
                <a:schemeClr val="bg1"/>
              </a:buClr>
              <a:buFont typeface="Arial" panose="020B0604020202020204" pitchFamily="34" charset="0"/>
              <a:buChar char="•"/>
            </a:pPr>
            <a:r>
              <a:rPr lang="zh-CN" altLang="en-US" sz="1042" b="1" dirty="0">
                <a:solidFill>
                  <a:schemeClr val="bg1"/>
                </a:solidFill>
              </a:rPr>
              <a:t>商家风控能力要求低</a:t>
            </a:r>
            <a:endParaRPr lang="en-US" altLang="zh-CN" sz="1042" b="1" dirty="0">
              <a:solidFill>
                <a:schemeClr val="bg1"/>
              </a:solidFill>
            </a:endParaRPr>
          </a:p>
          <a:p>
            <a:pPr marL="186080" indent="-186080">
              <a:buClr>
                <a:schemeClr val="bg1"/>
              </a:buClr>
              <a:buFont typeface="Arial" panose="020B0604020202020204" pitchFamily="34" charset="0"/>
              <a:buChar char="•"/>
            </a:pPr>
            <a:r>
              <a:rPr lang="zh-CN" altLang="en-US" sz="1042" b="1" dirty="0">
                <a:solidFill>
                  <a:schemeClr val="bg1"/>
                </a:solidFill>
              </a:rPr>
              <a:t>支持代扣和预售权</a:t>
            </a:r>
            <a:endParaRPr lang="en-US" altLang="zh-CN" sz="1042" b="1" dirty="0">
              <a:solidFill>
                <a:schemeClr val="bg1"/>
              </a:solidFill>
            </a:endParaRPr>
          </a:p>
        </p:txBody>
      </p:sp>
      <p:sp>
        <p:nvSpPr>
          <p:cNvPr id="24" name="矩形 23">
            <a:extLst>
              <a:ext uri="{FF2B5EF4-FFF2-40B4-BE49-F238E27FC236}">
                <a16:creationId xmlns:a16="http://schemas.microsoft.com/office/drawing/2014/main" id="{0960E980-9FD1-4D3C-95B8-995518AEE9E1}"/>
              </a:ext>
            </a:extLst>
          </p:cNvPr>
          <p:cNvSpPr/>
          <p:nvPr/>
        </p:nvSpPr>
        <p:spPr bwMode="auto">
          <a:xfrm>
            <a:off x="6557358" y="800484"/>
            <a:ext cx="1869693" cy="1800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30" name="矩形 29">
            <a:extLst>
              <a:ext uri="{FF2B5EF4-FFF2-40B4-BE49-F238E27FC236}">
                <a16:creationId xmlns:a16="http://schemas.microsoft.com/office/drawing/2014/main" id="{A67D2524-3889-4FB4-BC06-5838B018E91D}"/>
              </a:ext>
            </a:extLst>
          </p:cNvPr>
          <p:cNvSpPr/>
          <p:nvPr/>
        </p:nvSpPr>
        <p:spPr>
          <a:xfrm>
            <a:off x="6591123" y="1305610"/>
            <a:ext cx="1748717" cy="307777"/>
          </a:xfrm>
          <a:prstGeom prst="rect">
            <a:avLst/>
          </a:prstGeom>
        </p:spPr>
        <p:txBody>
          <a:bodyPr wrap="square">
            <a:spAutoFit/>
          </a:bodyPr>
          <a:lstStyle/>
          <a:p>
            <a:pPr algn="ctr"/>
            <a:r>
              <a:rPr lang="zh-CN" altLang="en-US" sz="1400" dirty="0">
                <a:solidFill>
                  <a:schemeClr val="bg1"/>
                </a:solidFill>
              </a:rPr>
              <a:t>自选合作方案</a:t>
            </a:r>
            <a:endParaRPr lang="en-US" altLang="zh-CN" sz="1400" dirty="0">
              <a:solidFill>
                <a:schemeClr val="bg1"/>
              </a:solidFill>
            </a:endParaRPr>
          </a:p>
        </p:txBody>
      </p:sp>
      <p:sp>
        <p:nvSpPr>
          <p:cNvPr id="31" name="矩形 30">
            <a:extLst>
              <a:ext uri="{FF2B5EF4-FFF2-40B4-BE49-F238E27FC236}">
                <a16:creationId xmlns:a16="http://schemas.microsoft.com/office/drawing/2014/main" id="{2024EFBB-F1D5-4F44-8BE0-5A2F7401C6DD}"/>
              </a:ext>
            </a:extLst>
          </p:cNvPr>
          <p:cNvSpPr/>
          <p:nvPr/>
        </p:nvSpPr>
        <p:spPr>
          <a:xfrm>
            <a:off x="6619823" y="1620331"/>
            <a:ext cx="1835582" cy="733791"/>
          </a:xfrm>
          <a:prstGeom prst="rect">
            <a:avLst/>
          </a:prstGeom>
        </p:spPr>
        <p:txBody>
          <a:bodyPr wrap="square">
            <a:spAutoFit/>
          </a:bodyPr>
          <a:lstStyle/>
          <a:p>
            <a:pPr marL="186080" indent="-186080">
              <a:buClr>
                <a:schemeClr val="bg1"/>
              </a:buClr>
              <a:buFont typeface="Arial" panose="020B0604020202020204" pitchFamily="34" charset="0"/>
              <a:buChar char="•"/>
            </a:pPr>
            <a:r>
              <a:rPr lang="zh-CN" altLang="en-US" sz="1042" b="1" dirty="0">
                <a:solidFill>
                  <a:schemeClr val="bg1"/>
                </a:solidFill>
              </a:rPr>
              <a:t>灵活结合芝麻信用</a:t>
            </a:r>
            <a:endParaRPr lang="en-US" altLang="zh-CN" sz="1042" b="1" dirty="0">
              <a:solidFill>
                <a:schemeClr val="bg1"/>
              </a:solidFill>
            </a:endParaRPr>
          </a:p>
          <a:p>
            <a:pPr marL="186080" indent="-186080">
              <a:buClr>
                <a:schemeClr val="bg1"/>
              </a:buClr>
              <a:buFont typeface="Arial" panose="020B0604020202020204" pitchFamily="34" charset="0"/>
              <a:buChar char="•"/>
            </a:pPr>
            <a:r>
              <a:rPr lang="zh-CN" altLang="en-US" sz="1042" b="1" dirty="0">
                <a:solidFill>
                  <a:schemeClr val="bg1"/>
                </a:solidFill>
              </a:rPr>
              <a:t>自定义服务场景</a:t>
            </a:r>
            <a:endParaRPr lang="en-US" altLang="zh-CN" sz="1042" b="1" dirty="0">
              <a:solidFill>
                <a:schemeClr val="bg1"/>
              </a:solidFill>
            </a:endParaRPr>
          </a:p>
          <a:p>
            <a:pPr marL="186080" indent="-186080">
              <a:buClr>
                <a:schemeClr val="bg1"/>
              </a:buClr>
              <a:buFont typeface="Arial" panose="020B0604020202020204" pitchFamily="34" charset="0"/>
              <a:buChar char="•"/>
            </a:pPr>
            <a:r>
              <a:rPr lang="zh-CN" altLang="en-US" sz="1042" b="1" dirty="0">
                <a:solidFill>
                  <a:schemeClr val="bg1"/>
                </a:solidFill>
              </a:rPr>
              <a:t>多样风控能力</a:t>
            </a:r>
            <a:endParaRPr lang="en-US" altLang="zh-CN" sz="1042" b="1" dirty="0">
              <a:solidFill>
                <a:schemeClr val="bg1"/>
              </a:solidFill>
            </a:endParaRPr>
          </a:p>
          <a:p>
            <a:pPr marL="186080" indent="-186080">
              <a:buClr>
                <a:schemeClr val="bg1"/>
              </a:buClr>
              <a:buFont typeface="Arial" panose="020B0604020202020204" pitchFamily="34" charset="0"/>
              <a:buChar char="•"/>
            </a:pPr>
            <a:r>
              <a:rPr lang="zh-CN" altLang="en-US" sz="1042" b="1" dirty="0">
                <a:solidFill>
                  <a:schemeClr val="bg1"/>
                </a:solidFill>
              </a:rPr>
              <a:t>同等资源扶持</a:t>
            </a:r>
            <a:endParaRPr lang="en-US" altLang="zh-CN" sz="1042" b="1" dirty="0">
              <a:solidFill>
                <a:schemeClr val="bg1"/>
              </a:solidFill>
            </a:endParaRPr>
          </a:p>
        </p:txBody>
      </p:sp>
      <p:pic>
        <p:nvPicPr>
          <p:cNvPr id="32" name="图片 31">
            <a:extLst>
              <a:ext uri="{FF2B5EF4-FFF2-40B4-BE49-F238E27FC236}">
                <a16:creationId xmlns:a16="http://schemas.microsoft.com/office/drawing/2014/main" id="{06D2F176-CF8A-425A-A226-042BF008DB8B}"/>
              </a:ext>
            </a:extLst>
          </p:cNvPr>
          <p:cNvPicPr>
            <a:picLocks noChangeAspect="1"/>
          </p:cNvPicPr>
          <p:nvPr/>
        </p:nvPicPr>
        <p:blipFill rotWithShape="1">
          <a:blip r:embed="rId5"/>
          <a:srcRect t="-1" b="45052"/>
          <a:stretch/>
        </p:blipFill>
        <p:spPr>
          <a:xfrm>
            <a:off x="4200600" y="2502250"/>
            <a:ext cx="1844081" cy="598101"/>
          </a:xfrm>
          <a:prstGeom prst="rect">
            <a:avLst/>
          </a:prstGeom>
        </p:spPr>
      </p:pic>
      <p:pic>
        <p:nvPicPr>
          <p:cNvPr id="33" name="图片 32">
            <a:extLst>
              <a:ext uri="{FF2B5EF4-FFF2-40B4-BE49-F238E27FC236}">
                <a16:creationId xmlns:a16="http://schemas.microsoft.com/office/drawing/2014/main" id="{C522FB8F-2C28-420C-908D-95DA27F9E15E}"/>
              </a:ext>
            </a:extLst>
          </p:cNvPr>
          <p:cNvPicPr>
            <a:picLocks noChangeAspect="1"/>
          </p:cNvPicPr>
          <p:nvPr/>
        </p:nvPicPr>
        <p:blipFill rotWithShape="1">
          <a:blip r:embed="rId6"/>
          <a:srcRect t="13476" b="16957"/>
          <a:stretch/>
        </p:blipFill>
        <p:spPr>
          <a:xfrm>
            <a:off x="6576781" y="2457625"/>
            <a:ext cx="1832400" cy="658941"/>
          </a:xfrm>
          <a:prstGeom prst="rect">
            <a:avLst/>
          </a:prstGeom>
        </p:spPr>
      </p:pic>
      <p:pic>
        <p:nvPicPr>
          <p:cNvPr id="34" name="图片 33">
            <a:extLst>
              <a:ext uri="{FF2B5EF4-FFF2-40B4-BE49-F238E27FC236}">
                <a16:creationId xmlns:a16="http://schemas.microsoft.com/office/drawing/2014/main" id="{35446482-D977-4918-A9D5-21FE63D04576}"/>
              </a:ext>
            </a:extLst>
          </p:cNvPr>
          <p:cNvPicPr>
            <a:picLocks noChangeAspect="1"/>
          </p:cNvPicPr>
          <p:nvPr/>
        </p:nvPicPr>
        <p:blipFill>
          <a:blip r:embed="rId7"/>
          <a:stretch>
            <a:fillRect/>
          </a:stretch>
        </p:blipFill>
        <p:spPr>
          <a:xfrm>
            <a:off x="7355081" y="867033"/>
            <a:ext cx="365065" cy="383247"/>
          </a:xfrm>
          <a:prstGeom prst="rect">
            <a:avLst/>
          </a:prstGeom>
        </p:spPr>
      </p:pic>
      <p:pic>
        <p:nvPicPr>
          <p:cNvPr id="35" name="图片 34">
            <a:extLst>
              <a:ext uri="{FF2B5EF4-FFF2-40B4-BE49-F238E27FC236}">
                <a16:creationId xmlns:a16="http://schemas.microsoft.com/office/drawing/2014/main" id="{49FED9A4-3147-4C33-813C-ED42481A427C}"/>
              </a:ext>
            </a:extLst>
          </p:cNvPr>
          <p:cNvPicPr>
            <a:picLocks noChangeAspect="1"/>
          </p:cNvPicPr>
          <p:nvPr/>
        </p:nvPicPr>
        <p:blipFill>
          <a:blip r:embed="rId8"/>
          <a:stretch>
            <a:fillRect/>
          </a:stretch>
        </p:blipFill>
        <p:spPr>
          <a:xfrm>
            <a:off x="4988170" y="878809"/>
            <a:ext cx="374268" cy="356446"/>
          </a:xfrm>
          <a:prstGeom prst="rect">
            <a:avLst/>
          </a:prstGeom>
        </p:spPr>
      </p:pic>
    </p:spTree>
    <p:extLst>
      <p:ext uri="{BB962C8B-B14F-4D97-AF65-F5344CB8AC3E}">
        <p14:creationId xmlns:p14="http://schemas.microsoft.com/office/powerpoint/2010/main" val="418773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590922" y="1927821"/>
            <a:ext cx="906120" cy="88306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zh-CN" altLang="en-US" dirty="0">
                <a:solidFill>
                  <a:schemeClr val="bg1"/>
                </a:solidFill>
                <a:latin typeface="微软雅黑" panose="020B0503020204020204" pitchFamily="34" charset="-122"/>
                <a:ea typeface="微软雅黑" panose="020B0503020204020204" pitchFamily="34" charset="-122"/>
              </a:rPr>
              <a:t>满足申请条件</a:t>
            </a:r>
          </a:p>
        </p:txBody>
      </p:sp>
      <p:sp>
        <p:nvSpPr>
          <p:cNvPr id="19" name="标题 1">
            <a:extLst>
              <a:ext uri="{FF2B5EF4-FFF2-40B4-BE49-F238E27FC236}">
                <a16:creationId xmlns:a16="http://schemas.microsoft.com/office/drawing/2014/main" id="{EFBD36EE-843F-49E7-A882-78D0EAE93DCB}"/>
              </a:ext>
            </a:extLst>
          </p:cNvPr>
          <p:cNvSpPr txBox="1">
            <a:spLocks/>
          </p:cNvSpPr>
          <p:nvPr/>
        </p:nvSpPr>
        <p:spPr>
          <a:xfrm>
            <a:off x="719684" y="144554"/>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四、接入蚂蚁开放平台</a:t>
            </a:r>
          </a:p>
        </p:txBody>
      </p:sp>
      <p:sp>
        <p:nvSpPr>
          <p:cNvPr id="2" name="矩形 1">
            <a:extLst>
              <a:ext uri="{FF2B5EF4-FFF2-40B4-BE49-F238E27FC236}">
                <a16:creationId xmlns:a16="http://schemas.microsoft.com/office/drawing/2014/main" id="{577E3C8B-42F2-46C0-AED7-C0004210E69B}"/>
              </a:ext>
            </a:extLst>
          </p:cNvPr>
          <p:cNvSpPr/>
          <p:nvPr/>
        </p:nvSpPr>
        <p:spPr bwMode="auto">
          <a:xfrm>
            <a:off x="3817690" y="574117"/>
            <a:ext cx="6407049" cy="2666268"/>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pic>
        <p:nvPicPr>
          <p:cNvPr id="8" name="图片 7">
            <a:extLst>
              <a:ext uri="{FF2B5EF4-FFF2-40B4-BE49-F238E27FC236}">
                <a16:creationId xmlns:a16="http://schemas.microsoft.com/office/drawing/2014/main" id="{491E5C9E-E95D-4740-B20B-71CDCDE9F6B0}"/>
              </a:ext>
            </a:extLst>
          </p:cNvPr>
          <p:cNvPicPr>
            <a:picLocks noChangeAspect="1"/>
          </p:cNvPicPr>
          <p:nvPr/>
        </p:nvPicPr>
        <p:blipFill>
          <a:blip r:embed="rId3"/>
          <a:stretch>
            <a:fillRect/>
          </a:stretch>
        </p:blipFill>
        <p:spPr>
          <a:xfrm>
            <a:off x="6070089" y="1190671"/>
            <a:ext cx="3499768" cy="1835244"/>
          </a:xfrm>
          <a:prstGeom prst="rect">
            <a:avLst/>
          </a:prstGeom>
          <a:effectLst>
            <a:outerShdw blurRad="50800" dist="38100" dir="2700000" algn="tl" rotWithShape="0">
              <a:prstClr val="black">
                <a:alpha val="40000"/>
              </a:prstClr>
            </a:outerShdw>
          </a:effectLst>
        </p:spPr>
      </p:pic>
      <p:pic>
        <p:nvPicPr>
          <p:cNvPr id="10" name="图片 9">
            <a:extLst>
              <a:ext uri="{FF2B5EF4-FFF2-40B4-BE49-F238E27FC236}">
                <a16:creationId xmlns:a16="http://schemas.microsoft.com/office/drawing/2014/main" id="{6084FED6-B9A3-4F62-A2E2-4E7FA3194A56}"/>
              </a:ext>
            </a:extLst>
          </p:cNvPr>
          <p:cNvPicPr>
            <a:picLocks noChangeAspect="1"/>
          </p:cNvPicPr>
          <p:nvPr/>
        </p:nvPicPr>
        <p:blipFill>
          <a:blip r:embed="rId4"/>
          <a:stretch>
            <a:fillRect/>
          </a:stretch>
        </p:blipFill>
        <p:spPr>
          <a:xfrm>
            <a:off x="4205468" y="1474117"/>
            <a:ext cx="1479168" cy="1415987"/>
          </a:xfrm>
          <a:prstGeom prst="rect">
            <a:avLst/>
          </a:prstGeom>
          <a:effectLst>
            <a:outerShdw blurRad="50800" dist="38100" dir="2700000" algn="tl" rotWithShape="0">
              <a:prstClr val="black">
                <a:alpha val="40000"/>
              </a:prstClr>
            </a:outerShdw>
          </a:effectLst>
        </p:spPr>
      </p:pic>
      <p:sp>
        <p:nvSpPr>
          <p:cNvPr id="11" name="文本框 10">
            <a:extLst>
              <a:ext uri="{FF2B5EF4-FFF2-40B4-BE49-F238E27FC236}">
                <a16:creationId xmlns:a16="http://schemas.microsoft.com/office/drawing/2014/main" id="{65828841-A3EA-46A0-93E4-B2CD476C779C}"/>
              </a:ext>
            </a:extLst>
          </p:cNvPr>
          <p:cNvSpPr txBox="1"/>
          <p:nvPr/>
        </p:nvSpPr>
        <p:spPr>
          <a:xfrm>
            <a:off x="3924096" y="779178"/>
            <a:ext cx="3083163" cy="307777"/>
          </a:xfrm>
          <a:prstGeom prst="rect">
            <a:avLst/>
          </a:prstGeom>
          <a:noFill/>
        </p:spPr>
        <p:txBody>
          <a:bodyPr wrap="square" rtlCol="0">
            <a:spAutoFit/>
          </a:bodyPr>
          <a:lstStyle/>
          <a:p>
            <a:r>
              <a:rPr lang="en-US" altLang="zh-CN" sz="1400" b="1" dirty="0">
                <a:solidFill>
                  <a:schemeClr val="bg1"/>
                </a:solidFill>
              </a:rPr>
              <a:t>1. </a:t>
            </a:r>
            <a:r>
              <a:rPr lang="zh-CN" altLang="en-US" sz="1400" b="1" dirty="0">
                <a:solidFill>
                  <a:schemeClr val="bg1"/>
                </a:solidFill>
              </a:rPr>
              <a:t>注册并登陆</a:t>
            </a:r>
            <a:r>
              <a:rPr lang="en-US" altLang="zh-CN" sz="1400" b="1" dirty="0">
                <a:solidFill>
                  <a:schemeClr val="bg1"/>
                </a:solidFill>
              </a:rPr>
              <a:t>open.Alipay.com </a:t>
            </a:r>
            <a:endParaRPr lang="zh-CN" altLang="en-US" sz="1400" b="1" dirty="0">
              <a:solidFill>
                <a:schemeClr val="bg1"/>
              </a:solidFill>
            </a:endParaRPr>
          </a:p>
        </p:txBody>
      </p:sp>
      <p:sp>
        <p:nvSpPr>
          <p:cNvPr id="18" name="文本框 17">
            <a:extLst>
              <a:ext uri="{FF2B5EF4-FFF2-40B4-BE49-F238E27FC236}">
                <a16:creationId xmlns:a16="http://schemas.microsoft.com/office/drawing/2014/main" id="{FAA20DF4-8244-4C06-B43D-B79C46A00385}"/>
              </a:ext>
            </a:extLst>
          </p:cNvPr>
          <p:cNvSpPr txBox="1"/>
          <p:nvPr/>
        </p:nvSpPr>
        <p:spPr>
          <a:xfrm>
            <a:off x="7272412" y="775835"/>
            <a:ext cx="3217479" cy="307777"/>
          </a:xfrm>
          <a:prstGeom prst="rect">
            <a:avLst/>
          </a:prstGeom>
          <a:noFill/>
        </p:spPr>
        <p:txBody>
          <a:bodyPr wrap="square" rtlCol="0">
            <a:spAutoFit/>
          </a:bodyPr>
          <a:lstStyle/>
          <a:p>
            <a:r>
              <a:rPr lang="en-US" altLang="zh-CN" sz="1400" b="1" dirty="0">
                <a:solidFill>
                  <a:schemeClr val="bg1"/>
                </a:solidFill>
              </a:rPr>
              <a:t>2. </a:t>
            </a:r>
            <a:r>
              <a:rPr lang="zh-CN" altLang="en-US" sz="1400" b="1" dirty="0">
                <a:solidFill>
                  <a:schemeClr val="bg1"/>
                </a:solidFill>
              </a:rPr>
              <a:t>认证为“自研开发者”</a:t>
            </a:r>
          </a:p>
        </p:txBody>
      </p:sp>
      <p:sp>
        <p:nvSpPr>
          <p:cNvPr id="4" name="文本框 3">
            <a:extLst>
              <a:ext uri="{FF2B5EF4-FFF2-40B4-BE49-F238E27FC236}">
                <a16:creationId xmlns:a16="http://schemas.microsoft.com/office/drawing/2014/main" id="{E47A54D0-4522-40AB-9E7C-A762895FDF1C}"/>
              </a:ext>
            </a:extLst>
          </p:cNvPr>
          <p:cNvSpPr txBox="1"/>
          <p:nvPr/>
        </p:nvSpPr>
        <p:spPr>
          <a:xfrm>
            <a:off x="1086061" y="1404601"/>
            <a:ext cx="2849979" cy="523220"/>
          </a:xfrm>
          <a:prstGeom prst="rect">
            <a:avLst/>
          </a:prstGeom>
          <a:noFill/>
        </p:spPr>
        <p:txBody>
          <a:bodyPr wrap="square" rtlCol="0">
            <a:spAutoFit/>
          </a:bodyPr>
          <a:lstStyle/>
          <a:p>
            <a:pPr marL="186080" indent="-186080">
              <a:buFont typeface="Arial" panose="020B0604020202020204" pitchFamily="34" charset="0"/>
              <a:buChar char="•"/>
            </a:pPr>
            <a:r>
              <a:rPr lang="zh-CN" altLang="en-US" sz="1400" dirty="0">
                <a:solidFill>
                  <a:schemeClr val="bg1">
                    <a:lumMod val="50000"/>
                  </a:schemeClr>
                </a:solidFill>
              </a:rPr>
              <a:t>注册并登录蚂蚁开放平台</a:t>
            </a:r>
            <a:endParaRPr lang="en-US" altLang="zh-CN" sz="1400" dirty="0">
              <a:solidFill>
                <a:schemeClr val="bg1">
                  <a:lumMod val="50000"/>
                </a:schemeClr>
              </a:solidFill>
            </a:endParaRPr>
          </a:p>
          <a:p>
            <a:pPr marL="186080" indent="-186080">
              <a:buFont typeface="Arial" panose="020B0604020202020204" pitchFamily="34" charset="0"/>
              <a:buChar char="•"/>
            </a:pPr>
            <a:r>
              <a:rPr lang="zh-CN" altLang="en-US" sz="1400" dirty="0">
                <a:solidFill>
                  <a:schemeClr val="bg1">
                    <a:lumMod val="50000"/>
                  </a:schemeClr>
                </a:solidFill>
              </a:rPr>
              <a:t>认证为自研开发者</a:t>
            </a:r>
          </a:p>
        </p:txBody>
      </p:sp>
      <p:sp>
        <p:nvSpPr>
          <p:cNvPr id="12" name="矩形 11">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143917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7E3C8B-42F2-46C0-AED7-C0004210E69B}"/>
              </a:ext>
            </a:extLst>
          </p:cNvPr>
          <p:cNvSpPr/>
          <p:nvPr/>
        </p:nvSpPr>
        <p:spPr bwMode="auto">
          <a:xfrm>
            <a:off x="3817690" y="514046"/>
            <a:ext cx="6191025" cy="2700000"/>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3922982" y="736846"/>
            <a:ext cx="4069510" cy="307777"/>
          </a:xfrm>
          <a:prstGeom prst="rect">
            <a:avLst/>
          </a:prstGeom>
          <a:noFill/>
        </p:spPr>
        <p:txBody>
          <a:bodyPr wrap="square" rtlCol="0">
            <a:spAutoFit/>
          </a:bodyPr>
          <a:lstStyle/>
          <a:p>
            <a:r>
              <a:rPr lang="en-US" altLang="zh-CN" sz="1400" b="1" dirty="0">
                <a:solidFill>
                  <a:schemeClr val="bg1"/>
                </a:solidFill>
              </a:rPr>
              <a:t>3. </a:t>
            </a:r>
            <a:r>
              <a:rPr lang="zh-CN" altLang="en-US" sz="1400" b="1" dirty="0">
                <a:solidFill>
                  <a:schemeClr val="bg1"/>
                </a:solidFill>
              </a:rPr>
              <a:t>完成“自研开发者”的入驻流程</a:t>
            </a:r>
          </a:p>
        </p:txBody>
      </p:sp>
      <p:pic>
        <p:nvPicPr>
          <p:cNvPr id="4" name="图片 3">
            <a:extLst>
              <a:ext uri="{FF2B5EF4-FFF2-40B4-BE49-F238E27FC236}">
                <a16:creationId xmlns:a16="http://schemas.microsoft.com/office/drawing/2014/main" id="{9F6DC39B-436E-4CB8-A81C-571C0F2DB4B9}"/>
              </a:ext>
            </a:extLst>
          </p:cNvPr>
          <p:cNvPicPr>
            <a:picLocks noChangeAspect="1"/>
          </p:cNvPicPr>
          <p:nvPr/>
        </p:nvPicPr>
        <p:blipFill>
          <a:blip r:embed="rId3"/>
          <a:stretch>
            <a:fillRect/>
          </a:stretch>
        </p:blipFill>
        <p:spPr>
          <a:xfrm>
            <a:off x="5518331" y="1152153"/>
            <a:ext cx="3595766" cy="1745401"/>
          </a:xfrm>
          <a:prstGeom prst="rect">
            <a:avLst/>
          </a:prstGeom>
          <a:effectLst>
            <a:outerShdw blurRad="50800" dist="38100" dir="2700000" algn="tl" rotWithShape="0">
              <a:prstClr val="black">
                <a:alpha val="40000"/>
              </a:prstClr>
            </a:outerShdw>
          </a:effectLst>
        </p:spPr>
      </p:pic>
      <p:sp>
        <p:nvSpPr>
          <p:cNvPr id="16" name="标题 1">
            <a:extLst>
              <a:ext uri="{FF2B5EF4-FFF2-40B4-BE49-F238E27FC236}">
                <a16:creationId xmlns:a16="http://schemas.microsoft.com/office/drawing/2014/main" id="{1AE08217-DECF-4A1E-B347-D15C9AF14C02}"/>
              </a:ext>
            </a:extLst>
          </p:cNvPr>
          <p:cNvSpPr txBox="1">
            <a:spLocks/>
          </p:cNvSpPr>
          <p:nvPr/>
        </p:nvSpPr>
        <p:spPr>
          <a:xfrm>
            <a:off x="719684" y="140091"/>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四、接入蚂蚁开放平台</a:t>
            </a:r>
          </a:p>
        </p:txBody>
      </p:sp>
      <p:sp>
        <p:nvSpPr>
          <p:cNvPr id="7" name="矩形 6">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195520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7E3C8B-42F2-46C0-AED7-C0004210E69B}"/>
              </a:ext>
            </a:extLst>
          </p:cNvPr>
          <p:cNvSpPr/>
          <p:nvPr/>
        </p:nvSpPr>
        <p:spPr bwMode="auto">
          <a:xfrm>
            <a:off x="3672012" y="648097"/>
            <a:ext cx="6264696" cy="2736304"/>
          </a:xfrm>
          <a:prstGeom prst="rect">
            <a:avLst/>
          </a:prstGeom>
          <a:solidFill>
            <a:srgbClr val="00B7FA">
              <a:alpha val="90000"/>
            </a:srgbClr>
          </a:solidFill>
          <a:ln w="38100" cap="flat" cmpd="sng" algn="ctr">
            <a:solidFill>
              <a:schemeClr val="bg1"/>
            </a:solidFill>
            <a:prstDash val="solid"/>
            <a:miter lim="400000"/>
            <a:headEnd type="none" w="med" len="med"/>
            <a:tailEnd type="none" w="med" len="med"/>
          </a:ln>
          <a:effectLst/>
        </p:spPr>
        <p:txBody>
          <a:bodyPr vert="horz" wrap="square" lIns="33079" tIns="33079" rIns="33079" bIns="33079" numCol="1" rtlCol="0" anchor="ctr" anchorCtr="0" compatLnSpc="1">
            <a:prstTxWarp prst="textNoShape">
              <a:avLst/>
            </a:prstTxWarp>
            <a:spAutoFit/>
          </a:bodyPr>
          <a:lstStyle/>
          <a:p>
            <a:endParaRPr lang="zh-CN" altLang="en-US" dirty="0">
              <a:latin typeface="Microsoft YaHei" charset="0"/>
              <a:ea typeface="宋体" charset="0"/>
              <a:cs typeface="Microsoft YaHei" charset="0"/>
              <a:sym typeface="Microsoft YaHei" charset="0"/>
            </a:endParaRPr>
          </a:p>
        </p:txBody>
      </p:sp>
      <p:sp>
        <p:nvSpPr>
          <p:cNvPr id="11" name="文本框 10">
            <a:extLst>
              <a:ext uri="{FF2B5EF4-FFF2-40B4-BE49-F238E27FC236}">
                <a16:creationId xmlns:a16="http://schemas.microsoft.com/office/drawing/2014/main" id="{65828841-A3EA-46A0-93E4-B2CD476C779C}"/>
              </a:ext>
            </a:extLst>
          </p:cNvPr>
          <p:cNvSpPr txBox="1"/>
          <p:nvPr/>
        </p:nvSpPr>
        <p:spPr>
          <a:xfrm>
            <a:off x="3960044" y="895723"/>
            <a:ext cx="3056376" cy="307777"/>
          </a:xfrm>
          <a:prstGeom prst="rect">
            <a:avLst/>
          </a:prstGeom>
          <a:noFill/>
        </p:spPr>
        <p:txBody>
          <a:bodyPr wrap="square" rtlCol="0">
            <a:spAutoFit/>
          </a:bodyPr>
          <a:lstStyle/>
          <a:p>
            <a:r>
              <a:rPr lang="en-US" altLang="zh-CN" sz="1400" b="1" dirty="0">
                <a:solidFill>
                  <a:schemeClr val="bg1"/>
                </a:solidFill>
              </a:rPr>
              <a:t>4. </a:t>
            </a:r>
            <a:r>
              <a:rPr lang="zh-CN" altLang="en-US" sz="1400" b="1" dirty="0">
                <a:solidFill>
                  <a:schemeClr val="bg1"/>
                </a:solidFill>
              </a:rPr>
              <a:t>创建应用</a:t>
            </a:r>
          </a:p>
        </p:txBody>
      </p:sp>
      <p:pic>
        <p:nvPicPr>
          <p:cNvPr id="12" name="图片 11">
            <a:extLst>
              <a:ext uri="{FF2B5EF4-FFF2-40B4-BE49-F238E27FC236}">
                <a16:creationId xmlns:a16="http://schemas.microsoft.com/office/drawing/2014/main" id="{C1463BA2-BB73-44EF-94C5-DBA4F9532391}"/>
              </a:ext>
            </a:extLst>
          </p:cNvPr>
          <p:cNvPicPr>
            <a:picLocks noChangeAspect="1"/>
          </p:cNvPicPr>
          <p:nvPr/>
        </p:nvPicPr>
        <p:blipFill>
          <a:blip r:embed="rId3"/>
          <a:stretch>
            <a:fillRect/>
          </a:stretch>
        </p:blipFill>
        <p:spPr>
          <a:xfrm>
            <a:off x="5617390" y="1322849"/>
            <a:ext cx="3225875" cy="1842137"/>
          </a:xfrm>
          <a:prstGeom prst="rect">
            <a:avLst/>
          </a:prstGeom>
          <a:effectLst>
            <a:outerShdw blurRad="50800" dist="38100" dir="2700000" algn="tl" rotWithShape="0">
              <a:prstClr val="black">
                <a:alpha val="40000"/>
              </a:prstClr>
            </a:outerShdw>
          </a:effectLst>
        </p:spPr>
      </p:pic>
      <p:sp>
        <p:nvSpPr>
          <p:cNvPr id="15" name="标题 1">
            <a:extLst>
              <a:ext uri="{FF2B5EF4-FFF2-40B4-BE49-F238E27FC236}">
                <a16:creationId xmlns:a16="http://schemas.microsoft.com/office/drawing/2014/main" id="{26D85AEC-7A5C-4AA1-A13D-9A41EA81EA31}"/>
              </a:ext>
            </a:extLst>
          </p:cNvPr>
          <p:cNvSpPr txBox="1">
            <a:spLocks/>
          </p:cNvSpPr>
          <p:nvPr/>
        </p:nvSpPr>
        <p:spPr>
          <a:xfrm>
            <a:off x="635731" y="168430"/>
            <a:ext cx="5933813" cy="555403"/>
          </a:xfrm>
          <a:prstGeom prst="rect">
            <a:avLst/>
          </a:prstGeom>
        </p:spPr>
        <p:txBody>
          <a:bodyPr vert="horz">
            <a:normAutofit/>
          </a:bodyPr>
          <a:lstStyle>
            <a:lvl1pPr algn="ctr" rtl="0" eaLnBrk="0" fontAlgn="base" hangingPunct="0">
              <a:lnSpc>
                <a:spcPct val="90000"/>
              </a:lnSpc>
              <a:spcBef>
                <a:spcPct val="0"/>
              </a:spcBef>
              <a:spcAft>
                <a:spcPct val="0"/>
              </a:spcAft>
              <a:defRPr kumimoji="1" sz="4656">
                <a:solidFill>
                  <a:srgbClr val="00B0F0"/>
                </a:solidFill>
                <a:latin typeface="微软雅黑" panose="020B0503020204020204" pitchFamily="34" charset="-122"/>
                <a:ea typeface="微软雅黑" panose="020B0503020204020204" pitchFamily="34" charset="-122"/>
                <a:cs typeface="+mj-cs"/>
                <a:sym typeface="Microsoft Sans Serif" panose="020B0604020202020204" pitchFamily="34" charset="0"/>
              </a:defRPr>
            </a:lvl1pPr>
            <a:lvl2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2pPr>
            <a:lvl3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3pPr>
            <a:lvl4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4pPr>
            <a:lvl5pPr algn="l" rtl="0" eaLnBrk="0" fontAlgn="base" hangingPunct="0">
              <a:lnSpc>
                <a:spcPct val="90000"/>
              </a:lnSpc>
              <a:spcBef>
                <a:spcPct val="0"/>
              </a:spcBef>
              <a:spcAft>
                <a:spcPct val="0"/>
              </a:spcAft>
              <a:defRPr kumimoji="1" sz="4656">
                <a:solidFill>
                  <a:srgbClr val="000000"/>
                </a:solidFill>
                <a:latin typeface="Microsoft Sans Serif" charset="0"/>
                <a:ea typeface="宋体" charset="0"/>
                <a:cs typeface="Microsoft Sans Serif" charset="0"/>
                <a:sym typeface="Microsoft Sans Serif" panose="020B0604020202020204" pitchFamily="34" charset="0"/>
              </a:defRPr>
            </a:lvl5pPr>
            <a:lvl6pPr marL="483809"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6pPr>
            <a:lvl7pPr marL="967618"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7pPr>
            <a:lvl8pPr marL="1451427"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8pPr>
            <a:lvl9pPr marL="1935236" algn="l" rtl="0" fontAlgn="base" hangingPunct="0">
              <a:lnSpc>
                <a:spcPct val="90000"/>
              </a:lnSpc>
              <a:spcBef>
                <a:spcPct val="0"/>
              </a:spcBef>
              <a:spcAft>
                <a:spcPct val="0"/>
              </a:spcAft>
              <a:defRPr sz="4656">
                <a:solidFill>
                  <a:srgbClr val="000000"/>
                </a:solidFill>
                <a:latin typeface="Microsoft Sans Serif" charset="0"/>
                <a:ea typeface="宋体" charset="0"/>
                <a:cs typeface="Microsoft Sans Serif" charset="0"/>
                <a:sym typeface="Microsoft Sans Serif" charset="0"/>
              </a:defRPr>
            </a:lvl9pPr>
          </a:lstStyle>
          <a:p>
            <a:pPr algn="l">
              <a:buClrTx/>
            </a:pPr>
            <a:r>
              <a:rPr lang="zh-CN" altLang="en-US" sz="1930" b="1" kern="0" spc="206" dirty="0"/>
              <a:t>四、接入蚂蚁开放平台</a:t>
            </a:r>
          </a:p>
        </p:txBody>
      </p:sp>
      <p:sp>
        <p:nvSpPr>
          <p:cNvPr id="7" name="矩形 6">
            <a:extLst>
              <a:ext uri="{FF2B5EF4-FFF2-40B4-BE49-F238E27FC236}">
                <a16:creationId xmlns:a16="http://schemas.microsoft.com/office/drawing/2014/main" id="{50A48133-55FF-44B7-917B-C93A37C78EA7}"/>
              </a:ext>
            </a:extLst>
          </p:cNvPr>
          <p:cNvSpPr/>
          <p:nvPr/>
        </p:nvSpPr>
        <p:spPr bwMode="auto">
          <a:xfrm>
            <a:off x="575668" y="185367"/>
            <a:ext cx="42178" cy="261643"/>
          </a:xfrm>
          <a:prstGeom prst="rect">
            <a:avLst/>
          </a:prstGeom>
          <a:solidFill>
            <a:schemeClr val="bg1">
              <a:lumMod val="50000"/>
            </a:schemeClr>
          </a:solidFill>
          <a:ln w="38100" cap="flat" cmpd="sng" algn="ctr">
            <a:noFill/>
            <a:prstDash val="solid"/>
            <a:miter lim="400000"/>
            <a:headEnd type="none" w="med" len="med"/>
            <a:tailEnd type="none" w="med" len="med"/>
          </a:ln>
          <a:effectLst/>
        </p:spPr>
        <p:txBody>
          <a:bodyPr vert="horz" wrap="square" lIns="35005" tIns="35005" rIns="35005" bIns="35005" numCol="1" rtlCol="0" anchor="ctr" anchorCtr="0" compatLnSpc="1">
            <a:prstTxWarp prst="textNoShape">
              <a:avLst/>
            </a:prstTxWarp>
            <a:spAutoFit/>
          </a:bodyPr>
          <a:lstStyle/>
          <a:p>
            <a:pPr defTabSz="630113"/>
            <a:endParaRPr lang="zh-CN" altLang="en-US" sz="1241" dirty="0">
              <a:latin typeface="Microsoft YaHei" charset="0"/>
              <a:ea typeface="宋体" charset="0"/>
              <a:cs typeface="Microsoft YaHei" charset="0"/>
              <a:sym typeface="Microsoft YaHei" charset="0"/>
            </a:endParaRPr>
          </a:p>
        </p:txBody>
      </p:sp>
    </p:spTree>
    <p:extLst>
      <p:ext uri="{BB962C8B-B14F-4D97-AF65-F5344CB8AC3E}">
        <p14:creationId xmlns:p14="http://schemas.microsoft.com/office/powerpoint/2010/main" val="2973111466"/>
      </p:ext>
    </p:extLst>
  </p:cSld>
  <p:clrMapOvr>
    <a:masterClrMapping/>
  </p:clrMapOvr>
</p:sld>
</file>

<file path=ppt/theme/theme1.xml><?xml version="1.0" encoding="utf-8"?>
<a:theme xmlns:a="http://schemas.openxmlformats.org/drawingml/2006/main" name="White - 正文">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 正文">
      <a:majorFont>
        <a:latin typeface="Microsoft Sans Serif"/>
        <a:ea typeface="宋体"/>
        <a:cs typeface="Microsoft Sans Serif"/>
      </a:majorFont>
      <a:minorFont>
        <a:latin typeface="Microsoft YaHei"/>
        <a:ea typeface="宋体"/>
        <a:cs typeface="Microsoft YaHei"/>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7FA">
            <a:alpha val="50000"/>
          </a:srgbClr>
        </a:solidFill>
        <a:ln w="38100" cap="flat" cmpd="sng" algn="ctr">
          <a:noFill/>
          <a:prstDash val="solid"/>
          <a:miter lim="400000"/>
          <a:headEnd type="none" w="med" len="med"/>
          <a:tailEnd type="none" w="med" len="med"/>
        </a:ln>
        <a:effectLst>
          <a:softEdge rad="12700"/>
        </a:effectLst>
      </a:spPr>
      <a:bodyPr vert="horz" wrap="square" lIns="50800" tIns="50800" rIns="50800" bIns="50800" numCol="1" rtlCol="0" anchor="ctr" anchorCtr="0" compatLnSpc="1">
        <a:prstTxWarp prst="textNoShape">
          <a:avLst/>
        </a:prstTxWarp>
        <a:spAutoFit/>
      </a:bodyPr>
      <a:lstStyle>
        <a:defPPr marL="0" marR="0" indent="0" algn="ctr" defTabSz="914400" rtl="0" eaLnBrk="1" fontAlgn="base" latinLnBrk="0" hangingPunct="0">
          <a:lnSpc>
            <a:spcPct val="100000"/>
          </a:lnSpc>
          <a:spcBef>
            <a:spcPct val="0"/>
          </a:spcBef>
          <a:spcAft>
            <a:spcPct val="0"/>
          </a:spcAft>
          <a:buClr>
            <a:srgbClr val="000000"/>
          </a:buClr>
          <a:buSzTx/>
          <a:buFontTx/>
          <a:buNone/>
          <a:tabLst/>
          <a:defRPr kumimoji="0" sz="1800" b="0" i="0" u="none" strike="noStrike" cap="none" normalizeH="0" baseline="0" dirty="0" smtClean="0">
            <a:ln>
              <a:noFill/>
            </a:ln>
            <a:solidFill>
              <a:srgbClr val="000000"/>
            </a:solidFill>
            <a:effectLst/>
            <a:latin typeface="微软雅黑 Light" panose="020B0502040204020203" pitchFamily="34" charset="-122"/>
            <a:ea typeface="微软雅黑 Light" panose="020B0502040204020203" pitchFamily="34" charset="-122"/>
            <a:cs typeface="Microsoft YaHei" charset="0"/>
            <a:sym typeface="Microsoft YaHei" charset="0"/>
          </a:defRPr>
        </a:defPPr>
      </a:lstStyle>
    </a:spDef>
    <a:lnDef>
      <a:spPr bwMode="auto">
        <a:ln>
          <a:headEnd type="none" w="med" len="med"/>
          <a:tailEnd type="triangle"/>
        </a:ln>
      </a:spPr>
      <a:bodyPr/>
      <a:lstStyle/>
      <a:style>
        <a:lnRef idx="1">
          <a:schemeClr val="accent4"/>
        </a:lnRef>
        <a:fillRef idx="0">
          <a:schemeClr val="accent4"/>
        </a:fillRef>
        <a:effectRef idx="0">
          <a:schemeClr val="accent4"/>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20127</TotalTime>
  <Words>1672</Words>
  <Application>Microsoft Office PowerPoint</Application>
  <PresentationFormat>自定义</PresentationFormat>
  <Paragraphs>225</Paragraphs>
  <Slides>23</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Lucida Grande</vt:lpstr>
      <vt:lpstr>宋体</vt:lpstr>
      <vt:lpstr>微软雅黑</vt:lpstr>
      <vt:lpstr>微软雅黑</vt:lpstr>
      <vt:lpstr>微软雅黑 Light</vt:lpstr>
      <vt:lpstr>Arial</vt:lpstr>
      <vt:lpstr>Helvetica</vt:lpstr>
      <vt:lpstr>Microsoft Sans Serif</vt:lpstr>
      <vt:lpstr>Times New Roman</vt:lpstr>
      <vt:lpstr>Wingdings</vt:lpstr>
      <vt:lpstr>White - 正文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庾信</dc:creator>
  <cp:lastModifiedBy>张宝鹏</cp:lastModifiedBy>
  <cp:revision>792</cp:revision>
  <dcterms:modified xsi:type="dcterms:W3CDTF">2017-10-26T09:32:24Z</dcterms:modified>
</cp:coreProperties>
</file>