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349" r:id="rId3"/>
    <p:sldId id="348" r:id="rId4"/>
    <p:sldId id="350" r:id="rId5"/>
    <p:sldId id="358" r:id="rId6"/>
    <p:sldId id="359" r:id="rId7"/>
    <p:sldId id="360" r:id="rId8"/>
    <p:sldId id="351" r:id="rId9"/>
    <p:sldId id="361" r:id="rId10"/>
    <p:sldId id="385" r:id="rId11"/>
    <p:sldId id="362" r:id="rId12"/>
    <p:sldId id="363" r:id="rId13"/>
    <p:sldId id="366" r:id="rId14"/>
    <p:sldId id="365" r:id="rId15"/>
    <p:sldId id="392"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506" r:id="rId32"/>
    <p:sldId id="505" r:id="rId33"/>
    <p:sldId id="409" r:id="rId34"/>
    <p:sldId id="410" r:id="rId35"/>
    <p:sldId id="412" r:id="rId36"/>
    <p:sldId id="413" r:id="rId37"/>
    <p:sldId id="415" r:id="rId38"/>
    <p:sldId id="416" r:id="rId39"/>
    <p:sldId id="417" r:id="rId40"/>
    <p:sldId id="418" r:id="rId41"/>
    <p:sldId id="419" r:id="rId42"/>
    <p:sldId id="420" r:id="rId43"/>
    <p:sldId id="421" r:id="rId44"/>
    <p:sldId id="422" r:id="rId45"/>
    <p:sldId id="423" r:id="rId46"/>
    <p:sldId id="414" r:id="rId47"/>
    <p:sldId id="424" r:id="rId48"/>
    <p:sldId id="425" r:id="rId49"/>
    <p:sldId id="426" r:id="rId50"/>
    <p:sldId id="427" r:id="rId51"/>
    <p:sldId id="428" r:id="rId52"/>
    <p:sldId id="429" r:id="rId53"/>
    <p:sldId id="430" r:id="rId54"/>
    <p:sldId id="431"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4" r:id="rId76"/>
    <p:sldId id="455" r:id="rId77"/>
    <p:sldId id="456" r:id="rId78"/>
    <p:sldId id="457" r:id="rId79"/>
    <p:sldId id="458" r:id="rId80"/>
    <p:sldId id="459" r:id="rId81"/>
    <p:sldId id="463" r:id="rId82"/>
    <p:sldId id="464" r:id="rId83"/>
    <p:sldId id="465" r:id="rId84"/>
    <p:sldId id="466" r:id="rId85"/>
    <p:sldId id="467" r:id="rId86"/>
    <p:sldId id="468" r:id="rId87"/>
    <p:sldId id="469" r:id="rId88"/>
    <p:sldId id="470" r:id="rId89"/>
    <p:sldId id="471" r:id="rId90"/>
    <p:sldId id="472" r:id="rId91"/>
    <p:sldId id="473"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 id="492" r:id="rId108"/>
    <p:sldId id="493" r:id="rId109"/>
    <p:sldId id="494" r:id="rId110"/>
    <p:sldId id="495" r:id="rId111"/>
    <p:sldId id="496" r:id="rId112"/>
    <p:sldId id="497" r:id="rId1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50"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CC"/>
    <a:srgbClr val="800000"/>
    <a:srgbClr val="CCFFCC"/>
    <a:srgbClr val="66CCFF"/>
    <a:srgbClr val="FF99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719"/>
  </p:normalViewPr>
  <p:slideViewPr>
    <p:cSldViewPr showGuides="1">
      <p:cViewPr>
        <p:scale>
          <a:sx n="66" d="100"/>
          <a:sy n="66" d="100"/>
        </p:scale>
        <p:origin x="-636" y="-156"/>
      </p:cViewPr>
      <p:guideLst>
        <p:guide orient="horz" pos="2050"/>
        <p:guide pos="2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customXml" Target="../customXml/item1.xml"/><Relationship Id="rId12" Type="http://schemas.openxmlformats.org/officeDocument/2006/relationships/slide" Target="slides/slide10.xml"/><Relationship Id="rId119" Type="http://schemas.openxmlformats.org/officeDocument/2006/relationships/customXmlProps" Target="../customXml/itemProps1.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页眉占位符 31745"/>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1747" name="日期占位符 31746"/>
          <p:cNvSpPr>
            <a:spLocks noGrp="1"/>
          </p:cNvSpPr>
          <p:nvPr>
            <p:ph type="dt" sz="quarter"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31748" name="页脚占位符 31747"/>
          <p:cNvSpPr>
            <a:spLocks noGrp="1"/>
          </p:cNvSpPr>
          <p:nvPr>
            <p:ph type="ftr" sz="quarter" idx="2"/>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1749" name="灯片编号占位符 31748"/>
          <p:cNvSpPr>
            <a:spLocks noGrp="1"/>
          </p:cNvSpPr>
          <p:nvPr>
            <p:ph type="sldNum" sz="quarter" idx="3"/>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页眉占位符 30721"/>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0723" name="日期占位符 30722"/>
          <p:cNvSpPr>
            <a:spLocks noGrp="1"/>
          </p:cNvSpPr>
          <p:nvPr>
            <p:ph type="dt"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4100" name="幻灯片图像占位符 3072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30724"/>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26" name="页脚占位符 30725"/>
          <p:cNvSpPr>
            <a:spLocks noGrp="1"/>
          </p:cNvSpPr>
          <p:nvPr>
            <p:ph type="ftr" sz="quarter" idx="4"/>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0727" name="灯片编号占位符 30726"/>
          <p:cNvSpPr>
            <a:spLocks noGrp="1"/>
          </p:cNvSpPr>
          <p:nvPr>
            <p:ph type="sldNum" sz="quarter" idx="5"/>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8609"/>
          <p:cNvGrpSpPr/>
          <p:nvPr/>
        </p:nvGrpSpPr>
        <p:grpSpPr>
          <a:xfrm>
            <a:off x="-3175" y="0"/>
            <a:ext cx="9147175" cy="6867525"/>
            <a:chOff x="-2" y="0"/>
            <a:chExt cx="5762" cy="4326"/>
          </a:xfrm>
        </p:grpSpPr>
        <p:grpSp>
          <p:nvGrpSpPr>
            <p:cNvPr id="2051" name="组合 68610"/>
            <p:cNvGrpSpPr/>
            <p:nvPr userDrawn="1"/>
          </p:nvGrpSpPr>
          <p:grpSpPr>
            <a:xfrm>
              <a:off x="-2" y="0"/>
              <a:ext cx="5712" cy="4326"/>
              <a:chOff x="-2" y="0"/>
              <a:chExt cx="5712" cy="4326"/>
            </a:xfrm>
          </p:grpSpPr>
          <p:sp>
            <p:nvSpPr>
              <p:cNvPr id="2052" name="矩形 68611"/>
              <p:cNvSpPr/>
              <p:nvPr/>
            </p:nvSpPr>
            <p:spPr>
              <a:xfrm>
                <a:off x="-2"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3" name="矩形 68612"/>
              <p:cNvSpPr/>
              <p:nvPr/>
            </p:nvSpPr>
            <p:spPr>
              <a:xfrm>
                <a:off x="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4" name="矩形 68613"/>
              <p:cNvSpPr/>
              <p:nvPr/>
            </p:nvSpPr>
            <p:spPr>
              <a:xfrm>
                <a:off x="1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5" name="矩形 68614"/>
              <p:cNvSpPr/>
              <p:nvPr/>
            </p:nvSpPr>
            <p:spPr>
              <a:xfrm>
                <a:off x="2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6" name="矩形 68615"/>
              <p:cNvSpPr/>
              <p:nvPr/>
            </p:nvSpPr>
            <p:spPr>
              <a:xfrm>
                <a:off x="3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7" name="矩形 68616"/>
              <p:cNvSpPr/>
              <p:nvPr/>
            </p:nvSpPr>
            <p:spPr>
              <a:xfrm>
                <a:off x="4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8" name="矩形 68617"/>
              <p:cNvSpPr/>
              <p:nvPr/>
            </p:nvSpPr>
            <p:spPr>
              <a:xfrm>
                <a:off x="5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9" name="矩形 68618"/>
              <p:cNvSpPr/>
              <p:nvPr/>
            </p:nvSpPr>
            <p:spPr>
              <a:xfrm>
                <a:off x="6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0" name="矩形 68619"/>
              <p:cNvSpPr/>
              <p:nvPr/>
            </p:nvSpPr>
            <p:spPr>
              <a:xfrm>
                <a:off x="7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1" name="矩形 68620"/>
              <p:cNvSpPr/>
              <p:nvPr/>
            </p:nvSpPr>
            <p:spPr>
              <a:xfrm>
                <a:off x="8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2" name="矩形 68621"/>
              <p:cNvSpPr/>
              <p:nvPr/>
            </p:nvSpPr>
            <p:spPr>
              <a:xfrm>
                <a:off x="9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3" name="矩形 68622"/>
              <p:cNvSpPr/>
              <p:nvPr/>
            </p:nvSpPr>
            <p:spPr>
              <a:xfrm>
                <a:off x="10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4" name="矩形 68623"/>
              <p:cNvSpPr/>
              <p:nvPr/>
            </p:nvSpPr>
            <p:spPr>
              <a:xfrm>
                <a:off x="11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5" name="矩形 68624"/>
              <p:cNvSpPr/>
              <p:nvPr/>
            </p:nvSpPr>
            <p:spPr>
              <a:xfrm>
                <a:off x="12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6" name="矩形 68625"/>
              <p:cNvSpPr/>
              <p:nvPr/>
            </p:nvSpPr>
            <p:spPr>
              <a:xfrm>
                <a:off x="13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7" name="矩形 68626"/>
              <p:cNvSpPr/>
              <p:nvPr/>
            </p:nvSpPr>
            <p:spPr>
              <a:xfrm>
                <a:off x="14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8" name="矩形 68627"/>
              <p:cNvSpPr/>
              <p:nvPr/>
            </p:nvSpPr>
            <p:spPr>
              <a:xfrm>
                <a:off x="15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9" name="矩形 68628"/>
              <p:cNvSpPr/>
              <p:nvPr/>
            </p:nvSpPr>
            <p:spPr>
              <a:xfrm>
                <a:off x="16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0" name="矩形 68629"/>
              <p:cNvSpPr/>
              <p:nvPr/>
            </p:nvSpPr>
            <p:spPr>
              <a:xfrm>
                <a:off x="17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1" name="矩形 68630"/>
              <p:cNvSpPr/>
              <p:nvPr/>
            </p:nvSpPr>
            <p:spPr>
              <a:xfrm>
                <a:off x="18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2" name="矩形 68631"/>
              <p:cNvSpPr/>
              <p:nvPr/>
            </p:nvSpPr>
            <p:spPr>
              <a:xfrm>
                <a:off x="19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3" name="矩形 68632"/>
              <p:cNvSpPr/>
              <p:nvPr/>
            </p:nvSpPr>
            <p:spPr>
              <a:xfrm>
                <a:off x="20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4" name="矩形 68633"/>
              <p:cNvSpPr/>
              <p:nvPr/>
            </p:nvSpPr>
            <p:spPr>
              <a:xfrm>
                <a:off x="21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5" name="矩形 68634"/>
              <p:cNvSpPr/>
              <p:nvPr/>
            </p:nvSpPr>
            <p:spPr>
              <a:xfrm>
                <a:off x="22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6" name="矩形 68635"/>
              <p:cNvSpPr/>
              <p:nvPr/>
            </p:nvSpPr>
            <p:spPr>
              <a:xfrm>
                <a:off x="23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7" name="矩形 68636"/>
              <p:cNvSpPr/>
              <p:nvPr/>
            </p:nvSpPr>
            <p:spPr>
              <a:xfrm>
                <a:off x="23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8" name="矩形 68637"/>
              <p:cNvSpPr/>
              <p:nvPr/>
            </p:nvSpPr>
            <p:spPr>
              <a:xfrm>
                <a:off x="24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9" name="矩形 68638"/>
              <p:cNvSpPr/>
              <p:nvPr/>
            </p:nvSpPr>
            <p:spPr>
              <a:xfrm>
                <a:off x="25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0" name="矩形 68639"/>
              <p:cNvSpPr/>
              <p:nvPr/>
            </p:nvSpPr>
            <p:spPr>
              <a:xfrm>
                <a:off x="26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1" name="矩形 68640"/>
              <p:cNvSpPr/>
              <p:nvPr/>
            </p:nvSpPr>
            <p:spPr>
              <a:xfrm>
                <a:off x="27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2" name="矩形 68641"/>
              <p:cNvSpPr/>
              <p:nvPr/>
            </p:nvSpPr>
            <p:spPr>
              <a:xfrm>
                <a:off x="28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3" name="矩形 68642"/>
              <p:cNvSpPr/>
              <p:nvPr/>
            </p:nvSpPr>
            <p:spPr>
              <a:xfrm>
                <a:off x="29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4" name="矩形 68643"/>
              <p:cNvSpPr/>
              <p:nvPr/>
            </p:nvSpPr>
            <p:spPr>
              <a:xfrm>
                <a:off x="30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5" name="矩形 68644"/>
              <p:cNvSpPr/>
              <p:nvPr/>
            </p:nvSpPr>
            <p:spPr>
              <a:xfrm>
                <a:off x="31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6" name="矩形 68645"/>
              <p:cNvSpPr/>
              <p:nvPr/>
            </p:nvSpPr>
            <p:spPr>
              <a:xfrm>
                <a:off x="32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7" name="矩形 68646"/>
              <p:cNvSpPr/>
              <p:nvPr/>
            </p:nvSpPr>
            <p:spPr>
              <a:xfrm>
                <a:off x="33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8" name="矩形 68647"/>
              <p:cNvSpPr/>
              <p:nvPr/>
            </p:nvSpPr>
            <p:spPr>
              <a:xfrm>
                <a:off x="34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9" name="矩形 68648"/>
              <p:cNvSpPr/>
              <p:nvPr/>
            </p:nvSpPr>
            <p:spPr>
              <a:xfrm>
                <a:off x="35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0" name="矩形 68649"/>
              <p:cNvSpPr/>
              <p:nvPr/>
            </p:nvSpPr>
            <p:spPr>
              <a:xfrm>
                <a:off x="36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1" name="矩形 68650"/>
              <p:cNvSpPr/>
              <p:nvPr/>
            </p:nvSpPr>
            <p:spPr>
              <a:xfrm>
                <a:off x="37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2" name="矩形 68651"/>
              <p:cNvSpPr/>
              <p:nvPr/>
            </p:nvSpPr>
            <p:spPr>
              <a:xfrm>
                <a:off x="38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3" name="矩形 68652"/>
              <p:cNvSpPr/>
              <p:nvPr/>
            </p:nvSpPr>
            <p:spPr>
              <a:xfrm>
                <a:off x="39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4" name="矩形 68653"/>
              <p:cNvSpPr/>
              <p:nvPr/>
            </p:nvSpPr>
            <p:spPr>
              <a:xfrm>
                <a:off x="40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5" name="矩形 68654"/>
              <p:cNvSpPr/>
              <p:nvPr/>
            </p:nvSpPr>
            <p:spPr>
              <a:xfrm>
                <a:off x="41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6" name="矩形 68655"/>
              <p:cNvSpPr/>
              <p:nvPr/>
            </p:nvSpPr>
            <p:spPr>
              <a:xfrm>
                <a:off x="42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7" name="矩形 68656"/>
              <p:cNvSpPr/>
              <p:nvPr/>
            </p:nvSpPr>
            <p:spPr>
              <a:xfrm>
                <a:off x="43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8" name="矩形 68657"/>
              <p:cNvSpPr/>
              <p:nvPr/>
            </p:nvSpPr>
            <p:spPr>
              <a:xfrm>
                <a:off x="44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9" name="矩形 68658"/>
              <p:cNvSpPr/>
              <p:nvPr/>
            </p:nvSpPr>
            <p:spPr>
              <a:xfrm>
                <a:off x="45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0" name="矩形 68659"/>
              <p:cNvSpPr/>
              <p:nvPr/>
            </p:nvSpPr>
            <p:spPr>
              <a:xfrm>
                <a:off x="46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1" name="矩形 68660"/>
              <p:cNvSpPr/>
              <p:nvPr/>
            </p:nvSpPr>
            <p:spPr>
              <a:xfrm>
                <a:off x="47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2" name="矩形 68661"/>
              <p:cNvSpPr/>
              <p:nvPr/>
            </p:nvSpPr>
            <p:spPr>
              <a:xfrm>
                <a:off x="47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3" name="矩形 68662"/>
              <p:cNvSpPr/>
              <p:nvPr/>
            </p:nvSpPr>
            <p:spPr>
              <a:xfrm>
                <a:off x="48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4" name="矩形 68663"/>
              <p:cNvSpPr/>
              <p:nvPr/>
            </p:nvSpPr>
            <p:spPr>
              <a:xfrm>
                <a:off x="49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5" name="矩形 68664"/>
              <p:cNvSpPr/>
              <p:nvPr/>
            </p:nvSpPr>
            <p:spPr>
              <a:xfrm>
                <a:off x="50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6" name="矩形 68665"/>
              <p:cNvSpPr/>
              <p:nvPr/>
            </p:nvSpPr>
            <p:spPr>
              <a:xfrm>
                <a:off x="51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7" name="矩形 68666"/>
              <p:cNvSpPr/>
              <p:nvPr/>
            </p:nvSpPr>
            <p:spPr>
              <a:xfrm>
                <a:off x="52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8" name="矩形 68667"/>
              <p:cNvSpPr/>
              <p:nvPr/>
            </p:nvSpPr>
            <p:spPr>
              <a:xfrm>
                <a:off x="53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9" name="矩形 68668"/>
              <p:cNvSpPr/>
              <p:nvPr/>
            </p:nvSpPr>
            <p:spPr>
              <a:xfrm>
                <a:off x="54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0" name="矩形 68669"/>
              <p:cNvSpPr/>
              <p:nvPr/>
            </p:nvSpPr>
            <p:spPr>
              <a:xfrm>
                <a:off x="55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1" name="矩形 68670"/>
              <p:cNvSpPr/>
              <p:nvPr/>
            </p:nvSpPr>
            <p:spPr>
              <a:xfrm>
                <a:off x="56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2" name="矩形 68671"/>
            <p:cNvSpPr/>
            <p:nvPr userDrawn="1"/>
          </p:nvSpPr>
          <p:spPr>
            <a:xfrm>
              <a:off x="429"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3" name="矩形 68672"/>
            <p:cNvSpPr/>
            <p:nvPr userDrawn="1"/>
          </p:nvSpPr>
          <p:spPr>
            <a:xfrm>
              <a:off x="0" y="0"/>
              <a:ext cx="5760" cy="321"/>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4" name="矩形 68673"/>
          <p:cNvSpPr/>
          <p:nvPr/>
        </p:nvSpPr>
        <p:spPr>
          <a:xfrm>
            <a:off x="3505200" y="2590800"/>
            <a:ext cx="4892675" cy="76200"/>
          </a:xfrm>
          <a:prstGeom prst="rect">
            <a:avLst/>
          </a:prstGeom>
          <a:solidFill>
            <a:schemeClr val="hlink">
              <a:alpha val="50000"/>
            </a:schemeClr>
          </a:solidFill>
          <a:ln w="9525">
            <a:noFill/>
          </a:ln>
        </p:spPr>
        <p:txBody>
          <a:bodyPr wrap="none" anchor="ctr"/>
          <a:p>
            <a:pPr lvl="0" indent="0" algn="ctr"/>
            <a:endParaRPr lang="zh-CN" altLang="zh-CN" sz="2400" dirty="0">
              <a:latin typeface="Verdana" panose="020B08040305040B0204" pitchFamily="34" charset="0"/>
              <a:ea typeface="宋体" panose="02010600030101010101" pitchFamily="2" charset="-122"/>
            </a:endParaRPr>
          </a:p>
        </p:txBody>
      </p:sp>
      <p:sp>
        <p:nvSpPr>
          <p:cNvPr id="68675" name="标题 68674"/>
          <p:cNvSpPr>
            <a:spLocks noGrp="1"/>
          </p:cNvSpPr>
          <p:nvPr>
            <p:ph type="ctrTitle" sz="quarter"/>
          </p:nvPr>
        </p:nvSpPr>
        <p:spPr>
          <a:xfrm>
            <a:off x="779463" y="1949450"/>
            <a:ext cx="7678737" cy="579438"/>
          </a:xfrm>
          <a:prstGeom prst="rect">
            <a:avLst/>
          </a:prstGeom>
          <a:noFill/>
          <a:ln w="9525">
            <a:noFill/>
          </a:ln>
        </p:spPr>
        <p:txBody>
          <a:bodyPr anchor="b">
            <a:spAutoFit/>
          </a:bodyPr>
          <a:lstStyle>
            <a:lvl1pPr lvl="0" algn="r">
              <a:defRPr/>
            </a:lvl1pPr>
          </a:lstStyle>
          <a:p>
            <a:pPr lvl="0" fontAlgn="base"/>
            <a:r>
              <a:rPr lang="zh-CN" altLang="en-US" strike="noStrike" noProof="1" dirty="0"/>
              <a:t>单击此处编辑母版标题样式</a:t>
            </a:r>
            <a:endParaRPr lang="zh-CN" altLang="en-US" strike="noStrike" noProof="1" dirty="0"/>
          </a:p>
        </p:txBody>
      </p:sp>
      <p:sp>
        <p:nvSpPr>
          <p:cNvPr id="68676" name="副标题 68675"/>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8677" name="日期占位符 68676"/>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Verdana" panose="020B08040305040B0204" pitchFamily="34" charset="0"/>
              </a:defRPr>
            </a:lvl1pPr>
          </a:lstStyle>
          <a:p>
            <a:pPr fontAlgn="base"/>
            <a:endParaRPr lang="zh-CN" altLang="en-US" strike="noStrike" noProof="1" dirty="0">
              <a:latin typeface="Times New Roman" panose="02020803070505020304" pitchFamily="18" charset="0"/>
            </a:endParaRPr>
          </a:p>
        </p:txBody>
      </p:sp>
      <p:sp>
        <p:nvSpPr>
          <p:cNvPr id="68678" name="页脚占位符 68677"/>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Verdana" panose="020B08040305040B0204" pitchFamily="34" charset="0"/>
              </a:defRPr>
            </a:lvl1pPr>
          </a:lstStyle>
          <a:p>
            <a:pPr fontAlgn="base"/>
            <a:endParaRPr lang="zh-CN" altLang="en-US" strike="noStrike" noProof="1" dirty="0"/>
          </a:p>
        </p:txBody>
      </p:sp>
      <p:sp>
        <p:nvSpPr>
          <p:cNvPr id="68679" name="灯片编号占位符 68678"/>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Verdana" panose="020B08040305040B0204" pitchFamily="34" charset="0"/>
              </a:defRPr>
            </a:lvl1pPr>
          </a:lstStyle>
          <a:p>
            <a:pPr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3732" y="487363"/>
            <a:ext cx="2040731" cy="56086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487363"/>
            <a:ext cx="6003890" cy="56086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9187"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67585"/>
          <p:cNvGrpSpPr/>
          <p:nvPr/>
        </p:nvGrpSpPr>
        <p:grpSpPr>
          <a:xfrm>
            <a:off x="-3175" y="0"/>
            <a:ext cx="9147175" cy="6867525"/>
            <a:chOff x="0" y="0"/>
            <a:chExt cx="5762" cy="4326"/>
          </a:xfrm>
        </p:grpSpPr>
        <p:sp>
          <p:nvSpPr>
            <p:cNvPr id="1027" name="矩形 67586"/>
            <p:cNvSpPr/>
            <p:nvPr userDrawn="1"/>
          </p:nvSpPr>
          <p:spPr>
            <a:xfrm>
              <a:off x="0"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8" name="矩形 67587"/>
            <p:cNvSpPr/>
            <p:nvPr userDrawn="1"/>
          </p:nvSpPr>
          <p:spPr>
            <a:xfrm>
              <a:off x="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9" name="矩形 67588"/>
            <p:cNvSpPr/>
            <p:nvPr userDrawn="1"/>
          </p:nvSpPr>
          <p:spPr>
            <a:xfrm>
              <a:off x="1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0" name="矩形 67589"/>
            <p:cNvSpPr/>
            <p:nvPr userDrawn="1"/>
          </p:nvSpPr>
          <p:spPr>
            <a:xfrm>
              <a:off x="2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1" name="矩形 67590"/>
            <p:cNvSpPr/>
            <p:nvPr userDrawn="1"/>
          </p:nvSpPr>
          <p:spPr>
            <a:xfrm>
              <a:off x="3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2" name="矩形 67591"/>
            <p:cNvSpPr/>
            <p:nvPr userDrawn="1"/>
          </p:nvSpPr>
          <p:spPr>
            <a:xfrm>
              <a:off x="4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3" name="矩形 67592"/>
            <p:cNvSpPr/>
            <p:nvPr userDrawn="1"/>
          </p:nvSpPr>
          <p:spPr>
            <a:xfrm>
              <a:off x="5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4" name="矩形 67593"/>
            <p:cNvSpPr/>
            <p:nvPr userDrawn="1"/>
          </p:nvSpPr>
          <p:spPr>
            <a:xfrm>
              <a:off x="6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5" name="矩形 67594"/>
            <p:cNvSpPr/>
            <p:nvPr userDrawn="1"/>
          </p:nvSpPr>
          <p:spPr>
            <a:xfrm>
              <a:off x="7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6" name="矩形 67595"/>
            <p:cNvSpPr/>
            <p:nvPr userDrawn="1"/>
          </p:nvSpPr>
          <p:spPr>
            <a:xfrm>
              <a:off x="8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7" name="矩形 67596"/>
            <p:cNvSpPr/>
            <p:nvPr userDrawn="1"/>
          </p:nvSpPr>
          <p:spPr>
            <a:xfrm>
              <a:off x="9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8" name="矩形 67597"/>
            <p:cNvSpPr/>
            <p:nvPr userDrawn="1"/>
          </p:nvSpPr>
          <p:spPr>
            <a:xfrm>
              <a:off x="10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9" name="矩形 67598"/>
            <p:cNvSpPr/>
            <p:nvPr userDrawn="1"/>
          </p:nvSpPr>
          <p:spPr>
            <a:xfrm>
              <a:off x="11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0" name="矩形 67599"/>
            <p:cNvSpPr/>
            <p:nvPr userDrawn="1"/>
          </p:nvSpPr>
          <p:spPr>
            <a:xfrm>
              <a:off x="12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1" name="矩形 67600"/>
            <p:cNvSpPr/>
            <p:nvPr userDrawn="1"/>
          </p:nvSpPr>
          <p:spPr>
            <a:xfrm>
              <a:off x="13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2" name="矩形 67601"/>
            <p:cNvSpPr/>
            <p:nvPr userDrawn="1"/>
          </p:nvSpPr>
          <p:spPr>
            <a:xfrm>
              <a:off x="14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3" name="矩形 67602"/>
            <p:cNvSpPr/>
            <p:nvPr userDrawn="1"/>
          </p:nvSpPr>
          <p:spPr>
            <a:xfrm>
              <a:off x="15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4" name="矩形 67603"/>
            <p:cNvSpPr/>
            <p:nvPr userDrawn="1"/>
          </p:nvSpPr>
          <p:spPr>
            <a:xfrm>
              <a:off x="16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5" name="矩形 67604"/>
            <p:cNvSpPr/>
            <p:nvPr userDrawn="1"/>
          </p:nvSpPr>
          <p:spPr>
            <a:xfrm>
              <a:off x="17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6" name="矩形 67605"/>
            <p:cNvSpPr/>
            <p:nvPr userDrawn="1"/>
          </p:nvSpPr>
          <p:spPr>
            <a:xfrm>
              <a:off x="18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7" name="矩形 67606"/>
            <p:cNvSpPr/>
            <p:nvPr userDrawn="1"/>
          </p:nvSpPr>
          <p:spPr>
            <a:xfrm>
              <a:off x="19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8" name="矩形 67607"/>
            <p:cNvSpPr/>
            <p:nvPr userDrawn="1"/>
          </p:nvSpPr>
          <p:spPr>
            <a:xfrm>
              <a:off x="20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9" name="矩形 67608"/>
            <p:cNvSpPr/>
            <p:nvPr userDrawn="1"/>
          </p:nvSpPr>
          <p:spPr>
            <a:xfrm>
              <a:off x="21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0" name="矩形 67609"/>
            <p:cNvSpPr/>
            <p:nvPr userDrawn="1"/>
          </p:nvSpPr>
          <p:spPr>
            <a:xfrm>
              <a:off x="22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1" name="矩形 67610"/>
            <p:cNvSpPr/>
            <p:nvPr userDrawn="1"/>
          </p:nvSpPr>
          <p:spPr>
            <a:xfrm>
              <a:off x="23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2" name="矩形 67611"/>
            <p:cNvSpPr/>
            <p:nvPr userDrawn="1"/>
          </p:nvSpPr>
          <p:spPr>
            <a:xfrm>
              <a:off x="24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3" name="矩形 67612"/>
            <p:cNvSpPr/>
            <p:nvPr userDrawn="1"/>
          </p:nvSpPr>
          <p:spPr>
            <a:xfrm>
              <a:off x="24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4" name="矩形 67613"/>
            <p:cNvSpPr/>
            <p:nvPr userDrawn="1"/>
          </p:nvSpPr>
          <p:spPr>
            <a:xfrm>
              <a:off x="25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5" name="矩形 67614"/>
            <p:cNvSpPr/>
            <p:nvPr userDrawn="1"/>
          </p:nvSpPr>
          <p:spPr>
            <a:xfrm>
              <a:off x="26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6" name="矩形 67615"/>
            <p:cNvSpPr/>
            <p:nvPr userDrawn="1"/>
          </p:nvSpPr>
          <p:spPr>
            <a:xfrm>
              <a:off x="27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7" name="矩形 67616"/>
            <p:cNvSpPr/>
            <p:nvPr userDrawn="1"/>
          </p:nvSpPr>
          <p:spPr>
            <a:xfrm>
              <a:off x="28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8" name="矩形 67617"/>
            <p:cNvSpPr/>
            <p:nvPr userDrawn="1"/>
          </p:nvSpPr>
          <p:spPr>
            <a:xfrm>
              <a:off x="29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9" name="矩形 67618"/>
            <p:cNvSpPr/>
            <p:nvPr userDrawn="1"/>
          </p:nvSpPr>
          <p:spPr>
            <a:xfrm>
              <a:off x="30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0" name="矩形 67619"/>
            <p:cNvSpPr/>
            <p:nvPr userDrawn="1"/>
          </p:nvSpPr>
          <p:spPr>
            <a:xfrm>
              <a:off x="31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1" name="矩形 67620"/>
            <p:cNvSpPr/>
            <p:nvPr userDrawn="1"/>
          </p:nvSpPr>
          <p:spPr>
            <a:xfrm>
              <a:off x="32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2" name="矩形 67621"/>
            <p:cNvSpPr/>
            <p:nvPr userDrawn="1"/>
          </p:nvSpPr>
          <p:spPr>
            <a:xfrm>
              <a:off x="33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3" name="矩形 67622"/>
            <p:cNvSpPr/>
            <p:nvPr userDrawn="1"/>
          </p:nvSpPr>
          <p:spPr>
            <a:xfrm>
              <a:off x="34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4" name="矩形 67623"/>
            <p:cNvSpPr/>
            <p:nvPr userDrawn="1"/>
          </p:nvSpPr>
          <p:spPr>
            <a:xfrm>
              <a:off x="35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5" name="矩形 67624"/>
            <p:cNvSpPr/>
            <p:nvPr userDrawn="1"/>
          </p:nvSpPr>
          <p:spPr>
            <a:xfrm>
              <a:off x="36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6" name="矩形 67625"/>
            <p:cNvSpPr/>
            <p:nvPr userDrawn="1"/>
          </p:nvSpPr>
          <p:spPr>
            <a:xfrm>
              <a:off x="37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7" name="矩形 67626"/>
            <p:cNvSpPr/>
            <p:nvPr userDrawn="1"/>
          </p:nvSpPr>
          <p:spPr>
            <a:xfrm>
              <a:off x="38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8" name="矩形 67627"/>
            <p:cNvSpPr/>
            <p:nvPr userDrawn="1"/>
          </p:nvSpPr>
          <p:spPr>
            <a:xfrm>
              <a:off x="39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9" name="矩形 67628"/>
            <p:cNvSpPr/>
            <p:nvPr userDrawn="1"/>
          </p:nvSpPr>
          <p:spPr>
            <a:xfrm>
              <a:off x="40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0" name="矩形 67629"/>
            <p:cNvSpPr/>
            <p:nvPr userDrawn="1"/>
          </p:nvSpPr>
          <p:spPr>
            <a:xfrm>
              <a:off x="41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1" name="矩形 67630"/>
            <p:cNvSpPr/>
            <p:nvPr userDrawn="1"/>
          </p:nvSpPr>
          <p:spPr>
            <a:xfrm>
              <a:off x="42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2" name="矩形 67631"/>
            <p:cNvSpPr/>
            <p:nvPr userDrawn="1"/>
          </p:nvSpPr>
          <p:spPr>
            <a:xfrm>
              <a:off x="43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3" name="矩形 67632"/>
            <p:cNvSpPr/>
            <p:nvPr userDrawn="1"/>
          </p:nvSpPr>
          <p:spPr>
            <a:xfrm>
              <a:off x="44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4" name="矩形 67633"/>
            <p:cNvSpPr/>
            <p:nvPr userDrawn="1"/>
          </p:nvSpPr>
          <p:spPr>
            <a:xfrm>
              <a:off x="45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5" name="矩形 67634"/>
            <p:cNvSpPr/>
            <p:nvPr userDrawn="1"/>
          </p:nvSpPr>
          <p:spPr>
            <a:xfrm>
              <a:off x="46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6" name="矩形 67635"/>
            <p:cNvSpPr/>
            <p:nvPr userDrawn="1"/>
          </p:nvSpPr>
          <p:spPr>
            <a:xfrm>
              <a:off x="47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7" name="矩形 67636"/>
            <p:cNvSpPr/>
            <p:nvPr userDrawn="1"/>
          </p:nvSpPr>
          <p:spPr>
            <a:xfrm>
              <a:off x="48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8" name="矩形 67637"/>
            <p:cNvSpPr/>
            <p:nvPr userDrawn="1"/>
          </p:nvSpPr>
          <p:spPr>
            <a:xfrm>
              <a:off x="48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9" name="矩形 67638"/>
            <p:cNvSpPr/>
            <p:nvPr userDrawn="1"/>
          </p:nvSpPr>
          <p:spPr>
            <a:xfrm>
              <a:off x="49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0" name="矩形 67639"/>
            <p:cNvSpPr/>
            <p:nvPr userDrawn="1"/>
          </p:nvSpPr>
          <p:spPr>
            <a:xfrm>
              <a:off x="50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1" name="矩形 67640"/>
            <p:cNvSpPr/>
            <p:nvPr userDrawn="1"/>
          </p:nvSpPr>
          <p:spPr>
            <a:xfrm>
              <a:off x="51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2" name="矩形 67641"/>
            <p:cNvSpPr/>
            <p:nvPr userDrawn="1"/>
          </p:nvSpPr>
          <p:spPr>
            <a:xfrm>
              <a:off x="52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3" name="矩形 67642"/>
            <p:cNvSpPr/>
            <p:nvPr userDrawn="1"/>
          </p:nvSpPr>
          <p:spPr>
            <a:xfrm>
              <a:off x="53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4" name="矩形 67643"/>
            <p:cNvSpPr/>
            <p:nvPr userDrawn="1"/>
          </p:nvSpPr>
          <p:spPr>
            <a:xfrm>
              <a:off x="54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5" name="矩形 67644"/>
            <p:cNvSpPr/>
            <p:nvPr userDrawn="1"/>
          </p:nvSpPr>
          <p:spPr>
            <a:xfrm>
              <a:off x="55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6" name="矩形 67645"/>
            <p:cNvSpPr/>
            <p:nvPr userDrawn="1"/>
          </p:nvSpPr>
          <p:spPr>
            <a:xfrm>
              <a:off x="56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7" name="矩形 67646"/>
            <p:cNvSpPr/>
            <p:nvPr userDrawn="1"/>
          </p:nvSpPr>
          <p:spPr>
            <a:xfrm>
              <a:off x="431"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8" name="矩形 67647"/>
            <p:cNvSpPr/>
            <p:nvPr userDrawn="1"/>
          </p:nvSpPr>
          <p:spPr>
            <a:xfrm>
              <a:off x="0" y="1081"/>
              <a:ext cx="4378" cy="47"/>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1089" name="标题 67648"/>
          <p:cNvSpPr>
            <a:spLocks noGrp="1"/>
          </p:cNvSpPr>
          <p:nvPr>
            <p:ph type="title"/>
          </p:nvPr>
        </p:nvSpPr>
        <p:spPr>
          <a:xfrm>
            <a:off x="871538" y="487363"/>
            <a:ext cx="8162925" cy="579437"/>
          </a:xfrm>
          <a:prstGeom prst="rect">
            <a:avLst/>
          </a:prstGeom>
          <a:noFill/>
          <a:ln w="9525">
            <a:noFill/>
          </a:ln>
        </p:spPr>
        <p:txBody>
          <a:bodyPr anchor="b">
            <a:spAutoFit/>
          </a:bodyPr>
          <a:p>
            <a:pPr lvl="0" indent="0"/>
            <a:r>
              <a:rPr lang="zh-CN" altLang="en-US" dirty="0"/>
              <a:t>单击此处编辑母版标题样式</a:t>
            </a:r>
            <a:endParaRPr lang="zh-CN" altLang="en-US" dirty="0"/>
          </a:p>
        </p:txBody>
      </p:sp>
      <p:sp>
        <p:nvSpPr>
          <p:cNvPr id="1090" name="文本占位符 67649"/>
          <p:cNvSpPr>
            <a:spLocks noGrp="1"/>
          </p:cNvSpPr>
          <p:nvPr>
            <p:ph type="body"/>
          </p:nvPr>
        </p:nvSpPr>
        <p:spPr>
          <a:xfrm>
            <a:off x="912813" y="1905000"/>
            <a:ext cx="8110537" cy="41910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7651" name="日期占位符 67650"/>
          <p:cNvSpPr>
            <a:spLocks noGrp="1"/>
          </p:cNvSpPr>
          <p:nvPr>
            <p:ph type="dt" sz="half" idx="2"/>
          </p:nvPr>
        </p:nvSpPr>
        <p:spPr>
          <a:xfrm>
            <a:off x="1152525" y="6286500"/>
            <a:ext cx="1905000" cy="457200"/>
          </a:xfrm>
          <a:prstGeom prst="rect">
            <a:avLst/>
          </a:prstGeom>
          <a:noFill/>
          <a:ln w="9525">
            <a:noFill/>
          </a:ln>
        </p:spPr>
        <p:txBody>
          <a:bodyPr anchor="b"/>
          <a:lstStyle>
            <a:lvl1pPr>
              <a:defRPr sz="1400">
                <a:latin typeface="Verdana" panose="020B08040305040B0204" pitchFamily="34" charset="0"/>
              </a:defRPr>
            </a:lvl1pPr>
          </a:lstStyle>
          <a:p>
            <a:pPr lvl="0" fontAlgn="base"/>
            <a:endParaRPr lang="zh-CN" altLang="en-US" strike="noStrike" noProof="1" dirty="0">
              <a:latin typeface="Times New Roman" panose="02020803070505020304" pitchFamily="18" charset="0"/>
            </a:endParaRPr>
          </a:p>
        </p:txBody>
      </p:sp>
      <p:sp>
        <p:nvSpPr>
          <p:cNvPr id="67652" name="页脚占位符 67651"/>
          <p:cNvSpPr>
            <a:spLocks noGrp="1"/>
          </p:cNvSpPr>
          <p:nvPr>
            <p:ph type="ftr" sz="quarter" idx="3"/>
          </p:nvPr>
        </p:nvSpPr>
        <p:spPr>
          <a:xfrm>
            <a:off x="3590925" y="6286500"/>
            <a:ext cx="2895600" cy="457200"/>
          </a:xfrm>
          <a:prstGeom prst="rect">
            <a:avLst/>
          </a:prstGeom>
          <a:noFill/>
          <a:ln w="9525">
            <a:noFill/>
          </a:ln>
        </p:spPr>
        <p:txBody>
          <a:bodyPr anchor="b"/>
          <a:lstStyle>
            <a:lvl1pPr algn="ctr">
              <a:defRPr sz="1400">
                <a:latin typeface="Verdana" panose="020B08040305040B0204" pitchFamily="34" charset="0"/>
              </a:defRPr>
            </a:lvl1pPr>
          </a:lstStyle>
          <a:p>
            <a:pPr lvl="0" fontAlgn="base"/>
            <a:endParaRPr lang="zh-CN" altLang="en-US" strike="noStrike" noProof="1" dirty="0"/>
          </a:p>
        </p:txBody>
      </p:sp>
      <p:sp>
        <p:nvSpPr>
          <p:cNvPr id="67653" name="灯片编号占位符 67652"/>
          <p:cNvSpPr>
            <a:spLocks noGrp="1"/>
          </p:cNvSpPr>
          <p:nvPr>
            <p:ph type="sldNum" sz="quarter" idx="4"/>
          </p:nvPr>
        </p:nvSpPr>
        <p:spPr>
          <a:xfrm>
            <a:off x="7019925" y="6286500"/>
            <a:ext cx="1905000" cy="457200"/>
          </a:xfrm>
          <a:prstGeom prst="rect">
            <a:avLst/>
          </a:prstGeom>
          <a:noFill/>
          <a:ln w="9525">
            <a:noFill/>
          </a:ln>
        </p:spPr>
        <p:txBody>
          <a:bodyPr anchor="b"/>
          <a:lstStyle>
            <a:lvl1pPr algn="r">
              <a:defRPr sz="1400">
                <a:latin typeface="Verdana" panose="020B08040305040B0204" pitchFamily="34" charset="0"/>
              </a:defRPr>
            </a:lvl1pPr>
          </a:lstStyle>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
        <p:nvSpPr>
          <p:cNvPr id="1094" name="动作按钮: 后退或前一项 67653">
            <a:hlinkClick r:id="" action="ppaction://hlinkshowjump?jump=previousslide"/>
          </p:cNvPr>
          <p:cNvSpPr/>
          <p:nvPr userDrawn="1"/>
        </p:nvSpPr>
        <p:spPr>
          <a:xfrm>
            <a:off x="0" y="6477000"/>
            <a:ext cx="304800" cy="381000"/>
          </a:xfrm>
          <a:prstGeom prst="actionButtonBackPrevious">
            <a:avLst/>
          </a:prstGeom>
          <a:solidFill>
            <a:schemeClr val="tx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95" name="动作按钮: 前进或下一项 67655">
            <a:hlinkClick r:id="" action="ppaction://hlinkshowjump?jump=nextslide"/>
          </p:cNvPr>
          <p:cNvSpPr/>
          <p:nvPr userDrawn="1"/>
        </p:nvSpPr>
        <p:spPr>
          <a:xfrm>
            <a:off x="304800" y="6477000"/>
            <a:ext cx="304800" cy="381000"/>
          </a:xfrm>
          <a:prstGeom prst="actionButtonForwardNext">
            <a:avLst/>
          </a:prstGeom>
          <a:solidFill>
            <a:srgbClr val="800000"/>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 Type="http://schemas.openxmlformats.org/officeDocument/2006/relationships/oleObject" Target="../embeddings/oleObject78.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10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image" Target="../media/image9.png"/><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45.bin"/><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5.wmf"/><Relationship Id="rId3" Type="http://schemas.openxmlformats.org/officeDocument/2006/relationships/oleObject" Target="../embeddings/oleObject43.bin"/><Relationship Id="rId2" Type="http://schemas.openxmlformats.org/officeDocument/2006/relationships/image" Target="../media/image39.wmf"/><Relationship Id="rId10" Type="http://schemas.openxmlformats.org/officeDocument/2006/relationships/vmlDrawing" Target="../drawings/vmlDrawing20.vml"/><Relationship Id="rId1"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7.bin"/><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50.bin"/><Relationship Id="rId2" Type="http://schemas.openxmlformats.org/officeDocument/2006/relationships/image" Target="../media/image44.wmf"/><Relationship Id="rId1" Type="http://schemas.openxmlformats.org/officeDocument/2006/relationships/oleObject" Target="../embeddings/oleObject49.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 Type="http://schemas.openxmlformats.org/officeDocument/2006/relationships/oleObject" Target="../embeddings/oleObject51.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56.bin"/><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8.bin"/><Relationship Id="rId2" Type="http://schemas.openxmlformats.org/officeDocument/2006/relationships/image" Target="../media/image52.wmf"/><Relationship Id="rId1" Type="http://schemas.openxmlformats.org/officeDocument/2006/relationships/oleObject" Target="../embeddings/oleObject57.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58.wmf"/><Relationship Id="rId7" Type="http://schemas.openxmlformats.org/officeDocument/2006/relationships/oleObject" Target="../embeddings/oleObject63.bin"/><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 Id="rId3" Type="http://schemas.openxmlformats.org/officeDocument/2006/relationships/oleObject" Target="../embeddings/oleObject61.bin"/><Relationship Id="rId2" Type="http://schemas.openxmlformats.org/officeDocument/2006/relationships/image" Target="../media/image55.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59.wmf"/><Relationship Id="rId1" Type="http://schemas.openxmlformats.org/officeDocument/2006/relationships/oleObject" Target="../embeddings/oleObject60.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 Id="rId3" Type="http://schemas.openxmlformats.org/officeDocument/2006/relationships/oleObject" Target="../embeddings/oleObject66.bin"/><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wmf"/><Relationship Id="rId7" Type="http://schemas.openxmlformats.org/officeDocument/2006/relationships/oleObject" Target="../embeddings/oleObject71.bin"/><Relationship Id="rId6" Type="http://schemas.openxmlformats.org/officeDocument/2006/relationships/image" Target="../media/image65.wmf"/><Relationship Id="rId5" Type="http://schemas.openxmlformats.org/officeDocument/2006/relationships/oleObject" Target="../embeddings/oleObject70.bin"/><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73.bin"/><Relationship Id="rId2" Type="http://schemas.openxmlformats.org/officeDocument/2006/relationships/image" Target="../media/image67.wmf"/><Relationship Id="rId1" Type="http://schemas.openxmlformats.org/officeDocument/2006/relationships/oleObject" Target="../embeddings/oleObject72.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6.wmf"/><Relationship Id="rId3" Type="http://schemas.openxmlformats.org/officeDocument/2006/relationships/oleObject" Target="../embeddings/oleObject75.bin"/><Relationship Id="rId2" Type="http://schemas.openxmlformats.org/officeDocument/2006/relationships/image" Target="../media/image69.wmf"/><Relationship Id="rId1" Type="http://schemas.openxmlformats.org/officeDocument/2006/relationships/oleObject" Target="../embeddings/oleObject74.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72.wmf"/><Relationship Id="rId3" Type="http://schemas.openxmlformats.org/officeDocument/2006/relationships/oleObject" Target="../embeddings/oleObject77.bin"/><Relationship Id="rId2" Type="http://schemas.openxmlformats.org/officeDocument/2006/relationships/image" Target="../media/image71.wmf"/><Relationship Id="rId1" Type="http://schemas.openxmlformats.org/officeDocument/2006/relationships/oleObject" Target="../embeddings/oleObject7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168961"/>
          <p:cNvSpPr>
            <a:spLocks noGrp="1"/>
          </p:cNvSpPr>
          <p:nvPr>
            <p:ph type="title"/>
          </p:nvPr>
        </p:nvSpPr>
        <p:spPr>
          <a:xfrm>
            <a:off x="762000" y="457200"/>
            <a:ext cx="6324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5122" name="文本占位符 168962"/>
          <p:cNvSpPr>
            <a:spLocks noGrp="1"/>
          </p:cNvSpPr>
          <p:nvPr>
            <p:ph idx="1"/>
          </p:nvPr>
        </p:nvSpPr>
        <p:spPr>
          <a:xfrm>
            <a:off x="609600" y="1905000"/>
            <a:ext cx="8153400" cy="4495800"/>
          </a:xfrm>
        </p:spPr>
        <p:txBody>
          <a:bodyPr anchor="t"/>
          <a:p>
            <a:pPr>
              <a:lnSpc>
                <a:spcPct val="120000"/>
              </a:lnSpc>
            </a:pPr>
            <a:r>
              <a:rPr lang="en-US" altLang="zh-CN" sz="3600" b="1" dirty="0"/>
              <a:t>     </a:t>
            </a:r>
            <a:r>
              <a:rPr lang="zh-CN" altLang="en-US" sz="3600" b="1" dirty="0"/>
              <a:t>多项式理论是高等代数的重要内容之一。它不但为高等代数所讲授的基本内容提供了理论依据，其中的一些重要定理和方法在进一步学习数学理论和解决实际问题时常常用到。本章介绍一元多项式的基本理论。</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标题 185345"/>
          <p:cNvSpPr>
            <a:spLocks noGrp="1"/>
          </p:cNvSpPr>
          <p:nvPr>
            <p:ph type="title"/>
          </p:nvPr>
        </p:nvSpPr>
        <p:spPr>
          <a:xfrm>
            <a:off x="614363" y="3175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5347" name="内容占位符 185346"/>
          <p:cNvSpPr>
            <a:spLocks noGrp="1"/>
          </p:cNvSpPr>
          <p:nvPr>
            <p:ph idx="1"/>
          </p:nvPr>
        </p:nvSpPr>
        <p:spPr>
          <a:xfrm>
            <a:off x="614363" y="568325"/>
            <a:ext cx="7391400" cy="609600"/>
          </a:xfrm>
        </p:spPr>
        <p:txBody>
          <a:bodyPr anchor="t"/>
          <a:p>
            <a:pPr algn="just">
              <a:buNone/>
            </a:pPr>
            <a:r>
              <a:rPr lang="zh-CN" altLang="en-US" sz="2800" b="1">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上的一元多项式，不妨令</a:t>
            </a:r>
            <a:endParaRPr lang="zh-CN" altLang="en-US" sz="2800" b="1"/>
          </a:p>
        </p:txBody>
      </p:sp>
      <p:sp>
        <p:nvSpPr>
          <p:cNvPr id="185349" name="矩形 185348"/>
          <p:cNvSpPr/>
          <p:nvPr/>
        </p:nvSpPr>
        <p:spPr>
          <a:xfrm>
            <a:off x="251143" y="2060575"/>
            <a:ext cx="2819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加法：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85353" name="矩形 185352"/>
          <p:cNvSpPr/>
          <p:nvPr/>
        </p:nvSpPr>
        <p:spPr>
          <a:xfrm>
            <a:off x="246063" y="2782888"/>
            <a:ext cx="2438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乘法：</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185354" name="对象 185353"/>
          <p:cNvGraphicFramePr/>
          <p:nvPr/>
        </p:nvGraphicFramePr>
        <p:xfrm>
          <a:off x="1905000" y="1042988"/>
          <a:ext cx="4572000" cy="1030287"/>
        </p:xfrm>
        <a:graphic>
          <a:graphicData uri="http://schemas.openxmlformats.org/presentationml/2006/ole">
            <mc:AlternateContent xmlns:mc="http://schemas.openxmlformats.org/markup-compatibility/2006">
              <mc:Choice xmlns:v="urn:schemas-microsoft-com:vml" Requires="v">
                <p:oleObj spid="_x0000_s3149" name="" r:id="rId1" imgW="1955165" imgH="444500" progId="Equation.3">
                  <p:embed/>
                </p:oleObj>
              </mc:Choice>
              <mc:Fallback>
                <p:oleObj name="" r:id="rId1" imgW="1955165" imgH="444500" progId="Equation.3">
                  <p:embed/>
                  <p:pic>
                    <p:nvPicPr>
                      <p:cNvPr id="0" name="图片 3148"/>
                      <p:cNvPicPr/>
                      <p:nvPr/>
                    </p:nvPicPr>
                    <p:blipFill>
                      <a:blip r:embed="rId2"/>
                      <a:stretch>
                        <a:fillRect/>
                      </a:stretch>
                    </p:blipFill>
                    <p:spPr>
                      <a:xfrm>
                        <a:off x="1905000" y="1042988"/>
                        <a:ext cx="4572000" cy="1030287"/>
                      </a:xfrm>
                      <a:prstGeom prst="rect">
                        <a:avLst/>
                      </a:prstGeom>
                      <a:noFill/>
                      <a:ln w="38100">
                        <a:noFill/>
                        <a:miter/>
                      </a:ln>
                    </p:spPr>
                  </p:pic>
                </p:oleObj>
              </mc:Fallback>
            </mc:AlternateContent>
          </a:graphicData>
        </a:graphic>
      </p:graphicFrame>
      <p:graphicFrame>
        <p:nvGraphicFramePr>
          <p:cNvPr id="185355" name="对象 185354"/>
          <p:cNvGraphicFramePr/>
          <p:nvPr/>
        </p:nvGraphicFramePr>
        <p:xfrm>
          <a:off x="3003233" y="1917065"/>
          <a:ext cx="3473450" cy="1039813"/>
        </p:xfrm>
        <a:graphic>
          <a:graphicData uri="http://schemas.openxmlformats.org/presentationml/2006/ole">
            <mc:AlternateContent xmlns:mc="http://schemas.openxmlformats.org/markup-compatibility/2006">
              <mc:Choice xmlns:v="urn:schemas-microsoft-com:vml" Requires="v">
                <p:oleObj spid="_x0000_s3150" name="" r:id="rId3" imgW="1472565" imgH="444500" progId="Equation.3">
                  <p:embed/>
                </p:oleObj>
              </mc:Choice>
              <mc:Fallback>
                <p:oleObj name="" r:id="rId3" imgW="1472565" imgH="444500" progId="Equation.3">
                  <p:embed/>
                  <p:pic>
                    <p:nvPicPr>
                      <p:cNvPr id="0" name="图片 3149"/>
                      <p:cNvPicPr/>
                      <p:nvPr/>
                    </p:nvPicPr>
                    <p:blipFill>
                      <a:blip r:embed="rId4"/>
                      <a:stretch>
                        <a:fillRect/>
                      </a:stretch>
                    </p:blipFill>
                    <p:spPr>
                      <a:xfrm>
                        <a:off x="3003233" y="1917065"/>
                        <a:ext cx="3473450" cy="1039813"/>
                      </a:xfrm>
                      <a:prstGeom prst="rect">
                        <a:avLst/>
                      </a:prstGeom>
                      <a:noFill/>
                      <a:ln w="38100">
                        <a:noFill/>
                        <a:miter/>
                      </a:ln>
                    </p:spPr>
                  </p:pic>
                </p:oleObj>
              </mc:Fallback>
            </mc:AlternateContent>
          </a:graphicData>
        </a:graphic>
      </p:graphicFrame>
      <p:graphicFrame>
        <p:nvGraphicFramePr>
          <p:cNvPr id="185356" name="对象 185355"/>
          <p:cNvGraphicFramePr/>
          <p:nvPr/>
        </p:nvGraphicFramePr>
        <p:xfrm>
          <a:off x="2684463" y="3302000"/>
          <a:ext cx="2438400" cy="1063625"/>
        </p:xfrm>
        <a:graphic>
          <a:graphicData uri="http://schemas.openxmlformats.org/presentationml/2006/ole">
            <mc:AlternateContent xmlns:mc="http://schemas.openxmlformats.org/markup-compatibility/2006">
              <mc:Choice xmlns:v="urn:schemas-microsoft-com:vml" Requires="v">
                <p:oleObj spid="_x0000_s3151" name="" r:id="rId5" imgW="1104900" imgH="457200" progId="Equation.3">
                  <p:embed/>
                </p:oleObj>
              </mc:Choice>
              <mc:Fallback>
                <p:oleObj name="" r:id="rId5" imgW="1104900" imgH="457200" progId="Equation.3">
                  <p:embed/>
                  <p:pic>
                    <p:nvPicPr>
                      <p:cNvPr id="0" name="图片 3150"/>
                      <p:cNvPicPr/>
                      <p:nvPr/>
                    </p:nvPicPr>
                    <p:blipFill>
                      <a:blip r:embed="rId6"/>
                      <a:stretch>
                        <a:fillRect/>
                      </a:stretch>
                    </p:blipFill>
                    <p:spPr>
                      <a:xfrm>
                        <a:off x="2684463" y="3302000"/>
                        <a:ext cx="2438400" cy="1063625"/>
                      </a:xfrm>
                      <a:prstGeom prst="rect">
                        <a:avLst/>
                      </a:prstGeom>
                      <a:noFill/>
                      <a:ln w="38100">
                        <a:noFill/>
                        <a:miter/>
                      </a:ln>
                    </p:spPr>
                  </p:pic>
                </p:oleObj>
              </mc:Fallback>
            </mc:AlternateContent>
          </a:graphicData>
        </a:graphic>
      </p:graphicFrame>
      <p:graphicFrame>
        <p:nvGraphicFramePr>
          <p:cNvPr id="185357" name="对象 185356"/>
          <p:cNvGraphicFramePr/>
          <p:nvPr/>
        </p:nvGraphicFramePr>
        <p:xfrm>
          <a:off x="2684463" y="2782888"/>
          <a:ext cx="6172200" cy="596900"/>
        </p:xfrm>
        <a:graphic>
          <a:graphicData uri="http://schemas.openxmlformats.org/presentationml/2006/ole">
            <mc:AlternateContent xmlns:mc="http://schemas.openxmlformats.org/markup-compatibility/2006">
              <mc:Choice xmlns:v="urn:schemas-microsoft-com:vml" Requires="v">
                <p:oleObj spid="_x0000_s3152" name="" r:id="rId7" imgW="2995930" imgH="241300" progId="Equation.3">
                  <p:embed/>
                </p:oleObj>
              </mc:Choice>
              <mc:Fallback>
                <p:oleObj name="" r:id="rId7" imgW="2995930" imgH="241300" progId="Equation.3">
                  <p:embed/>
                  <p:pic>
                    <p:nvPicPr>
                      <p:cNvPr id="0" name="图片 3151"/>
                      <p:cNvPicPr/>
                      <p:nvPr/>
                    </p:nvPicPr>
                    <p:blipFill>
                      <a:blip r:embed="rId8"/>
                      <a:stretch>
                        <a:fillRect/>
                      </a:stretch>
                    </p:blipFill>
                    <p:spPr>
                      <a:xfrm>
                        <a:off x="2684463" y="2782888"/>
                        <a:ext cx="6172200" cy="596900"/>
                      </a:xfrm>
                      <a:prstGeom prst="rect">
                        <a:avLst/>
                      </a:prstGeom>
                      <a:noFill/>
                      <a:ln w="38100">
                        <a:noFill/>
                        <a:miter/>
                      </a:ln>
                    </p:spPr>
                  </p:pic>
                </p:oleObj>
              </mc:Fallback>
            </mc:AlternateContent>
          </a:graphicData>
        </a:graphic>
      </p:graphicFrame>
      <p:sp>
        <p:nvSpPr>
          <p:cNvPr id="185358" name="矩形 185357"/>
          <p:cNvSpPr/>
          <p:nvPr/>
        </p:nvSpPr>
        <p:spPr>
          <a:xfrm>
            <a:off x="317500" y="4383088"/>
            <a:ext cx="8534400" cy="2461260"/>
          </a:xfrm>
          <a:prstGeom prst="rect">
            <a:avLst/>
          </a:prstGeom>
          <a:solidFill>
            <a:srgbClr val="FFFF66"/>
          </a:solidFill>
          <a:ln w="9525" cap="flat" cmpd="sng">
            <a:solidFill>
              <a:srgbClr val="FF9900"/>
            </a:solidFill>
            <a:prstDash val="solid"/>
            <a:miter/>
            <a:headEnd type="none" w="med" len="med"/>
            <a:tailEnd type="none" w="med" len="med"/>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solidFill>
                  <a:schemeClr val="tx2"/>
                </a:solidFill>
                <a:latin typeface="Verdana" panose="020B08040305040B0204" pitchFamily="34" charset="0"/>
                <a:ea typeface="宋体" panose="02010600030101010101" pitchFamily="2" charset="-122"/>
                <a:cs typeface="+mn-cs"/>
              </a:rPr>
              <a:t>结论</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(1)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effectLst>
                  <a:outerShdw blurRad="38100" dist="38100" dir="2700000" algn="tl">
                    <a:srgbClr val="000000">
                      <a:alpha val="43137"/>
                    </a:srgbClr>
                  </a:outerShdw>
                </a:effectLst>
                <a:latin typeface="Times New Roman" panose="02020803070505020304" pitchFamily="18" charset="0"/>
                <a:ea typeface="宋体" panose="02010600030101010101" pitchFamily="2" charset="-122"/>
                <a:cs typeface="+mn-cs"/>
                <a:sym typeface="Symbol" pitchFamily="18" charset="2"/>
              </a:rPr>
              <a:t> </a:t>
            </a:r>
            <a:r>
              <a:rPr lang="en-US" altLang="zh-CN" sz="2800" b="1" strike="noStrike" noProof="1">
                <a:effectLst>
                  <a:outerShdw blurRad="38100" dist="38100" dir="2700000" algn="tl">
                    <a:srgbClr val="000000">
                      <a:alpha val="43137"/>
                    </a:srgbClr>
                  </a:outerShdw>
                </a:effectLst>
                <a:latin typeface="Times New Roman Bold" panose="02020803070505020304" charset="0"/>
                <a:ea typeface="宋体" panose="02010600030101010101" pitchFamily="2" charset="-122"/>
                <a:cs typeface="Times New Roman Bold" panose="02020803070505020304" charset="0"/>
                <a:sym typeface="Symbol" pitchFamily="18" charset="2"/>
              </a:rPr>
              <a:t>max</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(2) </a:t>
            </a: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cs typeface="+mn-cs"/>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当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时</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且</a:t>
            </a:r>
            <a:r>
              <a:rPr lang="zh-CN" altLang="en-US" sz="2800" b="1" strike="noStrike" noProof="1" dirty="0">
                <a:solidFill>
                  <a:srgbClr val="003366"/>
                </a:solidFill>
                <a:latin typeface="Times New Roman" panose="02020803070505020304" pitchFamily="18" charset="0"/>
                <a:ea typeface="宋体" panose="02010600030101010101" pitchFamily="2" charset="-122"/>
                <a:cs typeface="+mn-cs"/>
                <a:sym typeface="Symbol" pitchFamily="18" charset="2"/>
              </a:rPr>
              <a:t>乘积的首项系数等于因子首项系数的乘积</a:t>
            </a:r>
            <a:endParaRPr lang="zh-CN" altLang="en-US" sz="2800" b="1" strike="noStrike" noProof="1">
              <a:solidFill>
                <a:srgbClr val="003366"/>
              </a:solidFill>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left)">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wipe(left)">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5"/>
                                        </p:tgtEl>
                                        <p:attrNameLst>
                                          <p:attrName>style.visibility</p:attrName>
                                        </p:attrNameLst>
                                      </p:cBhvr>
                                      <p:to>
                                        <p:strVal val="visible"/>
                                      </p:to>
                                    </p:set>
                                    <p:animEffect transition="in" filter="wipe(left)">
                                      <p:cBhvr>
                                        <p:cTn id="22" dur="500"/>
                                        <p:tgtEl>
                                          <p:spTgt spid="185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3"/>
                                        </p:tgtEl>
                                        <p:attrNameLst>
                                          <p:attrName>style.visibility</p:attrName>
                                        </p:attrNameLst>
                                      </p:cBhvr>
                                      <p:to>
                                        <p:strVal val="visible"/>
                                      </p:to>
                                    </p:set>
                                    <p:animEffect transition="in" filter="wipe(left)">
                                      <p:cBhvr>
                                        <p:cTn id="27" dur="500"/>
                                        <p:tgtEl>
                                          <p:spTgt spid="185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7"/>
                                        </p:tgtEl>
                                        <p:attrNameLst>
                                          <p:attrName>style.visibility</p:attrName>
                                        </p:attrNameLst>
                                      </p:cBhvr>
                                      <p:to>
                                        <p:strVal val="visible"/>
                                      </p:to>
                                    </p:set>
                                    <p:animEffect transition="in" filter="wipe(left)">
                                      <p:cBhvr>
                                        <p:cTn id="32" dur="500"/>
                                        <p:tgtEl>
                                          <p:spTgt spid="185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5358">
                                            <p:txEl>
                                              <p:charRg st="0" end="4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5358">
                                            <p:txEl>
                                              <p:charRg st="43" end="10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5358">
                                            <p:txEl>
                                              <p:charRg st="101" end="17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85358">
                                            <p:txEl>
                                              <p:charRg st="10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9" grpId="0"/>
      <p:bldP spid="185353" grpId="0"/>
      <p:bldP spid="185358" grpId="0" animBg="1"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316417"/>
          <p:cNvSpPr>
            <a:spLocks noGrp="1"/>
          </p:cNvSpPr>
          <p:nvPr>
            <p:ph type="title"/>
          </p:nvPr>
        </p:nvSpPr>
        <p:spPr>
          <a:xfrm>
            <a:off x="609600" y="291783"/>
            <a:ext cx="4081463" cy="519112"/>
          </a:xfrm>
        </p:spPr>
        <p:txBody>
          <a:bodyPr wrap="square" anchor="b">
            <a:spAutoFit/>
          </a:bodyPr>
          <a:p>
            <a:r>
              <a:rPr lang="en-US" altLang="zh-CN" sz="2800" b="1">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ea typeface="宋体" panose="02010600030101010101" pitchFamily="2" charset="-122"/>
              </a:rPr>
              <a:t>有理根的求法及判别</a:t>
            </a:r>
            <a:endParaRPr lang="zh-CN" altLang="en-US" sz="2800" b="1">
              <a:solidFill>
                <a:schemeClr val="tx1"/>
              </a:solidFill>
              <a:ea typeface="宋体" panose="02010600030101010101" pitchFamily="2" charset="-122"/>
            </a:endParaRPr>
          </a:p>
        </p:txBody>
      </p:sp>
      <p:sp>
        <p:nvSpPr>
          <p:cNvPr id="316419" name="内容占位符 316418"/>
          <p:cNvSpPr>
            <a:spLocks noGrp="1"/>
          </p:cNvSpPr>
          <p:nvPr>
            <p:ph idx="1"/>
          </p:nvPr>
        </p:nvSpPr>
        <p:spPr>
          <a:xfrm>
            <a:off x="609600" y="931545"/>
            <a:ext cx="8458200" cy="1600200"/>
          </a:xfrm>
        </p:spPr>
        <p:txBody>
          <a:bodyPr anchor="t"/>
          <a:p>
            <a:pPr fontAlgn="base">
              <a:lnSpc>
                <a:spcPct val="90000"/>
              </a:lnSpc>
              <a:buNone/>
            </a:pPr>
            <a:r>
              <a:rPr lang="zh-CN" altLang="en-US" sz="2800" b="1" strike="noStrike" noProof="1" dirty="0">
                <a:solidFill>
                  <a:schemeClr val="tx2"/>
                </a:solidFill>
                <a:latin typeface="Times New Roman" panose="02020803070505020304" pitchFamily="18" charset="0"/>
              </a:rPr>
              <a:t>定理</a:t>
            </a:r>
            <a:r>
              <a:rPr lang="en-US" altLang="zh-CN" sz="2800" b="1" strike="noStrike" noProof="1" dirty="0">
                <a:solidFill>
                  <a:schemeClr val="tx2"/>
                </a:solidFill>
                <a:latin typeface="Times New Roman" panose="02020803070505020304" pitchFamily="18" charset="0"/>
              </a:rPr>
              <a:t>12</a:t>
            </a:r>
            <a:r>
              <a:rPr lang="zh-CN" altLang="en-US" sz="2800" b="1" strike="noStrike" noProof="1" dirty="0">
                <a:solidFill>
                  <a:schemeClr val="tx2"/>
                </a:solidFill>
                <a:latin typeface="Times New Roman" panose="02020803070505020304" pitchFamily="18" charset="0"/>
              </a:rPr>
              <a:t>   </a:t>
            </a:r>
            <a:r>
              <a:rPr lang="zh-CN" altLang="en-US" sz="2800" b="1" strike="noStrike" noProof="1" dirty="0">
                <a:latin typeface="宋体" panose="02010600030101010101" pitchFamily="2" charset="-122"/>
              </a:rPr>
              <a:t>设</a:t>
            </a:r>
            <a:endParaRPr lang="zh-CN" altLang="en-US" b="1" strike="noStrike" noProof="1" dirty="0">
              <a:latin typeface="宋体" panose="02010600030101010101" pitchFamily="2" charset="-122"/>
            </a:endParaRPr>
          </a:p>
          <a:p>
            <a:pPr fontAlgn="base">
              <a:lnSpc>
                <a:spcPct val="90000"/>
              </a:lnSpc>
              <a:buNone/>
            </a:pPr>
            <a:r>
              <a:rPr lang="zh-CN" altLang="en-US" b="1" i="1" strike="noStrike" noProof="1">
                <a:latin typeface="Times New Roman" panose="02020803070505020304" pitchFamily="18" charset="0"/>
              </a:rPr>
              <a:t>                </a:t>
            </a:r>
            <a:r>
              <a:rPr lang="en-US" altLang="zh-CN" b="1" i="1" strike="noStrike" noProof="1">
                <a:latin typeface="Times New Roman" panose="02020803070505020304" pitchFamily="18" charset="0"/>
              </a:rPr>
              <a:t>f</a:t>
            </a:r>
            <a:r>
              <a:rPr lang="en-US" altLang="zh-CN" b="1" strike="noStrike" noProof="1">
                <a:latin typeface="Times New Roman" panose="02020803070505020304" pitchFamily="18" charset="0"/>
              </a:rPr>
              <a:t>(</a:t>
            </a:r>
            <a:r>
              <a:rPr lang="en-US" altLang="zh-CN" b="1" i="1" strike="noStrike" noProof="1">
                <a:latin typeface="Times New Roman" panose="02020803070505020304" pitchFamily="18" charset="0"/>
              </a:rPr>
              <a:t>x</a:t>
            </a:r>
            <a:r>
              <a:rPr lang="en-US" altLang="zh-CN" b="1" strike="noStrike" noProof="1">
                <a:latin typeface="Times New Roman" panose="02020803070505020304" pitchFamily="18" charset="0"/>
              </a:rPr>
              <a:t>) </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i="1" strike="noStrike" noProof="1">
                <a:latin typeface="Times New Roman" panose="02020803070505020304" pitchFamily="18" charset="0"/>
              </a:rPr>
              <a:t>x</a:t>
            </a:r>
            <a:r>
              <a:rPr lang="en-US" altLang="zh-CN" b="1" i="1" strike="noStrike" baseline="30000" noProof="1">
                <a:latin typeface="Times New Roman Bold Italic" panose="02020803070505020304" charset="0"/>
                <a:cs typeface="Times New Roman Bold Italic" panose="02020803070505020304" charset="0"/>
              </a:rPr>
              <a:t>n</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baseline="30000" noProof="1">
                <a:latin typeface="Times New Roman" panose="02020803070505020304" pitchFamily="18" charset="0"/>
              </a:rPr>
              <a:t>n</a:t>
            </a:r>
            <a:r>
              <a:rPr lang="en-US" altLang="zh-CN" b="1" strike="noStrike" baseline="30000" noProof="1">
                <a:latin typeface="宋体" panose="02010600030101010101" pitchFamily="2" charset="-122"/>
              </a:rPr>
              <a:t>-1</a:t>
            </a:r>
            <a:r>
              <a:rPr lang="en-US" altLang="zh-CN" b="1" strike="noStrike" noProof="1">
                <a:latin typeface="宋体" panose="02010600030101010101" pitchFamily="2" charset="-122"/>
              </a:rPr>
              <a:t>+</a:t>
            </a:r>
            <a:r>
              <a:rPr lang="en-US" altLang="zh-CN" b="1" strike="noStrike" noProof="1">
                <a:latin typeface="Times New Roman" panose="02020803070505020304" pitchFamily="18" charset="0"/>
              </a:rPr>
              <a:t>•••</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0</a:t>
            </a:r>
            <a:endParaRPr lang="en-US" altLang="zh-CN" b="1" strike="noStrike" baseline="-25000" noProof="1">
              <a:latin typeface="宋体" panose="02010600030101010101" pitchFamily="2" charset="-122"/>
            </a:endParaRPr>
          </a:p>
          <a:p>
            <a:pPr marL="168910" indent="-337820" fontAlgn="base">
              <a:lnSpc>
                <a:spcPct val="150000"/>
              </a:lnSpc>
              <a:spcBef>
                <a:spcPts val="0"/>
              </a:spcBef>
              <a:buNone/>
            </a:pPr>
            <a:r>
              <a:rPr lang="zh-CN" altLang="en-US" sz="2800" b="1" strike="noStrike" noProof="1" dirty="0">
                <a:latin typeface="宋体" panose="02010600030101010101" pitchFamily="2" charset="-122"/>
              </a:rPr>
              <a:t>是整系数多项式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如果</a:t>
            </a:r>
            <a:endParaRPr lang="zh-CN" altLang="en-US" sz="2800" b="1" strike="noStrike" noProof="1" dirty="0">
              <a:latin typeface="宋体" panose="02010600030101010101" pitchFamily="2" charset="-122"/>
            </a:endParaRPr>
          </a:p>
        </p:txBody>
      </p:sp>
      <p:graphicFrame>
        <p:nvGraphicFramePr>
          <p:cNvPr id="316420" name="对象 316419"/>
          <p:cNvGraphicFramePr/>
          <p:nvPr/>
        </p:nvGraphicFramePr>
        <p:xfrm>
          <a:off x="4119563" y="1822133"/>
          <a:ext cx="4568825" cy="917575"/>
        </p:xfrm>
        <a:graphic>
          <a:graphicData uri="http://schemas.openxmlformats.org/presentationml/2006/ole">
            <mc:AlternateContent xmlns:mc="http://schemas.openxmlformats.org/markup-compatibility/2006">
              <mc:Choice xmlns:v="urn:schemas-microsoft-com:vml" Requires="v">
                <p:oleObj spid="_x0000_s3118" name="" r:id="rId1" imgW="2030095" imgH="405765" progId="Equation.DSMT4">
                  <p:embed/>
                </p:oleObj>
              </mc:Choice>
              <mc:Fallback>
                <p:oleObj name="" r:id="rId1" imgW="2030095" imgH="405765" progId="Equation.DSMT4">
                  <p:embed/>
                  <p:pic>
                    <p:nvPicPr>
                      <p:cNvPr id="0" name="图片 3117"/>
                      <p:cNvPicPr/>
                      <p:nvPr/>
                    </p:nvPicPr>
                    <p:blipFill>
                      <a:blip r:embed="rId2"/>
                      <a:stretch>
                        <a:fillRect/>
                      </a:stretch>
                    </p:blipFill>
                    <p:spPr>
                      <a:xfrm>
                        <a:off x="4119563" y="1822133"/>
                        <a:ext cx="4568825" cy="917575"/>
                      </a:xfrm>
                      <a:prstGeom prst="rect">
                        <a:avLst/>
                      </a:prstGeom>
                      <a:noFill/>
                      <a:ln w="38100">
                        <a:noFill/>
                        <a:miter/>
                      </a:ln>
                    </p:spPr>
                  </p:pic>
                </p:oleObj>
              </mc:Fallback>
            </mc:AlternateContent>
          </a:graphicData>
        </a:graphic>
      </p:graphicFrame>
      <p:sp>
        <p:nvSpPr>
          <p:cNvPr id="316421" name="文本框 316420"/>
          <p:cNvSpPr txBox="1"/>
          <p:nvPr/>
        </p:nvSpPr>
        <p:spPr>
          <a:xfrm>
            <a:off x="609600" y="2661920"/>
            <a:ext cx="83058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则必有 </a:t>
            </a:r>
            <a:r>
              <a:rPr lang="en-US" altLang="zh-CN" sz="2800" b="1" i="1">
                <a:latin typeface="Times New Roman" panose="02020803070505020304" pitchFamily="18" charset="0"/>
                <a:ea typeface="宋体" panose="02010600030101010101" pitchFamily="2" charset="-122"/>
              </a:rPr>
              <a:t>s|a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a:t>
            </a:r>
            <a:r>
              <a:rPr lang="en-US" altLang="zh-CN" sz="2800" b="1" baseline="-25000">
                <a:latin typeface="Times New Roman" panose="02020803070505020304" pitchFamily="18" charset="0"/>
                <a:ea typeface="宋体" panose="02010600030101010101" pitchFamily="2" charset="-122"/>
              </a:rPr>
              <a:t>0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特别地，如果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的有理根都是整根，而且是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p:txBody>
      </p:sp>
      <p:sp>
        <p:nvSpPr>
          <p:cNvPr id="316422" name="矩形 316421"/>
          <p:cNvSpPr/>
          <p:nvPr/>
        </p:nvSpPr>
        <p:spPr>
          <a:xfrm>
            <a:off x="609600" y="3966845"/>
            <a:ext cx="990600" cy="457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证明</a:t>
            </a:r>
            <a:endParaRPr lang="zh-CN" altLang="en-US" sz="2800" b="1">
              <a:latin typeface="Times New Roman" panose="02020803070505020304" pitchFamily="18" charset="0"/>
              <a:ea typeface="宋体" panose="02010600030101010101" pitchFamily="2" charset="-122"/>
            </a:endParaRPr>
          </a:p>
        </p:txBody>
      </p:sp>
      <p:graphicFrame>
        <p:nvGraphicFramePr>
          <p:cNvPr id="316423" name="对象 316422"/>
          <p:cNvGraphicFramePr/>
          <p:nvPr/>
        </p:nvGraphicFramePr>
        <p:xfrm>
          <a:off x="1795463" y="3751580"/>
          <a:ext cx="6440487" cy="1758950"/>
        </p:xfrm>
        <a:graphic>
          <a:graphicData uri="http://schemas.openxmlformats.org/presentationml/2006/ole">
            <mc:AlternateContent xmlns:mc="http://schemas.openxmlformats.org/markup-compatibility/2006">
              <mc:Choice xmlns:v="urn:schemas-microsoft-com:vml" Requires="v">
                <p:oleObj spid="_x0000_s3119" name="" r:id="rId3" imgW="2792730" imgH="761365" progId="Equation.3">
                  <p:embed/>
                </p:oleObj>
              </mc:Choice>
              <mc:Fallback>
                <p:oleObj name="" r:id="rId3" imgW="2792730" imgH="761365" progId="Equation.3">
                  <p:embed/>
                  <p:pic>
                    <p:nvPicPr>
                      <p:cNvPr id="0" name="图片 3118"/>
                      <p:cNvPicPr/>
                      <p:nvPr/>
                    </p:nvPicPr>
                    <p:blipFill>
                      <a:blip r:embed="rId4"/>
                      <a:stretch>
                        <a:fillRect/>
                      </a:stretch>
                    </p:blipFill>
                    <p:spPr>
                      <a:xfrm>
                        <a:off x="1795463" y="3751580"/>
                        <a:ext cx="6440487" cy="1758950"/>
                      </a:xfrm>
                      <a:prstGeom prst="rect">
                        <a:avLst/>
                      </a:prstGeom>
                      <a:noFill/>
                      <a:ln w="38100">
                        <a:noFill/>
                        <a:miter/>
                      </a:ln>
                    </p:spPr>
                  </p:pic>
                </p:oleObj>
              </mc:Fallback>
            </mc:AlternateContent>
          </a:graphicData>
        </a:graphic>
      </p:graphicFrame>
      <p:sp>
        <p:nvSpPr>
          <p:cNvPr id="316424" name="矩形 316423"/>
          <p:cNvSpPr/>
          <p:nvPr/>
        </p:nvSpPr>
        <p:spPr>
          <a:xfrm>
            <a:off x="762000" y="5490845"/>
            <a:ext cx="8001000" cy="990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由</a:t>
            </a:r>
            <a:r>
              <a:rPr lang="en-US" altLang="zh-CN" sz="2800" b="1" i="1">
                <a:latin typeface="Times New Roman" panose="02020803070505020304" pitchFamily="18" charset="0"/>
                <a:ea typeface="宋体" panose="02010600030101010101" pitchFamily="2" charset="-122"/>
              </a:rPr>
              <a:t>s</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zh-CN" altLang="en-US" sz="2800" b="1" dirty="0">
                <a:latin typeface="Times New Roman" panose="02020803070505020304" pitchFamily="18" charset="0"/>
                <a:ea typeface="宋体" panose="02010600030101010101" pitchFamily="2" charset="-122"/>
              </a:rPr>
              <a:t>互素，知</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由上段</a:t>
            </a:r>
            <a:r>
              <a:rPr lang="zh-CN" altLang="en-US" sz="2800" b="1" dirty="0">
                <a:solidFill>
                  <a:schemeClr val="tx2"/>
                </a:solidFill>
                <a:latin typeface="Times New Roman" panose="02020803070505020304" pitchFamily="18" charset="0"/>
                <a:ea typeface="宋体" panose="02010600030101010101" pitchFamily="2" charset="-122"/>
              </a:rPr>
              <a:t>推论，</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7"/>
                                            </p:txEl>
                                          </p:spTgt>
                                        </p:tgtEl>
                                        <p:attrNameLst>
                                          <p:attrName>style.visibility</p:attrName>
                                        </p:attrNameLst>
                                      </p:cBhvr>
                                      <p:to>
                                        <p:strVal val="visible"/>
                                      </p:to>
                                    </p:set>
                                    <p:animEffect transition="in" filter="wipe(left)">
                                      <p:cBhvr>
                                        <p:cTn id="7" dur="500"/>
                                        <p:tgtEl>
                                          <p:spTgt spid="3164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charRg st="7" end="53"/>
                                            </p:txEl>
                                          </p:spTgt>
                                        </p:tgtEl>
                                        <p:attrNameLst>
                                          <p:attrName>style.visibility</p:attrName>
                                        </p:attrNameLst>
                                      </p:cBhvr>
                                      <p:to>
                                        <p:strVal val="visible"/>
                                      </p:to>
                                    </p:set>
                                    <p:animEffect transition="in" filter="wipe(left)">
                                      <p:cBhvr>
                                        <p:cTn id="12" dur="500"/>
                                        <p:tgtEl>
                                          <p:spTgt spid="316419">
                                            <p:txEl>
                                              <p:charRg st="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19">
                                            <p:txEl>
                                              <p:charRg st="53" end="64"/>
                                            </p:txEl>
                                          </p:spTgt>
                                        </p:tgtEl>
                                        <p:attrNameLst>
                                          <p:attrName>style.visibility</p:attrName>
                                        </p:attrNameLst>
                                      </p:cBhvr>
                                      <p:to>
                                        <p:strVal val="visible"/>
                                      </p:to>
                                    </p:set>
                                    <p:animEffect transition="in" filter="wipe(left)">
                                      <p:cBhvr>
                                        <p:cTn id="17" dur="500"/>
                                        <p:tgtEl>
                                          <p:spTgt spid="316419">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0"/>
                                        </p:tgtEl>
                                        <p:attrNameLst>
                                          <p:attrName>style.visibility</p:attrName>
                                        </p:attrNameLst>
                                      </p:cBhvr>
                                      <p:to>
                                        <p:strVal val="visible"/>
                                      </p:to>
                                    </p:set>
                                    <p:animEffect transition="in" filter="wipe(left)">
                                      <p:cBhvr>
                                        <p:cTn id="22" dur="500"/>
                                        <p:tgtEl>
                                          <p:spTgt spid="316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1">
                                            <p:txEl>
                                              <p:charRg st="0" end="41"/>
                                            </p:txEl>
                                          </p:spTgt>
                                        </p:tgtEl>
                                        <p:attrNameLst>
                                          <p:attrName>style.visibility</p:attrName>
                                        </p:attrNameLst>
                                      </p:cBhvr>
                                      <p:to>
                                        <p:strVal val="visible"/>
                                      </p:to>
                                    </p:set>
                                    <p:animEffect transition="in" filter="wipe(left)">
                                      <p:cBhvr>
                                        <p:cTn id="27" dur="500"/>
                                        <p:tgtEl>
                                          <p:spTgt spid="316421">
                                            <p:txEl>
                                              <p:charRg st="0"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1">
                                            <p:txEl>
                                              <p:charRg st="41" end="65"/>
                                            </p:txEl>
                                          </p:spTgt>
                                        </p:tgtEl>
                                        <p:attrNameLst>
                                          <p:attrName>style.visibility</p:attrName>
                                        </p:attrNameLst>
                                      </p:cBhvr>
                                      <p:to>
                                        <p:strVal val="visible"/>
                                      </p:to>
                                    </p:set>
                                    <p:animEffect transition="in" filter="wipe(left)">
                                      <p:cBhvr>
                                        <p:cTn id="32" dur="500"/>
                                        <p:tgtEl>
                                          <p:spTgt spid="316421">
                                            <p:txEl>
                                              <p:charRg st="41" end="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gtEl>
                                        <p:attrNameLst>
                                          <p:attrName>style.visibility</p:attrName>
                                        </p:attrNameLst>
                                      </p:cBhvr>
                                      <p:to>
                                        <p:strVal val="visible"/>
                                      </p:to>
                                    </p:set>
                                    <p:animEffect transition="in" filter="wipe(left)">
                                      <p:cBhvr>
                                        <p:cTn id="37" dur="500"/>
                                        <p:tgtEl>
                                          <p:spTgt spid="316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23"/>
                                        </p:tgtEl>
                                        <p:attrNameLst>
                                          <p:attrName>style.visibility</p:attrName>
                                        </p:attrNameLst>
                                      </p:cBhvr>
                                      <p:to>
                                        <p:strVal val="visible"/>
                                      </p:to>
                                    </p:set>
                                    <p:animEffect transition="in" filter="wipe(left)">
                                      <p:cBhvr>
                                        <p:cTn id="42" dur="500"/>
                                        <p:tgtEl>
                                          <p:spTgt spid="316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24">
                                            <p:txEl>
                                              <p:charRg st="0" end="47"/>
                                            </p:txEl>
                                          </p:spTgt>
                                        </p:tgtEl>
                                        <p:attrNameLst>
                                          <p:attrName>style.visibility</p:attrName>
                                        </p:attrNameLst>
                                      </p:cBhvr>
                                      <p:to>
                                        <p:strVal val="visible"/>
                                      </p:to>
                                    </p:set>
                                    <p:animEffect transition="in" filter="wipe(left)">
                                      <p:cBhvr>
                                        <p:cTn id="47" dur="500"/>
                                        <p:tgtEl>
                                          <p:spTgt spid="316424">
                                            <p:txEl>
                                              <p:charRg st="0"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24">
                                            <p:txEl>
                                              <p:charRg st="47" end="76"/>
                                            </p:txEl>
                                          </p:spTgt>
                                        </p:tgtEl>
                                        <p:attrNameLst>
                                          <p:attrName>style.visibility</p:attrName>
                                        </p:attrNameLst>
                                      </p:cBhvr>
                                      <p:to>
                                        <p:strVal val="visible"/>
                                      </p:to>
                                    </p:set>
                                    <p:animEffect transition="in" filter="wipe(left)">
                                      <p:cBhvr>
                                        <p:cTn id="52" dur="500"/>
                                        <p:tgtEl>
                                          <p:spTgt spid="316424">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1" grpId="0" build="p"/>
      <p:bldP spid="316422" grpId="0"/>
      <p:bldP spid="31642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1" name="标题 317441"/>
          <p:cNvSpPr>
            <a:spLocks noGrp="1"/>
          </p:cNvSpPr>
          <p:nvPr>
            <p:ph type="title"/>
          </p:nvPr>
        </p:nvSpPr>
        <p:spPr>
          <a:xfrm>
            <a:off x="609600" y="696913"/>
            <a:ext cx="2378075"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7443" name="内容占位符 317442"/>
          <p:cNvSpPr>
            <a:spLocks noGrp="1"/>
          </p:cNvSpPr>
          <p:nvPr>
            <p:ph idx="1"/>
          </p:nvPr>
        </p:nvSpPr>
        <p:spPr>
          <a:xfrm>
            <a:off x="609600" y="1843088"/>
            <a:ext cx="7696200" cy="2819400"/>
          </a:xfrm>
        </p:spPr>
        <p:txBody>
          <a:bodyPr anchor="t"/>
          <a:p>
            <a:pPr>
              <a:lnSpc>
                <a:spcPct val="110000"/>
              </a:lnSpc>
              <a:buNone/>
            </a:pPr>
            <a:r>
              <a:rPr lang="en-US" altLang="zh-CN" sz="2800" b="1" i="1">
                <a:latin typeface="Times New Roman" panose="02020803070505020304" pitchFamily="18" charset="0"/>
              </a:rPr>
              <a:t>         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sx</a:t>
            </a:r>
            <a:r>
              <a:rPr lang="en-US" altLang="zh-CN" sz="2800" b="1">
                <a:latin typeface="Times New Roman" panose="02020803070505020304" pitchFamily="18" charset="0"/>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aseline="-25000">
                <a:latin typeface="Times New Roman Regular" panose="02020803070505020304" charset="0"/>
              </a:rPr>
              <a:t>-</a:t>
            </a:r>
            <a:r>
              <a:rPr lang="en-US" altLang="zh-CN" sz="2800" b="1" baseline="-25000">
                <a:latin typeface="Times New Roman Bold" panose="02020803070505020304"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110000"/>
              </a:lnSpc>
              <a:buNone/>
            </a:pPr>
            <a:r>
              <a:rPr lang="zh-CN" altLang="en-US" sz="2800" b="1" dirty="0">
                <a:latin typeface="Times New Roman" panose="02020803070505020304" pitchFamily="18" charset="0"/>
              </a:rPr>
              <a:t>其中</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Bold" panose="02020803070505020304"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均为整数</a:t>
            </a:r>
            <a:r>
              <a:rPr lang="en-US" altLang="zh-CN" sz="2800" b="1" dirty="0">
                <a:latin typeface="宋体" panose="02010600030101010101" pitchFamily="2" charset="-122"/>
              </a:rPr>
              <a:t>.</a:t>
            </a:r>
            <a:r>
              <a:rPr lang="zh-CN" altLang="en-US" sz="2800" b="1" dirty="0">
                <a:latin typeface="宋体" panose="02010600030101010101" pitchFamily="2" charset="-122"/>
              </a:rPr>
              <a:t>比较两端系数</a:t>
            </a:r>
            <a:r>
              <a:rPr lang="en-US" altLang="zh-CN" sz="2800" b="1" dirty="0">
                <a:latin typeface="宋体" panose="02010600030101010101" pitchFamily="2" charset="-122"/>
              </a:rPr>
              <a:t>,</a:t>
            </a:r>
            <a:r>
              <a:rPr lang="zh-CN" altLang="en-US" sz="2800" b="1" dirty="0">
                <a:latin typeface="宋体" panose="02010600030101010101" pitchFamily="2" charset="-122"/>
              </a:rPr>
              <a:t>得</a:t>
            </a:r>
            <a:endParaRPr lang="zh-CN" altLang="en-US" sz="2800" b="1" dirty="0">
              <a:latin typeface="宋体" panose="02010600030101010101" pitchFamily="2" charset="-122"/>
            </a:endParaRPr>
          </a:p>
          <a:p>
            <a:pPr>
              <a:lnSpc>
                <a:spcPct val="11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 sb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zh-CN" altLang="en-US"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rPr>
              <a:t>rb</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a:lnSpc>
                <a:spcPct val="110000"/>
              </a:lnSpc>
              <a:buNone/>
            </a:pPr>
            <a:r>
              <a:rPr lang="zh-CN" altLang="en-US" sz="2800" b="1" dirty="0">
                <a:latin typeface="Times New Roman" panose="02020803070505020304" pitchFamily="18" charset="0"/>
              </a:rPr>
              <a:t>因此</a:t>
            </a:r>
            <a:r>
              <a:rPr lang="zh-CN" altLang="en-US" sz="2800" b="1" i="1">
                <a:latin typeface="Times New Roman" panose="02020803070505020304" pitchFamily="18" charset="0"/>
              </a:rPr>
              <a:t> </a:t>
            </a:r>
            <a:r>
              <a:rPr lang="en-US" altLang="zh-CN" sz="2800" b="1" i="1">
                <a:latin typeface="Times New Roman" panose="02020803070505020304" pitchFamily="18" charset="0"/>
              </a:rPr>
              <a:t>s|a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  </a:t>
            </a:r>
            <a:r>
              <a:rPr lang="en-US" altLang="zh-CN" sz="2800" b="1" i="1">
                <a:latin typeface="Times New Roman" panose="02020803070505020304" pitchFamily="18" charset="0"/>
              </a:rPr>
              <a:t>r|a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11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特别地，若</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显然有</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1</a:t>
            </a:r>
            <a:r>
              <a:rPr lang="zh-CN" altLang="en-US" sz="2800" b="1">
                <a:latin typeface="Times New Roman" panose="02020803070505020304" pitchFamily="18" charset="0"/>
                <a:sym typeface="Symbol" pitchFamily="18" charset="2"/>
              </a:rPr>
              <a:t>，</a:t>
            </a:r>
            <a:endParaRPr lang="zh-CN" altLang="en-US" sz="2800" b="1">
              <a:latin typeface="Times New Roman" panose="02020803070505020304" pitchFamily="18" charset="0"/>
            </a:endParaRPr>
          </a:p>
        </p:txBody>
      </p:sp>
      <p:graphicFrame>
        <p:nvGraphicFramePr>
          <p:cNvPr id="317444" name="对象 317443"/>
          <p:cNvGraphicFramePr/>
          <p:nvPr/>
        </p:nvGraphicFramePr>
        <p:xfrm>
          <a:off x="6019800" y="3862388"/>
          <a:ext cx="2254250" cy="938212"/>
        </p:xfrm>
        <a:graphic>
          <a:graphicData uri="http://schemas.openxmlformats.org/presentationml/2006/ole">
            <mc:AlternateContent xmlns:mc="http://schemas.openxmlformats.org/markup-compatibility/2006">
              <mc:Choice xmlns:v="urn:schemas-microsoft-com:vml" Requires="v">
                <p:oleObj spid="_x0000_s3130" name="" r:id="rId1" imgW="977265" imgH="405765" progId="Equation.3">
                  <p:embed/>
                </p:oleObj>
              </mc:Choice>
              <mc:Fallback>
                <p:oleObj name="" r:id="rId1" imgW="977265" imgH="405765" progId="Equation.3">
                  <p:embed/>
                  <p:pic>
                    <p:nvPicPr>
                      <p:cNvPr id="0" name="图片 3129"/>
                      <p:cNvPicPr/>
                      <p:nvPr/>
                    </p:nvPicPr>
                    <p:blipFill>
                      <a:blip r:embed="rId2"/>
                      <a:stretch>
                        <a:fillRect/>
                      </a:stretch>
                    </p:blipFill>
                    <p:spPr>
                      <a:xfrm>
                        <a:off x="6019800" y="3862388"/>
                        <a:ext cx="2254250" cy="938212"/>
                      </a:xfrm>
                      <a:prstGeom prst="rect">
                        <a:avLst/>
                      </a:prstGeom>
                      <a:noFill/>
                      <a:ln w="38100">
                        <a:noFill/>
                        <a:miter/>
                      </a:ln>
                    </p:spPr>
                  </p:pic>
                </p:oleObj>
              </mc:Fallback>
            </mc:AlternateContent>
          </a:graphicData>
        </a:graphic>
      </p:graphicFrame>
      <p:sp>
        <p:nvSpPr>
          <p:cNvPr id="317445" name="矩形 317444"/>
          <p:cNvSpPr/>
          <p:nvPr/>
        </p:nvSpPr>
        <p:spPr>
          <a:xfrm>
            <a:off x="685800" y="4738688"/>
            <a:ext cx="4572000" cy="522287"/>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charRg st="0" end="51"/>
                                            </p:txEl>
                                          </p:spTgt>
                                        </p:tgtEl>
                                        <p:attrNameLst>
                                          <p:attrName>style.visibility</p:attrName>
                                        </p:attrNameLst>
                                      </p:cBhvr>
                                      <p:to>
                                        <p:strVal val="visible"/>
                                      </p:to>
                                    </p:set>
                                    <p:animEffect transition="in" filter="wipe(left)">
                                      <p:cBhvr>
                                        <p:cTn id="7" dur="500"/>
                                        <p:tgtEl>
                                          <p:spTgt spid="317443">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charRg st="51" end="81"/>
                                            </p:txEl>
                                          </p:spTgt>
                                        </p:tgtEl>
                                        <p:attrNameLst>
                                          <p:attrName>style.visibility</p:attrName>
                                        </p:attrNameLst>
                                      </p:cBhvr>
                                      <p:to>
                                        <p:strVal val="visible"/>
                                      </p:to>
                                    </p:set>
                                    <p:animEffect transition="in" filter="wipe(left)">
                                      <p:cBhvr>
                                        <p:cTn id="12" dur="500"/>
                                        <p:tgtEl>
                                          <p:spTgt spid="317443">
                                            <p:txEl>
                                              <p:charRg st="51"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charRg st="81" end="118"/>
                                            </p:txEl>
                                          </p:spTgt>
                                        </p:tgtEl>
                                        <p:attrNameLst>
                                          <p:attrName>style.visibility</p:attrName>
                                        </p:attrNameLst>
                                      </p:cBhvr>
                                      <p:to>
                                        <p:strVal val="visible"/>
                                      </p:to>
                                    </p:set>
                                    <p:animEffect transition="in" filter="wipe(left)">
                                      <p:cBhvr>
                                        <p:cTn id="17" dur="500"/>
                                        <p:tgtEl>
                                          <p:spTgt spid="317443">
                                            <p:txEl>
                                              <p:charRg st="81"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charRg st="118" end="137"/>
                                            </p:txEl>
                                          </p:spTgt>
                                        </p:tgtEl>
                                        <p:attrNameLst>
                                          <p:attrName>style.visibility</p:attrName>
                                        </p:attrNameLst>
                                      </p:cBhvr>
                                      <p:to>
                                        <p:strVal val="visible"/>
                                      </p:to>
                                    </p:set>
                                    <p:animEffect transition="in" filter="wipe(left)">
                                      <p:cBhvr>
                                        <p:cTn id="22" dur="500"/>
                                        <p:tgtEl>
                                          <p:spTgt spid="317443">
                                            <p:txEl>
                                              <p:charRg st="118"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charRg st="137" end="165"/>
                                            </p:txEl>
                                          </p:spTgt>
                                        </p:tgtEl>
                                        <p:attrNameLst>
                                          <p:attrName>style.visibility</p:attrName>
                                        </p:attrNameLst>
                                      </p:cBhvr>
                                      <p:to>
                                        <p:strVal val="visible"/>
                                      </p:to>
                                    </p:set>
                                    <p:animEffect transition="in" filter="wipe(left)">
                                      <p:cBhvr>
                                        <p:cTn id="27" dur="500"/>
                                        <p:tgtEl>
                                          <p:spTgt spid="317443">
                                            <p:txEl>
                                              <p:charRg st="13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44"/>
                                        </p:tgtEl>
                                        <p:attrNameLst>
                                          <p:attrName>style.visibility</p:attrName>
                                        </p:attrNameLst>
                                      </p:cBhvr>
                                      <p:to>
                                        <p:strVal val="visible"/>
                                      </p:to>
                                    </p:set>
                                    <p:animEffect transition="in" filter="wipe(left)">
                                      <p:cBhvr>
                                        <p:cTn id="32" dur="500"/>
                                        <p:tgtEl>
                                          <p:spTgt spid="317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5"/>
                                        </p:tgtEl>
                                        <p:attrNameLst>
                                          <p:attrName>style.visibility</p:attrName>
                                        </p:attrNameLst>
                                      </p:cBhvr>
                                      <p:to>
                                        <p:strVal val="visible"/>
                                      </p:to>
                                    </p:set>
                                    <p:animEffect transition="in" filter="wipe(left)">
                                      <p:cBhvr>
                                        <p:cTn id="37" dur="500"/>
                                        <p:tgtEl>
                                          <p:spTgt spid="3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p:bldP spid="31744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318465"/>
          <p:cNvSpPr>
            <a:spLocks noGrp="1"/>
          </p:cNvSpPr>
          <p:nvPr>
            <p:ph type="title"/>
          </p:nvPr>
        </p:nvSpPr>
        <p:spPr>
          <a:xfrm>
            <a:off x="609600" y="82550"/>
            <a:ext cx="8077200" cy="953135"/>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2</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9</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8</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的有理根，并将其写为不可约因式的乘积</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18467" name="矩形 318466"/>
          <p:cNvSpPr/>
          <p:nvPr/>
        </p:nvSpPr>
        <p:spPr>
          <a:xfrm>
            <a:off x="685800" y="1003935"/>
            <a:ext cx="8001000" cy="2803525"/>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有理根只可能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105000"/>
              </a:lnSpc>
            </a:pPr>
            <a:r>
              <a:rPr lang="en-US" altLang="zh-CN" sz="2800" b="1">
                <a:latin typeface="Times New Roman" panose="02020803070505020304" pitchFamily="18" charset="0"/>
                <a:ea typeface="宋体" panose="02010600030101010101" pitchFamily="2" charset="-122"/>
                <a:sym typeface="Symbol" pitchFamily="18" charset="2"/>
              </a:rPr>
              <a:t>2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由综合除法检验知： </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和</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的有理根，且</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lnSpc>
                <a:spcPct val="105000"/>
              </a:lnSpc>
            </a:pPr>
            <a:r>
              <a:rPr lang="zh-CN" altLang="en-US"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详细过程如下：</a:t>
            </a:r>
            <a:endParaRPr lang="zh-CN" altLang="en-US" sz="2800" b="1" dirty="0">
              <a:latin typeface="Times New Roman" panose="02020803070505020304" pitchFamily="18" charset="0"/>
              <a:ea typeface="宋体" panose="02010600030101010101" pitchFamily="2" charset="-122"/>
            </a:endParaRPr>
          </a:p>
        </p:txBody>
      </p:sp>
      <p:graphicFrame>
        <p:nvGraphicFramePr>
          <p:cNvPr id="318468" name="对象 318467"/>
          <p:cNvGraphicFramePr/>
          <p:nvPr/>
        </p:nvGraphicFramePr>
        <p:xfrm>
          <a:off x="1295400" y="3823335"/>
          <a:ext cx="5697538" cy="2503488"/>
        </p:xfrm>
        <a:graphic>
          <a:graphicData uri="http://schemas.openxmlformats.org/presentationml/2006/ole">
            <mc:AlternateContent xmlns:mc="http://schemas.openxmlformats.org/markup-compatibility/2006">
              <mc:Choice xmlns:v="urn:schemas-microsoft-com:vml" Requires="v">
                <p:oleObj spid="_x0000_s3127" name="" r:id="rId1" imgW="2425700" imgH="1066800" progId="Equation.3">
                  <p:embed/>
                </p:oleObj>
              </mc:Choice>
              <mc:Fallback>
                <p:oleObj name="" r:id="rId1" imgW="2425700" imgH="1066800" progId="Equation.3">
                  <p:embed/>
                  <p:pic>
                    <p:nvPicPr>
                      <p:cNvPr id="0" name="图片 3126"/>
                      <p:cNvPicPr/>
                      <p:nvPr/>
                    </p:nvPicPr>
                    <p:blipFill>
                      <a:blip r:embed="rId2"/>
                      <a:stretch>
                        <a:fillRect/>
                      </a:stretch>
                    </p:blipFill>
                    <p:spPr>
                      <a:xfrm>
                        <a:off x="1295400" y="3823335"/>
                        <a:ext cx="5697538" cy="2503488"/>
                      </a:xfrm>
                      <a:prstGeom prst="rect">
                        <a:avLst/>
                      </a:prstGeom>
                      <a:noFill/>
                      <a:ln w="38100">
                        <a:noFill/>
                        <a:miter/>
                      </a:ln>
                    </p:spPr>
                  </p:pic>
                </p:oleObj>
              </mc:Fallback>
            </mc:AlternateContent>
          </a:graphicData>
        </a:graphic>
      </p:graphicFrame>
      <p:sp>
        <p:nvSpPr>
          <p:cNvPr id="318469" name="线形标注 2 318468"/>
          <p:cNvSpPr/>
          <p:nvPr/>
        </p:nvSpPr>
        <p:spPr>
          <a:xfrm>
            <a:off x="7086600" y="2985135"/>
            <a:ext cx="1981200" cy="457200"/>
          </a:xfrm>
          <a:prstGeom prst="borderCallout2">
            <a:avLst>
              <a:gd name="adj1" fmla="val 25000"/>
              <a:gd name="adj2" fmla="val -3847"/>
              <a:gd name="adj3" fmla="val 25000"/>
              <a:gd name="adj4" fmla="val -3847"/>
              <a:gd name="adj5" fmla="val 460069"/>
              <a:gd name="adj6" fmla="val -28204"/>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a:latin typeface="黑体" panose="02010600030101010101" pitchFamily="2" charset="-122"/>
                <a:ea typeface="黑体" panose="02010600030101010101" pitchFamily="2" charset="-122"/>
                <a:sym typeface="Symbol" pitchFamily="18" charset="2"/>
              </a:rPr>
              <a:t>-</a:t>
            </a: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
        <p:nvSpPr>
          <p:cNvPr id="318470" name="线形标注 2 318469"/>
          <p:cNvSpPr/>
          <p:nvPr/>
        </p:nvSpPr>
        <p:spPr>
          <a:xfrm>
            <a:off x="6858000" y="5880735"/>
            <a:ext cx="2209800" cy="457200"/>
          </a:xfrm>
          <a:prstGeom prst="borderCallout2">
            <a:avLst>
              <a:gd name="adj1" fmla="val 25000"/>
              <a:gd name="adj2" fmla="val -3449"/>
              <a:gd name="adj3" fmla="val 25000"/>
              <a:gd name="adj4" fmla="val -3449"/>
              <a:gd name="adj5" fmla="val 33333"/>
              <a:gd name="adj6" fmla="val -51653"/>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charRg st="0" end="43"/>
                                            </p:txEl>
                                          </p:spTgt>
                                        </p:tgtEl>
                                        <p:attrNameLst>
                                          <p:attrName>style.visibility</p:attrName>
                                        </p:attrNameLst>
                                      </p:cBhvr>
                                      <p:to>
                                        <p:strVal val="visible"/>
                                      </p:to>
                                    </p:set>
                                    <p:animEffect transition="in" filter="wipe(left)">
                                      <p:cBhvr>
                                        <p:cTn id="7" dur="500"/>
                                        <p:tgtEl>
                                          <p:spTgt spid="318467">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charRg st="43" end="78"/>
                                            </p:txEl>
                                          </p:spTgt>
                                        </p:tgtEl>
                                        <p:attrNameLst>
                                          <p:attrName>style.visibility</p:attrName>
                                        </p:attrNameLst>
                                      </p:cBhvr>
                                      <p:to>
                                        <p:strVal val="visible"/>
                                      </p:to>
                                    </p:set>
                                    <p:animEffect transition="in" filter="wipe(left)">
                                      <p:cBhvr>
                                        <p:cTn id="12" dur="500"/>
                                        <p:tgtEl>
                                          <p:spTgt spid="318467">
                                            <p:txEl>
                                              <p:charRg st="43"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charRg st="78" end="86"/>
                                            </p:txEl>
                                          </p:spTgt>
                                        </p:tgtEl>
                                        <p:attrNameLst>
                                          <p:attrName>style.visibility</p:attrName>
                                        </p:attrNameLst>
                                      </p:cBhvr>
                                      <p:to>
                                        <p:strVal val="visible"/>
                                      </p:to>
                                    </p:set>
                                    <p:animEffect transition="in" filter="wipe(left)">
                                      <p:cBhvr>
                                        <p:cTn id="17" dur="500"/>
                                        <p:tgtEl>
                                          <p:spTgt spid="318467">
                                            <p:txEl>
                                              <p:charRg st="78"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charRg st="86" end="136"/>
                                            </p:txEl>
                                          </p:spTgt>
                                        </p:tgtEl>
                                        <p:attrNameLst>
                                          <p:attrName>style.visibility</p:attrName>
                                        </p:attrNameLst>
                                      </p:cBhvr>
                                      <p:to>
                                        <p:strVal val="visible"/>
                                      </p:to>
                                    </p:set>
                                    <p:animEffect transition="in" filter="wipe(left)">
                                      <p:cBhvr>
                                        <p:cTn id="22" dur="500"/>
                                        <p:tgtEl>
                                          <p:spTgt spid="318467">
                                            <p:txEl>
                                              <p:charRg st="8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charRg st="137" end="150"/>
                                            </p:txEl>
                                          </p:spTgt>
                                        </p:tgtEl>
                                        <p:attrNameLst>
                                          <p:attrName>style.visibility</p:attrName>
                                        </p:attrNameLst>
                                      </p:cBhvr>
                                      <p:to>
                                        <p:strVal val="visible"/>
                                      </p:to>
                                    </p:set>
                                    <p:animEffect transition="in" filter="wipe(left)">
                                      <p:cBhvr>
                                        <p:cTn id="27" dur="500"/>
                                        <p:tgtEl>
                                          <p:spTgt spid="318467">
                                            <p:txEl>
                                              <p:charRg st="137"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68"/>
                                        </p:tgtEl>
                                        <p:attrNameLst>
                                          <p:attrName>style.visibility</p:attrName>
                                        </p:attrNameLst>
                                      </p:cBhvr>
                                      <p:to>
                                        <p:strVal val="visible"/>
                                      </p:to>
                                    </p:set>
                                    <p:animEffect transition="in" filter="wipe(left)">
                                      <p:cBhvr>
                                        <p:cTn id="32" dur="500"/>
                                        <p:tgtEl>
                                          <p:spTgt spid="318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84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8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p:bldP spid="318469" grpId="0" bldLvl="0" animBg="1"/>
      <p:bldP spid="318470"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19490" name="对象 319489"/>
          <p:cNvGraphicFramePr/>
          <p:nvPr/>
        </p:nvGraphicFramePr>
        <p:xfrm>
          <a:off x="1295400" y="1916113"/>
          <a:ext cx="5697538" cy="2503487"/>
        </p:xfrm>
        <a:graphic>
          <a:graphicData uri="http://schemas.openxmlformats.org/presentationml/2006/ole">
            <mc:AlternateContent xmlns:mc="http://schemas.openxmlformats.org/markup-compatibility/2006">
              <mc:Choice xmlns:v="urn:schemas-microsoft-com:vml" Requires="v">
                <p:oleObj spid="_x0000_s3090" name="" r:id="rId1" imgW="2425700" imgH="1066800" progId="Equation.3">
                  <p:embed/>
                </p:oleObj>
              </mc:Choice>
              <mc:Fallback>
                <p:oleObj name="" r:id="rId1" imgW="2425700" imgH="1066800" progId="Equation.3">
                  <p:embed/>
                  <p:pic>
                    <p:nvPicPr>
                      <p:cNvPr id="0" name="图片 3089"/>
                      <p:cNvPicPr/>
                      <p:nvPr/>
                    </p:nvPicPr>
                    <p:blipFill>
                      <a:blip r:embed="rId2"/>
                      <a:stretch>
                        <a:fillRect/>
                      </a:stretch>
                    </p:blipFill>
                    <p:spPr>
                      <a:xfrm>
                        <a:off x="1295400" y="1916113"/>
                        <a:ext cx="5697538" cy="2503487"/>
                      </a:xfrm>
                      <a:prstGeom prst="rect">
                        <a:avLst/>
                      </a:prstGeom>
                      <a:noFill/>
                      <a:ln w="38100">
                        <a:noFill/>
                        <a:miter/>
                      </a:ln>
                    </p:spPr>
                  </p:pic>
                </p:oleObj>
              </mc:Fallback>
            </mc:AlternateContent>
          </a:graphicData>
        </a:graphic>
      </p:graphicFrame>
      <p:sp>
        <p:nvSpPr>
          <p:cNvPr id="319491" name="矩形 319490"/>
          <p:cNvSpPr/>
          <p:nvPr/>
        </p:nvSpPr>
        <p:spPr>
          <a:xfrm>
            <a:off x="762000" y="49672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09571" name="标题 319491"/>
          <p:cNvSpPr>
            <a:spLocks noGrp="1"/>
          </p:cNvSpPr>
          <p:nvPr>
            <p:ph type="title"/>
          </p:nvPr>
        </p:nvSpPr>
        <p:spPr>
          <a:xfrm>
            <a:off x="609600" y="911225"/>
            <a:ext cx="16002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gtEl>
                                        <p:attrNameLst>
                                          <p:attrName>style.visibility</p:attrName>
                                        </p:attrNameLst>
                                      </p:cBhvr>
                                      <p:to>
                                        <p:strVal val="visible"/>
                                      </p:to>
                                    </p:set>
                                    <p:animEffect transition="in" filter="wipe(left)">
                                      <p:cBhvr>
                                        <p:cTn id="1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3" name="标题 320513"/>
          <p:cNvSpPr>
            <a:spLocks noGrp="1"/>
          </p:cNvSpPr>
          <p:nvPr>
            <p:ph type="title"/>
          </p:nvPr>
        </p:nvSpPr>
        <p:spPr>
          <a:xfrm>
            <a:off x="97790" y="454660"/>
            <a:ext cx="4626610" cy="521970"/>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的有理根</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其中</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0515" name="矩形 320514"/>
          <p:cNvSpPr/>
          <p:nvPr/>
        </p:nvSpPr>
        <p:spPr>
          <a:xfrm>
            <a:off x="685800" y="1143000"/>
            <a:ext cx="762000" cy="5397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endParaRPr lang="zh-CN" altLang="en-US" sz="2800" b="1" dirty="0">
              <a:latin typeface="Times New Roman" panose="02020803070505020304" pitchFamily="18" charset="0"/>
              <a:ea typeface="宋体" panose="02010600030101010101" pitchFamily="2" charset="-122"/>
            </a:endParaRPr>
          </a:p>
        </p:txBody>
      </p:sp>
      <p:graphicFrame>
        <p:nvGraphicFramePr>
          <p:cNvPr id="320516" name="对象 320515"/>
          <p:cNvGraphicFramePr/>
          <p:nvPr/>
        </p:nvGraphicFramePr>
        <p:xfrm>
          <a:off x="2514600" y="3733800"/>
          <a:ext cx="5397500" cy="2322513"/>
        </p:xfrm>
        <a:graphic>
          <a:graphicData uri="http://schemas.openxmlformats.org/presentationml/2006/ole">
            <mc:AlternateContent xmlns:mc="http://schemas.openxmlformats.org/markup-compatibility/2006">
              <mc:Choice xmlns:v="urn:schemas-microsoft-com:vml" Requires="v">
                <p:oleObj spid="_x0000_s3076" name="" r:id="rId1" imgW="2297430" imgH="989965" progId="Equation.3">
                  <p:embed/>
                </p:oleObj>
              </mc:Choice>
              <mc:Fallback>
                <p:oleObj name="" r:id="rId1" imgW="2297430" imgH="989965" progId="Equation.3">
                  <p:embed/>
                  <p:pic>
                    <p:nvPicPr>
                      <p:cNvPr id="0" name="图片 3075"/>
                      <p:cNvPicPr/>
                      <p:nvPr/>
                    </p:nvPicPr>
                    <p:blipFill>
                      <a:blip r:embed="rId2"/>
                      <a:stretch>
                        <a:fillRect/>
                      </a:stretch>
                    </p:blipFill>
                    <p:spPr>
                      <a:xfrm>
                        <a:off x="2514600" y="3733800"/>
                        <a:ext cx="5397500" cy="2322513"/>
                      </a:xfrm>
                      <a:prstGeom prst="rect">
                        <a:avLst/>
                      </a:prstGeom>
                      <a:noFill/>
                      <a:ln w="38100">
                        <a:noFill/>
                        <a:miter/>
                      </a:ln>
                    </p:spPr>
                  </p:pic>
                </p:oleObj>
              </mc:Fallback>
            </mc:AlternateContent>
          </a:graphicData>
        </a:graphic>
      </p:graphicFrame>
      <p:graphicFrame>
        <p:nvGraphicFramePr>
          <p:cNvPr id="110596" name="对象 320516"/>
          <p:cNvGraphicFramePr/>
          <p:nvPr/>
        </p:nvGraphicFramePr>
        <p:xfrm>
          <a:off x="4619625" y="228600"/>
          <a:ext cx="4143375" cy="938213"/>
        </p:xfrm>
        <a:graphic>
          <a:graphicData uri="http://schemas.openxmlformats.org/presentationml/2006/ole">
            <mc:AlternateContent xmlns:mc="http://schemas.openxmlformats.org/markup-compatibility/2006">
              <mc:Choice xmlns:v="urn:schemas-microsoft-com:vml" Requires="v">
                <p:oleObj spid="_x0000_s3077" name="" r:id="rId3" imgW="2093595" imgH="405765" progId="Equation.3">
                  <p:embed/>
                </p:oleObj>
              </mc:Choice>
              <mc:Fallback>
                <p:oleObj name="" r:id="rId3" imgW="2093595" imgH="405765" progId="Equation.3">
                  <p:embed/>
                  <p:pic>
                    <p:nvPicPr>
                      <p:cNvPr id="0" name="图片 3076"/>
                      <p:cNvPicPr/>
                      <p:nvPr/>
                    </p:nvPicPr>
                    <p:blipFill>
                      <a:blip r:embed="rId4"/>
                      <a:stretch>
                        <a:fillRect/>
                      </a:stretch>
                    </p:blipFill>
                    <p:spPr>
                      <a:xfrm>
                        <a:off x="4619625" y="228600"/>
                        <a:ext cx="4143375" cy="938213"/>
                      </a:xfrm>
                      <a:prstGeom prst="rect">
                        <a:avLst/>
                      </a:prstGeom>
                      <a:noFill/>
                      <a:ln w="38100">
                        <a:noFill/>
                        <a:miter/>
                      </a:ln>
                    </p:spPr>
                  </p:pic>
                </p:oleObj>
              </mc:Fallback>
            </mc:AlternateContent>
          </a:graphicData>
        </a:graphic>
      </p:graphicFrame>
      <p:graphicFrame>
        <p:nvGraphicFramePr>
          <p:cNvPr id="320518" name="对象 320517"/>
          <p:cNvGraphicFramePr/>
          <p:nvPr/>
        </p:nvGraphicFramePr>
        <p:xfrm>
          <a:off x="1600200" y="990600"/>
          <a:ext cx="5776913" cy="1700213"/>
        </p:xfrm>
        <a:graphic>
          <a:graphicData uri="http://schemas.openxmlformats.org/presentationml/2006/ole">
            <mc:AlternateContent xmlns:mc="http://schemas.openxmlformats.org/markup-compatibility/2006">
              <mc:Choice xmlns:v="urn:schemas-microsoft-com:vml" Requires="v">
                <p:oleObj spid="_x0000_s3078" name="" r:id="rId5" imgW="2921000" imgH="736600" progId="Equation.3">
                  <p:embed/>
                </p:oleObj>
              </mc:Choice>
              <mc:Fallback>
                <p:oleObj name="" r:id="rId5" imgW="2921000" imgH="736600" progId="Equation.3">
                  <p:embed/>
                  <p:pic>
                    <p:nvPicPr>
                      <p:cNvPr id="0" name="图片 3077"/>
                      <p:cNvPicPr/>
                      <p:nvPr/>
                    </p:nvPicPr>
                    <p:blipFill>
                      <a:blip r:embed="rId6"/>
                      <a:stretch>
                        <a:fillRect/>
                      </a:stretch>
                    </p:blipFill>
                    <p:spPr>
                      <a:xfrm>
                        <a:off x="1600200" y="990600"/>
                        <a:ext cx="5776913" cy="1700213"/>
                      </a:xfrm>
                      <a:prstGeom prst="rect">
                        <a:avLst/>
                      </a:prstGeom>
                      <a:noFill/>
                      <a:ln w="38100">
                        <a:noFill/>
                        <a:miter/>
                      </a:ln>
                    </p:spPr>
                  </p:pic>
                </p:oleObj>
              </mc:Fallback>
            </mc:AlternateContent>
          </a:graphicData>
        </a:graphic>
      </p:graphicFrame>
      <p:sp>
        <p:nvSpPr>
          <p:cNvPr id="320519" name="矩形 320518"/>
          <p:cNvSpPr/>
          <p:nvPr/>
        </p:nvSpPr>
        <p:spPr>
          <a:xfrm>
            <a:off x="762000" y="2667000"/>
            <a:ext cx="7620000" cy="1447800"/>
          </a:xfrm>
          <a:prstGeom prst="rect">
            <a:avLst/>
          </a:prstGeom>
          <a:noFill/>
          <a:ln w="9525">
            <a:noFill/>
          </a:ln>
        </p:spPr>
        <p:txBody>
          <a:bodyPr anchor="t">
            <a:spAutoFit/>
          </a:bodyPr>
          <a:p>
            <a:pPr indent="0">
              <a:lnSpc>
                <a:spcPct val="105000"/>
              </a:lnSpc>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有相同的有理根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而</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有理根</a:t>
            </a:r>
            <a:r>
              <a:rPr lang="zh-CN" altLang="en-US" sz="2800" b="1" dirty="0">
                <a:latin typeface="宋体" panose="02010600030101010101" pitchFamily="2" charset="-122"/>
                <a:ea typeface="宋体" panose="02010600030101010101" pitchFamily="2" charset="-122"/>
              </a:rPr>
              <a:t>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a:t>
            </a:r>
            <a:endParaRPr lang="zh-CN" altLang="en-US" sz="2800" b="1">
              <a:latin typeface="Times New Roman" panose="02020803070505020304" pitchFamily="18" charset="0"/>
              <a:ea typeface="宋体" panose="02010600030101010101" pitchFamily="2" charset="-122"/>
            </a:endParaRPr>
          </a:p>
        </p:txBody>
      </p:sp>
      <p:sp>
        <p:nvSpPr>
          <p:cNvPr id="320520" name="矩形 320519"/>
          <p:cNvSpPr/>
          <p:nvPr/>
        </p:nvSpPr>
        <p:spPr>
          <a:xfrm>
            <a:off x="762000" y="6096000"/>
            <a:ext cx="6705600" cy="542925"/>
          </a:xfrm>
          <a:prstGeom prst="rect">
            <a:avLst/>
          </a:prstGeom>
          <a:noFill/>
          <a:ln w="9525">
            <a:noFill/>
          </a:ln>
        </p:spPr>
        <p:txBody>
          <a:bodyPr anchor="t">
            <a:spAutoFit/>
          </a:bodyPr>
          <a:p>
            <a:pPr indent="0">
              <a:lnSpc>
                <a:spcPct val="105000"/>
              </a:lnSpc>
            </a:pP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从而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的有理根为</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3, 12.</a:t>
            </a:r>
            <a:endParaRPr lang="en-US" altLang="zh-CN" sz="28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charRg st="0" end="2"/>
                                            </p:txEl>
                                          </p:spTgt>
                                        </p:tgtEl>
                                        <p:attrNameLst>
                                          <p:attrName>style.visibility</p:attrName>
                                        </p:attrNameLst>
                                      </p:cBhvr>
                                      <p:to>
                                        <p:strVal val="visible"/>
                                      </p:to>
                                    </p:set>
                                    <p:animEffect transition="in" filter="wipe(left)">
                                      <p:cBhvr>
                                        <p:cTn id="7" dur="500"/>
                                        <p:tgtEl>
                                          <p:spTgt spid="32051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8"/>
                                        </p:tgtEl>
                                        <p:attrNameLst>
                                          <p:attrName>style.visibility</p:attrName>
                                        </p:attrNameLst>
                                      </p:cBhvr>
                                      <p:to>
                                        <p:strVal val="visible"/>
                                      </p:to>
                                    </p:set>
                                    <p:animEffect transition="in" filter="wipe(left)">
                                      <p:cBhvr>
                                        <p:cTn id="12" dur="500"/>
                                        <p:tgtEl>
                                          <p:spTgt spid="320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9">
                                            <p:txEl>
                                              <p:charRg st="0" end="80"/>
                                            </p:txEl>
                                          </p:spTgt>
                                        </p:tgtEl>
                                        <p:attrNameLst>
                                          <p:attrName>style.visibility</p:attrName>
                                        </p:attrNameLst>
                                      </p:cBhvr>
                                      <p:to>
                                        <p:strVal val="visible"/>
                                      </p:to>
                                    </p:set>
                                    <p:animEffect transition="in" filter="wipe(left)">
                                      <p:cBhvr>
                                        <p:cTn id="17" dur="500"/>
                                        <p:tgtEl>
                                          <p:spTgt spid="320519">
                                            <p:txEl>
                                              <p:charRg st="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wipe(left)">
                                      <p:cBhvr>
                                        <p:cTn id="22" dur="500"/>
                                        <p:tgtEl>
                                          <p:spTgt spid="320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20">
                                            <p:txEl>
                                              <p:charRg st="0" end="28"/>
                                            </p:txEl>
                                          </p:spTgt>
                                        </p:tgtEl>
                                        <p:attrNameLst>
                                          <p:attrName>style.visibility</p:attrName>
                                        </p:attrNameLst>
                                      </p:cBhvr>
                                      <p:to>
                                        <p:strVal val="visible"/>
                                      </p:to>
                                    </p:set>
                                    <p:animEffect transition="in" filter="wipe(left)">
                                      <p:cBhvr>
                                        <p:cTn id="27" dur="500"/>
                                        <p:tgtEl>
                                          <p:spTgt spid="320520">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9" grpId="0" build="p"/>
      <p:bldP spid="32052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7" name="标题 321537"/>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1539" name="矩形 321538"/>
          <p:cNvSpPr/>
          <p:nvPr/>
        </p:nvSpPr>
        <p:spPr>
          <a:xfrm>
            <a:off x="685800" y="1735138"/>
            <a:ext cx="8001000" cy="3255962"/>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可约，则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可以分解成</a:t>
            </a:r>
            <a:r>
              <a:rPr lang="zh-CN" altLang="en-US" sz="2800" b="1" dirty="0">
                <a:latin typeface="宋体" panose="02010600030101010101" pitchFamily="2" charset="-122"/>
                <a:ea typeface="宋体" panose="02010600030101010101" pitchFamily="2" charset="-122"/>
              </a:rPr>
              <a:t>两个次数较低</a:t>
            </a:r>
            <a:endParaRPr lang="zh-CN" altLang="en-US" sz="2800" b="1" dirty="0">
              <a:latin typeface="宋体" panose="02010600030101010101" pitchFamily="2" charset="-122"/>
              <a:ea typeface="宋体" panose="02010600030101010101" pitchFamily="2" charset="-122"/>
            </a:endParaRPr>
          </a:p>
          <a:p>
            <a:pPr indent="0">
              <a:lnSpc>
                <a:spcPct val="105000"/>
              </a:lnSpc>
            </a:pPr>
            <a:r>
              <a:rPr lang="zh-CN" altLang="en-US" sz="2800" b="1" dirty="0">
                <a:latin typeface="宋体" panose="02010600030101010101" pitchFamily="2" charset="-122"/>
                <a:ea typeface="宋体" panose="02010600030101010101" pitchFamily="2" charset="-122"/>
              </a:rPr>
              <a:t>的有理系数多项式的乘积，因为</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=3,</a:t>
            </a:r>
            <a:r>
              <a:rPr lang="zh-CN" altLang="en-US" sz="2800" b="1" dirty="0">
                <a:latin typeface="Times New Roman" panose="02020803070505020304" pitchFamily="18" charset="0"/>
                <a:ea typeface="宋体" panose="02010600030101010101" pitchFamily="2" charset="-122"/>
              </a:rPr>
              <a:t>所以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必有一个一次有理因式，即有一有理根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的有理根只可能为</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直接</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lnSpc>
                <a:spcPct val="105000"/>
              </a:lnSpc>
            </a:pPr>
            <a:r>
              <a:rPr lang="zh-CN" altLang="en-US" sz="2800" b="1" dirty="0">
                <a:latin typeface="Times New Roman" panose="02020803070505020304" pitchFamily="18" charset="0"/>
                <a:ea typeface="宋体" panose="02010600030101010101" pitchFamily="2" charset="-122"/>
                <a:sym typeface="Symbol" pitchFamily="18" charset="2"/>
              </a:rPr>
              <a:t>验证知，</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都不是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的根，因此</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数域上不可约</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21540" name="矩形 321539"/>
          <p:cNvSpPr/>
          <p:nvPr/>
        </p:nvSpPr>
        <p:spPr>
          <a:xfrm>
            <a:off x="685800" y="4965700"/>
            <a:ext cx="8001000" cy="1435100"/>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最后， 给出一个整系数多项式为不可约多项</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式的充分条件</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依此举例说明 ：</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存在任意次不可约</a:t>
            </a:r>
            <a:endPar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的</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charRg st="0" end="30"/>
                                            </p:txEl>
                                          </p:spTgt>
                                        </p:tgtEl>
                                        <p:attrNameLst>
                                          <p:attrName>style.visibility</p:attrName>
                                        </p:attrNameLst>
                                      </p:cBhvr>
                                      <p:to>
                                        <p:strVal val="visible"/>
                                      </p:to>
                                    </p:set>
                                    <p:animEffect transition="in" filter="wipe(left)">
                                      <p:cBhvr>
                                        <p:cTn id="7" dur="500"/>
                                        <p:tgtEl>
                                          <p:spTgt spid="32153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charRg st="30" end="61"/>
                                            </p:txEl>
                                          </p:spTgt>
                                        </p:tgtEl>
                                        <p:attrNameLst>
                                          <p:attrName>style.visibility</p:attrName>
                                        </p:attrNameLst>
                                      </p:cBhvr>
                                      <p:to>
                                        <p:strVal val="visible"/>
                                      </p:to>
                                    </p:set>
                                    <p:animEffect transition="in" filter="wipe(left)">
                                      <p:cBhvr>
                                        <p:cTn id="12" dur="500"/>
                                        <p:tgtEl>
                                          <p:spTgt spid="321539">
                                            <p:txEl>
                                              <p:charRg st="3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40">
                                            <p:txEl>
                                              <p:charRg st="0" end="3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1540">
                                            <p:txEl>
                                              <p:charRg st="30" end="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1540">
                                            <p:txEl>
                                              <p:charRg st="55"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p:bldP spid="321540"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1" name="标题 322561"/>
          <p:cNvSpPr>
            <a:spLocks noGrp="1"/>
          </p:cNvSpPr>
          <p:nvPr>
            <p:ph type="title"/>
          </p:nvPr>
        </p:nvSpPr>
        <p:spPr>
          <a:xfrm>
            <a:off x="642938" y="547688"/>
            <a:ext cx="7053262" cy="519112"/>
          </a:xfrm>
        </p:spPr>
        <p:txBody>
          <a:bodyPr wrap="square" anchor="b">
            <a:spAutoFit/>
          </a:bodyPr>
          <a:p>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整系数多项式为不可约多项式的充分条件</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2563" name="内容占位符 322562"/>
          <p:cNvSpPr>
            <a:spLocks noGrp="1"/>
          </p:cNvSpPr>
          <p:nvPr>
            <p:ph idx="1"/>
          </p:nvPr>
        </p:nvSpPr>
        <p:spPr>
          <a:xfrm>
            <a:off x="609600" y="1219200"/>
            <a:ext cx="8458200" cy="4953000"/>
          </a:xfrm>
        </p:spPr>
        <p:txBody>
          <a:bodyPr anchor="t"/>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   </a:t>
            </a:r>
            <a:r>
              <a:rPr lang="en-US" altLang="zh-CN" sz="2800" b="1" dirty="0">
                <a:solidFill>
                  <a:schemeClr val="tx2"/>
                </a:solidFill>
                <a:latin typeface="Times New Roman" panose="02020803070505020304" pitchFamily="18" charset="0"/>
              </a:rPr>
              <a:t>(Eisenstein</a:t>
            </a:r>
            <a:r>
              <a:rPr lang="zh-CN" altLang="en-US" sz="2800" b="1" dirty="0">
                <a:solidFill>
                  <a:schemeClr val="tx2"/>
                </a:solidFill>
                <a:latin typeface="Times New Roman" panose="02020803070505020304" pitchFamily="18" charset="0"/>
              </a:rPr>
              <a:t>判别法</a:t>
            </a:r>
            <a:r>
              <a:rPr lang="en-US" altLang="zh-CN" sz="2800" b="1">
                <a:solidFill>
                  <a:schemeClr val="tx2"/>
                </a:solidFill>
                <a:latin typeface="Times New Roman" panose="02020803070505020304" pitchFamily="18" charset="0"/>
              </a:rPr>
              <a:t>)  </a:t>
            </a:r>
            <a:r>
              <a:rPr lang="zh-CN" altLang="en-US" sz="2800" b="1" dirty="0">
                <a:latin typeface="宋体" panose="02010600030101010101" pitchFamily="2" charset="-122"/>
              </a:rPr>
              <a:t>设</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aseline="30000">
                <a:latin typeface="Times New Roman Regular" panose="02020803070505020304" charset="0"/>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lnSpc>
                <a:spcPct val="90000"/>
              </a:lnSpc>
              <a:buNone/>
            </a:pPr>
            <a:r>
              <a:rPr lang="zh-CN" altLang="en-US" sz="2800" b="1" dirty="0">
                <a:latin typeface="宋体" panose="02010600030101010101" pitchFamily="2" charset="-122"/>
              </a:rPr>
              <a:t>是一个整系数多项式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如果有一个素数</a:t>
            </a:r>
            <a:r>
              <a:rPr lang="en-US" altLang="zh-CN" sz="2800" b="1" i="1">
                <a:latin typeface="宋体" panose="02010600030101010101" pitchFamily="2" charset="-122"/>
              </a:rPr>
              <a:t>p</a:t>
            </a:r>
            <a:r>
              <a:rPr lang="zh-CN" altLang="en-US" sz="2800" b="1" dirty="0">
                <a:latin typeface="宋体" panose="02010600030101010101" pitchFamily="2" charset="-122"/>
              </a:rPr>
              <a:t>，使得</a:t>
            </a:r>
            <a:endParaRPr lang="zh-CN" altLang="en-US" sz="2800" b="1" dirty="0">
              <a:latin typeface="宋体" panose="02010600030101010101" pitchFamily="2" charset="-122"/>
            </a:endParaRPr>
          </a:p>
          <a:p>
            <a:pPr>
              <a:lnSpc>
                <a:spcPct val="90000"/>
              </a:lnSpc>
              <a:spcBef>
                <a:spcPct val="50000"/>
              </a:spcBef>
              <a:buClr>
                <a:schemeClr val="bg1"/>
              </a:buClr>
              <a:buSzPct val="100000"/>
              <a:buNone/>
            </a:pPr>
            <a:r>
              <a:rPr lang="zh-CN" altLang="en-US" sz="2800" b="1">
                <a:latin typeface="Times New Roman" panose="02020803070505020304" pitchFamily="18" charset="0"/>
              </a:rPr>
              <a:t>      </a:t>
            </a:r>
            <a:r>
              <a:rPr lang="en-US" altLang="zh-CN" sz="2800" b="1">
                <a:latin typeface="Times New Roman" panose="02020803070505020304" pitchFamily="18" charset="0"/>
              </a:rPr>
              <a:t>(i)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   </a:t>
            </a:r>
            <a:r>
              <a:rPr lang="en-US" altLang="zh-CN" sz="2800" b="1" i="1">
                <a:latin typeface="Times New Roman" panose="02020803070505020304" pitchFamily="18" charset="0"/>
              </a:rPr>
              <a:t>p|a</a:t>
            </a:r>
            <a:r>
              <a:rPr lang="en-US" altLang="zh-CN" sz="2800" b="1" baseline="-25000">
                <a:latin typeface="Times New Roman" panose="02020803070505020304" pitchFamily="18" charset="0"/>
              </a:rPr>
              <a:t>n-1</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n-2</a:t>
            </a:r>
            <a:r>
              <a:rPr lang="en-US" altLang="zh-CN" sz="2800" b="1">
                <a:latin typeface="Times New Roman" panose="02020803070505020304" pitchFamily="18" charset="0"/>
              </a:rPr>
              <a:t>, …,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Times New Roman" panose="02020803070505020304" pitchFamily="18" charset="0"/>
              </a:rPr>
              <a:t>; </a:t>
            </a:r>
            <a:endParaRPr lang="en-US" altLang="zh-CN" sz="2800" b="1" i="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(iii) </a:t>
            </a:r>
            <a:r>
              <a:rPr lang="en-US" altLang="zh-CN" sz="2800" b="1" i="1">
                <a:latin typeface="Times New Roman" panose="02020803070505020304" pitchFamily="18" charset="0"/>
              </a:rPr>
              <a:t> p</a:t>
            </a:r>
            <a:r>
              <a:rPr lang="en-US" altLang="zh-CN" sz="2800" b="1" i="1" baseline="30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在有理数域上不可约</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在有理数域上可约，则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可分解为两</a:t>
            </a:r>
            <a:endParaRPr lang="zh-CN" altLang="en-US" sz="2800" b="1" dirty="0">
              <a:latin typeface="Times New Roman" panose="02020803070505020304" pitchFamily="18" charset="0"/>
            </a:endParaRPr>
          </a:p>
          <a:p>
            <a:pPr>
              <a:lnSpc>
                <a:spcPct val="90000"/>
              </a:lnSpc>
              <a:spcBef>
                <a:spcPct val="50000"/>
              </a:spcBef>
              <a:buClr>
                <a:schemeClr val="bg1"/>
              </a:buClr>
              <a:buSzPct val="100000"/>
              <a:buNone/>
            </a:pPr>
            <a:r>
              <a:rPr lang="zh-CN" altLang="en-US" sz="2800" b="1" dirty="0">
                <a:latin typeface="Times New Roman" panose="02020803070505020304" pitchFamily="18" charset="0"/>
              </a:rPr>
              <a:t>个次数较低的</a:t>
            </a:r>
            <a:r>
              <a:rPr lang="zh-CN" altLang="en-US" sz="2800" b="1" dirty="0">
                <a:latin typeface="宋体" panose="02010600030101010101" pitchFamily="2" charset="-122"/>
              </a:rPr>
              <a:t>整系数多项式多项式的乘积：</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charRg st="0" end="24"/>
                                            </p:txEl>
                                          </p:spTgt>
                                        </p:tgtEl>
                                        <p:attrNameLst>
                                          <p:attrName>style.visibility</p:attrName>
                                        </p:attrNameLst>
                                      </p:cBhvr>
                                      <p:to>
                                        <p:strVal val="visible"/>
                                      </p:to>
                                    </p:set>
                                    <p:animEffect transition="in" filter="wipe(left)">
                                      <p:cBhvr>
                                        <p:cTn id="7" dur="500"/>
                                        <p:tgtEl>
                                          <p:spTgt spid="32256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charRg st="24" end="70"/>
                                            </p:txEl>
                                          </p:spTgt>
                                        </p:tgtEl>
                                        <p:attrNameLst>
                                          <p:attrName>style.visibility</p:attrName>
                                        </p:attrNameLst>
                                      </p:cBhvr>
                                      <p:to>
                                        <p:strVal val="visible"/>
                                      </p:to>
                                    </p:set>
                                    <p:animEffect transition="in" filter="wipe(left)">
                                      <p:cBhvr>
                                        <p:cTn id="12" dur="500"/>
                                        <p:tgtEl>
                                          <p:spTgt spid="322563">
                                            <p:txEl>
                                              <p:charRg st="24"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charRg st="70" end="92"/>
                                            </p:txEl>
                                          </p:spTgt>
                                        </p:tgtEl>
                                        <p:attrNameLst>
                                          <p:attrName>style.visibility</p:attrName>
                                        </p:attrNameLst>
                                      </p:cBhvr>
                                      <p:to>
                                        <p:strVal val="visible"/>
                                      </p:to>
                                    </p:set>
                                    <p:animEffect transition="in" filter="wipe(left)">
                                      <p:cBhvr>
                                        <p:cTn id="17" dur="500"/>
                                        <p:tgtEl>
                                          <p:spTgt spid="322563">
                                            <p:txEl>
                                              <p:charRg st="7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charRg st="92" end="111"/>
                                            </p:txEl>
                                          </p:spTgt>
                                        </p:tgtEl>
                                        <p:attrNameLst>
                                          <p:attrName>style.visibility</p:attrName>
                                        </p:attrNameLst>
                                      </p:cBhvr>
                                      <p:to>
                                        <p:strVal val="visible"/>
                                      </p:to>
                                    </p:set>
                                    <p:animEffect transition="in" filter="wipe(left)">
                                      <p:cBhvr>
                                        <p:cTn id="22" dur="500"/>
                                        <p:tgtEl>
                                          <p:spTgt spid="322563">
                                            <p:txEl>
                                              <p:charRg st="92"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3">
                                            <p:txEl>
                                              <p:charRg st="111" end="144"/>
                                            </p:txEl>
                                          </p:spTgt>
                                        </p:tgtEl>
                                        <p:attrNameLst>
                                          <p:attrName>style.visibility</p:attrName>
                                        </p:attrNameLst>
                                      </p:cBhvr>
                                      <p:to>
                                        <p:strVal val="visible"/>
                                      </p:to>
                                    </p:set>
                                    <p:animEffect transition="in" filter="wipe(left)">
                                      <p:cBhvr>
                                        <p:cTn id="27" dur="500"/>
                                        <p:tgtEl>
                                          <p:spTgt spid="322563">
                                            <p:txEl>
                                              <p:charRg st="111"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3">
                                            <p:txEl>
                                              <p:charRg st="144" end="163"/>
                                            </p:txEl>
                                          </p:spTgt>
                                        </p:tgtEl>
                                        <p:attrNameLst>
                                          <p:attrName>style.visibility</p:attrName>
                                        </p:attrNameLst>
                                      </p:cBhvr>
                                      <p:to>
                                        <p:strVal val="visible"/>
                                      </p:to>
                                    </p:set>
                                    <p:animEffect transition="in" filter="wipe(left)">
                                      <p:cBhvr>
                                        <p:cTn id="32" dur="500"/>
                                        <p:tgtEl>
                                          <p:spTgt spid="322563">
                                            <p:txEl>
                                              <p:charRg st="144"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2563">
                                            <p:txEl>
                                              <p:charRg st="163" end="180"/>
                                            </p:txEl>
                                          </p:spTgt>
                                        </p:tgtEl>
                                        <p:attrNameLst>
                                          <p:attrName>style.visibility</p:attrName>
                                        </p:attrNameLst>
                                      </p:cBhvr>
                                      <p:to>
                                        <p:strVal val="visible"/>
                                      </p:to>
                                    </p:set>
                                    <p:animEffect transition="in" filter="wipe(left)">
                                      <p:cBhvr>
                                        <p:cTn id="37" dur="500"/>
                                        <p:tgtEl>
                                          <p:spTgt spid="322563">
                                            <p:txEl>
                                              <p:charRg st="163"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2563">
                                            <p:txEl>
                                              <p:charRg st="180" end="211"/>
                                            </p:txEl>
                                          </p:spTgt>
                                        </p:tgtEl>
                                        <p:attrNameLst>
                                          <p:attrName>style.visibility</p:attrName>
                                        </p:attrNameLst>
                                      </p:cBhvr>
                                      <p:to>
                                        <p:strVal val="visible"/>
                                      </p:to>
                                    </p:set>
                                    <p:animEffect transition="in" filter="wipe(left)">
                                      <p:cBhvr>
                                        <p:cTn id="42" dur="500"/>
                                        <p:tgtEl>
                                          <p:spTgt spid="322563">
                                            <p:txEl>
                                              <p:charRg st="180" end="2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2563">
                                            <p:txEl>
                                              <p:charRg st="211" end="231"/>
                                            </p:txEl>
                                          </p:spTgt>
                                        </p:tgtEl>
                                        <p:attrNameLst>
                                          <p:attrName>style.visibility</p:attrName>
                                        </p:attrNameLst>
                                      </p:cBhvr>
                                      <p:to>
                                        <p:strVal val="visible"/>
                                      </p:to>
                                    </p:set>
                                    <p:animEffect transition="in" filter="wipe(left)">
                                      <p:cBhvr>
                                        <p:cTn id="47" dur="500"/>
                                        <p:tgtEl>
                                          <p:spTgt spid="322563">
                                            <p:txEl>
                                              <p:charRg st="21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标题 323585"/>
          <p:cNvSpPr>
            <a:spLocks noGrp="1"/>
          </p:cNvSpPr>
          <p:nvPr>
            <p:ph type="title"/>
          </p:nvPr>
        </p:nvSpPr>
        <p:spPr>
          <a:xfrm>
            <a:off x="566738" y="149225"/>
            <a:ext cx="2420937"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23587" name="文本占位符 323586"/>
          <p:cNvSpPr>
            <a:spLocks noGrp="1"/>
          </p:cNvSpPr>
          <p:nvPr>
            <p:ph idx="1"/>
          </p:nvPr>
        </p:nvSpPr>
        <p:spPr>
          <a:xfrm>
            <a:off x="609600" y="762000"/>
            <a:ext cx="8458200" cy="5943600"/>
          </a:xfrm>
        </p:spPr>
        <p:txBody>
          <a:bodyPr/>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l</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noProof="1">
                <a:latin typeface="宋体" panose="02010600030101010101" pitchFamily="2" charset="-122"/>
              </a:rPr>
              <a:t>+b</a:t>
            </a:r>
            <a:r>
              <a:rPr lang="en-US" altLang="zh-CN" sz="2800" b="1" i="1" strike="noStrike" baseline="-25000" noProof="1">
                <a:latin typeface="Times New Roman" panose="02020803070505020304" pitchFamily="18" charset="0"/>
              </a:rPr>
              <a:t>l</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m</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baseline="30000" noProof="1">
                <a:latin typeface="Times New Roman" panose="02020803070505020304" pitchFamily="18" charset="0"/>
              </a:rPr>
              <a:t>m</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endParaRPr lang="en-US" altLang="zh-CN" sz="2800" b="1" strike="noStrike" baseline="-25000" noProof="1">
              <a:latin typeface="Times New Roman" panose="02020803070505020304" pitchFamily="18" charset="0"/>
            </a:endParaRPr>
          </a:p>
          <a:p>
            <a:pPr fontAlgn="base">
              <a:lnSpc>
                <a:spcPct val="95000"/>
              </a:lnSpc>
              <a:buNone/>
            </a:pP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zh-CN" altLang="en-US" sz="2800" b="1" i="1" strike="noStrike" noProof="1">
                <a:latin typeface="Times New Roman" panose="02020803070505020304" pitchFamily="18" charset="0"/>
              </a:rPr>
              <a:t>、</a:t>
            </a:r>
            <a:r>
              <a:rPr lang="en-US" altLang="zh-CN" sz="2800" b="1" i="1" strike="noStrike" noProof="1">
                <a:latin typeface="Times New Roman" panose="02020803070505020304" pitchFamily="18" charset="0"/>
              </a:rPr>
              <a:t>m&lt;n l+m=n </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宋体" panose="02010600030101010101" pitchFamily="2" charset="-122"/>
              </a:rPr>
              <a:t>于是          </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noProof="1" err="1">
                <a:latin typeface="Times New Roman" panose="02020803070505020304" pitchFamily="18" charset="0"/>
              </a:rPr>
              <a:t>c</a:t>
            </a:r>
            <a:r>
              <a:rPr lang="en-US" altLang="zh-CN" sz="2800" b="1" i="1" strike="noStrike" baseline="-25000" noProof="1" err="1">
                <a:latin typeface="Times New Roman" panose="02020803070505020304" pitchFamily="18" charset="0"/>
              </a:rPr>
              <a:t>m</a:t>
            </a:r>
            <a:r>
              <a:rPr lang="en-US" altLang="zh-CN" sz="2800" b="1" i="1" strike="noStrike" baseline="-25000" noProof="1">
                <a:latin typeface="Times New Roman" panose="02020803070505020304" pitchFamily="18" charset="0"/>
              </a:rPr>
              <a:t> </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i="1" strike="noStrike" baseline="-25000" noProof="1">
                <a:latin typeface="宋体" panose="02010600030101010101" pitchFamily="2" charset="-122"/>
              </a:rPr>
              <a:t> </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5000"/>
              </a:lnSpc>
              <a:buNone/>
            </a:pPr>
            <a:r>
              <a:rPr lang="zh-CN" altLang="en-US" sz="2800" b="1" strike="noStrike" noProof="1" dirty="0">
                <a:latin typeface="宋体" panose="02010600030101010101" pitchFamily="2" charset="-122"/>
              </a:rPr>
              <a:t>因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zh-CN" altLang="en-US" sz="2800" b="1" strike="noStrike" noProof="1" dirty="0">
                <a:latin typeface="Times New Roman" panose="02020803070505020304" pitchFamily="18" charset="0"/>
              </a:rPr>
              <a:t>或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latin typeface="Times New Roman" panose="02020803070505020304" pitchFamily="18" charset="0"/>
              </a:rPr>
              <a:t>p</a:t>
            </a:r>
            <a:r>
              <a:rPr lang="en-US" altLang="zh-CN" sz="2800" b="1" i="1" strike="noStrike" baseline="30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不能同时整除</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a:latin typeface="Times New Roman" panose="02020803070505020304" pitchFamily="18" charset="0"/>
              </a:rPr>
              <a:t>及</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不妨设</a:t>
            </a:r>
            <a:r>
              <a:rPr lang="zh-CN" altLang="en-US" sz="2800" b="1" strike="noStrike" baseline="-25000" noProof="1">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c</a:t>
            </a:r>
            <a:r>
              <a:rPr lang="en-US" altLang="zh-CN" sz="2800" b="1" strike="noStrike" baseline="-25000" noProof="1">
                <a:solidFill>
                  <a:schemeClr val="tx2"/>
                </a:solidFill>
                <a:effectLst>
                  <a:outerShdw blurRad="38100" dist="38100" dir="2700000">
                    <a:srgbClr val="000000"/>
                  </a:outerShdw>
                </a:effectLst>
                <a:latin typeface="Times New Roman" panose="02020803070505020304" pitchFamily="18" charset="0"/>
              </a:rPr>
              <a:t>0</a:t>
            </a:r>
            <a:r>
              <a:rPr lang="en-US" altLang="zh-CN" sz="2800" b="1" strike="noStrike" baseline="-25000" noProof="1">
                <a:latin typeface="Times New Roman" panose="02020803070505020304" pitchFamily="18" charset="0"/>
              </a:rPr>
              <a:t> </a:t>
            </a:r>
            <a:r>
              <a:rPr lang="en-US" altLang="zh-CN" sz="2800" b="1" strike="noStrike" noProof="1">
                <a:latin typeface="Times New Roman" panose="02020803070505020304" pitchFamily="18" charset="0"/>
              </a:rPr>
              <a:t>,</a:t>
            </a:r>
            <a:r>
              <a:rPr lang="zh-CN" altLang="en-US" sz="2800" b="1" strike="noStrike" noProof="1">
                <a:latin typeface="Times New Roman" panose="02020803070505020304" pitchFamily="18" charset="0"/>
              </a:rPr>
              <a:t>又因</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 </a:t>
            </a:r>
            <a:r>
              <a:rPr lang="zh-CN" altLang="en-US" sz="2800" b="1" strike="noStrike" noProof="1">
                <a:latin typeface="Times New Roman" panose="02020803070505020304" pitchFamily="18" charset="0"/>
              </a:rPr>
              <a:t>，知</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baseline="-25000" noProof="1">
                <a:latin typeface="Times New Roman" panose="02020803070505020304" pitchFamily="18" charset="0"/>
              </a:rPr>
              <a:t>  </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假设</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中第一个不能被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整除的数为</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k</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95000"/>
              </a:lnSpc>
              <a:buNone/>
            </a:pPr>
            <a:r>
              <a:rPr lang="zh-CN" altLang="en-US" sz="2400" b="1" i="1" strike="noStrike" noProof="1" dirty="0">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err="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b</a:t>
            </a:r>
            <a:r>
              <a:rPr lang="en-US" altLang="zh-CN" sz="2800" b="1" i="1" strike="noStrike" baseline="-25000" noProof="1" err="1">
                <a:solidFill>
                  <a:schemeClr val="tx2"/>
                </a:solidFill>
                <a:effectLst>
                  <a:outerShdw blurRad="38100" dist="38100" dir="2700000">
                    <a:srgbClr val="000000"/>
                  </a:outerShdw>
                </a:effectLst>
                <a:latin typeface="Times New Roman" panose="02020803070505020304" pitchFamily="18" charset="0"/>
              </a:rPr>
              <a:t>k</a:t>
            </a:r>
            <a:r>
              <a:rPr lang="en-US" altLang="zh-CN" sz="2800" b="1" i="1" strike="noStrike" baseline="-25000" noProof="1">
                <a:latin typeface="Times New Roman" panose="02020803070505020304" pitchFamily="18" charset="0"/>
              </a:rPr>
              <a:t> </a:t>
            </a:r>
            <a:endParaRPr lang="en-US" altLang="zh-CN" sz="2800" b="1" i="1" strike="noStrike" baseline="-25000"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比较</a:t>
            </a:r>
            <a:r>
              <a:rPr lang="zh-CN" altLang="en-US" sz="2800" b="1" strike="noStrike" baseline="-25000" noProof="1">
                <a:latin typeface="Times New Roman" panose="02020803070505020304" pitchFamily="18" charset="0"/>
              </a:rPr>
              <a:t> </a:t>
            </a:r>
            <a:r>
              <a:rPr lang="en-US" altLang="zh-CN" sz="2400" b="1" i="1" strike="noStrike" noProof="1">
                <a:latin typeface="Times New Roman" panose="02020803070505020304" pitchFamily="18" charset="0"/>
              </a:rPr>
              <a:t>f</a:t>
            </a:r>
            <a:r>
              <a:rPr lang="en-US" altLang="zh-CN" sz="2400" b="1" strike="noStrike" noProof="1">
                <a:latin typeface="Times New Roman" panose="02020803070505020304" pitchFamily="18" charset="0"/>
              </a:rPr>
              <a:t>(</a:t>
            </a:r>
            <a:r>
              <a:rPr lang="en-US" altLang="zh-CN" sz="2400" b="1" i="1" strike="noStrike" noProof="1">
                <a:latin typeface="Times New Roman" panose="02020803070505020304" pitchFamily="18" charset="0"/>
              </a:rPr>
              <a:t>x</a:t>
            </a:r>
            <a:r>
              <a:rPr lang="en-US" altLang="zh-CN" sz="24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k</a:t>
            </a:r>
            <a:r>
              <a:rPr lang="zh-CN" altLang="en-US" sz="2800" b="1" strike="noStrike" noProof="1" dirty="0">
                <a:latin typeface="Times New Roman" panose="02020803070505020304" pitchFamily="18" charset="0"/>
              </a:rPr>
              <a:t>的系数，得</a:t>
            </a:r>
            <a:endParaRPr lang="zh-CN" altLang="en-US" sz="2800" b="1" strike="noStrike" noProof="1" dirty="0">
              <a:latin typeface="Times New Roman" panose="02020803070505020304" pitchFamily="18" charset="0"/>
            </a:endParaRPr>
          </a:p>
          <a:p>
            <a:pPr fontAlgn="base">
              <a:lnSpc>
                <a:spcPct val="95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 b</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 </a:t>
            </a:r>
            <a:endParaRPr lang="en-US" altLang="zh-CN" sz="2800" b="1" i="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式中</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均能被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因此</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也能</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由</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为素数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有</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中至少有一个被整除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endParaRPr lang="zh-CN" altLang="en-US" sz="2800" b="1" strike="noStrike" noProof="1" dirty="0">
              <a:latin typeface="Times New Roman" panose="02020803070505020304" pitchFamily="18" charset="0"/>
            </a:endParaRPr>
          </a:p>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在有理数域上不可约</a:t>
            </a:r>
            <a:r>
              <a:rPr lang="en-US" altLang="zh-CN" sz="2800" b="1" strike="noStrike" noProof="1">
                <a:latin typeface="Times New Roman" panose="02020803070505020304" pitchFamily="18" charset="0"/>
              </a:rPr>
              <a:t>.</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charRg st="0" end="54"/>
                                            </p:txEl>
                                          </p:spTgt>
                                        </p:tgtEl>
                                        <p:attrNameLst>
                                          <p:attrName>style.visibility</p:attrName>
                                        </p:attrNameLst>
                                      </p:cBhvr>
                                      <p:to>
                                        <p:strVal val="visible"/>
                                      </p:to>
                                    </p:set>
                                    <p:animEffect transition="in" filter="wipe(left)">
                                      <p:cBhvr>
                                        <p:cTn id="7" dur="500"/>
                                        <p:tgtEl>
                                          <p:spTgt spid="323587">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charRg st="54" end="100"/>
                                            </p:txEl>
                                          </p:spTgt>
                                        </p:tgtEl>
                                        <p:attrNameLst>
                                          <p:attrName>style.visibility</p:attrName>
                                        </p:attrNameLst>
                                      </p:cBhvr>
                                      <p:to>
                                        <p:strVal val="visible"/>
                                      </p:to>
                                    </p:set>
                                    <p:animEffect transition="in" filter="wipe(left)">
                                      <p:cBhvr>
                                        <p:cTn id="12" dur="500"/>
                                        <p:tgtEl>
                                          <p:spTgt spid="323587">
                                            <p:txEl>
                                              <p:charRg st="5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charRg st="100" end="132"/>
                                            </p:txEl>
                                          </p:spTgt>
                                        </p:tgtEl>
                                        <p:attrNameLst>
                                          <p:attrName>style.visibility</p:attrName>
                                        </p:attrNameLst>
                                      </p:cBhvr>
                                      <p:to>
                                        <p:strVal val="visible"/>
                                      </p:to>
                                    </p:set>
                                    <p:animEffect transition="in" filter="wipe(left)">
                                      <p:cBhvr>
                                        <p:cTn id="17" dur="500"/>
                                        <p:tgtEl>
                                          <p:spTgt spid="323587">
                                            <p:txEl>
                                              <p:charRg st="100"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charRg st="132" end="176"/>
                                            </p:txEl>
                                          </p:spTgt>
                                        </p:tgtEl>
                                        <p:attrNameLst>
                                          <p:attrName>style.visibility</p:attrName>
                                        </p:attrNameLst>
                                      </p:cBhvr>
                                      <p:to>
                                        <p:strVal val="visible"/>
                                      </p:to>
                                    </p:set>
                                    <p:animEffect transition="in" filter="wipe(left)">
                                      <p:cBhvr>
                                        <p:cTn id="22" dur="500"/>
                                        <p:tgtEl>
                                          <p:spTgt spid="323587">
                                            <p:txEl>
                                              <p:charRg st="132"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charRg st="176" end="223"/>
                                            </p:txEl>
                                          </p:spTgt>
                                        </p:tgtEl>
                                        <p:attrNameLst>
                                          <p:attrName>style.visibility</p:attrName>
                                        </p:attrNameLst>
                                      </p:cBhvr>
                                      <p:to>
                                        <p:strVal val="visible"/>
                                      </p:to>
                                    </p:set>
                                    <p:animEffect transition="in" filter="wipe(left)">
                                      <p:cBhvr>
                                        <p:cTn id="27" dur="500"/>
                                        <p:tgtEl>
                                          <p:spTgt spid="323587">
                                            <p:txEl>
                                              <p:charRg st="176" end="2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87">
                                            <p:txEl>
                                              <p:charRg st="223" end="241"/>
                                            </p:txEl>
                                          </p:spTgt>
                                        </p:tgtEl>
                                        <p:attrNameLst>
                                          <p:attrName>style.visibility</p:attrName>
                                        </p:attrNameLst>
                                      </p:cBhvr>
                                      <p:to>
                                        <p:strVal val="visible"/>
                                      </p:to>
                                    </p:set>
                                    <p:animEffect transition="in" filter="wipe(left)">
                                      <p:cBhvr>
                                        <p:cTn id="32" dur="500"/>
                                        <p:tgtEl>
                                          <p:spTgt spid="323587">
                                            <p:txEl>
                                              <p:charRg st="223" end="2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3587">
                                            <p:txEl>
                                              <p:charRg st="241" end="286"/>
                                            </p:txEl>
                                          </p:spTgt>
                                        </p:tgtEl>
                                        <p:attrNameLst>
                                          <p:attrName>style.visibility</p:attrName>
                                        </p:attrNameLst>
                                      </p:cBhvr>
                                      <p:to>
                                        <p:strVal val="visible"/>
                                      </p:to>
                                    </p:set>
                                    <p:animEffect transition="in" filter="wipe(left)">
                                      <p:cBhvr>
                                        <p:cTn id="37" dur="500"/>
                                        <p:tgtEl>
                                          <p:spTgt spid="323587">
                                            <p:txEl>
                                              <p:charRg st="241" end="2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87">
                                            <p:txEl>
                                              <p:charRg st="286" end="302"/>
                                            </p:txEl>
                                          </p:spTgt>
                                        </p:tgtEl>
                                        <p:attrNameLst>
                                          <p:attrName>style.visibility</p:attrName>
                                        </p:attrNameLst>
                                      </p:cBhvr>
                                      <p:to>
                                        <p:strVal val="visible"/>
                                      </p:to>
                                    </p:set>
                                    <p:animEffect transition="in" filter="wipe(left)">
                                      <p:cBhvr>
                                        <p:cTn id="42" dur="500"/>
                                        <p:tgtEl>
                                          <p:spTgt spid="323587">
                                            <p:txEl>
                                              <p:charRg st="286" end="3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3587">
                                            <p:txEl>
                                              <p:charRg st="302" end="349"/>
                                            </p:txEl>
                                          </p:spTgt>
                                        </p:tgtEl>
                                        <p:attrNameLst>
                                          <p:attrName>style.visibility</p:attrName>
                                        </p:attrNameLst>
                                      </p:cBhvr>
                                      <p:to>
                                        <p:strVal val="visible"/>
                                      </p:to>
                                    </p:set>
                                    <p:animEffect transition="in" filter="wipe(left)">
                                      <p:cBhvr>
                                        <p:cTn id="47" dur="500"/>
                                        <p:tgtEl>
                                          <p:spTgt spid="323587">
                                            <p:txEl>
                                              <p:charRg st="302" end="3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3587">
                                            <p:txEl>
                                              <p:charRg st="349" end="389"/>
                                            </p:txEl>
                                          </p:spTgt>
                                        </p:tgtEl>
                                        <p:attrNameLst>
                                          <p:attrName>style.visibility</p:attrName>
                                        </p:attrNameLst>
                                      </p:cBhvr>
                                      <p:to>
                                        <p:strVal val="visible"/>
                                      </p:to>
                                    </p:set>
                                    <p:animEffect transition="in" filter="wipe(left)">
                                      <p:cBhvr>
                                        <p:cTn id="52" dur="500"/>
                                        <p:tgtEl>
                                          <p:spTgt spid="323587">
                                            <p:txEl>
                                              <p:charRg st="349" end="38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87">
                                            <p:txEl>
                                              <p:charRg st="389" end="418"/>
                                            </p:txEl>
                                          </p:spTgt>
                                        </p:tgtEl>
                                        <p:attrNameLst>
                                          <p:attrName>style.visibility</p:attrName>
                                        </p:attrNameLst>
                                      </p:cBhvr>
                                      <p:to>
                                        <p:strVal val="visible"/>
                                      </p:to>
                                    </p:set>
                                    <p:animEffect transition="in" filter="wipe(left)">
                                      <p:cBhvr>
                                        <p:cTn id="57" dur="500"/>
                                        <p:tgtEl>
                                          <p:spTgt spid="323587">
                                            <p:txEl>
                                              <p:charRg st="389" end="4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587">
                                            <p:txEl>
                                              <p:charRg st="418" end="434"/>
                                            </p:txEl>
                                          </p:spTgt>
                                        </p:tgtEl>
                                        <p:attrNameLst>
                                          <p:attrName>style.visibility</p:attrName>
                                        </p:attrNameLst>
                                      </p:cBhvr>
                                      <p:to>
                                        <p:strVal val="visible"/>
                                      </p:to>
                                    </p:set>
                                    <p:animEffect transition="in" filter="wipe(left)">
                                      <p:cBhvr>
                                        <p:cTn id="62" dur="500"/>
                                        <p:tgtEl>
                                          <p:spTgt spid="323587">
                                            <p:txEl>
                                              <p:charRg st="418" end="4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89" name="标题 324609"/>
          <p:cNvSpPr>
            <a:spLocks noGrp="1"/>
          </p:cNvSpPr>
          <p:nvPr>
            <p:ph type="title"/>
          </p:nvPr>
        </p:nvSpPr>
        <p:spPr>
          <a:xfrm>
            <a:off x="609600" y="911225"/>
            <a:ext cx="78486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4611" name="矩形 324610"/>
          <p:cNvSpPr/>
          <p:nvPr/>
        </p:nvSpPr>
        <p:spPr>
          <a:xfrm>
            <a:off x="685800" y="1735138"/>
            <a:ext cx="8001000" cy="4310063"/>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证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mn-ea"/>
              </a:rPr>
              <a:t>是一个整系数多项式</a:t>
            </a: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该多项式中</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=1,</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=0</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黑体" panose="02010600030101010101" pitchFamily="2" charset="-122"/>
                <a:ea typeface="黑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2 ,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取</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2</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(素数) </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显然</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Times New Roman" panose="02020803070505020304" pitchFamily="18" charset="0"/>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p</a:t>
            </a:r>
            <a:r>
              <a:rPr kumimoji="0" lang="en-US" altLang="zh-CN" sz="2800" b="1" i="1" u="none" strike="noStrike" kern="1200" cap="none" spc="0" normalizeH="0" baseline="30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由</a:t>
            </a:r>
            <a:r>
              <a:rPr kumimoji="0" lang="en-US" altLang="zh-CN"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Eisenstein</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判别法</a:t>
            </a: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在有理数域上不可约</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charRg st="0" end="31"/>
                                            </p:txEl>
                                          </p:spTgt>
                                        </p:tgtEl>
                                        <p:attrNameLst>
                                          <p:attrName>style.visibility</p:attrName>
                                        </p:attrNameLst>
                                      </p:cBhvr>
                                      <p:to>
                                        <p:strVal val="visible"/>
                                      </p:to>
                                    </p:set>
                                    <p:animEffect transition="in" filter="wipe(left)">
                                      <p:cBhvr>
                                        <p:cTn id="7" dur="500"/>
                                        <p:tgtEl>
                                          <p:spTgt spid="32461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charRg st="31" end="50"/>
                                            </p:txEl>
                                          </p:spTgt>
                                        </p:tgtEl>
                                        <p:attrNameLst>
                                          <p:attrName>style.visibility</p:attrName>
                                        </p:attrNameLst>
                                      </p:cBhvr>
                                      <p:to>
                                        <p:strVal val="visible"/>
                                      </p:to>
                                    </p:set>
                                    <p:animEffect transition="in" filter="wipe(left)">
                                      <p:cBhvr>
                                        <p:cTn id="12" dur="500"/>
                                        <p:tgtEl>
                                          <p:spTgt spid="324611">
                                            <p:txEl>
                                              <p:charRg st="3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charRg st="50" end="71"/>
                                            </p:txEl>
                                          </p:spTgt>
                                        </p:tgtEl>
                                        <p:attrNameLst>
                                          <p:attrName>style.visibility</p:attrName>
                                        </p:attrNameLst>
                                      </p:cBhvr>
                                      <p:to>
                                        <p:strVal val="visible"/>
                                      </p:to>
                                    </p:set>
                                    <p:animEffect transition="in" filter="wipe(left)">
                                      <p:cBhvr>
                                        <p:cTn id="17" dur="500"/>
                                        <p:tgtEl>
                                          <p:spTgt spid="3246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xEl>
                                              <p:charRg st="71" end="90"/>
                                            </p:txEl>
                                          </p:spTgt>
                                        </p:tgtEl>
                                        <p:attrNameLst>
                                          <p:attrName>style.visibility</p:attrName>
                                        </p:attrNameLst>
                                      </p:cBhvr>
                                      <p:to>
                                        <p:strVal val="visible"/>
                                      </p:to>
                                    </p:set>
                                    <p:animEffect transition="in" filter="wipe(left)">
                                      <p:cBhvr>
                                        <p:cTn id="22" dur="500"/>
                                        <p:tgtEl>
                                          <p:spTgt spid="324611">
                                            <p:txEl>
                                              <p:charRg st="7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1">
                                            <p:txEl>
                                              <p:charRg st="90" end="116"/>
                                            </p:txEl>
                                          </p:spTgt>
                                        </p:tgtEl>
                                        <p:attrNameLst>
                                          <p:attrName>style.visibility</p:attrName>
                                        </p:attrNameLst>
                                      </p:cBhvr>
                                      <p:to>
                                        <p:strVal val="visible"/>
                                      </p:to>
                                    </p:set>
                                    <p:animEffect transition="in" filter="wipe(left)">
                                      <p:cBhvr>
                                        <p:cTn id="27" dur="500"/>
                                        <p:tgtEl>
                                          <p:spTgt spid="324611">
                                            <p:txEl>
                                              <p:charRg st="90"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1">
                                            <p:txEl>
                                              <p:charRg st="116" end="135"/>
                                            </p:txEl>
                                          </p:spTgt>
                                        </p:tgtEl>
                                        <p:attrNameLst>
                                          <p:attrName>style.visibility</p:attrName>
                                        </p:attrNameLst>
                                      </p:cBhvr>
                                      <p:to>
                                        <p:strVal val="visible"/>
                                      </p:to>
                                    </p:set>
                                    <p:animEffect transition="in" filter="wipe(left)">
                                      <p:cBhvr>
                                        <p:cTn id="32" dur="500"/>
                                        <p:tgtEl>
                                          <p:spTgt spid="324611">
                                            <p:txEl>
                                              <p:charRg st="116"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11">
                                            <p:txEl>
                                              <p:charRg st="135" end="166"/>
                                            </p:txEl>
                                          </p:spTgt>
                                        </p:tgtEl>
                                        <p:attrNameLst>
                                          <p:attrName>style.visibility</p:attrName>
                                        </p:attrNameLst>
                                      </p:cBhvr>
                                      <p:to>
                                        <p:strVal val="visible"/>
                                      </p:to>
                                    </p:set>
                                    <p:animEffect transition="in" filter="wipe(left)">
                                      <p:cBhvr>
                                        <p:cTn id="37" dur="500"/>
                                        <p:tgtEl>
                                          <p:spTgt spid="324611">
                                            <p:txEl>
                                              <p:charRg st="135" end="1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1">
                                            <p:txEl>
                                              <p:charRg st="166" end="176"/>
                                            </p:txEl>
                                          </p:spTgt>
                                        </p:tgtEl>
                                        <p:attrNameLst>
                                          <p:attrName>style.visibility</p:attrName>
                                        </p:attrNameLst>
                                      </p:cBhvr>
                                      <p:to>
                                        <p:strVal val="visible"/>
                                      </p:to>
                                    </p:set>
                                    <p:animEffect transition="in" filter="wipe(left)">
                                      <p:cBhvr>
                                        <p:cTn id="42" dur="500"/>
                                        <p:tgtEl>
                                          <p:spTgt spid="324611">
                                            <p:txEl>
                                              <p:charRg st="16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标题 325633"/>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i="1">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sym typeface="Symbol" pitchFamily="18" charset="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5635" name="矩形 325634"/>
          <p:cNvSpPr/>
          <p:nvPr/>
        </p:nvSpPr>
        <p:spPr>
          <a:xfrm>
            <a:off x="685800" y="1735138"/>
            <a:ext cx="8001000" cy="4395787"/>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该多项式中</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=0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=2</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a:t>
            </a:r>
            <a:endParaRPr lang="en-US" altLang="zh-CN" sz="2800" b="1" i="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25636" name="矩形 325635"/>
          <p:cNvSpPr/>
          <p:nvPr/>
        </p:nvSpPr>
        <p:spPr>
          <a:xfrm>
            <a:off x="815975" y="5872163"/>
            <a:ext cx="7783513" cy="528638"/>
          </a:xfrm>
          <a:prstGeom prst="rect">
            <a:avLst/>
          </a:prstGeom>
          <a:solidFill>
            <a:srgbClr val="FFFF66"/>
          </a:solidFill>
          <a:ln w="9525" cap="flat" cmpd="sng">
            <a:solidFill>
              <a:schemeClr val="tx2"/>
            </a:solidFill>
            <a:prstDash val="solid"/>
            <a:miter/>
            <a:headEnd type="none" w="med" len="med"/>
            <a:tailEnd type="none" w="med" len="med"/>
          </a:ln>
        </p:spPr>
        <p:txBody>
          <a:bodyPr wrap="none" anchor="t">
            <a:spAutoFit/>
          </a:bodyPr>
          <a:p>
            <a:pPr marL="0" marR="0" indent="0" algn="ctr"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该例表明：存在任意次不可约的</a:t>
            </a:r>
            <a:r>
              <a:rPr kumimoji="0" lang="zh-CN" altLang="en-US" sz="2800" b="1" i="0" u="none" strike="noStrike" kern="1200" cap="none" spc="0" normalizeH="0" baseline="0" noProof="1" dirty="0">
                <a:solidFill>
                  <a:schemeClr val="tx1"/>
                </a:solidFill>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charRg st="0" end="39"/>
                                            </p:txEl>
                                          </p:spTgt>
                                        </p:tgtEl>
                                        <p:attrNameLst>
                                          <p:attrName>style.visibility</p:attrName>
                                        </p:attrNameLst>
                                      </p:cBhvr>
                                      <p:to>
                                        <p:strVal val="visible"/>
                                      </p:to>
                                    </p:set>
                                    <p:animEffect transition="in" filter="wipe(left)">
                                      <p:cBhvr>
                                        <p:cTn id="7" dur="500"/>
                                        <p:tgtEl>
                                          <p:spTgt spid="32563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635">
                                            <p:txEl>
                                              <p:charRg st="39" end="60"/>
                                            </p:txEl>
                                          </p:spTgt>
                                        </p:tgtEl>
                                        <p:attrNameLst>
                                          <p:attrName>style.visibility</p:attrName>
                                        </p:attrNameLst>
                                      </p:cBhvr>
                                      <p:to>
                                        <p:strVal val="visible"/>
                                      </p:to>
                                    </p:set>
                                    <p:animEffect transition="in" filter="wipe(left)">
                                      <p:cBhvr>
                                        <p:cTn id="12" dur="500"/>
                                        <p:tgtEl>
                                          <p:spTgt spid="325635">
                                            <p:txEl>
                                              <p:charRg st="39"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5635">
                                            <p:txEl>
                                              <p:charRg st="60" end="79"/>
                                            </p:txEl>
                                          </p:spTgt>
                                        </p:tgtEl>
                                        <p:attrNameLst>
                                          <p:attrName>style.visibility</p:attrName>
                                        </p:attrNameLst>
                                      </p:cBhvr>
                                      <p:to>
                                        <p:strVal val="visible"/>
                                      </p:to>
                                    </p:set>
                                    <p:animEffect transition="in" filter="wipe(left)">
                                      <p:cBhvr>
                                        <p:cTn id="17" dur="500"/>
                                        <p:tgtEl>
                                          <p:spTgt spid="325635">
                                            <p:txEl>
                                              <p:charRg st="60"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5635">
                                            <p:txEl>
                                              <p:charRg st="79" end="112"/>
                                            </p:txEl>
                                          </p:spTgt>
                                        </p:tgtEl>
                                        <p:attrNameLst>
                                          <p:attrName>style.visibility</p:attrName>
                                        </p:attrNameLst>
                                      </p:cBhvr>
                                      <p:to>
                                        <p:strVal val="visible"/>
                                      </p:to>
                                    </p:set>
                                    <p:animEffect transition="in" filter="wipe(left)">
                                      <p:cBhvr>
                                        <p:cTn id="22" dur="500"/>
                                        <p:tgtEl>
                                          <p:spTgt spid="325635">
                                            <p:txEl>
                                              <p:charRg st="7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5635">
                                            <p:txEl>
                                              <p:charRg st="112" end="131"/>
                                            </p:txEl>
                                          </p:spTgt>
                                        </p:tgtEl>
                                        <p:attrNameLst>
                                          <p:attrName>style.visibility</p:attrName>
                                        </p:attrNameLst>
                                      </p:cBhvr>
                                      <p:to>
                                        <p:strVal val="visible"/>
                                      </p:to>
                                    </p:set>
                                    <p:animEffect transition="in" filter="wipe(left)">
                                      <p:cBhvr>
                                        <p:cTn id="27" dur="500"/>
                                        <p:tgtEl>
                                          <p:spTgt spid="325635">
                                            <p:txEl>
                                              <p:charRg st="112"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5635">
                                            <p:txEl>
                                              <p:charRg st="131" end="164"/>
                                            </p:txEl>
                                          </p:spTgt>
                                        </p:tgtEl>
                                        <p:attrNameLst>
                                          <p:attrName>style.visibility</p:attrName>
                                        </p:attrNameLst>
                                      </p:cBhvr>
                                      <p:to>
                                        <p:strVal val="visible"/>
                                      </p:to>
                                    </p:set>
                                    <p:animEffect transition="in" filter="wipe(left)">
                                      <p:cBhvr>
                                        <p:cTn id="32" dur="500"/>
                                        <p:tgtEl>
                                          <p:spTgt spid="325635">
                                            <p:txEl>
                                              <p:charRg st="131"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5635">
                                            <p:txEl>
                                              <p:charRg st="164" end="167"/>
                                            </p:txEl>
                                          </p:spTgt>
                                        </p:tgtEl>
                                        <p:attrNameLst>
                                          <p:attrName>style.visibility</p:attrName>
                                        </p:attrNameLst>
                                      </p:cBhvr>
                                      <p:to>
                                        <p:strVal val="visible"/>
                                      </p:to>
                                    </p:set>
                                    <p:animEffect transition="in" filter="wipe(left)">
                                      <p:cBhvr>
                                        <p:cTn id="37" dur="500"/>
                                        <p:tgtEl>
                                          <p:spTgt spid="325635">
                                            <p:txEl>
                                              <p:charRg st="164" end="16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标题 186369"/>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6371" name="内容占位符 186370"/>
          <p:cNvSpPr>
            <a:spLocks noGrp="1"/>
          </p:cNvSpPr>
          <p:nvPr>
            <p:ph idx="1"/>
          </p:nvPr>
        </p:nvSpPr>
        <p:spPr>
          <a:xfrm>
            <a:off x="685800" y="1143000"/>
            <a:ext cx="8458200" cy="609600"/>
          </a:xfrm>
        </p:spPr>
        <p:txBody>
          <a:bodyPr anchor="t"/>
          <a:p>
            <a:pPr algn="just">
              <a:buNone/>
            </a:pPr>
            <a:r>
              <a:rPr lang="zh-CN" altLang="en-US" sz="2800" b="1" dirty="0">
                <a:solidFill>
                  <a:srgbClr val="003366"/>
                </a:solidFill>
                <a:latin typeface="宋体" panose="02010600030101010101" pitchFamily="2" charset="-122"/>
              </a:rPr>
              <a:t>运算律 </a:t>
            </a:r>
            <a:r>
              <a:rPr lang="zh-CN" altLang="en-US" sz="2800" b="1" dirty="0">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a:t>
            </a:r>
            <a:r>
              <a:rPr lang="en-US" altLang="zh-CN" sz="2800" b="1">
                <a:latin typeface="Times New Roman" panose="02020803070505020304" pitchFamily="18" charset="0"/>
              </a:rPr>
              <a:t>, </a:t>
            </a:r>
            <a:r>
              <a:rPr lang="zh-CN" altLang="en-US" sz="2800" b="1" dirty="0"/>
              <a:t>则</a:t>
            </a:r>
            <a:endParaRPr lang="zh-CN" altLang="en-US" sz="2800" b="1"/>
          </a:p>
        </p:txBody>
      </p:sp>
      <p:sp>
        <p:nvSpPr>
          <p:cNvPr id="186372" name="矩形 186371"/>
          <p:cNvSpPr/>
          <p:nvPr/>
        </p:nvSpPr>
        <p:spPr>
          <a:xfrm>
            <a:off x="685800" y="2044700"/>
            <a:ext cx="7467600" cy="439991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1</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(3)</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(4)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(5) </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(6) </a:t>
            </a: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 </a:t>
            </a:r>
            <a:r>
              <a:rPr lang="zh-CN" altLang="en-US" sz="2800" b="1" dirty="0">
                <a:latin typeface="Times New Roman" panose="02020803070505020304" pitchFamily="18" charset="0"/>
                <a:ea typeface="宋体" panose="02010600030101010101" pitchFamily="2" charset="-122"/>
                <a:sym typeface="Symbol" pitchFamily="18" charset="2"/>
              </a:rPr>
              <a:t>则</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72">
                                            <p:txEl>
                                              <p:charRg st="0" end="28"/>
                                            </p:txEl>
                                          </p:spTgt>
                                        </p:tgtEl>
                                        <p:attrNameLst>
                                          <p:attrName>style.visibility</p:attrName>
                                        </p:attrNameLst>
                                      </p:cBhvr>
                                      <p:to>
                                        <p:strVal val="visible"/>
                                      </p:to>
                                    </p:set>
                                    <p:animEffect transition="in" filter="wipe(left)">
                                      <p:cBhvr>
                                        <p:cTn id="11" dur="500"/>
                                        <p:tgtEl>
                                          <p:spTgt spid="186372">
                                            <p:txEl>
                                              <p:charRg st="0" end="2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2">
                                            <p:txEl>
                                              <p:charRg st="28" end="73"/>
                                            </p:txEl>
                                          </p:spTgt>
                                        </p:tgtEl>
                                        <p:attrNameLst>
                                          <p:attrName>style.visibility</p:attrName>
                                        </p:attrNameLst>
                                      </p:cBhvr>
                                      <p:to>
                                        <p:strVal val="visible"/>
                                      </p:to>
                                    </p:set>
                                    <p:animEffect transition="in" filter="wipe(left)">
                                      <p:cBhvr>
                                        <p:cTn id="16" dur="500"/>
                                        <p:tgtEl>
                                          <p:spTgt spid="186372">
                                            <p:txEl>
                                              <p:charRg st="28" end="7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2">
                                            <p:txEl>
                                              <p:charRg st="73" end="99"/>
                                            </p:txEl>
                                          </p:spTgt>
                                        </p:tgtEl>
                                        <p:attrNameLst>
                                          <p:attrName>style.visibility</p:attrName>
                                        </p:attrNameLst>
                                      </p:cBhvr>
                                      <p:to>
                                        <p:strVal val="visible"/>
                                      </p:to>
                                    </p:set>
                                    <p:animEffect transition="in" filter="wipe(left)">
                                      <p:cBhvr>
                                        <p:cTn id="21" dur="500"/>
                                        <p:tgtEl>
                                          <p:spTgt spid="186372">
                                            <p:txEl>
                                              <p:charRg st="73" end="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6372">
                                            <p:txEl>
                                              <p:charRg st="99" end="137"/>
                                            </p:txEl>
                                          </p:spTgt>
                                        </p:tgtEl>
                                        <p:attrNameLst>
                                          <p:attrName>style.visibility</p:attrName>
                                        </p:attrNameLst>
                                      </p:cBhvr>
                                      <p:to>
                                        <p:strVal val="visible"/>
                                      </p:to>
                                    </p:set>
                                    <p:animEffect transition="in" filter="wipe(left)">
                                      <p:cBhvr>
                                        <p:cTn id="26" dur="500"/>
                                        <p:tgtEl>
                                          <p:spTgt spid="186372">
                                            <p:txEl>
                                              <p:charRg st="99" end="1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6372">
                                            <p:txEl>
                                              <p:charRg st="137" end="187"/>
                                            </p:txEl>
                                          </p:spTgt>
                                        </p:tgtEl>
                                        <p:attrNameLst>
                                          <p:attrName>style.visibility</p:attrName>
                                        </p:attrNameLst>
                                      </p:cBhvr>
                                      <p:to>
                                        <p:strVal val="visible"/>
                                      </p:to>
                                    </p:set>
                                    <p:animEffect transition="in" filter="wipe(left)">
                                      <p:cBhvr>
                                        <p:cTn id="31" dur="500"/>
                                        <p:tgtEl>
                                          <p:spTgt spid="186372">
                                            <p:txEl>
                                              <p:charRg st="137" end="1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6372">
                                            <p:txEl>
                                              <p:charRg st="187" end="227"/>
                                            </p:txEl>
                                          </p:spTgt>
                                        </p:tgtEl>
                                        <p:attrNameLst>
                                          <p:attrName>style.visibility</p:attrName>
                                        </p:attrNameLst>
                                      </p:cBhvr>
                                      <p:to>
                                        <p:strVal val="visible"/>
                                      </p:to>
                                    </p:set>
                                    <p:animEffect transition="in" filter="wipe(left)">
                                      <p:cBhvr>
                                        <p:cTn id="36" dur="500"/>
                                        <p:tgtEl>
                                          <p:spTgt spid="186372">
                                            <p:txEl>
                                              <p:charRg st="187" end="22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6372">
                                            <p:txEl>
                                              <p:charRg st="227" end="270"/>
                                            </p:txEl>
                                          </p:spTgt>
                                        </p:tgtEl>
                                        <p:attrNameLst>
                                          <p:attrName>style.visibility</p:attrName>
                                        </p:attrNameLst>
                                      </p:cBhvr>
                                      <p:to>
                                        <p:strVal val="visible"/>
                                      </p:to>
                                    </p:set>
                                    <p:animEffect transition="in" filter="wipe(left)">
                                      <p:cBhvr>
                                        <p:cTn id="41" dur="500"/>
                                        <p:tgtEl>
                                          <p:spTgt spid="186372">
                                            <p:txEl>
                                              <p:charRg st="227"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矩形 326657"/>
          <p:cNvSpPr/>
          <p:nvPr/>
        </p:nvSpPr>
        <p:spPr>
          <a:xfrm>
            <a:off x="609600" y="1219200"/>
            <a:ext cx="8077200" cy="2351088"/>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求多项式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14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11</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的有理根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证明下列多项式在有理数域上不可约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黑体" panose="02010600030101010101" pitchFamily="2" charset="-122"/>
              </a:rPr>
              <a:t>12</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(2)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p:txBody>
      </p:sp>
      <p:sp>
        <p:nvSpPr>
          <p:cNvPr id="116738" name="标题 326658"/>
          <p:cNvSpPr>
            <a:spLocks noGrp="1"/>
          </p:cNvSpPr>
          <p:nvPr>
            <p:ph type="title"/>
          </p:nvPr>
        </p:nvSpPr>
        <p:spPr>
          <a:xfrm>
            <a:off x="685800" y="538163"/>
            <a:ext cx="16430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vert="horz" wrap="square" lIns="91440" tIns="45720" rIns="91440" bIns="45720" anchor="b">
            <a:spAutoFit/>
          </a:bodyPr>
          <a:p>
            <a:pP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326660" name="矩形 326659"/>
          <p:cNvSpPr/>
          <p:nvPr/>
        </p:nvSpPr>
        <p:spPr>
          <a:xfrm>
            <a:off x="685800" y="3276600"/>
            <a:ext cx="914400" cy="528638"/>
          </a:xfrm>
          <a:prstGeom prst="rect">
            <a:avLst/>
          </a:prstGeom>
          <a:gradFill rotWithShape="0">
            <a:gsLst>
              <a:gs pos="0">
                <a:srgbClr val="5E7676"/>
              </a:gs>
              <a:gs pos="50000">
                <a:srgbClr val="CCFFFF"/>
              </a:gs>
              <a:gs pos="100000">
                <a:srgbClr val="5E7676"/>
              </a:gs>
            </a:gsLst>
            <a:lin ang="2700000" scaled="1"/>
            <a:tileRect/>
          </a:gradFill>
          <a:ln w="9525" cap="flat" cmpd="sng">
            <a:solidFill>
              <a:schemeClr val="tx2"/>
            </a:solidFill>
            <a:prstDash val="solid"/>
            <a:miter/>
            <a:headEnd type="none" w="med" len="med"/>
            <a:tailEnd type="none" w="med" len="med"/>
          </a:ln>
        </p:spPr>
        <p:txBody>
          <a:bodyPr anchor="b">
            <a:spAutoFit/>
          </a:bodyPr>
          <a:p>
            <a:pPr indent="0">
              <a:buClr>
                <a:schemeClr val="tx2"/>
              </a:buClr>
            </a:pPr>
            <a:r>
              <a:rPr lang="zh-CN" altLang="en-US" sz="2800" b="1" dirty="0">
                <a:latin typeface="Verdana" panose="020B08040305040B0204" pitchFamily="34" charset="0"/>
                <a:ea typeface="宋体" panose="02010600030101010101" pitchFamily="2" charset="-122"/>
              </a:rPr>
              <a:t>答案</a:t>
            </a:r>
            <a:endParaRPr lang="zh-CN" altLang="en-US" sz="2800" b="1">
              <a:latin typeface="Verdana" panose="020B08040305040B0204" pitchFamily="34" charset="0"/>
              <a:ea typeface="宋体" panose="02010600030101010101" pitchFamily="2" charset="-122"/>
            </a:endParaRPr>
          </a:p>
        </p:txBody>
      </p:sp>
      <p:sp>
        <p:nvSpPr>
          <p:cNvPr id="326661" name="矩形 326660"/>
          <p:cNvSpPr/>
          <p:nvPr/>
        </p:nvSpPr>
        <p:spPr>
          <a:xfrm>
            <a:off x="609600" y="3881438"/>
            <a:ext cx="8001000" cy="1985962"/>
          </a:xfrm>
          <a:prstGeom prst="rect">
            <a:avLst/>
          </a:prstGeom>
          <a:noFill/>
          <a:ln w="9525">
            <a:noFill/>
          </a:ln>
        </p:spPr>
        <p:txBody>
          <a:bodyPr anchor="b">
            <a:spAutoFit/>
          </a:bodyPr>
          <a:p>
            <a:pPr indent="0">
              <a:lnSpc>
                <a:spcPct val="110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可能的有理根为</a:t>
            </a:r>
            <a:r>
              <a:rPr lang="en-US" altLang="zh-CN" sz="2800" b="1" dirty="0">
                <a:latin typeface="Times New Roman" panose="02020803070505020304" pitchFamily="18" charset="0"/>
                <a:ea typeface="宋体" panose="02010600030101010101" pitchFamily="2" charset="-122"/>
                <a:sym typeface="Symbol" pitchFamily="18" charset="2"/>
              </a:rPr>
              <a:t>1, 3</a:t>
            </a:r>
            <a:r>
              <a:rPr lang="zh-CN" altLang="en-US" sz="2800" b="1" dirty="0">
                <a:latin typeface="Times New Roman" panose="02020803070505020304" pitchFamily="18" charset="0"/>
                <a:ea typeface="宋体" panose="02010600030101010101" pitchFamily="2" charset="-122"/>
                <a:sym typeface="Symbol" pitchFamily="18" charset="2"/>
              </a:rPr>
              <a:t>，检验知</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的根，而</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利用综合除法，得</a:t>
            </a:r>
            <a:endParaRPr lang="zh-CN" altLang="en-US" sz="2800" b="1" dirty="0">
              <a:latin typeface="Times New Roman" panose="02020803070505020304" pitchFamily="18" charset="0"/>
              <a:ea typeface="宋体" panose="02010600030101010101" pitchFamily="2" charset="-122"/>
            </a:endParaRPr>
          </a:p>
          <a:p>
            <a:pPr indent="0">
              <a:lnSpc>
                <a:spcPct val="110000"/>
              </a:lnSpc>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4</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a:p>
            <a:pPr indent="0">
              <a:lnSpc>
                <a:spcPct val="110000"/>
              </a:lnSpc>
            </a:pPr>
            <a:r>
              <a:rPr lang="zh-CN" altLang="en-US" sz="2800" b="1" dirty="0">
                <a:latin typeface="Times New Roman" panose="02020803070505020304" pitchFamily="18" charset="0"/>
                <a:ea typeface="宋体" panose="02010600030101010101" pitchFamily="2" charset="-122"/>
              </a:rPr>
              <a:t>即</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en-US" altLang="zh-CN" sz="2800" b="1" dirty="0">
                <a:latin typeface="Times New Roman" panose="02020803070505020304" pitchFamily="18" charset="0"/>
                <a:ea typeface="宋体" panose="02010600030101010101" pitchFamily="2" charset="-122"/>
              </a:rPr>
              <a:t>4</a:t>
            </a:r>
            <a:r>
              <a:rPr lang="zh-CN" altLang="en-US" sz="2800" b="1" dirty="0">
                <a:latin typeface="Times New Roman" panose="02020803070505020304" pitchFamily="18" charset="0"/>
                <a:ea typeface="宋体" panose="02010600030101010101" pitchFamily="2" charset="-122"/>
              </a:rPr>
              <a:t>重根， </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的单根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xEl>
                                              <p:charRg st="0" end="43"/>
                                            </p:txEl>
                                          </p:spTgt>
                                        </p:tgtEl>
                                        <p:attrNameLst>
                                          <p:attrName>style.visibility</p:attrName>
                                        </p:attrNameLst>
                                      </p:cBhvr>
                                      <p:to>
                                        <p:strVal val="visible"/>
                                      </p:to>
                                    </p:set>
                                    <p:animEffect transition="in" filter="wipe(left)">
                                      <p:cBhvr>
                                        <p:cTn id="7" dur="500"/>
                                        <p:tgtEl>
                                          <p:spTgt spid="32665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8">
                                            <p:txEl>
                                              <p:charRg st="43" end="63"/>
                                            </p:txEl>
                                          </p:spTgt>
                                        </p:tgtEl>
                                        <p:attrNameLst>
                                          <p:attrName>style.visibility</p:attrName>
                                        </p:attrNameLst>
                                      </p:cBhvr>
                                      <p:to>
                                        <p:strVal val="visible"/>
                                      </p:to>
                                    </p:set>
                                    <p:animEffect transition="in" filter="wipe(left)">
                                      <p:cBhvr>
                                        <p:cTn id="12" dur="500"/>
                                        <p:tgtEl>
                                          <p:spTgt spid="326658">
                                            <p:txEl>
                                              <p:charRg st="43"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8">
                                            <p:txEl>
                                              <p:charRg st="63" end="93"/>
                                            </p:txEl>
                                          </p:spTgt>
                                        </p:tgtEl>
                                        <p:attrNameLst>
                                          <p:attrName>style.visibility</p:attrName>
                                        </p:attrNameLst>
                                      </p:cBhvr>
                                      <p:to>
                                        <p:strVal val="visible"/>
                                      </p:to>
                                    </p:set>
                                    <p:animEffect transition="in" filter="wipe(left)">
                                      <p:cBhvr>
                                        <p:cTn id="17" dur="500"/>
                                        <p:tgtEl>
                                          <p:spTgt spid="326658">
                                            <p:txEl>
                                              <p:charRg st="63"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8">
                                            <p:txEl>
                                              <p:charRg st="93" end="116"/>
                                            </p:txEl>
                                          </p:spTgt>
                                        </p:tgtEl>
                                        <p:attrNameLst>
                                          <p:attrName>style.visibility</p:attrName>
                                        </p:attrNameLst>
                                      </p:cBhvr>
                                      <p:to>
                                        <p:strVal val="visible"/>
                                      </p:to>
                                    </p:set>
                                    <p:animEffect transition="in" filter="wipe(left)">
                                      <p:cBhvr>
                                        <p:cTn id="22" dur="500"/>
                                        <p:tgtEl>
                                          <p:spTgt spid="326658">
                                            <p:txEl>
                                              <p:charRg st="93"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60" grpId="0" animBg="1"/>
      <p:bldP spid="326661"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矩形 327681"/>
          <p:cNvSpPr/>
          <p:nvPr/>
        </p:nvSpPr>
        <p:spPr>
          <a:xfrm>
            <a:off x="685800" y="784225"/>
            <a:ext cx="8001000" cy="5692775"/>
          </a:xfrm>
          <a:prstGeom prst="rect">
            <a:avLst/>
          </a:prstGeom>
          <a:noFill/>
          <a:ln w="9525">
            <a:noFill/>
          </a:ln>
        </p:spPr>
        <p:txBody>
          <a:bodyPr anchor="b">
            <a:spAutoFit/>
          </a:bodyPr>
          <a:p>
            <a:pPr indent="0"/>
            <a:r>
              <a:rPr lang="en-US" altLang="zh-CN" sz="2800" b="1" dirty="0">
                <a:latin typeface="Times New Roman" panose="02020803070505020304" pitchFamily="18" charset="0"/>
                <a:ea typeface="宋体" panose="02010600030101010101" pitchFamily="2" charset="-122"/>
              </a:rPr>
              <a:t>2.(1) </a:t>
            </a:r>
            <a:r>
              <a:rPr lang="zh-CN" altLang="en-US" sz="2800" b="1" dirty="0">
                <a:latin typeface="Times New Roman" panose="02020803070505020304" pitchFamily="18" charset="0"/>
                <a:ea typeface="宋体" panose="02010600030101010101" pitchFamily="2" charset="-122"/>
              </a:rPr>
              <a:t>该多项式中</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=0,</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=12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不能直接利用</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为此令</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6</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rPr>
              <a:t> +15</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21</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3 </a:t>
            </a:r>
            <a:r>
              <a:rPr lang="en-US" altLang="zh-CN" sz="2800" b="1">
                <a:latin typeface="Times New Roman" panose="02020803070505020304" pitchFamily="18" charset="0"/>
                <a:ea typeface="宋体" panose="02010600030101010101" pitchFamily="2" charset="-122"/>
              </a:rPr>
              <a:t>+18</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9</a:t>
            </a:r>
            <a:r>
              <a:rPr lang="en-US" altLang="zh-CN" sz="2800" b="1" i="1">
                <a:latin typeface="Times New Roman" panose="02020803070505020304" pitchFamily="18" charset="0"/>
                <a:ea typeface="黑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3.</a:t>
            </a:r>
            <a:r>
              <a:rPr lang="zh-CN" altLang="en-US" sz="2800" b="1">
                <a:latin typeface="Times New Roman" panose="02020803070505020304" pitchFamily="18" charset="0"/>
                <a:ea typeface="宋体" panose="02010600030101010101" pitchFamily="2" charset="-122"/>
              </a:rPr>
              <a:t>由</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117762" name="标题 327682"/>
          <p:cNvSpPr>
            <a:spLocks noGrp="1"/>
          </p:cNvSpPr>
          <p:nvPr>
            <p:ph type="title"/>
          </p:nvPr>
        </p:nvSpPr>
        <p:spPr>
          <a:xfrm>
            <a:off x="685800" y="538163"/>
            <a:ext cx="9572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r>
              <a:rPr lang="zh-CN" altLang="en-US" sz="2800" b="1" dirty="0">
                <a:solidFill>
                  <a:schemeClr val="tx1"/>
                </a:solidFill>
                <a:ea typeface="宋体" panose="02010600030101010101" pitchFamily="2" charset="-122"/>
              </a:rPr>
              <a:t>答案</a:t>
            </a:r>
            <a:endParaRPr lang="zh-CN" altLang="en-US"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16385" name="标题 189441"/>
          <p:cNvSpPr>
            <a:spLocks noGrp="1"/>
          </p:cNvSpPr>
          <p:nvPr>
            <p:ph type="title"/>
          </p:nvPr>
        </p:nvSpPr>
        <p:spPr>
          <a:xfrm>
            <a:off x="685800" y="511175"/>
            <a:ext cx="71628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当</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c</a:t>
            </a:r>
            <a:r>
              <a:rPr lang="zh-CN" altLang="en-US" sz="2800" b="1" dirty="0">
                <a:solidFill>
                  <a:schemeClr val="tx1"/>
                </a:solidFill>
                <a:latin typeface="Times New Roman" panose="02020803070505020304" pitchFamily="18" charset="0"/>
                <a:ea typeface="宋体" panose="02010600030101010101" pitchFamily="2" charset="-122"/>
              </a:rPr>
              <a:t>取何制值时，多项式 </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5</a:t>
            </a:r>
            <a:r>
              <a:rPr lang="zh-CN" altLang="en-US" sz="2800" b="1" dirty="0">
                <a:solidFill>
                  <a:schemeClr val="tx1"/>
                </a:solidFill>
                <a:latin typeface="Times New Roman" panose="02020803070505020304" pitchFamily="18" charset="0"/>
                <a:ea typeface="宋体" panose="02010600030101010101" pitchFamily="2" charset="-122"/>
              </a:rPr>
              <a:t>与</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c</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latin typeface="Times New Roman" panose="02020803070505020304" pitchFamily="18" charset="0"/>
                <a:ea typeface="宋体" panose="02010600030101010101" pitchFamily="2" charset="-122"/>
              </a:rPr>
              <a:t>) 相等？</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189443" name="内容占位符 189442"/>
          <p:cNvSpPr>
            <a:spLocks noGrp="1"/>
          </p:cNvSpPr>
          <p:nvPr>
            <p:ph idx="1"/>
          </p:nvPr>
        </p:nvSpPr>
        <p:spPr>
          <a:xfrm>
            <a:off x="609600" y="1828800"/>
            <a:ext cx="914400" cy="685800"/>
          </a:xfrm>
        </p:spPr>
        <p:txBody>
          <a:bodyPr anchor="t"/>
          <a:p>
            <a:pPr>
              <a:spcBef>
                <a:spcPct val="50000"/>
              </a:spcBef>
              <a:buNone/>
            </a:pPr>
            <a:r>
              <a:rPr lang="zh-CN" altLang="en-US" sz="2800" b="1" dirty="0">
                <a:solidFill>
                  <a:schemeClr val="tx2"/>
                </a:solidFill>
              </a:rPr>
              <a:t>解 </a:t>
            </a:r>
            <a:endParaRPr lang="zh-CN" altLang="en-US"/>
          </a:p>
        </p:txBody>
      </p:sp>
      <p:sp>
        <p:nvSpPr>
          <p:cNvPr id="189446" name="矩形 189445"/>
          <p:cNvSpPr/>
          <p:nvPr/>
        </p:nvSpPr>
        <p:spPr>
          <a:xfrm>
            <a:off x="1295400" y="1816100"/>
            <a:ext cx="7848600" cy="1384300"/>
          </a:xfrm>
          <a:prstGeom prst="rect">
            <a:avLst/>
          </a:prstGeom>
          <a:noFill/>
          <a:ln w="9525">
            <a:noFill/>
          </a:ln>
        </p:spPr>
        <p:txBody>
          <a:bodyPr anchor="b">
            <a:spAutoFit/>
          </a:bodyPr>
          <a:p>
            <a:pPr marL="609600" indent="-609600">
              <a:buClr>
                <a:schemeClr val="tx2"/>
              </a:buClr>
            </a:pPr>
            <a:r>
              <a:rPr lang="zh-CN" altLang="en-US" sz="2800" b="1" dirty="0">
                <a:latin typeface="Times New Roman" panose="02020803070505020304" pitchFamily="18" charset="0"/>
                <a:ea typeface="宋体" panose="02010600030101010101" pitchFamily="2" charset="-122"/>
              </a:rPr>
              <a:t>由于</a:t>
            </a:r>
            <a:endParaRPr lang="zh-CN" altLang="en-US" sz="2800" b="1" dirty="0">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a:latin typeface="宋体" panose="02010600030101010101" pitchFamily="2" charset="-122"/>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c</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根据多项式相等的定义，得          </a:t>
            </a:r>
            <a:r>
              <a:rPr lang="zh-CN" altLang="en-US" sz="2800" b="1">
                <a:solidFill>
                  <a:schemeClr val="tx2"/>
                </a:solidFill>
                <a:latin typeface="宋体" panose="02010600030101010101" pitchFamily="2" charset="-122"/>
                <a:ea typeface="宋体" panose="02010600030101010101" pitchFamily="2" charset="-122"/>
              </a:rPr>
              <a:t> </a:t>
            </a:r>
            <a:endParaRPr lang="zh-CN" altLang="en-US" sz="2800" b="1">
              <a:solidFill>
                <a:schemeClr val="tx2"/>
              </a:solidFill>
              <a:latin typeface="宋体" panose="02010600030101010101" pitchFamily="2" charset="-122"/>
              <a:ea typeface="宋体" panose="02010600030101010101" pitchFamily="2" charset="-122"/>
            </a:endParaRPr>
          </a:p>
        </p:txBody>
      </p:sp>
      <p:graphicFrame>
        <p:nvGraphicFramePr>
          <p:cNvPr id="189448" name="对象 189447"/>
          <p:cNvGraphicFramePr/>
          <p:nvPr/>
        </p:nvGraphicFramePr>
        <p:xfrm>
          <a:off x="2881313" y="3200400"/>
          <a:ext cx="2943225" cy="1412875"/>
        </p:xfrm>
        <a:graphic>
          <a:graphicData uri="http://schemas.openxmlformats.org/presentationml/2006/ole">
            <mc:AlternateContent xmlns:mc="http://schemas.openxmlformats.org/markup-compatibility/2006">
              <mc:Choice xmlns:v="urn:schemas-microsoft-com:vml" Requires="v">
                <p:oleObj spid="_x0000_s3159" name="" r:id="rId1" imgW="1269365" imgH="609600" progId="Equation.3">
                  <p:embed/>
                </p:oleObj>
              </mc:Choice>
              <mc:Fallback>
                <p:oleObj name="" r:id="rId1" imgW="1269365" imgH="609600" progId="Equation.3">
                  <p:embed/>
                  <p:pic>
                    <p:nvPicPr>
                      <p:cNvPr id="0" name="图片 3158"/>
                      <p:cNvPicPr/>
                      <p:nvPr/>
                    </p:nvPicPr>
                    <p:blipFill>
                      <a:blip r:embed="rId2"/>
                      <a:stretch>
                        <a:fillRect/>
                      </a:stretch>
                    </p:blipFill>
                    <p:spPr>
                      <a:xfrm>
                        <a:off x="2881313" y="3200400"/>
                        <a:ext cx="2943225" cy="1412875"/>
                      </a:xfrm>
                      <a:prstGeom prst="rect">
                        <a:avLst/>
                      </a:prstGeom>
                      <a:noFill/>
                      <a:ln w="38100">
                        <a:noFill/>
                        <a:miter/>
                      </a:ln>
                    </p:spPr>
                  </p:pic>
                </p:oleObj>
              </mc:Fallback>
            </mc:AlternateContent>
          </a:graphicData>
        </a:graphic>
      </p:graphicFrame>
      <p:graphicFrame>
        <p:nvGraphicFramePr>
          <p:cNvPr id="189449" name="对象 189448"/>
          <p:cNvGraphicFramePr/>
          <p:nvPr/>
        </p:nvGraphicFramePr>
        <p:xfrm>
          <a:off x="1524000" y="4800600"/>
          <a:ext cx="4943475" cy="941388"/>
        </p:xfrm>
        <a:graphic>
          <a:graphicData uri="http://schemas.openxmlformats.org/presentationml/2006/ole">
            <mc:AlternateContent xmlns:mc="http://schemas.openxmlformats.org/markup-compatibility/2006">
              <mc:Choice xmlns:v="urn:schemas-microsoft-com:vml" Requires="v">
                <p:oleObj spid="_x0000_s3148" name="" r:id="rId3" imgW="2131695" imgH="405765" progId="Equation.3">
                  <p:embed/>
                </p:oleObj>
              </mc:Choice>
              <mc:Fallback>
                <p:oleObj name="" r:id="rId3" imgW="2131695" imgH="405765" progId="Equation.3">
                  <p:embed/>
                  <p:pic>
                    <p:nvPicPr>
                      <p:cNvPr id="0" name="图片 3147"/>
                      <p:cNvPicPr/>
                      <p:nvPr/>
                    </p:nvPicPr>
                    <p:blipFill>
                      <a:blip r:embed="rId4"/>
                      <a:stretch>
                        <a:fillRect/>
                      </a:stretch>
                    </p:blipFill>
                    <p:spPr>
                      <a:xfrm>
                        <a:off x="1524000" y="4800600"/>
                        <a:ext cx="4943475" cy="941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6">
                                            <p:txEl>
                                              <p:charRg st="0" end="3"/>
                                            </p:txEl>
                                          </p:spTgt>
                                        </p:tgtEl>
                                        <p:attrNameLst>
                                          <p:attrName>style.visibility</p:attrName>
                                        </p:attrNameLst>
                                      </p:cBhvr>
                                      <p:to>
                                        <p:strVal val="visible"/>
                                      </p:to>
                                    </p:set>
                                    <p:animEffect transition="in" filter="wipe(left)">
                                      <p:cBhvr>
                                        <p:cTn id="11" dur="500"/>
                                        <p:tgtEl>
                                          <p:spTgt spid="189446">
                                            <p:txEl>
                                              <p:charRg st="0"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6">
                                            <p:txEl>
                                              <p:charRg st="3" end="57"/>
                                            </p:txEl>
                                          </p:spTgt>
                                        </p:tgtEl>
                                        <p:attrNameLst>
                                          <p:attrName>style.visibility</p:attrName>
                                        </p:attrNameLst>
                                      </p:cBhvr>
                                      <p:to>
                                        <p:strVal val="visible"/>
                                      </p:to>
                                    </p:set>
                                    <p:animEffect transition="in" filter="wipe(left)">
                                      <p:cBhvr>
                                        <p:cTn id="16" dur="500"/>
                                        <p:tgtEl>
                                          <p:spTgt spid="189446">
                                            <p:txEl>
                                              <p:charRg st="3"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6">
                                            <p:txEl>
                                              <p:charRg st="57" end="81"/>
                                            </p:txEl>
                                          </p:spTgt>
                                        </p:tgtEl>
                                        <p:attrNameLst>
                                          <p:attrName>style.visibility</p:attrName>
                                        </p:attrNameLst>
                                      </p:cBhvr>
                                      <p:to>
                                        <p:strVal val="visible"/>
                                      </p:to>
                                    </p:set>
                                    <p:animEffect transition="in" filter="wipe(left)">
                                      <p:cBhvr>
                                        <p:cTn id="21" dur="500"/>
                                        <p:tgtEl>
                                          <p:spTgt spid="189446">
                                            <p:txEl>
                                              <p:charRg st="57" end="8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48"/>
                                        </p:tgtEl>
                                        <p:attrNameLst>
                                          <p:attrName>style.visibility</p:attrName>
                                        </p:attrNameLst>
                                      </p:cBhvr>
                                      <p:to>
                                        <p:strVal val="visible"/>
                                      </p:to>
                                    </p:set>
                                    <p:animEffect transition="in" filter="wipe(left)">
                                      <p:cBhvr>
                                        <p:cTn id="26" dur="500"/>
                                        <p:tgtEl>
                                          <p:spTgt spid="1894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wipe(left)">
                                      <p:cBhvr>
                                        <p:cTn id="31"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标题 188417"/>
          <p:cNvSpPr>
            <a:spLocks noGrp="1"/>
          </p:cNvSpPr>
          <p:nvPr>
            <p:ph type="title"/>
          </p:nvPr>
        </p:nvSpPr>
        <p:spPr>
          <a:xfrm>
            <a:off x="685800" y="304800"/>
            <a:ext cx="2209800" cy="519113"/>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a:t>
            </a:r>
            <a:r>
              <a:rPr lang="zh-CN" altLang="en-US" sz="2800" b="1" dirty="0">
                <a:ea typeface="宋体" panose="02010600030101010101" pitchFamily="2" charset="-122"/>
              </a:rPr>
              <a:t>多项式环</a:t>
            </a:r>
            <a:endParaRPr lang="zh-CN" altLang="en-US" sz="2800" dirty="0">
              <a:latin typeface="宋体" panose="02010600030101010101" pitchFamily="2" charset="-122"/>
              <a:ea typeface="宋体" panose="02010600030101010101" pitchFamily="2" charset="-122"/>
            </a:endParaRPr>
          </a:p>
        </p:txBody>
      </p:sp>
      <p:sp>
        <p:nvSpPr>
          <p:cNvPr id="188427" name="内容占位符 188426"/>
          <p:cNvSpPr>
            <a:spLocks noGrp="1"/>
          </p:cNvSpPr>
          <p:nvPr>
            <p:ph idx="1"/>
          </p:nvPr>
        </p:nvSpPr>
        <p:spPr>
          <a:xfrm>
            <a:off x="685800" y="973138"/>
            <a:ext cx="8229600" cy="1600200"/>
          </a:xfrm>
        </p:spPr>
        <p:txBody>
          <a:bodyPr anchor="t"/>
          <a:p>
            <a:pPr>
              <a:lnSpc>
                <a:spcPct val="90000"/>
              </a:lnSpc>
              <a:spcBef>
                <a:spcPct val="50000"/>
              </a:spcBef>
              <a:buNone/>
            </a:pPr>
            <a:r>
              <a:rPr lang="en-US" altLang="zh-CN" sz="2800" b="1" dirty="0"/>
              <a:t>      </a:t>
            </a:r>
            <a:r>
              <a:rPr lang="zh-CN" altLang="en-US" sz="2800" b="1" dirty="0"/>
              <a:t>数域</a:t>
            </a:r>
            <a:r>
              <a:rPr lang="en-US" altLang="zh-CN" sz="2800" b="1" i="1">
                <a:latin typeface="Times New Roman" panose="02020803070505020304" pitchFamily="18" charset="0"/>
              </a:rPr>
              <a:t>P</a:t>
            </a:r>
            <a:r>
              <a:rPr lang="zh-CN" altLang="en-US" sz="2800" b="1" dirty="0"/>
              <a:t>上的一元多项式的全体，称为数域</a:t>
            </a:r>
            <a:r>
              <a:rPr lang="en-US" altLang="zh-CN" sz="2800" b="1" i="1">
                <a:latin typeface="Times New Roman" panose="02020803070505020304" pitchFamily="18" charset="0"/>
              </a:rPr>
              <a:t>P</a:t>
            </a:r>
            <a:r>
              <a:rPr lang="zh-CN" altLang="en-US" sz="2800" b="1" dirty="0"/>
              <a:t>上的</a:t>
            </a:r>
            <a:endParaRPr lang="zh-CN" altLang="en-US" sz="2800" b="1" dirty="0"/>
          </a:p>
          <a:p>
            <a:pPr>
              <a:lnSpc>
                <a:spcPct val="90000"/>
              </a:lnSpc>
              <a:spcBef>
                <a:spcPct val="50000"/>
              </a:spcBef>
              <a:buNone/>
            </a:pPr>
            <a:r>
              <a:rPr lang="zh-CN" altLang="en-US" sz="2800" b="1" dirty="0">
                <a:solidFill>
                  <a:srgbClr val="003366"/>
                </a:solidFill>
              </a:rPr>
              <a:t>一元多项式环</a:t>
            </a:r>
            <a:r>
              <a:rPr lang="zh-CN" altLang="en-US" sz="2800" dirty="0"/>
              <a:t>，</a:t>
            </a:r>
            <a:r>
              <a:rPr lang="zh-CN" altLang="en-US" sz="2800" b="1" dirty="0"/>
              <a:t>记作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None/>
            </a:pPr>
            <a:r>
              <a:rPr lang="en-US" altLang="zh-CN" sz="2800" b="1" i="1">
                <a:latin typeface="Times New Roman" panose="02020803070505020304" pitchFamily="18" charset="0"/>
              </a:rPr>
              <a:t>             P  ——  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的系数域</a:t>
            </a:r>
            <a:r>
              <a:rPr lang="en-US" altLang="zh-CN" sz="2800" b="1">
                <a:latin typeface="Times New Roman" panose="02020803070505020304" pitchFamily="18"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7">
                                            <p:txEl>
                                              <p:charRg st="0" end="28"/>
                                            </p:txEl>
                                          </p:spTgt>
                                        </p:tgtEl>
                                        <p:attrNameLst>
                                          <p:attrName>style.visibility</p:attrName>
                                        </p:attrNameLst>
                                      </p:cBhvr>
                                      <p:to>
                                        <p:strVal val="visible"/>
                                      </p:to>
                                    </p:set>
                                    <p:animEffect transition="in" filter="wipe(left)">
                                      <p:cBhvr>
                                        <p:cTn id="7" dur="500"/>
                                        <p:tgtEl>
                                          <p:spTgt spid="18842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7">
                                            <p:txEl>
                                              <p:charRg st="28" end="43"/>
                                            </p:txEl>
                                          </p:spTgt>
                                        </p:tgtEl>
                                        <p:attrNameLst>
                                          <p:attrName>style.visibility</p:attrName>
                                        </p:attrNameLst>
                                      </p:cBhvr>
                                      <p:to>
                                        <p:strVal val="visible"/>
                                      </p:to>
                                    </p:set>
                                    <p:animEffect transition="in" filter="wipe(left)">
                                      <p:cBhvr>
                                        <p:cTn id="12" dur="500"/>
                                        <p:tgtEl>
                                          <p:spTgt spid="188427">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7">
                                            <p:txEl>
                                              <p:charRg st="43" end="69"/>
                                            </p:txEl>
                                          </p:spTgt>
                                        </p:tgtEl>
                                        <p:attrNameLst>
                                          <p:attrName>style.visibility</p:attrName>
                                        </p:attrNameLst>
                                      </p:cBhvr>
                                      <p:to>
                                        <p:strVal val="visible"/>
                                      </p:to>
                                    </p:set>
                                    <p:animEffect transition="in" filter="wipe(left)">
                                      <p:cBhvr>
                                        <p:cTn id="17" dur="500"/>
                                        <p:tgtEl>
                                          <p:spTgt spid="188427">
                                            <p:txEl>
                                              <p:charRg st="43"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标题 220161"/>
          <p:cNvSpPr>
            <a:spLocks noGrp="1"/>
          </p:cNvSpPr>
          <p:nvPr>
            <p:ph type="title"/>
          </p:nvPr>
        </p:nvSpPr>
        <p:spPr>
          <a:xfrm>
            <a:off x="447675" y="925513"/>
            <a:ext cx="7705725" cy="706437"/>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20163" name="内容占位符 220162"/>
          <p:cNvSpPr>
            <a:spLocks noGrp="1"/>
          </p:cNvSpPr>
          <p:nvPr>
            <p:ph idx="1"/>
          </p:nvPr>
        </p:nvSpPr>
        <p:spPr>
          <a:xfrm>
            <a:off x="609600" y="1905000"/>
            <a:ext cx="8229600" cy="4343400"/>
          </a:xfrm>
        </p:spPr>
        <p:txBody>
          <a:bodyPr anchor="t"/>
          <a:p>
            <a:pPr algn="just">
              <a:lnSpc>
                <a:spcPct val="90000"/>
              </a:lnSpc>
            </a:pPr>
            <a:r>
              <a:rPr lang="zh-CN" altLang="en-US" sz="2800" b="1" dirty="0">
                <a:solidFill>
                  <a:schemeClr val="tx2"/>
                </a:solidFill>
                <a:latin typeface="宋体" panose="02010600030101010101" pitchFamily="2" charset="-122"/>
              </a:rPr>
              <a:t>引言</a:t>
            </a:r>
            <a:r>
              <a:rPr lang="zh-CN" altLang="en-US" sz="2800" b="1">
                <a:latin typeface="宋体" panose="02010600030101010101" pitchFamily="2" charset="-122"/>
              </a:rPr>
              <a:t> </a:t>
            </a:r>
            <a:r>
              <a:rPr lang="zh-CN" altLang="en-US" sz="2800" b="1" dirty="0"/>
              <a:t>在一元多项式环</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t>中</a:t>
            </a:r>
            <a:r>
              <a:rPr lang="en-US" altLang="zh-CN" sz="2800" b="1">
                <a:latin typeface="Times New Roman" panose="02020803070505020304" pitchFamily="18" charset="0"/>
              </a:rPr>
              <a:t>,</a:t>
            </a:r>
            <a:r>
              <a:rPr lang="zh-CN" altLang="en-US" sz="2800" b="1" dirty="0"/>
              <a:t>有</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是否有</a:t>
            </a:r>
            <a:r>
              <a:rPr lang="zh-CN" altLang="en-US" sz="2800" b="1" dirty="0">
                <a:solidFill>
                  <a:schemeClr val="tx2"/>
                </a:solidFill>
                <a:latin typeface="Times New Roman" panose="02020803070505020304" pitchFamily="18" charset="0"/>
              </a:rPr>
              <a:t>除法</a:t>
            </a:r>
            <a:r>
              <a:rPr lang="zh-CN" altLang="en-US" sz="2800" b="1" dirty="0">
                <a:latin typeface="Times New Roman" panose="02020803070505020304" pitchFamily="18" charset="0"/>
              </a:rPr>
              <a:t>？应该如何描述</a:t>
            </a:r>
            <a:r>
              <a:rPr lang="en-US" altLang="zh-CN" sz="2800" b="1" i="1">
                <a:solidFill>
                  <a:schemeClr val="tx2"/>
                </a:solidFill>
                <a:latin typeface="Times New Roman" panose="02020803070505020304" pitchFamily="18" charset="0"/>
              </a:rPr>
              <a:t>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dirty="0">
                <a:solidFill>
                  <a:schemeClr val="tx2"/>
                </a:solidFill>
                <a:latin typeface="Times New Roman" panose="02020803070505020304" pitchFamily="18" charset="0"/>
              </a:rPr>
              <a:t>]</a:t>
            </a:r>
            <a:r>
              <a:rPr lang="zh-CN" altLang="en-US" sz="2800" b="1" dirty="0">
                <a:solidFill>
                  <a:schemeClr val="tx2"/>
                </a:solidFill>
                <a:latin typeface="Times New Roman" panose="02020803070505020304" pitchFamily="18" charset="0"/>
              </a:rPr>
              <a:t>中两个多项式相</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    除的关系</a:t>
            </a:r>
            <a:r>
              <a:rPr lang="zh-CN" altLang="en-US" sz="2800" b="1" dirty="0">
                <a:latin typeface="Times New Roman" panose="02020803070505020304" pitchFamily="18" charset="0"/>
              </a:rPr>
              <a:t>？两个多项式除法的一般结果是什么？</a:t>
            </a:r>
            <a:endParaRPr lang="zh-CN" altLang="en-US" sz="2800" b="1" dirty="0">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pPr>
            <a:endParaRPr lang="en-US" altLang="zh-CN" sz="2800" b="1">
              <a:latin typeface="Times New Roman" panose="02020803070505020304" pitchFamily="18" charset="0"/>
            </a:endParaRPr>
          </a:p>
        </p:txBody>
      </p:sp>
      <p:sp>
        <p:nvSpPr>
          <p:cNvPr id="3" name="文本占位符 2"/>
          <p:cNvSpPr>
            <a:spLocks noGrp="1"/>
          </p:cNvSpPr>
          <p:nvPr/>
        </p:nvSpPr>
        <p:spPr>
          <a:xfrm>
            <a:off x="673100" y="4224338"/>
            <a:ext cx="6556375" cy="788988"/>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fontAlgn="base">
              <a:lnSpc>
                <a:spcPct val="90000"/>
              </a:lnSpc>
              <a:buNone/>
            </a:pPr>
            <a:r>
              <a:rPr lang="zh-CN" altLang="en-US" sz="2800" b="1" strike="noStrike" noProof="1" dirty="0">
                <a:solidFill>
                  <a:schemeClr val="tx2"/>
                </a:solidFill>
                <a:latin typeface="宋体" panose="02010600030101010101" pitchFamily="2" charset="-122"/>
                <a:ea typeface="+mn-ea"/>
                <a:cs typeface="+mn-cs"/>
                <a:sym typeface="+mn-ea"/>
              </a:rPr>
              <a:t>例</a:t>
            </a:r>
            <a:r>
              <a:rPr lang="en-US" altLang="zh-CN" sz="2800" b="1" strike="noStrike" noProof="1" dirty="0">
                <a:solidFill>
                  <a:schemeClr val="tx2"/>
                </a:solidFill>
                <a:latin typeface="宋体" panose="02010600030101010101" pitchFamily="2" charset="-122"/>
                <a:ea typeface="+mn-ea"/>
                <a:cs typeface="+mn-cs"/>
                <a:sym typeface="+mn-ea"/>
              </a:rPr>
              <a:t>1</a:t>
            </a:r>
            <a:r>
              <a:rPr lang="zh-CN" altLang="en-US" b="1" strike="noStrike" noProof="1" dirty="0">
                <a:latin typeface="宋体" panose="02010600030101010101" pitchFamily="2" charset="-122"/>
                <a:ea typeface="+mn-ea"/>
                <a:cs typeface="+mn-cs"/>
                <a:sym typeface="+mn-ea"/>
              </a:rPr>
              <a:t>  </a:t>
            </a:r>
            <a:r>
              <a:rPr lang="zh-CN" altLang="en-US" sz="2800" b="1" strike="noStrike" noProof="1" dirty="0">
                <a:solidFill>
                  <a:schemeClr val="tx1"/>
                </a:solidFill>
                <a:latin typeface="宋体" panose="02010600030101010101" pitchFamily="2" charset="-122"/>
                <a:ea typeface="+mn-ea"/>
                <a:cs typeface="+mn-cs"/>
                <a:sym typeface="+mn-ea"/>
              </a:rPr>
              <a:t>考虑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3</a:t>
            </a:r>
            <a:r>
              <a:rPr lang="en-US" altLang="zh-CN" sz="2800" b="1" strike="noStrike" noProof="1">
                <a:solidFill>
                  <a:schemeClr val="tx1"/>
                </a:solidFill>
                <a:latin typeface="Times New Roman" panose="02020803070505020304" pitchFamily="18" charset="0"/>
                <a:ea typeface="+mn-ea"/>
                <a:cs typeface="+mn-cs"/>
                <a:sym typeface="+mn-ea"/>
              </a:rPr>
              <a:t>+4</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5</a:t>
            </a:r>
            <a:r>
              <a:rPr lang="en-US" altLang="zh-CN" sz="2800" b="1" i="1" strike="noStrike" noProof="1">
                <a:solidFill>
                  <a:schemeClr val="tx1"/>
                </a:solidFill>
                <a:latin typeface="Times New Roman" panose="02020803070505020304" pitchFamily="18" charset="0"/>
                <a:ea typeface="+mn-ea"/>
                <a:cs typeface="+mn-cs"/>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ea typeface="+mn-ea"/>
                <a:cs typeface="+mn-cs"/>
                <a:sym typeface="+mn-ea"/>
              </a:rPr>
              <a:t>                       g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求出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除以 </a:t>
            </a:r>
            <a:r>
              <a:rPr lang="en-US" altLang="zh-CN" sz="2800" b="1" i="1" strike="noStrike" noProof="1">
                <a:solidFill>
                  <a:schemeClr val="tx1"/>
                </a:solidFill>
                <a:latin typeface="Times New Roman" panose="02020803070505020304" pitchFamily="18" charset="0"/>
                <a:ea typeface="+mn-ea"/>
                <a:cs typeface="+mn-cs"/>
                <a:sym typeface="+mn-ea"/>
              </a:rPr>
              <a:t>g</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的商式和余式</a:t>
            </a:r>
            <a:r>
              <a:rPr lang="en-US" altLang="zh-CN" sz="2800" b="1" strike="noStrike" noProof="1">
                <a:solidFill>
                  <a:schemeClr val="tx1"/>
                </a:solidFill>
                <a:latin typeface="Times New Roman" panose="02020803070505020304" pitchFamily="18" charset="0"/>
                <a:ea typeface="+mn-ea"/>
                <a:cs typeface="+mn-cs"/>
                <a:sym typeface="+mn-ea"/>
              </a:rPr>
              <a:t>.</a:t>
            </a:r>
            <a:endParaRPr lang="en-US" altLang="zh-CN" sz="2800" b="1" strike="noStrike" noProof="1">
              <a:solidFill>
                <a:schemeClr val="tx1"/>
              </a:solidFill>
              <a:latin typeface="Times New Roman" panose="020208030705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charRg st="6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2211" name="对象 222210"/>
          <p:cNvGraphicFramePr/>
          <p:nvPr/>
        </p:nvGraphicFramePr>
        <p:xfrm>
          <a:off x="885825" y="2282825"/>
          <a:ext cx="5627688" cy="2776538"/>
        </p:xfrm>
        <a:graphic>
          <a:graphicData uri="http://schemas.openxmlformats.org/presentationml/2006/ole">
            <mc:AlternateContent xmlns:mc="http://schemas.openxmlformats.org/markup-compatibility/2006">
              <mc:Choice xmlns:v="urn:schemas-microsoft-com:vml" Requires="v">
                <p:oleObj spid="_x0000_s3153" name="" r:id="rId1" imgW="2603500" imgH="1384300" progId="Equation.3">
                  <p:embed/>
                </p:oleObj>
              </mc:Choice>
              <mc:Fallback>
                <p:oleObj name="" r:id="rId1" imgW="2603500" imgH="1384300" progId="Equation.3">
                  <p:embed/>
                  <p:pic>
                    <p:nvPicPr>
                      <p:cNvPr id="0" name="图片 3152"/>
                      <p:cNvPicPr/>
                      <p:nvPr/>
                    </p:nvPicPr>
                    <p:blipFill>
                      <a:blip r:embed="rId2"/>
                      <a:stretch>
                        <a:fillRect/>
                      </a:stretch>
                    </p:blipFill>
                    <p:spPr>
                      <a:xfrm>
                        <a:off x="885825" y="2282825"/>
                        <a:ext cx="5627688" cy="2776538"/>
                      </a:xfrm>
                      <a:prstGeom prst="rect">
                        <a:avLst/>
                      </a:prstGeom>
                      <a:noFill/>
                      <a:ln w="38100">
                        <a:noFill/>
                        <a:miter/>
                      </a:ln>
                    </p:spPr>
                  </p:pic>
                </p:oleObj>
              </mc:Fallback>
            </mc:AlternateContent>
          </a:graphicData>
        </a:graphic>
      </p:graphicFrame>
      <p:sp>
        <p:nvSpPr>
          <p:cNvPr id="222212" name="线形标注 2 222211"/>
          <p:cNvSpPr/>
          <p:nvPr/>
        </p:nvSpPr>
        <p:spPr>
          <a:xfrm>
            <a:off x="7543800" y="1749425"/>
            <a:ext cx="838200" cy="533400"/>
          </a:xfrm>
          <a:prstGeom prst="borderCallout2">
            <a:avLst>
              <a:gd name="adj1" fmla="val 21431"/>
              <a:gd name="adj2" fmla="val -9093"/>
              <a:gd name="adj3" fmla="val 21431"/>
              <a:gd name="adj4" fmla="val -70454"/>
              <a:gd name="adj5" fmla="val 115181"/>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a:latin typeface="Times New Roman" panose="02020803070505020304" pitchFamily="18" charset="0"/>
                <a:ea typeface="宋体" panose="02010600030101010101" pitchFamily="2" charset="-122"/>
              </a:rPr>
              <a:t>商</a:t>
            </a:r>
            <a:endParaRPr lang="zh-CN" altLang="en-US" sz="2800" b="1">
              <a:latin typeface="Times New Roman" panose="02020803070505020304" pitchFamily="18" charset="0"/>
              <a:ea typeface="宋体" panose="02010600030101010101" pitchFamily="2" charset="-122"/>
            </a:endParaRPr>
          </a:p>
        </p:txBody>
      </p:sp>
      <p:sp>
        <p:nvSpPr>
          <p:cNvPr id="222213" name="线形标注 2 222212"/>
          <p:cNvSpPr/>
          <p:nvPr/>
        </p:nvSpPr>
        <p:spPr>
          <a:xfrm>
            <a:off x="6413500" y="5059363"/>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dirty="0">
                <a:latin typeface="Times New Roman" panose="02020803070505020304" pitchFamily="18" charset="0"/>
                <a:ea typeface="宋体" panose="02010600030101010101" pitchFamily="2" charset="-122"/>
              </a:rPr>
              <a:t>余式</a:t>
            </a:r>
            <a:endParaRPr lang="zh-CN" altLang="en-US" sz="2800" b="1" dirty="0">
              <a:latin typeface="Times New Roman" panose="02020803070505020304" pitchFamily="18" charset="0"/>
              <a:ea typeface="宋体" panose="02010600030101010101" pitchFamily="2" charset="-122"/>
            </a:endParaRPr>
          </a:p>
        </p:txBody>
      </p:sp>
      <p:sp>
        <p:nvSpPr>
          <p:cNvPr id="222214" name="矩形 222213"/>
          <p:cNvSpPr/>
          <p:nvPr/>
        </p:nvSpPr>
        <p:spPr>
          <a:xfrm>
            <a:off x="685800" y="5638800"/>
            <a:ext cx="76962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x+6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+13)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+(31</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7)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结果：</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 name="文本占位符 2"/>
          <p:cNvSpPr>
            <a:spLocks noGrp="1"/>
          </p:cNvSpPr>
          <p:nvPr>
            <p:ph idx="1"/>
          </p:nvPr>
        </p:nvSpPr>
        <p:spPr>
          <a:xfrm>
            <a:off x="685800" y="142875"/>
            <a:ext cx="6556375" cy="788988"/>
          </a:xfrm>
        </p:spPr>
        <p:txBody>
          <a:bodyPr/>
          <a:p>
            <a:pPr marL="0" indent="0" algn="just" fontAlgn="base">
              <a:lnSpc>
                <a:spcPct val="90000"/>
              </a:lnSpc>
              <a:buNone/>
            </a:pPr>
            <a:r>
              <a:rPr lang="zh-CN" altLang="en-US" sz="2800" b="1" strike="noStrike" noProof="1" dirty="0">
                <a:solidFill>
                  <a:schemeClr val="tx2"/>
                </a:solidFill>
                <a:latin typeface="宋体" panose="02010600030101010101" pitchFamily="2" charset="-122"/>
                <a:sym typeface="+mn-ea"/>
              </a:rPr>
              <a:t>例</a:t>
            </a:r>
            <a:r>
              <a:rPr lang="en-US" altLang="zh-CN" sz="2800" b="1" strike="noStrike" noProof="1" dirty="0">
                <a:solidFill>
                  <a:schemeClr val="tx2"/>
                </a:solidFill>
                <a:latin typeface="宋体" panose="02010600030101010101" pitchFamily="2" charset="-122"/>
                <a:sym typeface="+mn-ea"/>
              </a:rPr>
              <a:t>1</a:t>
            </a:r>
            <a:r>
              <a:rPr lang="zh-CN" altLang="en-US" b="1" strike="noStrike" noProof="1" dirty="0">
                <a:latin typeface="宋体" panose="02010600030101010101" pitchFamily="2" charset="-122"/>
                <a:sym typeface="+mn-ea"/>
              </a:rPr>
              <a:t>  </a:t>
            </a:r>
            <a:r>
              <a:rPr lang="zh-CN" altLang="en-US" sz="2800" b="1" strike="noStrike" noProof="1" dirty="0">
                <a:solidFill>
                  <a:schemeClr val="tx1"/>
                </a:solidFill>
                <a:latin typeface="宋体" panose="02010600030101010101" pitchFamily="2" charset="-122"/>
                <a:sym typeface="+mn-ea"/>
              </a:rPr>
              <a:t>考虑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3</a:t>
            </a:r>
            <a:r>
              <a:rPr lang="en-US" altLang="zh-CN" sz="2800" b="1" strike="noStrike" noProof="1">
                <a:solidFill>
                  <a:schemeClr val="tx1"/>
                </a:solidFill>
                <a:latin typeface="Times New Roman" panose="02020803070505020304" pitchFamily="18" charset="0"/>
                <a:sym typeface="+mn-ea"/>
              </a:rPr>
              <a:t>+4</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5</a:t>
            </a:r>
            <a:r>
              <a:rPr lang="en-US" altLang="zh-CN" sz="2800" b="1" i="1" strike="noStrike" noProof="1">
                <a:solidFill>
                  <a:schemeClr val="tx1"/>
                </a:solidFill>
                <a:latin typeface="Times New Roman" panose="02020803070505020304" pitchFamily="18" charset="0"/>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sym typeface="+mn-ea"/>
              </a:rPr>
              <a:t>                       g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求出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除以 </a:t>
            </a:r>
            <a:r>
              <a:rPr lang="en-US" altLang="zh-CN" sz="2800" b="1" i="1" strike="noStrike" noProof="1">
                <a:solidFill>
                  <a:schemeClr val="tx1"/>
                </a:solidFill>
                <a:latin typeface="Times New Roman" panose="02020803070505020304" pitchFamily="18" charset="0"/>
                <a:sym typeface="+mn-ea"/>
              </a:rPr>
              <a:t>g</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的商式和余式</a:t>
            </a:r>
            <a:r>
              <a:rPr lang="en-US" altLang="zh-CN" sz="2800" b="1" strike="noStrike" noProof="1">
                <a:solidFill>
                  <a:schemeClr val="tx1"/>
                </a:solidFill>
                <a:latin typeface="Times New Roman" panose="02020803070505020304" pitchFamily="18" charset="0"/>
                <a:sym typeface="+mn-ea"/>
              </a:rPr>
              <a:t>.</a:t>
            </a:r>
            <a:endParaRPr lang="en-US" altLang="zh-CN" sz="2800" b="1" strike="noStrike" noProof="1">
              <a:solidFill>
                <a:schemeClr val="tx1"/>
              </a:solidFill>
              <a:latin typeface="Times New Roman" panose="02020803070505020304" pitchFamily="18" charset="0"/>
              <a:sym typeface="+mn-ea"/>
            </a:endParaRPr>
          </a:p>
        </p:txBody>
      </p:sp>
      <p:sp>
        <p:nvSpPr>
          <p:cNvPr id="227335" name="矩形 227334"/>
          <p:cNvSpPr/>
          <p:nvPr/>
        </p:nvSpPr>
        <p:spPr>
          <a:xfrm>
            <a:off x="685800" y="1776413"/>
            <a:ext cx="609600" cy="563562"/>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800" b="1" dirty="0">
              <a:solidFill>
                <a:schemeClr val="tx2"/>
              </a:solidFill>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wipe(up)">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22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2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bldLvl="0" animBg="1"/>
      <p:bldP spid="222213" grpId="0" bldLvl="0" animBg="1"/>
      <p:bldP spid="222214" grpId="0"/>
      <p:bldP spid="2273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标题 223233"/>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a:t>
            </a:r>
            <a:endParaRPr lang="zh-CN" altLang="en-US" sz="2800" b="1">
              <a:ea typeface="宋体" panose="02010600030101010101" pitchFamily="2" charset="-122"/>
            </a:endParaRPr>
          </a:p>
        </p:txBody>
      </p:sp>
      <p:sp>
        <p:nvSpPr>
          <p:cNvPr id="223235" name="矩形 223234"/>
          <p:cNvSpPr/>
          <p:nvPr/>
        </p:nvSpPr>
        <p:spPr>
          <a:xfrm>
            <a:off x="609600" y="1828800"/>
            <a:ext cx="8534400" cy="3581400"/>
          </a:xfrm>
          <a:prstGeom prst="rect">
            <a:avLst/>
          </a:prstGeom>
          <a:noFill/>
          <a:ln w="9525">
            <a:noFill/>
          </a:ln>
        </p:spPr>
        <p:txBody>
          <a:bodyPr anchor="t"/>
          <a:p>
            <a:pPr marL="0" indent="0" fontAlgn="base">
              <a:spcBef>
                <a:spcPts val="0"/>
              </a:spcBef>
              <a:buClr>
                <a:schemeClr val="folHlink"/>
              </a:buClr>
              <a:buSzPct val="75000"/>
              <a:buFont typeface="Wingdings" panose="05000000000000000000" pitchFamily="2" charset="2"/>
              <a:buNone/>
            </a:pPr>
            <a:r>
              <a:rPr lang="zh-CN" altLang="en-US" sz="2800" b="1" strike="noStrike" noProof="1">
                <a:solidFill>
                  <a:schemeClr val="tx2"/>
                </a:solidFill>
                <a:latin typeface="宋体" panose="02010600030101010101" pitchFamily="2" charset="-122"/>
                <a:ea typeface="宋体" panose="02010600030101010101" pitchFamily="2" charset="-122"/>
                <a:cs typeface="+mn-cs"/>
              </a:rPr>
              <a:t>带余除法 </a:t>
            </a:r>
            <a:r>
              <a:rPr lang="zh-CN" altLang="en-US" sz="2800" b="1" strike="noStrike" noProof="1" dirty="0">
                <a:latin typeface="Verdana" panose="020B08040305040B0204" pitchFamily="34" charset="0"/>
                <a:ea typeface="宋体" panose="02010600030101010101" pitchFamily="2" charset="-122"/>
                <a:cs typeface="+mn-cs"/>
              </a:rPr>
              <a:t>设</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Verdana" panose="020B08040305040B0204" pitchFamily="34"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，则存在唯一的多项式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使</a:t>
            </a:r>
            <a:endParaRPr lang="zh-CN" altLang="en-US" sz="2800" b="1" strike="noStrike" noProof="1" dirty="0">
              <a:latin typeface="Times New Roman" panose="02020803070505020304" pitchFamily="18" charset="0"/>
              <a:ea typeface="宋体" panose="02010600030101010101" pitchFamily="2" charset="-122"/>
            </a:endParaRPr>
          </a:p>
          <a:p>
            <a:pPr marL="342900" indent="-342900" algn="just" fontAlgn="base">
              <a:lnSpc>
                <a:spcPct val="90000"/>
              </a:lnSpc>
              <a:spcBef>
                <a:spcPct val="20000"/>
              </a:spcBef>
              <a:buClr>
                <a:schemeClr val="folHlink"/>
              </a:buClr>
              <a:buSzPct val="75000"/>
              <a:buFont typeface="Wingdings" panose="05000000000000000000" pitchFamily="2" charset="2"/>
              <a:buNone/>
            </a:pP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 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其中</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=0</a:t>
            </a:r>
            <a:r>
              <a:rPr lang="zh-CN" altLang="en-US" sz="2800" b="1" strike="noStrike" noProof="1">
                <a:latin typeface="Times New Roman" panose="02020803070505020304" pitchFamily="18" charset="0"/>
                <a:ea typeface="宋体" panose="02010600030101010101" pitchFamily="2" charset="-122"/>
                <a:cs typeface="+mn-cs"/>
              </a:rPr>
              <a:t>或</a:t>
            </a: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&lt;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称上式中的</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q</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商式</a:t>
            </a:r>
            <a:r>
              <a:rPr lang="zh-CN" altLang="en-US" sz="2800" b="1" strike="noStrike" noProof="1" dirty="0">
                <a:latin typeface="Times New Roman" panose="02020803070505020304" pitchFamily="18" charset="0"/>
                <a:ea typeface="宋体" panose="02010600030101010101" pitchFamily="2" charset="-122"/>
                <a:cs typeface="+mn-cs"/>
              </a:rPr>
              <a:t>， </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r</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余式</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
        <p:nvSpPr>
          <p:cNvPr id="223236" name="线形标注 2 223235"/>
          <p:cNvSpPr/>
          <p:nvPr/>
        </p:nvSpPr>
        <p:spPr>
          <a:xfrm>
            <a:off x="5257800" y="2438400"/>
            <a:ext cx="838200" cy="457200"/>
          </a:xfrm>
          <a:prstGeom prst="borderCallout2">
            <a:avLst>
              <a:gd name="adj1" fmla="val 25000"/>
              <a:gd name="adj2" fmla="val -9093"/>
              <a:gd name="adj3" fmla="val 25000"/>
              <a:gd name="adj4" fmla="val -70454"/>
              <a:gd name="adj5" fmla="val 134375"/>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r>
              <a:rPr lang="zh-CN" altLang="en-US" sz="2400" b="1" dirty="0">
                <a:latin typeface="Times New Roman" panose="02020803070505020304" pitchFamily="18" charset="0"/>
                <a:ea typeface="宋体" panose="02010600030101010101" pitchFamily="2" charset="-122"/>
              </a:rPr>
              <a:t>式</a:t>
            </a:r>
            <a:endParaRPr lang="zh-CN" altLang="en-US" sz="2400" b="1">
              <a:latin typeface="Verdana" panose="020B08040305040B0204" pitchFamily="34" charset="0"/>
              <a:ea typeface="宋体" panose="02010600030101010101" pitchFamily="2" charset="-122"/>
            </a:endParaRPr>
          </a:p>
        </p:txBody>
      </p:sp>
      <p:sp>
        <p:nvSpPr>
          <p:cNvPr id="223237" name="线形标注 2 223236"/>
          <p:cNvSpPr/>
          <p:nvPr/>
        </p:nvSpPr>
        <p:spPr>
          <a:xfrm>
            <a:off x="6781800" y="3657600"/>
            <a:ext cx="914400" cy="457200"/>
          </a:xfrm>
          <a:prstGeom prst="borderCallout2">
            <a:avLst>
              <a:gd name="adj1" fmla="val 25000"/>
              <a:gd name="adj2" fmla="val -8333"/>
              <a:gd name="adj3" fmla="val 25000"/>
              <a:gd name="adj4" fmla="val -66495"/>
              <a:gd name="adj5" fmla="val -44444"/>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41"/>
                                            </p:txEl>
                                          </p:spTgt>
                                        </p:tgtEl>
                                        <p:attrNameLst>
                                          <p:attrName>style.visibility</p:attrName>
                                        </p:attrNameLst>
                                      </p:cBhvr>
                                      <p:to>
                                        <p:strVal val="visible"/>
                                      </p:to>
                                    </p:set>
                                    <p:animEffect transition="in" filter="wipe(left)">
                                      <p:cBhvr>
                                        <p:cTn id="7" dur="500"/>
                                        <p:tgtEl>
                                          <p:spTgt spid="22323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63" end="119"/>
                                            </p:txEl>
                                          </p:spTgt>
                                        </p:tgtEl>
                                        <p:attrNameLst>
                                          <p:attrName>style.visibility</p:attrName>
                                        </p:attrNameLst>
                                      </p:cBhvr>
                                      <p:to>
                                        <p:strVal val="visible"/>
                                      </p:to>
                                    </p:set>
                                    <p:animEffect transition="in" filter="wipe(left)">
                                      <p:cBhvr>
                                        <p:cTn id="12" dur="500"/>
                                        <p:tgtEl>
                                          <p:spTgt spid="223235">
                                            <p:txEl>
                                              <p:charRg st="63"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119" end="149"/>
                                            </p:txEl>
                                          </p:spTgt>
                                        </p:tgtEl>
                                        <p:attrNameLst>
                                          <p:attrName>style.visibility</p:attrName>
                                        </p:attrNameLst>
                                      </p:cBhvr>
                                      <p:to>
                                        <p:strVal val="visible"/>
                                      </p:to>
                                    </p:set>
                                    <p:animEffect transition="in" filter="wipe(left)">
                                      <p:cBhvr>
                                        <p:cTn id="17" dur="500"/>
                                        <p:tgtEl>
                                          <p:spTgt spid="223235">
                                            <p:txEl>
                                              <p:charRg st="119"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149" end="193"/>
                                            </p:txEl>
                                          </p:spTgt>
                                        </p:tgtEl>
                                        <p:attrNameLst>
                                          <p:attrName>style.visibility</p:attrName>
                                        </p:attrNameLst>
                                      </p:cBhvr>
                                      <p:to>
                                        <p:strVal val="visible"/>
                                      </p:to>
                                    </p:set>
                                    <p:animEffect transition="in" filter="wipe(left)">
                                      <p:cBhvr>
                                        <p:cTn id="22" dur="500"/>
                                        <p:tgtEl>
                                          <p:spTgt spid="223235">
                                            <p:txEl>
                                              <p:charRg st="14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193" end="205"/>
                                            </p:txEl>
                                          </p:spTgt>
                                        </p:tgtEl>
                                        <p:attrNameLst>
                                          <p:attrName>style.visibility</p:attrName>
                                        </p:attrNameLst>
                                      </p:cBhvr>
                                      <p:to>
                                        <p:strVal val="visible"/>
                                      </p:to>
                                    </p:set>
                                    <p:animEffect transition="in" filter="wipe(left)">
                                      <p:cBhvr>
                                        <p:cTn id="27" dur="500"/>
                                        <p:tgtEl>
                                          <p:spTgt spid="223235">
                                            <p:txEl>
                                              <p:charRg st="193"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32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3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P spid="223236" grpId="0" animBg="1"/>
      <p:bldP spid="22323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标题 224257"/>
          <p:cNvSpPr>
            <a:spLocks noGrp="1"/>
          </p:cNvSpPr>
          <p:nvPr>
            <p:ph type="title"/>
          </p:nvPr>
        </p:nvSpPr>
        <p:spPr>
          <a:xfrm>
            <a:off x="457200" y="90488"/>
            <a:ext cx="4038600" cy="522287"/>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endParaRPr lang="zh-CN" altLang="en-US" sz="2800" b="1">
              <a:ea typeface="宋体" panose="02010600030101010101" pitchFamily="2" charset="-122"/>
            </a:endParaRPr>
          </a:p>
        </p:txBody>
      </p:sp>
      <p:sp>
        <p:nvSpPr>
          <p:cNvPr id="224259" name="矩形 224258"/>
          <p:cNvSpPr/>
          <p:nvPr/>
        </p:nvSpPr>
        <p:spPr>
          <a:xfrm>
            <a:off x="609600" y="612775"/>
            <a:ext cx="8305800" cy="5715000"/>
          </a:xfrm>
          <a:prstGeom prst="rect">
            <a:avLst/>
          </a:prstGeom>
          <a:noFill/>
          <a:ln w="9525">
            <a:noFill/>
          </a:ln>
        </p:spPr>
        <p:txBody>
          <a:bodyPr anchor="t"/>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存在性 </a:t>
            </a: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=0</a:t>
            </a:r>
            <a:r>
              <a:rPr lang="zh-CN" altLang="en-US" sz="2800" b="1" dirty="0">
                <a:latin typeface="Times New Roman" panose="02020803070505020304" pitchFamily="18" charset="0"/>
                <a:ea typeface="宋体" panose="02010600030101010101" pitchFamily="2" charset="-122"/>
              </a:rPr>
              <a:t>即可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以下设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m. </a:t>
            </a:r>
            <a:endParaRPr lang="en-US" altLang="zh-CN" sz="2800" b="1" i="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对</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的次数</a:t>
            </a:r>
            <a:r>
              <a:rPr lang="en-US" altLang="zh-CN" sz="2800" b="1" i="1">
                <a:latin typeface="Times New Roman" panose="02020803070505020304" pitchFamily="18" charset="0"/>
                <a:ea typeface="宋体" panose="02010600030101010101" pitchFamily="2" charset="-122"/>
                <a:sym typeface="Symbol" pitchFamily="18" charset="2"/>
              </a:rPr>
              <a:t>n</a:t>
            </a:r>
            <a:r>
              <a:rPr lang="zh-CN" altLang="en-US" sz="2800" b="1" dirty="0">
                <a:latin typeface="Times New Roman" panose="02020803070505020304" pitchFamily="18" charset="0"/>
                <a:ea typeface="宋体" panose="02010600030101010101" pitchFamily="2" charset="-122"/>
                <a:sym typeface="Symbol" pitchFamily="18" charset="2"/>
              </a:rPr>
              <a:t>作数学归纳法</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n&lt;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sym typeface="Symbol" pitchFamily="18" charset="2"/>
              </a:rPr>
              <a:t>时</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 有</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，结论成立</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rPr>
              <a:t>时</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假设次数小于</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时结论成立，即</a:t>
            </a:r>
            <a:r>
              <a:rPr lang="zh-CN" altLang="en-US" sz="2800" b="1" dirty="0">
                <a:latin typeface="Times New Roman" panose="02020803070505020304" pitchFamily="18" charset="0"/>
                <a:ea typeface="宋体" panose="02010600030101010101" pitchFamily="2" charset="-122"/>
                <a:sym typeface="Symbol" pitchFamily="18" charset="2"/>
              </a:rPr>
              <a:t>存在多</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项式</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a:latin typeface="Times New Roman" panose="02020803070505020304" pitchFamily="18" charset="0"/>
                <a:ea typeface="宋体" panose="02010600030101010101" pitchFamily="2" charset="-122"/>
              </a:rPr>
              <a:t>使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en-US" altLang="zh-CN"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以下证明次数为</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时结论也成立</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的首项分别为</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zh-CN" altLang="en-US" sz="2800" b="1">
                <a:latin typeface="Times New Roman" panose="02020803070505020304" pitchFamily="18" charset="0"/>
                <a:ea typeface="宋体" panose="02010600030101010101" pitchFamily="2" charset="-122"/>
              </a:rPr>
              <a:t>及</a:t>
            </a:r>
            <a:r>
              <a:rPr lang="en-US" altLang="zh-CN" sz="2800" b="1" i="1">
                <a:latin typeface="Times New Roman" panose="02020803070505020304" pitchFamily="18" charset="0"/>
                <a:ea typeface="宋体" panose="02010600030101010101" pitchFamily="2" charset="-122"/>
              </a:rPr>
              <a:t>b</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令</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注意到</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有相同的首项</a:t>
            </a:r>
            <a:r>
              <a:rPr lang="en-US" altLang="zh-CN" sz="2800" b="1" dirty="0">
                <a:latin typeface="Times New Roman" panose="02020803070505020304" pitchFamily="18" charset="0"/>
                <a:ea typeface="宋体" panose="02010600030101010101" pitchFamily="2" charset="-122"/>
              </a:rPr>
              <a:t>,</a:t>
            </a:r>
            <a:endParaRPr lang="en-US" altLang="zh-CN" sz="2800" b="1" dirty="0">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可知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或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&lt;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44"/>
                                            </p:txEl>
                                          </p:spTgt>
                                        </p:tgtEl>
                                        <p:attrNameLst>
                                          <p:attrName>style.visibility</p:attrName>
                                        </p:attrNameLst>
                                      </p:cBhvr>
                                      <p:to>
                                        <p:strVal val="visible"/>
                                      </p:to>
                                    </p:set>
                                    <p:animEffect transition="in" filter="wipe(left)">
                                      <p:cBhvr>
                                        <p:cTn id="7" dur="500"/>
                                        <p:tgtEl>
                                          <p:spTgt spid="2242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44" end="87"/>
                                            </p:txEl>
                                          </p:spTgt>
                                        </p:tgtEl>
                                        <p:attrNameLst>
                                          <p:attrName>style.visibility</p:attrName>
                                        </p:attrNameLst>
                                      </p:cBhvr>
                                      <p:to>
                                        <p:strVal val="visible"/>
                                      </p:to>
                                    </p:set>
                                    <p:animEffect transition="in" filter="wipe(left)">
                                      <p:cBhvr>
                                        <p:cTn id="12" dur="500"/>
                                        <p:tgtEl>
                                          <p:spTgt spid="224259">
                                            <p:txEl>
                                              <p:charRg st="4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87" end="126"/>
                                            </p:txEl>
                                          </p:spTgt>
                                        </p:tgtEl>
                                        <p:attrNameLst>
                                          <p:attrName>style.visibility</p:attrName>
                                        </p:attrNameLst>
                                      </p:cBhvr>
                                      <p:to>
                                        <p:strVal val="visible"/>
                                      </p:to>
                                    </p:set>
                                    <p:animEffect transition="in" filter="wipe(left)">
                                      <p:cBhvr>
                                        <p:cTn id="17" dur="500"/>
                                        <p:tgtEl>
                                          <p:spTgt spid="224259">
                                            <p:txEl>
                                              <p:charRg st="8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126" end="183"/>
                                            </p:txEl>
                                          </p:spTgt>
                                        </p:tgtEl>
                                        <p:attrNameLst>
                                          <p:attrName>style.visibility</p:attrName>
                                        </p:attrNameLst>
                                      </p:cBhvr>
                                      <p:to>
                                        <p:strVal val="visible"/>
                                      </p:to>
                                    </p:set>
                                    <p:animEffect transition="in" filter="wipe(left)">
                                      <p:cBhvr>
                                        <p:cTn id="22" dur="500"/>
                                        <p:tgtEl>
                                          <p:spTgt spid="224259">
                                            <p:txEl>
                                              <p:charRg st="126" end="1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183" end="215"/>
                                            </p:txEl>
                                          </p:spTgt>
                                        </p:tgtEl>
                                        <p:attrNameLst>
                                          <p:attrName>style.visibility</p:attrName>
                                        </p:attrNameLst>
                                      </p:cBhvr>
                                      <p:to>
                                        <p:strVal val="visible"/>
                                      </p:to>
                                    </p:set>
                                    <p:animEffect transition="in" filter="wipe(left)">
                                      <p:cBhvr>
                                        <p:cTn id="27" dur="500"/>
                                        <p:tgtEl>
                                          <p:spTgt spid="224259">
                                            <p:txEl>
                                              <p:charRg st="183"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215" end="266"/>
                                            </p:txEl>
                                          </p:spTgt>
                                        </p:tgtEl>
                                        <p:attrNameLst>
                                          <p:attrName>style.visibility</p:attrName>
                                        </p:attrNameLst>
                                      </p:cBhvr>
                                      <p:to>
                                        <p:strVal val="visible"/>
                                      </p:to>
                                    </p:set>
                                    <p:animEffect transition="in" filter="wipe(left)">
                                      <p:cBhvr>
                                        <p:cTn id="32" dur="500"/>
                                        <p:tgtEl>
                                          <p:spTgt spid="224259">
                                            <p:txEl>
                                              <p:charRg st="215" end="26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4259">
                                            <p:txEl>
                                              <p:charRg st="230" end="283"/>
                                            </p:txEl>
                                          </p:spTgt>
                                        </p:tgtEl>
                                        <p:attrNameLst>
                                          <p:attrName>style.visibility</p:attrName>
                                        </p:attrNameLst>
                                      </p:cBhvr>
                                      <p:to>
                                        <p:strVal val="visible"/>
                                      </p:to>
                                    </p:set>
                                    <p:animEffect transition="in" filter="blinds(horizontal)">
                                      <p:cBhvr>
                                        <p:cTn id="35" dur="500"/>
                                        <p:tgtEl>
                                          <p:spTgt spid="224259">
                                            <p:txEl>
                                              <p:charRg st="230" end="28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259">
                                            <p:txEl>
                                              <p:charRg st="273" end="291"/>
                                            </p:txEl>
                                          </p:spTgt>
                                        </p:tgtEl>
                                        <p:attrNameLst>
                                          <p:attrName>style.visibility</p:attrName>
                                        </p:attrNameLst>
                                      </p:cBhvr>
                                      <p:to>
                                        <p:strVal val="visible"/>
                                      </p:to>
                                    </p:set>
                                    <p:animEffect transition="in" filter="wipe(left)">
                                      <p:cBhvr>
                                        <p:cTn id="40" dur="500"/>
                                        <p:tgtEl>
                                          <p:spTgt spid="224259">
                                            <p:txEl>
                                              <p:charRg st="273"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标题 225281"/>
          <p:cNvSpPr>
            <a:spLocks noGrp="1"/>
          </p:cNvSpPr>
          <p:nvPr>
            <p:ph type="title"/>
          </p:nvPr>
        </p:nvSpPr>
        <p:spPr>
          <a:xfrm>
            <a:off x="381000" y="301625"/>
            <a:ext cx="5343525" cy="522288"/>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ea typeface="宋体" panose="02010600030101010101" pitchFamily="2" charset="-122"/>
              </a:rPr>
              <a:t>) </a:t>
            </a:r>
            <a:endParaRPr lang="zh-CN" altLang="en-US" sz="2800" b="1">
              <a:solidFill>
                <a:schemeClr val="tx1"/>
              </a:solidFill>
              <a:ea typeface="宋体" panose="02010600030101010101" pitchFamily="2" charset="-122"/>
            </a:endParaRPr>
          </a:p>
        </p:txBody>
      </p:sp>
      <p:sp>
        <p:nvSpPr>
          <p:cNvPr id="225283" name="矩形 225282"/>
          <p:cNvSpPr/>
          <p:nvPr/>
        </p:nvSpPr>
        <p:spPr>
          <a:xfrm>
            <a:off x="609600" y="823913"/>
            <a:ext cx="8534400" cy="5562600"/>
          </a:xfrm>
          <a:prstGeom prst="rect">
            <a:avLst/>
          </a:prstGeom>
          <a:noFill/>
          <a:ln w="9525">
            <a:noFill/>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0</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&lt; n</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由归纳法假设有</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sym typeface="Symbol" pitchFamily="18" charset="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于是由式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4" name="线形标注 2 225283"/>
          <p:cNvSpPr/>
          <p:nvPr/>
        </p:nvSpPr>
        <p:spPr>
          <a:xfrm>
            <a:off x="7131050" y="4746625"/>
            <a:ext cx="914400" cy="533400"/>
          </a:xfrm>
          <a:prstGeom prst="borderCallout2">
            <a:avLst>
              <a:gd name="adj1" fmla="val 21431"/>
              <a:gd name="adj2" fmla="val -8333"/>
              <a:gd name="adj3" fmla="val 21431"/>
              <a:gd name="adj4" fmla="val -42361"/>
              <a:gd name="adj5" fmla="val -46727"/>
              <a:gd name="adj6" fmla="val -78125"/>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225285" name="线形标注 2 225284"/>
          <p:cNvSpPr/>
          <p:nvPr/>
        </p:nvSpPr>
        <p:spPr>
          <a:xfrm>
            <a:off x="5037138" y="4581525"/>
            <a:ext cx="914400" cy="523875"/>
          </a:xfrm>
          <a:prstGeom prst="borderCallout2">
            <a:avLst>
              <a:gd name="adj1" fmla="val 21819"/>
              <a:gd name="adj2" fmla="val -8333"/>
              <a:gd name="adj3" fmla="val 21819"/>
              <a:gd name="adj4" fmla="val -8333"/>
              <a:gd name="adj5" fmla="val 21819"/>
              <a:gd name="adj6" fmla="val -26805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6" name="矩形 225285"/>
          <p:cNvSpPr/>
          <p:nvPr/>
        </p:nvSpPr>
        <p:spPr>
          <a:xfrm>
            <a:off x="695325" y="5280025"/>
            <a:ext cx="8153400" cy="1082675"/>
          </a:xfrm>
          <a:prstGeom prst="rect">
            <a:avLst/>
          </a:prstGeom>
          <a:noFill/>
          <a:ln w="9525">
            <a:noFill/>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由归纳法原理，对任意的</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 </a:t>
            </a:r>
            <a:endParaRPr lang="zh-CN" altLang="en-US" sz="2800" b="1" strike="noStrike" noProof="1">
              <a:latin typeface="Times New Roman" panose="02020803070505020304" pitchFamily="18" charset="0"/>
              <a:ea typeface="宋体" panose="02010600030101010101" pitchFamily="2" charset="-122"/>
              <a:sym typeface="Symbol" pitchFamily="18" charset="2"/>
            </a:endParaRPr>
          </a:p>
          <a:p>
            <a:pPr marL="342900" indent="-342900" fontAlgn="base">
              <a:lnSpc>
                <a:spcPct val="80000"/>
              </a:lnSpc>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的存在性证毕</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charRg st="0" end="39"/>
                                            </p:txEl>
                                          </p:spTgt>
                                        </p:tgtEl>
                                        <p:attrNameLst>
                                          <p:attrName>style.visibility</p:attrName>
                                        </p:attrNameLst>
                                      </p:cBhvr>
                                      <p:to>
                                        <p:strVal val="visible"/>
                                      </p:to>
                                    </p:set>
                                    <p:animEffect transition="in" filter="wipe(left)">
                                      <p:cBhvr>
                                        <p:cTn id="7" dur="500"/>
                                        <p:tgtEl>
                                          <p:spTgt spid="22528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charRg st="39" end="92"/>
                                            </p:txEl>
                                          </p:spTgt>
                                        </p:tgtEl>
                                        <p:attrNameLst>
                                          <p:attrName>style.visibility</p:attrName>
                                        </p:attrNameLst>
                                      </p:cBhvr>
                                      <p:to>
                                        <p:strVal val="visible"/>
                                      </p:to>
                                    </p:set>
                                    <p:animEffect transition="in" filter="wipe(left)">
                                      <p:cBhvr>
                                        <p:cTn id="12" dur="500"/>
                                        <p:tgtEl>
                                          <p:spTgt spid="225283">
                                            <p:txEl>
                                              <p:charRg st="39"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charRg st="92" end="137"/>
                                            </p:txEl>
                                          </p:spTgt>
                                        </p:tgtEl>
                                        <p:attrNameLst>
                                          <p:attrName>style.visibility</p:attrName>
                                        </p:attrNameLst>
                                      </p:cBhvr>
                                      <p:to>
                                        <p:strVal val="visible"/>
                                      </p:to>
                                    </p:set>
                                    <p:animEffect transition="in" filter="wipe(left)">
                                      <p:cBhvr>
                                        <p:cTn id="17" dur="500"/>
                                        <p:tgtEl>
                                          <p:spTgt spid="225283">
                                            <p:txEl>
                                              <p:charRg st="92"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charRg st="137" end="201"/>
                                            </p:txEl>
                                          </p:spTgt>
                                        </p:tgtEl>
                                        <p:attrNameLst>
                                          <p:attrName>style.visibility</p:attrName>
                                        </p:attrNameLst>
                                      </p:cBhvr>
                                      <p:to>
                                        <p:strVal val="visible"/>
                                      </p:to>
                                    </p:set>
                                    <p:animEffect transition="in" filter="wipe(left)">
                                      <p:cBhvr>
                                        <p:cTn id="22" dur="500"/>
                                        <p:tgtEl>
                                          <p:spTgt spid="225283">
                                            <p:txEl>
                                              <p:charRg st="137"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charRg st="201" end="247"/>
                                            </p:txEl>
                                          </p:spTgt>
                                        </p:tgtEl>
                                        <p:attrNameLst>
                                          <p:attrName>style.visibility</p:attrName>
                                        </p:attrNameLst>
                                      </p:cBhvr>
                                      <p:to>
                                        <p:strVal val="visible"/>
                                      </p:to>
                                    </p:set>
                                    <p:animEffect transition="in" filter="wipe(left)">
                                      <p:cBhvr>
                                        <p:cTn id="27" dur="500"/>
                                        <p:tgtEl>
                                          <p:spTgt spid="225283">
                                            <p:txEl>
                                              <p:charRg st="201"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charRg st="239" end="254"/>
                                            </p:txEl>
                                          </p:spTgt>
                                        </p:tgtEl>
                                        <p:attrNameLst>
                                          <p:attrName>style.visibility</p:attrName>
                                        </p:attrNameLst>
                                      </p:cBhvr>
                                      <p:to>
                                        <p:strVal val="visible"/>
                                      </p:to>
                                    </p:set>
                                    <p:animEffect transition="in" filter="wipe(left)">
                                      <p:cBhvr>
                                        <p:cTn id="32" dur="500"/>
                                        <p:tgtEl>
                                          <p:spTgt spid="225283">
                                            <p:txEl>
                                              <p:charRg st="239" end="2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283">
                                            <p:txEl>
                                              <p:charRg st="247" end="296"/>
                                            </p:txEl>
                                          </p:spTgt>
                                        </p:tgtEl>
                                        <p:attrNameLst>
                                          <p:attrName>style.visibility</p:attrName>
                                        </p:attrNameLst>
                                      </p:cBhvr>
                                      <p:to>
                                        <p:strVal val="visible"/>
                                      </p:to>
                                    </p:set>
                                    <p:animEffect transition="in" filter="wipe(left)">
                                      <p:cBhvr>
                                        <p:cTn id="37" dur="500"/>
                                        <p:tgtEl>
                                          <p:spTgt spid="225283">
                                            <p:txEl>
                                              <p:charRg st="247" end="2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2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528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5286">
                                            <p:txEl>
                                              <p:charRg st="0" end="39"/>
                                            </p:txEl>
                                          </p:spTgt>
                                        </p:tgtEl>
                                        <p:attrNameLst>
                                          <p:attrName>style.visibility</p:attrName>
                                        </p:attrNameLst>
                                      </p:cBhvr>
                                      <p:to>
                                        <p:strVal val="visible"/>
                                      </p:to>
                                    </p:set>
                                    <p:animEffect transition="in" filter="wipe(left)">
                                      <p:cBhvr>
                                        <p:cTn id="50" dur="500"/>
                                        <p:tgtEl>
                                          <p:spTgt spid="225286">
                                            <p:txEl>
                                              <p:charRg st="0" end="3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1" nodeType="clickEffect">
                                  <p:stCondLst>
                                    <p:cond delay="0"/>
                                  </p:stCondLst>
                                  <p:childTnLst>
                                    <p:set>
                                      <p:cBhvr>
                                        <p:cTn id="54" dur="1" fill="hold">
                                          <p:stCondLst>
                                            <p:cond delay="0"/>
                                          </p:stCondLst>
                                        </p:cTn>
                                        <p:tgtEl>
                                          <p:spTgt spid="225286">
                                            <p:txEl>
                                              <p:charRg st="0" end="29"/>
                                            </p:txEl>
                                          </p:spTgt>
                                        </p:tgtEl>
                                        <p:attrNameLst>
                                          <p:attrName>style.visibility</p:attrName>
                                        </p:attrNameLst>
                                      </p:cBhvr>
                                      <p:to>
                                        <p:strVal val="visible"/>
                                      </p:to>
                                    </p:set>
                                    <p:animEffect transition="in" filter="wipe(down)">
                                      <p:cBhvr>
                                        <p:cTn id="55" dur="500"/>
                                        <p:tgtEl>
                                          <p:spTgt spid="225286">
                                            <p:txEl>
                                              <p:charRg st="0" end="29"/>
                                            </p:txEl>
                                          </p:spTgt>
                                        </p:tgtEl>
                                      </p:cBhvr>
                                    </p:animEffect>
                                  </p:childTnLst>
                                </p:cTn>
                              </p:par>
                              <p:par>
                                <p:cTn id="56" presetID="22" presetClass="entr" presetSubtype="4" fill="hold" grpId="1" nodeType="withEffect">
                                  <p:stCondLst>
                                    <p:cond delay="0"/>
                                  </p:stCondLst>
                                  <p:childTnLst>
                                    <p:set>
                                      <p:cBhvr>
                                        <p:cTn id="57" dur="1" fill="hold">
                                          <p:stCondLst>
                                            <p:cond delay="0"/>
                                          </p:stCondLst>
                                        </p:cTn>
                                        <p:tgtEl>
                                          <p:spTgt spid="225286">
                                            <p:txEl>
                                              <p:charRg st="29" end="53"/>
                                            </p:txEl>
                                          </p:spTgt>
                                        </p:tgtEl>
                                        <p:attrNameLst>
                                          <p:attrName>style.visibility</p:attrName>
                                        </p:attrNameLst>
                                      </p:cBhvr>
                                      <p:to>
                                        <p:strVal val="visible"/>
                                      </p:to>
                                    </p:set>
                                    <p:animEffect transition="in" filter="wipe(down)">
                                      <p:cBhvr>
                                        <p:cTn id="58" dur="500"/>
                                        <p:tgtEl>
                                          <p:spTgt spid="225286">
                                            <p:txEl>
                                              <p:charRg st="29"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4" grpId="0" bldLvl="0" animBg="1"/>
      <p:bldP spid="225285" grpId="0" bldLvl="0" animBg="1"/>
      <p:bldP spid="225286" grpId="0" build="p"/>
      <p:bldP spid="225286" grpId="1" bldLvl="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标题 226305"/>
          <p:cNvSpPr>
            <a:spLocks noGrp="1"/>
          </p:cNvSpPr>
          <p:nvPr>
            <p:ph type="title"/>
          </p:nvPr>
        </p:nvSpPr>
        <p:spPr>
          <a:xfrm>
            <a:off x="263525" y="68263"/>
            <a:ext cx="6008688" cy="1384300"/>
          </a:xfrm>
        </p:spPr>
        <p:txBody>
          <a:bodyPr wrap="square" anchor="b">
            <a:spAutoFit/>
          </a:bodyPr>
          <a:p>
            <a:pPr marL="609600" indent="-609600">
              <a:buClr>
                <a:schemeClr val="tx2"/>
              </a:buClr>
              <a:buNone/>
            </a:pPr>
            <a:r>
              <a:rPr lang="en-US" altLang="zh-CN" sz="2800" b="1" dirty="0">
                <a:ea typeface="宋体" panose="02010600030101010101" pitchFamily="2" charset="-122"/>
              </a:rPr>
              <a:t>   </a:t>
            </a: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ea typeface="宋体" panose="02010600030101010101" pitchFamily="2" charset="-122"/>
              </a:rPr>
              <a:t>) </a:t>
            </a:r>
            <a:br>
              <a:rPr lang="zh-CN" altLang="en-US" sz="2800" b="1" dirty="0">
                <a:solidFill>
                  <a:schemeClr val="tx1"/>
                </a:solidFill>
                <a:ea typeface="宋体" panose="02010600030101010101" pitchFamily="2" charset="-122"/>
              </a:rPr>
            </a:br>
            <a:br>
              <a:rPr lang="zh-CN" altLang="en-US" sz="2800" b="1" dirty="0">
                <a:solidFill>
                  <a:schemeClr val="tx1"/>
                </a:solidFill>
                <a:ea typeface="宋体" panose="02010600030101010101" pitchFamily="2" charset="-122"/>
              </a:rPr>
            </a:br>
            <a:r>
              <a:rPr lang="zh-CN" altLang="en-US" sz="2800" b="1" dirty="0">
                <a:ea typeface="宋体" panose="02010600030101010101" pitchFamily="2" charset="-122"/>
              </a:rPr>
              <a:t>唯一性 </a:t>
            </a:r>
            <a:endParaRPr lang="zh-CN" altLang="en-US" sz="2800" b="1">
              <a:ea typeface="宋体" panose="02010600030101010101" pitchFamily="2" charset="-122"/>
            </a:endParaRPr>
          </a:p>
        </p:txBody>
      </p:sp>
      <p:sp>
        <p:nvSpPr>
          <p:cNvPr id="226307" name="矩形 226306"/>
          <p:cNvSpPr/>
          <p:nvPr/>
        </p:nvSpPr>
        <p:spPr>
          <a:xfrm>
            <a:off x="1054100" y="954088"/>
            <a:ext cx="7772400" cy="480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若还有</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使</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zh-CN" altLang="en-US" sz="2800" b="1" i="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反证</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假设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由假设</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zh-CN" altLang="en-US" sz="2800" b="1">
                <a:latin typeface="Times New Roman" panose="02020803070505020304" pitchFamily="18" charset="0"/>
                <a:ea typeface="宋体" panose="02010600030101010101" pitchFamily="2" charset="-122"/>
                <a:sym typeface="Symbol" pitchFamily="18" charset="2"/>
              </a:rPr>
              <a:t>可知</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0</a:t>
            </a:r>
            <a:r>
              <a:rPr lang="zh-CN" altLang="en-US" sz="2800" b="1" dirty="0">
                <a:latin typeface="Times New Roman" panose="02020803070505020304" pitchFamily="18" charset="0"/>
                <a:ea typeface="宋体" panose="02010600030101010101" pitchFamily="2" charset="-122"/>
                <a:sym typeface="Symbol" pitchFamily="18" charset="2"/>
              </a:rPr>
              <a:t>且</a:t>
            </a:r>
            <a:r>
              <a:rPr lang="zh-CN" altLang="en-US"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但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  &gt;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sym typeface="Symbol" pitchFamily="18" charset="2"/>
              </a:rPr>
              <a:t>) ,   </a:t>
            </a:r>
            <a:r>
              <a:rPr lang="zh-CN" altLang="en-US" sz="2800" b="1" dirty="0">
                <a:latin typeface="Times New Roman" panose="02020803070505020304" pitchFamily="18" charset="0"/>
                <a:ea typeface="宋体" panose="02010600030101010101" pitchFamily="2" charset="-122"/>
                <a:sym typeface="Symbol" pitchFamily="18" charset="2"/>
              </a:rPr>
              <a:t>矛盾</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35"/>
                                            </p:txEl>
                                          </p:spTgt>
                                        </p:tgtEl>
                                        <p:attrNameLst>
                                          <p:attrName>style.visibility</p:attrName>
                                        </p:attrNameLst>
                                      </p:cBhvr>
                                      <p:to>
                                        <p:strVal val="visible"/>
                                      </p:to>
                                    </p:set>
                                    <p:animEffect transition="in" filter="wipe(left)">
                                      <p:cBhvr>
                                        <p:cTn id="7" dur="500"/>
                                        <p:tgtEl>
                                          <p:spTgt spid="22630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35" end="90"/>
                                            </p:txEl>
                                          </p:spTgt>
                                        </p:tgtEl>
                                        <p:attrNameLst>
                                          <p:attrName>style.visibility</p:attrName>
                                        </p:attrNameLst>
                                      </p:cBhvr>
                                      <p:to>
                                        <p:strVal val="visible"/>
                                      </p:to>
                                    </p:set>
                                    <p:animEffect transition="in" filter="wipe(left)">
                                      <p:cBhvr>
                                        <p:cTn id="12" dur="500"/>
                                        <p:tgtEl>
                                          <p:spTgt spid="226307">
                                            <p:txEl>
                                              <p:charRg st="35"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90" end="123"/>
                                            </p:txEl>
                                          </p:spTgt>
                                        </p:tgtEl>
                                        <p:attrNameLst>
                                          <p:attrName>style.visibility</p:attrName>
                                        </p:attrNameLst>
                                      </p:cBhvr>
                                      <p:to>
                                        <p:strVal val="visible"/>
                                      </p:to>
                                    </p:set>
                                    <p:animEffect transition="in" filter="wipe(left)">
                                      <p:cBhvr>
                                        <p:cTn id="17" dur="500"/>
                                        <p:tgtEl>
                                          <p:spTgt spid="226307">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123" end="178"/>
                                            </p:txEl>
                                          </p:spTgt>
                                        </p:tgtEl>
                                        <p:attrNameLst>
                                          <p:attrName>style.visibility</p:attrName>
                                        </p:attrNameLst>
                                      </p:cBhvr>
                                      <p:to>
                                        <p:strVal val="visible"/>
                                      </p:to>
                                    </p:set>
                                    <p:animEffect transition="in" filter="wipe(left)">
                                      <p:cBhvr>
                                        <p:cTn id="22" dur="500"/>
                                        <p:tgtEl>
                                          <p:spTgt spid="226307">
                                            <p:txEl>
                                              <p:charRg st="12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178" end="185"/>
                                            </p:txEl>
                                          </p:spTgt>
                                        </p:tgtEl>
                                        <p:attrNameLst>
                                          <p:attrName>style.visibility</p:attrName>
                                        </p:attrNameLst>
                                      </p:cBhvr>
                                      <p:to>
                                        <p:strVal val="visible"/>
                                      </p:to>
                                    </p:set>
                                    <p:animEffect transition="in" filter="wipe(left)">
                                      <p:cBhvr>
                                        <p:cTn id="27" dur="500"/>
                                        <p:tgtEl>
                                          <p:spTgt spid="226307">
                                            <p:txEl>
                                              <p:charRg st="178"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185" end="236"/>
                                            </p:txEl>
                                          </p:spTgt>
                                        </p:tgtEl>
                                        <p:attrNameLst>
                                          <p:attrName>style.visibility</p:attrName>
                                        </p:attrNameLst>
                                      </p:cBhvr>
                                      <p:to>
                                        <p:strVal val="visible"/>
                                      </p:to>
                                    </p:set>
                                    <p:animEffect transition="in" filter="wipe(left)">
                                      <p:cBhvr>
                                        <p:cTn id="32" dur="500"/>
                                        <p:tgtEl>
                                          <p:spTgt spid="226307">
                                            <p:txEl>
                                              <p:charRg st="185"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236" end="280"/>
                                            </p:txEl>
                                          </p:spTgt>
                                        </p:tgtEl>
                                        <p:attrNameLst>
                                          <p:attrName>style.visibility</p:attrName>
                                        </p:attrNameLst>
                                      </p:cBhvr>
                                      <p:to>
                                        <p:strVal val="visible"/>
                                      </p:to>
                                    </p:set>
                                    <p:animEffect transition="in" filter="wipe(left)">
                                      <p:cBhvr>
                                        <p:cTn id="37" dur="500"/>
                                        <p:tgtEl>
                                          <p:spTgt spid="226307">
                                            <p:txEl>
                                              <p:charRg st="236" end="2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261" end="292"/>
                                            </p:txEl>
                                          </p:spTgt>
                                        </p:tgtEl>
                                        <p:attrNameLst>
                                          <p:attrName>style.visibility</p:attrName>
                                        </p:attrNameLst>
                                      </p:cBhvr>
                                      <p:to>
                                        <p:strVal val="visible"/>
                                      </p:to>
                                    </p:set>
                                    <p:animEffect transition="in" filter="wipe(left)">
                                      <p:cBhvr>
                                        <p:cTn id="42" dur="500"/>
                                        <p:tgtEl>
                                          <p:spTgt spid="226307">
                                            <p:txEl>
                                              <p:charRg st="261" end="2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280" end="335"/>
                                            </p:txEl>
                                          </p:spTgt>
                                        </p:tgtEl>
                                        <p:attrNameLst>
                                          <p:attrName>style.visibility</p:attrName>
                                        </p:attrNameLst>
                                      </p:cBhvr>
                                      <p:to>
                                        <p:strVal val="visible"/>
                                      </p:to>
                                    </p:set>
                                    <p:animEffect transition="in" filter="wipe(left)">
                                      <p:cBhvr>
                                        <p:cTn id="47" dur="500"/>
                                        <p:tgtEl>
                                          <p:spTgt spid="226307">
                                            <p:txEl>
                                              <p:charRg st="280" end="3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335" end="364"/>
                                            </p:txEl>
                                          </p:spTgt>
                                        </p:tgtEl>
                                        <p:attrNameLst>
                                          <p:attrName>style.visibility</p:attrName>
                                        </p:attrNameLst>
                                      </p:cBhvr>
                                      <p:to>
                                        <p:strVal val="visible"/>
                                      </p:to>
                                    </p:set>
                                    <p:animEffect transition="in" filter="wipe(left)">
                                      <p:cBhvr>
                                        <p:cTn id="52" dur="500"/>
                                        <p:tgtEl>
                                          <p:spTgt spid="226307">
                                            <p:txEl>
                                              <p:charRg st="335" end="36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07">
                                            <p:txEl>
                                              <p:charRg st="364" end="411"/>
                                            </p:txEl>
                                          </p:spTgt>
                                        </p:tgtEl>
                                        <p:attrNameLst>
                                          <p:attrName>style.visibility</p:attrName>
                                        </p:attrNameLst>
                                      </p:cBhvr>
                                      <p:to>
                                        <p:strVal val="visible"/>
                                      </p:to>
                                    </p:set>
                                    <p:animEffect transition="in" filter="wipe(left)">
                                      <p:cBhvr>
                                        <p:cTn id="57" dur="500"/>
                                        <p:tgtEl>
                                          <p:spTgt spid="226307">
                                            <p:txEl>
                                              <p:charRg st="364" end="4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167937"/>
          <p:cNvSpPr>
            <a:spLocks noGrp="1"/>
          </p:cNvSpPr>
          <p:nvPr>
            <p:ph type="title"/>
          </p:nvPr>
        </p:nvSpPr>
        <p:spPr>
          <a:xfrm>
            <a:off x="685800" y="533400"/>
            <a:ext cx="5943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6146" name="文本占位符 167939"/>
          <p:cNvSpPr>
            <a:spLocks noGrp="1"/>
          </p:cNvSpPr>
          <p:nvPr>
            <p:ph idx="1"/>
          </p:nvPr>
        </p:nvSpPr>
        <p:spPr>
          <a:xfrm>
            <a:off x="1674813" y="1905000"/>
            <a:ext cx="6173787" cy="4343400"/>
          </a:xfrm>
        </p:spPr>
        <p:txBody>
          <a:bodyPr vert="horz" wrap="square" lIns="91440" tIns="45720" rIns="91440" bIns="45720" anchor="t"/>
          <a:p>
            <a:pPr>
              <a:lnSpc>
                <a:spcPct val="90000"/>
              </a:lnSpc>
            </a:pPr>
            <a:r>
              <a:rPr lang="zh-CN" altLang="en-US" sz="2800" b="1" dirty="0"/>
              <a:t>数域</a:t>
            </a:r>
            <a:endParaRPr lang="zh-CN" altLang="en-US" sz="2800" b="1" dirty="0"/>
          </a:p>
          <a:p>
            <a:pPr>
              <a:lnSpc>
                <a:spcPct val="90000"/>
              </a:lnSpc>
            </a:pPr>
            <a:r>
              <a:rPr lang="zh-CN" altLang="en-US" sz="2800" b="1" dirty="0"/>
              <a:t>一元多项式</a:t>
            </a:r>
            <a:endParaRPr lang="zh-CN" altLang="en-US" sz="2800" b="1" dirty="0"/>
          </a:p>
          <a:p>
            <a:pPr>
              <a:lnSpc>
                <a:spcPct val="90000"/>
              </a:lnSpc>
            </a:pPr>
            <a:r>
              <a:rPr lang="zh-CN" altLang="en-US" sz="2800" b="1" dirty="0"/>
              <a:t>整除的概念</a:t>
            </a:r>
            <a:endParaRPr lang="zh-CN" altLang="en-US" sz="2800" b="1" dirty="0"/>
          </a:p>
          <a:p>
            <a:pPr>
              <a:lnSpc>
                <a:spcPct val="90000"/>
              </a:lnSpc>
            </a:pPr>
            <a:r>
              <a:rPr lang="zh-CN" altLang="en-US" sz="2800" b="1" dirty="0"/>
              <a:t>最大公因式</a:t>
            </a:r>
            <a:endParaRPr lang="zh-CN" altLang="en-US" sz="2800" b="1" dirty="0"/>
          </a:p>
          <a:p>
            <a:pPr>
              <a:lnSpc>
                <a:spcPct val="90000"/>
              </a:lnSpc>
            </a:pPr>
            <a:r>
              <a:rPr lang="zh-CN" altLang="en-US" sz="2800" b="1" dirty="0"/>
              <a:t>因式分解定理</a:t>
            </a:r>
            <a:endParaRPr lang="zh-CN" altLang="en-US" sz="2800" b="1" dirty="0"/>
          </a:p>
          <a:p>
            <a:pPr>
              <a:lnSpc>
                <a:spcPct val="90000"/>
              </a:lnSpc>
            </a:pPr>
            <a:r>
              <a:rPr lang="zh-CN" altLang="en-US" sz="2800" b="1" dirty="0"/>
              <a:t>重因式</a:t>
            </a:r>
            <a:endParaRPr lang="zh-CN" altLang="en-US" sz="2800" b="1" dirty="0"/>
          </a:p>
          <a:p>
            <a:pPr>
              <a:lnSpc>
                <a:spcPct val="90000"/>
              </a:lnSpc>
            </a:pPr>
            <a:r>
              <a:rPr lang="zh-CN" altLang="en-US" sz="2800" b="1" dirty="0"/>
              <a:t>多项式函数</a:t>
            </a:r>
            <a:endParaRPr lang="zh-CN" altLang="en-US" sz="2800" b="1" dirty="0"/>
          </a:p>
          <a:p>
            <a:pPr>
              <a:lnSpc>
                <a:spcPct val="90000"/>
              </a:lnSpc>
            </a:pPr>
            <a:r>
              <a:rPr lang="zh-CN" altLang="en-US" sz="2800" b="1" dirty="0"/>
              <a:t>复系数与实系数多项式的因式分解</a:t>
            </a:r>
            <a:endParaRPr lang="zh-CN" altLang="en-US" sz="2800" b="1" dirty="0"/>
          </a:p>
          <a:p>
            <a:pPr>
              <a:lnSpc>
                <a:spcPct val="90000"/>
              </a:lnSpc>
            </a:pPr>
            <a:r>
              <a:rPr lang="zh-CN" altLang="en-US" sz="2800" b="1" dirty="0"/>
              <a:t>有理系数多项式</a:t>
            </a:r>
            <a:endParaRPr lang="zh-CN" altLang="en-US" sz="2800" b="1" dirty="0"/>
          </a:p>
          <a:p>
            <a:pPr>
              <a:lnSpc>
                <a:spcPct val="90000"/>
              </a:lnSpc>
              <a:buNone/>
            </a:pP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标题 227329"/>
          <p:cNvSpPr>
            <a:spLocks noGrp="1"/>
          </p:cNvSpPr>
          <p:nvPr>
            <p:ph type="title"/>
          </p:nvPr>
        </p:nvSpPr>
        <p:spPr>
          <a:xfrm>
            <a:off x="533400" y="419100"/>
            <a:ext cx="8153400" cy="952500"/>
          </a:xfrm>
        </p:spPr>
        <p:txBody>
          <a:bodyPr wrap="square" anchor="b">
            <a:spAutoFit/>
          </a:bodyPr>
          <a:p>
            <a:pPr marL="609600" indent="-609600">
              <a:buClr>
                <a:schemeClr val="tx2"/>
              </a:buClr>
              <a:buNone/>
            </a:pPr>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除</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所得的商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和余式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，这里</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endParaRPr lang="en-US" altLang="zh-CN" sz="2800" b="1">
              <a:solidFill>
                <a:schemeClr val="tx1"/>
              </a:solidFill>
              <a:latin typeface="Times New Roman" panose="02020803070505020304" pitchFamily="18" charset="0"/>
            </a:endParaRPr>
          </a:p>
        </p:txBody>
      </p:sp>
      <p:graphicFrame>
        <p:nvGraphicFramePr>
          <p:cNvPr id="227331" name="对象 227330"/>
          <p:cNvGraphicFramePr/>
          <p:nvPr/>
        </p:nvGraphicFramePr>
        <p:xfrm>
          <a:off x="685800" y="1676400"/>
          <a:ext cx="7067550" cy="3043238"/>
        </p:xfrm>
        <a:graphic>
          <a:graphicData uri="http://schemas.openxmlformats.org/presentationml/2006/ole">
            <mc:AlternateContent xmlns:mc="http://schemas.openxmlformats.org/markup-compatibility/2006">
              <mc:Choice xmlns:v="urn:schemas-microsoft-com:vml" Requires="v">
                <p:oleObj spid="_x0000_s3160" name="" r:id="rId1" imgW="3124200" imgH="1384300" progId="Equation.3">
                  <p:embed/>
                </p:oleObj>
              </mc:Choice>
              <mc:Fallback>
                <p:oleObj name="" r:id="rId1" imgW="3124200" imgH="1384300" progId="Equation.3">
                  <p:embed/>
                  <p:pic>
                    <p:nvPicPr>
                      <p:cNvPr id="0" name="图片 3159"/>
                      <p:cNvPicPr/>
                      <p:nvPr/>
                    </p:nvPicPr>
                    <p:blipFill>
                      <a:blip r:embed="rId2"/>
                      <a:stretch>
                        <a:fillRect/>
                      </a:stretch>
                    </p:blipFill>
                    <p:spPr>
                      <a:xfrm>
                        <a:off x="685800" y="1676400"/>
                        <a:ext cx="7067550" cy="3043238"/>
                      </a:xfrm>
                      <a:prstGeom prst="rect">
                        <a:avLst/>
                      </a:prstGeom>
                      <a:noFill/>
                      <a:ln w="38100">
                        <a:noFill/>
                        <a:miter/>
                      </a:ln>
                    </p:spPr>
                  </p:pic>
                </p:oleObj>
              </mc:Fallback>
            </mc:AlternateContent>
          </a:graphicData>
        </a:graphic>
      </p:graphicFrame>
      <p:sp>
        <p:nvSpPr>
          <p:cNvPr id="227332" name="线形标注 2 227331"/>
          <p:cNvSpPr/>
          <p:nvPr/>
        </p:nvSpPr>
        <p:spPr>
          <a:xfrm>
            <a:off x="8382000" y="1295400"/>
            <a:ext cx="533400" cy="533400"/>
          </a:xfrm>
          <a:prstGeom prst="borderCallout2">
            <a:avLst>
              <a:gd name="adj1" fmla="val 21431"/>
              <a:gd name="adj2" fmla="val -14287"/>
              <a:gd name="adj3" fmla="val 21431"/>
              <a:gd name="adj4" fmla="val -86903"/>
              <a:gd name="adj5" fmla="val 90773"/>
              <a:gd name="adj6" fmla="val -16398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endParaRPr lang="zh-CN" altLang="en-US" sz="2400" b="1">
              <a:latin typeface="Verdana" panose="020B08040305040B0204" pitchFamily="34" charset="0"/>
              <a:ea typeface="宋体" panose="02010600030101010101" pitchFamily="2" charset="-122"/>
            </a:endParaRPr>
          </a:p>
        </p:txBody>
      </p:sp>
      <p:sp>
        <p:nvSpPr>
          <p:cNvPr id="227333" name="线形标注 2 227332"/>
          <p:cNvSpPr/>
          <p:nvPr/>
        </p:nvSpPr>
        <p:spPr>
          <a:xfrm>
            <a:off x="7848600" y="4953000"/>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
        <p:nvSpPr>
          <p:cNvPr id="227334" name="矩形 227333"/>
          <p:cNvSpPr/>
          <p:nvPr/>
        </p:nvSpPr>
        <p:spPr>
          <a:xfrm>
            <a:off x="685800" y="5562600"/>
            <a:ext cx="8458200" cy="99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即有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 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所求</a:t>
            </a:r>
            <a:r>
              <a:rPr lang="zh-CN" altLang="en-US" sz="2800" b="1" dirty="0">
                <a:solidFill>
                  <a:schemeClr val="tx2"/>
                </a:solidFill>
                <a:latin typeface="Times New Roman" panose="02020803070505020304" pitchFamily="18" charset="0"/>
                <a:ea typeface="宋体" panose="02010600030101010101" pitchFamily="2" charset="-122"/>
              </a:rPr>
              <a:t>商</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zh-CN" altLang="en-US" sz="2800" b="1" i="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余式</a:t>
            </a:r>
            <a:r>
              <a:rPr lang="zh-CN" altLang="en-US" sz="24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
        <p:nvSpPr>
          <p:cNvPr id="227335" name="矩形 227334"/>
          <p:cNvSpPr/>
          <p:nvPr/>
        </p:nvSpPr>
        <p:spPr>
          <a:xfrm>
            <a:off x="609600" y="1676400"/>
            <a:ext cx="685800" cy="685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400">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7331"/>
                                        </p:tgtEl>
                                        <p:attrNameLst>
                                          <p:attrName>style.visibility</p:attrName>
                                        </p:attrNameLst>
                                      </p:cBhvr>
                                      <p:to>
                                        <p:strVal val="visible"/>
                                      </p:to>
                                    </p:set>
                                    <p:animEffect transition="in" filter="wipe(up)">
                                      <p:cBhvr>
                                        <p:cTn id="11" dur="500"/>
                                        <p:tgtEl>
                                          <p:spTgt spid="2273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73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73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33" grpId="0" animBg="1"/>
      <p:bldP spid="227334" grpId="0"/>
      <p:bldP spid="2273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1" name="文本占位符 228354"/>
          <p:cNvSpPr>
            <a:spLocks noGrp="1"/>
          </p:cNvSpPr>
          <p:nvPr>
            <p:ph idx="1"/>
          </p:nvPr>
        </p:nvSpPr>
        <p:spPr>
          <a:xfrm>
            <a:off x="762000" y="1905000"/>
            <a:ext cx="7696200" cy="4191000"/>
          </a:xfrm>
        </p:spPr>
        <p:txBody>
          <a:bodyPr anchor="t"/>
          <a:p>
            <a:pPr algn="just">
              <a:lnSpc>
                <a:spcPct val="105000"/>
              </a:lnSpc>
              <a:buNone/>
            </a:pPr>
            <a:r>
              <a:rPr lang="zh-CN" altLang="en-US" sz="2800" b="1" dirty="0">
                <a:latin typeface="Times New Roman" panose="02020803070505020304" pitchFamily="18" charset="0"/>
              </a:rPr>
              <a:t>带余除法表明：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105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用多项式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 </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去除多项式</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，可以得到一个</a:t>
            </a:r>
            <a:r>
              <a:rPr lang="zh-CN" altLang="en-US" sz="2800" b="1" dirty="0">
                <a:solidFill>
                  <a:schemeClr val="tx2"/>
                </a:solidFill>
                <a:latin typeface="Times New Roman" panose="02020803070505020304" pitchFamily="18" charset="0"/>
              </a:rPr>
              <a:t>商</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及</a:t>
            </a:r>
            <a:r>
              <a:rPr lang="zh-CN" altLang="en-US" sz="2800" b="1" dirty="0">
                <a:solidFill>
                  <a:schemeClr val="tx2"/>
                </a:solidFill>
                <a:latin typeface="Times New Roman" panose="02020803070505020304" pitchFamily="18" charset="0"/>
              </a:rPr>
              <a:t>余式</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，余式一般不为零</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当余式等于</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时，得到两个多项式之间的一种关系</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整除</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spcBef>
                <a:spcPct val="50000"/>
              </a:spcBef>
              <a:buNone/>
            </a:pPr>
            <a:r>
              <a:rPr lang="en-US" altLang="zh-CN" sz="2800" b="1">
                <a:latin typeface="Times New Roman" panose="02020803070505020304" pitchFamily="18" charset="0"/>
              </a:rPr>
              <a:t> </a:t>
            </a:r>
            <a:endParaRPr lang="en-US" altLang="zh-CN" sz="2800" b="1">
              <a:latin typeface="Times New Roman" panose="02020803070505020304" pitchFamily="18" charset="0"/>
            </a:endParaRPr>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标题 229377"/>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整除的概念</a:t>
            </a:r>
            <a:endParaRPr lang="zh-CN" altLang="en-US" sz="2800" b="1">
              <a:ea typeface="宋体" panose="02010600030101010101" pitchFamily="2" charset="-122"/>
            </a:endParaRPr>
          </a:p>
        </p:txBody>
      </p:sp>
      <p:sp>
        <p:nvSpPr>
          <p:cNvPr id="229379" name="矩形 229378"/>
          <p:cNvSpPr/>
          <p:nvPr/>
        </p:nvSpPr>
        <p:spPr>
          <a:xfrm>
            <a:off x="609600" y="1828800"/>
            <a:ext cx="8534400" cy="3581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panose="02020803070505020304" pitchFamily="18" charset="0"/>
                <a:ea typeface="宋体" panose="02010600030101010101" pitchFamily="2" charset="-122"/>
              </a:rPr>
              <a:t>(1) </a:t>
            </a:r>
            <a:r>
              <a:rPr lang="zh-CN" altLang="en-US" sz="2800" b="1" dirty="0">
                <a:solidFill>
                  <a:schemeClr val="tx2"/>
                </a:solidFill>
                <a:latin typeface="Verdana" panose="020B08040305040B0204" pitchFamily="34" charset="0"/>
                <a:ea typeface="宋体" panose="02010600030101010101" pitchFamily="2" charset="-122"/>
              </a:rPr>
              <a:t>定义</a:t>
            </a:r>
            <a:r>
              <a:rPr lang="zh-CN" altLang="en-US" sz="2800" b="1">
                <a:solidFill>
                  <a:schemeClr val="tx2"/>
                </a:solidFill>
                <a:latin typeface="宋体" panose="02010600030101010101" pitchFamily="2" charset="-122"/>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sym typeface="Symbol" pitchFamily="18" charset="2"/>
              </a:rPr>
              <a:t>如果存在多项式</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endParaRPr lang="en-US" altLang="zh-CN" sz="2800" b="1">
              <a:latin typeface="Times New Roman" panose="02020803070505020304" pitchFamily="18" charset="0"/>
              <a:ea typeface="华文行楷" panose="0201080004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dirty="0">
                <a:solidFill>
                  <a:schemeClr val="tx2"/>
                </a:solidFill>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整除</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能被</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整除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，记为</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此时称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因式</a:t>
            </a:r>
            <a:r>
              <a:rPr lang="zh-CN" altLang="en-US" sz="2800" b="1" dirty="0">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倍式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29380" name="线形标注 2 229379"/>
          <p:cNvSpPr/>
          <p:nvPr/>
        </p:nvSpPr>
        <p:spPr>
          <a:xfrm>
            <a:off x="4114800" y="2438400"/>
            <a:ext cx="1981200" cy="457200"/>
          </a:xfrm>
          <a:prstGeom prst="borderCallout2">
            <a:avLst>
              <a:gd name="adj1" fmla="val 25000"/>
              <a:gd name="adj2" fmla="val -3847"/>
              <a:gd name="adj3" fmla="val 25000"/>
              <a:gd name="adj4" fmla="val -20431"/>
              <a:gd name="adj5" fmla="val 134375"/>
              <a:gd name="adj6" fmla="val -38060"/>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的倍式</a:t>
            </a:r>
            <a:endParaRPr lang="zh-CN" altLang="en-US" sz="2400" b="1">
              <a:latin typeface="Times New Roman" panose="02020803070505020304" pitchFamily="18" charset="0"/>
              <a:ea typeface="宋体" panose="02010600030101010101" pitchFamily="2" charset="-122"/>
            </a:endParaRPr>
          </a:p>
        </p:txBody>
      </p:sp>
      <p:sp>
        <p:nvSpPr>
          <p:cNvPr id="229381" name="线形标注 2 229380"/>
          <p:cNvSpPr/>
          <p:nvPr/>
        </p:nvSpPr>
        <p:spPr>
          <a:xfrm>
            <a:off x="6019800" y="5029200"/>
            <a:ext cx="2057400" cy="533400"/>
          </a:xfrm>
          <a:prstGeom prst="borderCallout2">
            <a:avLst>
              <a:gd name="adj1" fmla="val 21431"/>
              <a:gd name="adj2" fmla="val -3704"/>
              <a:gd name="adj3" fmla="val 21431"/>
              <a:gd name="adj4" fmla="val -30787"/>
              <a:gd name="adj5" fmla="val -296130"/>
              <a:gd name="adj6" fmla="val -4436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f </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的因式</a:t>
            </a:r>
            <a:endParaRPr lang="zh-CN" altLang="en-US" sz="2400" b="1">
              <a:latin typeface="Times New Roman" panose="02020803070505020304" pitchFamily="18" charset="0"/>
              <a:ea typeface="宋体" panose="02010600030101010101" pitchFamily="2" charset="-122"/>
            </a:endParaRPr>
          </a:p>
        </p:txBody>
      </p:sp>
      <p:graphicFrame>
        <p:nvGraphicFramePr>
          <p:cNvPr id="26629" name="对象 22938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36" name="" r:id="rId1" imgW="114300" imgH="215265" progId="Equation.3">
                  <p:embed/>
                </p:oleObj>
              </mc:Choice>
              <mc:Fallback>
                <p:oleObj name="" r:id="rId1" imgW="114300" imgH="215265" progId="Equation.3">
                  <p:embed/>
                  <p:pic>
                    <p:nvPicPr>
                      <p:cNvPr id="0" name="图片 313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pSp>
        <p:nvGrpSpPr>
          <p:cNvPr id="229383" name="组合 229382"/>
          <p:cNvGrpSpPr/>
          <p:nvPr/>
        </p:nvGrpSpPr>
        <p:grpSpPr>
          <a:xfrm>
            <a:off x="685800" y="5791200"/>
            <a:ext cx="8229600" cy="609600"/>
            <a:chOff x="432" y="3456"/>
            <a:chExt cx="5184" cy="384"/>
          </a:xfrm>
        </p:grpSpPr>
        <p:sp>
          <p:nvSpPr>
            <p:cNvPr id="26631" name="矩形 229383"/>
            <p:cNvSpPr/>
            <p:nvPr/>
          </p:nvSpPr>
          <p:spPr>
            <a:xfrm>
              <a:off x="432" y="3456"/>
              <a:ext cx="5184" cy="384"/>
            </a:xfrm>
            <a:prstGeom prst="rect">
              <a:avLst/>
            </a:prstGeom>
            <a:gradFill rotWithShape="0">
              <a:gsLst>
                <a:gs pos="0">
                  <a:schemeClr val="accent1"/>
                </a:gs>
                <a:gs pos="100000">
                  <a:srgbClr val="767676"/>
                </a:gs>
              </a:gsLst>
              <a:lin ang="5400000" scaled="1"/>
              <a:tileRect/>
            </a:grad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特别地，</a:t>
              </a:r>
              <a:r>
                <a:rPr lang="zh-CN" altLang="en-US" sz="2800" b="1" i="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不能整除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时，记为</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6632" name="直接连接符 229384"/>
            <p:cNvSpPr/>
            <p:nvPr/>
          </p:nvSpPr>
          <p:spPr>
            <a:xfrm flipV="1">
              <a:off x="4848" y="3600"/>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46"/>
                                            </p:txEl>
                                          </p:spTgt>
                                        </p:tgtEl>
                                        <p:attrNameLst>
                                          <p:attrName>style.visibility</p:attrName>
                                        </p:attrNameLst>
                                      </p:cBhvr>
                                      <p:to>
                                        <p:strVal val="visible"/>
                                      </p:to>
                                    </p:set>
                                    <p:animEffect transition="in" filter="wipe(left)">
                                      <p:cBhvr>
                                        <p:cTn id="7" dur="500"/>
                                        <p:tgtEl>
                                          <p:spTgt spid="229379">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charRg st="46" end="48"/>
                                            </p:txEl>
                                          </p:spTgt>
                                        </p:tgtEl>
                                        <p:attrNameLst>
                                          <p:attrName>style.visibility</p:attrName>
                                        </p:attrNameLst>
                                      </p:cBhvr>
                                      <p:to>
                                        <p:strVal val="visible"/>
                                      </p:to>
                                    </p:set>
                                    <p:animEffect transition="in" filter="wipe(left)">
                                      <p:cBhvr>
                                        <p:cTn id="12" dur="500"/>
                                        <p:tgtEl>
                                          <p:spTgt spid="229379">
                                            <p:txEl>
                                              <p:charRg st="46"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charRg st="48" end="95"/>
                                            </p:txEl>
                                          </p:spTgt>
                                        </p:tgtEl>
                                        <p:attrNameLst>
                                          <p:attrName>style.visibility</p:attrName>
                                        </p:attrNameLst>
                                      </p:cBhvr>
                                      <p:to>
                                        <p:strVal val="visible"/>
                                      </p:to>
                                    </p:set>
                                    <p:animEffect transition="in" filter="wipe(left)">
                                      <p:cBhvr>
                                        <p:cTn id="17" dur="500"/>
                                        <p:tgtEl>
                                          <p:spTgt spid="229379">
                                            <p:txEl>
                                              <p:charRg st="48"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9">
                                            <p:txEl>
                                              <p:charRg st="95" end="140"/>
                                            </p:txEl>
                                          </p:spTgt>
                                        </p:tgtEl>
                                        <p:attrNameLst>
                                          <p:attrName>style.visibility</p:attrName>
                                        </p:attrNameLst>
                                      </p:cBhvr>
                                      <p:to>
                                        <p:strVal val="visible"/>
                                      </p:to>
                                    </p:set>
                                    <p:animEffect transition="in" filter="wipe(left)">
                                      <p:cBhvr>
                                        <p:cTn id="22" dur="500"/>
                                        <p:tgtEl>
                                          <p:spTgt spid="229379">
                                            <p:txEl>
                                              <p:charRg st="95"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379">
                                            <p:txEl>
                                              <p:charRg st="140" end="176"/>
                                            </p:txEl>
                                          </p:spTgt>
                                        </p:tgtEl>
                                        <p:attrNameLst>
                                          <p:attrName>style.visibility</p:attrName>
                                        </p:attrNameLst>
                                      </p:cBhvr>
                                      <p:to>
                                        <p:strVal val="visible"/>
                                      </p:to>
                                    </p:set>
                                    <p:animEffect transition="in" filter="wipe(left)">
                                      <p:cBhvr>
                                        <p:cTn id="27" dur="500"/>
                                        <p:tgtEl>
                                          <p:spTgt spid="229379">
                                            <p:txEl>
                                              <p:charRg st="140" end="1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93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93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nimBg="1"/>
      <p:bldP spid="22938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标题 230401"/>
          <p:cNvSpPr>
            <a:spLocks noGrp="1"/>
          </p:cNvSpPr>
          <p:nvPr>
            <p:ph type="title"/>
          </p:nvPr>
        </p:nvSpPr>
        <p:spPr>
          <a:xfrm>
            <a:off x="609600" y="125413"/>
            <a:ext cx="7848600" cy="13843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5</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zh-CN" altLang="en-US" sz="2800" b="1">
                <a:solidFill>
                  <a:schemeClr val="tx1"/>
                </a:solidFill>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ea typeface="宋体" panose="02010600030101010101" pitchFamily="2" charset="-122"/>
              </a:rPr>
              <a:t>因</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0403" name="矩形 230402"/>
          <p:cNvSpPr/>
          <p:nvPr/>
        </p:nvSpPr>
        <p:spPr>
          <a:xfrm>
            <a:off x="533400" y="2133600"/>
            <a:ext cx="85344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Times New Roman" panose="02020803070505020304" pitchFamily="18" charset="0"/>
                <a:ea typeface="宋体" panose="02010600030101010101" pitchFamily="2" charset="-122"/>
              </a:rPr>
              <a:t>整除性判别</a:t>
            </a:r>
            <a:endParaRPr lang="zh-CN" altLang="en-US" sz="2800" b="1" dirty="0">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   定理</a:t>
            </a:r>
            <a:r>
              <a:rPr lang="en-US" altLang="zh-CN" sz="2800" b="1" dirty="0">
                <a:solidFill>
                  <a:schemeClr val="tx2"/>
                </a:solidFill>
                <a:latin typeface="Times New Roman Bold" panose="02020803070505020304" charset="0"/>
                <a:ea typeface="宋体" panose="02010600030101010101" pitchFamily="2" charset="-122"/>
              </a:rPr>
              <a:t>1</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余式为零</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
        <p:nvSpPr>
          <p:cNvPr id="230404" name="矩形 230403"/>
          <p:cNvSpPr/>
          <p:nvPr/>
        </p:nvSpPr>
        <p:spPr>
          <a:xfrm>
            <a:off x="468313" y="4114800"/>
            <a:ext cx="8675687" cy="2590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a:t>
            </a:r>
            <a:r>
              <a:rPr lang="zh-CN" altLang="en-US"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 </a:t>
            </a:r>
            <a:r>
              <a:rPr lang="en-US" altLang="zh-CN"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zh-CN" altLang="en-US" sz="2800" b="1" dirty="0">
                <a:latin typeface="Verdana" panose="020B08040305040B0204" pitchFamily="34" charset="0"/>
                <a:ea typeface="宋体" panose="02010600030101010101" pitchFamily="2" charset="-122"/>
                <a:sym typeface="Symbol" pitchFamily="18" charset="2"/>
              </a:rPr>
              <a:t>若余式</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endParaRPr lang="zh-CN" altLang="en-US"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p:txBody>
      </p:sp>
      <p:graphicFrame>
        <p:nvGraphicFramePr>
          <p:cNvPr id="230405" name="对象 230404"/>
          <p:cNvGraphicFramePr/>
          <p:nvPr/>
        </p:nvGraphicFramePr>
        <p:xfrm>
          <a:off x="4443413" y="685800"/>
          <a:ext cx="2566987" cy="1016000"/>
        </p:xfrm>
        <a:graphic>
          <a:graphicData uri="http://schemas.openxmlformats.org/presentationml/2006/ole">
            <mc:AlternateContent xmlns:mc="http://schemas.openxmlformats.org/markup-compatibility/2006">
              <mc:Choice xmlns:v="urn:schemas-microsoft-com:vml" Requires="v">
                <p:oleObj spid="_x0000_s3138" name="" r:id="rId1" imgW="1230630" imgH="405765" progId="Equation.3">
                  <p:embed/>
                </p:oleObj>
              </mc:Choice>
              <mc:Fallback>
                <p:oleObj name="" r:id="rId1" imgW="1230630" imgH="405765" progId="Equation.3">
                  <p:embed/>
                  <p:pic>
                    <p:nvPicPr>
                      <p:cNvPr id="0" name="图片 3137"/>
                      <p:cNvPicPr/>
                      <p:nvPr/>
                    </p:nvPicPr>
                    <p:blipFill>
                      <a:blip r:embed="rId2"/>
                      <a:stretch>
                        <a:fillRect/>
                      </a:stretch>
                    </p:blipFill>
                    <p:spPr>
                      <a:xfrm>
                        <a:off x="4443413" y="685800"/>
                        <a:ext cx="2566987" cy="1016000"/>
                      </a:xfrm>
                      <a:prstGeom prst="rect">
                        <a:avLst/>
                      </a:prstGeom>
                      <a:noFill/>
                      <a:ln w="38100">
                        <a:noFill/>
                        <a:miter/>
                      </a:ln>
                    </p:spPr>
                  </p:pic>
                </p:oleObj>
              </mc:Fallback>
            </mc:AlternateContent>
          </a:graphicData>
        </a:graphic>
      </p:graphicFrame>
      <p:sp>
        <p:nvSpPr>
          <p:cNvPr id="230406" name="线形标注 2 230405"/>
          <p:cNvSpPr/>
          <p:nvPr/>
        </p:nvSpPr>
        <p:spPr>
          <a:xfrm>
            <a:off x="6705600" y="1524000"/>
            <a:ext cx="914400" cy="523875"/>
          </a:xfrm>
          <a:prstGeom prst="borderCallout2">
            <a:avLst>
              <a:gd name="adj1" fmla="val 21819"/>
              <a:gd name="adj2" fmla="val -8333"/>
              <a:gd name="adj3" fmla="val 21819"/>
              <a:gd name="adj4" fmla="val -8333"/>
              <a:gd name="adj5" fmla="val 21819"/>
              <a:gd name="adj6" fmla="val -233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left)">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charRg st="0" end="9"/>
                                            </p:txEl>
                                          </p:spTgt>
                                        </p:tgtEl>
                                        <p:attrNameLst>
                                          <p:attrName>style.visibility</p:attrName>
                                        </p:attrNameLst>
                                      </p:cBhvr>
                                      <p:to>
                                        <p:strVal val="visible"/>
                                      </p:to>
                                    </p:set>
                                    <p:animEffect transition="in" filter="wipe(left)">
                                      <p:cBhvr>
                                        <p:cTn id="21" dur="500"/>
                                        <p:tgtEl>
                                          <p:spTgt spid="230403">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0403">
                                            <p:txEl>
                                              <p:charRg st="9" end="56"/>
                                            </p:txEl>
                                          </p:spTgt>
                                        </p:tgtEl>
                                        <p:attrNameLst>
                                          <p:attrName>style.visibility</p:attrName>
                                        </p:attrNameLst>
                                      </p:cBhvr>
                                      <p:to>
                                        <p:strVal val="visible"/>
                                      </p:to>
                                    </p:set>
                                    <p:animEffect transition="in" filter="wipe(left)">
                                      <p:cBhvr>
                                        <p:cTn id="26" dur="500"/>
                                        <p:tgtEl>
                                          <p:spTgt spid="230403">
                                            <p:txEl>
                                              <p:charRg st="9" end="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0403">
                                            <p:txEl>
                                              <p:charRg st="56" end="110"/>
                                            </p:txEl>
                                          </p:spTgt>
                                        </p:tgtEl>
                                        <p:attrNameLst>
                                          <p:attrName>style.visibility</p:attrName>
                                        </p:attrNameLst>
                                      </p:cBhvr>
                                      <p:to>
                                        <p:strVal val="visible"/>
                                      </p:to>
                                    </p:set>
                                    <p:animEffect transition="in" filter="wipe(left)">
                                      <p:cBhvr>
                                        <p:cTn id="31" dur="500"/>
                                        <p:tgtEl>
                                          <p:spTgt spid="230403">
                                            <p:txEl>
                                              <p:charRg st="56" end="1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04">
                                            <p:txEl>
                                              <p:charRg st="0" end="50"/>
                                            </p:txEl>
                                          </p:spTgt>
                                        </p:tgtEl>
                                        <p:attrNameLst>
                                          <p:attrName>style.visibility</p:attrName>
                                        </p:attrNameLst>
                                      </p:cBhvr>
                                      <p:to>
                                        <p:strVal val="visible"/>
                                      </p:to>
                                    </p:set>
                                    <p:animEffect transition="in" filter="wipe(left)">
                                      <p:cBhvr>
                                        <p:cTn id="36" dur="500"/>
                                        <p:tgtEl>
                                          <p:spTgt spid="230404">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xEl>
                                              <p:charRg st="50" end="77"/>
                                            </p:txEl>
                                          </p:spTgt>
                                        </p:tgtEl>
                                        <p:attrNameLst>
                                          <p:attrName>style.visibility</p:attrName>
                                        </p:attrNameLst>
                                      </p:cBhvr>
                                      <p:to>
                                        <p:strVal val="visible"/>
                                      </p:to>
                                    </p:set>
                                    <p:animEffect transition="in" filter="wipe(left)">
                                      <p:cBhvr>
                                        <p:cTn id="41" dur="500"/>
                                        <p:tgtEl>
                                          <p:spTgt spid="230404">
                                            <p:txEl>
                                              <p:charRg st="50" end="7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0404">
                                            <p:txEl>
                                              <p:charRg st="77" end="128"/>
                                            </p:txEl>
                                          </p:spTgt>
                                        </p:tgtEl>
                                        <p:attrNameLst>
                                          <p:attrName>style.visibility</p:attrName>
                                        </p:attrNameLst>
                                      </p:cBhvr>
                                      <p:to>
                                        <p:strVal val="visible"/>
                                      </p:to>
                                    </p:set>
                                    <p:animEffect transition="in" filter="wipe(left)">
                                      <p:cBhvr>
                                        <p:cTn id="46" dur="500"/>
                                        <p:tgtEl>
                                          <p:spTgt spid="230404">
                                            <p:txEl>
                                              <p:charRg st="77" end="12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0404">
                                            <p:txEl>
                                              <p:charRg st="128" end="149"/>
                                            </p:txEl>
                                          </p:spTgt>
                                        </p:tgtEl>
                                        <p:attrNameLst>
                                          <p:attrName>style.visibility</p:attrName>
                                        </p:attrNameLst>
                                      </p:cBhvr>
                                      <p:to>
                                        <p:strVal val="visible"/>
                                      </p:to>
                                    </p:set>
                                    <p:animEffect transition="in" filter="wipe(left)">
                                      <p:cBhvr>
                                        <p:cTn id="51" dur="500"/>
                                        <p:tgtEl>
                                          <p:spTgt spid="230404">
                                            <p:txEl>
                                              <p:charRg st="128"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uiExpand="1" build="p"/>
      <p:bldP spid="230404" grpId="0" uiExpand="1" build="p"/>
      <p:bldP spid="23040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231425"/>
          <p:cNvSpPr>
            <a:spLocks noGrp="1"/>
          </p:cNvSpPr>
          <p:nvPr>
            <p:ph type="title"/>
          </p:nvPr>
        </p:nvSpPr>
        <p:spPr>
          <a:xfrm>
            <a:off x="533400" y="297815"/>
            <a:ext cx="7848600" cy="95313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设</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6</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判断</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能否整除</a:t>
            </a:r>
            <a:r>
              <a:rPr lang="zh-CN" altLang="en-US" sz="2800" b="1" dirty="0">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1427" name="线形标注 2 231426"/>
          <p:cNvSpPr/>
          <p:nvPr/>
        </p:nvSpPr>
        <p:spPr>
          <a:xfrm>
            <a:off x="5943600" y="5943600"/>
            <a:ext cx="1524000" cy="523875"/>
          </a:xfrm>
          <a:prstGeom prst="borderCallout2">
            <a:avLst>
              <a:gd name="adj1" fmla="val 21819"/>
              <a:gd name="adj2" fmla="val -5000"/>
              <a:gd name="adj3" fmla="val 21819"/>
              <a:gd name="adj4" fmla="val -5000"/>
              <a:gd name="adj5" fmla="val -20301"/>
              <a:gd name="adj6" fmla="val -394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a:t>
            </a:r>
            <a:endParaRPr lang="en-US" altLang="zh-CN" sz="2800" b="1">
              <a:latin typeface="Times New Roman" panose="02020803070505020304" pitchFamily="18" charset="0"/>
              <a:ea typeface="宋体" panose="02010600030101010101" pitchFamily="2" charset="-122"/>
            </a:endParaRPr>
          </a:p>
        </p:txBody>
      </p:sp>
      <p:graphicFrame>
        <p:nvGraphicFramePr>
          <p:cNvPr id="231428" name="对象 231427"/>
          <p:cNvGraphicFramePr/>
          <p:nvPr/>
        </p:nvGraphicFramePr>
        <p:xfrm>
          <a:off x="1066800" y="1752600"/>
          <a:ext cx="7205663" cy="4275138"/>
        </p:xfrm>
        <a:graphic>
          <a:graphicData uri="http://schemas.openxmlformats.org/presentationml/2006/ole">
            <mc:AlternateContent xmlns:mc="http://schemas.openxmlformats.org/markup-compatibility/2006">
              <mc:Choice xmlns:v="urn:schemas-microsoft-com:vml" Requires="v">
                <p:oleObj spid="_x0000_s3128" name="" r:id="rId1" imgW="3111500" imgH="1854200" progId="Equation.3">
                  <p:embed/>
                </p:oleObj>
              </mc:Choice>
              <mc:Fallback>
                <p:oleObj name="" r:id="rId1" imgW="3111500" imgH="1854200" progId="Equation.3">
                  <p:embed/>
                  <p:pic>
                    <p:nvPicPr>
                      <p:cNvPr id="0" name="图片 3127"/>
                      <p:cNvPicPr/>
                      <p:nvPr/>
                    </p:nvPicPr>
                    <p:blipFill>
                      <a:blip r:embed="rId2"/>
                      <a:stretch>
                        <a:fillRect/>
                      </a:stretch>
                    </p:blipFill>
                    <p:spPr>
                      <a:xfrm>
                        <a:off x="1066800" y="1752600"/>
                        <a:ext cx="7205663" cy="4275138"/>
                      </a:xfrm>
                      <a:prstGeom prst="rect">
                        <a:avLst/>
                      </a:prstGeom>
                      <a:noFill/>
                      <a:ln w="38100">
                        <a:noFill/>
                        <a:miter/>
                      </a:ln>
                    </p:spPr>
                  </p:pic>
                </p:oleObj>
              </mc:Fallback>
            </mc:AlternateContent>
          </a:graphicData>
        </a:graphic>
      </p:graphicFrame>
      <p:sp>
        <p:nvSpPr>
          <p:cNvPr id="231429" name="矩形 231428"/>
          <p:cNvSpPr/>
          <p:nvPr/>
        </p:nvSpPr>
        <p:spPr>
          <a:xfrm>
            <a:off x="615950" y="1317625"/>
            <a:ext cx="1165225" cy="519113"/>
          </a:xfrm>
          <a:prstGeom prst="rect">
            <a:avLst/>
          </a:prstGeom>
          <a:noFill/>
          <a:ln w="9525">
            <a:noFill/>
          </a:ln>
        </p:spPr>
        <p:txBody>
          <a:bodyPr wrap="none" anchor="t">
            <a:spAutoFit/>
          </a:bodyPr>
          <a:p>
            <a:pPr indent="0" algn="ctr"/>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a:t>
            </a:r>
            <a:endParaRPr lang="zh-CN" altLang="en-US" sz="2800" b="1" dirty="0">
              <a:latin typeface="Times New Roman" panose="02020803070505020304" pitchFamily="18" charset="0"/>
              <a:ea typeface="宋体" panose="02010600030101010101" pitchFamily="2" charset="-122"/>
            </a:endParaRPr>
          </a:p>
        </p:txBody>
      </p:sp>
      <p:grpSp>
        <p:nvGrpSpPr>
          <p:cNvPr id="231430" name="组合 231429"/>
          <p:cNvGrpSpPr/>
          <p:nvPr/>
        </p:nvGrpSpPr>
        <p:grpSpPr>
          <a:xfrm>
            <a:off x="1090613" y="6096000"/>
            <a:ext cx="2719387" cy="522288"/>
            <a:chOff x="687" y="3840"/>
            <a:chExt cx="1713" cy="329"/>
          </a:xfrm>
        </p:grpSpPr>
        <p:sp>
          <p:nvSpPr>
            <p:cNvPr id="28678" name="矩形 231430"/>
            <p:cNvSpPr/>
            <p:nvPr/>
          </p:nvSpPr>
          <p:spPr>
            <a:xfrm>
              <a:off x="687" y="3840"/>
              <a:ext cx="1713" cy="329"/>
            </a:xfrm>
            <a:prstGeom prst="rect">
              <a:avLst/>
            </a:prstGeom>
            <a:noFill/>
            <a:ln w="9525">
              <a:noFill/>
            </a:ln>
          </p:spPr>
          <p:txBody>
            <a:bodyPr anchor="t">
              <a:spAutoFit/>
            </a:bodyPr>
            <a:p>
              <a:pPr indent="0" algn="ctr"/>
              <a:r>
                <a:rPr lang="zh-CN" altLang="en-US" sz="2800" b="1" dirty="0">
                  <a:latin typeface="Times New Roman" panose="02020803070505020304" pitchFamily="18" charset="0"/>
                  <a:ea typeface="宋体" panose="02010600030101010101" pitchFamily="2" charset="-122"/>
                </a:rPr>
                <a:t>因此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8679" name="直接连接符 231431"/>
            <p:cNvSpPr/>
            <p:nvPr/>
          </p:nvSpPr>
          <p:spPr>
            <a:xfrm flipV="1">
              <a:off x="1728" y="3984"/>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up)">
                                      <p:cBhvr>
                                        <p:cTn id="12" dur="500"/>
                                        <p:tgtEl>
                                          <p:spTgt spid="2314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430"/>
                                        </p:tgtEl>
                                        <p:attrNameLst>
                                          <p:attrName>style.visibility</p:attrName>
                                        </p:attrNameLst>
                                      </p:cBhvr>
                                      <p:to>
                                        <p:strVal val="visible"/>
                                      </p:to>
                                    </p:set>
                                    <p:animEffect transition="in" filter="wipe(left)">
                                      <p:cBhvr>
                                        <p:cTn id="21"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p:bldP spid="231429" grpId="0" uiExpand="1"/>
    </p:bldLst>
  </p:timing>
</p:sld>
</file>

<file path=ppt/slides/slide25.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697" name="标题 232449"/>
          <p:cNvSpPr>
            <a:spLocks noGrp="1"/>
          </p:cNvSpPr>
          <p:nvPr>
            <p:ph type="title"/>
          </p:nvPr>
        </p:nvSpPr>
        <p:spPr>
          <a:xfrm>
            <a:off x="533400" y="266700"/>
            <a:ext cx="73914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en-US" altLang="zh-CN" sz="2800" b="1" i="1">
                <a:solidFill>
                  <a:schemeClr val="tx1"/>
                </a:solidFill>
                <a:latin typeface="Times New Roman" panose="02020803070505020304" pitchFamily="18" charset="0"/>
                <a:ea typeface="宋体" panose="02010600030101010101" pitchFamily="2" charset="-122"/>
              </a:rPr>
              <a:t>m,p,q </a:t>
            </a:r>
            <a:r>
              <a:rPr lang="zh-CN" altLang="en-US" sz="2800" b="1" dirty="0">
                <a:solidFill>
                  <a:schemeClr val="tx1"/>
                </a:solidFill>
                <a:latin typeface="Times New Roman" panose="02020803070505020304" pitchFamily="18" charset="0"/>
                <a:ea typeface="宋体" panose="02010600030101010101" pitchFamily="2" charset="-122"/>
              </a:rPr>
              <a:t>满足什么条件，</a:t>
            </a:r>
            <a:r>
              <a:rPr lang="zh-CN" altLang="en-US" sz="2800" b="1" i="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mx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latin typeface="Times New Roman" panose="02020803070505020304" pitchFamily="18" charset="0"/>
                <a:ea typeface="宋体" panose="02010600030101010101" pitchFamily="2" charset="-122"/>
              </a:rPr>
              <a:t>能整除</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px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q</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2451" name="矩形 232450"/>
          <p:cNvSpPr/>
          <p:nvPr/>
        </p:nvSpPr>
        <p:spPr>
          <a:xfrm>
            <a:off x="592138" y="1233488"/>
            <a:ext cx="3827462" cy="519112"/>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由带余除法，得</a:t>
            </a:r>
            <a:endParaRPr lang="zh-CN" altLang="en-US" sz="2800" b="1" dirty="0">
              <a:latin typeface="Times New Roman" panose="02020803070505020304" pitchFamily="18" charset="0"/>
              <a:ea typeface="宋体" panose="02010600030101010101" pitchFamily="2" charset="-122"/>
            </a:endParaRPr>
          </a:p>
        </p:txBody>
      </p:sp>
      <p:sp>
        <p:nvSpPr>
          <p:cNvPr id="232453" name="矩形 232452"/>
          <p:cNvSpPr/>
          <p:nvPr/>
        </p:nvSpPr>
        <p:spPr>
          <a:xfrm>
            <a:off x="742950" y="1828800"/>
            <a:ext cx="7791450" cy="22098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 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+1=0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=0</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p</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baseline="30000">
                <a:solidFill>
                  <a:schemeClr val="tx2"/>
                </a:solidFill>
                <a:latin typeface="Times New Roman" panose="02020803070505020304" pitchFamily="18" charset="0"/>
                <a:ea typeface="宋体" panose="02010600030101010101" pitchFamily="2" charset="-122"/>
              </a:rPr>
              <a:t>2  </a:t>
            </a:r>
            <a:r>
              <a:rPr lang="zh-CN" altLang="en-US" sz="2800" b="1">
                <a:solidFill>
                  <a:schemeClr val="tx2"/>
                </a:solidFill>
                <a:latin typeface="Times New Roman" panose="02020803070505020304" pitchFamily="18" charset="0"/>
                <a:ea typeface="宋体" panose="02010600030101010101" pitchFamily="2" charset="-122"/>
              </a:rPr>
              <a:t>且 </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3">
                                            <p:txEl>
                                              <p:charRg st="0" end="42"/>
                                            </p:txEl>
                                          </p:spTgt>
                                        </p:tgtEl>
                                        <p:attrNameLst>
                                          <p:attrName>style.visibility</p:attrName>
                                        </p:attrNameLst>
                                      </p:cBhvr>
                                      <p:to>
                                        <p:strVal val="visible"/>
                                      </p:to>
                                    </p:set>
                                    <p:animEffect transition="in" filter="wipe(left)">
                                      <p:cBhvr>
                                        <p:cTn id="12" dur="500"/>
                                        <p:tgtEl>
                                          <p:spTgt spid="232453">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3">
                                            <p:txEl>
                                              <p:charRg st="42" end="75"/>
                                            </p:txEl>
                                          </p:spTgt>
                                        </p:tgtEl>
                                        <p:attrNameLst>
                                          <p:attrName>style.visibility</p:attrName>
                                        </p:attrNameLst>
                                      </p:cBhvr>
                                      <p:to>
                                        <p:strVal val="visible"/>
                                      </p:to>
                                    </p:set>
                                    <p:animEffect transition="in" filter="wipe(left)">
                                      <p:cBhvr>
                                        <p:cTn id="17" dur="500"/>
                                        <p:tgtEl>
                                          <p:spTgt spid="232453">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3">
                                            <p:txEl>
                                              <p:charRg st="75" end="108"/>
                                            </p:txEl>
                                          </p:spTgt>
                                        </p:tgtEl>
                                        <p:attrNameLst>
                                          <p:attrName>style.visibility</p:attrName>
                                        </p:attrNameLst>
                                      </p:cBhvr>
                                      <p:to>
                                        <p:strVal val="visible"/>
                                      </p:to>
                                    </p:set>
                                    <p:animEffect transition="in" filter="wipe(left)">
                                      <p:cBhvr>
                                        <p:cTn id="22" dur="500"/>
                                        <p:tgtEl>
                                          <p:spTgt spid="232453">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3">
                                            <p:txEl>
                                              <p:charRg st="108" end="143"/>
                                            </p:txEl>
                                          </p:spTgt>
                                        </p:tgtEl>
                                        <p:attrNameLst>
                                          <p:attrName>style.visibility</p:attrName>
                                        </p:attrNameLst>
                                      </p:cBhvr>
                                      <p:to>
                                        <p:strVal val="visible"/>
                                      </p:to>
                                    </p:set>
                                    <p:animEffect transition="in" filter="wipe(left)">
                                      <p:cBhvr>
                                        <p:cTn id="27" dur="500"/>
                                        <p:tgtEl>
                                          <p:spTgt spid="232453">
                                            <p:txEl>
                                              <p:charRg st="10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233473"/>
          <p:cNvSpPr>
            <a:spLocks noGrp="1"/>
          </p:cNvSpPr>
          <p:nvPr>
            <p:ph type="title"/>
          </p:nvPr>
        </p:nvSpPr>
        <p:spPr>
          <a:xfrm>
            <a:off x="533400" y="172085"/>
            <a:ext cx="8305800" cy="138366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证明：如果</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zh-CN" altLang="en-US" sz="2800" b="1">
                <a:solidFill>
                  <a:schemeClr val="tx1"/>
                </a:solidFill>
                <a:latin typeface="Times New Roman" panose="02020803070505020304" pitchFamily="18" charset="0"/>
                <a:ea typeface="宋体" panose="02010600030101010101" pitchFamily="2" charset="-122"/>
              </a:rPr>
              <a:t>，</a:t>
            </a:r>
            <a:br>
              <a:rPr lang="zh-CN" altLang="en-US" sz="2800" b="1">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那么</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sym typeface="+mn-ea"/>
              </a:rPr>
              <a:t>, </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3475" name="矩形 233474"/>
          <p:cNvSpPr/>
          <p:nvPr/>
        </p:nvSpPr>
        <p:spPr>
          <a:xfrm>
            <a:off x="592138" y="1900238"/>
            <a:ext cx="5427662" cy="522287"/>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由假设，有</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使</a:t>
            </a:r>
            <a:endParaRPr lang="zh-CN" altLang="en-US" sz="2800" b="1">
              <a:latin typeface="Times New Roman" panose="02020803070505020304" pitchFamily="18" charset="0"/>
              <a:ea typeface="宋体" panose="02010600030101010101" pitchFamily="2" charset="-122"/>
            </a:endParaRPr>
          </a:p>
        </p:txBody>
      </p:sp>
      <p:sp>
        <p:nvSpPr>
          <p:cNvPr id="233476" name="矩形 233475"/>
          <p:cNvSpPr/>
          <p:nvPr/>
        </p:nvSpPr>
        <p:spPr>
          <a:xfrm>
            <a:off x="609600" y="5553075"/>
            <a:ext cx="7350125" cy="522288"/>
          </a:xfrm>
          <a:prstGeom prst="rect">
            <a:avLst/>
          </a:prstGeom>
          <a:noFill/>
          <a:ln w="9525">
            <a:noFill/>
          </a:ln>
        </p:spPr>
        <p:txBody>
          <a:bodyPr wrap="square" anchor="t">
            <a:spAutoFit/>
          </a:bodyPr>
          <a:p>
            <a:pPr indent="0"/>
            <a:r>
              <a:rPr lang="zh-CN" altLang="en-US" sz="2800" b="1" dirty="0">
                <a:latin typeface="Times New Roman" panose="02020803070505020304" pitchFamily="18" charset="0"/>
                <a:ea typeface="宋体" panose="02010600030101010101" pitchFamily="2" charset="-122"/>
              </a:rPr>
              <a:t>由整除的定义，知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2</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endParaRPr lang="en-US" altLang="zh-CN" sz="2800" b="1" i="1">
              <a:latin typeface="Times New Roman" panose="02020803070505020304" pitchFamily="18" charset="0"/>
              <a:ea typeface="宋体" panose="02010600030101010101" pitchFamily="2" charset="-122"/>
            </a:endParaRPr>
          </a:p>
        </p:txBody>
      </p:sp>
      <p:sp>
        <p:nvSpPr>
          <p:cNvPr id="233477" name="矩形 233476"/>
          <p:cNvSpPr/>
          <p:nvPr/>
        </p:nvSpPr>
        <p:spPr>
          <a:xfrm>
            <a:off x="1295400" y="2495550"/>
            <a:ext cx="7239000" cy="15240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br>
              <a:rPr lang="en-US" altLang="zh-CN" sz="2800" b="1" dirty="0">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因此</a:t>
            </a:r>
            <a:endParaRPr lang="zh-CN" altLang="en-US" sz="2800" b="1" i="1">
              <a:latin typeface="Times New Roman" panose="02020803070505020304" pitchFamily="18" charset="0"/>
              <a:ea typeface="宋体" panose="02010600030101010101" pitchFamily="2" charset="-122"/>
            </a:endParaRPr>
          </a:p>
        </p:txBody>
      </p:sp>
      <p:graphicFrame>
        <p:nvGraphicFramePr>
          <p:cNvPr id="233478" name="对象 233477"/>
          <p:cNvGraphicFramePr/>
          <p:nvPr/>
        </p:nvGraphicFramePr>
        <p:xfrm>
          <a:off x="2312988" y="3867150"/>
          <a:ext cx="4627562" cy="1619250"/>
        </p:xfrm>
        <a:graphic>
          <a:graphicData uri="http://schemas.openxmlformats.org/presentationml/2006/ole">
            <mc:AlternateContent xmlns:mc="http://schemas.openxmlformats.org/markup-compatibility/2006">
              <mc:Choice xmlns:v="urn:schemas-microsoft-com:vml" Requires="v">
                <p:oleObj spid="_x0000_s3139" name="" r:id="rId1" imgW="1993265" imgH="761365" progId="Equation.3">
                  <p:embed/>
                </p:oleObj>
              </mc:Choice>
              <mc:Fallback>
                <p:oleObj name="" r:id="rId1" imgW="1993265" imgH="761365" progId="Equation.3">
                  <p:embed/>
                  <p:pic>
                    <p:nvPicPr>
                      <p:cNvPr id="0" name="图片 3138"/>
                      <p:cNvPicPr/>
                      <p:nvPr/>
                    </p:nvPicPr>
                    <p:blipFill>
                      <a:blip r:embed="rId2"/>
                      <a:stretch>
                        <a:fillRect/>
                      </a:stretch>
                    </p:blipFill>
                    <p:spPr>
                      <a:xfrm>
                        <a:off x="2312988" y="3867150"/>
                        <a:ext cx="4627562" cy="1619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xEl>
                                              <p:charRg st="0" end="41"/>
                                            </p:txEl>
                                          </p:spTgt>
                                        </p:tgtEl>
                                        <p:attrNameLst>
                                          <p:attrName>style.visibility</p:attrName>
                                        </p:attrNameLst>
                                      </p:cBhvr>
                                      <p:to>
                                        <p:strVal val="visible"/>
                                      </p:to>
                                    </p:set>
                                    <p:animEffect transition="in" filter="wipe(left)">
                                      <p:cBhvr>
                                        <p:cTn id="12" dur="500"/>
                                        <p:tgtEl>
                                          <p:spTgt spid="23347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7">
                                            <p:txEl>
                                              <p:charRg st="41" end="84"/>
                                            </p:txEl>
                                          </p:spTgt>
                                        </p:tgtEl>
                                        <p:attrNameLst>
                                          <p:attrName>style.visibility</p:attrName>
                                        </p:attrNameLst>
                                      </p:cBhvr>
                                      <p:to>
                                        <p:strVal val="visible"/>
                                      </p:to>
                                    </p:set>
                                    <p:animEffect transition="in" filter="wipe(left)">
                                      <p:cBhvr>
                                        <p:cTn id="17" dur="500"/>
                                        <p:tgtEl>
                                          <p:spTgt spid="233477">
                                            <p:txEl>
                                              <p:charRg st="41"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wipe(left)">
                                      <p:cBhvr>
                                        <p:cTn id="22" dur="500"/>
                                        <p:tgtEl>
                                          <p:spTgt spid="2334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xEl>
                                              <p:charRg st="0" end="37"/>
                                            </p:txEl>
                                          </p:spTgt>
                                        </p:tgtEl>
                                        <p:attrNameLst>
                                          <p:attrName>style.visibility</p:attrName>
                                        </p:attrNameLst>
                                      </p:cBhvr>
                                      <p:to>
                                        <p:strVal val="visible"/>
                                      </p:to>
                                    </p:set>
                                    <p:animEffect transition="in" filter="wipe(left)">
                                      <p:cBhvr>
                                        <p:cTn id="27" dur="500"/>
                                        <p:tgtEl>
                                          <p:spTgt spid="233476">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build="p"/>
      <p:bldP spid="23347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标题 234497"/>
          <p:cNvSpPr>
            <a:spLocks noGrp="1"/>
          </p:cNvSpPr>
          <p:nvPr>
            <p:ph type="title"/>
          </p:nvPr>
        </p:nvSpPr>
        <p:spPr>
          <a:xfrm>
            <a:off x="871538" y="544513"/>
            <a:ext cx="2557462" cy="522287"/>
          </a:xfrm>
        </p:spPr>
        <p:txBody>
          <a:bodyPr wrap="square" anchor="b">
            <a:spAutoFit/>
          </a:bodyPr>
          <a:p>
            <a:pPr>
              <a:buClr>
                <a:schemeClr val="tx2"/>
              </a:buClr>
              <a:buNone/>
            </a:pP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整除的性质</a:t>
            </a:r>
            <a:endParaRPr lang="zh-CN" altLang="en-US" sz="2800" b="1">
              <a:latin typeface="Times New Roman" panose="02020803070505020304" pitchFamily="18" charset="0"/>
              <a:ea typeface="宋体" panose="02010600030101010101" pitchFamily="2" charset="-122"/>
            </a:endParaRPr>
          </a:p>
        </p:txBody>
      </p:sp>
      <p:sp>
        <p:nvSpPr>
          <p:cNvPr id="234499" name="内容占位符 234498"/>
          <p:cNvSpPr>
            <a:spLocks noGrp="1"/>
          </p:cNvSpPr>
          <p:nvPr>
            <p:ph idx="1"/>
          </p:nvPr>
        </p:nvSpPr>
        <p:spPr>
          <a:xfrm>
            <a:off x="838200" y="1219200"/>
            <a:ext cx="8110538" cy="4191000"/>
          </a:xfrm>
        </p:spPr>
        <p:txBody>
          <a:bodyPr anchor="t"/>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任意一个多项式可整除其自身；</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0</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任意一个多项式可整除零多项式；</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c</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零次多项式可整除任一多项式；</a:t>
            </a:r>
            <a:endParaRPr lang="zh-CN" altLang="en-US" sz="2800" b="1" dirty="0">
              <a:latin typeface="Times New Roman" panose="02020803070505020304" pitchFamily="18" charset="0"/>
              <a:sym typeface="Symbol" pitchFamily="18" charset="2"/>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dirty="0">
                <a:latin typeface="Times New Roman" panose="02020803070505020304" pitchFamily="18" charset="0"/>
                <a:sym typeface="Symbol" pitchFamily="18" charset="2"/>
              </a:rPr>
              <a:t></a:t>
            </a:r>
            <a:r>
              <a:rPr lang="en-US" altLang="zh-CN" sz="2800" b="1" dirty="0">
                <a:latin typeface="Times New Roman" panose="02020803070505020304" pitchFamily="18" charset="0"/>
              </a:rPr>
              <a:t> </a:t>
            </a:r>
            <a:r>
              <a:rPr lang="en-US" altLang="zh-CN" sz="2800" b="1" i="1">
                <a:latin typeface="Times New Roman" panose="02020803070505020304" pitchFamily="18" charset="0"/>
              </a:rPr>
              <a:t>c</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0, </a:t>
            </a:r>
            <a:r>
              <a:rPr lang="en-US" altLang="zh-CN" sz="2800" b="1" i="1">
                <a:solidFill>
                  <a:schemeClr val="tx2"/>
                </a:solidFill>
                <a:latin typeface="Times New Roman" panose="02020803070505020304" pitchFamily="18" charset="0"/>
              </a:rPr>
              <a:t>cf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zh-CN" altLang="en-US" sz="2800" b="1" dirty="0">
              <a:latin typeface="Times New Roman" panose="02020803070505020304" pitchFamily="18" charset="0"/>
              <a:sym typeface="Symbol" pitchFamily="18" charset="2"/>
            </a:endParaRPr>
          </a:p>
          <a:p>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c</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(传递性) </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i</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i=</a:t>
            </a:r>
            <a:r>
              <a:rPr lang="en-US" altLang="zh-CN" sz="2800" b="1">
                <a:solidFill>
                  <a:schemeClr val="tx2"/>
                </a:solidFill>
                <a:latin typeface="Times New Roman" panose="02020803070505020304" pitchFamily="18" charset="0"/>
              </a:rPr>
              <a:t>1,2,…,</a:t>
            </a:r>
            <a:r>
              <a:rPr lang="en-US" altLang="zh-CN" sz="2800" b="1" i="1">
                <a:solidFill>
                  <a:schemeClr val="tx2"/>
                </a:solidFill>
                <a:latin typeface="Times New Roman" panose="02020803070505020304" pitchFamily="18" charset="0"/>
              </a:rPr>
              <a:t>r</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endParaRPr lang="en-US" altLang="zh-CN" sz="2800" b="1">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rPr>
              <a:t>    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2</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2</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r</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r</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
        <p:nvSpPr>
          <p:cNvPr id="234500" name="线形标注 2 234499"/>
          <p:cNvSpPr/>
          <p:nvPr/>
        </p:nvSpPr>
        <p:spPr>
          <a:xfrm>
            <a:off x="7239000" y="5334000"/>
            <a:ext cx="1752600" cy="838200"/>
          </a:xfrm>
          <a:prstGeom prst="borderCallout2">
            <a:avLst>
              <a:gd name="adj1" fmla="val 13634"/>
              <a:gd name="adj2" fmla="val -4347"/>
              <a:gd name="adj3" fmla="val 13634"/>
              <a:gd name="adj4" fmla="val -4347"/>
              <a:gd name="adj5" fmla="val 13634"/>
              <a:gd name="adj6" fmla="val -29148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400" b="1" i="1" err="1">
                <a:latin typeface="Times New Roman" panose="02020803070505020304" pitchFamily="18" charset="0"/>
                <a:ea typeface="宋体" panose="02010600030101010101" pitchFamily="2" charset="-122"/>
              </a:rPr>
              <a:t>g</a:t>
            </a:r>
            <a:r>
              <a:rPr lang="en-US" altLang="zh-CN" sz="2400" b="1" i="1" baseline="-25000" err="1">
                <a:latin typeface="Times New Roman" panose="02020803070505020304" pitchFamily="18" charset="0"/>
                <a:ea typeface="宋体" panose="02010600030101010101" pitchFamily="2" charset="-122"/>
              </a:rPr>
              <a:t>i</a:t>
            </a:r>
            <a:r>
              <a:rPr lang="en-US" altLang="zh-CN" sz="2400" b="1" err="1">
                <a:latin typeface="Times New Roman" panose="02020803070505020304" pitchFamily="18" charset="0"/>
                <a:ea typeface="宋体" panose="02010600030101010101" pitchFamily="2" charset="-122"/>
              </a:rPr>
              <a:t>(</a:t>
            </a:r>
            <a:r>
              <a:rPr lang="en-US" altLang="zh-CN" sz="2400" b="1" i="1" err="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的组合</a:t>
            </a:r>
            <a:endParaRPr lang="zh-CN" altLang="en-US" sz="2400" b="1" dirty="0">
              <a:latin typeface="Times New Roman" panose="02020803070505020304" pitchFamily="18" charset="0"/>
              <a:ea typeface="宋体" panose="02010600030101010101" pitchFamily="2" charset="-122"/>
            </a:endParaRPr>
          </a:p>
          <a:p>
            <a:pPr indent="0" algn="ctr"/>
            <a:r>
              <a:rPr lang="en-US" altLang="zh-CN" sz="2400" b="1" i="1">
                <a:latin typeface="Times New Roman" panose="02020803070505020304" pitchFamily="18" charset="0"/>
                <a:ea typeface="宋体" panose="02010600030101010101" pitchFamily="2" charset="-122"/>
              </a:rPr>
              <a:t>i=</a:t>
            </a:r>
            <a:r>
              <a:rPr lang="en-US" altLang="zh-CN" sz="2400" b="1">
                <a:latin typeface="Times New Roman" panose="02020803070505020304" pitchFamily="18" charset="0"/>
                <a:ea typeface="宋体" panose="02010600030101010101" pitchFamily="2" charset="-122"/>
              </a:rPr>
              <a:t>1,2,…,</a:t>
            </a:r>
            <a:r>
              <a:rPr lang="en-US" altLang="zh-CN" sz="2400" b="1" i="1">
                <a:latin typeface="Times New Roman" panose="02020803070505020304" pitchFamily="18" charset="0"/>
                <a:ea typeface="宋体" panose="02010600030101010101" pitchFamily="2" charset="-122"/>
              </a:rPr>
              <a:t>r</a:t>
            </a:r>
            <a:endParaRPr lang="en-US" altLang="zh-CN" sz="2400" b="1" i="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charRg st="0" end="28"/>
                                            </p:txEl>
                                          </p:spTgt>
                                        </p:tgtEl>
                                        <p:attrNameLst>
                                          <p:attrName>style.visibility</p:attrName>
                                        </p:attrNameLst>
                                      </p:cBhvr>
                                      <p:to>
                                        <p:strVal val="visible"/>
                                      </p:to>
                                    </p:set>
                                    <p:animEffect transition="in" filter="wipe(left)">
                                      <p:cBhvr>
                                        <p:cTn id="7" dur="500"/>
                                        <p:tgtEl>
                                          <p:spTgt spid="23449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charRg st="28" end="54"/>
                                            </p:txEl>
                                          </p:spTgt>
                                        </p:tgtEl>
                                        <p:attrNameLst>
                                          <p:attrName>style.visibility</p:attrName>
                                        </p:attrNameLst>
                                      </p:cBhvr>
                                      <p:to>
                                        <p:strVal val="visible"/>
                                      </p:to>
                                    </p:set>
                                    <p:animEffect transition="in" filter="wipe(left)">
                                      <p:cBhvr>
                                        <p:cTn id="12" dur="500"/>
                                        <p:tgtEl>
                                          <p:spTgt spid="23449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charRg st="54" end="79"/>
                                            </p:txEl>
                                          </p:spTgt>
                                        </p:tgtEl>
                                        <p:attrNameLst>
                                          <p:attrName>style.visibility</p:attrName>
                                        </p:attrNameLst>
                                      </p:cBhvr>
                                      <p:to>
                                        <p:strVal val="visible"/>
                                      </p:to>
                                    </p:set>
                                    <p:animEffect transition="in" filter="wipe(left)">
                                      <p:cBhvr>
                                        <p:cTn id="17" dur="500"/>
                                        <p:tgtEl>
                                          <p:spTgt spid="234499">
                                            <p:txEl>
                                              <p:charRg st="54"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499">
                                            <p:txEl>
                                              <p:charRg st="79" end="114"/>
                                            </p:txEl>
                                          </p:spTgt>
                                        </p:tgtEl>
                                        <p:attrNameLst>
                                          <p:attrName>style.visibility</p:attrName>
                                        </p:attrNameLst>
                                      </p:cBhvr>
                                      <p:to>
                                        <p:strVal val="visible"/>
                                      </p:to>
                                    </p:set>
                                    <p:animEffect transition="in" filter="wipe(left)">
                                      <p:cBhvr>
                                        <p:cTn id="22" dur="500"/>
                                        <p:tgtEl>
                                          <p:spTgt spid="234499">
                                            <p:txEl>
                                              <p:charRg st="79"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499">
                                            <p:txEl>
                                              <p:charRg st="79" end="119"/>
                                            </p:txEl>
                                          </p:spTgt>
                                        </p:tgtEl>
                                        <p:attrNameLst>
                                          <p:attrName>style.visibility</p:attrName>
                                        </p:attrNameLst>
                                      </p:cBhvr>
                                      <p:to>
                                        <p:strVal val="visible"/>
                                      </p:to>
                                    </p:set>
                                    <p:animEffect transition="in" filter="wipe(left)">
                                      <p:cBhvr>
                                        <p:cTn id="27" dur="500"/>
                                        <p:tgtEl>
                                          <p:spTgt spid="234499">
                                            <p:txEl>
                                              <p:charRg st="79"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499">
                                            <p:txEl>
                                              <p:charRg st="119" end="163"/>
                                            </p:txEl>
                                          </p:spTgt>
                                        </p:tgtEl>
                                        <p:attrNameLst>
                                          <p:attrName>style.visibility</p:attrName>
                                        </p:attrNameLst>
                                      </p:cBhvr>
                                      <p:to>
                                        <p:strVal val="visible"/>
                                      </p:to>
                                    </p:set>
                                    <p:animEffect transition="in" filter="wipe(left)">
                                      <p:cBhvr>
                                        <p:cTn id="32" dur="500"/>
                                        <p:tgtEl>
                                          <p:spTgt spid="234499">
                                            <p:txEl>
                                              <p:charRg st="119"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499">
                                            <p:txEl>
                                              <p:charRg st="198" end="239"/>
                                            </p:txEl>
                                          </p:spTgt>
                                        </p:tgtEl>
                                        <p:attrNameLst>
                                          <p:attrName>style.visibility</p:attrName>
                                        </p:attrNameLst>
                                      </p:cBhvr>
                                      <p:to>
                                        <p:strVal val="visible"/>
                                      </p:to>
                                    </p:set>
                                    <p:animEffect transition="in" filter="wipe(left)">
                                      <p:cBhvr>
                                        <p:cTn id="37" dur="500"/>
                                        <p:tgtEl>
                                          <p:spTgt spid="234499">
                                            <p:txEl>
                                              <p:charRg st="198" end="2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499">
                                            <p:txEl>
                                              <p:charRg st="239" end="290"/>
                                            </p:txEl>
                                          </p:spTgt>
                                        </p:tgtEl>
                                        <p:attrNameLst>
                                          <p:attrName>style.visibility</p:attrName>
                                        </p:attrNameLst>
                                      </p:cBhvr>
                                      <p:to>
                                        <p:strVal val="visible"/>
                                      </p:to>
                                    </p:set>
                                    <p:animEffect transition="in" filter="wipe(left)">
                                      <p:cBhvr>
                                        <p:cTn id="42" dur="500"/>
                                        <p:tgtEl>
                                          <p:spTgt spid="234499">
                                            <p:txEl>
                                              <p:charRg st="239" end="2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标题 235521"/>
          <p:cNvSpPr>
            <a:spLocks noGrp="1"/>
          </p:cNvSpPr>
          <p:nvPr>
            <p:ph type="title"/>
          </p:nvPr>
        </p:nvSpPr>
        <p:spPr>
          <a:xfrm>
            <a:off x="871538" y="547688"/>
            <a:ext cx="2709862" cy="519112"/>
          </a:xfrm>
        </p:spPr>
        <p:txBody>
          <a:bodyPr wrap="square" anchor="b">
            <a:spAutoFit/>
          </a:bodyPr>
          <a:p>
            <a:pPr>
              <a:buClr>
                <a:schemeClr val="tx2"/>
              </a:buClr>
              <a:buNone/>
            </a:pPr>
            <a:r>
              <a:rPr lang="zh-CN" altLang="en-US" sz="2800" b="1" dirty="0">
                <a:latin typeface="Times New Roman" panose="02020803070505020304" pitchFamily="18" charset="0"/>
                <a:ea typeface="宋体" panose="02010600030101010101" pitchFamily="2" charset="-122"/>
              </a:rPr>
              <a:t>整除性质的证明</a:t>
            </a:r>
            <a:endParaRPr lang="zh-CN" altLang="en-US" sz="2800" b="1">
              <a:latin typeface="Times New Roman" panose="02020803070505020304" pitchFamily="18" charset="0"/>
              <a:ea typeface="宋体" panose="02010600030101010101" pitchFamily="2" charset="-122"/>
            </a:endParaRPr>
          </a:p>
        </p:txBody>
      </p:sp>
      <p:sp>
        <p:nvSpPr>
          <p:cNvPr id="235523" name="内容占位符 235522"/>
          <p:cNvSpPr>
            <a:spLocks noGrp="1"/>
          </p:cNvSpPr>
          <p:nvPr>
            <p:ph idx="1"/>
          </p:nvPr>
        </p:nvSpPr>
        <p:spPr>
          <a:xfrm>
            <a:off x="838200" y="1143000"/>
            <a:ext cx="8305800" cy="5638800"/>
          </a:xfrm>
        </p:spPr>
        <p:txBody>
          <a:bodyPr anchor="t"/>
          <a:p>
            <a:pPr marL="0" indent="0" fontAlgn="base">
              <a:lnSpc>
                <a:spcPct val="90000"/>
              </a:lnSpc>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a:t>
            </a:r>
            <a:r>
              <a:rPr lang="zh-CN" altLang="en-US" sz="2800" b="1" strike="noStrike" noProof="1" dirty="0">
                <a:latin typeface="Times New Roman" panose="02020803070505020304" pitchFamily="18" charset="0"/>
                <a:sym typeface="+mn-ea"/>
              </a:rPr>
              <a:t>则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c</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a:latin typeface="Times New Roman" panose="02020803070505020304" pitchFamily="18" charset="0"/>
              </a:rPr>
              <a:t>设</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 </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endParaRPr lang="zh-CN" altLang="en-US" sz="2800" b="1" strike="noStrike" noProof="1">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    </a:t>
            </a:r>
            <a:r>
              <a:rPr lang="zh-CN" altLang="en-US" sz="2800" b="1" strike="noStrike" noProof="1">
                <a:latin typeface="Times New Roman" panose="02020803070505020304" pitchFamily="18" charset="0"/>
              </a:rPr>
              <a:t>若</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zh-CN" altLang="en-US"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有一个是</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多项式，则另一个必为</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因此任取非零常数</a:t>
            </a:r>
            <a:r>
              <a:rPr lang="en-US" altLang="zh-CN" sz="2800" b="1" strike="noStrike" noProof="1" dirty="0">
                <a:latin typeface="Times New Roman" panose="02020803070505020304" pitchFamily="18" charset="0"/>
              </a:rPr>
              <a:t>c</a:t>
            </a:r>
            <a:r>
              <a:rPr lang="zh-CN" altLang="en-US" sz="2800" b="1" strike="noStrike" noProof="1" dirty="0">
                <a:latin typeface="Times New Roman" panose="02020803070505020304" pitchFamily="18" charset="0"/>
              </a:rPr>
              <a:t>，即有</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c</a:t>
            </a:r>
            <a:r>
              <a:rPr lang="en-US" altLang="zh-CN" sz="2800" b="1" i="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若</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zh-CN" altLang="en-US" sz="2800" b="1" strike="noStrike" noProof="1">
                <a:solidFill>
                  <a:schemeClr val="tx2"/>
                </a:solidFill>
                <a:latin typeface="Times New Roman" panose="02020803070505020304" pitchFamily="18" charset="0"/>
              </a:rPr>
              <a:t>、</a:t>
            </a: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dirty="0">
                <a:solidFill>
                  <a:schemeClr val="tx2"/>
                </a:solidFill>
                <a:latin typeface="Times New Roman" panose="02020803070505020304" pitchFamily="18" charset="0"/>
              </a:rPr>
              <a:t>) </a:t>
            </a:r>
            <a:r>
              <a:rPr lang="zh-CN" altLang="en-US" sz="2800" b="1" strike="noStrike" noProof="1" dirty="0">
                <a:solidFill>
                  <a:schemeClr val="tx2"/>
                </a:solidFill>
                <a:latin typeface="Times New Roman" panose="02020803070505020304" pitchFamily="18" charset="0"/>
              </a:rPr>
              <a:t>均不为</a:t>
            </a:r>
            <a:r>
              <a:rPr lang="en-US" altLang="zh-CN" sz="2800" b="1" strike="noStrike" noProof="1" dirty="0">
                <a:solidFill>
                  <a:schemeClr val="tx2"/>
                </a:solidFill>
                <a:latin typeface="Times New Roman" panose="02020803070505020304" pitchFamily="18" charset="0"/>
              </a:rPr>
              <a:t>0 </a:t>
            </a:r>
            <a:r>
              <a:rPr lang="zh-CN" altLang="en-US" sz="2800" b="1" strike="noStrike" noProof="1" dirty="0">
                <a:solidFill>
                  <a:schemeClr val="tx2"/>
                </a:solidFill>
                <a:latin typeface="Times New Roman" panose="02020803070505020304" pitchFamily="18" charset="0"/>
              </a:rPr>
              <a:t>，有</a:t>
            </a:r>
            <a:r>
              <a:rPr lang="zh-CN" altLang="en-US" sz="2800" b="1" strike="noStrike" noProof="1">
                <a:latin typeface="Times New Roman" panose="02020803070505020304" pitchFamily="18" charset="0"/>
                <a:sym typeface="Symbol" pitchFamily="18" charset="2"/>
              </a:rPr>
              <a:t> </a:t>
            </a:r>
            <a:endParaRPr lang="zh-CN" altLang="en-US" sz="2800" b="1" strike="noStrike" noProof="1">
              <a:latin typeface="Times New Roman" panose="02020803070505020304" pitchFamily="18" charset="0"/>
              <a:sym typeface="Symbol" pitchFamily="18" charset="2"/>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所以</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于是</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=0.</a:t>
            </a:r>
            <a:endParaRPr lang="en-US" altLang="zh-CN" sz="2800" b="1" strike="noStrike" noProof="1">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mn-ea"/>
              </a:rPr>
              <a:t>因此</a:t>
            </a:r>
            <a:r>
              <a:rPr lang="en-US" altLang="zh-CN" sz="2800" b="1" strike="noStrike" noProof="1" dirty="0">
                <a:latin typeface="Times New Roman" panose="02020803070505020304" pitchFamily="18" charset="0"/>
                <a:sym typeface="+mn-ea"/>
              </a:rPr>
              <a:t>, </a:t>
            </a:r>
            <a:r>
              <a:rPr lang="en-US" altLang="zh-CN" sz="2800" b="1" strike="noStrike" noProof="1">
                <a:latin typeface="Times New Roman" panose="02020803070505020304" pitchFamily="18" charset="0"/>
              </a:rPr>
              <a:t>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Times New Roman" panose="02020803070505020304" pitchFamily="18" charset="0"/>
              </a:rPr>
              <a:t>) =0.</a:t>
            </a:r>
            <a:r>
              <a:rPr lang="zh-CN" altLang="en-US" sz="2800" b="1" strike="noStrike" noProof="1">
                <a:latin typeface="Times New Roman" panose="02020803070505020304" pitchFamily="18" charset="0"/>
              </a:rPr>
              <a:t>即</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为非</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常数</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charRg st="50" end="78"/>
                                            </p:txEl>
                                          </p:spTgt>
                                        </p:tgtEl>
                                        <p:attrNameLst>
                                          <p:attrName>style.visibility</p:attrName>
                                        </p:attrNameLst>
                                      </p:cBhvr>
                                      <p:to>
                                        <p:strVal val="visible"/>
                                      </p:to>
                                    </p:set>
                                    <p:animEffect transition="in" filter="wipe(left)">
                                      <p:cBhvr>
                                        <p:cTn id="7" dur="500"/>
                                        <p:tgtEl>
                                          <p:spTgt spid="235523">
                                            <p:txEl>
                                              <p:charRg st="5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charRg st="44" end="45"/>
                                            </p:txEl>
                                          </p:spTgt>
                                        </p:tgtEl>
                                        <p:attrNameLst>
                                          <p:attrName>style.visibility</p:attrName>
                                        </p:attrNameLst>
                                      </p:cBhvr>
                                      <p:to>
                                        <p:strVal val="visible"/>
                                      </p:to>
                                    </p:set>
                                    <p:animEffect transition="in" filter="wipe(left)">
                                      <p:cBhvr>
                                        <p:cTn id="12" dur="500"/>
                                        <p:tgtEl>
                                          <p:spTgt spid="235523">
                                            <p:txEl>
                                              <p:charRg st="4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charRg st="78" end="132"/>
                                            </p:txEl>
                                          </p:spTgt>
                                        </p:tgtEl>
                                        <p:attrNameLst>
                                          <p:attrName>style.visibility</p:attrName>
                                        </p:attrNameLst>
                                      </p:cBhvr>
                                      <p:to>
                                        <p:strVal val="visible"/>
                                      </p:to>
                                    </p:set>
                                    <p:animEffect transition="in" filter="wipe(left)">
                                      <p:cBhvr>
                                        <p:cTn id="17" dur="500"/>
                                        <p:tgtEl>
                                          <p:spTgt spid="235523">
                                            <p:txEl>
                                              <p:charRg st="78"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charRg st="132" end="166"/>
                                            </p:txEl>
                                          </p:spTgt>
                                        </p:tgtEl>
                                        <p:attrNameLst>
                                          <p:attrName>style.visibility</p:attrName>
                                        </p:attrNameLst>
                                      </p:cBhvr>
                                      <p:to>
                                        <p:strVal val="visible"/>
                                      </p:to>
                                    </p:set>
                                    <p:animEffect transition="in" filter="wipe(left)">
                                      <p:cBhvr>
                                        <p:cTn id="22" dur="500"/>
                                        <p:tgtEl>
                                          <p:spTgt spid="235523">
                                            <p:txEl>
                                              <p:charRg st="132"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charRg st="166" end="192"/>
                                            </p:txEl>
                                          </p:spTgt>
                                        </p:tgtEl>
                                        <p:attrNameLst>
                                          <p:attrName>style.visibility</p:attrName>
                                        </p:attrNameLst>
                                      </p:cBhvr>
                                      <p:to>
                                        <p:strVal val="visible"/>
                                      </p:to>
                                    </p:set>
                                    <p:animEffect transition="in" filter="wipe(left)">
                                      <p:cBhvr>
                                        <p:cTn id="27" dur="500"/>
                                        <p:tgtEl>
                                          <p:spTgt spid="235523">
                                            <p:txEl>
                                              <p:charRg st="16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charRg st="192" end="217"/>
                                            </p:txEl>
                                          </p:spTgt>
                                        </p:tgtEl>
                                        <p:attrNameLst>
                                          <p:attrName>style.visibility</p:attrName>
                                        </p:attrNameLst>
                                      </p:cBhvr>
                                      <p:to>
                                        <p:strVal val="visible"/>
                                      </p:to>
                                    </p:set>
                                    <p:animEffect transition="in" filter="wipe(left)">
                                      <p:cBhvr>
                                        <p:cTn id="32" dur="500"/>
                                        <p:tgtEl>
                                          <p:spTgt spid="235523">
                                            <p:txEl>
                                              <p:charRg st="192"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23">
                                            <p:txEl>
                                              <p:charRg st="217" end="263"/>
                                            </p:txEl>
                                          </p:spTgt>
                                        </p:tgtEl>
                                        <p:attrNameLst>
                                          <p:attrName>style.visibility</p:attrName>
                                        </p:attrNameLst>
                                      </p:cBhvr>
                                      <p:to>
                                        <p:strVal val="visible"/>
                                      </p:to>
                                    </p:set>
                                    <p:animEffect transition="in" filter="wipe(left)">
                                      <p:cBhvr>
                                        <p:cTn id="37" dur="500"/>
                                        <p:tgtEl>
                                          <p:spTgt spid="235523">
                                            <p:txEl>
                                              <p:charRg st="217" end="2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23">
                                            <p:txEl>
                                              <p:charRg st="263" end="281"/>
                                            </p:txEl>
                                          </p:spTgt>
                                        </p:tgtEl>
                                        <p:attrNameLst>
                                          <p:attrName>style.visibility</p:attrName>
                                        </p:attrNameLst>
                                      </p:cBhvr>
                                      <p:to>
                                        <p:strVal val="visible"/>
                                      </p:to>
                                    </p:set>
                                    <p:animEffect transition="in" filter="wipe(left)">
                                      <p:cBhvr>
                                        <p:cTn id="42" dur="500"/>
                                        <p:tgtEl>
                                          <p:spTgt spid="235523">
                                            <p:txEl>
                                              <p:charRg st="263" end="2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23">
                                            <p:txEl>
                                              <p:charRg st="281" end="327"/>
                                            </p:txEl>
                                          </p:spTgt>
                                        </p:tgtEl>
                                        <p:attrNameLst>
                                          <p:attrName>style.visibility</p:attrName>
                                        </p:attrNameLst>
                                      </p:cBhvr>
                                      <p:to>
                                        <p:strVal val="visible"/>
                                      </p:to>
                                    </p:set>
                                    <p:animEffect transition="in" filter="wipe(left)">
                                      <p:cBhvr>
                                        <p:cTn id="47" dur="500"/>
                                        <p:tgtEl>
                                          <p:spTgt spid="235523">
                                            <p:txEl>
                                              <p:charRg st="28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23">
                                            <p:txEl>
                                              <p:charRg st="327" end="367"/>
                                            </p:txEl>
                                          </p:spTgt>
                                        </p:tgtEl>
                                        <p:attrNameLst>
                                          <p:attrName>style.visibility</p:attrName>
                                        </p:attrNameLst>
                                      </p:cBhvr>
                                      <p:to>
                                        <p:strVal val="visible"/>
                                      </p:to>
                                    </p:set>
                                    <p:animEffect transition="in" filter="wipe(left)">
                                      <p:cBhvr>
                                        <p:cTn id="52" dur="500"/>
                                        <p:tgtEl>
                                          <p:spTgt spid="235523">
                                            <p:txEl>
                                              <p:charRg st="32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7" name="内容占位符 236546"/>
          <p:cNvSpPr>
            <a:spLocks noGrp="1"/>
          </p:cNvSpPr>
          <p:nvPr>
            <p:ph idx="1"/>
          </p:nvPr>
        </p:nvSpPr>
        <p:spPr>
          <a:xfrm>
            <a:off x="749300" y="558800"/>
            <a:ext cx="8305800" cy="5257800"/>
          </a:xfrm>
        </p:spPr>
        <p:txBody>
          <a:bodyPr anchor="t"/>
          <a:p>
            <a:pPr marL="0" indent="0" fontAlgn="base">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solidFill>
                  <a:schemeClr val="tx2"/>
                </a:solidFill>
                <a:latin typeface="Times New Roman" panose="02020803070505020304" pitchFamily="18" charset="0"/>
                <a:ea typeface="宋体" panose="02010600030101010101" pitchFamily="2" charset="-122"/>
                <a:sym typeface="+mn-ea"/>
              </a:rPr>
              <a:t>  </a:t>
            </a:r>
            <a:r>
              <a:rPr lang="zh-CN" altLang="en-US" sz="2800" b="1" strike="noStrike" noProof="1">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i</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i=</a:t>
            </a:r>
            <a:r>
              <a:rPr lang="en-US" altLang="zh-CN" sz="2800" b="1" strike="noStrike" noProof="1">
                <a:solidFill>
                  <a:schemeClr val="tx2"/>
                </a:solidFill>
                <a:latin typeface="Times New Roman" panose="02020803070505020304" pitchFamily="18" charset="0"/>
                <a:sym typeface="+mn-ea"/>
              </a:rPr>
              <a:t>1,2,…,</a:t>
            </a:r>
            <a:r>
              <a:rPr lang="en-US" altLang="zh-CN" sz="2800" b="1" i="1" strike="noStrike" noProof="1">
                <a:solidFill>
                  <a:schemeClr val="tx2"/>
                </a:solidFill>
                <a:latin typeface="Times New Roman" panose="02020803070505020304" pitchFamily="18" charset="0"/>
                <a:sym typeface="+mn-ea"/>
              </a:rPr>
              <a:t>r</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latin typeface="Times New Roman" panose="02020803070505020304" pitchFamily="18" charset="0"/>
                <a:sym typeface="+mn-ea"/>
              </a:rPr>
              <a:t>则</a:t>
            </a:r>
            <a:r>
              <a:rPr lang="en-US" altLang="zh-CN" sz="2800" b="1" strike="noStrike" noProof="1">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sym typeface="+mn-ea"/>
              </a:rPr>
              <a:t>u</a:t>
            </a:r>
            <a:r>
              <a:rPr lang="en-US" altLang="zh-CN" sz="2800" b="1" i="1" strike="noStrike" baseline="-25000" noProof="1" err="1">
                <a:latin typeface="Times New Roman" panose="02020803070505020304" pitchFamily="18" charset="0"/>
                <a:sym typeface="+mn-ea"/>
              </a:rPr>
              <a:t>i</a:t>
            </a:r>
            <a:r>
              <a:rPr lang="en-US" altLang="zh-CN" sz="2800" b="1" strike="noStrike" noProof="1" err="1">
                <a:latin typeface="Times New Roman" panose="02020803070505020304" pitchFamily="18" charset="0"/>
                <a:sym typeface="+mn-ea"/>
              </a:rPr>
              <a:t>(</a:t>
            </a:r>
            <a:r>
              <a:rPr lang="en-US" altLang="zh-CN" sz="2800" b="1" i="1" strike="noStrike" noProof="1" err="1">
                <a:latin typeface="Times New Roman" panose="02020803070505020304" pitchFamily="18" charset="0"/>
                <a:sym typeface="+mn-ea"/>
              </a:rPr>
              <a:t>x</a:t>
            </a:r>
            <a:r>
              <a:rPr lang="en-US" altLang="zh-CN" sz="2800" b="1" strike="noStrike" noProof="1">
                <a:latin typeface="Times New Roman" panose="02020803070505020304" pitchFamily="18" charset="0"/>
                <a:sym typeface="+mn-ea"/>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sym typeface="+mn-ea"/>
              </a:rPr>
              <a:t>P</a:t>
            </a:r>
            <a:r>
              <a:rPr lang="en-US" altLang="zh-CN" sz="2800" b="1" strike="noStrike" noProof="1">
                <a:latin typeface="Times New Roman" panose="02020803070505020304" pitchFamily="18" charset="0"/>
                <a:ea typeface="华文行楷" panose="02010800040101010101" pitchFamily="2" charset="-122"/>
                <a:sym typeface="+mn-ea"/>
              </a:rPr>
              <a:t>[</a:t>
            </a:r>
            <a:r>
              <a:rPr lang="en-US" altLang="zh-CN" sz="2800" b="1" i="1" strike="noStrike" noProof="1">
                <a:latin typeface="Times New Roman" panose="02020803070505020304" pitchFamily="18" charset="0"/>
                <a:ea typeface="华文行楷" panose="02010800040101010101" pitchFamily="2" charset="-122"/>
                <a:sym typeface="+mn-ea"/>
              </a:rPr>
              <a:t>x</a:t>
            </a:r>
            <a:r>
              <a:rPr lang="en-US" altLang="zh-CN" sz="2800" b="1" strike="noStrike" noProof="1">
                <a:latin typeface="Times New Roman" panose="02020803070505020304" pitchFamily="18" charset="0"/>
                <a:ea typeface="华文行楷" panose="02010800040101010101" pitchFamily="2" charset="-122"/>
                <a:sym typeface="+mn-ea"/>
              </a:rPr>
              <a:t>]</a:t>
            </a:r>
            <a:endParaRPr lang="en-US" altLang="zh-CN" sz="2800" b="1" strike="noStrike" noProof="1">
              <a:latin typeface="Times New Roman" panose="02020803070505020304" pitchFamily="18" charset="0"/>
            </a:endParaRPr>
          </a:p>
          <a:p>
            <a:pPr fontAlgn="base">
              <a:buNone/>
            </a:pPr>
            <a:r>
              <a:rPr lang="en-US" altLang="zh-CN" sz="2800" b="1" i="1" strike="noStrike" noProof="1">
                <a:solidFill>
                  <a:schemeClr val="tx2"/>
                </a:solidFill>
                <a:latin typeface="Times New Roman" panose="02020803070505020304" pitchFamily="18" charset="0"/>
                <a:sym typeface="+mn-ea"/>
              </a:rPr>
              <a:t>    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1</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2</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r</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endParaRPr lang="en-US" altLang="zh-CN" sz="2800" b="1" strike="noStrike" noProof="1">
              <a:solidFill>
                <a:schemeClr val="tx2"/>
              </a:solidFill>
              <a:latin typeface="Times New Roman" panose="02020803070505020304" pitchFamily="18" charset="0"/>
              <a:sym typeface="+mn-ea"/>
            </a:endParaRPr>
          </a:p>
          <a:p>
            <a:pPr fontAlgn="base">
              <a:buNone/>
            </a:pPr>
            <a:endParaRPr lang="en-US" altLang="zh-CN" sz="2800" b="1" strike="noStrike" noProof="1">
              <a:latin typeface="Times New Roman" panose="02020803070505020304" pitchFamily="18" charset="0"/>
              <a:sym typeface="Symbol" pitchFamily="18" charset="2"/>
            </a:endParaRPr>
          </a:p>
          <a:p>
            <a:pPr marL="0" indent="0" fontAlgn="base">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dirty="0">
                <a:latin typeface="Times New Roman" panose="02020803070505020304" pitchFamily="18" charset="0"/>
              </a:rPr>
              <a:t>由</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i</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zh-CN" altLang="en-US" sz="2800" b="1" strike="noStrike" noProof="1">
                <a:latin typeface="Times New Roman" panose="02020803070505020304" pitchFamily="18" charset="0"/>
              </a:rPr>
              <a:t>有</a:t>
            </a:r>
            <a:endParaRPr lang="zh-CN" altLang="en-US" sz="2800" b="1" strike="noStrike" noProof="1">
              <a:latin typeface="Times New Roman" panose="02020803070505020304" pitchFamily="18" charset="0"/>
            </a:endParaRPr>
          </a:p>
          <a:p>
            <a:pPr marL="0" indent="0" fontAlgn="base">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使</a:t>
            </a:r>
            <a:endParaRPr lang="zh-CN" altLang="en-US" sz="2800" b="1" strike="noStrike" noProof="1">
              <a:latin typeface="Times New Roman" panose="02020803070505020304" pitchFamily="18" charset="0"/>
            </a:endParaRPr>
          </a:p>
          <a:p>
            <a:pPr fontAlgn="base">
              <a:buNone/>
            </a:pPr>
            <a:r>
              <a:rPr lang="zh-CN" altLang="en-US" sz="2800" b="1" i="1" strike="noStrike" noProof="1" err="1">
                <a:latin typeface="Times New Roman" panose="02020803070505020304" pitchFamily="18" charset="0"/>
                <a:sym typeface="Symbol" pitchFamily="18" charset="2"/>
              </a:rPr>
              <a:t>                     </a:t>
            </a:r>
            <a:r>
              <a:rPr lang="en-US" altLang="zh-CN" sz="2800" b="1" i="1" strike="noStrike" noProof="1" err="1">
                <a:latin typeface="Times New Roman" panose="02020803070505020304" pitchFamily="18" charset="0"/>
                <a:sym typeface="Symbol" pitchFamily="18" charset="2"/>
              </a:rPr>
              <a:t>g</a:t>
            </a:r>
            <a:r>
              <a:rPr lang="en-US" altLang="zh-CN" sz="2800" b="1" i="1" strike="noStrike" baseline="-25000" noProof="1" err="1">
                <a:latin typeface="Times New Roman" panose="02020803070505020304" pitchFamily="18" charset="0"/>
                <a:sym typeface="Symbol" pitchFamily="18" charset="2"/>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而</a:t>
            </a:r>
            <a:r>
              <a:rPr lang="en-US" altLang="zh-CN" sz="2800" b="1" strike="noStrike" noProof="1" dirty="0">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rPr>
              <a:t>u</a:t>
            </a:r>
            <a:r>
              <a:rPr lang="en-US" altLang="zh-CN" sz="2800" b="1" i="1" strike="noStrike" baseline="-25000" noProof="1" err="1">
                <a:latin typeface="Times New Roman" panose="02020803070505020304" pitchFamily="18" charset="0"/>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buNone/>
            </a:pPr>
            <a:r>
              <a:rPr lang="zh-CN" altLang="en-US" sz="2800" b="1" i="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en-US" altLang="zh-CN" sz="2800" b="1" strike="noStrike" noProof="1">
                <a:solidFill>
                  <a:schemeClr val="tx2"/>
                </a:solidFill>
                <a:latin typeface="Times New Roman" panose="02020803070505020304" pitchFamily="18" charset="0"/>
              </a:rPr>
              <a:t>         =</a:t>
            </a:r>
            <a:r>
              <a:rPr lang="en-US" altLang="zh-CN" sz="2800" b="1" i="1" strike="noStrike" noProof="1">
                <a:latin typeface="Times New Roman" panose="02020803070505020304" pitchFamily="18" charset="0"/>
                <a:sym typeface="Symbol" pitchFamily="18" charset="2"/>
              </a:rPr>
              <a:t> </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h</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Symbol" pitchFamily="18" charset="2"/>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zh-CN" altLang="en-US" sz="2800" b="1" strike="noStrike" noProof="1" dirty="0">
                <a:latin typeface="Times New Roman" panose="02020803070505020304" pitchFamily="18" charset="0"/>
              </a:rPr>
              <a:t>由整除的定义， 知</a:t>
            </a:r>
            <a:endParaRPr lang="zh-CN" altLang="en-US" sz="2800" b="1" strike="noStrike" noProof="1">
              <a:latin typeface="Times New Roman" panose="02020803070505020304" pitchFamily="18" charset="0"/>
              <a:sym typeface="Symbol" pitchFamily="18" charset="2"/>
            </a:endParaRPr>
          </a:p>
          <a:p>
            <a:pPr fontAlgn="base">
              <a:buNone/>
            </a:pP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45"/>
                                            </p:txEl>
                                          </p:spTgt>
                                        </p:tgtEl>
                                        <p:attrNameLst>
                                          <p:attrName>style.visibility</p:attrName>
                                        </p:attrNameLst>
                                      </p:cBhvr>
                                      <p:to>
                                        <p:strVal val="visible"/>
                                      </p:to>
                                    </p:set>
                                    <p:animEffect transition="in" filter="blinds(horizontal)">
                                      <p:cBhvr>
                                        <p:cTn id="7" dur="500"/>
                                        <p:tgtEl>
                                          <p:spTgt spid="2365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47">
                                            <p:txEl>
                                              <p:charRg st="45" end="96"/>
                                            </p:txEl>
                                          </p:spTgt>
                                        </p:tgtEl>
                                        <p:attrNameLst>
                                          <p:attrName>style.visibility</p:attrName>
                                        </p:attrNameLst>
                                      </p:cBhvr>
                                      <p:to>
                                        <p:strVal val="visible"/>
                                      </p:to>
                                    </p:set>
                                    <p:animEffect transition="in" filter="blinds(horizontal)">
                                      <p:cBhvr>
                                        <p:cTn id="12" dur="500"/>
                                        <p:tgtEl>
                                          <p:spTgt spid="236547">
                                            <p:txEl>
                                              <p:charRg st="45"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47">
                                            <p:txEl>
                                              <p:charRg st="97" end="129"/>
                                            </p:txEl>
                                          </p:spTgt>
                                        </p:tgtEl>
                                        <p:attrNameLst>
                                          <p:attrName>style.visibility</p:attrName>
                                        </p:attrNameLst>
                                      </p:cBhvr>
                                      <p:to>
                                        <p:strVal val="visible"/>
                                      </p:to>
                                    </p:set>
                                    <p:animEffect transition="in" filter="blinds(horizontal)">
                                      <p:cBhvr>
                                        <p:cTn id="17" dur="500"/>
                                        <p:tgtEl>
                                          <p:spTgt spid="236547">
                                            <p:txEl>
                                              <p:charRg st="9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47">
                                            <p:txEl>
                                              <p:charRg st="129" end="158"/>
                                            </p:txEl>
                                          </p:spTgt>
                                        </p:tgtEl>
                                        <p:attrNameLst>
                                          <p:attrName>style.visibility</p:attrName>
                                        </p:attrNameLst>
                                      </p:cBhvr>
                                      <p:to>
                                        <p:strVal val="visible"/>
                                      </p:to>
                                    </p:set>
                                    <p:animEffect transition="in" filter="blinds(horizontal)">
                                      <p:cBhvr>
                                        <p:cTn id="22" dur="500"/>
                                        <p:tgtEl>
                                          <p:spTgt spid="236547">
                                            <p:txEl>
                                              <p:charRg st="129"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47">
                                            <p:txEl>
                                              <p:charRg st="158" end="211"/>
                                            </p:txEl>
                                          </p:spTgt>
                                        </p:tgtEl>
                                        <p:attrNameLst>
                                          <p:attrName>style.visibility</p:attrName>
                                        </p:attrNameLst>
                                      </p:cBhvr>
                                      <p:to>
                                        <p:strVal val="visible"/>
                                      </p:to>
                                    </p:set>
                                    <p:animEffect transition="in" filter="blinds(horizontal)">
                                      <p:cBhvr>
                                        <p:cTn id="27" dur="500"/>
                                        <p:tgtEl>
                                          <p:spTgt spid="236547">
                                            <p:txEl>
                                              <p:charRg st="158"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47">
                                            <p:txEl>
                                              <p:charRg st="211" end="228"/>
                                            </p:txEl>
                                          </p:spTgt>
                                        </p:tgtEl>
                                        <p:attrNameLst>
                                          <p:attrName>style.visibility</p:attrName>
                                        </p:attrNameLst>
                                      </p:cBhvr>
                                      <p:to>
                                        <p:strVal val="visible"/>
                                      </p:to>
                                    </p:set>
                                    <p:animEffect transition="in" filter="blinds(horizontal)">
                                      <p:cBhvr>
                                        <p:cTn id="32" dur="500"/>
                                        <p:tgtEl>
                                          <p:spTgt spid="236547">
                                            <p:txEl>
                                              <p:charRg st="211" end="2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547">
                                            <p:txEl>
                                              <p:charRg st="228" end="279"/>
                                            </p:txEl>
                                          </p:spTgt>
                                        </p:tgtEl>
                                        <p:attrNameLst>
                                          <p:attrName>style.visibility</p:attrName>
                                        </p:attrNameLst>
                                      </p:cBhvr>
                                      <p:to>
                                        <p:strVal val="visible"/>
                                      </p:to>
                                    </p:set>
                                    <p:animEffect transition="in" filter="blinds(horizontal)">
                                      <p:cBhvr>
                                        <p:cTn id="37" dur="500"/>
                                        <p:tgtEl>
                                          <p:spTgt spid="236547">
                                            <p:txEl>
                                              <p:charRg st="228" end="2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47">
                                            <p:txEl>
                                              <p:charRg st="279" end="335"/>
                                            </p:txEl>
                                          </p:spTgt>
                                        </p:tgtEl>
                                        <p:attrNameLst>
                                          <p:attrName>style.visibility</p:attrName>
                                        </p:attrNameLst>
                                      </p:cBhvr>
                                      <p:to>
                                        <p:strVal val="visible"/>
                                      </p:to>
                                    </p:set>
                                    <p:animEffect transition="in" filter="blinds(horizontal)">
                                      <p:cBhvr>
                                        <p:cTn id="42" dur="500"/>
                                        <p:tgtEl>
                                          <p:spTgt spid="236547">
                                            <p:txEl>
                                              <p:charRg st="279" end="33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547">
                                            <p:txEl>
                                              <p:charRg st="335" end="345"/>
                                            </p:txEl>
                                          </p:spTgt>
                                        </p:tgtEl>
                                        <p:attrNameLst>
                                          <p:attrName>style.visibility</p:attrName>
                                        </p:attrNameLst>
                                      </p:cBhvr>
                                      <p:to>
                                        <p:strVal val="visible"/>
                                      </p:to>
                                    </p:set>
                                    <p:animEffect transition="in" filter="blinds(horizontal)">
                                      <p:cBhvr>
                                        <p:cTn id="47" dur="500"/>
                                        <p:tgtEl>
                                          <p:spTgt spid="236547">
                                            <p:txEl>
                                              <p:charRg st="335" end="3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47">
                                            <p:txEl>
                                              <p:charRg st="345" end="406"/>
                                            </p:txEl>
                                          </p:spTgt>
                                        </p:tgtEl>
                                        <p:attrNameLst>
                                          <p:attrName>style.visibility</p:attrName>
                                        </p:attrNameLst>
                                      </p:cBhvr>
                                      <p:to>
                                        <p:strVal val="visible"/>
                                      </p:to>
                                    </p:set>
                                    <p:animEffect transition="in" filter="blinds(horizontal)">
                                      <p:cBhvr>
                                        <p:cTn id="52" dur="500"/>
                                        <p:tgtEl>
                                          <p:spTgt spid="236547">
                                            <p:txEl>
                                              <p:charRg st="345"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171009"/>
          <p:cNvSpPr>
            <a:spLocks noGrp="1"/>
          </p:cNvSpPr>
          <p:nvPr>
            <p:ph type="title"/>
          </p:nvPr>
        </p:nvSpPr>
        <p:spPr>
          <a:xfrm>
            <a:off x="457200" y="808038"/>
            <a:ext cx="3124200" cy="701675"/>
          </a:xfrm>
        </p:spPr>
        <p:txBody>
          <a:bodyPr wrap="square" anchor="b">
            <a:spAutoFit/>
          </a:bodyPr>
          <a:p>
            <a:pPr marL="609600" indent="-609600">
              <a:buClr>
                <a:schemeClr val="tx2"/>
              </a:buClr>
              <a:buChar char="§"/>
            </a:pPr>
            <a:r>
              <a:rPr lang="en-US" altLang="zh-CN" sz="4000" b="1" dirty="0">
                <a:latin typeface="宋体" panose="02010600030101010101" pitchFamily="2" charset="-122"/>
                <a:ea typeface="宋体" panose="02010600030101010101" pitchFamily="2" charset="-122"/>
              </a:rPr>
              <a:t>1  </a:t>
            </a:r>
            <a:r>
              <a:rPr lang="zh-CN" altLang="en-US" sz="4000" b="1" dirty="0">
                <a:latin typeface="宋体" panose="02010600030101010101" pitchFamily="2" charset="-122"/>
                <a:ea typeface="宋体" panose="02010600030101010101" pitchFamily="2" charset="-122"/>
              </a:rPr>
              <a:t>数域</a:t>
            </a:r>
            <a:endParaRPr lang="zh-CN" altLang="en-US" sz="4000" b="1">
              <a:latin typeface="宋体" panose="02010600030101010101" pitchFamily="2" charset="-122"/>
              <a:ea typeface="宋体" panose="02010600030101010101" pitchFamily="2" charset="-122"/>
            </a:endParaRPr>
          </a:p>
        </p:txBody>
      </p:sp>
      <p:sp>
        <p:nvSpPr>
          <p:cNvPr id="171011" name="内容占位符 171010"/>
          <p:cNvSpPr>
            <a:spLocks noGrp="1"/>
          </p:cNvSpPr>
          <p:nvPr>
            <p:ph idx="1"/>
          </p:nvPr>
        </p:nvSpPr>
        <p:spPr>
          <a:xfrm>
            <a:off x="533400" y="1752600"/>
            <a:ext cx="8229600" cy="4953000"/>
          </a:xfrm>
        </p:spPr>
        <p:txBody>
          <a:bodyPr anchor="t"/>
          <a:p>
            <a:pPr algn="just"/>
            <a:r>
              <a:rPr lang="zh-CN" altLang="en-US" sz="2800" b="1" dirty="0">
                <a:solidFill>
                  <a:schemeClr val="tx2"/>
                </a:solidFill>
                <a:latin typeface="宋体" panose="02010600030101010101" pitchFamily="2" charset="-122"/>
              </a:rPr>
              <a:t>要说的话</a:t>
            </a:r>
            <a:r>
              <a:rPr lang="zh-CN" altLang="en-US" sz="2800" b="1" dirty="0">
                <a:latin typeface="宋体" panose="02010600030101010101" pitchFamily="2" charset="-122"/>
              </a:rPr>
              <a:t>：对所要讨论的问题，通常要明确所考虑的数的范围，不同范围内同一问题的回答可能是不同的。例如，</a:t>
            </a:r>
            <a:r>
              <a:rPr lang="en-US" altLang="zh-CN" sz="2800" b="1" i="1">
                <a:latin typeface="Times New Roman" panose="02020803070505020304" pitchFamily="18" charset="0"/>
              </a:rPr>
              <a:t>x</a:t>
            </a:r>
            <a:r>
              <a:rPr lang="en-US" altLang="zh-CN" sz="2800" baseline="30000">
                <a:latin typeface="Times New Roman" panose="02020803070505020304" pitchFamily="18" charset="0"/>
              </a:rPr>
              <a:t>2</a:t>
            </a:r>
            <a:r>
              <a:rPr lang="en-US" altLang="zh-CN" sz="2800">
                <a:latin typeface="Times New Roman" panose="02020803070505020304" pitchFamily="18" charset="0"/>
              </a:rPr>
              <a:t>+1=0</a:t>
            </a:r>
            <a:r>
              <a:rPr lang="zh-CN" altLang="en-US" sz="2800" b="1" dirty="0">
                <a:latin typeface="Times New Roman" panose="02020803070505020304" pitchFamily="18" charset="0"/>
              </a:rPr>
              <a:t>在实数范围与复数范围内解的情形不同。</a:t>
            </a:r>
            <a:endParaRPr lang="zh-CN" altLang="en-US" sz="2800" b="1" dirty="0">
              <a:latin typeface="Times New Roman" panose="02020803070505020304" pitchFamily="18" charset="0"/>
            </a:endParaRPr>
          </a:p>
          <a:p>
            <a:pPr algn="just"/>
            <a:r>
              <a:rPr lang="zh-CN" altLang="en-US" sz="2800" b="1" dirty="0">
                <a:solidFill>
                  <a:schemeClr val="tx2"/>
                </a:solidFill>
                <a:latin typeface="Times New Roman" panose="02020803070505020304" pitchFamily="18" charset="0"/>
              </a:rPr>
              <a:t>常遇到的数的范围</a:t>
            </a:r>
            <a:r>
              <a:rPr lang="zh-CN" altLang="en-US" sz="2800" b="1" dirty="0">
                <a:latin typeface="Times New Roman" panose="02020803070505020304" pitchFamily="18" charset="0"/>
              </a:rPr>
              <a:t>：有理数集 、实数集、复数集</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共性(代数性质) ：加、减、乘、除运算性质</a:t>
            </a:r>
            <a:endParaRPr lang="zh-CN" altLang="en-US" sz="2800" b="1" dirty="0">
              <a:latin typeface="Times New Roman" panose="02020803070505020304" pitchFamily="18" charset="0"/>
            </a:endParaRPr>
          </a:p>
          <a:p>
            <a:pPr algn="just"/>
            <a:r>
              <a:rPr lang="zh-CN" altLang="en-US" sz="2800" b="1" dirty="0">
                <a:latin typeface="Times New Roman" panose="02020803070505020304" pitchFamily="18" charset="0"/>
              </a:rPr>
              <a:t>有些数集也有与有理数集 、实数集、复数集相同的代数性质  </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为在讨论中将其统一起来，引入一个一般的概念</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数域</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75"/>
                                            </p:txEl>
                                          </p:spTgt>
                                        </p:tgtEl>
                                        <p:attrNameLst>
                                          <p:attrName>style.visibility</p:attrName>
                                        </p:attrNameLst>
                                      </p:cBhvr>
                                      <p:to>
                                        <p:strVal val="visible"/>
                                      </p:to>
                                    </p:set>
                                    <p:animEffect transition="in" filter="wipe(left)">
                                      <p:cBhvr>
                                        <p:cTn id="7" dur="500"/>
                                        <p:tgtEl>
                                          <p:spTgt spid="17101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75" end="98"/>
                                            </p:txEl>
                                          </p:spTgt>
                                        </p:tgtEl>
                                        <p:attrNameLst>
                                          <p:attrName>style.visibility</p:attrName>
                                        </p:attrNameLst>
                                      </p:cBhvr>
                                      <p:to>
                                        <p:strVal val="visible"/>
                                      </p:to>
                                    </p:set>
                                    <p:animEffect transition="in" filter="wipe(left)">
                                      <p:cBhvr>
                                        <p:cTn id="12" dur="500"/>
                                        <p:tgtEl>
                                          <p:spTgt spid="171011">
                                            <p:txEl>
                                              <p:charRg st="75"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98" end="123"/>
                                            </p:txEl>
                                          </p:spTgt>
                                        </p:tgtEl>
                                        <p:attrNameLst>
                                          <p:attrName>style.visibility</p:attrName>
                                        </p:attrNameLst>
                                      </p:cBhvr>
                                      <p:to>
                                        <p:strVal val="visible"/>
                                      </p:to>
                                    </p:set>
                                    <p:animEffect transition="in" filter="wipe(left)">
                                      <p:cBhvr>
                                        <p:cTn id="17" dur="500"/>
                                        <p:tgtEl>
                                          <p:spTgt spid="171011">
                                            <p:txEl>
                                              <p:charRg st="98"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23" end="153"/>
                                            </p:txEl>
                                          </p:spTgt>
                                        </p:tgtEl>
                                        <p:attrNameLst>
                                          <p:attrName>style.visibility</p:attrName>
                                        </p:attrNameLst>
                                      </p:cBhvr>
                                      <p:to>
                                        <p:strVal val="visible"/>
                                      </p:to>
                                    </p:set>
                                    <p:animEffect transition="in" filter="wipe(left)">
                                      <p:cBhvr>
                                        <p:cTn id="22" dur="500"/>
                                        <p:tgtEl>
                                          <p:spTgt spid="171011">
                                            <p:txEl>
                                              <p:charRg st="123" end="1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53" end="190"/>
                                            </p:txEl>
                                          </p:spTgt>
                                        </p:tgtEl>
                                        <p:attrNameLst>
                                          <p:attrName>style.visibility</p:attrName>
                                        </p:attrNameLst>
                                      </p:cBhvr>
                                      <p:to>
                                        <p:strVal val="visible"/>
                                      </p:to>
                                    </p:set>
                                    <p:animEffect transition="in" filter="wipe(left)">
                                      <p:cBhvr>
                                        <p:cTn id="27" dur="500"/>
                                        <p:tgtEl>
                                          <p:spTgt spid="171011">
                                            <p:txEl>
                                              <p:charRg st="1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p:txBody>
          <a:bodyPr anchor="t"/>
          <a:p>
            <a:r>
              <a:rPr lang="zh-CN" altLang="en-US">
                <a:latin typeface="Times New Roman Regular" panose="02020803070505020304" charset="0"/>
              </a:rPr>
              <a:t>由以上的性质可以看出,多项式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与它的任一个非零常数倍 </a:t>
            </a:r>
            <a:r>
              <a:rPr lang="en-US" altLang="zh-CN" b="1" i="1">
                <a:latin typeface="Times New Roman" panose="02020803070505020304" pitchFamily="18" charset="0"/>
              </a:rPr>
              <a:t>c</a:t>
            </a:r>
            <a:r>
              <a:rPr lang="zh-CN" altLang="en-US">
                <a:latin typeface="Times New Roman Regular" panose="02020803070505020304" charset="0"/>
              </a:rPr>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a:t>
            </a:r>
            <a:r>
              <a:rPr lang="en-US" altLang="zh-CN" b="1" i="1">
                <a:latin typeface="Times New Roman" panose="02020803070505020304" pitchFamily="18" charset="0"/>
              </a:rPr>
              <a:t>c</a:t>
            </a:r>
            <a:r>
              <a:rPr lang="zh-CN" altLang="en-US">
                <a:latin typeface="Times New Roman Regular" panose="02020803070505020304" charset="0"/>
              </a:rPr>
              <a:t> 不为 0)  有相 同的因式,也有相同的倍式.</a:t>
            </a:r>
            <a:endParaRPr lang="zh-CN" altLang="en-US">
              <a:latin typeface="Times New Roman Regular" panose="02020803070505020304" charset="0"/>
            </a:endParaRPr>
          </a:p>
          <a:p>
            <a:r>
              <a:rPr lang="zh-CN" altLang="en-US">
                <a:latin typeface="Times New Roman Regular" panose="02020803070505020304" charset="0"/>
              </a:rPr>
              <a:t>因之,在多项式整除性的讨论中,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常常可以用 </a:t>
            </a:r>
            <a:r>
              <a:rPr lang="en-US" altLang="zh-CN" b="1" i="1">
                <a:latin typeface="Times New Roman" panose="02020803070505020304" pitchFamily="18" charset="0"/>
              </a:rPr>
              <a:t>c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来 代替.</a:t>
            </a:r>
            <a:endParaRPr lang="zh-CN" altLang="en-US">
              <a:latin typeface="Times New Roman Regular" panose="020208030705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4"/>
                                            </p:txEl>
                                          </p:spTgt>
                                        </p:tgtEl>
                                        <p:attrNameLst>
                                          <p:attrName>style.visibility</p:attrName>
                                        </p:attrNameLst>
                                      </p:cBhvr>
                                      <p:to>
                                        <p:strVal val="visible"/>
                                      </p:to>
                                    </p:set>
                                    <p:animEffect transition="in" filter="blinds(horizontal)">
                                      <p:cBhvr>
                                        <p:cTn id="7" dur="500"/>
                                        <p:tgtEl>
                                          <p:spTgt spid="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4" end="104"/>
                                            </p:txEl>
                                          </p:spTgt>
                                        </p:tgtEl>
                                        <p:attrNameLst>
                                          <p:attrName>style.visibility</p:attrName>
                                        </p:attrNameLst>
                                      </p:cBhvr>
                                      <p:to>
                                        <p:strVal val="visible"/>
                                      </p:to>
                                    </p:set>
                                    <p:animEffect transition="in" filter="blinds(horizontal)">
                                      <p:cBhvr>
                                        <p:cTn id="12" dur="500"/>
                                        <p:tgtEl>
                                          <p:spTgt spid="3">
                                            <p:txEl>
                                              <p:charRg st="6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85825" y="762000"/>
            <a:ext cx="8110538" cy="4191000"/>
          </a:xfrm>
        </p:spPr>
        <p:txBody>
          <a:bodyPr anchor="t"/>
          <a:p>
            <a:r>
              <a:rPr lang="zh-CN" altLang="en-US" sz="2800"/>
              <a:t>最后我们指出,两个多项式之间的整除关系不因为系数域的扩大而改变.</a:t>
            </a:r>
            <a:endParaRPr lang="zh-CN" altLang="en-US" sz="2800"/>
          </a:p>
          <a:p>
            <a:r>
              <a:rPr lang="zh-CN" altLang="en-US" sz="2800"/>
              <a:t>也就是说,如果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是 </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a:t> 中两个多项式,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zh-CN" altLang="en-US" sz="2800"/>
              <a:t>是包含 </a:t>
            </a:r>
            <a:r>
              <a:rPr lang="en-US" altLang="zh-CN" sz="2800" b="1" i="1">
                <a:latin typeface="Times New Roman" panose="02020803070505020304" pitchFamily="18" charset="0"/>
                <a:ea typeface="华文行楷" panose="02010800040101010101" pitchFamily="2" charset="-122"/>
              </a:rPr>
              <a:t>P</a:t>
            </a:r>
            <a:r>
              <a:rPr lang="zh-CN" altLang="en-US" sz="2800"/>
              <a:t> 的一个较大的数域.</a:t>
            </a:r>
            <a:endParaRPr lang="zh-CN" altLang="en-US" sz="2800"/>
          </a:p>
          <a:p>
            <a:r>
              <a:rPr lang="zh-CN" altLang="en-US" sz="2800"/>
              <a:t>当然,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也可以看成是</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中的多项式.</a:t>
            </a:r>
            <a:endParaRPr lang="zh-CN" altLang="en-US" sz="2800"/>
          </a:p>
          <a:p>
            <a:r>
              <a:rPr lang="zh-CN" altLang="en-US" sz="2800"/>
              <a:t>从带余除法可以看出,不论把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看成是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中或者是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中的多项式，用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去除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所得的商式及余式都是一样的.</a:t>
            </a:r>
            <a:endParaRPr lang="zh-CN" altLang="en-US" sz="2800"/>
          </a:p>
          <a:p>
            <a:r>
              <a:rPr lang="zh-CN" altLang="en-US" sz="2800"/>
              <a:t>因此, 如果在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那么在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也不能整除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3"/>
                                            </p:txEl>
                                          </p:spTgt>
                                        </p:tgtEl>
                                        <p:attrNameLst>
                                          <p:attrName>style.visibility</p:attrName>
                                        </p:attrNameLst>
                                      </p:cBhvr>
                                      <p:to>
                                        <p:strVal val="visible"/>
                                      </p:to>
                                    </p:set>
                                    <p:animEffect transition="in" filter="blinds(horizontal)">
                                      <p:cBhvr>
                                        <p:cTn id="7" dur="500"/>
                                        <p:tgtEl>
                                          <p:spTgt spid="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3" end="84"/>
                                            </p:txEl>
                                          </p:spTgt>
                                        </p:tgtEl>
                                        <p:attrNameLst>
                                          <p:attrName>style.visibility</p:attrName>
                                        </p:attrNameLst>
                                      </p:cBhvr>
                                      <p:to>
                                        <p:strVal val="visible"/>
                                      </p:to>
                                    </p:set>
                                    <p:animEffect transition="in" filter="blinds(horizontal)">
                                      <p:cBhvr>
                                        <p:cTn id="12" dur="500"/>
                                        <p:tgtEl>
                                          <p:spTgt spid="3">
                                            <p:txEl>
                                              <p:charRg st="3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4" end="118"/>
                                            </p:txEl>
                                          </p:spTgt>
                                        </p:tgtEl>
                                        <p:attrNameLst>
                                          <p:attrName>style.visibility</p:attrName>
                                        </p:attrNameLst>
                                      </p:cBhvr>
                                      <p:to>
                                        <p:strVal val="visible"/>
                                      </p:to>
                                    </p:set>
                                    <p:animEffect transition="in" filter="blinds(horizontal)">
                                      <p:cBhvr>
                                        <p:cTn id="17" dur="500"/>
                                        <p:tgtEl>
                                          <p:spTgt spid="3">
                                            <p:txEl>
                                              <p:charRg st="84"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18" end="198"/>
                                            </p:txEl>
                                          </p:spTgt>
                                        </p:tgtEl>
                                        <p:attrNameLst>
                                          <p:attrName>style.visibility</p:attrName>
                                        </p:attrNameLst>
                                      </p:cBhvr>
                                      <p:to>
                                        <p:strVal val="visible"/>
                                      </p:to>
                                    </p:set>
                                    <p:animEffect transition="in" filter="blinds(horizontal)">
                                      <p:cBhvr>
                                        <p:cTn id="22" dur="500"/>
                                        <p:tgtEl>
                                          <p:spTgt spid="3">
                                            <p:txEl>
                                              <p:charRg st="118"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98" end="257"/>
                                            </p:txEl>
                                          </p:spTgt>
                                        </p:tgtEl>
                                        <p:attrNameLst>
                                          <p:attrName>style.visibility</p:attrName>
                                        </p:attrNameLst>
                                      </p:cBhvr>
                                      <p:to>
                                        <p:strVal val="visible"/>
                                      </p:to>
                                    </p:set>
                                    <p:animEffect transition="in" filter="blinds(horizontal)">
                                      <p:cBhvr>
                                        <p:cTn id="27" dur="500"/>
                                        <p:tgtEl>
                                          <p:spTgt spid="3">
                                            <p:txEl>
                                              <p:charRg st="198"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标题 237569"/>
          <p:cNvSpPr>
            <a:spLocks noGrp="1"/>
          </p:cNvSpPr>
          <p:nvPr>
            <p:ph type="title"/>
          </p:nvPr>
        </p:nvSpPr>
        <p:spPr>
          <a:xfrm>
            <a:off x="633413" y="933450"/>
            <a:ext cx="2024062" cy="52228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练习</a:t>
            </a:r>
            <a:endParaRPr lang="zh-CN" altLang="en-US" sz="2800" b="1">
              <a:solidFill>
                <a:schemeClr val="tx1"/>
              </a:solidFill>
              <a:ea typeface="宋体" panose="02010600030101010101" pitchFamily="2" charset="-122"/>
            </a:endParaRPr>
          </a:p>
        </p:txBody>
      </p:sp>
      <p:sp>
        <p:nvSpPr>
          <p:cNvPr id="36866" name="文本占位符 237570"/>
          <p:cNvSpPr>
            <a:spLocks noGrp="1"/>
          </p:cNvSpPr>
          <p:nvPr>
            <p:ph idx="1"/>
          </p:nvPr>
        </p:nvSpPr>
        <p:spPr>
          <a:xfrm>
            <a:off x="600075" y="823913"/>
            <a:ext cx="8305800" cy="3962400"/>
          </a:xfrm>
        </p:spPr>
        <p:txBody>
          <a:bodyPr anchor="t"/>
          <a:p>
            <a:endParaRPr lang="en-US" altLang="zh-CN" sz="2800" b="1">
              <a:latin typeface="Times New Roman" panose="02020803070505020304" pitchFamily="18" charset="0"/>
            </a:endParaRPr>
          </a:p>
          <a:p>
            <a:pPr>
              <a:buNone/>
            </a:pP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sym typeface="Symbol" pitchFamily="18" charset="2"/>
              </a:rPr>
              <a:t>证明：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+2</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br>
              <a:rPr lang="en-US" altLang="zh-CN" sz="2800" b="1">
                <a:latin typeface="Times New Roman" panose="02020803070505020304" pitchFamily="18" charset="0"/>
              </a:rPr>
            </a:b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rPr>
              <a:t>证明：</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(2) </a:t>
            </a:r>
            <a:r>
              <a:rPr lang="zh-CN" altLang="en-US" sz="2800" b="1">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能否整除</a:t>
            </a: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？举例说明</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36867" name="直接连接符 237571"/>
          <p:cNvSpPr/>
          <p:nvPr/>
        </p:nvSpPr>
        <p:spPr>
          <a:xfrm flipV="1">
            <a:off x="4254500" y="4024313"/>
            <a:ext cx="152400" cy="76200"/>
          </a:xfrm>
          <a:prstGeom prst="line">
            <a:avLst/>
          </a:prstGeom>
          <a:ln w="28575" cap="flat" cmpd="sng">
            <a:solidFill>
              <a:schemeClr val="tx1"/>
            </a:solidFill>
            <a:prstDash val="solid"/>
            <a:miter/>
            <a:headEnd type="none" w="med" len="med"/>
            <a:tailEnd type="none" w="med" len="med"/>
          </a:ln>
        </p:spPr>
      </p:sp>
      <p:sp>
        <p:nvSpPr>
          <p:cNvPr id="237573" name="文本框 237572"/>
          <p:cNvSpPr txBox="1"/>
          <p:nvPr/>
        </p:nvSpPr>
        <p:spPr>
          <a:xfrm>
            <a:off x="4029075" y="4252913"/>
            <a:ext cx="1371600" cy="519112"/>
          </a:xfrm>
          <a:prstGeom prst="rect">
            <a:avLst/>
          </a:prstGeom>
          <a:noFill/>
          <a:ln w="9525">
            <a:noFill/>
          </a:ln>
        </p:spPr>
        <p:txBody>
          <a:bodyPr anchor="t">
            <a:spAutoFit/>
          </a:bodyPr>
          <a:p>
            <a:pPr indent="0">
              <a:spcBef>
                <a:spcPct val="50000"/>
              </a:spcBef>
            </a:pPr>
            <a:r>
              <a:rPr lang="zh-CN" altLang="en-US" sz="2800" b="1" dirty="0">
                <a:solidFill>
                  <a:schemeClr val="tx2"/>
                </a:solidFill>
                <a:latin typeface="Verdana" panose="020B08040305040B0204" pitchFamily="34" charset="0"/>
                <a:ea typeface="宋体" panose="02010600030101010101" pitchFamily="2" charset="-122"/>
              </a:rPr>
              <a:t>不一定</a:t>
            </a:r>
            <a:r>
              <a:rPr lang="en-US" altLang="zh-CN" sz="2800" b="1">
                <a:solidFill>
                  <a:schemeClr val="tx2"/>
                </a:solidFill>
                <a:latin typeface="Verdana" panose="020B08040305040B0204" pitchFamily="34" charset="0"/>
                <a:ea typeface="宋体" panose="02010600030101010101" pitchFamily="2" charset="-122"/>
              </a:rPr>
              <a:t>.</a:t>
            </a:r>
            <a:endParaRPr lang="en-US" altLang="zh-CN" sz="2800" b="1">
              <a:solidFill>
                <a:schemeClr val="tx2"/>
              </a:solidFill>
              <a:latin typeface="Verdana" panose="020B08040305040B0204" pitchFamily="34" charset="0"/>
              <a:ea typeface="宋体" panose="02010600030101010101" pitchFamily="2" charset="-122"/>
            </a:endParaRPr>
          </a:p>
        </p:txBody>
      </p:sp>
      <p:sp>
        <p:nvSpPr>
          <p:cNvPr id="36869" name="直接连接符 237573"/>
          <p:cNvSpPr/>
          <p:nvPr/>
        </p:nvSpPr>
        <p:spPr>
          <a:xfrm flipV="1">
            <a:off x="2578100" y="4024313"/>
            <a:ext cx="152400" cy="762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标题 238593"/>
          <p:cNvSpPr>
            <a:spLocks noGrp="1"/>
          </p:cNvSpPr>
          <p:nvPr>
            <p:ph type="title"/>
          </p:nvPr>
        </p:nvSpPr>
        <p:spPr>
          <a:xfrm>
            <a:off x="533400" y="498475"/>
            <a:ext cx="7705725" cy="706438"/>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(小结)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8595" name="内容占位符 238594"/>
          <p:cNvSpPr>
            <a:spLocks noGrp="1"/>
          </p:cNvSpPr>
          <p:nvPr>
            <p:ph idx="1"/>
          </p:nvPr>
        </p:nvSpPr>
        <p:spPr>
          <a:xfrm>
            <a:off x="381000" y="1371600"/>
            <a:ext cx="8534400" cy="3886200"/>
          </a:xfrm>
        </p:spPr>
        <p:txBody>
          <a:bodyPr anchor="t"/>
          <a:p>
            <a:pPr algn="just">
              <a:lnSpc>
                <a:spcPct val="80000"/>
              </a:lnSpc>
            </a:pPr>
            <a:r>
              <a:rPr lang="zh-CN" altLang="en-US" sz="2400" b="1" dirty="0">
                <a:solidFill>
                  <a:schemeClr val="tx2"/>
                </a:solidFill>
                <a:latin typeface="Times New Roman" panose="02020803070505020304" pitchFamily="18" charset="0"/>
              </a:rPr>
              <a:t>带余</a:t>
            </a:r>
            <a:r>
              <a:rPr lang="zh-CN" altLang="en-US" sz="2400" b="1" dirty="0">
                <a:solidFill>
                  <a:schemeClr val="tx2"/>
                </a:solidFill>
              </a:rPr>
              <a:t>除法</a:t>
            </a:r>
            <a:r>
              <a:rPr lang="zh-CN" altLang="en-US" sz="2400" b="1">
                <a:solidFill>
                  <a:schemeClr val="tx2"/>
                </a:solidFill>
                <a:latin typeface="Times New Roman" panose="02020803070505020304" pitchFamily="18" charset="0"/>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t> </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dirty="0">
                <a:latin typeface="Times New Roman" panose="02020803070505020304" pitchFamily="18" charset="0"/>
                <a:sym typeface="Symbol" pitchFamily="18" charset="2"/>
              </a:rPr>
              <a:t>0,</a:t>
            </a:r>
            <a:r>
              <a:rPr lang="zh-CN" altLang="en-US" sz="2400" b="1" dirty="0">
                <a:latin typeface="Times New Roman" panose="02020803070505020304" pitchFamily="18" charset="0"/>
                <a:sym typeface="Symbol" pitchFamily="18" charset="2"/>
              </a:rPr>
              <a:t>则存在唯一的多项式</a:t>
            </a:r>
            <a:endParaRPr lang="zh-CN" altLang="en-US" sz="2400" b="1" dirty="0">
              <a:latin typeface="Times New Roman" panose="02020803070505020304" pitchFamily="18" charset="0"/>
              <a:sym typeface="Symbol" pitchFamily="18" charset="2"/>
            </a:endParaRPr>
          </a:p>
          <a:p>
            <a:pPr>
              <a:lnSpc>
                <a:spcPct val="80000"/>
              </a:lnSpc>
              <a:spcBef>
                <a:spcPct val="50000"/>
              </a:spcBef>
              <a:buNone/>
            </a:pPr>
            <a:r>
              <a:rPr lang="en-US" altLang="zh-CN" sz="2400" b="1" i="1">
                <a:latin typeface="Times New Roman" panose="02020803070505020304" pitchFamily="18" charset="0"/>
              </a:rPr>
              <a:t>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a:t>
            </a:r>
            <a:r>
              <a:rPr lang="en-US" altLang="zh-CN" sz="2400" b="1">
                <a:latin typeface="Times New Roman" panose="02020803070505020304" pitchFamily="18" charset="0"/>
              </a:rPr>
              <a:t>,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r>
              <a:rPr lang="zh-CN" altLang="en-US" sz="2400" b="1" i="1" dirty="0">
                <a:latin typeface="Times New Roman" panose="02020803070505020304" pitchFamily="18" charset="0"/>
              </a:rPr>
              <a:t> </a:t>
            </a:r>
            <a:endParaRPr lang="zh-CN" altLang="en-US" sz="2400" b="1" i="1" dirty="0">
              <a:latin typeface="Times New Roman" panose="02020803070505020304" pitchFamily="18" charset="0"/>
            </a:endParaRPr>
          </a:p>
          <a:p>
            <a:pPr>
              <a:lnSpc>
                <a:spcPct val="80000"/>
              </a:lnSpc>
              <a:spcBef>
                <a:spcPct val="50000"/>
              </a:spcBef>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a:latin typeface="Times New Roman" panose="02020803070505020304" pitchFamily="18" charset="0"/>
              </a:rPr>
              <a:t>)       </a:t>
            </a:r>
            <a:endParaRPr lang="zh-CN" altLang="en-US" sz="2400" b="1">
              <a:latin typeface="Times New Roman" panose="02020803070505020304" pitchFamily="18" charset="0"/>
            </a:endParaRPr>
          </a:p>
          <a:p>
            <a:pPr>
              <a:lnSpc>
                <a:spcPct val="80000"/>
              </a:lnSpc>
              <a:spcBef>
                <a:spcPct val="50000"/>
              </a:spcBef>
              <a:buNone/>
            </a:pPr>
            <a:r>
              <a:rPr lang="zh-CN" altLang="en-US" sz="2400" b="1" dirty="0">
                <a:latin typeface="Times New Roman" panose="02020803070505020304" pitchFamily="18" charset="0"/>
              </a:rPr>
              <a:t>其中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dirty="0">
                <a:latin typeface="Times New Roman" panose="02020803070505020304" pitchFamily="18" charset="0"/>
              </a:rPr>
              <a:t>) =0</a:t>
            </a:r>
            <a:r>
              <a:rPr lang="zh-CN" altLang="en-US" sz="2400" b="1" dirty="0">
                <a:latin typeface="Times New Roman" panose="02020803070505020304" pitchFamily="18" charset="0"/>
              </a:rPr>
              <a:t>或</a:t>
            </a:r>
            <a:r>
              <a:rPr lang="zh-CN" altLang="en-US" sz="2400" b="1" i="1" dirty="0">
                <a:latin typeface="Times New Roman" panose="02020803070505020304" pitchFamily="18" charset="0"/>
              </a:rPr>
              <a: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&lt;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rPr>
              <a:t>(</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endParaRPr lang="en-US" altLang="zh-CN" sz="2400" b="1">
              <a:latin typeface="宋体" panose="02010600030101010101" pitchFamily="2" charset="-122"/>
            </a:endParaRPr>
          </a:p>
          <a:p>
            <a:pPr algn="just">
              <a:lnSpc>
                <a:spcPct val="90000"/>
              </a:lnSpc>
            </a:pPr>
            <a:r>
              <a:rPr lang="zh-CN" altLang="en-US" sz="2400" b="1" dirty="0">
                <a:solidFill>
                  <a:schemeClr val="tx2"/>
                </a:solidFill>
                <a:latin typeface="Times New Roman" panose="02020803070505020304" pitchFamily="18" charset="0"/>
              </a:rPr>
              <a:t>整除性</a:t>
            </a:r>
            <a:endParaRPr lang="zh-CN" altLang="en-US" sz="2400" b="1" dirty="0">
              <a:solidFill>
                <a:schemeClr val="tx2"/>
              </a:solidFill>
              <a:latin typeface="Times New Roman" panose="02020803070505020304" pitchFamily="18" charset="0"/>
            </a:endParaRPr>
          </a:p>
          <a:p>
            <a:pPr algn="just">
              <a:lnSpc>
                <a:spcPct val="90000"/>
              </a:lnSpc>
              <a:buNone/>
            </a:pPr>
            <a:r>
              <a:rPr lang="zh-CN" altLang="en-US" sz="2400" b="1" dirty="0">
                <a:solidFill>
                  <a:schemeClr val="tx2"/>
                </a:solidFill>
              </a:rPr>
              <a:t>   </a:t>
            </a:r>
            <a:r>
              <a:rPr lang="en-US" altLang="zh-CN" sz="2400" b="1">
                <a:solidFill>
                  <a:schemeClr val="tx2"/>
                </a:solidFill>
                <a:latin typeface="Times New Roman" panose="02020803070505020304" pitchFamily="18" charset="0"/>
              </a:rPr>
              <a:t>1.</a:t>
            </a:r>
            <a:r>
              <a:rPr lang="zh-CN" altLang="en-US" sz="2400" b="1" dirty="0">
                <a:solidFill>
                  <a:schemeClr val="tx2"/>
                </a:solidFill>
              </a:rPr>
              <a:t>定义</a:t>
            </a:r>
            <a:r>
              <a:rPr lang="zh-CN" altLang="en-US" sz="2400" b="1">
                <a:solidFill>
                  <a:schemeClr val="tx2"/>
                </a:solidFill>
                <a:latin typeface="宋体" panose="02010600030101010101" pitchFamily="2" charset="-122"/>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zh-CN" altLang="en-US" sz="2400" b="1" dirty="0">
                <a:latin typeface="Times New Roman" panose="02020803070505020304" pitchFamily="18" charset="0"/>
                <a:sym typeface="Symbol" pitchFamily="18" charset="2"/>
              </a:rPr>
              <a:t>如果存在多项式</a:t>
            </a:r>
            <a:r>
              <a:rPr lang="en-US" altLang="zh-CN" sz="2400" b="1" i="1">
                <a:latin typeface="Times New Roman" panose="02020803070505020304" pitchFamily="18" charset="0"/>
              </a:rPr>
              <a:t>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endParaRPr lang="zh-CN" altLang="en-US" sz="2400" b="1" dirty="0">
              <a:latin typeface="Times New Roman" panose="02020803070505020304" pitchFamily="18" charset="0"/>
            </a:endParaRPr>
          </a:p>
          <a:p>
            <a:pPr algn="just">
              <a:lnSpc>
                <a:spcPct val="90000"/>
              </a:lnSpc>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，称</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dirty="0">
                <a:solidFill>
                  <a:schemeClr val="tx2"/>
                </a:solidFill>
                <a:latin typeface="Times New Roman" panose="02020803070505020304" pitchFamily="18" charset="0"/>
              </a:rPr>
              <a:t>    2.</a:t>
            </a:r>
            <a:r>
              <a:rPr lang="zh-CN" altLang="en-US" sz="2400" b="1" dirty="0">
                <a:solidFill>
                  <a:schemeClr val="tx2"/>
                </a:solidFill>
                <a:latin typeface="Times New Roman" panose="02020803070505020304" pitchFamily="18" charset="0"/>
              </a:rPr>
              <a:t>整除性判别</a:t>
            </a:r>
            <a:r>
              <a:rPr lang="zh-CN" altLang="en-US" sz="2400" b="1">
                <a:solidFill>
                  <a:schemeClr val="tx2"/>
                </a:solidFill>
                <a:latin typeface="宋体" panose="02010600030101010101" pitchFamily="2" charset="-122"/>
              </a:rPr>
              <a:t>  </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0</a:t>
            </a:r>
            <a:r>
              <a:rPr lang="en-US" altLang="zh-CN" sz="2400" b="1">
                <a:solidFill>
                  <a:schemeClr val="tx2"/>
                </a:solidFill>
                <a:latin typeface="Times New Roman" panose="02020803070505020304" pitchFamily="18" charset="0"/>
              </a:rPr>
              <a:t> ) </a:t>
            </a:r>
            <a:r>
              <a:rPr lang="en-US" altLang="zh-CN" sz="2400" b="1">
                <a:solidFill>
                  <a:schemeClr val="tx2"/>
                </a:solidFill>
                <a:latin typeface="Times New Roman" panose="02020803070505020304" pitchFamily="18" charset="0"/>
                <a:sym typeface="Symbol" pitchFamily="18" charset="2"/>
              </a:rPr>
              <a:t></a:t>
            </a:r>
            <a:r>
              <a:rPr lang="en-US" altLang="zh-CN" sz="2400" b="1">
                <a:solidFill>
                  <a:schemeClr val="tx2"/>
                </a:solidFill>
                <a:latin typeface="宋体" panose="02010600030101010101" pitchFamily="2" charset="-122"/>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dirty="0">
                <a:latin typeface="Times New Roman" panose="02020803070505020304" pitchFamily="18" charset="0"/>
              </a:rPr>
              <a:t>) 式中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=0</a:t>
            </a:r>
            <a:r>
              <a:rPr lang="en-US" altLang="zh-CN" sz="2400" b="1">
                <a:solidFill>
                  <a:schemeClr val="tx2"/>
                </a:solidFill>
                <a:latin typeface="Times New Roman" panose="02020803070505020304" pitchFamily="18" charset="0"/>
              </a:rPr>
              <a:t>.</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a:latin typeface="Times New Roman" panose="02020803070505020304" pitchFamily="18" charset="0"/>
              </a:rPr>
              <a:t>    </a:t>
            </a:r>
            <a:r>
              <a:rPr lang="en-US" altLang="zh-CN" sz="2400" b="1" dirty="0">
                <a:solidFill>
                  <a:schemeClr val="tx2"/>
                </a:solidFill>
                <a:latin typeface="Times New Roman" panose="02020803070505020304" pitchFamily="18" charset="0"/>
              </a:rPr>
              <a:t>3.</a:t>
            </a:r>
            <a:r>
              <a:rPr lang="zh-CN" altLang="en-US" sz="2400" b="1" dirty="0">
                <a:solidFill>
                  <a:schemeClr val="tx2"/>
                </a:solidFill>
                <a:latin typeface="Times New Roman" panose="02020803070505020304" pitchFamily="18" charset="0"/>
              </a:rPr>
              <a:t>整除的性质</a:t>
            </a:r>
            <a:r>
              <a:rPr lang="zh-CN" altLang="en-US" sz="2400" b="1" dirty="0">
                <a:solidFill>
                  <a:schemeClr val="tx2"/>
                </a:solidFill>
                <a:latin typeface="Times New Roman" panose="02020803070505020304" pitchFamily="18" charset="0"/>
                <a:sym typeface="Wingdings" panose="05000000000000000000" pitchFamily="2" charset="2"/>
              </a:rPr>
              <a:t>    </a:t>
            </a:r>
            <a:endParaRPr lang="zh-CN" altLang="en-US" sz="2400" b="1">
              <a:latin typeface="Times New Roman" panose="02020803070505020304" pitchFamily="18" charset="0"/>
              <a:sym typeface="Wingdings" panose="05000000000000000000" pitchFamily="2" charset="2"/>
            </a:endParaRPr>
          </a:p>
        </p:txBody>
      </p:sp>
      <p:grpSp>
        <p:nvGrpSpPr>
          <p:cNvPr id="238596" name="组合 238595"/>
          <p:cNvGrpSpPr/>
          <p:nvPr/>
        </p:nvGrpSpPr>
        <p:grpSpPr>
          <a:xfrm>
            <a:off x="685800" y="5257800"/>
            <a:ext cx="8229600" cy="1524000"/>
            <a:chOff x="432" y="3264"/>
            <a:chExt cx="5184" cy="960"/>
          </a:xfrm>
        </p:grpSpPr>
        <p:sp>
          <p:nvSpPr>
            <p:cNvPr id="37892" name="矩形 238596"/>
            <p:cNvSpPr/>
            <p:nvPr/>
          </p:nvSpPr>
          <p:spPr>
            <a:xfrm>
              <a:off x="432" y="3264"/>
              <a:ext cx="5184" cy="960"/>
            </a:xfrm>
            <a:prstGeom prst="rect">
              <a:avLst/>
            </a:prstGeom>
            <a:solidFill>
              <a:srgbClr val="FFFF66"/>
            </a:solidFill>
            <a:ln w="12700" cap="flat" cmpd="sng">
              <a:solidFill>
                <a:schemeClr val="tx2"/>
              </a:solidFill>
              <a:prstDash val="solid"/>
              <a:miter/>
              <a:headEnd type="none" w="med" len="med"/>
              <a:tailEnd type="none" w="med" len="med"/>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特别提醒</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dirty="0">
                  <a:latin typeface="Times New Roman" panose="02020803070505020304" pitchFamily="18" charset="0"/>
                  <a:ea typeface="宋体" panose="02010600030101010101" pitchFamily="2" charset="-122"/>
                </a:rPr>
                <a:t>中的多项式不能做除法</a:t>
              </a:r>
              <a:r>
                <a:rPr lang="en-US" altLang="zh-CN" sz="2400" b="1">
                  <a:latin typeface="Times New Roman" panose="02020803070505020304" pitchFamily="18" charset="0"/>
                  <a:ea typeface="宋体" panose="0201060003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整除性</a:t>
              </a:r>
              <a:r>
                <a:rPr lang="zh-CN" altLang="en-US" sz="2400" b="1" dirty="0">
                  <a:latin typeface="Times New Roman" panose="02020803070505020304" pitchFamily="18" charset="0"/>
                  <a:ea typeface="宋体" panose="02010600030101010101" pitchFamily="2" charset="-122"/>
                </a:rPr>
                <a:t>不是多项式的</a:t>
              </a:r>
              <a:endParaRPr lang="zh-CN" altLang="en-US" sz="24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运算</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它</a:t>
              </a:r>
              <a:r>
                <a:rPr lang="zh-CN" altLang="en-US" sz="2400" b="1" dirty="0">
                  <a:solidFill>
                    <a:schemeClr val="tx2"/>
                  </a:solidFill>
                  <a:latin typeface="Times New Roman" panose="02020803070505020304" pitchFamily="18" charset="0"/>
                  <a:ea typeface="宋体" panose="02010600030101010101" pitchFamily="2" charset="-122"/>
                </a:rPr>
                <a:t>是</a:t>
              </a:r>
              <a:r>
                <a:rPr lang="en-US" altLang="zh-CN" sz="2400" b="1" i="1">
                  <a:solidFill>
                    <a:schemeClr val="tx2"/>
                  </a:solidFill>
                  <a:latin typeface="Times New Roman" panose="02020803070505020304" pitchFamily="18" charset="0"/>
                  <a:ea typeface="华文行楷" panose="02010800040101010101" pitchFamily="2" charset="-122"/>
                </a:rPr>
                <a:t>P</a:t>
              </a:r>
              <a:r>
                <a:rPr lang="en-US" altLang="zh-CN" sz="2400" b="1">
                  <a:solidFill>
                    <a:schemeClr val="tx2"/>
                  </a:solidFill>
                  <a:latin typeface="Times New Roman" panose="02020803070505020304" pitchFamily="18" charset="0"/>
                  <a:ea typeface="华文行楷" panose="02010800040101010101" pitchFamily="2" charset="-122"/>
                </a:rPr>
                <a:t>[</a:t>
              </a:r>
              <a:r>
                <a:rPr lang="en-US" altLang="zh-CN" sz="2400" b="1" i="1">
                  <a:solidFill>
                    <a:schemeClr val="tx2"/>
                  </a:solidFill>
                  <a:latin typeface="Times New Roman" panose="02020803070505020304" pitchFamily="18" charset="0"/>
                  <a:ea typeface="华文行楷" panose="02010800040101010101" pitchFamily="2" charset="-122"/>
                </a:rPr>
                <a:t>x</a:t>
              </a:r>
              <a:r>
                <a:rPr lang="en-US" altLang="zh-CN" sz="2400" b="1">
                  <a:solidFill>
                    <a:schemeClr val="tx2"/>
                  </a:solidFill>
                  <a:latin typeface="Times New Roman" panose="02020803070505020304" pitchFamily="18" charset="0"/>
                  <a:ea typeface="华文行楷" panose="0201080004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中元素间的一种关系</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即任给</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Verdana" panose="020B08040305040B0204" pitchFamily="34"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a:latin typeface="Times New Roman" panose="02020803070505020304" pitchFamily="18" charset="0"/>
                  <a:ea typeface="华文行楷" panose="02010800040101010101" pitchFamily="2" charset="-122"/>
                </a:rPr>
                <a:t>，</a:t>
              </a:r>
              <a:endParaRPr lang="zh-CN" altLang="en-US" sz="2400" b="1">
                <a:latin typeface="Times New Roman" panose="02020803070505020304" pitchFamily="18" charset="0"/>
                <a:ea typeface="华文行楷" panose="0201080004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可以判断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或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37893" name="直接连接符 238597"/>
            <p:cNvSpPr/>
            <p:nvPr/>
          </p:nvSpPr>
          <p:spPr>
            <a:xfrm flipV="1">
              <a:off x="2736" y="4032"/>
              <a:ext cx="96" cy="48"/>
            </a:xfrm>
            <a:prstGeom prst="line">
              <a:avLst/>
            </a:prstGeom>
            <a:ln w="12700" cap="flat" cmpd="sng">
              <a:solidFill>
                <a:schemeClr val="tx2"/>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charRg st="44"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66" end="1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141"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71"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5">
                                            <p:txEl>
                                              <p:charRg st="175" end="2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595">
                                            <p:txEl>
                                              <p:charRg st="222" end="25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595">
                                            <p:txEl>
                                              <p:charRg st="258" end="30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595">
                                            <p:txEl>
                                              <p:charRg st="304" end="3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238596"/>
                                        </p:tgtEl>
                                        <p:attrNameLst>
                                          <p:attrName>style.visibility</p:attrName>
                                        </p:attrNameLst>
                                      </p:cBhvr>
                                      <p:to>
                                        <p:strVal val="visible"/>
                                      </p:to>
                                    </p:set>
                                    <p:animEffect transition="in" filter="blinds(vertical)">
                                      <p:cBhvr>
                                        <p:cTn id="43"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标题 240641"/>
          <p:cNvSpPr>
            <a:spLocks noGrp="1"/>
          </p:cNvSpPr>
          <p:nvPr>
            <p:ph type="title"/>
          </p:nvPr>
        </p:nvSpPr>
        <p:spPr>
          <a:xfrm>
            <a:off x="609600" y="930275"/>
            <a:ext cx="44196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4    </a:t>
            </a:r>
            <a:r>
              <a:rPr lang="zh-CN" altLang="en-US" sz="4000" b="1" dirty="0">
                <a:latin typeface="Times New Roman" panose="02020803070505020304" pitchFamily="18" charset="0"/>
                <a:ea typeface="宋体" panose="02010600030101010101" pitchFamily="2" charset="-122"/>
              </a:rPr>
              <a:t>最大公因式</a:t>
            </a:r>
            <a:endParaRPr lang="zh-CN" altLang="en-US" sz="4000" b="1">
              <a:latin typeface="Times New Roman" panose="02020803070505020304" pitchFamily="18" charset="0"/>
              <a:ea typeface="宋体" panose="02010600030101010101" pitchFamily="2" charset="-122"/>
            </a:endParaRPr>
          </a:p>
        </p:txBody>
      </p:sp>
      <p:sp>
        <p:nvSpPr>
          <p:cNvPr id="38914" name="文本占位符 240642"/>
          <p:cNvSpPr>
            <a:spLocks noGrp="1"/>
          </p:cNvSpPr>
          <p:nvPr>
            <p:ph idx="1"/>
          </p:nvPr>
        </p:nvSpPr>
        <p:spPr>
          <a:xfrm>
            <a:off x="728663" y="1905000"/>
            <a:ext cx="8110537" cy="4343400"/>
          </a:xfrm>
        </p:spPr>
        <p:txBody>
          <a:bodyPr anchor="t"/>
          <a:p>
            <a:pPr algn="just"/>
            <a:r>
              <a:rPr lang="en-US" altLang="zh-CN" b="1" i="1">
                <a:solidFill>
                  <a:schemeClr val="tx2"/>
                </a:solidFill>
                <a:latin typeface="Times New Roman" panose="02020803070505020304" pitchFamily="18" charset="0"/>
              </a:rPr>
              <a:t>f</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rPr>
              <a:t>与</a:t>
            </a:r>
            <a:r>
              <a:rPr lang="en-US" altLang="zh-CN" b="1" i="1">
                <a:solidFill>
                  <a:schemeClr val="tx2"/>
                </a:solidFill>
                <a:latin typeface="Times New Roman" panose="02020803070505020304" pitchFamily="18" charset="0"/>
              </a:rPr>
              <a:t>g</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的最大公因式</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定义、存在性与唯一性及其性质、最大公因式的求法(展转相除法) </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zh-CN" altLang="en-US" b="1" dirty="0">
                <a:solidFill>
                  <a:schemeClr val="tx2"/>
                </a:solidFill>
                <a:latin typeface="宋体" panose="02010600030101010101" pitchFamily="2" charset="-122"/>
              </a:rPr>
              <a:t>互素</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定义、判定定理、性质</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en-US" altLang="zh-CN" b="1" i="1">
                <a:solidFill>
                  <a:schemeClr val="tx2"/>
                </a:solidFill>
                <a:latin typeface="Times New Roman" panose="02020803070505020304" pitchFamily="18" charset="0"/>
              </a:rPr>
              <a:t>n</a:t>
            </a:r>
            <a:r>
              <a:rPr lang="zh-CN" altLang="en-US" b="1" dirty="0">
                <a:solidFill>
                  <a:schemeClr val="tx2"/>
                </a:solidFill>
                <a:latin typeface="宋体" panose="02010600030101010101" pitchFamily="2" charset="-122"/>
              </a:rPr>
              <a:t>个多项式的最大公因式</a:t>
            </a:r>
            <a:endParaRPr lang="zh-CN" altLang="en-US" sz="2800" b="1">
              <a:solidFill>
                <a:schemeClr val="tx2"/>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内容占位符 241665"/>
          <p:cNvSpPr>
            <a:spLocks noGrp="1"/>
          </p:cNvSpPr>
          <p:nvPr>
            <p:ph idx="1"/>
          </p:nvPr>
        </p:nvSpPr>
        <p:spPr>
          <a:xfrm>
            <a:off x="685800" y="1219200"/>
            <a:ext cx="8077200" cy="5181600"/>
          </a:xfrm>
        </p:spPr>
        <p:txBody>
          <a:bodyPr anchor="t"/>
          <a:p>
            <a:pPr algn="just">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公因式</a:t>
            </a:r>
            <a:r>
              <a:rPr lang="zh-CN" altLang="en-US" sz="2800" b="1" dirty="0">
                <a:solidFill>
                  <a:schemeClr val="tx2"/>
                </a:solidFill>
                <a:latin typeface="宋体" panose="02010600030101010101" pitchFamily="2" charset="-122"/>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           使</a:t>
            </a:r>
            <a:r>
              <a:rPr lang="zh-CN" altLang="en-US" sz="2800" b="1" dirty="0">
                <a:latin typeface="宋体" panose="02010600030101010101" pitchFamily="2" charset="-122"/>
                <a:sym typeface="Symbol" pitchFamily="18" charset="2"/>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4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，称</a:t>
            </a:r>
            <a:r>
              <a:rPr lang="zh-CN" altLang="en-US" sz="2400" b="1" dirty="0">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endParaRPr lang="en-US" altLang="zh-CN" sz="24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的一个</a:t>
            </a:r>
            <a:r>
              <a:rPr lang="zh-CN" altLang="en-US" sz="2800" b="1" dirty="0">
                <a:solidFill>
                  <a:schemeClr val="tx2"/>
                </a:solidFill>
                <a:latin typeface="宋体" panose="02010600030101010101" pitchFamily="2" charset="-122"/>
              </a:rPr>
              <a:t>公因式</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a:p>
            <a:pPr algn="just">
              <a:lnSpc>
                <a:spcPct val="90000"/>
              </a:lnSpc>
              <a:buNone/>
            </a:pPr>
            <a:r>
              <a:rPr lang="en-US" altLang="zh-CN" sz="2800" b="1">
                <a:solidFill>
                  <a:schemeClr val="tx2"/>
                </a:solidFill>
                <a:latin typeface="Times New Roman" panose="02020803070505020304" pitchFamily="18" charset="0"/>
              </a:rPr>
              <a:t>        </a:t>
            </a:r>
            <a:endParaRPr lang="en-US" altLang="zh-CN" sz="2800" b="1">
              <a:solidFill>
                <a:schemeClr val="tx2"/>
              </a:solidFill>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由于任意两个多项式总有公因式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因此公因式中占有重要地位的</a:t>
            </a:r>
            <a:r>
              <a:rPr lang="en-US" altLang="zh-CN" sz="2800" b="1">
                <a:latin typeface="Times New Roman" panose="02020803070505020304" pitchFamily="18" charset="0"/>
              </a:rPr>
              <a:t>——</a:t>
            </a:r>
            <a:r>
              <a:rPr lang="zh-CN" altLang="en-US" sz="2800" b="1" dirty="0">
                <a:solidFill>
                  <a:schemeClr val="tx2"/>
                </a:solidFill>
                <a:latin typeface="宋体" panose="02010600030101010101" pitchFamily="2" charset="-122"/>
              </a:rPr>
              <a:t>最大公因式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最大公因式</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6</a:t>
            </a:r>
            <a:r>
              <a:rPr lang="zh-CN" altLang="en-US" sz="2800" b="1" dirty="0">
                <a:solidFill>
                  <a:schemeClr val="tx2"/>
                </a:solidFill>
                <a:latin typeface="Times New Roman" panose="02020803070505020304" pitchFamily="18" charset="0"/>
              </a:rPr>
              <a:t> </a:t>
            </a:r>
            <a:r>
              <a:rPr lang="zh-CN" altLang="en-US"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i="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solidFill>
                <a:schemeClr val="tx2"/>
              </a:solidFill>
              <a:latin typeface="黑体" panose="02010600030101010101" pitchFamily="2" charset="-122"/>
              <a:ea typeface="黑体" panose="02010600030101010101" pitchFamily="2" charset="-122"/>
            </a:endParaRPr>
          </a:p>
          <a:p>
            <a:pPr algn="just">
              <a:lnSpc>
                <a:spcPct val="90000"/>
              </a:lnSpc>
              <a:buNone/>
            </a:pPr>
            <a:endParaRPr lang="en-US" altLang="zh-CN" sz="2800" b="1" dirty="0">
              <a:solidFill>
                <a:schemeClr val="tx2"/>
              </a:solidFill>
              <a:latin typeface="宋体" panose="02010600030101010101" pitchFamily="2" charset="-122"/>
            </a:endParaRPr>
          </a:p>
        </p:txBody>
      </p:sp>
      <p:sp>
        <p:nvSpPr>
          <p:cNvPr id="39938" name="标题 241666"/>
          <p:cNvSpPr>
            <a:spLocks noGrp="1"/>
          </p:cNvSpPr>
          <p:nvPr>
            <p:ph type="title"/>
          </p:nvPr>
        </p:nvSpPr>
        <p:spPr>
          <a:xfrm>
            <a:off x="609600" y="23813"/>
            <a:ext cx="4343400" cy="952500"/>
          </a:xfrm>
        </p:spPr>
        <p:txBody>
          <a:bodyPr vert="horz" wrap="square" lIns="91440" tIns="45720" rIns="91440" bIns="45720"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xEl>
                                              <p:charRg st="0" end="37"/>
                                            </p:txEl>
                                          </p:spTgt>
                                        </p:tgtEl>
                                        <p:attrNameLst>
                                          <p:attrName>style.visibility</p:attrName>
                                        </p:attrNameLst>
                                      </p:cBhvr>
                                      <p:to>
                                        <p:strVal val="visible"/>
                                      </p:to>
                                    </p:set>
                                    <p:animEffect transition="in" filter="wipe(left)">
                                      <p:cBhvr>
                                        <p:cTn id="7" dur="500"/>
                                        <p:tgtEl>
                                          <p:spTgt spid="241666">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charRg st="37" end="84"/>
                                            </p:txEl>
                                          </p:spTgt>
                                        </p:tgtEl>
                                        <p:attrNameLst>
                                          <p:attrName>style.visibility</p:attrName>
                                        </p:attrNameLst>
                                      </p:cBhvr>
                                      <p:to>
                                        <p:strVal val="visible"/>
                                      </p:to>
                                    </p:set>
                                    <p:animEffect transition="in" filter="wipe(left)">
                                      <p:cBhvr>
                                        <p:cTn id="12" dur="500"/>
                                        <p:tgtEl>
                                          <p:spTgt spid="241666">
                                            <p:txEl>
                                              <p:charRg st="37"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6">
                                            <p:txEl>
                                              <p:charRg st="84" end="126"/>
                                            </p:txEl>
                                          </p:spTgt>
                                        </p:tgtEl>
                                        <p:attrNameLst>
                                          <p:attrName>style.visibility</p:attrName>
                                        </p:attrNameLst>
                                      </p:cBhvr>
                                      <p:to>
                                        <p:strVal val="visible"/>
                                      </p:to>
                                    </p:set>
                                    <p:animEffect transition="in" filter="wipe(left)">
                                      <p:cBhvr>
                                        <p:cTn id="17" dur="500"/>
                                        <p:tgtEl>
                                          <p:spTgt spid="241666">
                                            <p:txEl>
                                              <p:charRg st="84"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6">
                                            <p:txEl>
                                              <p:charRg st="126" end="135"/>
                                            </p:txEl>
                                          </p:spTgt>
                                        </p:tgtEl>
                                        <p:attrNameLst>
                                          <p:attrName>style.visibility</p:attrName>
                                        </p:attrNameLst>
                                      </p:cBhvr>
                                      <p:to>
                                        <p:strVal val="visible"/>
                                      </p:to>
                                    </p:set>
                                    <p:animEffect transition="in" filter="wipe(left)">
                                      <p:cBhvr>
                                        <p:cTn id="22" dur="500"/>
                                        <p:tgtEl>
                                          <p:spTgt spid="241666">
                                            <p:txEl>
                                              <p:charRg st="126"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6">
                                            <p:txEl>
                                              <p:charRg st="135" end="165"/>
                                            </p:txEl>
                                          </p:spTgt>
                                        </p:tgtEl>
                                        <p:attrNameLst>
                                          <p:attrName>style.visibility</p:attrName>
                                        </p:attrNameLst>
                                      </p:cBhvr>
                                      <p:to>
                                        <p:strVal val="visible"/>
                                      </p:to>
                                    </p:set>
                                    <p:animEffect transition="in" filter="wipe(left)">
                                      <p:cBhvr>
                                        <p:cTn id="27" dur="500"/>
                                        <p:tgtEl>
                                          <p:spTgt spid="241666">
                                            <p:txEl>
                                              <p:charRg st="135"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666">
                                            <p:txEl>
                                              <p:charRg st="165" end="187"/>
                                            </p:txEl>
                                          </p:spTgt>
                                        </p:tgtEl>
                                        <p:attrNameLst>
                                          <p:attrName>style.visibility</p:attrName>
                                        </p:attrNameLst>
                                      </p:cBhvr>
                                      <p:to>
                                        <p:strVal val="visible"/>
                                      </p:to>
                                    </p:set>
                                    <p:animEffect transition="in" filter="wipe(left)">
                                      <p:cBhvr>
                                        <p:cTn id="32" dur="500"/>
                                        <p:tgtEl>
                                          <p:spTgt spid="241666">
                                            <p:txEl>
                                              <p:charRg st="165" end="1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666">
                                            <p:txEl>
                                              <p:charRg st="187" end="196"/>
                                            </p:txEl>
                                          </p:spTgt>
                                        </p:tgtEl>
                                        <p:attrNameLst>
                                          <p:attrName>style.visibility</p:attrName>
                                        </p:attrNameLst>
                                      </p:cBhvr>
                                      <p:to>
                                        <p:strVal val="visible"/>
                                      </p:to>
                                    </p:set>
                                    <p:animEffect transition="in" filter="wipe(left)">
                                      <p:cBhvr>
                                        <p:cTn id="37" dur="500"/>
                                        <p:tgtEl>
                                          <p:spTgt spid="241666">
                                            <p:txEl>
                                              <p:charRg st="187"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666">
                                            <p:txEl>
                                              <p:charRg st="196" end="233"/>
                                            </p:txEl>
                                          </p:spTgt>
                                        </p:tgtEl>
                                        <p:attrNameLst>
                                          <p:attrName>style.visibility</p:attrName>
                                        </p:attrNameLst>
                                      </p:cBhvr>
                                      <p:to>
                                        <p:strVal val="visible"/>
                                      </p:to>
                                    </p:set>
                                    <p:animEffect transition="in" filter="wipe(left)">
                                      <p:cBhvr>
                                        <p:cTn id="42" dur="500"/>
                                        <p:tgtEl>
                                          <p:spTgt spid="241666">
                                            <p:txEl>
                                              <p:charRg st="196"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666">
                                            <p:txEl>
                                              <p:charRg st="233" end="261"/>
                                            </p:txEl>
                                          </p:spTgt>
                                        </p:tgtEl>
                                        <p:attrNameLst>
                                          <p:attrName>style.visibility</p:attrName>
                                        </p:attrNameLst>
                                      </p:cBhvr>
                                      <p:to>
                                        <p:strVal val="visible"/>
                                      </p:to>
                                    </p:set>
                                    <p:animEffect transition="in" filter="wipe(left)">
                                      <p:cBhvr>
                                        <p:cTn id="47" dur="500"/>
                                        <p:tgtEl>
                                          <p:spTgt spid="241666">
                                            <p:txEl>
                                              <p:charRg st="233" end="26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666">
                                            <p:txEl>
                                              <p:charRg st="261" end="294"/>
                                            </p:txEl>
                                          </p:spTgt>
                                        </p:tgtEl>
                                        <p:attrNameLst>
                                          <p:attrName>style.visibility</p:attrName>
                                        </p:attrNameLst>
                                      </p:cBhvr>
                                      <p:to>
                                        <p:strVal val="visible"/>
                                      </p:to>
                                    </p:set>
                                    <p:animEffect transition="in" filter="wipe(left)">
                                      <p:cBhvr>
                                        <p:cTn id="52" dur="500"/>
                                        <p:tgtEl>
                                          <p:spTgt spid="241666">
                                            <p:txEl>
                                              <p:charRg st="261" end="29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1666">
                                            <p:txEl>
                                              <p:charRg st="294" end="320"/>
                                            </p:txEl>
                                          </p:spTgt>
                                        </p:tgtEl>
                                        <p:attrNameLst>
                                          <p:attrName>style.visibility</p:attrName>
                                        </p:attrNameLst>
                                      </p:cBhvr>
                                      <p:to>
                                        <p:strVal val="visible"/>
                                      </p:to>
                                    </p:set>
                                    <p:animEffect transition="in" filter="wipe(left)">
                                      <p:cBhvr>
                                        <p:cTn id="57" dur="500"/>
                                        <p:tgtEl>
                                          <p:spTgt spid="241666">
                                            <p:txEl>
                                              <p:charRg st="294"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标题 243713"/>
          <p:cNvSpPr>
            <a:spLocks noGrp="1"/>
          </p:cNvSpPr>
          <p:nvPr>
            <p:ph type="title"/>
          </p:nvPr>
        </p:nvSpPr>
        <p:spPr>
          <a:xfrm>
            <a:off x="609600" y="2286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3715" name="内容占位符 243714"/>
          <p:cNvSpPr>
            <a:spLocks noGrp="1"/>
          </p:cNvSpPr>
          <p:nvPr>
            <p:ph idx="1"/>
          </p:nvPr>
        </p:nvSpPr>
        <p:spPr>
          <a:xfrm>
            <a:off x="609600" y="838200"/>
            <a:ext cx="8534400" cy="5791200"/>
          </a:xfrm>
        </p:spPr>
        <p:txBody>
          <a:bodyPr anchor="t"/>
          <a:p>
            <a:pPr algn="just">
              <a:lnSpc>
                <a:spcPct val="90000"/>
              </a:lnSpc>
            </a:pPr>
            <a:r>
              <a:rPr lang="zh-CN" altLang="en-US" sz="2800" b="1" dirty="0">
                <a:solidFill>
                  <a:schemeClr val="tx2"/>
                </a:solidFill>
                <a:latin typeface="宋体" panose="02010600030101010101" pitchFamily="2" charset="-122"/>
              </a:rPr>
              <a:t>引理  </a:t>
            </a:r>
            <a:r>
              <a:rPr lang="zh-CN" altLang="en-US" sz="2800" b="1" dirty="0">
                <a:latin typeface="宋体" panose="02010600030101010101" pitchFamily="2" charset="-12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如果等式</a:t>
            </a:r>
            <a:endParaRPr lang="zh-CN" altLang="en-US" sz="2800" b="1" dirty="0">
              <a:latin typeface="宋体" panose="02010600030101010101" pitchFamily="2" charset="-122"/>
            </a:endParaRPr>
          </a:p>
          <a:p>
            <a:pPr algn="just">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成立，则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endParaRPr lang="en-US" altLang="zh-CN" sz="2800" b="1">
              <a:solidFill>
                <a:schemeClr val="tx2"/>
              </a:solidFill>
              <a:latin typeface="宋体" panose="02010600030101010101" pitchFamily="2" charset="-122"/>
            </a:endParaRPr>
          </a:p>
          <a:p>
            <a:pPr algn="just">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知</a:t>
            </a:r>
            <a:r>
              <a:rPr lang="en-US" altLang="zh-CN"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的一个组合</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故若</a:t>
            </a:r>
            <a:endParaRPr lang="zh-CN" altLang="en-US" sz="2800" b="1" dirty="0">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又</a:t>
            </a:r>
            <a:r>
              <a:rPr lang="zh-CN" altLang="en-US" sz="2800" b="1">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故若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整除</a:t>
            </a:r>
            <a:r>
              <a:rPr lang="zh-CN" altLang="en-US"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的组合</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因式</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综上所述，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charRg st="0" end="26"/>
                                            </p:txEl>
                                          </p:spTgt>
                                        </p:tgtEl>
                                        <p:attrNameLst>
                                          <p:attrName>style.visibility</p:attrName>
                                        </p:attrNameLst>
                                      </p:cBhvr>
                                      <p:to>
                                        <p:strVal val="visible"/>
                                      </p:to>
                                    </p:set>
                                    <p:animEffect transition="in" filter="wipe(left)">
                                      <p:cBhvr>
                                        <p:cTn id="7" dur="500"/>
                                        <p:tgtEl>
                                          <p:spTgt spid="24371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charRg st="26" end="92"/>
                                            </p:txEl>
                                          </p:spTgt>
                                        </p:tgtEl>
                                        <p:attrNameLst>
                                          <p:attrName>style.visibility</p:attrName>
                                        </p:attrNameLst>
                                      </p:cBhvr>
                                      <p:to>
                                        <p:strVal val="visible"/>
                                      </p:to>
                                    </p:set>
                                    <p:animEffect transition="in" filter="wipe(left)">
                                      <p:cBhvr>
                                        <p:cTn id="12" dur="500"/>
                                        <p:tgtEl>
                                          <p:spTgt spid="243715">
                                            <p:txEl>
                                              <p:charRg st="2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charRg st="92" end="125"/>
                                            </p:txEl>
                                          </p:spTgt>
                                        </p:tgtEl>
                                        <p:attrNameLst>
                                          <p:attrName>style.visibility</p:attrName>
                                        </p:attrNameLst>
                                      </p:cBhvr>
                                      <p:to>
                                        <p:strVal val="visible"/>
                                      </p:to>
                                    </p:set>
                                    <p:animEffect transition="in" filter="wipe(left)">
                                      <p:cBhvr>
                                        <p:cTn id="17" dur="500"/>
                                        <p:tgtEl>
                                          <p:spTgt spid="243715">
                                            <p:txEl>
                                              <p:charRg st="92"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charRg st="126" end="163"/>
                                            </p:txEl>
                                          </p:spTgt>
                                        </p:tgtEl>
                                        <p:attrNameLst>
                                          <p:attrName>style.visibility</p:attrName>
                                        </p:attrNameLst>
                                      </p:cBhvr>
                                      <p:to>
                                        <p:strVal val="visible"/>
                                      </p:to>
                                    </p:set>
                                    <p:animEffect transition="in" filter="wipe(left)">
                                      <p:cBhvr>
                                        <p:cTn id="22" dur="500"/>
                                        <p:tgtEl>
                                          <p:spTgt spid="243715">
                                            <p:txEl>
                                              <p:charRg st="126"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charRg st="163" end="217"/>
                                            </p:txEl>
                                          </p:spTgt>
                                        </p:tgtEl>
                                        <p:attrNameLst>
                                          <p:attrName>style.visibility</p:attrName>
                                        </p:attrNameLst>
                                      </p:cBhvr>
                                      <p:to>
                                        <p:strVal val="visible"/>
                                      </p:to>
                                    </p:set>
                                    <p:animEffect transition="in" filter="wipe(left)">
                                      <p:cBhvr>
                                        <p:cTn id="27" dur="500"/>
                                        <p:tgtEl>
                                          <p:spTgt spid="243715">
                                            <p:txEl>
                                              <p:charRg st="163" end="2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charRg st="217" end="238"/>
                                            </p:txEl>
                                          </p:spTgt>
                                        </p:tgtEl>
                                        <p:attrNameLst>
                                          <p:attrName>style.visibility</p:attrName>
                                        </p:attrNameLst>
                                      </p:cBhvr>
                                      <p:to>
                                        <p:strVal val="visible"/>
                                      </p:to>
                                    </p:set>
                                    <p:animEffect transition="in" filter="wipe(left)">
                                      <p:cBhvr>
                                        <p:cTn id="32" dur="500"/>
                                        <p:tgtEl>
                                          <p:spTgt spid="243715">
                                            <p:txEl>
                                              <p:charRg st="217"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charRg st="238" end="281"/>
                                            </p:txEl>
                                          </p:spTgt>
                                        </p:tgtEl>
                                        <p:attrNameLst>
                                          <p:attrName>style.visibility</p:attrName>
                                        </p:attrNameLst>
                                      </p:cBhvr>
                                      <p:to>
                                        <p:strVal val="visible"/>
                                      </p:to>
                                    </p:set>
                                    <p:animEffect transition="in" filter="wipe(left)">
                                      <p:cBhvr>
                                        <p:cTn id="37" dur="500"/>
                                        <p:tgtEl>
                                          <p:spTgt spid="243715">
                                            <p:txEl>
                                              <p:charRg st="238" end="2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3715">
                                            <p:txEl>
                                              <p:charRg st="281" end="332"/>
                                            </p:txEl>
                                          </p:spTgt>
                                        </p:tgtEl>
                                        <p:attrNameLst>
                                          <p:attrName>style.visibility</p:attrName>
                                        </p:attrNameLst>
                                      </p:cBhvr>
                                      <p:to>
                                        <p:strVal val="visible"/>
                                      </p:to>
                                    </p:set>
                                    <p:animEffect transition="in" filter="wipe(left)">
                                      <p:cBhvr>
                                        <p:cTn id="42" dur="500"/>
                                        <p:tgtEl>
                                          <p:spTgt spid="243715">
                                            <p:txEl>
                                              <p:charRg st="281"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3715">
                                            <p:txEl>
                                              <p:charRg st="332" end="370"/>
                                            </p:txEl>
                                          </p:spTgt>
                                        </p:tgtEl>
                                        <p:attrNameLst>
                                          <p:attrName>style.visibility</p:attrName>
                                        </p:attrNameLst>
                                      </p:cBhvr>
                                      <p:to>
                                        <p:strVal val="visible"/>
                                      </p:to>
                                    </p:set>
                                    <p:animEffect transition="in" filter="wipe(left)">
                                      <p:cBhvr>
                                        <p:cTn id="47" dur="500"/>
                                        <p:tgtEl>
                                          <p:spTgt spid="243715">
                                            <p:txEl>
                                              <p:charRg st="332"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3715">
                                            <p:txEl>
                                              <p:charRg st="370" end="374"/>
                                            </p:txEl>
                                          </p:spTgt>
                                        </p:tgtEl>
                                        <p:attrNameLst>
                                          <p:attrName>style.visibility</p:attrName>
                                        </p:attrNameLst>
                                      </p:cBhvr>
                                      <p:to>
                                        <p:strVal val="visible"/>
                                      </p:to>
                                    </p:set>
                                    <p:animEffect transition="in" filter="wipe(left)">
                                      <p:cBhvr>
                                        <p:cTn id="52" dur="500"/>
                                        <p:tgtEl>
                                          <p:spTgt spid="243715">
                                            <p:txEl>
                                              <p:charRg st="370" end="37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3715">
                                            <p:txEl>
                                              <p:charRg st="374" end="412"/>
                                            </p:txEl>
                                          </p:spTgt>
                                        </p:tgtEl>
                                        <p:attrNameLst>
                                          <p:attrName>style.visibility</p:attrName>
                                        </p:attrNameLst>
                                      </p:cBhvr>
                                      <p:to>
                                        <p:strVal val="visible"/>
                                      </p:to>
                                    </p:set>
                                    <p:animEffect transition="in" filter="wipe(left)">
                                      <p:cBhvr>
                                        <p:cTn id="57" dur="500"/>
                                        <p:tgtEl>
                                          <p:spTgt spid="243715">
                                            <p:txEl>
                                              <p:charRg st="374"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标题 244737"/>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endParaRPr lang="en-US" altLang="zh-CN" sz="2800" b="1" i="1">
              <a:solidFill>
                <a:schemeClr val="tx1"/>
              </a:solidFill>
              <a:latin typeface="Times New Roman" panose="02020803070505020304" pitchFamily="18" charset="0"/>
              <a:ea typeface="宋体" panose="02010600030101010101" pitchFamily="2" charset="-122"/>
            </a:endParaRPr>
          </a:p>
        </p:txBody>
      </p:sp>
      <p:sp>
        <p:nvSpPr>
          <p:cNvPr id="244739" name="内容占位符 244738"/>
          <p:cNvSpPr>
            <a:spLocks noGrp="1"/>
          </p:cNvSpPr>
          <p:nvPr>
            <p:ph idx="1"/>
          </p:nvPr>
        </p:nvSpPr>
        <p:spPr>
          <a:xfrm>
            <a:off x="609600" y="1752600"/>
            <a:ext cx="40386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p:txBody>
      </p:sp>
      <p:graphicFrame>
        <p:nvGraphicFramePr>
          <p:cNvPr id="244740" name="对象 244739"/>
          <p:cNvGraphicFramePr/>
          <p:nvPr/>
        </p:nvGraphicFramePr>
        <p:xfrm>
          <a:off x="762000" y="2359025"/>
          <a:ext cx="7235825" cy="3203575"/>
        </p:xfrm>
        <a:graphic>
          <a:graphicData uri="http://schemas.openxmlformats.org/presentationml/2006/ole">
            <mc:AlternateContent xmlns:mc="http://schemas.openxmlformats.org/markup-compatibility/2006">
              <mc:Choice xmlns:v="urn:schemas-microsoft-com:vml" Requires="v">
                <p:oleObj spid="_x0000_s3120" name="" r:id="rId1" imgW="3124200" imgH="1384300" progId="Equation.3">
                  <p:embed/>
                </p:oleObj>
              </mc:Choice>
              <mc:Fallback>
                <p:oleObj name="" r:id="rId1" imgW="3124200" imgH="1384300" progId="Equation.3">
                  <p:embed/>
                  <p:pic>
                    <p:nvPicPr>
                      <p:cNvPr id="0" name="图片 3119"/>
                      <p:cNvPicPr/>
                      <p:nvPr/>
                    </p:nvPicPr>
                    <p:blipFill>
                      <a:blip r:embed="rId2"/>
                      <a:stretch>
                        <a:fillRect/>
                      </a:stretch>
                    </p:blipFill>
                    <p:spPr>
                      <a:xfrm>
                        <a:off x="762000" y="2359025"/>
                        <a:ext cx="7235825" cy="3203575"/>
                      </a:xfrm>
                      <a:prstGeom prst="rect">
                        <a:avLst/>
                      </a:prstGeom>
                      <a:noFill/>
                      <a:ln w="38100">
                        <a:noFill/>
                        <a:miter/>
                      </a:ln>
                    </p:spPr>
                  </p:pic>
                </p:oleObj>
              </mc:Fallback>
            </mc:AlternateContent>
          </a:graphicData>
        </a:graphic>
      </p:graphicFrame>
      <p:sp>
        <p:nvSpPr>
          <p:cNvPr id="244741" name="矩形 244740"/>
          <p:cNvSpPr/>
          <p:nvPr/>
        </p:nvSpPr>
        <p:spPr>
          <a:xfrm>
            <a:off x="762000" y="5468938"/>
            <a:ext cx="8077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得商</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，余式 </a:t>
            </a:r>
            <a:r>
              <a:rPr lang="en-US" altLang="zh-CN" sz="2800" b="1" i="1">
                <a:solidFill>
                  <a:schemeClr val="tx2"/>
                </a:solidFill>
                <a:latin typeface="Times New Roman" panose="02020803070505020304" pitchFamily="18" charset="0"/>
                <a:ea typeface="宋体" panose="02010600030101010101" pitchFamily="2" charset="-122"/>
              </a:rPr>
              <a:t>r</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baseline="30000">
                <a:solidFill>
                  <a:schemeClr val="tx2"/>
                </a:solidFill>
                <a:latin typeface="Times New Roman" panose="02020803070505020304" pitchFamily="18" charset="0"/>
                <a:ea typeface="宋体" panose="02010600030101010101" pitchFamily="2" charset="-122"/>
              </a:rPr>
              <a:t>3</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即</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charRg st="0" end="18"/>
                                            </p:txEl>
                                          </p:spTgt>
                                        </p:tgtEl>
                                        <p:attrNameLst>
                                          <p:attrName>style.visibility</p:attrName>
                                        </p:attrNameLst>
                                      </p:cBhvr>
                                      <p:to>
                                        <p:strVal val="visible"/>
                                      </p:to>
                                    </p:set>
                                    <p:animEffect transition="in" filter="wipe(left)">
                                      <p:cBhvr>
                                        <p:cTn id="7" dur="500"/>
                                        <p:tgtEl>
                                          <p:spTgt spid="24473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up)">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41">
                                            <p:txEl>
                                              <p:charRg st="0" end="29"/>
                                            </p:txEl>
                                          </p:spTgt>
                                        </p:tgtEl>
                                        <p:attrNameLst>
                                          <p:attrName>style.visibility</p:attrName>
                                        </p:attrNameLst>
                                      </p:cBhvr>
                                      <p:to>
                                        <p:strVal val="visible"/>
                                      </p:to>
                                    </p:set>
                                    <p:animEffect transition="in" filter="wipe(left)">
                                      <p:cBhvr>
                                        <p:cTn id="17" dur="500"/>
                                        <p:tgtEl>
                                          <p:spTgt spid="244741">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41">
                                            <p:txEl>
                                              <p:charRg st="29" end="70"/>
                                            </p:txEl>
                                          </p:spTgt>
                                        </p:tgtEl>
                                        <p:attrNameLst>
                                          <p:attrName>style.visibility</p:attrName>
                                        </p:attrNameLst>
                                      </p:cBhvr>
                                      <p:to>
                                        <p:strVal val="visible"/>
                                      </p:to>
                                    </p:set>
                                    <p:animEffect transition="in" filter="wipe(left)">
                                      <p:cBhvr>
                                        <p:cTn id="22" dur="500"/>
                                        <p:tgtEl>
                                          <p:spTgt spid="244741">
                                            <p:txEl>
                                              <p:charRg st="2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占位符 245761"/>
          <p:cNvSpPr>
            <a:spLocks noGrp="1"/>
          </p:cNvSpPr>
          <p:nvPr>
            <p:ph idx="1"/>
          </p:nvPr>
        </p:nvSpPr>
        <p:spPr>
          <a:xfrm>
            <a:off x="609600" y="762000"/>
            <a:ext cx="8229600" cy="1066800"/>
          </a:xfrm>
        </p:spPr>
        <p:txBody>
          <a:bodyPr anchor="t"/>
          <a:p>
            <a:pPr algn="just">
              <a:lnSpc>
                <a:spcPct val="90000"/>
              </a:lnSpc>
              <a:buNone/>
            </a:pPr>
            <a:r>
              <a:rPr lang="zh-CN" altLang="en-US" sz="2800" b="1" dirty="0">
                <a:latin typeface="Times New Roman" panose="02020803070505020304" pitchFamily="18" charset="0"/>
              </a:rPr>
              <a:t>但由引理，知 </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，因此求</a:t>
            </a:r>
            <a:endParaRPr lang="zh-CN" altLang="en-US" sz="2800" b="1" dirty="0">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可用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b="1">
                <a:latin typeface="Times New Roman" panose="02020803070505020304" pitchFamily="18" charset="0"/>
              </a:rPr>
              <a:t>：</a:t>
            </a:r>
            <a:endParaRPr lang="zh-CN" altLang="en-US" b="1">
              <a:latin typeface="Times New Roman" panose="02020803070505020304" pitchFamily="18" charset="0"/>
            </a:endParaRPr>
          </a:p>
        </p:txBody>
      </p:sp>
      <p:graphicFrame>
        <p:nvGraphicFramePr>
          <p:cNvPr id="245763" name="对象 245762"/>
          <p:cNvGraphicFramePr/>
          <p:nvPr/>
        </p:nvGraphicFramePr>
        <p:xfrm>
          <a:off x="1966913" y="1828800"/>
          <a:ext cx="4824412" cy="3203575"/>
        </p:xfrm>
        <a:graphic>
          <a:graphicData uri="http://schemas.openxmlformats.org/presentationml/2006/ole">
            <mc:AlternateContent xmlns:mc="http://schemas.openxmlformats.org/markup-compatibility/2006">
              <mc:Choice xmlns:v="urn:schemas-microsoft-com:vml" Requires="v">
                <p:oleObj spid="_x0000_s3121" name="" r:id="rId1" imgW="2082800" imgH="1384300" progId="Equation.3">
                  <p:embed/>
                </p:oleObj>
              </mc:Choice>
              <mc:Fallback>
                <p:oleObj name="" r:id="rId1" imgW="2082800" imgH="1384300" progId="Equation.3">
                  <p:embed/>
                  <p:pic>
                    <p:nvPicPr>
                      <p:cNvPr id="0" name="图片 3120"/>
                      <p:cNvPicPr/>
                      <p:nvPr/>
                    </p:nvPicPr>
                    <p:blipFill>
                      <a:blip r:embed="rId2"/>
                      <a:stretch>
                        <a:fillRect/>
                      </a:stretch>
                    </p:blipFill>
                    <p:spPr>
                      <a:xfrm>
                        <a:off x="1966913" y="1828800"/>
                        <a:ext cx="4824412" cy="3203575"/>
                      </a:xfrm>
                      <a:prstGeom prst="rect">
                        <a:avLst/>
                      </a:prstGeom>
                      <a:noFill/>
                      <a:ln w="38100">
                        <a:noFill/>
                        <a:miter/>
                      </a:ln>
                    </p:spPr>
                  </p:pic>
                </p:oleObj>
              </mc:Fallback>
            </mc:AlternateContent>
          </a:graphicData>
        </a:graphic>
      </p:graphicFrame>
      <p:sp>
        <p:nvSpPr>
          <p:cNvPr id="43011" name="标题 245763"/>
          <p:cNvSpPr>
            <a:spLocks noGrp="1"/>
          </p:cNvSpPr>
          <p:nvPr>
            <p:ph type="title"/>
          </p:nvPr>
        </p:nvSpPr>
        <p:spPr>
          <a:xfrm>
            <a:off x="609600" y="225425"/>
            <a:ext cx="1874838"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解</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45765" name="矩形 245764"/>
          <p:cNvSpPr/>
          <p:nvPr/>
        </p:nvSpPr>
        <p:spPr>
          <a:xfrm>
            <a:off x="762000" y="4876800"/>
            <a:ext cx="8001000" cy="1752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的一个最大公因</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式，因此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up)">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5">
                                            <p:txEl>
                                              <p:charRg st="0" end="35"/>
                                            </p:txEl>
                                          </p:spTgt>
                                        </p:tgtEl>
                                        <p:attrNameLst>
                                          <p:attrName>style.visibility</p:attrName>
                                        </p:attrNameLst>
                                      </p:cBhvr>
                                      <p:to>
                                        <p:strVal val="visible"/>
                                      </p:to>
                                    </p:set>
                                    <p:animEffect transition="in" filter="wipe(left)">
                                      <p:cBhvr>
                                        <p:cTn id="12" dur="500"/>
                                        <p:tgtEl>
                                          <p:spTgt spid="24576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5">
                                            <p:txEl>
                                              <p:charRg st="35" end="40"/>
                                            </p:txEl>
                                          </p:spTgt>
                                        </p:tgtEl>
                                        <p:attrNameLst>
                                          <p:attrName>style.visibility</p:attrName>
                                        </p:attrNameLst>
                                      </p:cBhvr>
                                      <p:to>
                                        <p:strVal val="visible"/>
                                      </p:to>
                                    </p:set>
                                    <p:animEffect transition="in" filter="wipe(left)">
                                      <p:cBhvr>
                                        <p:cTn id="17" dur="500"/>
                                        <p:tgtEl>
                                          <p:spTgt spid="245765">
                                            <p:txEl>
                                              <p:charRg st="35"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5">
                                            <p:txEl>
                                              <p:charRg st="40" end="90"/>
                                            </p:txEl>
                                          </p:spTgt>
                                        </p:tgtEl>
                                        <p:attrNameLst>
                                          <p:attrName>style.visibility</p:attrName>
                                        </p:attrNameLst>
                                      </p:cBhvr>
                                      <p:to>
                                        <p:strVal val="visible"/>
                                      </p:to>
                                    </p:set>
                                    <p:animEffect transition="in" filter="wipe(left)">
                                      <p:cBhvr>
                                        <p:cTn id="22" dur="500"/>
                                        <p:tgtEl>
                                          <p:spTgt spid="245765">
                                            <p:txEl>
                                              <p:charRg st="40"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标题 246785"/>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解法小结</a:t>
            </a:r>
            <a:r>
              <a:rPr lang="en-US" altLang="zh-CN" sz="2800" b="1">
                <a:solidFill>
                  <a:schemeClr val="tx1"/>
                </a:solidFill>
                <a:latin typeface="宋体" panose="02010600030101010101" pitchFamily="2" charset="-122"/>
                <a:ea typeface="宋体" panose="02010600030101010101" pitchFamily="2" charset="-122"/>
                <a:sym typeface="Wingdings" panose="05000000000000000000" pitchFamily="2" charset="2"/>
              </a:rPr>
              <a:t>) </a:t>
            </a:r>
            <a:endParaRPr lang="en-US" altLang="zh-CN" sz="2800" b="1">
              <a:latin typeface="宋体" panose="02010600030101010101" pitchFamily="2" charset="-122"/>
              <a:ea typeface="宋体" panose="02010600030101010101" pitchFamily="2" charset="-122"/>
              <a:sym typeface="Wingdings" panose="05000000000000000000" pitchFamily="2" charset="2"/>
            </a:endParaRPr>
          </a:p>
        </p:txBody>
      </p:sp>
      <p:sp>
        <p:nvSpPr>
          <p:cNvPr id="246787" name="内容占位符 246786"/>
          <p:cNvSpPr>
            <a:spLocks noGrp="1"/>
          </p:cNvSpPr>
          <p:nvPr>
            <p:ph idx="1"/>
          </p:nvPr>
        </p:nvSpPr>
        <p:spPr>
          <a:xfrm>
            <a:off x="609600" y="1752600"/>
            <a:ext cx="7924800" cy="3276600"/>
          </a:xfrm>
        </p:spPr>
        <p:txBody>
          <a:bodyPr anchor="t"/>
          <a:p>
            <a:pPr algn="just">
              <a:buNone/>
            </a:pPr>
            <a:r>
              <a:rPr lang="en-US" altLang="zh-CN" sz="2800" b="1">
                <a:solidFill>
                  <a:schemeClr val="tx2"/>
                </a:solidFill>
                <a:latin typeface="Times New Roman" panose="02020803070505020304" pitchFamily="18" charset="0"/>
                <a:sym typeface="Wingdings" panose="05000000000000000000" pitchFamily="2" charset="2"/>
              </a:rPr>
              <a:t>(1)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spcBef>
                <a:spcPct val="50000"/>
              </a:spcBef>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lgn="just">
              <a:buNone/>
            </a:pP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zh-CN" altLang="en-US"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&lt;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buNone/>
            </a:pPr>
            <a:r>
              <a:rPr lang="en-US" altLang="zh-CN" sz="2800" b="1">
                <a:solidFill>
                  <a:schemeClr val="tx2"/>
                </a:solidFill>
                <a:latin typeface="Times New Roman" panose="02020803070505020304" pitchFamily="18" charset="0"/>
              </a:rPr>
              <a:t>(2) </a:t>
            </a:r>
            <a:r>
              <a:rPr lang="zh-CN" altLang="en-US" sz="2800" b="1">
                <a:latin typeface="Times New Roman" panose="02020803070505020304" pitchFamily="18" charset="0"/>
              </a:rPr>
              <a:t>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zh-CN" altLang="en-US" sz="2800" b="1" i="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46788" name="线形标注 2 246787"/>
          <p:cNvSpPr/>
          <p:nvPr/>
        </p:nvSpPr>
        <p:spPr>
          <a:xfrm>
            <a:off x="5562600" y="3429000"/>
            <a:ext cx="609600" cy="381000"/>
          </a:xfrm>
          <a:prstGeom prst="borderCallout2">
            <a:avLst>
              <a:gd name="adj1" fmla="val 30000"/>
              <a:gd name="adj2" fmla="val -12500"/>
              <a:gd name="adj3" fmla="val 30000"/>
              <a:gd name="adj4" fmla="val -12500"/>
              <a:gd name="adj5" fmla="val 162917"/>
              <a:gd name="adj6" fmla="val -8150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46789" name="线形标注 2 246788"/>
          <p:cNvSpPr/>
          <p:nvPr/>
        </p:nvSpPr>
        <p:spPr>
          <a:xfrm>
            <a:off x="4724400" y="5791200"/>
            <a:ext cx="2093913" cy="427038"/>
          </a:xfrm>
          <a:prstGeom prst="borderCallout2">
            <a:avLst>
              <a:gd name="adj1" fmla="val 26764"/>
              <a:gd name="adj2" fmla="val 103639"/>
              <a:gd name="adj3" fmla="val 26764"/>
              <a:gd name="adj4" fmla="val 103639"/>
              <a:gd name="adj5" fmla="val -38292"/>
              <a:gd name="adj6" fmla="val 13138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zh-CN" altLang="en-US" sz="2400" b="1" dirty="0">
                <a:solidFill>
                  <a:schemeClr val="tx2"/>
                </a:solidFill>
                <a:latin typeface="宋体" panose="02010600030101010101" pitchFamily="2" charset="-122"/>
                <a:ea typeface="宋体" panose="02010600030101010101" pitchFamily="2" charset="-122"/>
              </a:rPr>
              <a:t>辗转相除</a:t>
            </a:r>
            <a:r>
              <a:rPr lang="zh-CN" altLang="en-US" sz="2400" b="1" dirty="0">
                <a:latin typeface="宋体" panose="02010600030101010101" pitchFamily="2" charset="-122"/>
                <a:ea typeface="宋体" panose="02010600030101010101" pitchFamily="2" charset="-122"/>
              </a:rPr>
              <a:t>而得</a:t>
            </a:r>
            <a:endParaRPr lang="zh-CN" altLang="en-US" sz="2400" b="1">
              <a:latin typeface="宋体" panose="02010600030101010101" pitchFamily="2" charset="-122"/>
              <a:ea typeface="宋体" panose="02010600030101010101" pitchFamily="2" charset="-122"/>
            </a:endParaRPr>
          </a:p>
        </p:txBody>
      </p:sp>
      <p:sp>
        <p:nvSpPr>
          <p:cNvPr id="246790" name="矩形 246789"/>
          <p:cNvSpPr/>
          <p:nvPr/>
        </p:nvSpPr>
        <p:spPr>
          <a:xfrm>
            <a:off x="609600" y="4572000"/>
            <a:ext cx="7848600" cy="108108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因此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charRg st="0" end="18"/>
                                            </p:txEl>
                                          </p:spTgt>
                                        </p:tgtEl>
                                        <p:attrNameLst>
                                          <p:attrName>style.visibility</p:attrName>
                                        </p:attrNameLst>
                                      </p:cBhvr>
                                      <p:to>
                                        <p:strVal val="visible"/>
                                      </p:to>
                                    </p:set>
                                    <p:animEffect transition="in" filter="wipe(left)">
                                      <p:cBhvr>
                                        <p:cTn id="7" dur="500"/>
                                        <p:tgtEl>
                                          <p:spTgt spid="24678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charRg st="18" end="76"/>
                                            </p:txEl>
                                          </p:spTgt>
                                        </p:tgtEl>
                                        <p:attrNameLst>
                                          <p:attrName>style.visibility</p:attrName>
                                        </p:attrNameLst>
                                      </p:cBhvr>
                                      <p:to>
                                        <p:strVal val="visible"/>
                                      </p:to>
                                    </p:set>
                                    <p:animEffect transition="in" filter="wipe(left)">
                                      <p:cBhvr>
                                        <p:cTn id="12" dur="500"/>
                                        <p:tgtEl>
                                          <p:spTgt spid="246787">
                                            <p:txEl>
                                              <p:charRg st="1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charRg st="76" end="100"/>
                                            </p:txEl>
                                          </p:spTgt>
                                        </p:tgtEl>
                                        <p:attrNameLst>
                                          <p:attrName>style.visibility</p:attrName>
                                        </p:attrNameLst>
                                      </p:cBhvr>
                                      <p:to>
                                        <p:strVal val="visible"/>
                                      </p:to>
                                    </p:set>
                                    <p:animEffect transition="in" filter="wipe(left)">
                                      <p:cBhvr>
                                        <p:cTn id="17" dur="500"/>
                                        <p:tgtEl>
                                          <p:spTgt spid="246787">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charRg st="100" end="116"/>
                                            </p:txEl>
                                          </p:spTgt>
                                        </p:tgtEl>
                                        <p:attrNameLst>
                                          <p:attrName>style.visibility</p:attrName>
                                        </p:attrNameLst>
                                      </p:cBhvr>
                                      <p:to>
                                        <p:strVal val="visible"/>
                                      </p:to>
                                    </p:set>
                                    <p:animEffect transition="in" filter="wipe(left)">
                                      <p:cBhvr>
                                        <p:cTn id="22" dur="500"/>
                                        <p:tgtEl>
                                          <p:spTgt spid="246787">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charRg st="116" end="153"/>
                                            </p:txEl>
                                          </p:spTgt>
                                        </p:tgtEl>
                                        <p:attrNameLst>
                                          <p:attrName>style.visibility</p:attrName>
                                        </p:attrNameLst>
                                      </p:cBhvr>
                                      <p:to>
                                        <p:strVal val="visible"/>
                                      </p:to>
                                    </p:set>
                                    <p:animEffect transition="in" filter="wipe(left)">
                                      <p:cBhvr>
                                        <p:cTn id="27" dur="500"/>
                                        <p:tgtEl>
                                          <p:spTgt spid="246787">
                                            <p:txEl>
                                              <p:charRg st="11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67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790">
                                            <p:txEl>
                                              <p:charRg st="0" end="50"/>
                                            </p:txEl>
                                          </p:spTgt>
                                        </p:tgtEl>
                                        <p:attrNameLst>
                                          <p:attrName>style.visibility</p:attrName>
                                        </p:attrNameLst>
                                      </p:cBhvr>
                                      <p:to>
                                        <p:strVal val="visible"/>
                                      </p:to>
                                    </p:set>
                                    <p:animEffect transition="in" filter="wipe(left)">
                                      <p:cBhvr>
                                        <p:cTn id="36" dur="500"/>
                                        <p:tgtEl>
                                          <p:spTgt spid="246790">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6790">
                                            <p:txEl>
                                              <p:charRg st="50" end="123"/>
                                            </p:txEl>
                                          </p:spTgt>
                                        </p:tgtEl>
                                        <p:attrNameLst>
                                          <p:attrName>style.visibility</p:attrName>
                                        </p:attrNameLst>
                                      </p:cBhvr>
                                      <p:to>
                                        <p:strVal val="visible"/>
                                      </p:to>
                                    </p:set>
                                    <p:animEffect transition="in" filter="wipe(left)">
                                      <p:cBhvr>
                                        <p:cTn id="41" dur="500"/>
                                        <p:tgtEl>
                                          <p:spTgt spid="246790">
                                            <p:txEl>
                                              <p:charRg st="50" end="1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8" grpId="0" animBg="1"/>
      <p:bldP spid="246789" grpId="0" animBg="1"/>
      <p:bldP spid="24679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180225"/>
          <p:cNvSpPr>
            <a:spLocks noGrp="1"/>
          </p:cNvSpPr>
          <p:nvPr>
            <p:ph type="title"/>
          </p:nvPr>
        </p:nvSpPr>
        <p:spPr>
          <a:xfrm>
            <a:off x="381000" y="808038"/>
            <a:ext cx="31242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1   </a:t>
            </a:r>
            <a:r>
              <a:rPr lang="zh-CN" altLang="en-US" sz="4000" b="1" dirty="0">
                <a:latin typeface="Times New Roman" panose="02020803070505020304" pitchFamily="18" charset="0"/>
                <a:ea typeface="宋体" panose="02010600030101010101" pitchFamily="2" charset="-122"/>
              </a:rPr>
              <a:t>数域</a:t>
            </a:r>
            <a:endParaRPr lang="zh-CN" altLang="en-US" sz="4000" b="1">
              <a:latin typeface="Times New Roman" panose="02020803070505020304" pitchFamily="18" charset="0"/>
              <a:ea typeface="宋体" panose="02010600030101010101" pitchFamily="2" charset="-122"/>
            </a:endParaRPr>
          </a:p>
        </p:txBody>
      </p:sp>
      <p:sp>
        <p:nvSpPr>
          <p:cNvPr id="180227" name="内容占位符 180226"/>
          <p:cNvSpPr>
            <a:spLocks noGrp="1"/>
          </p:cNvSpPr>
          <p:nvPr>
            <p:ph idx="1"/>
          </p:nvPr>
        </p:nvSpPr>
        <p:spPr>
          <a:xfrm>
            <a:off x="541338" y="1752600"/>
            <a:ext cx="8221662" cy="2952750"/>
          </a:xfrm>
        </p:spPr>
        <p:txBody>
          <a:bodyPr anchor="t"/>
          <a:p>
            <a:pPr algn="just">
              <a:lnSpc>
                <a:spcPct val="90000"/>
              </a:lnSpc>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数域的定义  </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是由一些复数组成的集合，其中包括</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如果</a:t>
            </a:r>
            <a:r>
              <a:rPr lang="en-US" altLang="zh-CN" sz="2800" b="1" dirty="0">
                <a:latin typeface="宋体" panose="02010600030101010101" pitchFamily="2" charset="-122"/>
              </a:rPr>
              <a:t>P</a:t>
            </a:r>
            <a:r>
              <a:rPr lang="zh-CN" altLang="en-US" sz="2800" b="1" dirty="0">
                <a:latin typeface="宋体" panose="02010600030101010101" pitchFamily="2" charset="-122"/>
              </a:rPr>
              <a:t>中任意两个数的和、差、积、商(除数不为零) 仍在</a:t>
            </a:r>
            <a:r>
              <a:rPr lang="en-US" altLang="zh-CN" sz="2800" b="1" dirty="0">
                <a:latin typeface="宋体" panose="02010600030101010101" pitchFamily="2" charset="-122"/>
              </a:rPr>
              <a:t>P</a:t>
            </a:r>
            <a:r>
              <a:rPr lang="zh-CN" altLang="en-US" sz="2800" b="1" dirty="0">
                <a:latin typeface="宋体" panose="02010600030101010101" pitchFamily="2" charset="-122"/>
              </a:rPr>
              <a:t>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常用到的数域：有理数域</a:t>
            </a:r>
            <a:r>
              <a:rPr lang="en-US" altLang="zh-CN" sz="2800" b="1" dirty="0">
                <a:latin typeface="Times New Roman" panose="02020803070505020304" pitchFamily="18" charset="0"/>
              </a:rPr>
              <a:t>Q </a:t>
            </a:r>
            <a:r>
              <a:rPr lang="zh-CN" altLang="en-US" sz="2800" b="1" dirty="0">
                <a:latin typeface="Times New Roman" panose="02020803070505020304" pitchFamily="18" charset="0"/>
              </a:rPr>
              <a:t>、实数域</a:t>
            </a:r>
            <a:r>
              <a:rPr lang="en-US" altLang="zh-CN" sz="2800" b="1" dirty="0">
                <a:latin typeface="Times New Roman" panose="02020803070505020304" pitchFamily="18" charset="0"/>
              </a:rPr>
              <a:t>R</a:t>
            </a:r>
            <a:r>
              <a:rPr lang="zh-CN" altLang="en-US" sz="2800" b="1" dirty="0">
                <a:latin typeface="Times New Roman" panose="02020803070505020304" pitchFamily="18" charset="0"/>
              </a:rPr>
              <a:t>、复数域</a:t>
            </a:r>
            <a:r>
              <a:rPr lang="en-US" altLang="zh-CN" sz="2800" b="1">
                <a:latin typeface="Times New Roman" panose="02020803070505020304" pitchFamily="18" charset="0"/>
              </a:rPr>
              <a:t>C.</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数域定义的另一形式  </a:t>
            </a:r>
            <a:r>
              <a:rPr lang="zh-CN" altLang="en-US" sz="2800" b="1" dirty="0">
                <a:latin typeface="宋体" panose="02010600030101010101" pitchFamily="2" charset="-122"/>
              </a:rPr>
              <a:t>包含</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的数集</a:t>
            </a:r>
            <a:r>
              <a:rPr lang="en-US" altLang="zh-CN" sz="2800" b="1" dirty="0">
                <a:latin typeface="宋体" panose="02010600030101010101" pitchFamily="2" charset="-122"/>
              </a:rPr>
              <a:t>P</a:t>
            </a:r>
            <a:r>
              <a:rPr lang="zh-CN" altLang="en-US" sz="2800" b="1" dirty="0">
                <a:latin typeface="宋体" panose="02010600030101010101" pitchFamily="2" charset="-122"/>
              </a:rPr>
              <a:t>，如果对于加法、减法、乘法、除法(除数不为零) 运算封闭，则称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charRg st="0" end="26"/>
                                            </p:txEl>
                                          </p:spTgt>
                                        </p:tgtEl>
                                        <p:attrNameLst>
                                          <p:attrName>style.visibility</p:attrName>
                                        </p:attrNameLst>
                                      </p:cBhvr>
                                      <p:to>
                                        <p:strVal val="visible"/>
                                      </p:to>
                                    </p:set>
                                    <p:animEffect transition="in" filter="wipe(left)">
                                      <p:cBhvr>
                                        <p:cTn id="7" dur="500"/>
                                        <p:tgtEl>
                                          <p:spTgt spid="18022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charRg st="76" end="104"/>
                                            </p:txEl>
                                          </p:spTgt>
                                        </p:tgtEl>
                                        <p:attrNameLst>
                                          <p:attrName>style.visibility</p:attrName>
                                        </p:attrNameLst>
                                      </p:cBhvr>
                                      <p:to>
                                        <p:strVal val="visible"/>
                                      </p:to>
                                    </p:set>
                                    <p:animEffect transition="in" filter="wipe(left)">
                                      <p:cBhvr>
                                        <p:cTn id="12" dur="500"/>
                                        <p:tgtEl>
                                          <p:spTgt spid="180227">
                                            <p:txEl>
                                              <p:charRg st="7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0227">
                                            <p:txEl>
                                              <p:charRg st="105" end="165"/>
                                            </p:txEl>
                                          </p:spTgt>
                                        </p:tgtEl>
                                        <p:attrNameLst>
                                          <p:attrName>style.visibility</p:attrName>
                                        </p:attrNameLst>
                                      </p:cBhvr>
                                      <p:to>
                                        <p:strVal val="visible"/>
                                      </p:to>
                                    </p:set>
                                    <p:anim calcmode="lin" valueType="num">
                                      <p:cBhvr additive="base">
                                        <p:cTn id="17" dur="500" fill="hold"/>
                                        <p:tgtEl>
                                          <p:spTgt spid="180227">
                                            <p:txEl>
                                              <p:charRg st="105" end="16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105"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247809"/>
          <p:cNvSpPr>
            <a:spLocks noGrp="1"/>
          </p:cNvSpPr>
          <p:nvPr>
            <p:ph type="title"/>
          </p:nvPr>
        </p:nvSpPr>
        <p:spPr>
          <a:xfrm>
            <a:off x="762000" y="4572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7811" name="内容占位符 247810"/>
          <p:cNvSpPr>
            <a:spLocks noGrp="1"/>
          </p:cNvSpPr>
          <p:nvPr>
            <p:ph idx="1"/>
          </p:nvPr>
        </p:nvSpPr>
        <p:spPr>
          <a:xfrm>
            <a:off x="609600" y="1143000"/>
            <a:ext cx="8229600" cy="2133600"/>
          </a:xfrm>
        </p:spPr>
        <p:txBody>
          <a:bodyPr anchor="t"/>
          <a:p>
            <a:pPr algn="just">
              <a:lnSpc>
                <a:spcPct val="90000"/>
              </a:lnSpc>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  </a:t>
            </a:r>
            <a:r>
              <a:rPr lang="en-US" altLang="zh-CN" b="1" dirty="0">
                <a:latin typeface="Times New Roman" panose="02020803070505020304" pitchFamily="18" charset="0"/>
                <a:sym typeface="Symbol" pitchFamily="18" charset="2"/>
              </a:rPr>
              <a:t></a:t>
            </a:r>
            <a:r>
              <a:rPr lang="en-US" altLang="zh-CN"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b="1" i="1">
                <a:latin typeface="Times New Roman" panose="02020803070505020304" pitchFamily="18" charset="0"/>
                <a:ea typeface="华文行楷" panose="02010800040101010101" pitchFamily="2" charset="-122"/>
              </a:rPr>
              <a:t>P</a:t>
            </a:r>
            <a:r>
              <a:rPr lang="en-US" altLang="zh-CN" b="1">
                <a:latin typeface="Times New Roman" panose="02020803070505020304" pitchFamily="18" charset="0"/>
                <a:ea typeface="华文行楷" panose="02010800040101010101" pitchFamily="2" charset="-122"/>
              </a:rPr>
              <a:t>[</a:t>
            </a:r>
            <a:r>
              <a:rPr lang="en-US" altLang="zh-CN" b="1" i="1">
                <a:latin typeface="Times New Roman" panose="02020803070505020304" pitchFamily="18" charset="0"/>
                <a:ea typeface="华文行楷" panose="02010800040101010101" pitchFamily="2" charset="-122"/>
              </a:rPr>
              <a:t>x</a:t>
            </a:r>
            <a:r>
              <a:rPr lang="en-US" altLang="zh-CN"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a:latin typeface="宋体" panose="02010600030101010101" pitchFamily="2" charset="-122"/>
              </a:rPr>
              <a:t>在</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中存在一个最大</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公因式</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且</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可以表达成</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的一个组合</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即有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a:t>
            </a:r>
            <a:endParaRPr lang="zh-CN" altLang="en-US" sz="2800" b="1" dirty="0">
              <a:latin typeface="宋体" panose="02010600030101010101" pitchFamily="2" charset="-122"/>
            </a:endParaRPr>
          </a:p>
          <a:p>
            <a:pPr algn="just">
              <a:lnSpc>
                <a:spcPct val="90000"/>
              </a:lnSpc>
              <a:buNone/>
            </a:pPr>
            <a:r>
              <a:rPr lang="zh-CN" altLang="en-US" sz="2800" dirty="0">
                <a:latin typeface="宋体" panose="02010600030101010101" pitchFamily="2" charset="-122"/>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u</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v</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endParaRPr lang="en-US" altLang="zh-CN" sz="2800" b="1">
              <a:solidFill>
                <a:schemeClr val="tx2"/>
              </a:solidFill>
              <a:latin typeface="宋体" panose="02010600030101010101" pitchFamily="2" charset="-122"/>
            </a:endParaRPr>
          </a:p>
        </p:txBody>
      </p:sp>
      <p:sp>
        <p:nvSpPr>
          <p:cNvPr id="247812" name="矩形 247811"/>
          <p:cNvSpPr/>
          <p:nvPr/>
        </p:nvSpPr>
        <p:spPr>
          <a:xfrm>
            <a:off x="762000" y="3408363"/>
            <a:ext cx="7924800" cy="4264025"/>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黑体" panose="02010600030101010101" pitchFamily="2" charset="-122"/>
                <a:ea typeface="黑体" panose="02010600030101010101" pitchFamily="2" charset="-122"/>
              </a:rPr>
              <a:t>注意：</a:t>
            </a:r>
            <a:r>
              <a:rPr lang="zh-CN" altLang="en-US" sz="2800" b="1" dirty="0">
                <a:latin typeface="宋体" panose="02010600030101010101" pitchFamily="2" charset="-122"/>
                <a:ea typeface="宋体" panose="02010600030101010101" pitchFamily="2" charset="-122"/>
              </a:rPr>
              <a:t>等式</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成立</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未必就是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例如</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 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+1) . </a:t>
            </a:r>
            <a:r>
              <a:rPr lang="zh-CN" altLang="en-US" sz="2800" b="1" dirty="0">
                <a:latin typeface="Times New Roman" panose="02020803070505020304" pitchFamily="18" charset="0"/>
                <a:ea typeface="宋体" panose="02010600030101010101" pitchFamily="2" charset="-122"/>
              </a:rPr>
              <a:t>显然有</a:t>
            </a:r>
            <a:endParaRPr lang="zh-CN" altLang="en-US" sz="2800" b="1" dirty="0">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charRg st="0" end="35"/>
                                            </p:txEl>
                                          </p:spTgt>
                                        </p:tgtEl>
                                        <p:attrNameLst>
                                          <p:attrName>style.visibility</p:attrName>
                                        </p:attrNameLst>
                                      </p:cBhvr>
                                      <p:to>
                                        <p:strVal val="visible"/>
                                      </p:to>
                                    </p:set>
                                    <p:animEffect transition="in" filter="wipe(left)">
                                      <p:cBhvr>
                                        <p:cTn id="7" dur="500"/>
                                        <p:tgtEl>
                                          <p:spTgt spid="24781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charRg st="35" end="69"/>
                                            </p:txEl>
                                          </p:spTgt>
                                        </p:tgtEl>
                                        <p:attrNameLst>
                                          <p:attrName>style.visibility</p:attrName>
                                        </p:attrNameLst>
                                      </p:cBhvr>
                                      <p:to>
                                        <p:strVal val="visible"/>
                                      </p:to>
                                    </p:set>
                                    <p:animEffect transition="in" filter="wipe(left)">
                                      <p:cBhvr>
                                        <p:cTn id="12" dur="500"/>
                                        <p:tgtEl>
                                          <p:spTgt spid="247811">
                                            <p:txEl>
                                              <p:charRg st="35"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charRg st="69" end="88"/>
                                            </p:txEl>
                                          </p:spTgt>
                                        </p:tgtEl>
                                        <p:attrNameLst>
                                          <p:attrName>style.visibility</p:attrName>
                                        </p:attrNameLst>
                                      </p:cBhvr>
                                      <p:to>
                                        <p:strVal val="visible"/>
                                      </p:to>
                                    </p:set>
                                    <p:animEffect transition="in" filter="wipe(left)">
                                      <p:cBhvr>
                                        <p:cTn id="17" dur="500"/>
                                        <p:tgtEl>
                                          <p:spTgt spid="247811">
                                            <p:txEl>
                                              <p:charRg st="6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charRg st="88" end="124"/>
                                            </p:txEl>
                                          </p:spTgt>
                                        </p:tgtEl>
                                        <p:attrNameLst>
                                          <p:attrName>style.visibility</p:attrName>
                                        </p:attrNameLst>
                                      </p:cBhvr>
                                      <p:to>
                                        <p:strVal val="visible"/>
                                      </p:to>
                                    </p:set>
                                    <p:animEffect transition="in" filter="wipe(left)">
                                      <p:cBhvr>
                                        <p:cTn id="22" dur="500"/>
                                        <p:tgtEl>
                                          <p:spTgt spid="247811">
                                            <p:txEl>
                                              <p:charRg st="8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2"/>
                                        </p:tgtEl>
                                        <p:attrNameLst>
                                          <p:attrName>style.visibility</p:attrName>
                                        </p:attrNameLst>
                                      </p:cBhvr>
                                      <p:to>
                                        <p:strVal val="visible"/>
                                      </p:to>
                                    </p:set>
                                    <p:animEffect transition="in" filter="wipe(left)">
                                      <p:cBhvr>
                                        <p:cTn id="27" dur="500"/>
                                        <p:tgtEl>
                                          <p:spTgt spid="247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2">
                                            <p:txEl>
                                              <p:charRg st="0" end="41"/>
                                            </p:txEl>
                                          </p:spTgt>
                                        </p:tgtEl>
                                        <p:attrNameLst>
                                          <p:attrName>style.visibility</p:attrName>
                                        </p:attrNameLst>
                                      </p:cBhvr>
                                      <p:to>
                                        <p:strVal val="visible"/>
                                      </p:to>
                                    </p:set>
                                    <p:animEffect transition="in" filter="wipe(left)">
                                      <p:cBhvr>
                                        <p:cTn id="32" dur="500"/>
                                        <p:tgtEl>
                                          <p:spTgt spid="247812">
                                            <p:txEl>
                                              <p:charRg st="0"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2">
                                            <p:txEl>
                                              <p:charRg st="41" end="66"/>
                                            </p:txEl>
                                          </p:spTgt>
                                        </p:tgtEl>
                                        <p:attrNameLst>
                                          <p:attrName>style.visibility</p:attrName>
                                        </p:attrNameLst>
                                      </p:cBhvr>
                                      <p:to>
                                        <p:strVal val="visible"/>
                                      </p:to>
                                    </p:set>
                                    <p:animEffect transition="in" filter="wipe(left)">
                                      <p:cBhvr>
                                        <p:cTn id="37" dur="500"/>
                                        <p:tgtEl>
                                          <p:spTgt spid="247812">
                                            <p:txEl>
                                              <p:charRg st="41"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2">
                                            <p:txEl>
                                              <p:charRg st="66" end="117"/>
                                            </p:txEl>
                                          </p:spTgt>
                                        </p:tgtEl>
                                        <p:attrNameLst>
                                          <p:attrName>style.visibility</p:attrName>
                                        </p:attrNameLst>
                                      </p:cBhvr>
                                      <p:to>
                                        <p:strVal val="visible"/>
                                      </p:to>
                                    </p:set>
                                    <p:animEffect transition="in" filter="wipe(left)">
                                      <p:cBhvr>
                                        <p:cTn id="42" dur="500"/>
                                        <p:tgtEl>
                                          <p:spTgt spid="247812">
                                            <p:txEl>
                                              <p:charRg st="66" end="1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2">
                                            <p:txEl>
                                              <p:charRg st="117" end="136"/>
                                            </p:txEl>
                                          </p:spTgt>
                                        </p:tgtEl>
                                        <p:attrNameLst>
                                          <p:attrName>style.visibility</p:attrName>
                                        </p:attrNameLst>
                                      </p:cBhvr>
                                      <p:to>
                                        <p:strVal val="visible"/>
                                      </p:to>
                                    </p:set>
                                    <p:animEffect transition="in" filter="wipe(left)">
                                      <p:cBhvr>
                                        <p:cTn id="47" dur="500"/>
                                        <p:tgtEl>
                                          <p:spTgt spid="247812">
                                            <p:txEl>
                                              <p:charRg st="117"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2">
                                            <p:txEl>
                                              <p:charRg st="136" end="184"/>
                                            </p:txEl>
                                          </p:spTgt>
                                        </p:tgtEl>
                                        <p:attrNameLst>
                                          <p:attrName>style.visibility</p:attrName>
                                        </p:attrNameLst>
                                      </p:cBhvr>
                                      <p:to>
                                        <p:strVal val="visible"/>
                                      </p:to>
                                    </p:set>
                                    <p:animEffect transition="in" filter="wipe(left)">
                                      <p:cBhvr>
                                        <p:cTn id="52" dur="500"/>
                                        <p:tgtEl>
                                          <p:spTgt spid="247812">
                                            <p:txEl>
                                              <p:charRg st="136" end="1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2">
                                            <p:txEl>
                                              <p:charRg st="184" end="208"/>
                                            </p:txEl>
                                          </p:spTgt>
                                        </p:tgtEl>
                                        <p:attrNameLst>
                                          <p:attrName>style.visibility</p:attrName>
                                        </p:attrNameLst>
                                      </p:cBhvr>
                                      <p:to>
                                        <p:strVal val="visible"/>
                                      </p:to>
                                    </p:set>
                                    <p:animEffect transition="in" filter="wipe(left)">
                                      <p:cBhvr>
                                        <p:cTn id="57" dur="500"/>
                                        <p:tgtEl>
                                          <p:spTgt spid="247812">
                                            <p:txEl>
                                              <p:charRg st="184"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248833"/>
          <p:cNvSpPr>
            <a:spLocks noGrp="1"/>
          </p:cNvSpPr>
          <p:nvPr>
            <p:ph type="title"/>
          </p:nvPr>
        </p:nvSpPr>
        <p:spPr>
          <a:xfrm>
            <a:off x="685800" y="547688"/>
            <a:ext cx="4572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endParaRPr lang="zh-CN" altLang="en-US" sz="2800" b="1">
              <a:latin typeface="宋体" panose="02010600030101010101" pitchFamily="2" charset="-122"/>
              <a:ea typeface="宋体" panose="02010600030101010101" pitchFamily="2" charset="-122"/>
            </a:endParaRPr>
          </a:p>
        </p:txBody>
      </p:sp>
      <p:sp>
        <p:nvSpPr>
          <p:cNvPr id="248835" name="内容占位符 248834"/>
          <p:cNvSpPr>
            <a:spLocks noGrp="1"/>
          </p:cNvSpPr>
          <p:nvPr>
            <p:ph idx="1"/>
          </p:nvPr>
        </p:nvSpPr>
        <p:spPr>
          <a:xfrm>
            <a:off x="685800" y="1295400"/>
            <a:ext cx="8229600" cy="5257800"/>
          </a:xfrm>
        </p:spPr>
        <p:txBody>
          <a:bodyPr anchor="t"/>
          <a:p>
            <a:pPr algn="just">
              <a:lnSpc>
                <a:spcPct val="90000"/>
              </a:lnSpc>
            </a:pPr>
            <a:r>
              <a:rPr lang="zh-CN" altLang="en-US" sz="2800" b="1" dirty="0">
                <a:solidFill>
                  <a:schemeClr val="tx2"/>
                </a:solidFill>
                <a:latin typeface="宋体" panose="02010600030101010101" pitchFamily="2" charset="-122"/>
              </a:rPr>
              <a:t>证  </a:t>
            </a:r>
            <a:r>
              <a:rPr lang="en-US" altLang="zh-CN" sz="2800" b="1">
                <a:solidFill>
                  <a:schemeClr val="tx2"/>
                </a:solidFill>
                <a:latin typeface="Times New Roman" panose="02020803070505020304" pitchFamily="18" charset="0"/>
              </a:rPr>
              <a:t>(i) </a:t>
            </a:r>
            <a:r>
              <a:rPr lang="zh-CN" altLang="en-US" sz="2800" b="1" dirty="0">
                <a:latin typeface="宋体" panose="02010600030101010101" pitchFamily="2" charset="-122"/>
              </a:rPr>
              <a:t>如果</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有一个为零多项式，比如</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=0</a:t>
            </a:r>
            <a:r>
              <a:rPr lang="zh-CN" altLang="en-US" sz="2800" b="1">
                <a:latin typeface="宋体" panose="02010600030101010101" pitchFamily="2" charset="-122"/>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就是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一个最大公因式，即</a:t>
            </a:r>
            <a:endParaRPr lang="zh-CN" altLang="en-US" sz="2800" b="1" dirty="0">
              <a:latin typeface="宋体" panose="02010600030101010101" pitchFamily="2" charset="-122"/>
            </a:endParaRPr>
          </a:p>
          <a:p>
            <a:pPr algn="just">
              <a:lnSpc>
                <a:spcPct val="90000"/>
              </a:lnSpc>
              <a:buNone/>
            </a:pP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，且</a:t>
            </a:r>
            <a:endParaRPr lang="zh-CN" altLang="en-US" sz="2800" b="1">
              <a:latin typeface="宋体" panose="02010600030101010101" pitchFamily="2" charset="-122"/>
            </a:endParaRPr>
          </a:p>
          <a:p>
            <a:pPr algn="just">
              <a:lnSpc>
                <a:spcPct val="90000"/>
              </a:lnSpc>
              <a:buNone/>
            </a:pPr>
            <a:r>
              <a:rPr lang="zh-CN" altLang="en-US"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0=1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宋体" panose="02010600030101010101" pitchFamily="2" charset="-122"/>
              </a:rPr>
              <a:t>      </a:t>
            </a:r>
            <a:r>
              <a:rPr lang="en-US" altLang="zh-CN" sz="2800" b="1">
                <a:solidFill>
                  <a:schemeClr val="tx2"/>
                </a:solidFill>
                <a:latin typeface="Times New Roman" panose="02020803070505020304" pitchFamily="18" charset="0"/>
              </a:rPr>
              <a:t>(ii) </a:t>
            </a:r>
            <a:r>
              <a:rPr lang="zh-CN" altLang="en-US" sz="2800" b="1" dirty="0">
                <a:latin typeface="宋体" panose="02010600030101010101" pitchFamily="2" charset="-122"/>
              </a:rPr>
              <a:t>一般情形</a:t>
            </a:r>
            <a:r>
              <a:rPr lang="en-US" altLang="zh-CN" sz="2800" b="1" dirty="0">
                <a:latin typeface="宋体" panose="02010600030101010101" pitchFamily="2" charset="-122"/>
              </a:rPr>
              <a:t>:</a:t>
            </a:r>
            <a:r>
              <a:rPr lang="zh-CN" altLang="en-US" sz="2800" b="1" dirty="0">
                <a:latin typeface="宋体" panose="02010600030101010101" pitchFamily="2" charset="-122"/>
              </a:rPr>
              <a:t>不妨设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en-US" altLang="zh-CN" sz="2800" b="1" dirty="0">
                <a:latin typeface="宋体" panose="02010600030101010101" pitchFamily="2" charset="-122"/>
              </a:rPr>
              <a:t>.</a:t>
            </a:r>
            <a:r>
              <a:rPr lang="zh-CN" altLang="en-US" sz="2800" b="1" dirty="0">
                <a:latin typeface="宋体" panose="02010600030101010101" pitchFamily="2" charset="-122"/>
              </a:rPr>
              <a:t>由带余除法</a:t>
            </a:r>
            <a:r>
              <a:rPr lang="en-US" altLang="zh-CN" sz="2800" b="1" dirty="0">
                <a:latin typeface="宋体" panose="02010600030101010101" pitchFamily="2" charset="-122"/>
              </a:rPr>
              <a:t>,</a:t>
            </a:r>
            <a:r>
              <a:rPr lang="zh-CN" altLang="en-US" sz="2800" b="1" dirty="0">
                <a:latin typeface="宋体" panose="02010600030101010101" pitchFamily="2" charset="-122"/>
              </a:rPr>
              <a:t>用</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=0</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的最大公因式为</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从</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而</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sym typeface="Symbol" pitchFamily="18" charset="2"/>
              </a:rPr>
              <a:t>最大公因式</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仅与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相差一个非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数因子，此时</a:t>
            </a:r>
            <a:endParaRPr lang="zh-CN" altLang="en-US" sz="2800" b="1" dirty="0">
              <a:latin typeface="Times New Roman" panose="02020803070505020304" pitchFamily="18" charset="0"/>
            </a:endParaRPr>
          </a:p>
          <a:p>
            <a:pPr algn="just">
              <a:lnSpc>
                <a:spcPct val="90000"/>
              </a:lnSpc>
              <a:buNone/>
            </a:pPr>
            <a:r>
              <a:rPr lang="zh-CN" altLang="en-US" sz="2800" b="1" i="1">
                <a:latin typeface="Times New Roman" panose="02020803070505020304" pitchFamily="18" charset="0"/>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0</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a:solidFill>
                  <a:schemeClr val="tx2"/>
                </a:solidFill>
                <a:latin typeface="宋体" panose="02010600030101010101" pitchFamily="2" charset="-122"/>
                <a:sym typeface="Symbol" pitchFamily="18" charset="2"/>
              </a:rPr>
              <a:t>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p:txBody>
      </p:sp>
      <p:graphicFrame>
        <p:nvGraphicFramePr>
          <p:cNvPr id="46083" name="对象 24883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265" progId="Equation.3">
                  <p:embed/>
                </p:oleObj>
              </mc:Choice>
              <mc:Fallback>
                <p:oleObj name="" r:id="rId1" imgW="114300" imgH="215265" progId="Equation.3">
                  <p:embed/>
                  <p:pic>
                    <p:nvPicPr>
                      <p:cNvPr id="0" name="图片 3121"/>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4" name="对象 24883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name="" r:id="rId3" imgW="114300" imgH="215265" progId="Equation.3">
                  <p:embed/>
                </p:oleObj>
              </mc:Choice>
              <mc:Fallback>
                <p:oleObj name="" r:id="rId3" imgW="114300" imgH="215265" progId="Equation.3">
                  <p:embed/>
                  <p:pic>
                    <p:nvPicPr>
                      <p:cNvPr id="0" name="图片 312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5" name="对象 248837"/>
          <p:cNvGraphicFramePr/>
          <p:nvPr/>
        </p:nvGraphicFramePr>
        <p:xfrm>
          <a:off x="6961188" y="3776663"/>
          <a:ext cx="125412" cy="117475"/>
        </p:xfrm>
        <a:graphic>
          <a:graphicData uri="http://schemas.openxmlformats.org/presentationml/2006/ole">
            <mc:AlternateContent xmlns:mc="http://schemas.openxmlformats.org/markup-compatibility/2006">
              <mc:Choice xmlns:v="urn:schemas-microsoft-com:vml" Requires="v">
                <p:oleObj spid="_x0000_s3124" name="" r:id="rId4" imgW="114300" imgH="215265" progId="Equation.3">
                  <p:embed/>
                </p:oleObj>
              </mc:Choice>
              <mc:Fallback>
                <p:oleObj name="" r:id="rId4" imgW="114300" imgH="215265" progId="Equation.3">
                  <p:embed/>
                  <p:pic>
                    <p:nvPicPr>
                      <p:cNvPr id="0" name="图片 3123"/>
                      <p:cNvPicPr/>
                      <p:nvPr/>
                    </p:nvPicPr>
                    <p:blipFill>
                      <a:blip r:embed="rId2"/>
                      <a:stretch>
                        <a:fillRect/>
                      </a:stretch>
                    </p:blipFill>
                    <p:spPr>
                      <a:xfrm>
                        <a:off x="6961188" y="3776663"/>
                        <a:ext cx="125412" cy="117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charRg st="0" end="29"/>
                                            </p:txEl>
                                          </p:spTgt>
                                        </p:tgtEl>
                                        <p:attrNameLst>
                                          <p:attrName>style.visibility</p:attrName>
                                        </p:attrNameLst>
                                      </p:cBhvr>
                                      <p:to>
                                        <p:strVal val="visible"/>
                                      </p:to>
                                    </p:set>
                                    <p:animEffect transition="in" filter="wipe(left)">
                                      <p:cBhvr>
                                        <p:cTn id="7" dur="500"/>
                                        <p:tgtEl>
                                          <p:spTgt spid="2488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charRg st="29" end="62"/>
                                            </p:txEl>
                                          </p:spTgt>
                                        </p:tgtEl>
                                        <p:attrNameLst>
                                          <p:attrName>style.visibility</p:attrName>
                                        </p:attrNameLst>
                                      </p:cBhvr>
                                      <p:to>
                                        <p:strVal val="visible"/>
                                      </p:to>
                                    </p:set>
                                    <p:animEffect transition="in" filter="wipe(left)">
                                      <p:cBhvr>
                                        <p:cTn id="12" dur="500"/>
                                        <p:tgtEl>
                                          <p:spTgt spid="248835">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charRg st="62" end="74"/>
                                            </p:txEl>
                                          </p:spTgt>
                                        </p:tgtEl>
                                        <p:attrNameLst>
                                          <p:attrName>style.visibility</p:attrName>
                                        </p:attrNameLst>
                                      </p:cBhvr>
                                      <p:to>
                                        <p:strVal val="visible"/>
                                      </p:to>
                                    </p:set>
                                    <p:animEffect transition="in" filter="wipe(left)">
                                      <p:cBhvr>
                                        <p:cTn id="17" dur="500"/>
                                        <p:tgtEl>
                                          <p:spTgt spid="248835">
                                            <p:txEl>
                                              <p:charRg st="62"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charRg st="74" end="113"/>
                                            </p:txEl>
                                          </p:spTgt>
                                        </p:tgtEl>
                                        <p:attrNameLst>
                                          <p:attrName>style.visibility</p:attrName>
                                        </p:attrNameLst>
                                      </p:cBhvr>
                                      <p:to>
                                        <p:strVal val="visible"/>
                                      </p:to>
                                    </p:set>
                                    <p:animEffect transition="in" filter="wipe(left)">
                                      <p:cBhvr>
                                        <p:cTn id="22" dur="500"/>
                                        <p:tgtEl>
                                          <p:spTgt spid="248835">
                                            <p:txEl>
                                              <p:charRg st="7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35">
                                            <p:txEl>
                                              <p:charRg st="113" end="146"/>
                                            </p:txEl>
                                          </p:spTgt>
                                        </p:tgtEl>
                                        <p:attrNameLst>
                                          <p:attrName>style.visibility</p:attrName>
                                        </p:attrNameLst>
                                      </p:cBhvr>
                                      <p:to>
                                        <p:strVal val="visible"/>
                                      </p:to>
                                    </p:set>
                                    <p:animEffect transition="in" filter="wipe(left)">
                                      <p:cBhvr>
                                        <p:cTn id="27" dur="500"/>
                                        <p:tgtEl>
                                          <p:spTgt spid="248835">
                                            <p:txEl>
                                              <p:charRg st="113"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835">
                                            <p:txEl>
                                              <p:charRg st="146" end="177"/>
                                            </p:txEl>
                                          </p:spTgt>
                                        </p:tgtEl>
                                        <p:attrNameLst>
                                          <p:attrName>style.visibility</p:attrName>
                                        </p:attrNameLst>
                                      </p:cBhvr>
                                      <p:to>
                                        <p:strVal val="visible"/>
                                      </p:to>
                                    </p:set>
                                    <p:animEffect transition="in" filter="wipe(left)">
                                      <p:cBhvr>
                                        <p:cTn id="32" dur="500"/>
                                        <p:tgtEl>
                                          <p:spTgt spid="248835">
                                            <p:txEl>
                                              <p:charRg st="146"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5">
                                            <p:txEl>
                                              <p:charRg st="177" end="217"/>
                                            </p:txEl>
                                          </p:spTgt>
                                        </p:tgtEl>
                                        <p:attrNameLst>
                                          <p:attrName>style.visibility</p:attrName>
                                        </p:attrNameLst>
                                      </p:cBhvr>
                                      <p:to>
                                        <p:strVal val="visible"/>
                                      </p:to>
                                    </p:set>
                                    <p:animEffect transition="in" filter="wipe(left)">
                                      <p:cBhvr>
                                        <p:cTn id="37" dur="500"/>
                                        <p:tgtEl>
                                          <p:spTgt spid="248835">
                                            <p:txEl>
                                              <p:charRg st="177" end="2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5">
                                            <p:txEl>
                                              <p:charRg st="217" end="262"/>
                                            </p:txEl>
                                          </p:spTgt>
                                        </p:tgtEl>
                                        <p:attrNameLst>
                                          <p:attrName>style.visibility</p:attrName>
                                        </p:attrNameLst>
                                      </p:cBhvr>
                                      <p:to>
                                        <p:strVal val="visible"/>
                                      </p:to>
                                    </p:set>
                                    <p:animEffect transition="in" filter="wipe(left)">
                                      <p:cBhvr>
                                        <p:cTn id="42" dur="500"/>
                                        <p:tgtEl>
                                          <p:spTgt spid="248835">
                                            <p:txEl>
                                              <p:charRg st="217" end="2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35">
                                            <p:txEl>
                                              <p:charRg st="262" end="295"/>
                                            </p:txEl>
                                          </p:spTgt>
                                        </p:tgtEl>
                                        <p:attrNameLst>
                                          <p:attrName>style.visibility</p:attrName>
                                        </p:attrNameLst>
                                      </p:cBhvr>
                                      <p:to>
                                        <p:strVal val="visible"/>
                                      </p:to>
                                    </p:set>
                                    <p:animEffect transition="in" filter="wipe(left)">
                                      <p:cBhvr>
                                        <p:cTn id="47" dur="500"/>
                                        <p:tgtEl>
                                          <p:spTgt spid="248835">
                                            <p:txEl>
                                              <p:charRg st="262"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8835">
                                            <p:txEl>
                                              <p:charRg st="295" end="302"/>
                                            </p:txEl>
                                          </p:spTgt>
                                        </p:tgtEl>
                                        <p:attrNameLst>
                                          <p:attrName>style.visibility</p:attrName>
                                        </p:attrNameLst>
                                      </p:cBhvr>
                                      <p:to>
                                        <p:strVal val="visible"/>
                                      </p:to>
                                    </p:set>
                                    <p:animEffect transition="in" filter="wipe(left)">
                                      <p:cBhvr>
                                        <p:cTn id="52" dur="500"/>
                                        <p:tgtEl>
                                          <p:spTgt spid="248835">
                                            <p:txEl>
                                              <p:charRg st="295" end="30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35">
                                            <p:txEl>
                                              <p:charRg st="302" end="351"/>
                                            </p:txEl>
                                          </p:spTgt>
                                        </p:tgtEl>
                                        <p:attrNameLst>
                                          <p:attrName>style.visibility</p:attrName>
                                        </p:attrNameLst>
                                      </p:cBhvr>
                                      <p:to>
                                        <p:strVal val="visible"/>
                                      </p:to>
                                    </p:set>
                                    <p:animEffect transition="in" filter="wipe(left)">
                                      <p:cBhvr>
                                        <p:cTn id="57" dur="500"/>
                                        <p:tgtEl>
                                          <p:spTgt spid="248835">
                                            <p:txEl>
                                              <p:charRg st="302"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标题 249857"/>
          <p:cNvSpPr>
            <a:spLocks noGrp="1"/>
          </p:cNvSpPr>
          <p:nvPr>
            <p:ph type="title"/>
          </p:nvPr>
        </p:nvSpPr>
        <p:spPr>
          <a:xfrm>
            <a:off x="762000" y="530225"/>
            <a:ext cx="5897563"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49859" name="内容占位符 249858"/>
          <p:cNvSpPr>
            <a:spLocks noGrp="1"/>
          </p:cNvSpPr>
          <p:nvPr>
            <p:ph idx="1"/>
          </p:nvPr>
        </p:nvSpPr>
        <p:spPr>
          <a:xfrm>
            <a:off x="685800" y="1219200"/>
            <a:ext cx="8458200" cy="5181600"/>
          </a:xfrm>
        </p:spPr>
        <p:txBody>
          <a:bodyPr anchor="t"/>
          <a:p>
            <a:pPr algn="just">
              <a:lnSpc>
                <a:spcPct val="90000"/>
              </a:lnSpc>
              <a:buNone/>
            </a:pPr>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再用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又若</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dirty="0">
                <a:latin typeface="Times New Roman" panose="02020803070505020304" pitchFamily="18" charset="0"/>
              </a:rPr>
              <a:t>0, </a:t>
            </a:r>
            <a:r>
              <a:rPr lang="zh-CN" altLang="en-US" sz="2800" b="1" dirty="0">
                <a:latin typeface="Times New Roman" panose="02020803070505020304" pitchFamily="18" charset="0"/>
              </a:rPr>
              <a:t>就用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得出商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如此</a:t>
            </a:r>
            <a:r>
              <a:rPr lang="zh-CN" altLang="en-US" sz="2800" b="1" dirty="0">
                <a:solidFill>
                  <a:schemeClr val="tx2"/>
                </a:solidFill>
                <a:latin typeface="宋体" panose="02010600030101010101" pitchFamily="2" charset="-122"/>
              </a:rPr>
              <a:t>辗转相除</a:t>
            </a:r>
            <a:r>
              <a:rPr lang="zh-CN" altLang="en-US" sz="2800" b="1" dirty="0">
                <a:latin typeface="宋体" panose="02010600030101010101" pitchFamily="2" charset="-122"/>
              </a:rPr>
              <a:t>下去 </a:t>
            </a:r>
            <a:r>
              <a:rPr lang="en-US" altLang="zh-CN" sz="2800" b="1" i="1">
                <a:latin typeface="Times New Roman" panose="02020803070505020304" pitchFamily="18" charset="0"/>
                <a:sym typeface="Symbol" pitchFamily="18" charset="2"/>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所得余式的次数不断降低，即  </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(g(</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经有限次之后</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必有余式为零</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因次数有限</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即</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ea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charRg st="0" end="39"/>
                                            </p:txEl>
                                          </p:spTgt>
                                        </p:tgtEl>
                                        <p:attrNameLst>
                                          <p:attrName>style.visibility</p:attrName>
                                        </p:attrNameLst>
                                      </p:cBhvr>
                                      <p:to>
                                        <p:strVal val="visible"/>
                                      </p:to>
                                    </p:set>
                                    <p:animEffect transition="in" filter="wipe(left)">
                                      <p:cBhvr>
                                        <p:cTn id="7" dur="500"/>
                                        <p:tgtEl>
                                          <p:spTgt spid="24985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charRg st="41" end="85"/>
                                            </p:txEl>
                                          </p:spTgt>
                                        </p:tgtEl>
                                        <p:attrNameLst>
                                          <p:attrName>style.visibility</p:attrName>
                                        </p:attrNameLst>
                                      </p:cBhvr>
                                      <p:to>
                                        <p:strVal val="visible"/>
                                      </p:to>
                                    </p:set>
                                    <p:animEffect transition="in" filter="wipe(left)">
                                      <p:cBhvr>
                                        <p:cTn id="12" dur="500"/>
                                        <p:tgtEl>
                                          <p:spTgt spid="249859">
                                            <p:txEl>
                                              <p:charRg st="4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charRg st="85" end="102"/>
                                            </p:txEl>
                                          </p:spTgt>
                                        </p:tgtEl>
                                        <p:attrNameLst>
                                          <p:attrName>style.visibility</p:attrName>
                                        </p:attrNameLst>
                                      </p:cBhvr>
                                      <p:to>
                                        <p:strVal val="visible"/>
                                      </p:to>
                                    </p:set>
                                    <p:animEffect transition="in" filter="wipe(left)">
                                      <p:cBhvr>
                                        <p:cTn id="17" dur="500"/>
                                        <p:tgtEl>
                                          <p:spTgt spid="249859">
                                            <p:txEl>
                                              <p:charRg st="8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59">
                                            <p:txEl>
                                              <p:charRg st="102" end="118"/>
                                            </p:txEl>
                                          </p:spTgt>
                                        </p:tgtEl>
                                        <p:attrNameLst>
                                          <p:attrName>style.visibility</p:attrName>
                                        </p:attrNameLst>
                                      </p:cBhvr>
                                      <p:to>
                                        <p:strVal val="visible"/>
                                      </p:to>
                                    </p:set>
                                    <p:animEffect transition="in" filter="wipe(left)">
                                      <p:cBhvr>
                                        <p:cTn id="22" dur="500"/>
                                        <p:tgtEl>
                                          <p:spTgt spid="249859">
                                            <p:txEl>
                                              <p:charRg st="102"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9859">
                                            <p:txEl>
                                              <p:charRg st="118" end="168"/>
                                            </p:txEl>
                                          </p:spTgt>
                                        </p:tgtEl>
                                        <p:attrNameLst>
                                          <p:attrName>style.visibility</p:attrName>
                                        </p:attrNameLst>
                                      </p:cBhvr>
                                      <p:to>
                                        <p:strVal val="visible"/>
                                      </p:to>
                                    </p:set>
                                    <p:animEffect transition="in" filter="wipe(left)">
                                      <p:cBhvr>
                                        <p:cTn id="27" dur="500"/>
                                        <p:tgtEl>
                                          <p:spTgt spid="249859">
                                            <p:txEl>
                                              <p:charRg st="118"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59">
                                            <p:txEl>
                                              <p:charRg st="165" end="188"/>
                                            </p:txEl>
                                          </p:spTgt>
                                        </p:tgtEl>
                                        <p:attrNameLst>
                                          <p:attrName>style.visibility</p:attrName>
                                        </p:attrNameLst>
                                      </p:cBhvr>
                                      <p:to>
                                        <p:strVal val="visible"/>
                                      </p:to>
                                    </p:set>
                                    <p:animEffect transition="in" filter="wipe(left)">
                                      <p:cBhvr>
                                        <p:cTn id="32" dur="500"/>
                                        <p:tgtEl>
                                          <p:spTgt spid="249859">
                                            <p:txEl>
                                              <p:charRg st="165"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59">
                                            <p:txEl>
                                              <p:charRg st="188" end="224"/>
                                            </p:txEl>
                                          </p:spTgt>
                                        </p:tgtEl>
                                        <p:attrNameLst>
                                          <p:attrName>style.visibility</p:attrName>
                                        </p:attrNameLst>
                                      </p:cBhvr>
                                      <p:to>
                                        <p:strVal val="visible"/>
                                      </p:to>
                                    </p:set>
                                    <p:animEffect transition="in" filter="wipe(left)">
                                      <p:cBhvr>
                                        <p:cTn id="37" dur="500"/>
                                        <p:tgtEl>
                                          <p:spTgt spid="249859">
                                            <p:txEl>
                                              <p:charRg st="188"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9859">
                                            <p:txEl>
                                              <p:charRg st="224" end="271"/>
                                            </p:txEl>
                                          </p:spTgt>
                                        </p:tgtEl>
                                        <p:attrNameLst>
                                          <p:attrName>style.visibility</p:attrName>
                                        </p:attrNameLst>
                                      </p:cBhvr>
                                      <p:to>
                                        <p:strVal val="visible"/>
                                      </p:to>
                                    </p:set>
                                    <p:animEffect transition="in" filter="wipe(left)">
                                      <p:cBhvr>
                                        <p:cTn id="42" dur="500"/>
                                        <p:tgtEl>
                                          <p:spTgt spid="249859">
                                            <p:txEl>
                                              <p:charRg st="224" end="2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59">
                                            <p:txEl>
                                              <p:charRg st="271" end="327"/>
                                            </p:txEl>
                                          </p:spTgt>
                                        </p:tgtEl>
                                        <p:attrNameLst>
                                          <p:attrName>style.visibility</p:attrName>
                                        </p:attrNameLst>
                                      </p:cBhvr>
                                      <p:to>
                                        <p:strVal val="visible"/>
                                      </p:to>
                                    </p:set>
                                    <p:animEffect transition="in" filter="wipe(left)">
                                      <p:cBhvr>
                                        <p:cTn id="47" dur="500"/>
                                        <p:tgtEl>
                                          <p:spTgt spid="249859">
                                            <p:txEl>
                                              <p:charRg st="27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9859">
                                            <p:txEl>
                                              <p:charRg st="327" end="379"/>
                                            </p:txEl>
                                          </p:spTgt>
                                        </p:tgtEl>
                                        <p:attrNameLst>
                                          <p:attrName>style.visibility</p:attrName>
                                        </p:attrNameLst>
                                      </p:cBhvr>
                                      <p:to>
                                        <p:strVal val="visible"/>
                                      </p:to>
                                    </p:set>
                                    <p:animEffect transition="in" filter="wipe(left)">
                                      <p:cBhvr>
                                        <p:cTn id="52" dur="500"/>
                                        <p:tgtEl>
                                          <p:spTgt spid="249859">
                                            <p:txEl>
                                              <p:charRg st="327" end="3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9859">
                                            <p:txEl>
                                              <p:charRg st="379" end="436"/>
                                            </p:txEl>
                                          </p:spTgt>
                                        </p:tgtEl>
                                        <p:attrNameLst>
                                          <p:attrName>style.visibility</p:attrName>
                                        </p:attrNameLst>
                                      </p:cBhvr>
                                      <p:to>
                                        <p:strVal val="visible"/>
                                      </p:to>
                                    </p:set>
                                    <p:animEffect transition="in" filter="wipe(left)">
                                      <p:cBhvr>
                                        <p:cTn id="57" dur="500"/>
                                        <p:tgtEl>
                                          <p:spTgt spid="249859">
                                            <p:txEl>
                                              <p:charRg st="379"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标题 250881"/>
          <p:cNvSpPr>
            <a:spLocks noGrp="1"/>
          </p:cNvSpPr>
          <p:nvPr>
            <p:ph type="title"/>
          </p:nvPr>
        </p:nvSpPr>
        <p:spPr>
          <a:xfrm>
            <a:off x="762000" y="530225"/>
            <a:ext cx="6115050"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0883" name="内容占位符 250882"/>
          <p:cNvSpPr>
            <a:spLocks noGrp="1"/>
          </p:cNvSpPr>
          <p:nvPr>
            <p:ph idx="1"/>
          </p:nvPr>
        </p:nvSpPr>
        <p:spPr>
          <a:xfrm>
            <a:off x="685800" y="1219200"/>
            <a:ext cx="8458200" cy="5410200"/>
          </a:xfrm>
        </p:spPr>
        <p:txBody>
          <a:bodyPr anchor="t"/>
          <a:p>
            <a:pPr algn="just">
              <a:lnSpc>
                <a:spcPct val="90000"/>
              </a:lnSpc>
              <a:buNone/>
            </a:pPr>
            <a:r>
              <a:rPr lang="en-US" altLang="zh-CN"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+ 0</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与</a:t>
            </a:r>
            <a:r>
              <a:rPr lang="en-US" altLang="zh-CN" sz="2800" b="1" dirty="0">
                <a:latin typeface="Times New Roman" panose="02020803070505020304" pitchFamily="18" charset="0"/>
                <a:sym typeface="Symbol" pitchFamily="18" charset="2"/>
              </a:rPr>
              <a:t>0</a:t>
            </a:r>
            <a:r>
              <a:rPr lang="zh-CN" altLang="en-US" sz="2800" b="1" dirty="0">
                <a:latin typeface="Times New Roman" panose="02020803070505020304" pitchFamily="18" charset="0"/>
                <a:sym typeface="Symbol" pitchFamily="18" charset="2"/>
              </a:rPr>
              <a:t>的最大公因式是</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由引理知</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也是</a:t>
            </a:r>
            <a:endParaRPr lang="zh-CN" altLang="en-US" sz="2800" b="1" dirty="0">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也是</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以此逐步上推</a:t>
            </a:r>
            <a:r>
              <a:rPr lang="en-US" altLang="zh-CN" sz="2800" b="1" i="1">
                <a:latin typeface="Times New Roman" panose="02020803070505020304" pitchFamily="18" charset="0"/>
                <a:sym typeface="Symbol" pitchFamily="18" charset="2"/>
              </a:rPr>
              <a:t>∙∙∙∙∙∙</a:t>
            </a:r>
            <a:r>
              <a:rPr lang="en-US" altLang="zh-CN"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就是</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为得到定理结论中的等式，由上面的倒数第二</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个等式，我们有 </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charRg st="0" end="48"/>
                                            </p:txEl>
                                          </p:spTgt>
                                        </p:tgtEl>
                                        <p:attrNameLst>
                                          <p:attrName>style.visibility</p:attrName>
                                        </p:attrNameLst>
                                      </p:cBhvr>
                                      <p:to>
                                        <p:strVal val="visible"/>
                                      </p:to>
                                    </p:set>
                                    <p:animEffect transition="in" filter="wipe(left)">
                                      <p:cBhvr>
                                        <p:cTn id="7" dur="500"/>
                                        <p:tgtEl>
                                          <p:spTgt spid="25088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charRg st="48" end="100"/>
                                            </p:txEl>
                                          </p:spTgt>
                                        </p:tgtEl>
                                        <p:attrNameLst>
                                          <p:attrName>style.visibility</p:attrName>
                                        </p:attrNameLst>
                                      </p:cBhvr>
                                      <p:to>
                                        <p:strVal val="visible"/>
                                      </p:to>
                                    </p:set>
                                    <p:animEffect transition="in" filter="wipe(left)">
                                      <p:cBhvr>
                                        <p:cTn id="12" dur="500"/>
                                        <p:tgtEl>
                                          <p:spTgt spid="250883">
                                            <p:txEl>
                                              <p:charRg st="48"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charRg st="100" end="148"/>
                                            </p:txEl>
                                          </p:spTgt>
                                        </p:tgtEl>
                                        <p:attrNameLst>
                                          <p:attrName>style.visibility</p:attrName>
                                        </p:attrNameLst>
                                      </p:cBhvr>
                                      <p:to>
                                        <p:strVal val="visible"/>
                                      </p:to>
                                    </p:set>
                                    <p:animEffect transition="in" filter="wipe(left)">
                                      <p:cBhvr>
                                        <p:cTn id="17" dur="500"/>
                                        <p:tgtEl>
                                          <p:spTgt spid="250883">
                                            <p:txEl>
                                              <p:charRg st="10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3">
                                            <p:txEl>
                                              <p:charRg st="148" end="192"/>
                                            </p:txEl>
                                          </p:spTgt>
                                        </p:tgtEl>
                                        <p:attrNameLst>
                                          <p:attrName>style.visibility</p:attrName>
                                        </p:attrNameLst>
                                      </p:cBhvr>
                                      <p:to>
                                        <p:strVal val="visible"/>
                                      </p:to>
                                    </p:set>
                                    <p:animEffect transition="in" filter="wipe(left)">
                                      <p:cBhvr>
                                        <p:cTn id="22" dur="500"/>
                                        <p:tgtEl>
                                          <p:spTgt spid="250883">
                                            <p:txEl>
                                              <p:charRg st="148" end="1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3">
                                            <p:txEl>
                                              <p:charRg st="192" end="225"/>
                                            </p:txEl>
                                          </p:spTgt>
                                        </p:tgtEl>
                                        <p:attrNameLst>
                                          <p:attrName>style.visibility</p:attrName>
                                        </p:attrNameLst>
                                      </p:cBhvr>
                                      <p:to>
                                        <p:strVal val="visible"/>
                                      </p:to>
                                    </p:set>
                                    <p:animEffect transition="in" filter="wipe(left)">
                                      <p:cBhvr>
                                        <p:cTn id="27" dur="500"/>
                                        <p:tgtEl>
                                          <p:spTgt spid="250883">
                                            <p:txEl>
                                              <p:charRg st="192" end="2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3">
                                            <p:txEl>
                                              <p:charRg st="225" end="265"/>
                                            </p:txEl>
                                          </p:spTgt>
                                        </p:tgtEl>
                                        <p:attrNameLst>
                                          <p:attrName>style.visibility</p:attrName>
                                        </p:attrNameLst>
                                      </p:cBhvr>
                                      <p:to>
                                        <p:strVal val="visible"/>
                                      </p:to>
                                    </p:set>
                                    <p:animEffect transition="in" filter="wipe(left)">
                                      <p:cBhvr>
                                        <p:cTn id="32" dur="500"/>
                                        <p:tgtEl>
                                          <p:spTgt spid="250883">
                                            <p:txEl>
                                              <p:charRg st="225"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0883">
                                            <p:txEl>
                                              <p:charRg st="265" end="299"/>
                                            </p:txEl>
                                          </p:spTgt>
                                        </p:tgtEl>
                                        <p:attrNameLst>
                                          <p:attrName>style.visibility</p:attrName>
                                        </p:attrNameLst>
                                      </p:cBhvr>
                                      <p:to>
                                        <p:strVal val="visible"/>
                                      </p:to>
                                    </p:set>
                                    <p:animEffect transition="in" filter="wipe(left)">
                                      <p:cBhvr>
                                        <p:cTn id="37" dur="500"/>
                                        <p:tgtEl>
                                          <p:spTgt spid="250883">
                                            <p:txEl>
                                              <p:charRg st="265" end="2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83">
                                            <p:txEl>
                                              <p:charRg st="299" end="314"/>
                                            </p:txEl>
                                          </p:spTgt>
                                        </p:tgtEl>
                                        <p:attrNameLst>
                                          <p:attrName>style.visibility</p:attrName>
                                        </p:attrNameLst>
                                      </p:cBhvr>
                                      <p:to>
                                        <p:strVal val="visible"/>
                                      </p:to>
                                    </p:set>
                                    <p:animEffect transition="in" filter="wipe(left)">
                                      <p:cBhvr>
                                        <p:cTn id="42" dur="500"/>
                                        <p:tgtEl>
                                          <p:spTgt spid="250883">
                                            <p:txEl>
                                              <p:charRg st="299"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83">
                                            <p:txEl>
                                              <p:charRg st="314" end="340"/>
                                            </p:txEl>
                                          </p:spTgt>
                                        </p:tgtEl>
                                        <p:attrNameLst>
                                          <p:attrName>style.visibility</p:attrName>
                                        </p:attrNameLst>
                                      </p:cBhvr>
                                      <p:to>
                                        <p:strVal val="visible"/>
                                      </p:to>
                                    </p:set>
                                    <p:animEffect transition="in" filter="wipe(left)">
                                      <p:cBhvr>
                                        <p:cTn id="47" dur="500"/>
                                        <p:tgtEl>
                                          <p:spTgt spid="250883">
                                            <p:txEl>
                                              <p:charRg st="314" end="3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0883">
                                            <p:txEl>
                                              <p:charRg st="340" end="349"/>
                                            </p:txEl>
                                          </p:spTgt>
                                        </p:tgtEl>
                                        <p:attrNameLst>
                                          <p:attrName>style.visibility</p:attrName>
                                        </p:attrNameLst>
                                      </p:cBhvr>
                                      <p:to>
                                        <p:strVal val="visible"/>
                                      </p:to>
                                    </p:set>
                                    <p:animEffect transition="in" filter="wipe(left)">
                                      <p:cBhvr>
                                        <p:cTn id="52" dur="500"/>
                                        <p:tgtEl>
                                          <p:spTgt spid="250883">
                                            <p:txEl>
                                              <p:charRg st="340" end="34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0883">
                                            <p:txEl>
                                              <p:charRg st="349" end="396"/>
                                            </p:txEl>
                                          </p:spTgt>
                                        </p:tgtEl>
                                        <p:attrNameLst>
                                          <p:attrName>style.visibility</p:attrName>
                                        </p:attrNameLst>
                                      </p:cBhvr>
                                      <p:to>
                                        <p:strVal val="visible"/>
                                      </p:to>
                                    </p:set>
                                    <p:animEffect transition="in" filter="wipe(left)">
                                      <p:cBhvr>
                                        <p:cTn id="57" dur="500"/>
                                        <p:tgtEl>
                                          <p:spTgt spid="250883">
                                            <p:txEl>
                                              <p:charRg st="349" end="3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3" name="标题 251905"/>
          <p:cNvSpPr>
            <a:spLocks noGrp="1"/>
          </p:cNvSpPr>
          <p:nvPr>
            <p:ph type="title"/>
          </p:nvPr>
        </p:nvSpPr>
        <p:spPr>
          <a:xfrm>
            <a:off x="762000" y="530225"/>
            <a:ext cx="5826125"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1907" name="内容占位符 251906"/>
          <p:cNvSpPr>
            <a:spLocks noGrp="1"/>
          </p:cNvSpPr>
          <p:nvPr>
            <p:ph idx="1"/>
          </p:nvPr>
        </p:nvSpPr>
        <p:spPr>
          <a:xfrm>
            <a:off x="762000" y="1219200"/>
            <a:ext cx="8110538" cy="4191000"/>
          </a:xfrm>
        </p:spPr>
        <p:txBody>
          <a:bodyPr anchor="t"/>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而由倒数第三式</a:t>
            </a:r>
            <a:r>
              <a:rPr lang="en-US" altLang="zh-CN" sz="2800" b="1" dirty="0">
                <a:latin typeface="宋体" panose="02010600030101010101" pitchFamily="2" charset="-122"/>
              </a:rPr>
              <a:t>,</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带入上式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，得到</a:t>
            </a:r>
            <a:endParaRPr lang="zh-CN" altLang="en-US" sz="2800" b="1" dirty="0">
              <a:latin typeface="宋体" panose="02010600030101010101" pitchFamily="2" charset="-122"/>
              <a:sym typeface="Symbol" pitchFamily="18" charset="2"/>
            </a:endParaRPr>
          </a:p>
          <a:p>
            <a:pPr algn="just">
              <a:buNone/>
            </a:pP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(1+</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以同样的方法逐个消去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 r</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并项后，得到</a:t>
            </a:r>
            <a:endParaRPr lang="zh-CN" altLang="en-US" sz="2800" b="1" dirty="0">
              <a:latin typeface="宋体" panose="02010600030101010101" pitchFamily="2" charset="-122"/>
              <a:sym typeface="Symbol" pitchFamily="18" charset="2"/>
            </a:endParaRPr>
          </a:p>
          <a:p>
            <a:pPr algn="just">
              <a:buNone/>
            </a:pPr>
            <a:r>
              <a:rPr lang="zh-CN" altLang="en-US" sz="2800" b="1" i="1" dirty="0">
                <a:latin typeface="Times New Roman" panose="02020803070505020304" pitchFamily="18" charset="0"/>
                <a:sym typeface="Symbol" pitchFamily="18" charset="2"/>
              </a:rPr>
              <a:t>             </a:t>
            </a: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rPr>
              <a:t>u</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  v</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综上所述，证毕</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p:txBody>
      </p:sp>
      <p:sp>
        <p:nvSpPr>
          <p:cNvPr id="251908" name="矩形 251907"/>
          <p:cNvSpPr/>
          <p:nvPr/>
        </p:nvSpPr>
        <p:spPr>
          <a:xfrm>
            <a:off x="1014413" y="5867400"/>
            <a:ext cx="7062787"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r>
              <a:rPr lang="zh-CN" altLang="en-US" sz="2800" b="1" dirty="0">
                <a:latin typeface="宋体" panose="02010600030101010101" pitchFamily="2" charset="-122"/>
                <a:ea typeface="宋体" panose="02010600030101010101" pitchFamily="2" charset="-122"/>
              </a:rPr>
              <a:t>定理中求最大公因式的方法称为</a:t>
            </a:r>
            <a:r>
              <a:rPr lang="zh-CN" altLang="en-US" sz="2800" b="1" dirty="0">
                <a:solidFill>
                  <a:schemeClr val="tx2"/>
                </a:solidFill>
                <a:latin typeface="宋体" panose="02010600030101010101" pitchFamily="2" charset="-122"/>
                <a:ea typeface="宋体" panose="02010600030101010101" pitchFamily="2" charset="-122"/>
              </a:rPr>
              <a:t>辗转相除法</a:t>
            </a:r>
            <a:r>
              <a:rPr lang="en-US" altLang="zh-CN" sz="2800" b="1">
                <a:solidFill>
                  <a:schemeClr val="tx2"/>
                </a:solidFill>
                <a:latin typeface="宋体" panose="02010600030101010101" pitchFamily="2" charset="-122"/>
                <a:ea typeface="宋体" panose="02010600030101010101" pitchFamily="2" charset="-122"/>
              </a:rPr>
              <a:t>.</a:t>
            </a:r>
            <a:endParaRPr lang="en-US" altLang="zh-CN" sz="2800" b="1">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charRg st="0" end="12"/>
                                            </p:txEl>
                                          </p:spTgt>
                                        </p:tgtEl>
                                        <p:attrNameLst>
                                          <p:attrName>style.visibility</p:attrName>
                                        </p:attrNameLst>
                                      </p:cBhvr>
                                      <p:to>
                                        <p:strVal val="visible"/>
                                      </p:to>
                                    </p:set>
                                    <p:animEffect transition="in" filter="wipe(left)">
                                      <p:cBhvr>
                                        <p:cTn id="7" dur="500"/>
                                        <p:tgtEl>
                                          <p:spTgt spid="2519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charRg st="12" end="54"/>
                                            </p:txEl>
                                          </p:spTgt>
                                        </p:tgtEl>
                                        <p:attrNameLst>
                                          <p:attrName>style.visibility</p:attrName>
                                        </p:attrNameLst>
                                      </p:cBhvr>
                                      <p:to>
                                        <p:strVal val="visible"/>
                                      </p:to>
                                    </p:set>
                                    <p:animEffect transition="in" filter="wipe(left)">
                                      <p:cBhvr>
                                        <p:cTn id="12" dur="500"/>
                                        <p:tgtEl>
                                          <p:spTgt spid="251907">
                                            <p:txEl>
                                              <p:charRg st="12"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charRg st="54" end="72"/>
                                            </p:txEl>
                                          </p:spTgt>
                                        </p:tgtEl>
                                        <p:attrNameLst>
                                          <p:attrName>style.visibility</p:attrName>
                                        </p:attrNameLst>
                                      </p:cBhvr>
                                      <p:to>
                                        <p:strVal val="visible"/>
                                      </p:to>
                                    </p:set>
                                    <p:animEffect transition="in" filter="wipe(left)">
                                      <p:cBhvr>
                                        <p:cTn id="17" dur="500"/>
                                        <p:tgtEl>
                                          <p:spTgt spid="25190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charRg st="72" end="124"/>
                                            </p:txEl>
                                          </p:spTgt>
                                        </p:tgtEl>
                                        <p:attrNameLst>
                                          <p:attrName>style.visibility</p:attrName>
                                        </p:attrNameLst>
                                      </p:cBhvr>
                                      <p:to>
                                        <p:strVal val="visible"/>
                                      </p:to>
                                    </p:set>
                                    <p:animEffect transition="in" filter="wipe(left)">
                                      <p:cBhvr>
                                        <p:cTn id="22" dur="500"/>
                                        <p:tgtEl>
                                          <p:spTgt spid="251907">
                                            <p:txEl>
                                              <p:charRg st="7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charRg st="124" end="162"/>
                                            </p:txEl>
                                          </p:spTgt>
                                        </p:tgtEl>
                                        <p:attrNameLst>
                                          <p:attrName>style.visibility</p:attrName>
                                        </p:attrNameLst>
                                      </p:cBhvr>
                                      <p:to>
                                        <p:strVal val="visible"/>
                                      </p:to>
                                    </p:set>
                                    <p:animEffect transition="in" filter="wipe(left)">
                                      <p:cBhvr>
                                        <p:cTn id="27" dur="500"/>
                                        <p:tgtEl>
                                          <p:spTgt spid="251907">
                                            <p:txEl>
                                              <p:charRg st="124"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charRg st="162" end="169"/>
                                            </p:txEl>
                                          </p:spTgt>
                                        </p:tgtEl>
                                        <p:attrNameLst>
                                          <p:attrName>style.visibility</p:attrName>
                                        </p:attrNameLst>
                                      </p:cBhvr>
                                      <p:to>
                                        <p:strVal val="visible"/>
                                      </p:to>
                                    </p:set>
                                    <p:animEffect transition="in" filter="wipe(left)">
                                      <p:cBhvr>
                                        <p:cTn id="32" dur="500"/>
                                        <p:tgtEl>
                                          <p:spTgt spid="251907">
                                            <p:txEl>
                                              <p:charRg st="162"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7">
                                            <p:txEl>
                                              <p:charRg st="169" end="212"/>
                                            </p:txEl>
                                          </p:spTgt>
                                        </p:tgtEl>
                                        <p:attrNameLst>
                                          <p:attrName>style.visibility</p:attrName>
                                        </p:attrNameLst>
                                      </p:cBhvr>
                                      <p:to>
                                        <p:strVal val="visible"/>
                                      </p:to>
                                    </p:set>
                                    <p:animEffect transition="in" filter="wipe(left)">
                                      <p:cBhvr>
                                        <p:cTn id="37" dur="500"/>
                                        <p:tgtEl>
                                          <p:spTgt spid="251907">
                                            <p:txEl>
                                              <p:charRg st="169" end="2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7">
                                            <p:txEl>
                                              <p:charRg st="212" end="226"/>
                                            </p:txEl>
                                          </p:spTgt>
                                        </p:tgtEl>
                                        <p:attrNameLst>
                                          <p:attrName>style.visibility</p:attrName>
                                        </p:attrNameLst>
                                      </p:cBhvr>
                                      <p:to>
                                        <p:strVal val="visible"/>
                                      </p:to>
                                    </p:set>
                                    <p:animEffect transition="in" filter="wipe(left)">
                                      <p:cBhvr>
                                        <p:cTn id="42" dur="500"/>
                                        <p:tgtEl>
                                          <p:spTgt spid="251907">
                                            <p:txEl>
                                              <p:charRg st="212"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0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242689"/>
          <p:cNvSpPr>
            <a:spLocks noGrp="1"/>
          </p:cNvSpPr>
          <p:nvPr>
            <p:ph type="title"/>
          </p:nvPr>
        </p:nvSpPr>
        <p:spPr>
          <a:xfrm>
            <a:off x="685800" y="609600"/>
            <a:ext cx="1219200" cy="579438"/>
          </a:xfrm>
        </p:spPr>
        <p:txBody>
          <a:bodyPr wrap="square" anchor="b">
            <a:spAutoFit/>
          </a:bodyPr>
          <a:p>
            <a:pPr marL="609600" indent="-609600">
              <a:buClr>
                <a:schemeClr val="tx2"/>
              </a:buClr>
              <a:buNone/>
            </a:pPr>
            <a:r>
              <a:rPr lang="zh-CN" altLang="en-US" b="1" dirty="0">
                <a:latin typeface="黑体" panose="02010600030101010101" pitchFamily="2" charset="-122"/>
                <a:ea typeface="黑体" panose="02010600030101010101" pitchFamily="2" charset="-122"/>
              </a:rPr>
              <a:t>说明</a:t>
            </a:r>
            <a:r>
              <a:rPr lang="en-US" altLang="zh-CN" b="1">
                <a:latin typeface="黑体" panose="02010600030101010101" pitchFamily="2" charset="-122"/>
                <a:ea typeface="黑体" panose="02010600030101010101" pitchFamily="2" charset="-122"/>
              </a:rPr>
              <a:t>:</a:t>
            </a:r>
            <a:endParaRPr lang="en-US" altLang="zh-CN" b="1">
              <a:latin typeface="黑体" panose="02010600030101010101" pitchFamily="2" charset="-122"/>
              <a:ea typeface="黑体" panose="02010600030101010101" pitchFamily="2" charset="-122"/>
            </a:endParaRPr>
          </a:p>
        </p:txBody>
      </p:sp>
      <p:sp>
        <p:nvSpPr>
          <p:cNvPr id="242691" name="内容占位符 242690"/>
          <p:cNvSpPr>
            <a:spLocks noGrp="1"/>
          </p:cNvSpPr>
          <p:nvPr>
            <p:ph idx="1"/>
          </p:nvPr>
        </p:nvSpPr>
        <p:spPr>
          <a:xfrm>
            <a:off x="685800" y="1219200"/>
            <a:ext cx="8077200" cy="5181600"/>
          </a:xfrm>
        </p:spPr>
        <p:txBody>
          <a:bodyPr anchor="t"/>
          <a:p>
            <a:pPr algn="just" fontAlgn="base">
              <a:lnSpc>
                <a:spcPct val="90000"/>
              </a:lnSpc>
              <a:buNone/>
            </a:pPr>
            <a:r>
              <a:rPr lang="en-US" altLang="zh-CN" sz="2800" b="1" strike="noStrike" noProof="1" dirty="0">
                <a:solidFill>
                  <a:schemeClr val="tx2"/>
                </a:solidFill>
                <a:latin typeface="宋体" panose="02010600030101010101" pitchFamily="2" charset="-122"/>
              </a:rPr>
              <a:t>①</a:t>
            </a:r>
            <a:r>
              <a:rPr lang="zh-CN" altLang="en-US" sz="2800" b="1" strike="noStrike" noProof="1" dirty="0">
                <a:latin typeface="Times New Roman" panose="02020803070505020304" pitchFamily="18" charset="0"/>
              </a:rPr>
              <a:t>最大公因式在相差一个非零常数的意义下是唯一</a:t>
            </a:r>
            <a:endParaRPr lang="zh-CN" altLang="en-US" sz="2800" b="1" strike="noStrike" noProof="1" dirty="0">
              <a:latin typeface="Times New Roman" panose="02020803070505020304" pitchFamily="18" charset="0"/>
            </a:endParaRPr>
          </a:p>
          <a:p>
            <a:pPr algn="just" fontAlgn="base">
              <a:lnSpc>
                <a:spcPct val="90000"/>
              </a:lnSpc>
              <a:buNone/>
            </a:pPr>
            <a:r>
              <a:rPr lang="zh-CN" altLang="en-US" sz="2800" b="1" strike="noStrike" noProof="1" dirty="0">
                <a:latin typeface="Times New Roman" panose="02020803070505020304" pitchFamily="18" charset="0"/>
              </a:rPr>
              <a:t>    确定的</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en-US" altLang="zh-CN" sz="2800" b="1" strike="noStrike" noProof="1" dirty="0">
                <a:solidFill>
                  <a:schemeClr val="tx2"/>
                </a:solidFill>
              </a:rPr>
              <a:t>         </a:t>
            </a:r>
            <a:r>
              <a:rPr lang="zh-CN" altLang="en-US" sz="2800" b="1" strike="noStrike" noProof="1" dirty="0">
                <a:solidFill>
                  <a:schemeClr val="tx2"/>
                </a:solidFill>
              </a:rPr>
              <a:t>事实上</a:t>
            </a:r>
            <a:r>
              <a:rPr lang="en-US" altLang="zh-CN" sz="2800" b="1" strike="noStrike" noProof="1">
                <a:latin typeface="Times New Roman" panose="02020803070505020304" pitchFamily="18" charset="0"/>
              </a:rPr>
              <a:t>,</a:t>
            </a:r>
            <a:r>
              <a:rPr lang="zh-CN" altLang="en-US" sz="2800" b="1" strike="noStrike" noProof="1" dirty="0"/>
              <a:t>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的最大公</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由最大公因式定义</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Times New Roman" panose="02020803070505020304" pitchFamily="18" charset="0"/>
              </a:rPr>
              <a:t>也为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即</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由整除的性质知</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130000"/>
              </a:lnSpc>
              <a:spcBef>
                <a:spcPct val="0"/>
              </a:spcBef>
              <a:buClr>
                <a:schemeClr val="bg1"/>
              </a:buClr>
              <a:buSzPct val="100000"/>
              <a:buNone/>
            </a:pPr>
            <a:r>
              <a:rPr lang="en-US" altLang="zh-CN" sz="2800" b="1" i="1" strike="noStrike" noProof="1">
                <a:latin typeface="Times New Roman" panose="02020803070505020304" pitchFamily="18" charset="0"/>
              </a:rPr>
              <a:t>                                   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 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marL="168910" indent="-337820" algn="just" fontAlgn="base">
              <a:lnSpc>
                <a:spcPct val="120000"/>
              </a:lnSpc>
              <a:spcBef>
                <a:spcPts val="0"/>
              </a:spcBef>
              <a:buNone/>
            </a:pPr>
            <a:r>
              <a:rPr lang="en-US" altLang="zh-CN" sz="2800" b="1" strike="noStrike" noProof="1">
                <a:solidFill>
                  <a:schemeClr val="tx2"/>
                </a:solidFill>
                <a:latin typeface="宋体" panose="02010600030101010101" pitchFamily="2" charset="-122"/>
              </a:rPr>
              <a:t>②</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首项系数为</a:t>
            </a:r>
            <a:r>
              <a:rPr lang="en-US" altLang="zh-CN" sz="2800" b="1" strike="noStrike" noProof="1" dirty="0">
                <a:latin typeface="Times New Roman" panose="02020803070505020304" pitchFamily="18" charset="0"/>
              </a:rPr>
              <a:t>1</a:t>
            </a:r>
            <a:r>
              <a:rPr lang="zh-CN" altLang="en-US" sz="2800" b="1" strike="noStrike" noProof="1" dirty="0">
                <a:latin typeface="Times New Roman" panose="02020803070505020304" pitchFamily="18" charset="0"/>
              </a:rPr>
              <a:t>的</a:t>
            </a:r>
            <a:endParaRPr lang="zh-CN" altLang="en-US" sz="2800" b="1" strike="noStrike" noProof="1" dirty="0">
              <a:latin typeface="Times New Roman" panose="02020803070505020304" pitchFamily="18" charset="0"/>
            </a:endParaRPr>
          </a:p>
          <a:p>
            <a:pPr marL="168910" indent="-337820" algn="just" fontAlgn="base">
              <a:lnSpc>
                <a:spcPct val="120000"/>
              </a:lnSpc>
              <a:spcBef>
                <a:spcPts val="0"/>
              </a:spcBef>
              <a:buNone/>
            </a:pPr>
            <a:r>
              <a:rPr lang="zh-CN" altLang="en-US" sz="2800" b="1" strike="noStrike" noProof="1" dirty="0">
                <a:latin typeface="Times New Roman" panose="02020803070505020304" pitchFamily="18" charset="0"/>
              </a:rPr>
              <a:t>                                 最大公因式</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charRg st="0" end="23"/>
                                            </p:txEl>
                                          </p:spTgt>
                                        </p:tgtEl>
                                        <p:attrNameLst>
                                          <p:attrName>style.visibility</p:attrName>
                                        </p:attrNameLst>
                                      </p:cBhvr>
                                      <p:to>
                                        <p:strVal val="visible"/>
                                      </p:to>
                                    </p:set>
                                    <p:animEffect transition="in" filter="wipe(left)">
                                      <p:cBhvr>
                                        <p:cTn id="7" dur="500"/>
                                        <p:tgtEl>
                                          <p:spTgt spid="2426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charRg st="23" end="32"/>
                                            </p:txEl>
                                          </p:spTgt>
                                        </p:tgtEl>
                                        <p:attrNameLst>
                                          <p:attrName>style.visibility</p:attrName>
                                        </p:attrNameLst>
                                      </p:cBhvr>
                                      <p:to>
                                        <p:strVal val="visible"/>
                                      </p:to>
                                    </p:set>
                                    <p:animEffect transition="in" filter="wipe(left)">
                                      <p:cBhvr>
                                        <p:cTn id="12" dur="500"/>
                                        <p:tgtEl>
                                          <p:spTgt spid="242691">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charRg st="32" end="73"/>
                                            </p:txEl>
                                          </p:spTgt>
                                        </p:tgtEl>
                                        <p:attrNameLst>
                                          <p:attrName>style.visibility</p:attrName>
                                        </p:attrNameLst>
                                      </p:cBhvr>
                                      <p:to>
                                        <p:strVal val="visible"/>
                                      </p:to>
                                    </p:set>
                                    <p:animEffect transition="in" filter="wipe(left)">
                                      <p:cBhvr>
                                        <p:cTn id="17" dur="500"/>
                                        <p:tgtEl>
                                          <p:spTgt spid="242691">
                                            <p:txEl>
                                              <p:charRg st="32"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charRg st="73" end="107"/>
                                            </p:txEl>
                                          </p:spTgt>
                                        </p:tgtEl>
                                        <p:attrNameLst>
                                          <p:attrName>style.visibility</p:attrName>
                                        </p:attrNameLst>
                                      </p:cBhvr>
                                      <p:to>
                                        <p:strVal val="visible"/>
                                      </p:to>
                                    </p:set>
                                    <p:animEffect transition="in" filter="wipe(left)">
                                      <p:cBhvr>
                                        <p:cTn id="22" dur="500"/>
                                        <p:tgtEl>
                                          <p:spTgt spid="242691">
                                            <p:txEl>
                                              <p:charRg st="73"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1">
                                            <p:txEl>
                                              <p:charRg st="107" end="120"/>
                                            </p:txEl>
                                          </p:spTgt>
                                        </p:tgtEl>
                                        <p:attrNameLst>
                                          <p:attrName>style.visibility</p:attrName>
                                        </p:attrNameLst>
                                      </p:cBhvr>
                                      <p:to>
                                        <p:strVal val="visible"/>
                                      </p:to>
                                    </p:set>
                                    <p:animEffect transition="in" filter="wipe(left)">
                                      <p:cBhvr>
                                        <p:cTn id="27" dur="500"/>
                                        <p:tgtEl>
                                          <p:spTgt spid="242691">
                                            <p:txEl>
                                              <p:charRg st="107"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691">
                                            <p:txEl>
                                              <p:charRg st="120" end="174"/>
                                            </p:txEl>
                                          </p:spTgt>
                                        </p:tgtEl>
                                        <p:attrNameLst>
                                          <p:attrName>style.visibility</p:attrName>
                                        </p:attrNameLst>
                                      </p:cBhvr>
                                      <p:to>
                                        <p:strVal val="visible"/>
                                      </p:to>
                                    </p:set>
                                    <p:animEffect transition="in" filter="wipe(left)">
                                      <p:cBhvr>
                                        <p:cTn id="32" dur="500"/>
                                        <p:tgtEl>
                                          <p:spTgt spid="242691">
                                            <p:txEl>
                                              <p:charRg st="120" end="1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691">
                                            <p:txEl>
                                              <p:charRg st="174" end="183"/>
                                            </p:txEl>
                                          </p:spTgt>
                                        </p:tgtEl>
                                        <p:attrNameLst>
                                          <p:attrName>style.visibility</p:attrName>
                                        </p:attrNameLst>
                                      </p:cBhvr>
                                      <p:to>
                                        <p:strVal val="visible"/>
                                      </p:to>
                                    </p:set>
                                    <p:animEffect transition="in" filter="wipe(left)">
                                      <p:cBhvr>
                                        <p:cTn id="37" dur="500"/>
                                        <p:tgtEl>
                                          <p:spTgt spid="242691">
                                            <p:txEl>
                                              <p:charRg st="174"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691">
                                            <p:txEl>
                                              <p:charRg st="183" end="233"/>
                                            </p:txEl>
                                          </p:spTgt>
                                        </p:tgtEl>
                                        <p:attrNameLst>
                                          <p:attrName>style.visibility</p:attrName>
                                        </p:attrNameLst>
                                      </p:cBhvr>
                                      <p:to>
                                        <p:strVal val="visible"/>
                                      </p:to>
                                    </p:set>
                                    <p:animEffect transition="in" filter="wipe(left)">
                                      <p:cBhvr>
                                        <p:cTn id="42" dur="500"/>
                                        <p:tgtEl>
                                          <p:spTgt spid="242691">
                                            <p:txEl>
                                              <p:charRg st="183"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691">
                                            <p:txEl>
                                              <p:charRg st="233" end="268"/>
                                            </p:txEl>
                                          </p:spTgt>
                                        </p:tgtEl>
                                        <p:attrNameLst>
                                          <p:attrName>style.visibility</p:attrName>
                                        </p:attrNameLst>
                                      </p:cBhvr>
                                      <p:to>
                                        <p:strVal val="visible"/>
                                      </p:to>
                                    </p:set>
                                    <p:animEffect transition="in" filter="wipe(left)">
                                      <p:cBhvr>
                                        <p:cTn id="47" dur="500"/>
                                        <p:tgtEl>
                                          <p:spTgt spid="242691">
                                            <p:txEl>
                                              <p:charRg st="233" end="26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2691">
                                            <p:txEl>
                                              <p:charRg st="287" end="327"/>
                                            </p:txEl>
                                          </p:spTgt>
                                        </p:tgtEl>
                                        <p:attrNameLst>
                                          <p:attrName>style.visibility</p:attrName>
                                        </p:attrNameLst>
                                      </p:cBhvr>
                                      <p:to>
                                        <p:strVal val="visible"/>
                                      </p:to>
                                    </p:set>
                                    <p:animEffect transition="in" filter="wipe(left)">
                                      <p:cBhvr>
                                        <p:cTn id="52" dur="500"/>
                                        <p:tgtEl>
                                          <p:spTgt spid="242691">
                                            <p:txEl>
                                              <p:charRg st="287"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标题 252929"/>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设</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16</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9,</a:t>
            </a:r>
            <a:r>
              <a:rPr lang="en-US" altLang="zh-CN" sz="2800" b="1" i="1">
                <a:solidFill>
                  <a:schemeClr val="tx1"/>
                </a:solidFill>
                <a:latin typeface="Times New Roman" panose="02020803070505020304" pitchFamily="18" charset="0"/>
              </a:rPr>
              <a:t> 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+4</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并求</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使</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u</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v</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endParaRPr lang="en-US" altLang="zh-CN" sz="2800" b="1">
              <a:solidFill>
                <a:schemeClr val="tx1"/>
              </a:solidFill>
              <a:latin typeface="Times New Roman" panose="02020803070505020304" pitchFamily="18" charset="0"/>
            </a:endParaRPr>
          </a:p>
        </p:txBody>
      </p:sp>
      <p:sp>
        <p:nvSpPr>
          <p:cNvPr id="51202" name="文本占位符 252930"/>
          <p:cNvSpPr>
            <a:spLocks noGrp="1"/>
          </p:cNvSpPr>
          <p:nvPr>
            <p:ph idx="1"/>
          </p:nvPr>
        </p:nvSpPr>
        <p:spPr>
          <a:xfrm>
            <a:off x="609600" y="1752600"/>
            <a:ext cx="34290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a:t>
            </a:r>
            <a:endParaRPr lang="zh-CN" altLang="en-US" sz="2800" b="1">
              <a:latin typeface="Times New Roman" panose="02020803070505020304" pitchFamily="18" charset="0"/>
            </a:endParaRPr>
          </a:p>
        </p:txBody>
      </p:sp>
      <p:graphicFrame>
        <p:nvGraphicFramePr>
          <p:cNvPr id="252932" name="对象 252931"/>
          <p:cNvGraphicFramePr/>
          <p:nvPr/>
        </p:nvGraphicFramePr>
        <p:xfrm>
          <a:off x="223838" y="2344738"/>
          <a:ext cx="8539162" cy="4056062"/>
        </p:xfrm>
        <a:graphic>
          <a:graphicData uri="http://schemas.openxmlformats.org/presentationml/2006/ole">
            <mc:AlternateContent xmlns:mc="http://schemas.openxmlformats.org/markup-compatibility/2006">
              <mc:Choice xmlns:v="urn:schemas-microsoft-com:vml" Requires="v">
                <p:oleObj spid="_x0000_s3133" name="" r:id="rId1" imgW="3975100" imgH="1752600" progId="Equation.3">
                  <p:embed/>
                </p:oleObj>
              </mc:Choice>
              <mc:Fallback>
                <p:oleObj name="" r:id="rId1" imgW="3975100" imgH="1752600" progId="Equation.3">
                  <p:embed/>
                  <p:pic>
                    <p:nvPicPr>
                      <p:cNvPr id="0" name="图片 3132"/>
                      <p:cNvPicPr/>
                      <p:nvPr/>
                    </p:nvPicPr>
                    <p:blipFill>
                      <a:blip r:embed="rId2"/>
                      <a:stretch>
                        <a:fillRect/>
                      </a:stretch>
                    </p:blipFill>
                    <p:spPr>
                      <a:xfrm>
                        <a:off x="223838" y="2344738"/>
                        <a:ext cx="8539162" cy="4056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标题 253953"/>
          <p:cNvSpPr>
            <a:spLocks noGrp="1"/>
          </p:cNvSpPr>
          <p:nvPr>
            <p:ph type="title"/>
          </p:nvPr>
        </p:nvSpPr>
        <p:spPr>
          <a:xfrm>
            <a:off x="609600" y="544513"/>
            <a:ext cx="5546725"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上述辗转相除过程为：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3955" name="线形标注 2 253954"/>
          <p:cNvSpPr/>
          <p:nvPr/>
        </p:nvSpPr>
        <p:spPr>
          <a:xfrm>
            <a:off x="6096000" y="1676400"/>
            <a:ext cx="609600" cy="381000"/>
          </a:xfrm>
          <a:prstGeom prst="borderCallout2">
            <a:avLst>
              <a:gd name="adj1" fmla="val 30000"/>
              <a:gd name="adj2" fmla="val -12500"/>
              <a:gd name="adj3" fmla="val 30000"/>
              <a:gd name="adj4" fmla="val -12500"/>
              <a:gd name="adj5" fmla="val 165000"/>
              <a:gd name="adj6" fmla="val -89324"/>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53956" name="矩形 253955"/>
          <p:cNvSpPr/>
          <p:nvPr/>
        </p:nvSpPr>
        <p:spPr>
          <a:xfrm>
            <a:off x="762000" y="2895600"/>
            <a:ext cx="7772400" cy="46164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1</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a:latin typeface="Times New Roman" panose="02020803070505020304" pitchFamily="18" charset="0"/>
                <a:ea typeface="宋体" panose="02010600030101010101" pitchFamily="2" charset="-122"/>
                <a:sym typeface="Symbol" pitchFamily="18" charset="2"/>
              </a:rPr>
              <a:t>与</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的一个最大公</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因式</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而首项系数为</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的最大公因式为</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f</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g</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宋体" panose="02010600030101010101" pitchFamily="2" charset="-122"/>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1.</a:t>
            </a:r>
            <a:endParaRPr lang="en-US" altLang="zh-CN" sz="2800" b="1">
              <a:solidFill>
                <a:schemeClr val="tx2"/>
              </a:solidFill>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以下求</a:t>
            </a:r>
            <a:r>
              <a:rPr lang="en-US" altLang="zh-CN" sz="2800" b="1" i="1">
                <a:latin typeface="Times New Roman" panose="02020803070505020304" pitchFamily="18" charset="0"/>
                <a:ea typeface="华文行楷" panose="02010800040101010101" pitchFamily="2" charset="-122"/>
              </a:rPr>
              <a:t>u</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v</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zh-CN" altLang="en-US" sz="2800" b="1" dirty="0">
                <a:latin typeface="Times New Roman" panose="02020803070505020304" pitchFamily="18" charset="0"/>
                <a:ea typeface="宋体" panose="02010600030101010101" pitchFamily="2" charset="-122"/>
              </a:rPr>
              <a:t>由前式，得</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=(1+</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endParaRPr>
          </a:p>
        </p:txBody>
      </p:sp>
      <p:sp>
        <p:nvSpPr>
          <p:cNvPr id="253957" name="内容占位符 253956"/>
          <p:cNvSpPr>
            <a:spLocks noGrp="1"/>
          </p:cNvSpPr>
          <p:nvPr>
            <p:ph idx="1"/>
          </p:nvPr>
        </p:nvSpPr>
        <p:spPr>
          <a:xfrm>
            <a:off x="1871663" y="1219200"/>
            <a:ext cx="4572000" cy="1752600"/>
          </a:xfrm>
        </p:spPr>
        <p:txBody>
          <a:bodyPr anchor="t"/>
          <a:p>
            <a:pPr>
              <a:lnSpc>
                <a:spcPct val="80000"/>
              </a:lnSpc>
              <a:spcBef>
                <a:spcPct val="50000"/>
              </a:spcBef>
              <a:buNone/>
            </a:pPr>
            <a:r>
              <a:rPr lang="en-US" altLang="zh-CN" sz="2800" b="1" i="1">
                <a:latin typeface="Times New Roman" panose="02020803070505020304" pitchFamily="18" charset="0"/>
                <a:sym typeface="Symbol" pitchFamily="18" charset="2"/>
              </a:rPr>
              <a:t>  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7">
                                            <p:txEl>
                                              <p:charRg st="0" end="26"/>
                                            </p:txEl>
                                          </p:spTgt>
                                        </p:tgtEl>
                                        <p:attrNameLst>
                                          <p:attrName>style.visibility</p:attrName>
                                        </p:attrNameLst>
                                      </p:cBhvr>
                                      <p:to>
                                        <p:strVal val="visible"/>
                                      </p:to>
                                    </p:set>
                                    <p:animEffect transition="in" filter="wipe(left)">
                                      <p:cBhvr>
                                        <p:cTn id="7" dur="500"/>
                                        <p:tgtEl>
                                          <p:spTgt spid="25395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7">
                                            <p:txEl>
                                              <p:charRg st="26" end="53"/>
                                            </p:txEl>
                                          </p:spTgt>
                                        </p:tgtEl>
                                        <p:attrNameLst>
                                          <p:attrName>style.visibility</p:attrName>
                                        </p:attrNameLst>
                                      </p:cBhvr>
                                      <p:to>
                                        <p:strVal val="visible"/>
                                      </p:to>
                                    </p:set>
                                    <p:animEffect transition="in" filter="wipe(left)">
                                      <p:cBhvr>
                                        <p:cTn id="12" dur="500"/>
                                        <p:tgtEl>
                                          <p:spTgt spid="253957">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7">
                                            <p:txEl>
                                              <p:charRg st="53" end="81"/>
                                            </p:txEl>
                                          </p:spTgt>
                                        </p:tgtEl>
                                        <p:attrNameLst>
                                          <p:attrName>style.visibility</p:attrName>
                                        </p:attrNameLst>
                                      </p:cBhvr>
                                      <p:to>
                                        <p:strVal val="visible"/>
                                      </p:to>
                                    </p:set>
                                    <p:animEffect transition="in" filter="wipe(left)">
                                      <p:cBhvr>
                                        <p:cTn id="17" dur="500"/>
                                        <p:tgtEl>
                                          <p:spTgt spid="253957">
                                            <p:txEl>
                                              <p:charRg st="5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39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3956">
                                            <p:txEl>
                                              <p:charRg st="0" end="39"/>
                                            </p:txEl>
                                          </p:spTgt>
                                        </p:tgtEl>
                                        <p:attrNameLst>
                                          <p:attrName>style.visibility</p:attrName>
                                        </p:attrNameLst>
                                      </p:cBhvr>
                                      <p:to>
                                        <p:strVal val="visible"/>
                                      </p:to>
                                    </p:set>
                                    <p:animEffect transition="in" filter="wipe(left)">
                                      <p:cBhvr>
                                        <p:cTn id="26" dur="500"/>
                                        <p:tgtEl>
                                          <p:spTgt spid="253956">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956">
                                            <p:txEl>
                                              <p:charRg st="39" end="57"/>
                                            </p:txEl>
                                          </p:spTgt>
                                        </p:tgtEl>
                                        <p:attrNameLst>
                                          <p:attrName>style.visibility</p:attrName>
                                        </p:attrNameLst>
                                      </p:cBhvr>
                                      <p:to>
                                        <p:strVal val="visible"/>
                                      </p:to>
                                    </p:set>
                                    <p:animEffect transition="in" filter="wipe(left)">
                                      <p:cBhvr>
                                        <p:cTn id="31" dur="500"/>
                                        <p:tgtEl>
                                          <p:spTgt spid="253956">
                                            <p:txEl>
                                              <p:charRg st="39" end="5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956">
                                            <p:txEl>
                                              <p:charRg st="57" end="93"/>
                                            </p:txEl>
                                          </p:spTgt>
                                        </p:tgtEl>
                                        <p:attrNameLst>
                                          <p:attrName>style.visibility</p:attrName>
                                        </p:attrNameLst>
                                      </p:cBhvr>
                                      <p:to>
                                        <p:strVal val="visible"/>
                                      </p:to>
                                    </p:set>
                                    <p:animEffect transition="in" filter="wipe(left)">
                                      <p:cBhvr>
                                        <p:cTn id="36" dur="500"/>
                                        <p:tgtEl>
                                          <p:spTgt spid="253956">
                                            <p:txEl>
                                              <p:charRg st="57" end="9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3956">
                                            <p:txEl>
                                              <p:charRg st="93" end="114"/>
                                            </p:txEl>
                                          </p:spTgt>
                                        </p:tgtEl>
                                        <p:attrNameLst>
                                          <p:attrName>style.visibility</p:attrName>
                                        </p:attrNameLst>
                                      </p:cBhvr>
                                      <p:to>
                                        <p:strVal val="visible"/>
                                      </p:to>
                                    </p:set>
                                    <p:animEffect transition="in" filter="wipe(left)">
                                      <p:cBhvr>
                                        <p:cTn id="41" dur="500"/>
                                        <p:tgtEl>
                                          <p:spTgt spid="253956">
                                            <p:txEl>
                                              <p:charRg st="93" end="1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3956">
                                            <p:txEl>
                                              <p:charRg st="114" end="165"/>
                                            </p:txEl>
                                          </p:spTgt>
                                        </p:tgtEl>
                                        <p:attrNameLst>
                                          <p:attrName>style.visibility</p:attrName>
                                        </p:attrNameLst>
                                      </p:cBhvr>
                                      <p:to>
                                        <p:strVal val="visible"/>
                                      </p:to>
                                    </p:set>
                                    <p:animEffect transition="in" filter="wipe(left)">
                                      <p:cBhvr>
                                        <p:cTn id="46" dur="500"/>
                                        <p:tgtEl>
                                          <p:spTgt spid="253956">
                                            <p:txEl>
                                              <p:charRg st="114" end="16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3956">
                                            <p:txEl>
                                              <p:charRg st="165" end="210"/>
                                            </p:txEl>
                                          </p:spTgt>
                                        </p:tgtEl>
                                        <p:attrNameLst>
                                          <p:attrName>style.visibility</p:attrName>
                                        </p:attrNameLst>
                                      </p:cBhvr>
                                      <p:to>
                                        <p:strVal val="visible"/>
                                      </p:to>
                                    </p:set>
                                    <p:animEffect transition="in" filter="wipe(left)">
                                      <p:cBhvr>
                                        <p:cTn id="51" dur="500"/>
                                        <p:tgtEl>
                                          <p:spTgt spid="253956">
                                            <p:txEl>
                                              <p:charRg st="16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p:bldP spid="253956" grpId="0" build="p"/>
      <p:bldP spid="25395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标题 254977"/>
          <p:cNvSpPr>
            <a:spLocks noGrp="1"/>
          </p:cNvSpPr>
          <p:nvPr>
            <p:ph type="title"/>
          </p:nvPr>
        </p:nvSpPr>
        <p:spPr>
          <a:xfrm>
            <a:off x="609600" y="544513"/>
            <a:ext cx="5257800"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即</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4979" name="内容占位符 254978"/>
          <p:cNvSpPr>
            <a:spLocks noGrp="1"/>
          </p:cNvSpPr>
          <p:nvPr>
            <p:ph idx="1"/>
          </p:nvPr>
        </p:nvSpPr>
        <p:spPr>
          <a:xfrm>
            <a:off x="838200" y="2743200"/>
            <a:ext cx="8110538" cy="533400"/>
          </a:xfrm>
        </p:spPr>
        <p:txBody>
          <a:bodyPr anchor="t"/>
          <a:p>
            <a:pPr>
              <a:spcBef>
                <a:spcPct val="50000"/>
              </a:spcBef>
              <a:buNone/>
            </a:pPr>
            <a:r>
              <a:rPr lang="zh-CN" altLang="en-US" sz="2800" b="1" dirty="0">
                <a:latin typeface="Times New Roman" panose="02020803070505020304" pitchFamily="18" charset="0"/>
                <a:sym typeface="Symbol" pitchFamily="18" charset="2"/>
              </a:rPr>
              <a:t>两端同乘以</a:t>
            </a:r>
            <a:r>
              <a:rPr lang="en-US" altLang="zh-CN" sz="2800" b="1">
                <a:latin typeface="宋体" panose="02010600030101010101" pitchFamily="2" charset="-122"/>
                <a:sym typeface="Symbol" pitchFamily="18" charset="2"/>
              </a:rPr>
              <a:t>-</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，得</a:t>
            </a:r>
            <a:endParaRPr lang="zh-CN" altLang="en-US"/>
          </a:p>
        </p:txBody>
      </p:sp>
      <p:graphicFrame>
        <p:nvGraphicFramePr>
          <p:cNvPr id="254980" name="对象 254979"/>
          <p:cNvGraphicFramePr/>
          <p:nvPr/>
        </p:nvGraphicFramePr>
        <p:xfrm>
          <a:off x="1295400" y="914400"/>
          <a:ext cx="6324600" cy="1724025"/>
        </p:xfrm>
        <a:graphic>
          <a:graphicData uri="http://schemas.openxmlformats.org/presentationml/2006/ole">
            <mc:AlternateContent xmlns:mc="http://schemas.openxmlformats.org/markup-compatibility/2006">
              <mc:Choice xmlns:v="urn:schemas-microsoft-com:vml" Requires="v">
                <p:oleObj spid="_x0000_s3134" name="" r:id="rId1" imgW="3186430" imgH="761365" progId="Equation.3">
                  <p:embed/>
                </p:oleObj>
              </mc:Choice>
              <mc:Fallback>
                <p:oleObj name="" r:id="rId1" imgW="3186430" imgH="761365" progId="Equation.3">
                  <p:embed/>
                  <p:pic>
                    <p:nvPicPr>
                      <p:cNvPr id="0" name="图片 3133"/>
                      <p:cNvPicPr/>
                      <p:nvPr/>
                    </p:nvPicPr>
                    <p:blipFill>
                      <a:blip r:embed="rId2"/>
                      <a:stretch>
                        <a:fillRect/>
                      </a:stretch>
                    </p:blipFill>
                    <p:spPr>
                      <a:xfrm>
                        <a:off x="1295400" y="914400"/>
                        <a:ext cx="6324600" cy="1724025"/>
                      </a:xfrm>
                      <a:prstGeom prst="rect">
                        <a:avLst/>
                      </a:prstGeom>
                      <a:noFill/>
                      <a:ln w="38100">
                        <a:noFill/>
                        <a:miter/>
                      </a:ln>
                    </p:spPr>
                  </p:pic>
                </p:oleObj>
              </mc:Fallback>
            </mc:AlternateContent>
          </a:graphicData>
        </a:graphic>
      </p:graphicFrame>
      <p:graphicFrame>
        <p:nvGraphicFramePr>
          <p:cNvPr id="254981" name="对象 254980"/>
          <p:cNvGraphicFramePr/>
          <p:nvPr/>
        </p:nvGraphicFramePr>
        <p:xfrm>
          <a:off x="1219200" y="3276600"/>
          <a:ext cx="6653213" cy="920750"/>
        </p:xfrm>
        <a:graphic>
          <a:graphicData uri="http://schemas.openxmlformats.org/presentationml/2006/ole">
            <mc:AlternateContent xmlns:mc="http://schemas.openxmlformats.org/markup-compatibility/2006">
              <mc:Choice xmlns:v="urn:schemas-microsoft-com:vml" Requires="v">
                <p:oleObj spid="_x0000_s3135" name="" r:id="rId3" imgW="3349625" imgH="405765" progId="Equation.3">
                  <p:embed/>
                </p:oleObj>
              </mc:Choice>
              <mc:Fallback>
                <p:oleObj name="" r:id="rId3" imgW="3349625" imgH="405765" progId="Equation.3">
                  <p:embed/>
                  <p:pic>
                    <p:nvPicPr>
                      <p:cNvPr id="0" name="图片 3134"/>
                      <p:cNvPicPr/>
                      <p:nvPr/>
                    </p:nvPicPr>
                    <p:blipFill>
                      <a:blip r:embed="rId4"/>
                      <a:stretch>
                        <a:fillRect/>
                      </a:stretch>
                    </p:blipFill>
                    <p:spPr>
                      <a:xfrm>
                        <a:off x="1219200" y="3276600"/>
                        <a:ext cx="6653213" cy="920750"/>
                      </a:xfrm>
                      <a:prstGeom prst="rect">
                        <a:avLst/>
                      </a:prstGeom>
                      <a:noFill/>
                      <a:ln w="38100">
                        <a:noFill/>
                        <a:miter/>
                      </a:ln>
                    </p:spPr>
                  </p:pic>
                </p:oleObj>
              </mc:Fallback>
            </mc:AlternateContent>
          </a:graphicData>
        </a:graphic>
      </p:graphicFrame>
      <p:sp>
        <p:nvSpPr>
          <p:cNvPr id="254982" name="矩形 254981"/>
          <p:cNvSpPr/>
          <p:nvPr/>
        </p:nvSpPr>
        <p:spPr>
          <a:xfrm>
            <a:off x="838200" y="4343400"/>
            <a:ext cx="1752600" cy="533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因此，有</a:t>
            </a:r>
            <a:endParaRPr lang="zh-CN" altLang="en-US" sz="3200">
              <a:latin typeface="Verdana" panose="020B08040305040B0204" pitchFamily="34" charset="0"/>
              <a:ea typeface="宋体" panose="02010600030101010101" pitchFamily="2" charset="-122"/>
            </a:endParaRPr>
          </a:p>
        </p:txBody>
      </p:sp>
      <p:graphicFrame>
        <p:nvGraphicFramePr>
          <p:cNvPr id="254983" name="对象 254982"/>
          <p:cNvGraphicFramePr/>
          <p:nvPr/>
        </p:nvGraphicFramePr>
        <p:xfrm>
          <a:off x="2057400" y="4876800"/>
          <a:ext cx="5089525" cy="920750"/>
        </p:xfrm>
        <a:graphic>
          <a:graphicData uri="http://schemas.openxmlformats.org/presentationml/2006/ole">
            <mc:AlternateContent xmlns:mc="http://schemas.openxmlformats.org/markup-compatibility/2006">
              <mc:Choice xmlns:v="urn:schemas-microsoft-com:vml" Requires="v">
                <p:oleObj spid="_x0000_s3137" name="" r:id="rId5" imgW="2562860" imgH="405765" progId="Equation.3">
                  <p:embed/>
                </p:oleObj>
              </mc:Choice>
              <mc:Fallback>
                <p:oleObj name="" r:id="rId5" imgW="2562860" imgH="405765" progId="Equation.3">
                  <p:embed/>
                  <p:pic>
                    <p:nvPicPr>
                      <p:cNvPr id="0" name="图片 3136"/>
                      <p:cNvPicPr/>
                      <p:nvPr/>
                    </p:nvPicPr>
                    <p:blipFill>
                      <a:blip r:embed="rId6">
                        <a:clrChange>
                          <a:clrFrom>
                            <a:srgbClr val="000000"/>
                          </a:clrFrom>
                          <a:clrTo>
                            <a:srgbClr val="003366"/>
                          </a:clrTo>
                        </a:clrChange>
                      </a:blip>
                      <a:stretch>
                        <a:fillRect/>
                      </a:stretch>
                    </p:blipFill>
                    <p:spPr>
                      <a:xfrm>
                        <a:off x="2057400" y="4876800"/>
                        <a:ext cx="5089525" cy="920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charRg st="0" end="10"/>
                                            </p:txEl>
                                          </p:spTgt>
                                        </p:tgtEl>
                                        <p:attrNameLst>
                                          <p:attrName>style.visibility</p:attrName>
                                        </p:attrNameLst>
                                      </p:cBhvr>
                                      <p:to>
                                        <p:strVal val="visible"/>
                                      </p:to>
                                    </p:set>
                                    <p:animEffect transition="in" filter="wipe(left)">
                                      <p:cBhvr>
                                        <p:cTn id="12" dur="500"/>
                                        <p:tgtEl>
                                          <p:spTgt spid="25497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4983"/>
                                        </p:tgtEl>
                                        <p:attrNameLst>
                                          <p:attrName>style.visibility</p:attrName>
                                        </p:attrNameLst>
                                      </p:cBhvr>
                                      <p:to>
                                        <p:strVal val="visible"/>
                                      </p:to>
                                    </p:set>
                                    <p:animEffect transition="in" filter="wipe(left)">
                                      <p:cBhvr>
                                        <p:cTn id="27"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25498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标题 256001"/>
          <p:cNvSpPr>
            <a:spLocks noGrp="1"/>
          </p:cNvSpPr>
          <p:nvPr>
            <p:ph type="title"/>
          </p:nvPr>
        </p:nvSpPr>
        <p:spPr>
          <a:xfrm>
            <a:off x="685800" y="852488"/>
            <a:ext cx="2514600" cy="519112"/>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互素多项式</a:t>
            </a:r>
            <a:endParaRPr lang="zh-CN" altLang="en-US" sz="2800" b="1">
              <a:latin typeface="宋体" panose="02010600030101010101" pitchFamily="2" charset="-122"/>
              <a:ea typeface="宋体" panose="02010600030101010101" pitchFamily="2" charset="-122"/>
            </a:endParaRPr>
          </a:p>
        </p:txBody>
      </p:sp>
      <p:sp>
        <p:nvSpPr>
          <p:cNvPr id="256003" name="内容占位符 256002"/>
          <p:cNvSpPr>
            <a:spLocks noGrp="1"/>
          </p:cNvSpPr>
          <p:nvPr>
            <p:ph idx="1"/>
          </p:nvPr>
        </p:nvSpPr>
        <p:spPr>
          <a:xfrm>
            <a:off x="542925" y="1495425"/>
            <a:ext cx="8534400" cy="472440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a:t>
            </a:r>
            <a:r>
              <a:rPr lang="en-US" altLang="zh-CN" sz="2800" b="1" dirty="0">
                <a:solidFill>
                  <a:schemeClr val="tx2"/>
                </a:solidFill>
                <a:latin typeface="Times New Roman" panose="02020803070505020304" pitchFamily="18" charset="0"/>
                <a:sym typeface="Symbol" pitchFamily="18" charset="2"/>
              </a:rPr>
              <a:t>7</a:t>
            </a:r>
            <a:r>
              <a:rPr lang="zh-CN" altLang="en-US" sz="2800" b="1" dirty="0">
                <a:solidFill>
                  <a:schemeClr val="tx2"/>
                </a:solidFill>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dirty="0">
                <a:latin typeface="Times New Roman" panose="02020803070505020304" pitchFamily="18" charset="0"/>
              </a:rPr>
              <a:t>如果</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en-US" altLang="zh-CN" sz="2800" b="1">
                <a:latin typeface="Times New Roman" panose="02020803070505020304" pitchFamily="18" charset="0"/>
              </a:rPr>
              <a:t>,</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buNone/>
            </a:pP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zh-CN" altLang="en-US" sz="2800" b="1" dirty="0">
                <a:latin typeface="宋体" panose="02010600030101010101" pitchFamily="2" charset="-122"/>
              </a:rPr>
              <a:t>(也称互质)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易知，两个互素多项式的公因式只有零次多项式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800" b="1">
              <a:latin typeface="宋体" panose="02010600030101010101" pitchFamily="2" charset="-122"/>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互素的充分必要条件</a:t>
            </a:r>
            <a:endParaRPr lang="zh-CN" altLang="en-US" sz="2800" b="1" dirty="0">
              <a:solidFill>
                <a:schemeClr val="tx2"/>
              </a:solidFill>
              <a:latin typeface="Times New Roman" panose="02020803070505020304" pitchFamily="18" charset="0"/>
              <a:sym typeface="Symbol" pitchFamily="18" charset="2"/>
            </a:endParaRPr>
          </a:p>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 </a:t>
            </a:r>
            <a:r>
              <a:rPr lang="en-US" altLang="zh-CN" sz="2800" b="1" i="1" err="1">
                <a:latin typeface="Times New Roman" panose="02020803070505020304" pitchFamily="18" charset="0"/>
              </a:rPr>
              <a:t>P</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互素</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存在</a:t>
            </a:r>
            <a:r>
              <a:rPr lang="zh-CN" altLang="en-US" sz="2800" b="1" dirty="0">
                <a:latin typeface="宋体" panose="02010600030101010101" pitchFamily="2" charset="-122"/>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803070505020304" pitchFamily="18" charset="0"/>
              </a:rPr>
              <a:t>1</a:t>
            </a:r>
            <a:r>
              <a:rPr lang="en-US" altLang="zh-CN" sz="2800" b="1">
                <a:latin typeface="宋体" panose="02010600030101010101" pitchFamily="2" charset="-122"/>
              </a:rPr>
              <a:t>.</a:t>
            </a:r>
            <a:endParaRPr lang="zh-CN" altLang="en-US" sz="2800" b="1">
              <a:latin typeface="宋体" panose="02010600030101010101" pitchFamily="2" charset="-122"/>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latin typeface="宋体" panose="02010600030101010101" pitchFamily="2" charset="-122"/>
              </a:rPr>
              <a:t>(</a:t>
            </a:r>
            <a:r>
              <a:rPr lang="en-US" altLang="zh-CN" sz="2800" b="1">
                <a:latin typeface="宋体" panose="02010600030101010101" pitchFamily="2" charset="-122"/>
                <a:sym typeface="Symbol"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因</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由最大公因式存在定理，</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a:solidFill>
                  <a:schemeClr val="tx2"/>
                </a:solidFill>
                <a:latin typeface="Times New Roman" panose="02020803070505020304" pitchFamily="18" charset="0"/>
              </a:rPr>
              <a:t>1</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4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charRg st="0" end="48"/>
                                            </p:txEl>
                                          </p:spTgt>
                                        </p:tgtEl>
                                        <p:attrNameLst>
                                          <p:attrName>style.visibility</p:attrName>
                                        </p:attrNameLst>
                                      </p:cBhvr>
                                      <p:to>
                                        <p:strVal val="visible"/>
                                      </p:to>
                                    </p:set>
                                    <p:animEffect transition="in" filter="wipe(left)">
                                      <p:cBhvr>
                                        <p:cTn id="7" dur="500"/>
                                        <p:tgtEl>
                                          <p:spTgt spid="25600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3">
                                            <p:txEl>
                                              <p:charRg st="48" end="81"/>
                                            </p:txEl>
                                          </p:spTgt>
                                        </p:tgtEl>
                                        <p:attrNameLst>
                                          <p:attrName>style.visibility</p:attrName>
                                        </p:attrNameLst>
                                      </p:cBhvr>
                                      <p:to>
                                        <p:strVal val="visible"/>
                                      </p:to>
                                    </p:set>
                                    <p:animEffect transition="in" filter="wipe(left)">
                                      <p:cBhvr>
                                        <p:cTn id="12" dur="500"/>
                                        <p:tgtEl>
                                          <p:spTgt spid="256003">
                                            <p:txEl>
                                              <p:charRg st="4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03">
                                            <p:txEl>
                                              <p:charRg st="81" end="104"/>
                                            </p:txEl>
                                          </p:spTgt>
                                        </p:tgtEl>
                                        <p:attrNameLst>
                                          <p:attrName>style.visibility</p:attrName>
                                        </p:attrNameLst>
                                      </p:cBhvr>
                                      <p:to>
                                        <p:strVal val="visible"/>
                                      </p:to>
                                    </p:set>
                                    <p:animEffect transition="in" filter="wipe(left)">
                                      <p:cBhvr>
                                        <p:cTn id="17" dur="500"/>
                                        <p:tgtEl>
                                          <p:spTgt spid="256003">
                                            <p:txEl>
                                              <p:charRg st="8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3">
                                            <p:txEl>
                                              <p:charRg st="105" end="118"/>
                                            </p:txEl>
                                          </p:spTgt>
                                        </p:tgtEl>
                                        <p:attrNameLst>
                                          <p:attrName>style.visibility</p:attrName>
                                        </p:attrNameLst>
                                      </p:cBhvr>
                                      <p:to>
                                        <p:strVal val="visible"/>
                                      </p:to>
                                    </p:set>
                                    <p:animEffect transition="in" filter="wipe(left)">
                                      <p:cBhvr>
                                        <p:cTn id="22" dur="500"/>
                                        <p:tgtEl>
                                          <p:spTgt spid="256003">
                                            <p:txEl>
                                              <p:charRg st="105"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03">
                                            <p:txEl>
                                              <p:charRg st="118" end="152"/>
                                            </p:txEl>
                                          </p:spTgt>
                                        </p:tgtEl>
                                        <p:attrNameLst>
                                          <p:attrName>style.visibility</p:attrName>
                                        </p:attrNameLst>
                                      </p:cBhvr>
                                      <p:to>
                                        <p:strVal val="visible"/>
                                      </p:to>
                                    </p:set>
                                    <p:animEffect transition="in" filter="wipe(left)">
                                      <p:cBhvr>
                                        <p:cTn id="27" dur="500"/>
                                        <p:tgtEl>
                                          <p:spTgt spid="256003">
                                            <p:txEl>
                                              <p:charRg st="118"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03">
                                            <p:txEl>
                                              <p:charRg st="152" end="190"/>
                                            </p:txEl>
                                          </p:spTgt>
                                        </p:tgtEl>
                                        <p:attrNameLst>
                                          <p:attrName>style.visibility</p:attrName>
                                        </p:attrNameLst>
                                      </p:cBhvr>
                                      <p:to>
                                        <p:strVal val="visible"/>
                                      </p:to>
                                    </p:set>
                                    <p:animEffect transition="in" filter="wipe(left)">
                                      <p:cBhvr>
                                        <p:cTn id="32" dur="500"/>
                                        <p:tgtEl>
                                          <p:spTgt spid="256003">
                                            <p:txEl>
                                              <p:charRg st="152"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03">
                                            <p:txEl>
                                              <p:charRg st="190" end="224"/>
                                            </p:txEl>
                                          </p:spTgt>
                                        </p:tgtEl>
                                        <p:attrNameLst>
                                          <p:attrName>style.visibility</p:attrName>
                                        </p:attrNameLst>
                                      </p:cBhvr>
                                      <p:to>
                                        <p:strVal val="visible"/>
                                      </p:to>
                                    </p:set>
                                    <p:animEffect transition="in" filter="wipe(left)">
                                      <p:cBhvr>
                                        <p:cTn id="37" dur="500"/>
                                        <p:tgtEl>
                                          <p:spTgt spid="256003">
                                            <p:txEl>
                                              <p:charRg st="190"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03">
                                            <p:txEl>
                                              <p:charRg st="224" end="267"/>
                                            </p:txEl>
                                          </p:spTgt>
                                        </p:tgtEl>
                                        <p:attrNameLst>
                                          <p:attrName>style.visibility</p:attrName>
                                        </p:attrNameLst>
                                      </p:cBhvr>
                                      <p:to>
                                        <p:strVal val="visible"/>
                                      </p:to>
                                    </p:set>
                                    <p:animEffect transition="in" filter="wipe(left)">
                                      <p:cBhvr>
                                        <p:cTn id="42" dur="500"/>
                                        <p:tgtEl>
                                          <p:spTgt spid="256003">
                                            <p:txEl>
                                              <p:charRg st="22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181249"/>
          <p:cNvSpPr>
            <a:spLocks noGrp="1"/>
          </p:cNvSpPr>
          <p:nvPr>
            <p:ph type="title"/>
          </p:nvPr>
        </p:nvSpPr>
        <p:spPr>
          <a:xfrm>
            <a:off x="577850" y="415925"/>
            <a:ext cx="8153400" cy="1076325"/>
          </a:xfrm>
        </p:spPr>
        <p:txBody>
          <a:bodyPr wrap="square" anchor="b">
            <a:spAutoFit/>
          </a:bodyPr>
          <a:p>
            <a:pPr marL="609600" indent="-609600">
              <a:buClr>
                <a:schemeClr val="tx2"/>
              </a:buClr>
              <a:buNone/>
            </a:pPr>
            <a:r>
              <a:rPr lang="zh-CN" altLang="en-US" b="1">
                <a:latin typeface="宋体" panose="02010600030101010101" pitchFamily="2" charset="-122"/>
                <a:ea typeface="宋体" panose="02010600030101010101" pitchFamily="2" charset="-122"/>
              </a:rPr>
              <a:t>例</a:t>
            </a:r>
            <a:r>
              <a:rPr lang="en-US" altLang="zh-CN" b="1">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所有形如       </a:t>
            </a:r>
            <a:r>
              <a:rPr lang="en-US" altLang="zh-CN" b="1">
                <a:solidFill>
                  <a:schemeClr val="tx1"/>
                </a:solidFill>
                <a:latin typeface="宋体" panose="02010600030101010101" pitchFamily="2" charset="-122"/>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a</a:t>
            </a:r>
            <a:r>
              <a:rPr lang="zh-CN" altLang="en-US">
                <a:solidFill>
                  <a:schemeClr val="tx1"/>
                </a:solidFill>
                <a:latin typeface="Times New Roman" panose="02020803070505020304" pitchFamily="18" charset="0"/>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b</a:t>
            </a:r>
            <a:r>
              <a:rPr lang="zh-CN" altLang="en-US" b="1" dirty="0">
                <a:solidFill>
                  <a:schemeClr val="tx1"/>
                </a:solidFill>
                <a:latin typeface="宋体" panose="02010600030101010101" pitchFamily="2" charset="-122"/>
                <a:ea typeface="宋体" panose="02010600030101010101" pitchFamily="2" charset="-122"/>
              </a:rPr>
              <a:t>是有理数</a:t>
            </a:r>
            <a:r>
              <a:rPr lang="en-US" altLang="zh-CN" b="1"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的数</a:t>
            </a:r>
            <a:br>
              <a:rPr lang="zh-CN" altLang="en-US" b="1" dirty="0">
                <a:solidFill>
                  <a:schemeClr val="tx1"/>
                </a:solidFill>
                <a:latin typeface="宋体" panose="02010600030101010101" pitchFamily="2" charset="-122"/>
                <a:ea typeface="宋体" panose="02010600030101010101" pitchFamily="2" charset="-122"/>
              </a:rPr>
            </a:br>
            <a:r>
              <a:rPr lang="zh-CN" altLang="en-US" b="1" dirty="0">
                <a:solidFill>
                  <a:schemeClr val="tx1"/>
                </a:solidFill>
                <a:latin typeface="宋体" panose="02010600030101010101" pitchFamily="2" charset="-122"/>
                <a:ea typeface="宋体" panose="02010600030101010101" pitchFamily="2" charset="-122"/>
              </a:rPr>
              <a:t>  构成一个数域     </a:t>
            </a:r>
            <a:r>
              <a:rPr lang="en-US" altLang="zh-CN" b="1">
                <a:solidFill>
                  <a:schemeClr val="tx1"/>
                </a:solidFill>
                <a:latin typeface="宋体" panose="02010600030101010101" pitchFamily="2" charset="-122"/>
                <a:ea typeface="宋体" panose="02010600030101010101" pitchFamily="2" charset="-122"/>
              </a:rPr>
              <a:t>. </a:t>
            </a:r>
            <a:endParaRPr lang="en-US" altLang="zh-CN" b="1">
              <a:solidFill>
                <a:schemeClr val="tx1"/>
              </a:solidFill>
              <a:latin typeface="宋体" panose="02010600030101010101" pitchFamily="2" charset="-122"/>
              <a:ea typeface="宋体" panose="02010600030101010101" pitchFamily="2" charset="-122"/>
            </a:endParaRPr>
          </a:p>
        </p:txBody>
      </p:sp>
      <p:sp>
        <p:nvSpPr>
          <p:cNvPr id="9218" name="文本占位符 181250"/>
          <p:cNvSpPr>
            <a:spLocks noGrp="1"/>
          </p:cNvSpPr>
          <p:nvPr>
            <p:ph idx="1"/>
          </p:nvPr>
        </p:nvSpPr>
        <p:spPr>
          <a:xfrm>
            <a:off x="533400" y="1752600"/>
            <a:ext cx="1143000" cy="685800"/>
          </a:xfrm>
        </p:spPr>
        <p:txBody>
          <a:bodyPr anchor="t"/>
          <a:p>
            <a:pPr algn="just">
              <a:buNone/>
            </a:pPr>
            <a:r>
              <a:rPr lang="zh-CN" altLang="en-US" sz="2800" b="1" dirty="0">
                <a:solidFill>
                  <a:schemeClr val="tx2"/>
                </a:solidFill>
                <a:latin typeface="Times New Roman" panose="02020803070505020304" pitchFamily="18" charset="0"/>
              </a:rPr>
              <a:t>解</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solidFill>
                  <a:schemeClr val="tx2"/>
                </a:solidFill>
                <a:latin typeface="Times New Roman" panose="02020803070505020304" pitchFamily="18" charset="0"/>
                <a:sym typeface="Wingdings" panose="05000000000000000000" pitchFamily="2" charset="2"/>
              </a:rPr>
              <a:t>(i) </a:t>
            </a:r>
            <a:endParaRPr lang="en-US" altLang="zh-CN" sz="2800" b="1">
              <a:latin typeface="Times New Roman" panose="02020803070505020304" pitchFamily="18" charset="0"/>
            </a:endParaRPr>
          </a:p>
          <a:p>
            <a:pPr algn="just">
              <a:buNone/>
            </a:pPr>
            <a:endParaRPr lang="en-US" altLang="zh-CN" sz="2800" b="1">
              <a:solidFill>
                <a:schemeClr val="tx2"/>
              </a:solidFill>
              <a:latin typeface="宋体" panose="02010600030101010101" pitchFamily="2" charset="-122"/>
            </a:endParaRPr>
          </a:p>
        </p:txBody>
      </p:sp>
      <p:graphicFrame>
        <p:nvGraphicFramePr>
          <p:cNvPr id="9219" name="对象 181251"/>
          <p:cNvGraphicFramePr/>
          <p:nvPr/>
        </p:nvGraphicFramePr>
        <p:xfrm>
          <a:off x="3416300" y="425450"/>
          <a:ext cx="1295400" cy="523875"/>
        </p:xfrm>
        <a:graphic>
          <a:graphicData uri="http://schemas.openxmlformats.org/presentationml/2006/ole">
            <mc:AlternateContent xmlns:mc="http://schemas.openxmlformats.org/markup-compatibility/2006">
              <mc:Choice xmlns:v="urn:schemas-microsoft-com:vml" Requires="v">
                <p:oleObj spid="_x0000_s3158" name="" r:id="rId1" imgW="532765" imgH="215900" progId="Equation.3">
                  <p:embed/>
                </p:oleObj>
              </mc:Choice>
              <mc:Fallback>
                <p:oleObj name="" r:id="rId1" imgW="532765" imgH="215900" progId="Equation.3">
                  <p:embed/>
                  <p:pic>
                    <p:nvPicPr>
                      <p:cNvPr id="0" name="图片 3157"/>
                      <p:cNvPicPr/>
                      <p:nvPr/>
                    </p:nvPicPr>
                    <p:blipFill>
                      <a:blip r:embed="rId2"/>
                      <a:stretch>
                        <a:fillRect/>
                      </a:stretch>
                    </p:blipFill>
                    <p:spPr>
                      <a:xfrm>
                        <a:off x="3416300" y="425450"/>
                        <a:ext cx="1295400" cy="523875"/>
                      </a:xfrm>
                      <a:prstGeom prst="rect">
                        <a:avLst/>
                      </a:prstGeom>
                      <a:noFill/>
                      <a:ln w="38100">
                        <a:noFill/>
                        <a:miter/>
                      </a:ln>
                    </p:spPr>
                  </p:pic>
                </p:oleObj>
              </mc:Fallback>
            </mc:AlternateContent>
          </a:graphicData>
        </a:graphic>
      </p:graphicFrame>
      <p:graphicFrame>
        <p:nvGraphicFramePr>
          <p:cNvPr id="9220" name="对象 181252"/>
          <p:cNvGraphicFramePr/>
          <p:nvPr/>
        </p:nvGraphicFramePr>
        <p:xfrm>
          <a:off x="4249738" y="990600"/>
          <a:ext cx="914400" cy="481013"/>
        </p:xfrm>
        <a:graphic>
          <a:graphicData uri="http://schemas.openxmlformats.org/presentationml/2006/ole">
            <mc:AlternateContent xmlns:mc="http://schemas.openxmlformats.org/markup-compatibility/2006">
              <mc:Choice xmlns:v="urn:schemas-microsoft-com:vml" Requires="v">
                <p:oleObj spid="_x0000_s3154" name="" r:id="rId3" imgW="457200" imgH="241300" progId="Equation.3">
                  <p:embed/>
                </p:oleObj>
              </mc:Choice>
              <mc:Fallback>
                <p:oleObj name="" r:id="rId3" imgW="457200" imgH="241300" progId="Equation.3">
                  <p:embed/>
                  <p:pic>
                    <p:nvPicPr>
                      <p:cNvPr id="0" name="图片 3153"/>
                      <p:cNvPicPr/>
                      <p:nvPr/>
                    </p:nvPicPr>
                    <p:blipFill>
                      <a:blip r:embed="rId4"/>
                      <a:stretch>
                        <a:fillRect/>
                      </a:stretch>
                    </p:blipFill>
                    <p:spPr>
                      <a:xfrm>
                        <a:off x="4249738" y="990600"/>
                        <a:ext cx="914400" cy="481013"/>
                      </a:xfrm>
                      <a:prstGeom prst="rect">
                        <a:avLst/>
                      </a:prstGeom>
                      <a:noFill/>
                      <a:ln w="38100">
                        <a:noFill/>
                        <a:miter/>
                      </a:ln>
                    </p:spPr>
                  </p:pic>
                </p:oleObj>
              </mc:Fallback>
            </mc:AlternateContent>
          </a:graphicData>
        </a:graphic>
      </p:graphicFrame>
      <p:graphicFrame>
        <p:nvGraphicFramePr>
          <p:cNvPr id="181254" name="对象 181253"/>
          <p:cNvGraphicFramePr/>
          <p:nvPr/>
        </p:nvGraphicFramePr>
        <p:xfrm>
          <a:off x="1524000" y="1676400"/>
          <a:ext cx="2057400" cy="617538"/>
        </p:xfrm>
        <a:graphic>
          <a:graphicData uri="http://schemas.openxmlformats.org/presentationml/2006/ole">
            <mc:AlternateContent xmlns:mc="http://schemas.openxmlformats.org/markup-compatibility/2006">
              <mc:Choice xmlns:v="urn:schemas-microsoft-com:vml" Requires="v">
                <p:oleObj spid="_x0000_s3157" name="" r:id="rId5" imgW="824865" imgH="241300" progId="Equation.3">
                  <p:embed/>
                </p:oleObj>
              </mc:Choice>
              <mc:Fallback>
                <p:oleObj name="" r:id="rId5" imgW="824865" imgH="241300" progId="Equation.3">
                  <p:embed/>
                  <p:pic>
                    <p:nvPicPr>
                      <p:cNvPr id="0" name="图片 3156"/>
                      <p:cNvPicPr/>
                      <p:nvPr/>
                    </p:nvPicPr>
                    <p:blipFill>
                      <a:blip r:embed="rId6"/>
                      <a:stretch>
                        <a:fillRect/>
                      </a:stretch>
                    </p:blipFill>
                    <p:spPr>
                      <a:xfrm>
                        <a:off x="1524000" y="1676400"/>
                        <a:ext cx="2057400" cy="617538"/>
                      </a:xfrm>
                      <a:prstGeom prst="rect">
                        <a:avLst/>
                      </a:prstGeom>
                      <a:noFill/>
                      <a:ln w="38100">
                        <a:noFill/>
                        <a:miter/>
                      </a:ln>
                    </p:spPr>
                  </p:pic>
                </p:oleObj>
              </mc:Fallback>
            </mc:AlternateContent>
          </a:graphicData>
        </a:graphic>
      </p:graphicFrame>
      <p:sp>
        <p:nvSpPr>
          <p:cNvPr id="181255" name="文本框 181254"/>
          <p:cNvSpPr txBox="1"/>
          <p:nvPr/>
        </p:nvSpPr>
        <p:spPr>
          <a:xfrm>
            <a:off x="3886200" y="1752600"/>
            <a:ext cx="4724400" cy="522288"/>
          </a:xfrm>
          <a:prstGeom prst="rect">
            <a:avLst/>
          </a:prstGeom>
          <a:noFill/>
          <a:ln w="9525">
            <a:noFill/>
          </a:ln>
        </p:spPr>
        <p:txBody>
          <a:bodyPr anchor="t">
            <a:spAutoFit/>
          </a:bodyPr>
          <a:p>
            <a:pPr indent="0">
              <a:spcBef>
                <a:spcPct val="50000"/>
              </a:spcBef>
            </a:pPr>
            <a:r>
              <a:rPr lang="en-US" altLang="zh-CN" sz="2800" b="1">
                <a:solidFill>
                  <a:schemeClr val="tx2"/>
                </a:solidFill>
                <a:latin typeface="Times New Roman" panose="02020803070505020304" pitchFamily="18" charset="0"/>
                <a:ea typeface="宋体" panose="02010600030101010101" pitchFamily="2" charset="-122"/>
              </a:rPr>
              <a:t>(ii) </a:t>
            </a:r>
            <a:r>
              <a:rPr lang="zh-CN" altLang="en-US" sz="2800" b="1" dirty="0">
                <a:latin typeface="Times New Roman" panose="02020803070505020304" pitchFamily="18" charset="0"/>
                <a:ea typeface="宋体" panose="02010600030101010101" pitchFamily="2" charset="-122"/>
              </a:rPr>
              <a:t>对四则运算封闭</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事实上</a:t>
            </a:r>
            <a:endParaRPr lang="zh-CN" altLang="en-US" sz="2800" b="1" dirty="0">
              <a:solidFill>
                <a:schemeClr val="tx2"/>
              </a:solidFill>
              <a:latin typeface="Times New Roman" panose="02020803070505020304" pitchFamily="18" charset="0"/>
              <a:ea typeface="宋体" panose="02010600030101010101" pitchFamily="2" charset="-122"/>
            </a:endParaRPr>
          </a:p>
        </p:txBody>
      </p:sp>
      <p:graphicFrame>
        <p:nvGraphicFramePr>
          <p:cNvPr id="181256" name="对象 181255"/>
          <p:cNvGraphicFramePr/>
          <p:nvPr/>
        </p:nvGraphicFramePr>
        <p:xfrm>
          <a:off x="762000" y="2284413"/>
          <a:ext cx="7969250" cy="650875"/>
        </p:xfrm>
        <a:graphic>
          <a:graphicData uri="http://schemas.openxmlformats.org/presentationml/2006/ole">
            <mc:AlternateContent xmlns:mc="http://schemas.openxmlformats.org/markup-compatibility/2006">
              <mc:Choice xmlns:v="urn:schemas-microsoft-com:vml" Requires="v">
                <p:oleObj spid="_x0000_s3155" name="" r:id="rId7" imgW="2995930" imgH="241300" progId="Equation.3">
                  <p:embed/>
                </p:oleObj>
              </mc:Choice>
              <mc:Fallback>
                <p:oleObj name="" r:id="rId7" imgW="2995930" imgH="241300" progId="Equation.3">
                  <p:embed/>
                  <p:pic>
                    <p:nvPicPr>
                      <p:cNvPr id="0" name="图片 3154"/>
                      <p:cNvPicPr/>
                      <p:nvPr/>
                    </p:nvPicPr>
                    <p:blipFill>
                      <a:blip r:embed="rId8"/>
                      <a:stretch>
                        <a:fillRect/>
                      </a:stretch>
                    </p:blipFill>
                    <p:spPr>
                      <a:xfrm>
                        <a:off x="762000" y="2284413"/>
                        <a:ext cx="7969250" cy="650875"/>
                      </a:xfrm>
                      <a:prstGeom prst="rect">
                        <a:avLst/>
                      </a:prstGeom>
                      <a:noFill/>
                      <a:ln w="38100">
                        <a:noFill/>
                        <a:miter/>
                      </a:ln>
                    </p:spPr>
                  </p:pic>
                </p:oleObj>
              </mc:Fallback>
            </mc:AlternateContent>
          </a:graphicData>
        </a:graphic>
      </p:graphicFrame>
      <p:graphicFrame>
        <p:nvGraphicFramePr>
          <p:cNvPr id="181257" name="对象 181256"/>
          <p:cNvGraphicFramePr/>
          <p:nvPr/>
        </p:nvGraphicFramePr>
        <p:xfrm>
          <a:off x="762000" y="2895600"/>
          <a:ext cx="6010275" cy="650875"/>
        </p:xfrm>
        <a:graphic>
          <a:graphicData uri="http://schemas.openxmlformats.org/presentationml/2006/ole">
            <mc:AlternateContent xmlns:mc="http://schemas.openxmlformats.org/markup-compatibility/2006">
              <mc:Choice xmlns:v="urn:schemas-microsoft-com:vml" Requires="v">
                <p:oleObj spid="_x0000_s3156" name="" r:id="rId9" imgW="2259330" imgH="241300" progId="Equation.3">
                  <p:embed/>
                </p:oleObj>
              </mc:Choice>
              <mc:Fallback>
                <p:oleObj name="" r:id="rId9" imgW="2259330" imgH="241300" progId="Equation.3">
                  <p:embed/>
                  <p:pic>
                    <p:nvPicPr>
                      <p:cNvPr id="0" name="图片 3155"/>
                      <p:cNvPicPr/>
                      <p:nvPr/>
                    </p:nvPicPr>
                    <p:blipFill>
                      <a:blip r:embed="rId10"/>
                      <a:stretch>
                        <a:fillRect/>
                      </a:stretch>
                    </p:blipFill>
                    <p:spPr>
                      <a:xfrm>
                        <a:off x="762000" y="2895600"/>
                        <a:ext cx="6010275" cy="650875"/>
                      </a:xfrm>
                      <a:prstGeom prst="rect">
                        <a:avLst/>
                      </a:prstGeom>
                      <a:noFill/>
                      <a:ln w="38100">
                        <a:noFill/>
                        <a:miter/>
                      </a:ln>
                    </p:spPr>
                  </p:pic>
                </p:oleObj>
              </mc:Fallback>
            </mc:AlternateContent>
          </a:graphicData>
        </a:graphic>
      </p:graphicFrame>
      <p:graphicFrame>
        <p:nvGraphicFramePr>
          <p:cNvPr id="181258" name="对象 181257"/>
          <p:cNvGraphicFramePr/>
          <p:nvPr/>
        </p:nvGraphicFramePr>
        <p:xfrm>
          <a:off x="762000" y="3429000"/>
          <a:ext cx="6477000" cy="636588"/>
        </p:xfrm>
        <a:graphic>
          <a:graphicData uri="http://schemas.openxmlformats.org/presentationml/2006/ole">
            <mc:AlternateContent xmlns:mc="http://schemas.openxmlformats.org/markup-compatibility/2006">
              <mc:Choice xmlns:v="urn:schemas-microsoft-com:vml" Requires="v">
                <p:oleObj spid="_x0000_s3143" name="" r:id="rId11" imgW="2487930" imgH="241300" progId="Equation.3">
                  <p:embed/>
                </p:oleObj>
              </mc:Choice>
              <mc:Fallback>
                <p:oleObj name="" r:id="rId11" imgW="2487930" imgH="241300" progId="Equation.3">
                  <p:embed/>
                  <p:pic>
                    <p:nvPicPr>
                      <p:cNvPr id="0" name="图片 3142"/>
                      <p:cNvPicPr/>
                      <p:nvPr/>
                    </p:nvPicPr>
                    <p:blipFill>
                      <a:blip r:embed="rId12"/>
                      <a:stretch>
                        <a:fillRect/>
                      </a:stretch>
                    </p:blipFill>
                    <p:spPr>
                      <a:xfrm>
                        <a:off x="762000" y="3429000"/>
                        <a:ext cx="6477000" cy="636588"/>
                      </a:xfrm>
                      <a:prstGeom prst="rect">
                        <a:avLst/>
                      </a:prstGeom>
                      <a:noFill/>
                      <a:ln w="38100">
                        <a:noFill/>
                        <a:miter/>
                      </a:ln>
                    </p:spPr>
                  </p:pic>
                </p:oleObj>
              </mc:Fallback>
            </mc:AlternateContent>
          </a:graphicData>
        </a:graphic>
      </p:graphicFrame>
      <p:graphicFrame>
        <p:nvGraphicFramePr>
          <p:cNvPr id="181259" name="对象 181258"/>
          <p:cNvGraphicFramePr/>
          <p:nvPr/>
        </p:nvGraphicFramePr>
        <p:xfrm>
          <a:off x="676275" y="4048125"/>
          <a:ext cx="6096000" cy="600075"/>
        </p:xfrm>
        <a:graphic>
          <a:graphicData uri="http://schemas.openxmlformats.org/presentationml/2006/ole">
            <mc:AlternateContent xmlns:mc="http://schemas.openxmlformats.org/markup-compatibility/2006">
              <mc:Choice xmlns:v="urn:schemas-microsoft-com:vml" Requires="v">
                <p:oleObj spid="_x0000_s3142" name="" r:id="rId13" imgW="2362200" imgH="228600" progId="Equation.3">
                  <p:embed/>
                </p:oleObj>
              </mc:Choice>
              <mc:Fallback>
                <p:oleObj name="" r:id="rId13" imgW="2362200" imgH="228600" progId="Equation.3">
                  <p:embed/>
                  <p:pic>
                    <p:nvPicPr>
                      <p:cNvPr id="0" name="图片 3141"/>
                      <p:cNvPicPr/>
                      <p:nvPr/>
                    </p:nvPicPr>
                    <p:blipFill>
                      <a:blip r:embed="rId14"/>
                      <a:stretch>
                        <a:fillRect/>
                      </a:stretch>
                    </p:blipFill>
                    <p:spPr>
                      <a:xfrm>
                        <a:off x="676275" y="4048125"/>
                        <a:ext cx="6096000" cy="600075"/>
                      </a:xfrm>
                      <a:prstGeom prst="rect">
                        <a:avLst/>
                      </a:prstGeom>
                      <a:noFill/>
                      <a:ln w="38100">
                        <a:noFill/>
                        <a:miter/>
                      </a:ln>
                    </p:spPr>
                  </p:pic>
                </p:oleObj>
              </mc:Fallback>
            </mc:AlternateContent>
          </a:graphicData>
        </a:graphic>
      </p:graphicFrame>
      <p:graphicFrame>
        <p:nvGraphicFramePr>
          <p:cNvPr id="181260" name="对象 181259"/>
          <p:cNvGraphicFramePr/>
          <p:nvPr/>
        </p:nvGraphicFramePr>
        <p:xfrm>
          <a:off x="1143000" y="4648200"/>
          <a:ext cx="5791200" cy="1270000"/>
        </p:xfrm>
        <a:graphic>
          <a:graphicData uri="http://schemas.openxmlformats.org/presentationml/2006/ole">
            <mc:AlternateContent xmlns:mc="http://schemas.openxmlformats.org/markup-compatibility/2006">
              <mc:Choice xmlns:v="urn:schemas-microsoft-com:vml" Requires="v">
                <p:oleObj spid="_x0000_s3141" name="" r:id="rId15" imgW="2233930" imgH="482600" progId="Equation.DSMT4">
                  <p:embed/>
                </p:oleObj>
              </mc:Choice>
              <mc:Fallback>
                <p:oleObj name="" r:id="rId15" imgW="2233930" imgH="482600" progId="Equation.DSMT4">
                  <p:embed/>
                  <p:pic>
                    <p:nvPicPr>
                      <p:cNvPr id="0" name="图片 3140"/>
                      <p:cNvPicPr/>
                      <p:nvPr/>
                    </p:nvPicPr>
                    <p:blipFill>
                      <a:blip r:embed="rId16"/>
                      <a:stretch>
                        <a:fillRect/>
                      </a:stretch>
                    </p:blipFill>
                    <p:spPr>
                      <a:xfrm>
                        <a:off x="1143000" y="4648200"/>
                        <a:ext cx="5791200" cy="1270000"/>
                      </a:xfrm>
                      <a:prstGeom prst="rect">
                        <a:avLst/>
                      </a:prstGeom>
                      <a:noFill/>
                      <a:ln w="38100">
                        <a:noFill/>
                        <a:miter/>
                      </a:ln>
                    </p:spPr>
                  </p:pic>
                </p:oleObj>
              </mc:Fallback>
            </mc:AlternateContent>
          </a:graphicData>
        </a:graphic>
      </p:graphicFrame>
      <p:pic>
        <p:nvPicPr>
          <p:cNvPr id="3" name="图片 2" descr="图片1"/>
          <p:cNvPicPr>
            <a:picLocks noChangeAspect="1"/>
          </p:cNvPicPr>
          <p:nvPr/>
        </p:nvPicPr>
        <p:blipFill>
          <a:blip r:embed="rId17"/>
          <a:srcRect r="3545"/>
          <a:stretch>
            <a:fillRect/>
          </a:stretch>
        </p:blipFill>
        <p:spPr>
          <a:xfrm>
            <a:off x="1524000" y="5835650"/>
            <a:ext cx="5824538" cy="1022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wipe(left)">
                                      <p:cBhvr>
                                        <p:cTn id="7" dur="500"/>
                                        <p:tgtEl>
                                          <p:spTgt spid="181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1256"/>
                                        </p:tgtEl>
                                        <p:attrNameLst>
                                          <p:attrName>style.visibility</p:attrName>
                                        </p:attrNameLst>
                                      </p:cBhvr>
                                      <p:to>
                                        <p:strVal val="visible"/>
                                      </p:to>
                                    </p:set>
                                    <p:animEffect transition="in" filter="wipe(left)">
                                      <p:cBhvr>
                                        <p:cTn id="16" dur="500"/>
                                        <p:tgtEl>
                                          <p:spTgt spid="181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1257"/>
                                        </p:tgtEl>
                                        <p:attrNameLst>
                                          <p:attrName>style.visibility</p:attrName>
                                        </p:attrNameLst>
                                      </p:cBhvr>
                                      <p:to>
                                        <p:strVal val="visible"/>
                                      </p:to>
                                    </p:set>
                                    <p:animEffect transition="in" filter="wipe(left)">
                                      <p:cBhvr>
                                        <p:cTn id="21" dur="500"/>
                                        <p:tgtEl>
                                          <p:spTgt spid="181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1258"/>
                                        </p:tgtEl>
                                        <p:attrNameLst>
                                          <p:attrName>style.visibility</p:attrName>
                                        </p:attrNameLst>
                                      </p:cBhvr>
                                      <p:to>
                                        <p:strVal val="visible"/>
                                      </p:to>
                                    </p:set>
                                    <p:animEffect transition="in" filter="wipe(left)">
                                      <p:cBhvr>
                                        <p:cTn id="26" dur="500"/>
                                        <p:tgtEl>
                                          <p:spTgt spid="1812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wipe(left)">
                                      <p:cBhvr>
                                        <p:cTn id="31" dur="500"/>
                                        <p:tgtEl>
                                          <p:spTgt spid="18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1260"/>
                                        </p:tgtEl>
                                        <p:attrNameLst>
                                          <p:attrName>style.visibility</p:attrName>
                                        </p:attrNameLst>
                                      </p:cBhvr>
                                      <p:to>
                                        <p:strVal val="visible"/>
                                      </p:to>
                                    </p:set>
                                    <p:animEffect transition="in" filter="wipe(left)">
                                      <p:cBhvr>
                                        <p:cTn id="36" dur="500"/>
                                        <p:tgtEl>
                                          <p:spTgt spid="1812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标题 257025"/>
          <p:cNvSpPr>
            <a:spLocks noGrp="1"/>
          </p:cNvSpPr>
          <p:nvPr>
            <p:ph type="title"/>
          </p:nvPr>
        </p:nvSpPr>
        <p:spPr>
          <a:xfrm>
            <a:off x="838200" y="911225"/>
            <a:ext cx="1643063"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57027" name="内容占位符 257026"/>
          <p:cNvSpPr>
            <a:spLocks noGrp="1"/>
          </p:cNvSpPr>
          <p:nvPr>
            <p:ph idx="1"/>
          </p:nvPr>
        </p:nvSpPr>
        <p:spPr>
          <a:xfrm>
            <a:off x="912813" y="1905000"/>
            <a:ext cx="8002588" cy="4191000"/>
          </a:xfrm>
        </p:spPr>
        <p:txBody>
          <a:bodyPr anchor="t"/>
          <a:p>
            <a:pPr fontAlgn="base">
              <a:buNone/>
            </a:pP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设有</a:t>
            </a:r>
            <a:r>
              <a:rPr lang="en-US" altLang="zh-CN" sz="2800" b="1" i="1" strike="noStrike" noProof="1">
                <a:latin typeface="Times New Roman" panose="02020803070505020304" pitchFamily="18" charset="0"/>
              </a:rPr>
              <a:t>u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v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使</a:t>
            </a:r>
            <a:endParaRPr lang="zh-CN" altLang="en-US" sz="2800" b="1" strike="noStrike" noProof="1" dirty="0">
              <a:latin typeface="宋体" panose="02010600030101010101" pitchFamily="2" charset="-122"/>
            </a:endParaRPr>
          </a:p>
          <a:p>
            <a:pPr fontAlgn="base">
              <a:buNone/>
            </a:pPr>
            <a:r>
              <a:rPr lang="zh-CN" altLang="en-US" sz="2800" b="1" strike="noStrike" noProof="1" dirty="0">
                <a:latin typeface="宋体" panose="02010600030101010101" pitchFamily="2" charset="-122"/>
              </a:rPr>
              <a:t>         </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solidFill>
                  <a:schemeClr val="tx1"/>
                </a:solidFill>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若</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的一个最大公因式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则</a:t>
            </a:r>
            <a:endParaRPr lang="zh-CN" altLang="en-US" sz="2800" b="1" strike="noStrike" noProof="1" dirty="0">
              <a:latin typeface="宋体" panose="02010600030101010101" pitchFamily="2" charset="-122"/>
            </a:endParaRPr>
          </a:p>
          <a:p>
            <a:pPr fontAlgn="base">
              <a:buNone/>
            </a:pP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g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从而</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即</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 </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=c.</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strike="noStrike" noProof="1">
                <a:latin typeface="宋体" panose="02010600030101010101" pitchFamily="2" charset="-122"/>
              </a:rPr>
              <a:t>=</a:t>
            </a:r>
            <a:r>
              <a:rPr lang="en-US" altLang="zh-CN" sz="2800" b="1" strike="noStrike" noProof="1">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综上所述，证毕</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Effect transition="in" filter="wipe(left)">
                                      <p:cBhvr>
                                        <p:cTn id="7" dur="500"/>
                                        <p:tgtEl>
                                          <p:spTgt spid="25702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23" end="53"/>
                                            </p:txEl>
                                          </p:spTgt>
                                        </p:tgtEl>
                                        <p:attrNameLst>
                                          <p:attrName>style.visibility</p:attrName>
                                        </p:attrNameLst>
                                      </p:cBhvr>
                                      <p:to>
                                        <p:strVal val="visible"/>
                                      </p:to>
                                    </p:set>
                                    <p:animEffect transition="in" filter="wipe(left)">
                                      <p:cBhvr>
                                        <p:cTn id="12" dur="500"/>
                                        <p:tgtEl>
                                          <p:spTgt spid="25702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53" end="80"/>
                                            </p:txEl>
                                          </p:spTgt>
                                        </p:tgtEl>
                                        <p:attrNameLst>
                                          <p:attrName>style.visibility</p:attrName>
                                        </p:attrNameLst>
                                      </p:cBhvr>
                                      <p:to>
                                        <p:strVal val="visible"/>
                                      </p:to>
                                    </p:set>
                                    <p:animEffect transition="in" filter="wipe(left)">
                                      <p:cBhvr>
                                        <p:cTn id="17" dur="500"/>
                                        <p:tgtEl>
                                          <p:spTgt spid="257027">
                                            <p:txEl>
                                              <p:charRg st="5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80" end="126"/>
                                            </p:txEl>
                                          </p:spTgt>
                                        </p:tgtEl>
                                        <p:attrNameLst>
                                          <p:attrName>style.visibility</p:attrName>
                                        </p:attrNameLst>
                                      </p:cBhvr>
                                      <p:to>
                                        <p:strVal val="visible"/>
                                      </p:to>
                                    </p:set>
                                    <p:animEffect transition="in" filter="wipe(left)">
                                      <p:cBhvr>
                                        <p:cTn id="22" dur="500"/>
                                        <p:tgtEl>
                                          <p:spTgt spid="257027">
                                            <p:txEl>
                                              <p:charRg st="8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126" end="144"/>
                                            </p:txEl>
                                          </p:spTgt>
                                        </p:tgtEl>
                                        <p:attrNameLst>
                                          <p:attrName>style.visibility</p:attrName>
                                        </p:attrNameLst>
                                      </p:cBhvr>
                                      <p:to>
                                        <p:strVal val="visible"/>
                                      </p:to>
                                    </p:set>
                                    <p:animEffect transition="in" filter="wipe(left)">
                                      <p:cBhvr>
                                        <p:cTn id="27" dur="500"/>
                                        <p:tgtEl>
                                          <p:spTgt spid="257027">
                                            <p:txEl>
                                              <p:charRg st="12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44" end="173"/>
                                            </p:txEl>
                                          </p:spTgt>
                                        </p:tgtEl>
                                        <p:attrNameLst>
                                          <p:attrName>style.visibility</p:attrName>
                                        </p:attrNameLst>
                                      </p:cBhvr>
                                      <p:to>
                                        <p:strVal val="visible"/>
                                      </p:to>
                                    </p:set>
                                    <p:animEffect transition="in" filter="wipe(left)">
                                      <p:cBhvr>
                                        <p:cTn id="32" dur="500"/>
                                        <p:tgtEl>
                                          <p:spTgt spid="257027">
                                            <p:txEl>
                                              <p:charRg st="144"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73" end="197"/>
                                            </p:txEl>
                                          </p:spTgt>
                                        </p:tgtEl>
                                        <p:attrNameLst>
                                          <p:attrName>style.visibility</p:attrName>
                                        </p:attrNameLst>
                                      </p:cBhvr>
                                      <p:to>
                                        <p:strVal val="visible"/>
                                      </p:to>
                                    </p:set>
                                    <p:animEffect transition="in" filter="wipe(left)">
                                      <p:cBhvr>
                                        <p:cTn id="37" dur="500"/>
                                        <p:tgtEl>
                                          <p:spTgt spid="257027">
                                            <p:txEl>
                                              <p:charRg st="17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标题 258049"/>
          <p:cNvSpPr>
            <a:spLocks noGrp="1"/>
          </p:cNvSpPr>
          <p:nvPr>
            <p:ph type="title"/>
          </p:nvPr>
        </p:nvSpPr>
        <p:spPr>
          <a:xfrm>
            <a:off x="533400" y="-128587"/>
            <a:ext cx="3624263" cy="952500"/>
          </a:xfrm>
        </p:spPr>
        <p:txBody>
          <a:bodyPr wrap="square" anchor="b">
            <a:spAutoFit/>
          </a:bodyPr>
          <a:p>
            <a:r>
              <a:rPr lang="en-US" altLang="zh-CN" sz="2800" b="1" dirty="0">
                <a:latin typeface="宋体" panose="02010600030101010101" pitchFamily="2" charset="-122"/>
                <a:ea typeface="宋体" panose="02010600030101010101" pitchFamily="2" charset="-122"/>
                <a:sym typeface="Symbol" pitchFamily="18" charset="2"/>
              </a:rPr>
              <a:t>(3) </a:t>
            </a:r>
            <a:r>
              <a:rPr lang="zh-CN" altLang="en-US" sz="2800" b="1" dirty="0">
                <a:latin typeface="宋体" panose="02010600030101010101" pitchFamily="2" charset="-122"/>
                <a:ea typeface="宋体" panose="02010600030101010101" pitchFamily="2" charset="-122"/>
                <a:sym typeface="Symbol" pitchFamily="18" charset="2"/>
              </a:rPr>
              <a:t>互素多项式的性质</a:t>
            </a:r>
            <a:endParaRPr lang="zh-CN" altLang="en-US" sz="2800">
              <a:latin typeface="宋体" panose="02010600030101010101" pitchFamily="2" charset="-122"/>
              <a:ea typeface="宋体" panose="02010600030101010101" pitchFamily="2" charset="-122"/>
            </a:endParaRPr>
          </a:p>
        </p:txBody>
      </p:sp>
      <p:sp>
        <p:nvSpPr>
          <p:cNvPr id="258051" name="内容占位符 258050"/>
          <p:cNvSpPr>
            <a:spLocks noGrp="1"/>
          </p:cNvSpPr>
          <p:nvPr>
            <p:ph idx="1"/>
          </p:nvPr>
        </p:nvSpPr>
        <p:spPr>
          <a:xfrm>
            <a:off x="609600" y="1219200"/>
            <a:ext cx="8382000" cy="4648200"/>
          </a:xfrm>
        </p:spPr>
        <p:txBody>
          <a:bodyPr anchor="t"/>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若</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且</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则</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由</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可知，有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等式两边乘</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Times New Roman" panose="02020803070505020304" pitchFamily="18" charset="0"/>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即</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dirty="0">
                <a:latin typeface="Times New Roman" panose="02020803070505020304" pitchFamily="18" charset="0"/>
                <a:sym typeface="Symbol" pitchFamily="18" charset="2"/>
              </a:rPr>
              <a:t>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endParaRPr>
          </a:p>
        </p:txBody>
      </p:sp>
      <p:sp>
        <p:nvSpPr>
          <p:cNvPr id="258052" name="线形标注 2 258051"/>
          <p:cNvSpPr/>
          <p:nvPr/>
        </p:nvSpPr>
        <p:spPr>
          <a:xfrm>
            <a:off x="6477000" y="3810000"/>
            <a:ext cx="1295400" cy="533400"/>
          </a:xfrm>
          <a:prstGeom prst="borderCallout2">
            <a:avLst>
              <a:gd name="adj1" fmla="val 21431"/>
              <a:gd name="adj2" fmla="val -5884"/>
              <a:gd name="adj3" fmla="val 21431"/>
              <a:gd name="adj4" fmla="val -5884"/>
              <a:gd name="adj5" fmla="val 115181"/>
              <a:gd name="adj6" fmla="val -76838"/>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左端</a:t>
            </a:r>
            <a:endParaRPr lang="zh-CN" altLang="en-US" sz="2400">
              <a:latin typeface="Verdana" panose="020B08040305040B0204" pitchFamily="34" charset="0"/>
              <a:ea typeface="宋体" panose="02010600030101010101" pitchFamily="2" charset="-122"/>
            </a:endParaRPr>
          </a:p>
        </p:txBody>
      </p:sp>
      <p:sp>
        <p:nvSpPr>
          <p:cNvPr id="258053" name="线形标注 2 258052"/>
          <p:cNvSpPr/>
          <p:nvPr/>
        </p:nvSpPr>
        <p:spPr>
          <a:xfrm>
            <a:off x="3276600" y="5334000"/>
            <a:ext cx="1295400" cy="457200"/>
          </a:xfrm>
          <a:prstGeom prst="borderCallout2">
            <a:avLst>
              <a:gd name="adj1" fmla="val 25000"/>
              <a:gd name="adj2" fmla="val -5884"/>
              <a:gd name="adj3" fmla="val 25000"/>
              <a:gd name="adj4" fmla="val -5884"/>
              <a:gd name="adj5" fmla="val -21181"/>
              <a:gd name="adj6" fmla="val -75611"/>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右端</a:t>
            </a:r>
            <a:endParaRPr lang="zh-CN" altLang="en-US" sz="2400">
              <a:latin typeface="Verdana" panose="020B08040305040B0204" pitchFamily="34" charset="0"/>
              <a:ea typeface="宋体" panose="02010600030101010101" pitchFamily="2" charset="-122"/>
            </a:endParaRPr>
          </a:p>
        </p:txBody>
      </p:sp>
      <p:sp>
        <p:nvSpPr>
          <p:cNvPr id="258054" name="矩形 258053"/>
          <p:cNvSpPr/>
          <p:nvPr/>
        </p:nvSpPr>
        <p:spPr>
          <a:xfrm>
            <a:off x="685800" y="5353050"/>
            <a:ext cx="8458200" cy="1384300"/>
          </a:xfrm>
          <a:prstGeom prst="rect">
            <a:avLst/>
          </a:prstGeom>
          <a:noFill/>
          <a:ln w="9525">
            <a:noFill/>
          </a:ln>
        </p:spPr>
        <p:txBody>
          <a:bodyPr anchor="b">
            <a:spAutoFit/>
          </a:bodyPr>
          <a:p>
            <a:pPr indent="0" fontAlgn="base"/>
            <a:r>
              <a:rPr lang="zh-CN" altLang="en-US" sz="2800" b="1" strike="noStrike" noProof="1" dirty="0">
                <a:solidFill>
                  <a:schemeClr val="tx2"/>
                </a:solidFill>
                <a:latin typeface="宋体" panose="02010600030101010101" pitchFamily="2" charset="-122"/>
                <a:ea typeface="宋体" panose="02010600030101010101" pitchFamily="2" charset="-122"/>
                <a:cs typeface="+mn-cs"/>
                <a:sym typeface="Symbol" pitchFamily="18" charset="2"/>
              </a:rPr>
              <a:t>推论  </a:t>
            </a:r>
            <a:r>
              <a:rPr lang="zh-CN" altLang="en-US" sz="2800" b="1" strike="noStrike" noProof="1" dirty="0">
                <a:latin typeface="宋体" panose="02010600030101010101" pitchFamily="2" charset="-122"/>
                <a:ea typeface="宋体" panose="02010600030101010101" pitchFamily="2" charset="-122"/>
                <a:cs typeface="+mn-cs"/>
                <a:sym typeface="Symbol" pitchFamily="18" charset="2"/>
              </a:rPr>
              <a:t>若</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且</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宋体" panose="02010600030101010101" pitchFamily="2" charset="-122"/>
                <a:ea typeface="宋体" panose="02010600030101010101" pitchFamily="2" charset="-122"/>
                <a:cs typeface="+mn-cs"/>
              </a:rPr>
              <a:t>) =</a:t>
            </a:r>
            <a:r>
              <a:rPr lang="en-US" altLang="zh-CN" sz="2800" b="1" strike="noStrike" noProof="1">
                <a:uFillTx/>
                <a:latin typeface="Times New Roman" panose="02020803070505020304" pitchFamily="18" charset="0"/>
                <a:ea typeface="宋体" panose="02010600030101010101" pitchFamily="2" charset="-122"/>
                <a:cs typeface="+mn-cs"/>
                <a:sym typeface="+mn-ea"/>
              </a:rPr>
              <a:t>1</a:t>
            </a:r>
            <a:r>
              <a:rPr lang="zh-CN" altLang="en-US" sz="2800" b="1" strike="noStrike" noProof="1" dirty="0">
                <a:latin typeface="宋体" panose="02010600030101010101" pitchFamily="2" charset="-122"/>
                <a:ea typeface="宋体" panose="02010600030101010101" pitchFamily="2" charset="-122"/>
                <a:cs typeface="+mn-cs"/>
              </a:rPr>
              <a:t>，则</a:t>
            </a:r>
            <a:endParaRPr lang="zh-CN" altLang="en-US" sz="2800" b="1" strike="noStrike" noProof="1" dirty="0">
              <a:latin typeface="宋体" panose="02010600030101010101" pitchFamily="2" charset="-122"/>
              <a:ea typeface="宋体" panose="02010600030101010101" pitchFamily="2" charset="-122"/>
            </a:endParaRPr>
          </a:p>
          <a:p>
            <a:pPr indent="0" fontAlgn="base"/>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zh-CN" altLang="en-US" sz="2800" b="1" strike="noStrike" noProof="1">
                <a:latin typeface="Times New Roman" panose="02020803070505020304" pitchFamily="18" charset="0"/>
                <a:ea typeface="宋体" panose="02010600030101010101" pitchFamily="2" charset="-122"/>
                <a:cs typeface="+mn-cs"/>
              </a:rPr>
              <a:t>(</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证明略</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charRg st="0" end="51"/>
                                            </p:txEl>
                                          </p:spTgt>
                                        </p:tgtEl>
                                        <p:attrNameLst>
                                          <p:attrName>style.visibility</p:attrName>
                                        </p:attrNameLst>
                                      </p:cBhvr>
                                      <p:to>
                                        <p:strVal val="visible"/>
                                      </p:to>
                                    </p:set>
                                    <p:animEffect transition="in" filter="wipe(left)">
                                      <p:cBhvr>
                                        <p:cTn id="7" dur="500"/>
                                        <p:tgtEl>
                                          <p:spTgt spid="2580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charRg st="51" end="87"/>
                                            </p:txEl>
                                          </p:spTgt>
                                        </p:tgtEl>
                                        <p:attrNameLst>
                                          <p:attrName>style.visibility</p:attrName>
                                        </p:attrNameLst>
                                      </p:cBhvr>
                                      <p:to>
                                        <p:strVal val="visible"/>
                                      </p:to>
                                    </p:set>
                                    <p:animEffect transition="in" filter="wipe(left)">
                                      <p:cBhvr>
                                        <p:cTn id="12" dur="500"/>
                                        <p:tgtEl>
                                          <p:spTgt spid="258051">
                                            <p:txEl>
                                              <p:charRg st="51"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charRg st="87" end="135"/>
                                            </p:txEl>
                                          </p:spTgt>
                                        </p:tgtEl>
                                        <p:attrNameLst>
                                          <p:attrName>style.visibility</p:attrName>
                                        </p:attrNameLst>
                                      </p:cBhvr>
                                      <p:to>
                                        <p:strVal val="visible"/>
                                      </p:to>
                                    </p:set>
                                    <p:animEffect transition="in" filter="wipe(left)">
                                      <p:cBhvr>
                                        <p:cTn id="17" dur="500"/>
                                        <p:tgtEl>
                                          <p:spTgt spid="258051">
                                            <p:txEl>
                                              <p:charRg st="87"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charRg st="135" end="147"/>
                                            </p:txEl>
                                          </p:spTgt>
                                        </p:tgtEl>
                                        <p:attrNameLst>
                                          <p:attrName>style.visibility</p:attrName>
                                        </p:attrNameLst>
                                      </p:cBhvr>
                                      <p:to>
                                        <p:strVal val="visible"/>
                                      </p:to>
                                    </p:set>
                                    <p:animEffect transition="in" filter="wipe(left)">
                                      <p:cBhvr>
                                        <p:cTn id="22" dur="500"/>
                                        <p:tgtEl>
                                          <p:spTgt spid="258051">
                                            <p:txEl>
                                              <p:charRg st="135"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charRg st="147" end="211"/>
                                            </p:txEl>
                                          </p:spTgt>
                                        </p:tgtEl>
                                        <p:attrNameLst>
                                          <p:attrName>style.visibility</p:attrName>
                                        </p:attrNameLst>
                                      </p:cBhvr>
                                      <p:to>
                                        <p:strVal val="visible"/>
                                      </p:to>
                                    </p:set>
                                    <p:animEffect transition="in" filter="wipe(left)">
                                      <p:cBhvr>
                                        <p:cTn id="27" dur="500"/>
                                        <p:tgtEl>
                                          <p:spTgt spid="258051">
                                            <p:txEl>
                                              <p:charRg st="147"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charRg st="211" end="242"/>
                                            </p:txEl>
                                          </p:spTgt>
                                        </p:tgtEl>
                                        <p:attrNameLst>
                                          <p:attrName>style.visibility</p:attrName>
                                        </p:attrNameLst>
                                      </p:cBhvr>
                                      <p:to>
                                        <p:strVal val="visible"/>
                                      </p:to>
                                    </p:set>
                                    <p:animEffect transition="in" filter="wipe(left)">
                                      <p:cBhvr>
                                        <p:cTn id="32" dur="500"/>
                                        <p:tgtEl>
                                          <p:spTgt spid="258051">
                                            <p:txEl>
                                              <p:charRg st="211"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charRg st="242" end="302"/>
                                            </p:txEl>
                                          </p:spTgt>
                                        </p:tgtEl>
                                        <p:attrNameLst>
                                          <p:attrName>style.visibility</p:attrName>
                                        </p:attrNameLst>
                                      </p:cBhvr>
                                      <p:to>
                                        <p:strVal val="visible"/>
                                      </p:to>
                                    </p:set>
                                    <p:animEffect transition="in" filter="wipe(left)">
                                      <p:cBhvr>
                                        <p:cTn id="37" dur="500"/>
                                        <p:tgtEl>
                                          <p:spTgt spid="258051">
                                            <p:txEl>
                                              <p:charRg st="242" end="3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1">
                                            <p:txEl>
                                              <p:charRg st="302" end="332"/>
                                            </p:txEl>
                                          </p:spTgt>
                                        </p:tgtEl>
                                        <p:attrNameLst>
                                          <p:attrName>style.visibility</p:attrName>
                                        </p:attrNameLst>
                                      </p:cBhvr>
                                      <p:to>
                                        <p:strVal val="visible"/>
                                      </p:to>
                                    </p:set>
                                    <p:animEffect transition="in" filter="wipe(left)">
                                      <p:cBhvr>
                                        <p:cTn id="42" dur="500"/>
                                        <p:tgtEl>
                                          <p:spTgt spid="258051">
                                            <p:txEl>
                                              <p:charRg st="302"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80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80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8054">
                                            <p:txEl>
                                              <p:charRg st="0" end="4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8054">
                                            <p:txEl>
                                              <p:charRg st="48"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animBg="1"/>
      <p:bldP spid="258053" grpId="0" animBg="1"/>
      <p:bldP spid="258054"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文本占位符 259073"/>
          <p:cNvSpPr>
            <a:spLocks noGrp="1"/>
          </p:cNvSpPr>
          <p:nvPr>
            <p:ph idx="1"/>
          </p:nvPr>
        </p:nvSpPr>
        <p:spPr>
          <a:xfrm>
            <a:off x="685800" y="558800"/>
            <a:ext cx="4495800"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10.</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不全为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，则</a:t>
            </a:r>
            <a:endParaRPr lang="zh-CN" altLang="en-US" sz="2800" b="1">
              <a:latin typeface="Times New Roman" panose="02020803070505020304" pitchFamily="18" charset="0"/>
            </a:endParaRPr>
          </a:p>
        </p:txBody>
      </p:sp>
      <p:graphicFrame>
        <p:nvGraphicFramePr>
          <p:cNvPr id="57346" name="对象 259074"/>
          <p:cNvGraphicFramePr/>
          <p:nvPr/>
        </p:nvGraphicFramePr>
        <p:xfrm>
          <a:off x="4953000" y="812800"/>
          <a:ext cx="4038600" cy="965200"/>
        </p:xfrm>
        <a:graphic>
          <a:graphicData uri="http://schemas.openxmlformats.org/presentationml/2006/ole">
            <mc:AlternateContent xmlns:mc="http://schemas.openxmlformats.org/markup-compatibility/2006">
              <mc:Choice xmlns:v="urn:schemas-microsoft-com:vml" Requires="v">
                <p:oleObj spid="_x0000_s3108" name="" r:id="rId1" imgW="2082165" imgH="431800" progId="Equation.3">
                  <p:embed/>
                </p:oleObj>
              </mc:Choice>
              <mc:Fallback>
                <p:oleObj name="" r:id="rId1" imgW="2082165" imgH="431800" progId="Equation.3">
                  <p:embed/>
                  <p:pic>
                    <p:nvPicPr>
                      <p:cNvPr id="0" name="图片 3107"/>
                      <p:cNvPicPr/>
                      <p:nvPr/>
                    </p:nvPicPr>
                    <p:blipFill>
                      <a:blip r:embed="rId2"/>
                      <a:stretch>
                        <a:fillRect/>
                      </a:stretch>
                    </p:blipFill>
                    <p:spPr>
                      <a:xfrm>
                        <a:off x="4953000" y="812800"/>
                        <a:ext cx="4038600" cy="965200"/>
                      </a:xfrm>
                      <a:prstGeom prst="rect">
                        <a:avLst/>
                      </a:prstGeom>
                      <a:noFill/>
                      <a:ln w="38100">
                        <a:noFill/>
                        <a:miter/>
                      </a:ln>
                    </p:spPr>
                  </p:pic>
                </p:oleObj>
              </mc:Fallback>
            </mc:AlternateContent>
          </a:graphicData>
        </a:graphic>
      </p:graphicFrame>
      <p:sp>
        <p:nvSpPr>
          <p:cNvPr id="259076" name="矩形 259075"/>
          <p:cNvSpPr/>
          <p:nvPr/>
        </p:nvSpPr>
        <p:spPr>
          <a:xfrm>
            <a:off x="685800" y="1701800"/>
            <a:ext cx="8458200" cy="2184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不全为</a:t>
            </a:r>
            <a:r>
              <a:rPr lang="en-US" altLang="zh-CN" sz="2800" b="1" dirty="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，则</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由</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最大公因式存在定理，有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所以</a:t>
            </a:r>
            <a:endParaRPr lang="zh-CN" altLang="en-US" sz="2800" b="1" dirty="0">
              <a:latin typeface="Times New Roman" panose="02020803070505020304" pitchFamily="18" charset="0"/>
              <a:ea typeface="宋体" panose="02010600030101010101" pitchFamily="2" charset="-122"/>
              <a:sym typeface="Symbol" pitchFamily="18" charset="2"/>
            </a:endParaRPr>
          </a:p>
        </p:txBody>
      </p:sp>
      <p:graphicFrame>
        <p:nvGraphicFramePr>
          <p:cNvPr id="259077" name="对象 259076"/>
          <p:cNvGraphicFramePr/>
          <p:nvPr/>
        </p:nvGraphicFramePr>
        <p:xfrm>
          <a:off x="815975" y="3606800"/>
          <a:ext cx="8175625" cy="965200"/>
        </p:xfrm>
        <a:graphic>
          <a:graphicData uri="http://schemas.openxmlformats.org/presentationml/2006/ole">
            <mc:AlternateContent xmlns:mc="http://schemas.openxmlformats.org/markup-compatibility/2006">
              <mc:Choice xmlns:v="urn:schemas-microsoft-com:vml" Requires="v">
                <p:oleObj spid="_x0000_s3109" name="" r:id="rId3" imgW="4214495" imgH="431800" progId="Equation.3">
                  <p:embed/>
                </p:oleObj>
              </mc:Choice>
              <mc:Fallback>
                <p:oleObj name="" r:id="rId3" imgW="4214495" imgH="431800" progId="Equation.3">
                  <p:embed/>
                  <p:pic>
                    <p:nvPicPr>
                      <p:cNvPr id="0" name="图片 3108"/>
                      <p:cNvPicPr/>
                      <p:nvPr/>
                    </p:nvPicPr>
                    <p:blipFill>
                      <a:blip r:embed="rId4"/>
                      <a:stretch>
                        <a:fillRect/>
                      </a:stretch>
                    </p:blipFill>
                    <p:spPr>
                      <a:xfrm>
                        <a:off x="815975" y="3606800"/>
                        <a:ext cx="8175625" cy="965200"/>
                      </a:xfrm>
                      <a:prstGeom prst="rect">
                        <a:avLst/>
                      </a:prstGeom>
                      <a:noFill/>
                      <a:ln w="38100">
                        <a:noFill/>
                        <a:miter/>
                      </a:ln>
                    </p:spPr>
                  </p:pic>
                </p:oleObj>
              </mc:Fallback>
            </mc:AlternateContent>
          </a:graphicData>
        </a:graphic>
      </p:graphicFrame>
      <p:sp>
        <p:nvSpPr>
          <p:cNvPr id="259078" name="矩形 259077"/>
          <p:cNvSpPr/>
          <p:nvPr/>
        </p:nvSpPr>
        <p:spPr>
          <a:xfrm>
            <a:off x="609600" y="4876800"/>
            <a:ext cx="4495800" cy="533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由互素的充要条件，有</a:t>
            </a:r>
            <a:endParaRPr lang="zh-CN" altLang="en-US" sz="2800" b="1">
              <a:latin typeface="Times New Roman" panose="02020803070505020304" pitchFamily="18" charset="0"/>
              <a:ea typeface="宋体" panose="02010600030101010101" pitchFamily="2" charset="-122"/>
            </a:endParaRPr>
          </a:p>
        </p:txBody>
      </p:sp>
      <p:graphicFrame>
        <p:nvGraphicFramePr>
          <p:cNvPr id="259079" name="对象 259078"/>
          <p:cNvGraphicFramePr/>
          <p:nvPr/>
        </p:nvGraphicFramePr>
        <p:xfrm>
          <a:off x="4495800" y="4648200"/>
          <a:ext cx="4038600" cy="965200"/>
        </p:xfrm>
        <a:graphic>
          <a:graphicData uri="http://schemas.openxmlformats.org/presentationml/2006/ole">
            <mc:AlternateContent xmlns:mc="http://schemas.openxmlformats.org/markup-compatibility/2006">
              <mc:Choice xmlns:v="urn:schemas-microsoft-com:vml" Requires="v">
                <p:oleObj spid="_x0000_s3110" name="" r:id="rId5" imgW="2082165" imgH="431800" progId="Equation.3">
                  <p:embed/>
                </p:oleObj>
              </mc:Choice>
              <mc:Fallback>
                <p:oleObj name="" r:id="rId5" imgW="2082165" imgH="431800" progId="Equation.3">
                  <p:embed/>
                  <p:pic>
                    <p:nvPicPr>
                      <p:cNvPr id="0" name="图片 3109"/>
                      <p:cNvPicPr/>
                      <p:nvPr/>
                    </p:nvPicPr>
                    <p:blipFill>
                      <a:blip r:embed="rId2"/>
                      <a:stretch>
                        <a:fillRect/>
                      </a:stretch>
                    </p:blipFill>
                    <p:spPr>
                      <a:xfrm>
                        <a:off x="4495800" y="4648200"/>
                        <a:ext cx="403860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charRg st="0" end="44"/>
                                            </p:txEl>
                                          </p:spTgt>
                                        </p:tgtEl>
                                        <p:attrNameLst>
                                          <p:attrName>style.visibility</p:attrName>
                                        </p:attrNameLst>
                                      </p:cBhvr>
                                      <p:to>
                                        <p:strVal val="visible"/>
                                      </p:to>
                                    </p:set>
                                    <p:animEffect transition="in" filter="wipe(left)">
                                      <p:cBhvr>
                                        <p:cTn id="7" dur="500"/>
                                        <p:tgtEl>
                                          <p:spTgt spid="25907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charRg st="44" end="67"/>
                                            </p:txEl>
                                          </p:spTgt>
                                        </p:tgtEl>
                                        <p:attrNameLst>
                                          <p:attrName>style.visibility</p:attrName>
                                        </p:attrNameLst>
                                      </p:cBhvr>
                                      <p:to>
                                        <p:strVal val="visible"/>
                                      </p:to>
                                    </p:set>
                                    <p:animEffect transition="in" filter="wipe(left)">
                                      <p:cBhvr>
                                        <p:cTn id="12" dur="500"/>
                                        <p:tgtEl>
                                          <p:spTgt spid="259076">
                                            <p:txEl>
                                              <p:charRg st="44"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6">
                                            <p:txEl>
                                              <p:charRg st="67" end="103"/>
                                            </p:txEl>
                                          </p:spTgt>
                                        </p:tgtEl>
                                        <p:attrNameLst>
                                          <p:attrName>style.visibility</p:attrName>
                                        </p:attrNameLst>
                                      </p:cBhvr>
                                      <p:to>
                                        <p:strVal val="visible"/>
                                      </p:to>
                                    </p:set>
                                    <p:animEffect transition="in" filter="wipe(left)">
                                      <p:cBhvr>
                                        <p:cTn id="17" dur="500"/>
                                        <p:tgtEl>
                                          <p:spTgt spid="259076">
                                            <p:txEl>
                                              <p:charRg st="67"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6">
                                            <p:txEl>
                                              <p:charRg st="103" end="106"/>
                                            </p:txEl>
                                          </p:spTgt>
                                        </p:tgtEl>
                                        <p:attrNameLst>
                                          <p:attrName>style.visibility</p:attrName>
                                        </p:attrNameLst>
                                      </p:cBhvr>
                                      <p:to>
                                        <p:strVal val="visible"/>
                                      </p:to>
                                    </p:set>
                                    <p:animEffect transition="in" filter="wipe(left)">
                                      <p:cBhvr>
                                        <p:cTn id="22" dur="500"/>
                                        <p:tgtEl>
                                          <p:spTgt spid="259076">
                                            <p:txEl>
                                              <p:charRg st="103"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7"/>
                                        </p:tgtEl>
                                        <p:attrNameLst>
                                          <p:attrName>style.visibility</p:attrName>
                                        </p:attrNameLst>
                                      </p:cBhvr>
                                      <p:to>
                                        <p:strVal val="visible"/>
                                      </p:to>
                                    </p:set>
                                    <p:animEffect transition="in" filter="wipe(left)">
                                      <p:cBhvr>
                                        <p:cTn id="27" dur="500"/>
                                        <p:tgtEl>
                                          <p:spTgt spid="259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8"/>
                                        </p:tgtEl>
                                        <p:attrNameLst>
                                          <p:attrName>style.visibility</p:attrName>
                                        </p:attrNameLst>
                                      </p:cBhvr>
                                      <p:to>
                                        <p:strVal val="visible"/>
                                      </p:to>
                                    </p:set>
                                    <p:animEffect transition="in" filter="wipe(left)">
                                      <p:cBhvr>
                                        <p:cTn id="32" dur="500"/>
                                        <p:tgtEl>
                                          <p:spTgt spid="259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9079"/>
                                        </p:tgtEl>
                                        <p:attrNameLst>
                                          <p:attrName>style.visibility</p:attrName>
                                        </p:attrNameLst>
                                      </p:cBhvr>
                                      <p:to>
                                        <p:strVal val="visible"/>
                                      </p:to>
                                    </p:set>
                                    <p:animEffect transition="in" filter="wipe(left)">
                                      <p:cBhvr>
                                        <p:cTn id="37"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标题 260097"/>
          <p:cNvSpPr>
            <a:spLocks noGrp="1"/>
          </p:cNvSpPr>
          <p:nvPr>
            <p:ph type="title"/>
          </p:nvPr>
        </p:nvSpPr>
        <p:spPr>
          <a:xfrm>
            <a:off x="685800" y="849313"/>
            <a:ext cx="6172200" cy="522287"/>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 </a:t>
            </a:r>
            <a:r>
              <a:rPr lang="zh-CN" altLang="en-US" sz="2800" b="1">
                <a:latin typeface="Times New Roman" panose="02020803070505020304" pitchFamily="18" charset="0"/>
                <a:ea typeface="宋体" panose="02010600030101010101" pitchFamily="2" charset="-122"/>
              </a:rPr>
              <a:t>多</a:t>
            </a:r>
            <a:r>
              <a:rPr lang="zh-CN" altLang="en-US" sz="2800" b="1" dirty="0">
                <a:latin typeface="Times New Roman" panose="02020803070505020304" pitchFamily="18" charset="0"/>
                <a:ea typeface="宋体" panose="02010600030101010101" pitchFamily="2" charset="-122"/>
              </a:rPr>
              <a:t>个多项式的最大公因式</a:t>
            </a:r>
            <a:endParaRPr lang="zh-CN" altLang="en-US" sz="2800" b="1">
              <a:latin typeface="Times New Roman" panose="02020803070505020304" pitchFamily="18" charset="0"/>
              <a:ea typeface="宋体" panose="02010600030101010101" pitchFamily="2" charset="-122"/>
            </a:endParaRPr>
          </a:p>
        </p:txBody>
      </p:sp>
      <p:sp>
        <p:nvSpPr>
          <p:cNvPr id="260099" name="内容占位符 260098"/>
          <p:cNvSpPr>
            <a:spLocks noGrp="1"/>
          </p:cNvSpPr>
          <p:nvPr>
            <p:ph idx="1"/>
          </p:nvPr>
        </p:nvSpPr>
        <p:spPr>
          <a:xfrm>
            <a:off x="484188" y="1470025"/>
            <a:ext cx="8534400" cy="472440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   </a:t>
            </a:r>
            <a:r>
              <a:rPr lang="zh-CN" altLang="en-US" sz="2800" b="1" dirty="0">
                <a:latin typeface="Times New Roman" panose="02020803070505020304" pitchFamily="18" charset="0"/>
              </a:rPr>
              <a:t>已知</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2</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求法  </a:t>
            </a:r>
            <a:endParaRPr lang="zh-CN" altLang="en-US" sz="2800" b="1" dirty="0">
              <a:solidFill>
                <a:schemeClr val="tx2"/>
              </a:solidFill>
              <a:latin typeface="Times New Roman" panose="02020803070505020304" pitchFamily="18" charset="0"/>
              <a:sym typeface="Symbol" pitchFamily="18" charset="2"/>
            </a:endParaRPr>
          </a:p>
          <a:p>
            <a:pPr algn="just">
              <a:buNone/>
            </a:pP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s-1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且</a:t>
            </a:r>
            <a:endParaRPr lang="zh-CN" altLang="en-US" sz="2800" b="1">
              <a:latin typeface="Times New Roman" panose="02020803070505020304" pitchFamily="18" charset="0"/>
              <a:sym typeface="Symbol" pitchFamily="18" charset="2"/>
            </a:endParaRPr>
          </a:p>
          <a:p>
            <a:pPr algn="just">
              <a:buNone/>
            </a:pP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s</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f</a:t>
            </a:r>
            <a:r>
              <a:rPr lang="en-US" altLang="zh-CN" sz="2800" b="1" i="1" baseline="-25000" err="1">
                <a:solidFill>
                  <a:schemeClr val="tx2"/>
                </a:solidFill>
                <a:latin typeface="Times New Roman" panose="02020803070505020304" pitchFamily="18" charset="0"/>
              </a:rPr>
              <a:t>s</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charRg st="0" end="47"/>
                                            </p:txEl>
                                          </p:spTgt>
                                        </p:tgtEl>
                                        <p:attrNameLst>
                                          <p:attrName>style.visibility</p:attrName>
                                        </p:attrNameLst>
                                      </p:cBhvr>
                                      <p:to>
                                        <p:strVal val="visible"/>
                                      </p:to>
                                    </p:set>
                                    <p:animEffect transition="in" filter="wipe(left)">
                                      <p:cBhvr>
                                        <p:cTn id="7" dur="500"/>
                                        <p:tgtEl>
                                          <p:spTgt spid="260099">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charRg st="47" end="50"/>
                                            </p:txEl>
                                          </p:spTgt>
                                        </p:tgtEl>
                                        <p:attrNameLst>
                                          <p:attrName>style.visibility</p:attrName>
                                        </p:attrNameLst>
                                      </p:cBhvr>
                                      <p:to>
                                        <p:strVal val="visible"/>
                                      </p:to>
                                    </p:set>
                                    <p:animEffect transition="in" filter="wipe(left)">
                                      <p:cBhvr>
                                        <p:cTn id="12" dur="500"/>
                                        <p:tgtEl>
                                          <p:spTgt spid="260099">
                                            <p:txEl>
                                              <p:charRg st="4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charRg st="50" end="86"/>
                                            </p:txEl>
                                          </p:spTgt>
                                        </p:tgtEl>
                                        <p:attrNameLst>
                                          <p:attrName>style.visibility</p:attrName>
                                        </p:attrNameLst>
                                      </p:cBhvr>
                                      <p:to>
                                        <p:strVal val="visible"/>
                                      </p:to>
                                    </p:set>
                                    <p:animEffect transition="in" filter="wipe(left)">
                                      <p:cBhvr>
                                        <p:cTn id="17" dur="500"/>
                                        <p:tgtEl>
                                          <p:spTgt spid="260099">
                                            <p:txEl>
                                              <p:charRg st="50"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099">
                                            <p:txEl>
                                              <p:charRg st="86" end="127"/>
                                            </p:txEl>
                                          </p:spTgt>
                                        </p:tgtEl>
                                        <p:attrNameLst>
                                          <p:attrName>style.visibility</p:attrName>
                                        </p:attrNameLst>
                                      </p:cBhvr>
                                      <p:to>
                                        <p:strVal val="visible"/>
                                      </p:to>
                                    </p:set>
                                    <p:animEffect transition="in" filter="wipe(left)">
                                      <p:cBhvr>
                                        <p:cTn id="22" dur="500"/>
                                        <p:tgtEl>
                                          <p:spTgt spid="260099">
                                            <p:txEl>
                                              <p:charRg st="86"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099">
                                            <p:txEl>
                                              <p:charRg st="127" end="161"/>
                                            </p:txEl>
                                          </p:spTgt>
                                        </p:tgtEl>
                                        <p:attrNameLst>
                                          <p:attrName>style.visibility</p:attrName>
                                        </p:attrNameLst>
                                      </p:cBhvr>
                                      <p:to>
                                        <p:strVal val="visible"/>
                                      </p:to>
                                    </p:set>
                                    <p:animEffect transition="in" filter="wipe(left)">
                                      <p:cBhvr>
                                        <p:cTn id="27" dur="500"/>
                                        <p:tgtEl>
                                          <p:spTgt spid="260099">
                                            <p:txEl>
                                              <p:charRg st="127"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099">
                                            <p:txEl>
                                              <p:charRg st="161" end="169"/>
                                            </p:txEl>
                                          </p:spTgt>
                                        </p:tgtEl>
                                        <p:attrNameLst>
                                          <p:attrName>style.visibility</p:attrName>
                                        </p:attrNameLst>
                                      </p:cBhvr>
                                      <p:to>
                                        <p:strVal val="visible"/>
                                      </p:to>
                                    </p:set>
                                    <p:animEffect transition="in" filter="wipe(left)">
                                      <p:cBhvr>
                                        <p:cTn id="32" dur="500"/>
                                        <p:tgtEl>
                                          <p:spTgt spid="260099">
                                            <p:txEl>
                                              <p:charRg st="161"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0099">
                                            <p:txEl>
                                              <p:charRg st="169" end="232"/>
                                            </p:txEl>
                                          </p:spTgt>
                                        </p:tgtEl>
                                        <p:attrNameLst>
                                          <p:attrName>style.visibility</p:attrName>
                                        </p:attrNameLst>
                                      </p:cBhvr>
                                      <p:to>
                                        <p:strVal val="visible"/>
                                      </p:to>
                                    </p:set>
                                    <p:animEffect transition="in" filter="wipe(left)">
                                      <p:cBhvr>
                                        <p:cTn id="37" dur="500"/>
                                        <p:tgtEl>
                                          <p:spTgt spid="260099">
                                            <p:txEl>
                                              <p:charRg st="169" end="2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0099">
                                            <p:txEl>
                                              <p:charRg st="232" end="257"/>
                                            </p:txEl>
                                          </p:spTgt>
                                        </p:tgtEl>
                                        <p:attrNameLst>
                                          <p:attrName>style.visibility</p:attrName>
                                        </p:attrNameLst>
                                      </p:cBhvr>
                                      <p:to>
                                        <p:strVal val="visible"/>
                                      </p:to>
                                    </p:set>
                                    <p:animEffect transition="in" filter="wipe(left)">
                                      <p:cBhvr>
                                        <p:cTn id="42" dur="500"/>
                                        <p:tgtEl>
                                          <p:spTgt spid="260099">
                                            <p:txEl>
                                              <p:charRg st="232" end="2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0099">
                                            <p:txEl>
                                              <p:charRg st="257" end="310"/>
                                            </p:txEl>
                                          </p:spTgt>
                                        </p:tgtEl>
                                        <p:attrNameLst>
                                          <p:attrName>style.visibility</p:attrName>
                                        </p:attrNameLst>
                                      </p:cBhvr>
                                      <p:to>
                                        <p:strVal val="visible"/>
                                      </p:to>
                                    </p:set>
                                    <p:animEffect transition="in" filter="wipe(left)">
                                      <p:cBhvr>
                                        <p:cTn id="47" dur="500"/>
                                        <p:tgtEl>
                                          <p:spTgt spid="260099">
                                            <p:txEl>
                                              <p:charRg st="25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内容占位符 262145"/>
          <p:cNvSpPr>
            <a:spLocks noGrp="1"/>
          </p:cNvSpPr>
          <p:nvPr>
            <p:ph idx="1"/>
          </p:nvPr>
        </p:nvSpPr>
        <p:spPr>
          <a:xfrm>
            <a:off x="838200" y="457200"/>
            <a:ext cx="7467600" cy="4724400"/>
          </a:xfrm>
        </p:spPr>
        <p:txBody>
          <a:bodyPr anchor="t"/>
          <a:p>
            <a:pPr algn="just">
              <a:lnSpc>
                <a:spcPct val="90000"/>
              </a:lnSpc>
              <a:buNone/>
            </a:pPr>
            <a:r>
              <a:rPr lang="en-US" altLang="zh-CN" sz="2800" b="1" dirty="0">
                <a:solidFill>
                  <a:schemeClr val="tx2"/>
                </a:solidFill>
                <a:latin typeface="Times New Roman" panose="02020803070505020304" pitchFamily="18" charset="0"/>
                <a:sym typeface="Symbol" pitchFamily="18" charset="2"/>
              </a:rPr>
              <a:t>(3) </a:t>
            </a:r>
            <a:r>
              <a:rPr lang="zh-CN" altLang="en-US" sz="2800" b="1" dirty="0">
                <a:solidFill>
                  <a:schemeClr val="tx2"/>
                </a:solidFill>
                <a:latin typeface="Times New Roman" panose="02020803070505020304" pitchFamily="18" charset="0"/>
                <a:sym typeface="Symbol" pitchFamily="18" charset="2"/>
              </a:rPr>
              <a:t>互素   </a:t>
            </a:r>
            <a:r>
              <a:rPr lang="zh-CN" altLang="en-US" sz="2800" b="1" dirty="0">
                <a:latin typeface="Times New Roman" panose="02020803070505020304" pitchFamily="18" charset="0"/>
              </a:rPr>
              <a:t>如果</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sym typeface="Symbol" pitchFamily="18" charset="2"/>
              </a:rPr>
              <a:t>(4) </a:t>
            </a:r>
            <a:r>
              <a:rPr lang="zh-CN" altLang="en-US" sz="2800" b="1" dirty="0">
                <a:solidFill>
                  <a:schemeClr val="tx2"/>
                </a:solidFill>
                <a:latin typeface="Times New Roman" panose="02020803070505020304" pitchFamily="18" charset="0"/>
                <a:sym typeface="Symbol" pitchFamily="18" charset="2"/>
              </a:rPr>
              <a:t>两两互素  </a:t>
            </a:r>
            <a:r>
              <a:rPr lang="zh-CN" altLang="en-US" sz="2800" b="1" dirty="0">
                <a:latin typeface="Times New Roman" panose="02020803070505020304" pitchFamily="18" charset="0"/>
                <a:sym typeface="Symbol" pitchFamily="18" charset="2"/>
              </a:rPr>
              <a:t>如果</a:t>
            </a:r>
            <a:r>
              <a:rPr lang="zh-CN" altLang="en-US" sz="2800" b="1" dirty="0">
                <a:solidFill>
                  <a:schemeClr val="tx2"/>
                </a:solidFill>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中任意两个都互素，称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endParaRPr lang="en-US" altLang="zh-CN" sz="2800" b="1">
              <a:solidFill>
                <a:schemeClr val="tx2"/>
              </a:solidFill>
              <a:latin typeface="Times New Roman" panose="02020803070505020304" pitchFamily="18" charset="0"/>
              <a:sym typeface="Symbol" pitchFamily="18" charset="2"/>
            </a:endParaRPr>
          </a:p>
          <a:p>
            <a:pPr algn="just">
              <a:lnSpc>
                <a:spcPct val="90000"/>
              </a:lnSpc>
              <a:buNone/>
            </a:pPr>
            <a:r>
              <a:rPr lang="zh-CN" altLang="en-US" sz="2800" b="1" dirty="0">
                <a:solidFill>
                  <a:schemeClr val="tx2"/>
                </a:solidFill>
                <a:latin typeface="Times New Roman" panose="02020803070505020304" pitchFamily="18" charset="0"/>
                <a:sym typeface="Symbol" pitchFamily="18" charset="2"/>
              </a:rPr>
              <a:t>例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互素且两</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两互素</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互素但不</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endParaRPr lang="en-US" altLang="zh-CN" sz="2800" b="1">
              <a:latin typeface="Times New Roman" panose="02020803070505020304" pitchFamily="18" charset="0"/>
              <a:sym typeface="Symbol" pitchFamily="18" charset="2"/>
            </a:endParaRPr>
          </a:p>
        </p:txBody>
      </p:sp>
      <p:sp>
        <p:nvSpPr>
          <p:cNvPr id="262147" name="标题 262146"/>
          <p:cNvSpPr>
            <a:spLocks noGrp="1"/>
          </p:cNvSpPr>
          <p:nvPr>
            <p:ph type="title"/>
          </p:nvPr>
        </p:nvSpPr>
        <p:spPr>
          <a:xfrm>
            <a:off x="838200" y="5497513"/>
            <a:ext cx="2024063" cy="52228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作业与练习</a:t>
            </a:r>
            <a:endParaRPr lang="zh-CN" altLang="en-US" sz="2800" b="1">
              <a:solidFill>
                <a:schemeClr val="tx1"/>
              </a:solidFill>
              <a:ea typeface="宋体" panose="02010600030101010101" pitchFamily="2" charset="-122"/>
            </a:endParaRPr>
          </a:p>
        </p:txBody>
      </p:sp>
      <p:sp>
        <p:nvSpPr>
          <p:cNvPr id="262148" name="矩形 262147"/>
          <p:cNvSpPr/>
          <p:nvPr/>
        </p:nvSpPr>
        <p:spPr>
          <a:xfrm>
            <a:off x="3124200" y="5181600"/>
            <a:ext cx="4267200" cy="1219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3200" b="1" dirty="0">
                <a:latin typeface="Times New Roman" panose="02020803070505020304" pitchFamily="18" charset="0"/>
                <a:ea typeface="宋体" panose="02010600030101010101" pitchFamily="2" charset="-122"/>
              </a:rPr>
              <a:t>习题</a:t>
            </a:r>
            <a:r>
              <a:rPr lang="en-US" altLang="zh-CN" sz="3200" b="1">
                <a:latin typeface="Times New Roman" panose="02020803070505020304" pitchFamily="18" charset="0"/>
                <a:ea typeface="宋体" panose="02010600030101010101" pitchFamily="2" charset="-122"/>
              </a:rPr>
              <a:t>1 </a:t>
            </a:r>
            <a:endParaRPr lang="en-US" altLang="zh-CN" sz="32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3200" b="1" dirty="0">
                <a:latin typeface="Times New Roman" panose="02020803070505020304" pitchFamily="18" charset="0"/>
                <a:ea typeface="宋体" panose="02010600030101010101" pitchFamily="2" charset="-122"/>
                <a:sym typeface="Symbol" pitchFamily="18" charset="2"/>
              </a:rPr>
              <a:t>5 . 2</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dirty="0">
                <a:latin typeface="Times New Roman" panose="02020803070505020304" pitchFamily="18" charset="0"/>
                <a:ea typeface="宋体" panose="02010600030101010101" pitchFamily="2" charset="-122"/>
                <a:sym typeface="Symbol" pitchFamily="18" charset="2"/>
              </a:rPr>
              <a:t>6. 1</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a:latin typeface="Times New Roman" panose="02020803070505020304" pitchFamily="18" charset="0"/>
                <a:ea typeface="宋体" panose="02010600030101010101" pitchFamily="2" charset="-122"/>
                <a:sym typeface="Symbol" pitchFamily="18" charset="2"/>
              </a:rPr>
              <a:t>7~14.</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6">
                                            <p:txEl>
                                              <p:charRg st="0" end="45"/>
                                            </p:txEl>
                                          </p:spTgt>
                                        </p:tgtEl>
                                        <p:attrNameLst>
                                          <p:attrName>style.visibility</p:attrName>
                                        </p:attrNameLst>
                                      </p:cBhvr>
                                      <p:to>
                                        <p:strVal val="visible"/>
                                      </p:to>
                                    </p:set>
                                    <p:animEffect transition="in" filter="wipe(left)">
                                      <p:cBhvr>
                                        <p:cTn id="7" dur="500"/>
                                        <p:tgtEl>
                                          <p:spTgt spid="26214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xEl>
                                              <p:charRg st="45" end="65"/>
                                            </p:txEl>
                                          </p:spTgt>
                                        </p:tgtEl>
                                        <p:attrNameLst>
                                          <p:attrName>style.visibility</p:attrName>
                                        </p:attrNameLst>
                                      </p:cBhvr>
                                      <p:to>
                                        <p:strVal val="visible"/>
                                      </p:to>
                                    </p:set>
                                    <p:animEffect transition="in" filter="wipe(left)">
                                      <p:cBhvr>
                                        <p:cTn id="12" dur="500"/>
                                        <p:tgtEl>
                                          <p:spTgt spid="262146">
                                            <p:txEl>
                                              <p:charRg st="45"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6">
                                            <p:txEl>
                                              <p:charRg st="66" end="140"/>
                                            </p:txEl>
                                          </p:spTgt>
                                        </p:tgtEl>
                                        <p:attrNameLst>
                                          <p:attrName>style.visibility</p:attrName>
                                        </p:attrNameLst>
                                      </p:cBhvr>
                                      <p:to>
                                        <p:strVal val="visible"/>
                                      </p:to>
                                    </p:set>
                                    <p:animEffect transition="in" filter="wipe(left)">
                                      <p:cBhvr>
                                        <p:cTn id="17" dur="500"/>
                                        <p:tgtEl>
                                          <p:spTgt spid="262146">
                                            <p:txEl>
                                              <p:charRg st="66"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6">
                                            <p:txEl>
                                              <p:charRg st="141" end="185"/>
                                            </p:txEl>
                                          </p:spTgt>
                                        </p:tgtEl>
                                        <p:attrNameLst>
                                          <p:attrName>style.visibility</p:attrName>
                                        </p:attrNameLst>
                                      </p:cBhvr>
                                      <p:to>
                                        <p:strVal val="visible"/>
                                      </p:to>
                                    </p:set>
                                    <p:animEffect transition="in" filter="wipe(left)">
                                      <p:cBhvr>
                                        <p:cTn id="22" dur="500"/>
                                        <p:tgtEl>
                                          <p:spTgt spid="262146">
                                            <p:txEl>
                                              <p:charRg st="141" end="1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6">
                                            <p:txEl>
                                              <p:charRg st="185" end="190"/>
                                            </p:txEl>
                                          </p:spTgt>
                                        </p:tgtEl>
                                        <p:attrNameLst>
                                          <p:attrName>style.visibility</p:attrName>
                                        </p:attrNameLst>
                                      </p:cBhvr>
                                      <p:to>
                                        <p:strVal val="visible"/>
                                      </p:to>
                                    </p:set>
                                    <p:animEffect transition="in" filter="wipe(left)">
                                      <p:cBhvr>
                                        <p:cTn id="27" dur="500"/>
                                        <p:tgtEl>
                                          <p:spTgt spid="262146">
                                            <p:txEl>
                                              <p:charRg st="185" end="1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2146">
                                            <p:txEl>
                                              <p:charRg st="190" end="238"/>
                                            </p:txEl>
                                          </p:spTgt>
                                        </p:tgtEl>
                                        <p:attrNameLst>
                                          <p:attrName>style.visibility</p:attrName>
                                        </p:attrNameLst>
                                      </p:cBhvr>
                                      <p:to>
                                        <p:strVal val="visible"/>
                                      </p:to>
                                    </p:set>
                                    <p:animEffect transition="in" filter="wipe(left)">
                                      <p:cBhvr>
                                        <p:cTn id="32" dur="500"/>
                                        <p:tgtEl>
                                          <p:spTgt spid="262146">
                                            <p:txEl>
                                              <p:charRg st="190"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2146">
                                            <p:txEl>
                                              <p:charRg st="238" end="244"/>
                                            </p:txEl>
                                          </p:spTgt>
                                        </p:tgtEl>
                                        <p:attrNameLst>
                                          <p:attrName>style.visibility</p:attrName>
                                        </p:attrNameLst>
                                      </p:cBhvr>
                                      <p:to>
                                        <p:strVal val="visible"/>
                                      </p:to>
                                    </p:set>
                                    <p:animEffect transition="in" filter="wipe(left)">
                                      <p:cBhvr>
                                        <p:cTn id="37" dur="500"/>
                                        <p:tgtEl>
                                          <p:spTgt spid="262146">
                                            <p:txEl>
                                              <p:charRg st="238" end="2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621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P spid="262147" grpId="0" bldLvl="0" animBg="1"/>
      <p:bldP spid="26214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7" name="文本占位符 263169"/>
          <p:cNvSpPr>
            <a:spLocks noGrp="1"/>
          </p:cNvSpPr>
          <p:nvPr>
            <p:ph idx="1"/>
          </p:nvPr>
        </p:nvSpPr>
        <p:spPr>
          <a:xfrm>
            <a:off x="685800" y="558800"/>
            <a:ext cx="8458200"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12.</a:t>
            </a:r>
            <a:r>
              <a:rPr lang="zh-CN" altLang="en-US" sz="2800" b="1" dirty="0">
                <a:latin typeface="Times New Roman" panose="02020803070505020304" pitchFamily="18" charset="0"/>
                <a:sym typeface="Symbol" pitchFamily="18" charset="2"/>
              </a:rPr>
              <a:t>若</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endParaRPr lang="en-US" altLang="zh-CN" sz="2800" b="1">
              <a:latin typeface="Times New Roman" panose="02020803070505020304" pitchFamily="18" charset="0"/>
            </a:endParaRPr>
          </a:p>
        </p:txBody>
      </p:sp>
      <p:sp>
        <p:nvSpPr>
          <p:cNvPr id="60418" name="矩形 263170"/>
          <p:cNvSpPr/>
          <p:nvPr/>
        </p:nvSpPr>
        <p:spPr>
          <a:xfrm>
            <a:off x="685800" y="1701800"/>
            <a:ext cx="8458200" cy="4394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由</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 </a:t>
            </a:r>
            <a:r>
              <a:rPr lang="zh-CN" altLang="en-US" sz="2800" b="1">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=1</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从而    </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即</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的公因式都是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但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h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的公因式只能是非零常数</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1" name="标题 264193"/>
          <p:cNvSpPr>
            <a:spLocks noGrp="1"/>
          </p:cNvSpPr>
          <p:nvPr>
            <p:ph type="title"/>
          </p:nvPr>
        </p:nvSpPr>
        <p:spPr>
          <a:xfrm>
            <a:off x="533400" y="925513"/>
            <a:ext cx="77104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5    </a:t>
            </a:r>
            <a:r>
              <a:rPr lang="zh-CN" altLang="en-US" sz="4000" b="1" dirty="0">
                <a:latin typeface="Times New Roman" panose="02020803070505020304" pitchFamily="18" charset="0"/>
                <a:ea typeface="宋体" panose="02010600030101010101" pitchFamily="2" charset="-122"/>
              </a:rPr>
              <a:t>因式分解定理</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61442" name="文本占位符 264194"/>
          <p:cNvSpPr>
            <a:spLocks noGrp="1"/>
          </p:cNvSpPr>
          <p:nvPr>
            <p:ph idx="1"/>
          </p:nvPr>
        </p:nvSpPr>
        <p:spPr>
          <a:xfrm>
            <a:off x="1876425" y="2381250"/>
            <a:ext cx="5791200" cy="3352800"/>
          </a:xfrm>
        </p:spPr>
        <p:txBody>
          <a:bodyPr anchor="t"/>
          <a:p>
            <a:pPr algn="just"/>
            <a:r>
              <a:rPr lang="zh-CN" altLang="en-US" b="1" dirty="0">
                <a:latin typeface="宋体" panose="02010600030101010101" pitchFamily="2" charset="-122"/>
              </a:rPr>
              <a:t>不可约多项式概念、性质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因式分解及唯一性定理</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多项式因式分解的标准形式   </a:t>
            </a:r>
            <a:endParaRPr lang="zh-CN" altLang="en-US">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5" name="标题 265217"/>
          <p:cNvSpPr>
            <a:spLocks noGrp="1"/>
          </p:cNvSpPr>
          <p:nvPr>
            <p:ph type="title"/>
          </p:nvPr>
        </p:nvSpPr>
        <p:spPr>
          <a:xfrm>
            <a:off x="871538" y="547688"/>
            <a:ext cx="2938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不可约多项式</a:t>
            </a:r>
            <a:endParaRPr lang="zh-CN" altLang="en-US" sz="2800" b="1">
              <a:latin typeface="Times New Roman" panose="02020803070505020304" pitchFamily="18" charset="0"/>
              <a:ea typeface="宋体" panose="02010600030101010101" pitchFamily="2" charset="-122"/>
            </a:endParaRPr>
          </a:p>
        </p:txBody>
      </p:sp>
      <p:sp>
        <p:nvSpPr>
          <p:cNvPr id="265219" name="内容占位符 265218"/>
          <p:cNvSpPr>
            <a:spLocks noGrp="1"/>
          </p:cNvSpPr>
          <p:nvPr>
            <p:ph idx="1"/>
          </p:nvPr>
        </p:nvSpPr>
        <p:spPr>
          <a:xfrm>
            <a:off x="685800" y="1295400"/>
            <a:ext cx="8110538" cy="5105400"/>
          </a:xfrm>
        </p:spPr>
        <p:txBody>
          <a:bodyPr anchor="t"/>
          <a:p>
            <a:pPr>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8</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sym typeface="Symbol" pitchFamily="18" charset="2"/>
              </a:rPr>
              <a:t>如果</a:t>
            </a:r>
            <a:r>
              <a:rPr lang="zh-CN" altLang="en-US" sz="2800" b="1" dirty="0">
                <a:solidFill>
                  <a:schemeClr val="tx2"/>
                </a:solidFill>
                <a:latin typeface="宋体" panose="02010600030101010101" pitchFamily="2" charset="-122"/>
              </a:rPr>
              <a:t>数域</a:t>
            </a:r>
            <a:r>
              <a:rPr lang="en-US" altLang="zh-CN" sz="2800" b="1" i="1">
                <a:solidFill>
                  <a:schemeClr val="tx2"/>
                </a:solidFill>
                <a:latin typeface="Times New Roman" panose="02020803070505020304" pitchFamily="18" charset="0"/>
              </a:rPr>
              <a:t>P</a:t>
            </a:r>
            <a:r>
              <a:rPr lang="zh-CN" altLang="en-US" sz="2800" b="1" dirty="0">
                <a:solidFill>
                  <a:schemeClr val="tx2"/>
                </a:solidFill>
                <a:latin typeface="宋体" panose="02010600030101010101" pitchFamily="2" charset="-122"/>
              </a:rPr>
              <a:t>上</a:t>
            </a:r>
            <a:r>
              <a:rPr lang="zh-CN" altLang="en-US" sz="2800" b="1" dirty="0">
                <a:latin typeface="宋体" panose="02010600030101010101" pitchFamily="2" charset="-122"/>
              </a:rPr>
              <a:t>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不能表</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上的两个次数比</a:t>
            </a:r>
            <a:r>
              <a:rPr lang="en-US" altLang="zh-CN" sz="2800" b="1" i="1">
                <a:latin typeface="Times New Roman" panose="02020803070505020304" pitchFamily="18" charset="0"/>
                <a:sym typeface="Symbol" pitchFamily="18" charset="2"/>
              </a:rPr>
              <a:t>p</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的次数低的多项</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称其为域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a:t>
            </a:r>
            <a:r>
              <a:rPr lang="zh-CN" altLang="en-US" sz="2800" b="1" dirty="0">
                <a:solidFill>
                  <a:schemeClr val="tx2"/>
                </a:solidFill>
                <a:latin typeface="宋体" panose="02010600030101010101" pitchFamily="2" charset="-122"/>
                <a:sym typeface="Symbol" pitchFamily="18" charset="2"/>
              </a:rPr>
              <a:t>不可约多项式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按照定义：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一次多项式总是不可约多项式；</a:t>
            </a:r>
            <a:endParaRPr lang="zh-CN" altLang="en-US" sz="2800" b="1" dirty="0">
              <a:latin typeface="宋体" panose="02010600030101010101" pitchFamily="2" charset="-122"/>
            </a:endParaRPr>
          </a:p>
          <a:p>
            <a:pPr>
              <a:lnSpc>
                <a:spcPct val="90000"/>
              </a:lnSpc>
              <a:buNone/>
            </a:pPr>
            <a:r>
              <a:rPr lang="zh-CN" altLang="en-US"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多项式是否可约依赖于数域；</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如 </a:t>
            </a: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dirty="0">
                <a:latin typeface="宋体" panose="02010600030101010101" pitchFamily="2" charset="-122"/>
              </a:rPr>
              <a:t>+2</a:t>
            </a:r>
            <a:r>
              <a:rPr lang="zh-CN" altLang="en-US" sz="2800" b="1" dirty="0">
                <a:latin typeface="宋体" panose="02010600030101010101" pitchFamily="2" charset="-122"/>
              </a:rPr>
              <a:t>在实数域上不可约</a:t>
            </a:r>
            <a:r>
              <a:rPr lang="en-US" altLang="zh-CN" sz="2800" b="1" dirty="0">
                <a:latin typeface="宋体" panose="02010600030101010101" pitchFamily="2" charset="-122"/>
              </a:rPr>
              <a:t>,</a:t>
            </a:r>
            <a:r>
              <a:rPr lang="zh-CN" altLang="en-US" sz="2800" b="1" dirty="0">
                <a:latin typeface="宋体" panose="02010600030101010101" pitchFamily="2" charset="-122"/>
              </a:rPr>
              <a:t>在复数域上</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可约</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③</a:t>
            </a:r>
            <a:r>
              <a:rPr lang="zh-CN" altLang="en-US" sz="2800" b="1" dirty="0">
                <a:latin typeface="宋体" panose="02010600030101010101" pitchFamily="2" charset="-122"/>
              </a:rPr>
              <a:t>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宋体" panose="02010600030101010101" pitchFamily="2" charset="-122"/>
              </a:rPr>
              <a:t>c</a:t>
            </a:r>
            <a:r>
              <a:rPr lang="zh-CN" altLang="en-US" sz="2800" b="1">
                <a:latin typeface="宋体" panose="02010600030101010101" pitchFamily="2" charset="-122"/>
              </a:rPr>
              <a:t>及</a:t>
            </a:r>
            <a:r>
              <a:rPr lang="en-US" altLang="zh-CN" sz="2800" b="1" i="1" err="1">
                <a:latin typeface="宋体" panose="02010600030101010101" pitchFamily="2" charset="-122"/>
              </a:rPr>
              <a:t>c</a:t>
            </a:r>
            <a:r>
              <a:rPr lang="en-US" altLang="zh-CN" sz="2800" b="1" i="1" err="1">
                <a:latin typeface="Times New Roman" panose="02020803070505020304" pitchFamily="18" charset="0"/>
                <a:sym typeface="Symbol" pitchFamily="18" charset="2"/>
              </a:rPr>
              <a:t>p</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 0)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28"/>
                                            </p:txEl>
                                          </p:spTgt>
                                        </p:tgtEl>
                                        <p:attrNameLst>
                                          <p:attrName>style.visibility</p:attrName>
                                        </p:attrNameLst>
                                      </p:cBhvr>
                                      <p:to>
                                        <p:strVal val="visible"/>
                                      </p:to>
                                    </p:set>
                                    <p:animEffect transition="in" filter="wipe(left)">
                                      <p:cBhvr>
                                        <p:cTn id="7" dur="500"/>
                                        <p:tgtEl>
                                          <p:spTgt spid="2652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28" end="54"/>
                                            </p:txEl>
                                          </p:spTgt>
                                        </p:tgtEl>
                                        <p:attrNameLst>
                                          <p:attrName>style.visibility</p:attrName>
                                        </p:attrNameLst>
                                      </p:cBhvr>
                                      <p:to>
                                        <p:strVal val="visible"/>
                                      </p:to>
                                    </p:set>
                                    <p:animEffect transition="in" filter="wipe(left)">
                                      <p:cBhvr>
                                        <p:cTn id="12" dur="500"/>
                                        <p:tgtEl>
                                          <p:spTgt spid="26521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54" end="77"/>
                                            </p:txEl>
                                          </p:spTgt>
                                        </p:tgtEl>
                                        <p:attrNameLst>
                                          <p:attrName>style.visibility</p:attrName>
                                        </p:attrNameLst>
                                      </p:cBhvr>
                                      <p:to>
                                        <p:strVal val="visible"/>
                                      </p:to>
                                    </p:set>
                                    <p:animEffect transition="in" filter="wipe(left)">
                                      <p:cBhvr>
                                        <p:cTn id="17" dur="500"/>
                                        <p:tgtEl>
                                          <p:spTgt spid="265219">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8" end="86"/>
                                            </p:txEl>
                                          </p:spTgt>
                                        </p:tgtEl>
                                        <p:attrNameLst>
                                          <p:attrName>style.visibility</p:attrName>
                                        </p:attrNameLst>
                                      </p:cBhvr>
                                      <p:to>
                                        <p:strVal val="visible"/>
                                      </p:to>
                                    </p:set>
                                    <p:animEffect transition="in" filter="wipe(left)">
                                      <p:cBhvr>
                                        <p:cTn id="22" dur="500"/>
                                        <p:tgtEl>
                                          <p:spTgt spid="265219">
                                            <p:txEl>
                                              <p:charRg st="7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19">
                                            <p:txEl>
                                              <p:charRg st="86" end="103"/>
                                            </p:txEl>
                                          </p:spTgt>
                                        </p:tgtEl>
                                        <p:attrNameLst>
                                          <p:attrName>style.visibility</p:attrName>
                                        </p:attrNameLst>
                                      </p:cBhvr>
                                      <p:to>
                                        <p:strVal val="visible"/>
                                      </p:to>
                                    </p:set>
                                    <p:animEffect transition="in" filter="wipe(left)">
                                      <p:cBhvr>
                                        <p:cTn id="27" dur="500"/>
                                        <p:tgtEl>
                                          <p:spTgt spid="265219">
                                            <p:txEl>
                                              <p:charRg st="86"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19">
                                            <p:txEl>
                                              <p:charRg st="103" end="119"/>
                                            </p:txEl>
                                          </p:spTgt>
                                        </p:tgtEl>
                                        <p:attrNameLst>
                                          <p:attrName>style.visibility</p:attrName>
                                        </p:attrNameLst>
                                      </p:cBhvr>
                                      <p:to>
                                        <p:strVal val="visible"/>
                                      </p:to>
                                    </p:set>
                                    <p:animEffect transition="in" filter="wipe(left)">
                                      <p:cBhvr>
                                        <p:cTn id="32" dur="500"/>
                                        <p:tgtEl>
                                          <p:spTgt spid="265219">
                                            <p:txEl>
                                              <p:charRg st="103"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5219">
                                            <p:txEl>
                                              <p:charRg st="119" end="150"/>
                                            </p:txEl>
                                          </p:spTgt>
                                        </p:tgtEl>
                                        <p:attrNameLst>
                                          <p:attrName>style.visibility</p:attrName>
                                        </p:attrNameLst>
                                      </p:cBhvr>
                                      <p:to>
                                        <p:strVal val="visible"/>
                                      </p:to>
                                    </p:set>
                                    <p:animEffect transition="in" filter="wipe(left)">
                                      <p:cBhvr>
                                        <p:cTn id="37" dur="500"/>
                                        <p:tgtEl>
                                          <p:spTgt spid="265219">
                                            <p:txEl>
                                              <p:charRg st="119"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19">
                                            <p:txEl>
                                              <p:charRg st="150" end="154"/>
                                            </p:txEl>
                                          </p:spTgt>
                                        </p:tgtEl>
                                        <p:attrNameLst>
                                          <p:attrName>style.visibility</p:attrName>
                                        </p:attrNameLst>
                                      </p:cBhvr>
                                      <p:to>
                                        <p:strVal val="visible"/>
                                      </p:to>
                                    </p:set>
                                    <p:animEffect transition="in" filter="wipe(left)">
                                      <p:cBhvr>
                                        <p:cTn id="42" dur="500"/>
                                        <p:tgtEl>
                                          <p:spTgt spid="265219">
                                            <p:txEl>
                                              <p:charRg st="150" end="1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5219">
                                            <p:txEl>
                                              <p:charRg st="154" end="186"/>
                                            </p:txEl>
                                          </p:spTgt>
                                        </p:tgtEl>
                                        <p:attrNameLst>
                                          <p:attrName>style.visibility</p:attrName>
                                        </p:attrNameLst>
                                      </p:cBhvr>
                                      <p:to>
                                        <p:strVal val="visible"/>
                                      </p:to>
                                    </p:set>
                                    <p:animEffect transition="in" filter="wipe(left)">
                                      <p:cBhvr>
                                        <p:cTn id="47" dur="500"/>
                                        <p:tgtEl>
                                          <p:spTgt spid="265219">
                                            <p:txEl>
                                              <p:charRg st="154"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63489" name="标题 266241"/>
          <p:cNvSpPr>
            <a:spLocks noGrp="1"/>
          </p:cNvSpPr>
          <p:nvPr>
            <p:ph type="title"/>
          </p:nvPr>
        </p:nvSpPr>
        <p:spPr>
          <a:xfrm>
            <a:off x="609600" y="928688"/>
            <a:ext cx="1719263" cy="519112"/>
          </a:xfrm>
        </p:spPr>
        <p:txBody>
          <a:bodyPr wrap="square" anchor="b">
            <a:spAutoFit/>
          </a:bodyPr>
          <a:p>
            <a:r>
              <a:rPr lang="en-US" altLang="zh-CN" sz="2800" b="1" dirty="0">
                <a:latin typeface="宋体" panose="02010600030101010101" pitchFamily="2" charset="-122"/>
                <a:ea typeface="宋体" panose="02010600030101010101" pitchFamily="2" charset="-122"/>
              </a:rPr>
              <a:t>③</a:t>
            </a:r>
            <a:r>
              <a:rPr lang="zh-CN" altLang="en-US" sz="2800" b="1" dirty="0">
                <a:latin typeface="宋体" panose="02010600030101010101" pitchFamily="2" charset="-122"/>
                <a:ea typeface="宋体" panose="02010600030101010101" pitchFamily="2" charset="-122"/>
              </a:rPr>
              <a:t>的证明</a:t>
            </a:r>
            <a:endParaRPr lang="zh-CN" altLang="en-US" sz="2800" b="1">
              <a:latin typeface="宋体" panose="02010600030101010101" pitchFamily="2" charset="-122"/>
              <a:ea typeface="宋体" panose="02010600030101010101" pitchFamily="2" charset="-122"/>
            </a:endParaRPr>
          </a:p>
        </p:txBody>
      </p:sp>
      <p:sp>
        <p:nvSpPr>
          <p:cNvPr id="266243" name="内容占位符 266242"/>
          <p:cNvSpPr>
            <a:spLocks noGrp="1"/>
          </p:cNvSpPr>
          <p:nvPr>
            <p:ph idx="1"/>
          </p:nvPr>
        </p:nvSpPr>
        <p:spPr>
          <a:xfrm>
            <a:off x="652463" y="1546225"/>
            <a:ext cx="8110537" cy="42672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设</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为</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的因式，则</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，即有</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使 </a:t>
            </a:r>
            <a:endParaRPr lang="zh-CN" altLang="en-US" sz="2800" b="1">
              <a:latin typeface="Times New Roman" panose="02020803070505020304" pitchFamily="18" charset="0"/>
            </a:endParaRPr>
          </a:p>
          <a:p>
            <a:pPr>
              <a:buNone/>
            </a:pPr>
            <a:r>
              <a:rPr lang="zh-CN" altLang="en-US"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宋体" panose="02010600030101010101" pitchFamily="2" charset="-122"/>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不可约，即它不能表为两个次数比它低的多</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项式的乘积，因此</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sym typeface="Symbol" pitchFamily="18" charset="2"/>
              </a:rPr>
              <a:t>           </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=0</a:t>
            </a:r>
            <a:r>
              <a:rPr lang="zh-CN" altLang="en-US" sz="2800" b="1">
                <a:latin typeface="Times New Roman" panose="02020803070505020304" pitchFamily="18" charset="0"/>
              </a:rPr>
              <a:t>或</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=0</a:t>
            </a: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a:solidFill>
                  <a:schemeClr val="tx2"/>
                </a:solidFill>
                <a:latin typeface="Times New Roman Bold" panose="02020803070505020304" charset="0"/>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宋体" panose="02010600030101010101" pitchFamily="2" charset="-122"/>
              </a:rPr>
              <a:t>,</a:t>
            </a:r>
            <a:r>
              <a:rPr lang="zh-CN" altLang="en-US" sz="2800" b="1" dirty="0">
                <a:latin typeface="宋体" panose="02010600030101010101" pitchFamily="2" charset="-122"/>
              </a:rPr>
              <a:t>有 </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 </a:t>
            </a:r>
            <a:r>
              <a:rPr lang="en-US" altLang="zh-CN" sz="2800" b="1">
                <a:latin typeface="Times New Roman" panose="02020803070505020304" pitchFamily="18" charset="0"/>
                <a:sym typeface="Symbol" pitchFamily="18" charset="2"/>
              </a:rPr>
              <a:t>0,</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30000">
                <a:latin typeface="Times New Roman" panose="02020803070505020304" pitchFamily="18" charset="0"/>
              </a:rPr>
              <a:t>-1 </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若</a:t>
            </a:r>
            <a:r>
              <a:rPr lang="en-US" altLang="zh-CN" sz="2800" b="1">
                <a:solidFill>
                  <a:schemeClr val="tx2"/>
                </a:solidFill>
                <a:latin typeface="Times New Roman Bold" panose="02020803070505020304" charset="0"/>
                <a:sym typeface="宋体" panose="02010600030101010101" pitchFamily="2" charset="-122"/>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即：不可约多项式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Times New Roman" panose="02020803070505020304" pitchFamily="18" charset="0"/>
                <a:sym typeface="Symbol" pitchFamily="18" charset="2"/>
              </a:rPr>
              <a:t>c</a:t>
            </a:r>
            <a:r>
              <a:rPr lang="zh-CN" altLang="en-US" sz="2800" b="1">
                <a:latin typeface="宋体" panose="02010600030101010101" pitchFamily="2" charset="-122"/>
              </a:rPr>
              <a:t>及</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0) .</a:t>
            </a:r>
            <a:endParaRPr lang="en-US" altLang="zh-CN" sz="2800" b="1">
              <a:latin typeface="Times New Roman" panose="02020803070505020304"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charRg st="0" end="39"/>
                                            </p:txEl>
                                          </p:spTgt>
                                        </p:tgtEl>
                                        <p:attrNameLst>
                                          <p:attrName>style.visibility</p:attrName>
                                        </p:attrNameLst>
                                      </p:cBhvr>
                                      <p:to>
                                        <p:strVal val="visible"/>
                                      </p:to>
                                    </p:set>
                                    <p:animEffect transition="in" filter="wipe(left)">
                                      <p:cBhvr>
                                        <p:cTn id="7" dur="500"/>
                                        <p:tgtEl>
                                          <p:spTgt spid="26624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charRg st="39" end="78"/>
                                            </p:txEl>
                                          </p:spTgt>
                                        </p:tgtEl>
                                        <p:attrNameLst>
                                          <p:attrName>style.visibility</p:attrName>
                                        </p:attrNameLst>
                                      </p:cBhvr>
                                      <p:to>
                                        <p:strVal val="visible"/>
                                      </p:to>
                                    </p:set>
                                    <p:animEffect transition="in" filter="wipe(left)">
                                      <p:cBhvr>
                                        <p:cTn id="12" dur="500"/>
                                        <p:tgtEl>
                                          <p:spTgt spid="266243">
                                            <p:txEl>
                                              <p:charRg st="3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charRg st="78" end="104"/>
                                            </p:txEl>
                                          </p:spTgt>
                                        </p:tgtEl>
                                        <p:attrNameLst>
                                          <p:attrName>style.visibility</p:attrName>
                                        </p:attrNameLst>
                                      </p:cBhvr>
                                      <p:to>
                                        <p:strVal val="visible"/>
                                      </p:to>
                                    </p:set>
                                    <p:animEffect transition="in" filter="wipe(left)">
                                      <p:cBhvr>
                                        <p:cTn id="17" dur="500"/>
                                        <p:tgtEl>
                                          <p:spTgt spid="266243">
                                            <p:txEl>
                                              <p:charRg st="7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charRg st="104" end="113"/>
                                            </p:txEl>
                                          </p:spTgt>
                                        </p:tgtEl>
                                        <p:attrNameLst>
                                          <p:attrName>style.visibility</p:attrName>
                                        </p:attrNameLst>
                                      </p:cBhvr>
                                      <p:to>
                                        <p:strVal val="visible"/>
                                      </p:to>
                                    </p:set>
                                    <p:animEffect transition="in" filter="wipe(left)">
                                      <p:cBhvr>
                                        <p:cTn id="22" dur="500"/>
                                        <p:tgtEl>
                                          <p:spTgt spid="266243">
                                            <p:txEl>
                                              <p:charRg st="10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charRg st="113" end="145"/>
                                            </p:txEl>
                                          </p:spTgt>
                                        </p:tgtEl>
                                        <p:attrNameLst>
                                          <p:attrName>style.visibility</p:attrName>
                                        </p:attrNameLst>
                                      </p:cBhvr>
                                      <p:to>
                                        <p:strVal val="visible"/>
                                      </p:to>
                                    </p:set>
                                    <p:animEffect transition="in" filter="wipe(left)">
                                      <p:cBhvr>
                                        <p:cTn id="27" dur="500"/>
                                        <p:tgtEl>
                                          <p:spTgt spid="266243">
                                            <p:txEl>
                                              <p:charRg st="11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3">
                                            <p:txEl>
                                              <p:charRg st="145" end="193"/>
                                            </p:txEl>
                                          </p:spTgt>
                                        </p:tgtEl>
                                        <p:attrNameLst>
                                          <p:attrName>style.visibility</p:attrName>
                                        </p:attrNameLst>
                                      </p:cBhvr>
                                      <p:to>
                                        <p:strVal val="visible"/>
                                      </p:to>
                                    </p:set>
                                    <p:animEffect transition="in" filter="wipe(left)">
                                      <p:cBhvr>
                                        <p:cTn id="32" dur="500"/>
                                        <p:tgtEl>
                                          <p:spTgt spid="266243">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3">
                                            <p:txEl>
                                              <p:charRg st="193" end="220"/>
                                            </p:txEl>
                                          </p:spTgt>
                                        </p:tgtEl>
                                        <p:attrNameLst>
                                          <p:attrName>style.visibility</p:attrName>
                                        </p:attrNameLst>
                                      </p:cBhvr>
                                      <p:to>
                                        <p:strVal val="visible"/>
                                      </p:to>
                                    </p:set>
                                    <p:animEffect transition="in" filter="wipe(left)">
                                      <p:cBhvr>
                                        <p:cTn id="37" dur="500"/>
                                        <p:tgtEl>
                                          <p:spTgt spid="266243">
                                            <p:txEl>
                                              <p:charRg st="19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43">
                                            <p:txEl>
                                              <p:charRg st="220" end="252"/>
                                            </p:txEl>
                                          </p:spTgt>
                                        </p:tgtEl>
                                        <p:attrNameLst>
                                          <p:attrName>style.visibility</p:attrName>
                                        </p:attrNameLst>
                                      </p:cBhvr>
                                      <p:to>
                                        <p:strVal val="visible"/>
                                      </p:to>
                                    </p:set>
                                    <p:animEffect transition="in" filter="wipe(left)">
                                      <p:cBhvr>
                                        <p:cTn id="42" dur="500"/>
                                        <p:tgtEl>
                                          <p:spTgt spid="266243">
                                            <p:txEl>
                                              <p:charRg st="220"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3" name="标题 267265"/>
          <p:cNvSpPr>
            <a:spLocks noGrp="1"/>
          </p:cNvSpPr>
          <p:nvPr>
            <p:ph type="title"/>
          </p:nvPr>
        </p:nvSpPr>
        <p:spPr>
          <a:xfrm>
            <a:off x="871538" y="544513"/>
            <a:ext cx="4060825"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不可约多项式的性质</a:t>
            </a:r>
            <a:endParaRPr lang="zh-CN" altLang="en-US" sz="2800" b="1">
              <a:latin typeface="Times New Roman" panose="02020803070505020304" pitchFamily="18" charset="0"/>
              <a:ea typeface="宋体" panose="02010600030101010101" pitchFamily="2" charset="-122"/>
            </a:endParaRPr>
          </a:p>
        </p:txBody>
      </p:sp>
      <p:sp>
        <p:nvSpPr>
          <p:cNvPr id="267267" name="内容占位符 267266"/>
          <p:cNvSpPr>
            <a:spLocks noGrp="1"/>
          </p:cNvSpPr>
          <p:nvPr>
            <p:ph idx="1"/>
          </p:nvPr>
        </p:nvSpPr>
        <p:spPr>
          <a:xfrm>
            <a:off x="912813" y="1219200"/>
            <a:ext cx="8231187" cy="5181600"/>
          </a:xfrm>
        </p:spPr>
        <p:txBody>
          <a:bodyPr anchor="t"/>
          <a:p>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5</a:t>
            </a:r>
            <a:r>
              <a:rPr lang="zh-CN" altLang="en-US" sz="2800" b="1" dirty="0">
                <a:latin typeface="宋体" panose="02010600030101010101" pitchFamily="2" charset="-122"/>
              </a:rPr>
              <a:t>  如果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是不可约多项式，则</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或者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(ii)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由</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一定推出</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或者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设</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但</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不可约多项式</a:t>
            </a:r>
            <a:r>
              <a:rPr lang="en-US" altLang="zh-CN"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zh-CN" altLang="en-US" sz="2800" b="1">
                <a:latin typeface="Times New Roman" panose="02020803070505020304" pitchFamily="18" charset="0"/>
              </a:rPr>
              <a:t>或</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c</a:t>
            </a:r>
            <a:r>
              <a:rPr lang="en-US" altLang="zh-CN" sz="2800" b="1">
                <a:latin typeface="Times New Roman" panose="02020803070505020304" pitchFamily="18" charset="0"/>
                <a:sym typeface="Symbol" pitchFamily="18" charset="2"/>
              </a:rPr>
              <a:t>0,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首</a:t>
            </a:r>
            <a:endParaRPr lang="zh-CN" altLang="en-US" sz="2800" b="1" dirty="0">
              <a:latin typeface="Times New Roman" panose="02020803070505020304" pitchFamily="18" charset="0"/>
              <a:sym typeface="Symbol" pitchFamily="18" charset="2"/>
            </a:endParaRPr>
          </a:p>
          <a:p>
            <a:pPr>
              <a:buNone/>
            </a:pPr>
            <a:r>
              <a:rPr lang="zh-CN" altLang="en-US" sz="2800" b="1" dirty="0">
                <a:latin typeface="Times New Roman" panose="02020803070505020304" pitchFamily="18" charset="0"/>
                <a:sym typeface="Symbol" pitchFamily="18" charset="2"/>
              </a:rPr>
              <a:t>项系数为</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=1</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cp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solidFill>
                  <a:schemeClr val="tx2"/>
                </a:solidFill>
                <a:latin typeface="Times New Roman" panose="02020803070505020304" pitchFamily="18" charset="0"/>
                <a:sym typeface="Wingdings" panose="05000000000000000000" pitchFamily="2" charset="2"/>
              </a:rPr>
              <a:t>        (ii) </a:t>
            </a:r>
            <a:r>
              <a:rPr lang="en-US" altLang="zh-CN" sz="2800" b="1" i="1">
                <a:latin typeface="Times New Roman" panose="02020803070505020304" pitchFamily="18" charset="0"/>
              </a:rPr>
              <a:t> </a:t>
            </a:r>
            <a:r>
              <a:rPr lang="zh-CN" altLang="en-US" sz="2800" b="1">
                <a:latin typeface="Times New Roman" panose="02020803070505020304" pitchFamily="18" charset="0"/>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结论已经成立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0"/>
                                            </p:txEl>
                                          </p:spTgt>
                                        </p:tgtEl>
                                        <p:attrNameLst>
                                          <p:attrName>style.visibility</p:attrName>
                                        </p:attrNameLst>
                                      </p:cBhvr>
                                      <p:to>
                                        <p:strVal val="visible"/>
                                      </p:to>
                                    </p:set>
                                    <p:animEffect transition="in" filter="wipe(left)">
                                      <p:cBhvr>
                                        <p:cTn id="7" dur="500"/>
                                        <p:tgtEl>
                                          <p:spTgt spid="2672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0" end="64"/>
                                            </p:txEl>
                                          </p:spTgt>
                                        </p:tgtEl>
                                        <p:attrNameLst>
                                          <p:attrName>style.visibility</p:attrName>
                                        </p:attrNameLst>
                                      </p:cBhvr>
                                      <p:to>
                                        <p:strVal val="visible"/>
                                      </p:to>
                                    </p:set>
                                    <p:animEffect transition="in" filter="wipe(left)">
                                      <p:cBhvr>
                                        <p:cTn id="12" dur="500"/>
                                        <p:tgtEl>
                                          <p:spTgt spid="267267">
                                            <p:txEl>
                                              <p:charRg st="2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64" end="106"/>
                                            </p:txEl>
                                          </p:spTgt>
                                        </p:tgtEl>
                                        <p:attrNameLst>
                                          <p:attrName>style.visibility</p:attrName>
                                        </p:attrNameLst>
                                      </p:cBhvr>
                                      <p:to>
                                        <p:strVal val="visible"/>
                                      </p:to>
                                    </p:set>
                                    <p:animEffect transition="in" filter="wipe(left)">
                                      <p:cBhvr>
                                        <p:cTn id="17" dur="500"/>
                                        <p:tgtEl>
                                          <p:spTgt spid="267267">
                                            <p:txEl>
                                              <p:charRg st="6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106" end="137"/>
                                            </p:txEl>
                                          </p:spTgt>
                                        </p:tgtEl>
                                        <p:attrNameLst>
                                          <p:attrName>style.visibility</p:attrName>
                                        </p:attrNameLst>
                                      </p:cBhvr>
                                      <p:to>
                                        <p:strVal val="visible"/>
                                      </p:to>
                                    </p:set>
                                    <p:animEffect transition="in" filter="wipe(left)">
                                      <p:cBhvr>
                                        <p:cTn id="22" dur="500"/>
                                        <p:tgtEl>
                                          <p:spTgt spid="267267">
                                            <p:txEl>
                                              <p:charRg st="106"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charRg st="137" end="179"/>
                                            </p:txEl>
                                          </p:spTgt>
                                        </p:tgtEl>
                                        <p:attrNameLst>
                                          <p:attrName>style.visibility</p:attrName>
                                        </p:attrNameLst>
                                      </p:cBhvr>
                                      <p:to>
                                        <p:strVal val="visible"/>
                                      </p:to>
                                    </p:set>
                                    <p:animEffect transition="in" filter="wipe(left)">
                                      <p:cBhvr>
                                        <p:cTn id="27" dur="500"/>
                                        <p:tgtEl>
                                          <p:spTgt spid="267267">
                                            <p:txEl>
                                              <p:charRg st="137"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charRg st="179" end="218"/>
                                            </p:txEl>
                                          </p:spTgt>
                                        </p:tgtEl>
                                        <p:attrNameLst>
                                          <p:attrName>style.visibility</p:attrName>
                                        </p:attrNameLst>
                                      </p:cBhvr>
                                      <p:to>
                                        <p:strVal val="visible"/>
                                      </p:to>
                                    </p:set>
                                    <p:animEffect transition="in" filter="wipe(left)">
                                      <p:cBhvr>
                                        <p:cTn id="32" dur="500"/>
                                        <p:tgtEl>
                                          <p:spTgt spid="267267">
                                            <p:txEl>
                                              <p:charRg st="179"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7267">
                                            <p:txEl>
                                              <p:charRg st="218" end="226"/>
                                            </p:txEl>
                                          </p:spTgt>
                                        </p:tgtEl>
                                        <p:attrNameLst>
                                          <p:attrName>style.visibility</p:attrName>
                                        </p:attrNameLst>
                                      </p:cBhvr>
                                      <p:to>
                                        <p:strVal val="visible"/>
                                      </p:to>
                                    </p:set>
                                    <p:animEffect transition="in" filter="wipe(left)">
                                      <p:cBhvr>
                                        <p:cTn id="37" dur="500"/>
                                        <p:tgtEl>
                                          <p:spTgt spid="267267">
                                            <p:txEl>
                                              <p:charRg st="218"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67">
                                            <p:txEl>
                                              <p:charRg st="226" end="256"/>
                                            </p:txEl>
                                          </p:spTgt>
                                        </p:tgtEl>
                                        <p:attrNameLst>
                                          <p:attrName>style.visibility</p:attrName>
                                        </p:attrNameLst>
                                      </p:cBhvr>
                                      <p:to>
                                        <p:strVal val="visible"/>
                                      </p:to>
                                    </p:set>
                                    <p:animEffect transition="in" filter="wipe(left)">
                                      <p:cBhvr>
                                        <p:cTn id="42" dur="500"/>
                                        <p:tgtEl>
                                          <p:spTgt spid="267267">
                                            <p:txEl>
                                              <p:charRg st="226"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267">
                                            <p:txEl>
                                              <p:charRg st="256" end="288"/>
                                            </p:txEl>
                                          </p:spTgt>
                                        </p:tgtEl>
                                        <p:attrNameLst>
                                          <p:attrName>style.visibility</p:attrName>
                                        </p:attrNameLst>
                                      </p:cBhvr>
                                      <p:to>
                                        <p:strVal val="visible"/>
                                      </p:to>
                                    </p:set>
                                    <p:animEffect transition="in" filter="wipe(left)">
                                      <p:cBhvr>
                                        <p:cTn id="47" dur="500"/>
                                        <p:tgtEl>
                                          <p:spTgt spid="267267">
                                            <p:txEl>
                                              <p:charRg st="256"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267">
                                            <p:txEl>
                                              <p:charRg st="288" end="322"/>
                                            </p:txEl>
                                          </p:spTgt>
                                        </p:tgtEl>
                                        <p:attrNameLst>
                                          <p:attrName>style.visibility</p:attrName>
                                        </p:attrNameLst>
                                      </p:cBhvr>
                                      <p:to>
                                        <p:strVal val="visible"/>
                                      </p:to>
                                    </p:set>
                                    <p:animEffect transition="in" filter="wipe(left)">
                                      <p:cBhvr>
                                        <p:cTn id="52" dur="500"/>
                                        <p:tgtEl>
                                          <p:spTgt spid="267267">
                                            <p:txEl>
                                              <p:charRg st="288"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标题 182273"/>
          <p:cNvSpPr>
            <a:spLocks noGrp="1"/>
          </p:cNvSpPr>
          <p:nvPr>
            <p:ph type="title"/>
          </p:nvPr>
        </p:nvSpPr>
        <p:spPr>
          <a:xfrm>
            <a:off x="381000" y="1109663"/>
            <a:ext cx="7935913" cy="522287"/>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  3. </a:t>
            </a:r>
            <a:r>
              <a:rPr lang="zh-CN" altLang="en-US" sz="2800" b="1" dirty="0">
                <a:solidFill>
                  <a:schemeClr val="tx1"/>
                </a:solidFill>
                <a:latin typeface="宋体" panose="02010600030101010101" pitchFamily="2" charset="-122"/>
                <a:ea typeface="宋体" panose="02010600030101010101" pitchFamily="2" charset="-122"/>
              </a:rPr>
              <a:t>任何数域都包含有理数域作为它的一部分</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2275" name="内容占位符 182274"/>
          <p:cNvSpPr>
            <a:spLocks noGrp="1"/>
          </p:cNvSpPr>
          <p:nvPr>
            <p:ph idx="1"/>
          </p:nvPr>
        </p:nvSpPr>
        <p:spPr>
          <a:xfrm>
            <a:off x="685800" y="1752600"/>
            <a:ext cx="7772400" cy="4343400"/>
          </a:xfrm>
        </p:spPr>
        <p:txBody>
          <a:bodyPr anchor="t"/>
          <a:p>
            <a:pPr algn="just">
              <a:buNone/>
            </a:pPr>
            <a:r>
              <a:rPr lang="zh-CN" altLang="en-US" sz="2800" b="1" dirty="0">
                <a:solidFill>
                  <a:schemeClr val="tx2"/>
                </a:solidFill>
                <a:latin typeface="宋体" panose="02010600030101010101" pitchFamily="2" charset="-122"/>
              </a:rPr>
              <a:t>证：</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为一个数域</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由定义知</a:t>
            </a:r>
            <a:r>
              <a:rPr lang="en-US" altLang="zh-CN" sz="2800" b="1">
                <a:latin typeface="宋体" panose="02010600030101010101" pitchFamily="2" charset="-122"/>
              </a:rPr>
              <a:t>1</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，又</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对加法封闭知：</a:t>
            </a:r>
            <a:r>
              <a:rPr lang="en-US" altLang="zh-CN" sz="2800" b="1" dirty="0">
                <a:latin typeface="宋体" panose="02010600030101010101" pitchFamily="2" charset="-122"/>
                <a:sym typeface="Symbol" pitchFamily="18" charset="2"/>
              </a:rPr>
              <a:t>1+1=2</a:t>
            </a:r>
            <a:r>
              <a:rPr lang="zh-CN" altLang="en-US" sz="2800" b="1" dirty="0">
                <a:latin typeface="宋体" panose="02010600030101010101" pitchFamily="2" charset="-122"/>
                <a:sym typeface="Symbol" pitchFamily="18" charset="2"/>
              </a:rPr>
              <a:t>，</a:t>
            </a:r>
            <a:endParaRPr lang="zh-CN" altLang="en-US" sz="2800" b="1" dirty="0">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1+2=3</a:t>
            </a:r>
            <a:r>
              <a:rPr lang="zh-CN" altLang="en-US"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包含所有自然数；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由</a:t>
            </a:r>
            <a:r>
              <a:rPr lang="en-US" altLang="zh-CN" sz="2800" b="1">
                <a:latin typeface="宋体" panose="02010600030101010101" pitchFamily="2" charset="-122"/>
              </a:rPr>
              <a:t>0</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及</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对减法的封闭性知：</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包含所有负</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整数，因而</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包含所有整数；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任何一个有理数都可以表为两个整数的商，</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由</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对除法的封闭性知：</a:t>
            </a:r>
            <a:r>
              <a:rPr lang="en-US" altLang="zh-CN" sz="2800" b="1">
                <a:latin typeface="宋体" panose="02010600030101010101" pitchFamily="2" charset="-122"/>
                <a:sym typeface="Symbol" pitchFamily="18" charset="2"/>
              </a:rPr>
              <a:t>P</a:t>
            </a:r>
            <a:r>
              <a:rPr lang="zh-CN" altLang="en-US" sz="2800" b="1" dirty="0">
                <a:latin typeface="宋体" panose="02010600030101010101" pitchFamily="2" charset="-122"/>
              </a:rPr>
              <a:t>包含所有有理数</a:t>
            </a:r>
            <a:r>
              <a:rPr lang="en-US" altLang="zh-CN" sz="2800" b="1" dirty="0">
                <a:latin typeface="宋体" panose="02010600030101010101" pitchFamily="2" charset="-122"/>
              </a:rPr>
              <a:t>.</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任何数域都包含有理数域作为它的一部分</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charRg st="0" end="11"/>
                                            </p:txEl>
                                          </p:spTgt>
                                        </p:tgtEl>
                                        <p:attrNameLst>
                                          <p:attrName>style.visibility</p:attrName>
                                        </p:attrNameLst>
                                      </p:cBhvr>
                                      <p:to>
                                        <p:strVal val="visible"/>
                                      </p:to>
                                    </p:set>
                                    <p:animEffect transition="in" filter="wipe(left)">
                                      <p:cBhvr>
                                        <p:cTn id="7" dur="500"/>
                                        <p:tgtEl>
                                          <p:spTgt spid="18227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charRg st="11" end="39"/>
                                            </p:txEl>
                                          </p:spTgt>
                                        </p:tgtEl>
                                        <p:attrNameLst>
                                          <p:attrName>style.visibility</p:attrName>
                                        </p:attrNameLst>
                                      </p:cBhvr>
                                      <p:to>
                                        <p:strVal val="visible"/>
                                      </p:to>
                                    </p:set>
                                    <p:animEffect transition="in" filter="wipe(left)">
                                      <p:cBhvr>
                                        <p:cTn id="12" dur="500"/>
                                        <p:tgtEl>
                                          <p:spTgt spid="182275">
                                            <p:txEl>
                                              <p:charRg st="11"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charRg st="39" end="56"/>
                                            </p:txEl>
                                          </p:spTgt>
                                        </p:tgtEl>
                                        <p:attrNameLst>
                                          <p:attrName>style.visibility</p:attrName>
                                        </p:attrNameLst>
                                      </p:cBhvr>
                                      <p:to>
                                        <p:strVal val="visible"/>
                                      </p:to>
                                    </p:set>
                                    <p:animEffect transition="in" filter="wipe(left)">
                                      <p:cBhvr>
                                        <p:cTn id="17" dur="500"/>
                                        <p:tgtEl>
                                          <p:spTgt spid="18227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5">
                                            <p:txEl>
                                              <p:charRg st="56" end="82"/>
                                            </p:txEl>
                                          </p:spTgt>
                                        </p:tgtEl>
                                        <p:attrNameLst>
                                          <p:attrName>style.visibility</p:attrName>
                                        </p:attrNameLst>
                                      </p:cBhvr>
                                      <p:to>
                                        <p:strVal val="visible"/>
                                      </p:to>
                                    </p:set>
                                    <p:animEffect transition="in" filter="wipe(left)">
                                      <p:cBhvr>
                                        <p:cTn id="22" dur="500"/>
                                        <p:tgtEl>
                                          <p:spTgt spid="182275">
                                            <p:txEl>
                                              <p:charRg st="56"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275">
                                            <p:txEl>
                                              <p:charRg st="82" end="96"/>
                                            </p:txEl>
                                          </p:spTgt>
                                        </p:tgtEl>
                                        <p:attrNameLst>
                                          <p:attrName>style.visibility</p:attrName>
                                        </p:attrNameLst>
                                      </p:cBhvr>
                                      <p:to>
                                        <p:strVal val="visible"/>
                                      </p:to>
                                    </p:set>
                                    <p:animEffect transition="in" filter="wipe(left)">
                                      <p:cBhvr>
                                        <p:cTn id="27" dur="500"/>
                                        <p:tgtEl>
                                          <p:spTgt spid="182275">
                                            <p:txEl>
                                              <p:charRg st="82"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charRg st="96" end="120"/>
                                            </p:txEl>
                                          </p:spTgt>
                                        </p:tgtEl>
                                        <p:attrNameLst>
                                          <p:attrName>style.visibility</p:attrName>
                                        </p:attrNameLst>
                                      </p:cBhvr>
                                      <p:to>
                                        <p:strVal val="visible"/>
                                      </p:to>
                                    </p:set>
                                    <p:animEffect transition="in" filter="wipe(left)">
                                      <p:cBhvr>
                                        <p:cTn id="32" dur="500"/>
                                        <p:tgtEl>
                                          <p:spTgt spid="182275">
                                            <p:txEl>
                                              <p:charRg st="96"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75">
                                            <p:txEl>
                                              <p:charRg st="120" end="142"/>
                                            </p:txEl>
                                          </p:spTgt>
                                        </p:tgtEl>
                                        <p:attrNameLst>
                                          <p:attrName>style.visibility</p:attrName>
                                        </p:attrNameLst>
                                      </p:cBhvr>
                                      <p:to>
                                        <p:strVal val="visible"/>
                                      </p:to>
                                    </p:set>
                                    <p:animEffect transition="in" filter="wipe(left)">
                                      <p:cBhvr>
                                        <p:cTn id="37" dur="500"/>
                                        <p:tgtEl>
                                          <p:spTgt spid="182275">
                                            <p:txEl>
                                              <p:charRg st="120"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2275">
                                            <p:txEl>
                                              <p:charRg st="142" end="166"/>
                                            </p:txEl>
                                          </p:spTgt>
                                        </p:tgtEl>
                                        <p:attrNameLst>
                                          <p:attrName>style.visibility</p:attrName>
                                        </p:attrNameLst>
                                      </p:cBhvr>
                                      <p:to>
                                        <p:strVal val="visible"/>
                                      </p:to>
                                    </p:set>
                                    <p:animEffect transition="in" filter="wipe(left)">
                                      <p:cBhvr>
                                        <p:cTn id="42" dur="500"/>
                                        <p:tgtEl>
                                          <p:spTgt spid="182275">
                                            <p:txEl>
                                              <p:charRg st="14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7" name="标题 268289"/>
          <p:cNvSpPr>
            <a:spLocks noGrp="1"/>
          </p:cNvSpPr>
          <p:nvPr>
            <p:ph type="title"/>
          </p:nvPr>
        </p:nvSpPr>
        <p:spPr>
          <a:xfrm>
            <a:off x="609600" y="925513"/>
            <a:ext cx="2162175"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zh-CN" altLang="en-US" sz="2800" b="1" dirty="0">
                <a:solidFill>
                  <a:schemeClr val="tx1"/>
                </a:solidFill>
                <a:latin typeface="宋体" panose="02010600030101010101" pitchFamily="2" charset="-122"/>
                <a:ea typeface="宋体" panose="02010600030101010101" pitchFamily="2" charset="-122"/>
              </a:rPr>
              <a:t>(续)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8291" name="内容占位符 268290"/>
          <p:cNvSpPr>
            <a:spLocks noGrp="1"/>
          </p:cNvSpPr>
          <p:nvPr>
            <p:ph idx="1"/>
          </p:nvPr>
        </p:nvSpPr>
        <p:spPr>
          <a:xfrm>
            <a:off x="754063" y="1644650"/>
            <a:ext cx="8110537" cy="44958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必有</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再由互素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多项式的性质</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g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=1,</a:t>
            </a:r>
            <a:r>
              <a:rPr lang="zh-CN" altLang="en-US" sz="2800" b="1">
                <a:solidFill>
                  <a:schemeClr val="tx2"/>
                </a:solidFill>
                <a:latin typeface="宋体" panose="02010600030101010101" pitchFamily="2" charset="-122"/>
              </a:rPr>
              <a:t>且</a:t>
            </a:r>
            <a:r>
              <a:rPr lang="en-US" altLang="zh-CN" sz="2800" b="1" i="1">
                <a:solidFill>
                  <a:schemeClr val="tx2"/>
                </a:solidFill>
                <a:latin typeface="Times New Roman" panose="02020803070505020304" pitchFamily="18" charset="0"/>
              </a:rPr>
              <a:t>f 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solidFill>
                  <a:schemeClr val="tx2"/>
                </a:solidFill>
                <a:latin typeface="Times New Roman" panose="02020803070505020304" pitchFamily="18" charset="0"/>
                <a:sym typeface="Symbol" pitchFamily="18" charset="2"/>
              </a:rPr>
              <a:t>,</a:t>
            </a:r>
            <a:r>
              <a:rPr lang="zh-CN" altLang="en-US" sz="2800" b="1" dirty="0">
                <a:solidFill>
                  <a:schemeClr val="tx2"/>
                </a:solidFill>
                <a:latin typeface="Times New Roman" panose="02020803070505020304" pitchFamily="18" charset="0"/>
                <a:sym typeface="Symbol" pitchFamily="18" charset="2"/>
              </a:rPr>
              <a:t>则</a:t>
            </a:r>
            <a:endParaRPr lang="zh-CN" altLang="en-US" sz="2800" b="1" dirty="0">
              <a:solidFill>
                <a:schemeClr val="tx2"/>
              </a:solidFill>
              <a:latin typeface="Times New Roman" panose="02020803070505020304" pitchFamily="18" charset="0"/>
              <a:sym typeface="Symbol" pitchFamily="18" charset="2"/>
            </a:endParaRPr>
          </a:p>
          <a:p>
            <a:pPr>
              <a:buNone/>
            </a:pP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一般地，有如下结论：</a:t>
            </a:r>
            <a:endParaRPr lang="zh-CN" altLang="en-US"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如果不可约多项式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整除一些多项式</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的乘积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一定整除这些多项式之中的一个</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(用数学归纳法证明</a:t>
            </a:r>
            <a:r>
              <a:rPr lang="en-US" altLang="zh-CN" sz="2800" b="1" dirty="0">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40"/>
                                            </p:txEl>
                                          </p:spTgt>
                                        </p:tgtEl>
                                        <p:attrNameLst>
                                          <p:attrName>style.visibility</p:attrName>
                                        </p:attrNameLst>
                                      </p:cBhvr>
                                      <p:to>
                                        <p:strVal val="visible"/>
                                      </p:to>
                                    </p:set>
                                    <p:animEffect transition="in" filter="wipe(left)">
                                      <p:cBhvr>
                                        <p:cTn id="7" dur="500"/>
                                        <p:tgtEl>
                                          <p:spTgt spid="26829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40" end="79"/>
                                            </p:txEl>
                                          </p:spTgt>
                                        </p:tgtEl>
                                        <p:attrNameLst>
                                          <p:attrName>style.visibility</p:attrName>
                                        </p:attrNameLst>
                                      </p:cBhvr>
                                      <p:to>
                                        <p:strVal val="visible"/>
                                      </p:to>
                                    </p:set>
                                    <p:animEffect transition="in" filter="wipe(left)">
                                      <p:cBhvr>
                                        <p:cTn id="12" dur="500"/>
                                        <p:tgtEl>
                                          <p:spTgt spid="268291">
                                            <p:txEl>
                                              <p:charRg st="4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79" end="104"/>
                                            </p:txEl>
                                          </p:spTgt>
                                        </p:tgtEl>
                                        <p:attrNameLst>
                                          <p:attrName>style.visibility</p:attrName>
                                        </p:attrNameLst>
                                      </p:cBhvr>
                                      <p:to>
                                        <p:strVal val="visible"/>
                                      </p:to>
                                    </p:set>
                                    <p:animEffect transition="in" filter="wipe(left)">
                                      <p:cBhvr>
                                        <p:cTn id="17" dur="500"/>
                                        <p:tgtEl>
                                          <p:spTgt spid="268291">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104" end="109"/>
                                            </p:txEl>
                                          </p:spTgt>
                                        </p:tgtEl>
                                        <p:attrNameLst>
                                          <p:attrName>style.visibility</p:attrName>
                                        </p:attrNameLst>
                                      </p:cBhvr>
                                      <p:to>
                                        <p:strVal val="visible"/>
                                      </p:to>
                                    </p:set>
                                    <p:animEffect transition="in" filter="wipe(left)">
                                      <p:cBhvr>
                                        <p:cTn id="22" dur="500"/>
                                        <p:tgtEl>
                                          <p:spTgt spid="268291">
                                            <p:txEl>
                                              <p:charRg st="104"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8291">
                                            <p:txEl>
                                              <p:charRg st="109" end="124"/>
                                            </p:txEl>
                                          </p:spTgt>
                                        </p:tgtEl>
                                        <p:attrNameLst>
                                          <p:attrName>style.visibility</p:attrName>
                                        </p:attrNameLst>
                                      </p:cBhvr>
                                      <p:to>
                                        <p:strVal val="visible"/>
                                      </p:to>
                                    </p:set>
                                    <p:animEffect transition="in" filter="wipe(left)">
                                      <p:cBhvr>
                                        <p:cTn id="27" dur="500"/>
                                        <p:tgtEl>
                                          <p:spTgt spid="268291">
                                            <p:txEl>
                                              <p:charRg st="10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1">
                                            <p:txEl>
                                              <p:charRg st="124" end="149"/>
                                            </p:txEl>
                                          </p:spTgt>
                                        </p:tgtEl>
                                        <p:attrNameLst>
                                          <p:attrName>style.visibility</p:attrName>
                                        </p:attrNameLst>
                                      </p:cBhvr>
                                      <p:to>
                                        <p:strVal val="visible"/>
                                      </p:to>
                                    </p:set>
                                    <p:animEffect transition="in" filter="wipe(left)">
                                      <p:cBhvr>
                                        <p:cTn id="32" dur="500"/>
                                        <p:tgtEl>
                                          <p:spTgt spid="268291">
                                            <p:txEl>
                                              <p:charRg st="124"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1">
                                            <p:txEl>
                                              <p:charRg st="149" end="197"/>
                                            </p:txEl>
                                          </p:spTgt>
                                        </p:tgtEl>
                                        <p:attrNameLst>
                                          <p:attrName>style.visibility</p:attrName>
                                        </p:attrNameLst>
                                      </p:cBhvr>
                                      <p:to>
                                        <p:strVal val="visible"/>
                                      </p:to>
                                    </p:set>
                                    <p:animEffect transition="in" filter="wipe(left)">
                                      <p:cBhvr>
                                        <p:cTn id="37" dur="500"/>
                                        <p:tgtEl>
                                          <p:spTgt spid="268291">
                                            <p:txEl>
                                              <p:charRg st="149"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1">
                                            <p:txEl>
                                              <p:charRg st="197" end="214"/>
                                            </p:txEl>
                                          </p:spTgt>
                                        </p:tgtEl>
                                        <p:attrNameLst>
                                          <p:attrName>style.visibility</p:attrName>
                                        </p:attrNameLst>
                                      </p:cBhvr>
                                      <p:to>
                                        <p:strVal val="visible"/>
                                      </p:to>
                                    </p:set>
                                    <p:animEffect transition="in" filter="wipe(left)">
                                      <p:cBhvr>
                                        <p:cTn id="42" dur="500"/>
                                        <p:tgtEl>
                                          <p:spTgt spid="268291">
                                            <p:txEl>
                                              <p:charRg st="197"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1">
                                            <p:txEl>
                                              <p:charRg st="214" end="230"/>
                                            </p:txEl>
                                          </p:spTgt>
                                        </p:tgtEl>
                                        <p:attrNameLst>
                                          <p:attrName>style.visibility</p:attrName>
                                        </p:attrNameLst>
                                      </p:cBhvr>
                                      <p:to>
                                        <p:strVal val="visible"/>
                                      </p:to>
                                    </p:set>
                                    <p:animEffect transition="in" filter="wipe(left)">
                                      <p:cBhvr>
                                        <p:cTn id="47" dur="500"/>
                                        <p:tgtEl>
                                          <p:spTgt spid="268291">
                                            <p:txEl>
                                              <p:charRg st="214"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标题 269313"/>
          <p:cNvSpPr>
            <a:spLocks noGrp="1"/>
          </p:cNvSpPr>
          <p:nvPr>
            <p:ph type="title"/>
          </p:nvPr>
        </p:nvSpPr>
        <p:spPr>
          <a:xfrm>
            <a:off x="609600" y="188913"/>
            <a:ext cx="4310063"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因式分解及唯一性定理</a:t>
            </a:r>
            <a:r>
              <a:rPr lang="zh-CN" altLang="en-US" sz="2800" b="1" dirty="0">
                <a:solidFill>
                  <a:schemeClr val="tx1"/>
                </a:solidFill>
                <a:latin typeface="宋体" panose="02010600030101010101" pitchFamily="2" charset="-122"/>
                <a:ea typeface="宋体" panose="02010600030101010101" pitchFamily="2" charset="-122"/>
              </a:rPr>
              <a:t> </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269315" name="内容占位符 269314"/>
          <p:cNvSpPr>
            <a:spLocks noGrp="1"/>
          </p:cNvSpPr>
          <p:nvPr>
            <p:ph idx="1"/>
          </p:nvPr>
        </p:nvSpPr>
        <p:spPr>
          <a:xfrm>
            <a:off x="609600" y="936625"/>
            <a:ext cx="8305800" cy="5181600"/>
          </a:xfrm>
        </p:spPr>
        <p:txBody>
          <a:bodyPr anchor="t"/>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 数域</a:t>
            </a:r>
            <a:r>
              <a:rPr lang="en-US" altLang="zh-CN" sz="2800" b="1" i="1">
                <a:latin typeface="Times New Roman" panose="02020803070505020304" pitchFamily="18" charset="0"/>
              </a:rPr>
              <a:t>P</a:t>
            </a:r>
            <a:r>
              <a:rPr lang="zh-CN" altLang="en-US" sz="2800" b="1" dirty="0">
                <a:latin typeface="宋体" panose="02010600030101010101" pitchFamily="2" charset="-122"/>
              </a:rPr>
              <a:t>上每一个次数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都可以</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唯一地分解成数域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上一些不可约多项式的乘积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唯</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一性指：若有两个分解式</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baseline="-25000">
                <a:latin typeface="宋体" panose="02010600030101010101" pitchFamily="2" charset="-122"/>
              </a:rPr>
              <a:t>s</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q</a:t>
            </a:r>
            <a:r>
              <a:rPr lang="en-US" altLang="zh-CN" sz="2800" b="1" baseline="-25000">
                <a:latin typeface="宋体" panose="02010600030101010101" pitchFamily="2" charset="-122"/>
              </a:rPr>
              <a:t>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则必有</a:t>
            </a:r>
            <a:r>
              <a:rPr lang="en-US" altLang="zh-CN" sz="2800" b="1" i="1" dirty="0">
                <a:latin typeface="Times New Roman Bold Italic" panose="02020803070505020304" charset="0"/>
              </a:rPr>
              <a:t>s=t</a:t>
            </a:r>
            <a:r>
              <a:rPr lang="zh-CN" altLang="en-US" sz="2800" b="1" dirty="0">
                <a:latin typeface="宋体" panose="02010600030101010101" pitchFamily="2" charset="-122"/>
              </a:rPr>
              <a:t>，且适当排列因式的次序后有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i="1" baseline="-25000">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err="1">
                <a:latin typeface="Times New Roman" panose="02020803070505020304" pitchFamily="18" charset="0"/>
              </a:rPr>
              <a:t>q</a:t>
            </a:r>
            <a:r>
              <a:rPr lang="en-US" altLang="zh-CN" sz="2800" b="1" i="1" baseline="-25000" err="1">
                <a:latin typeface="宋体" panose="02010600030101010101" pitchFamily="2" charset="-122"/>
              </a:rPr>
              <a:t>i</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=1,2,</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Regular" panose="02020803070505020304" charset="0"/>
              </a:rPr>
              <a:t>1,2,</a:t>
            </a:r>
            <a:r>
              <a:rPr lang="en-US" altLang="zh-CN" sz="2800" b="1" i="1">
                <a:latin typeface="Times New Roman Regular" panose="02020803070505020304" charset="0"/>
                <a:sym typeface="Symbol" pitchFamily="18" charset="2"/>
              </a:rPr>
              <a:t>∙∙∙</a:t>
            </a:r>
            <a:r>
              <a:rPr lang="en-US" altLang="zh-CN" sz="2800" b="1" i="1" dirty="0">
                <a:latin typeface="Times New Roman Regular" panose="02020803070505020304" charset="0"/>
              </a:rPr>
              <a:t>,s</a:t>
            </a:r>
            <a:r>
              <a:rPr lang="en-US" altLang="zh-CN" sz="2800" b="1" dirty="0">
                <a:latin typeface="宋体" panose="02010600030101010101" pitchFamily="2" charset="-122"/>
              </a:rPr>
              <a:t>) </a:t>
            </a:r>
            <a:r>
              <a:rPr lang="zh-CN" altLang="en-US" sz="2800" b="1" dirty="0">
                <a:latin typeface="宋体" panose="02010600030101010101" pitchFamily="2" charset="-122"/>
              </a:rPr>
              <a:t>是一些非零常数</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endParaRPr lang="en-US" altLang="zh-CN" sz="2800" b="1">
              <a:solidFill>
                <a:schemeClr val="tx2"/>
              </a:solidFill>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dirty="0">
                <a:latin typeface="宋体" panose="02010600030101010101" pitchFamily="2" charset="-122"/>
              </a:rPr>
              <a:t>(</a:t>
            </a:r>
            <a:r>
              <a:rPr lang="zh-CN" altLang="en-US" sz="2800" b="1" dirty="0">
                <a:latin typeface="宋体" panose="02010600030101010101" pitchFamily="2" charset="-122"/>
              </a:rPr>
              <a:t>存在性</a:t>
            </a:r>
            <a:r>
              <a:rPr lang="en-US" altLang="zh-CN" sz="2800" b="1" dirty="0">
                <a:latin typeface="宋体" panose="02010600030101010101" pitchFamily="2" charset="-122"/>
              </a:rPr>
              <a:t>) </a:t>
            </a:r>
            <a:r>
              <a:rPr lang="zh-CN" altLang="en-US" sz="2800" b="1" dirty="0">
                <a:latin typeface="宋体" panose="02010600030101010101" pitchFamily="2" charset="-122"/>
              </a:rPr>
              <a:t>对</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的次数做数学归纳法</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由于一次多项式都是不可约的</a:t>
            </a:r>
            <a:r>
              <a:rPr lang="en-US" altLang="zh-CN" sz="2800" b="1" dirty="0">
                <a:latin typeface="宋体" panose="02010600030101010101" pitchFamily="2" charset="-122"/>
              </a:rPr>
              <a:t>,</a:t>
            </a:r>
            <a:r>
              <a:rPr lang="zh-CN" altLang="en-US" sz="2800" b="1" dirty="0">
                <a:latin typeface="宋体" panose="02010600030101010101" pitchFamily="2" charset="-122"/>
              </a:rPr>
              <a:t>所以</a:t>
            </a:r>
            <a:r>
              <a:rPr lang="en-US" altLang="zh-CN" sz="2800" b="1" i="1">
                <a:latin typeface="Times New Roman" panose="02020803070505020304" pitchFamily="18" charset="0"/>
              </a:rPr>
              <a:t>n</a:t>
            </a:r>
            <a:r>
              <a:rPr lang="en-US" altLang="zh-CN" sz="2800" b="1" dirty="0">
                <a:latin typeface="宋体" panose="02010600030101010101" pitchFamily="2" charset="-122"/>
              </a:rPr>
              <a:t>=1</a:t>
            </a:r>
            <a:r>
              <a:rPr lang="zh-CN" altLang="en-US" sz="2800" b="1" dirty="0">
                <a:latin typeface="宋体" panose="02010600030101010101" pitchFamily="2" charset="-122"/>
              </a:rPr>
              <a:t>时结论</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7"/>
                                            </p:txEl>
                                          </p:spTgt>
                                        </p:tgtEl>
                                        <p:attrNameLst>
                                          <p:attrName>style.visibility</p:attrName>
                                        </p:attrNameLst>
                                      </p:cBhvr>
                                      <p:to>
                                        <p:strVal val="visible"/>
                                      </p:to>
                                    </p:set>
                                    <p:animEffect transition="in" filter="wipe(left)">
                                      <p:cBhvr>
                                        <p:cTn id="7" dur="500"/>
                                        <p:tgtEl>
                                          <p:spTgt spid="26931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7" end="51"/>
                                            </p:txEl>
                                          </p:spTgt>
                                        </p:tgtEl>
                                        <p:attrNameLst>
                                          <p:attrName>style.visibility</p:attrName>
                                        </p:attrNameLst>
                                      </p:cBhvr>
                                      <p:to>
                                        <p:strVal val="visible"/>
                                      </p:to>
                                    </p:set>
                                    <p:animEffect transition="in" filter="wipe(left)">
                                      <p:cBhvr>
                                        <p:cTn id="12" dur="500"/>
                                        <p:tgtEl>
                                          <p:spTgt spid="269315">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51" end="63"/>
                                            </p:txEl>
                                          </p:spTgt>
                                        </p:tgtEl>
                                        <p:attrNameLst>
                                          <p:attrName>style.visibility</p:attrName>
                                        </p:attrNameLst>
                                      </p:cBhvr>
                                      <p:to>
                                        <p:strVal val="visible"/>
                                      </p:to>
                                    </p:set>
                                    <p:animEffect transition="in" filter="wipe(left)">
                                      <p:cBhvr>
                                        <p:cTn id="17" dur="500"/>
                                        <p:tgtEl>
                                          <p:spTgt spid="269315">
                                            <p:txEl>
                                              <p:charRg st="51"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3" end="113"/>
                                            </p:txEl>
                                          </p:spTgt>
                                        </p:tgtEl>
                                        <p:attrNameLst>
                                          <p:attrName>style.visibility</p:attrName>
                                        </p:attrNameLst>
                                      </p:cBhvr>
                                      <p:to>
                                        <p:strVal val="visible"/>
                                      </p:to>
                                    </p:set>
                                    <p:animEffect transition="in" filter="wipe(left)">
                                      <p:cBhvr>
                                        <p:cTn id="22" dur="500"/>
                                        <p:tgtEl>
                                          <p:spTgt spid="269315">
                                            <p:txEl>
                                              <p:charRg st="6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charRg st="113" end="133"/>
                                            </p:txEl>
                                          </p:spTgt>
                                        </p:tgtEl>
                                        <p:attrNameLst>
                                          <p:attrName>style.visibility</p:attrName>
                                        </p:attrNameLst>
                                      </p:cBhvr>
                                      <p:to>
                                        <p:strVal val="visible"/>
                                      </p:to>
                                    </p:set>
                                    <p:animEffect transition="in" filter="wipe(left)">
                                      <p:cBhvr>
                                        <p:cTn id="27" dur="500"/>
                                        <p:tgtEl>
                                          <p:spTgt spid="269315">
                                            <p:txEl>
                                              <p:charRg st="113"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5">
                                            <p:txEl>
                                              <p:charRg st="133" end="167"/>
                                            </p:txEl>
                                          </p:spTgt>
                                        </p:tgtEl>
                                        <p:attrNameLst>
                                          <p:attrName>style.visibility</p:attrName>
                                        </p:attrNameLst>
                                      </p:cBhvr>
                                      <p:to>
                                        <p:strVal val="visible"/>
                                      </p:to>
                                    </p:set>
                                    <p:animEffect transition="in" filter="wipe(left)">
                                      <p:cBhvr>
                                        <p:cTn id="32" dur="500"/>
                                        <p:tgtEl>
                                          <p:spTgt spid="269315">
                                            <p:txEl>
                                              <p:charRg st="133"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15">
                                            <p:txEl>
                                              <p:charRg st="167" end="195"/>
                                            </p:txEl>
                                          </p:spTgt>
                                        </p:tgtEl>
                                        <p:attrNameLst>
                                          <p:attrName>style.visibility</p:attrName>
                                        </p:attrNameLst>
                                      </p:cBhvr>
                                      <p:to>
                                        <p:strVal val="visible"/>
                                      </p:to>
                                    </p:set>
                                    <p:animEffect transition="in" filter="wipe(left)">
                                      <p:cBhvr>
                                        <p:cTn id="37" dur="500"/>
                                        <p:tgtEl>
                                          <p:spTgt spid="269315">
                                            <p:txEl>
                                              <p:charRg st="167"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9315">
                                            <p:txEl>
                                              <p:charRg st="196" end="221"/>
                                            </p:txEl>
                                          </p:spTgt>
                                        </p:tgtEl>
                                        <p:attrNameLst>
                                          <p:attrName>style.visibility</p:attrName>
                                        </p:attrNameLst>
                                      </p:cBhvr>
                                      <p:to>
                                        <p:strVal val="visible"/>
                                      </p:to>
                                    </p:set>
                                    <p:animEffect transition="in" filter="wipe(left)">
                                      <p:cBhvr>
                                        <p:cTn id="42" dur="500"/>
                                        <p:tgtEl>
                                          <p:spTgt spid="269315">
                                            <p:txEl>
                                              <p:charRg st="196"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9315">
                                            <p:txEl>
                                              <p:charRg st="221" end="249"/>
                                            </p:txEl>
                                          </p:spTgt>
                                        </p:tgtEl>
                                        <p:attrNameLst>
                                          <p:attrName>style.visibility</p:attrName>
                                        </p:attrNameLst>
                                      </p:cBhvr>
                                      <p:to>
                                        <p:strVal val="visible"/>
                                      </p:to>
                                    </p:set>
                                    <p:animEffect transition="in" filter="wipe(left)">
                                      <p:cBhvr>
                                        <p:cTn id="47" dur="500"/>
                                        <p:tgtEl>
                                          <p:spTgt spid="269315">
                                            <p:txEl>
                                              <p:charRg st="221" end="2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315">
                                            <p:txEl>
                                              <p:charRg st="249" end="253"/>
                                            </p:txEl>
                                          </p:spTgt>
                                        </p:tgtEl>
                                        <p:attrNameLst>
                                          <p:attrName>style.visibility</p:attrName>
                                        </p:attrNameLst>
                                      </p:cBhvr>
                                      <p:to>
                                        <p:strVal val="visible"/>
                                      </p:to>
                                    </p:set>
                                    <p:animEffect transition="in" filter="wipe(left)">
                                      <p:cBhvr>
                                        <p:cTn id="52" dur="500"/>
                                        <p:tgtEl>
                                          <p:spTgt spid="269315">
                                            <p:txEl>
                                              <p:charRg st="249"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5" name="标题 270337"/>
          <p:cNvSpPr>
            <a:spLocks noGrp="1"/>
          </p:cNvSpPr>
          <p:nvPr>
            <p:ph type="title"/>
          </p:nvPr>
        </p:nvSpPr>
        <p:spPr>
          <a:xfrm>
            <a:off x="566738" y="419100"/>
            <a:ext cx="18716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0339" name="内容占位符 270338"/>
          <p:cNvSpPr>
            <a:spLocks noGrp="1"/>
          </p:cNvSpPr>
          <p:nvPr>
            <p:ph idx="1"/>
          </p:nvPr>
        </p:nvSpPr>
        <p:spPr>
          <a:xfrm>
            <a:off x="566738" y="1111250"/>
            <a:ext cx="8305800" cy="4724400"/>
          </a:xfrm>
        </p:spPr>
        <p:txBody>
          <a:bodyPr anchor="t"/>
          <a:p>
            <a:pPr marL="0" indent="-337820" fontAlgn="base">
              <a:spcBef>
                <a:spcPts val="0"/>
              </a:spcBef>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a:t>
            </a:r>
            <a:r>
              <a:rPr lang="en-US" altLang="zh-CN" sz="2800" b="1" strike="noStrike" noProof="1" dirty="0">
                <a:latin typeface="Times New Roman Bold" panose="02020803070505020304" charset="0"/>
                <a:cs typeface="Times New Roman Bold" panose="02020803070505020304" charset="0"/>
              </a:rPr>
              <a:t>deg</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 =</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Times New Roman" panose="02020803070505020304" pitchFamily="18" charset="0"/>
                <a:sym typeface="Symbol" pitchFamily="18" charset="2"/>
              </a:rPr>
              <a:t>,</a:t>
            </a:r>
            <a:r>
              <a:rPr lang="zh-CN" altLang="en-US" sz="2800" b="1" strike="noStrike" noProof="1" dirty="0">
                <a:latin typeface="Times New Roman" panose="02020803070505020304" pitchFamily="18" charset="0"/>
                <a:sym typeface="Symbol" pitchFamily="18" charset="2"/>
              </a:rPr>
              <a:t>并设结论对于次数低于</a:t>
            </a:r>
            <a:r>
              <a:rPr lang="en-US" altLang="zh-CN" sz="2800" b="1" i="1" strike="noStrike" noProof="1">
                <a:latin typeface="Times New Roman" panose="02020803070505020304" pitchFamily="18" charset="0"/>
                <a:sym typeface="Symbol" pitchFamily="18" charset="2"/>
              </a:rPr>
              <a:t>n</a:t>
            </a:r>
            <a:r>
              <a:rPr lang="zh-CN" altLang="en-US" sz="2800" b="1" strike="noStrike" noProof="1" dirty="0">
                <a:latin typeface="Times New Roman" panose="02020803070505020304" pitchFamily="18" charset="0"/>
                <a:sym typeface="Symbol" pitchFamily="18" charset="2"/>
              </a:rPr>
              <a:t>的多项</a:t>
            </a:r>
            <a:r>
              <a:rPr lang="zh-CN" altLang="en-US" sz="2800" b="1" strike="noStrike" noProof="1" dirty="0">
                <a:latin typeface="宋体" panose="02010600030101010101" pitchFamily="2" charset="-122"/>
                <a:sym typeface="Symbol" pitchFamily="18" charset="2"/>
              </a:rPr>
              <a:t>式</a:t>
            </a:r>
            <a:r>
              <a:rPr lang="zh-CN" altLang="en-US" sz="2800" b="1" strike="noStrike" noProof="1" dirty="0">
                <a:latin typeface="Times New Roman" panose="02020803070505020304" pitchFamily="18" charset="0"/>
                <a:sym typeface="Symbol" pitchFamily="18" charset="2"/>
              </a:rPr>
              <a:t>已经成立</a:t>
            </a:r>
            <a:r>
              <a:rPr lang="en-US" altLang="zh-CN" sz="2800" b="1" strike="noStrike" noProof="1">
                <a:latin typeface="Times New Roman" panose="02020803070505020304" pitchFamily="18" charset="0"/>
                <a:sym typeface="Symbol" pitchFamily="18" charset="2"/>
              </a:rPr>
              <a:t>.</a:t>
            </a:r>
            <a:endParaRPr lang="en-US" altLang="zh-CN" sz="2800" b="1" strike="noStrike" noProof="1">
              <a:latin typeface="Times New Roman" panose="02020803070505020304" pitchFamily="18" charset="0"/>
              <a:sym typeface="Symbol" pitchFamily="18" charset="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若</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是不可约多项式</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结论显然</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不妨设</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不</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是不可约的</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即有</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i="1" strike="noStrike" noProof="1" dirty="0">
                <a:latin typeface="Times New Roman" panose="02020803070505020304" pitchFamily="18" charset="0"/>
                <a:sym typeface="Symbol" pitchFamily="18" charset="2"/>
              </a:rPr>
              <a:t>                   </a:t>
            </a:r>
            <a:r>
              <a:rPr lang="zh-CN" altLang="en-US" sz="2800" b="1" i="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其中</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的次数都低于</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由归纳法假定</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和</a:t>
            </a:r>
            <a:endParaRPr lang="zh-CN" altLang="en-US" sz="2800" b="1" strike="noStrike" noProof="1" dirty="0">
              <a:latin typeface="宋体" panose="02010600030101010101" pitchFamily="2" charset="-122"/>
              <a:sym typeface="Symbol" pitchFamily="18" charset="2"/>
            </a:endParaRPr>
          </a:p>
          <a:p>
            <a:pPr fontAlgn="base">
              <a:buNone/>
            </a:pP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都可以分解成数域</a:t>
            </a:r>
            <a:r>
              <a:rPr lang="en-US" altLang="zh-CN" sz="2800" b="1" i="1" strike="noStrike" noProof="1">
                <a:latin typeface="Times New Roman" panose="02020803070505020304" pitchFamily="18" charset="0"/>
                <a:sym typeface="Symbol" pitchFamily="18" charset="2"/>
              </a:rPr>
              <a:t>P</a:t>
            </a:r>
            <a:r>
              <a:rPr lang="zh-CN" altLang="en-US" sz="2800" b="1" strike="noStrike" noProof="1" dirty="0">
                <a:latin typeface="宋体" panose="02010600030101010101" pitchFamily="2" charset="-122"/>
                <a:sym typeface="Symbol" pitchFamily="18" charset="2"/>
              </a:rPr>
              <a:t>上一些不可约多项式的乘积</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把</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的分解式合起来得到</a:t>
            </a:r>
            <a:r>
              <a:rPr lang="en-US" altLang="zh-CN" sz="2800" b="1" i="1" strike="noStrike" noProof="1">
                <a:latin typeface="Times New Roman" panose="02020803070505020304" pitchFamily="18" charset="0"/>
                <a:sym typeface="Symbol" pitchFamily="18" charset="2"/>
              </a:rPr>
              <a:t>f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的一个分解式</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由归纳法原理</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结论普遍成立</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charRg st="0" end="31"/>
                                            </p:txEl>
                                          </p:spTgt>
                                        </p:tgtEl>
                                        <p:attrNameLst>
                                          <p:attrName>style.visibility</p:attrName>
                                        </p:attrNameLst>
                                      </p:cBhvr>
                                      <p:to>
                                        <p:strVal val="visible"/>
                                      </p:to>
                                    </p:set>
                                    <p:animEffect transition="in" filter="wipe(left)">
                                      <p:cBhvr>
                                        <p:cTn id="7" dur="500"/>
                                        <p:tgtEl>
                                          <p:spTgt spid="27033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标题 271361"/>
          <p:cNvSpPr>
            <a:spLocks noGrp="1"/>
          </p:cNvSpPr>
          <p:nvPr>
            <p:ph type="title"/>
          </p:nvPr>
        </p:nvSpPr>
        <p:spPr>
          <a:xfrm>
            <a:off x="611188" y="612775"/>
            <a:ext cx="41068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sym typeface="Symbol" pitchFamily="18" charset="2"/>
              </a:rPr>
              <a:t>(</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唯一性</a:t>
            </a:r>
            <a:r>
              <a:rPr lang="en-US" altLang="zh-CN" sz="2800" b="1">
                <a:solidFill>
                  <a:schemeClr val="tx1"/>
                </a:solidFill>
                <a:latin typeface="宋体" panose="02010600030101010101" pitchFamily="2" charset="-122"/>
                <a:ea typeface="宋体" panose="02010600030101010101" pitchFamily="2" charset="-122"/>
                <a:sym typeface="Symbol" pitchFamily="18" charset="2"/>
              </a:rPr>
              <a:t>) </a:t>
            </a:r>
            <a:endParaRPr lang="en-US" altLang="zh-CN" sz="2800" b="1">
              <a:solidFill>
                <a:schemeClr val="tx1"/>
              </a:solidFill>
              <a:latin typeface="宋体" panose="02010600030101010101" pitchFamily="2" charset="-122"/>
              <a:ea typeface="宋体" panose="02010600030101010101" pitchFamily="2" charset="-122"/>
              <a:sym typeface="Symbol" pitchFamily="18" charset="2"/>
            </a:endParaRPr>
          </a:p>
        </p:txBody>
      </p:sp>
      <p:sp>
        <p:nvSpPr>
          <p:cNvPr id="271363" name="内容占位符 271362"/>
          <p:cNvSpPr>
            <a:spLocks noGrp="1"/>
          </p:cNvSpPr>
          <p:nvPr>
            <p:ph idx="1"/>
          </p:nvPr>
        </p:nvSpPr>
        <p:spPr>
          <a:xfrm>
            <a:off x="609600" y="1219200"/>
            <a:ext cx="8382000" cy="5410200"/>
          </a:xfrm>
        </p:spPr>
        <p:txBody>
          <a:bodyPr anchor="t"/>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可以分解成不可约多项式的乘积</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还有另一分解式</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其中</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Times New Roman" panose="02020803070505020304" pitchFamily="18" charset="0"/>
              </a:rPr>
              <a:t>(</a:t>
            </a:r>
            <a:r>
              <a:rPr lang="en-US" altLang="zh-CN" sz="2800" b="1" i="1" err="1">
                <a:latin typeface="Times New Roman" panose="02020803070505020304" pitchFamily="18" charset="0"/>
              </a:rPr>
              <a:t>i</a:t>
            </a:r>
            <a:r>
              <a:rPr lang="en-US" altLang="zh-CN" sz="2800" b="1">
                <a:latin typeface="Times New Roman" panose="02020803070505020304" pitchFamily="18" charset="0"/>
              </a:rPr>
              <a:t>=1,2,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都是不可约多项式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a:t>
            </a:r>
            <a:r>
              <a:rPr lang="zh-CN" altLang="en-US" sz="2800" b="1" dirty="0">
                <a:latin typeface="Times New Roman" panose="02020803070505020304" pitchFamily="18" charset="0"/>
                <a:sym typeface="Symbol" pitchFamily="18" charset="2"/>
              </a:rPr>
              <a:t> </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i="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①</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我们对</a:t>
            </a:r>
            <a:r>
              <a:rPr lang="en-US" altLang="zh-CN" sz="2800" b="1" i="1">
                <a:latin typeface="Times New Roman" panose="02020803070505020304" pitchFamily="18" charset="0"/>
                <a:sym typeface="Symbol" pitchFamily="18" charset="2"/>
              </a:rPr>
              <a:t>s</a:t>
            </a:r>
            <a:r>
              <a:rPr lang="zh-CN" altLang="en-US" sz="2800" b="1" dirty="0">
                <a:latin typeface="Times New Roman" panose="02020803070505020304" pitchFamily="18" charset="0"/>
                <a:sym typeface="Symbol" pitchFamily="18" charset="2"/>
              </a:rPr>
              <a:t>做归纳法</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当</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是不可约多项式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由定义必有 </a:t>
            </a:r>
            <a:r>
              <a:rPr lang="en-US" altLang="zh-CN" sz="2800" b="1" i="1">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Times New Roman" panose="02020803070505020304" pitchFamily="18" charset="0"/>
                <a:sym typeface="Symbol" pitchFamily="18" charset="2"/>
              </a:rPr>
              <a:t>=1,</a:t>
            </a:r>
            <a:r>
              <a:rPr lang="zh-CN" altLang="en-US" sz="2800" b="1" dirty="0">
                <a:latin typeface="Times New Roman" panose="02020803070505020304" pitchFamily="18" charset="0"/>
              </a:rPr>
              <a:t>且 </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假设不可约因式的个数为</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时唯一性已证</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由</a:t>
            </a:r>
            <a:endParaRPr lang="zh-CN" altLang="en-US" sz="2800" b="1" dirty="0">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①</a:t>
            </a:r>
            <a:r>
              <a:rPr lang="zh-CN" altLang="en-US" sz="2800" b="1" dirty="0">
                <a:latin typeface="Times New Roman" panose="02020803070505020304" pitchFamily="18" charset="0"/>
                <a:sym typeface="Symbol" pitchFamily="18" charset="2"/>
              </a:rPr>
              <a:t>有：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charRg st="0" end="23"/>
                                            </p:txEl>
                                          </p:spTgt>
                                        </p:tgtEl>
                                        <p:attrNameLst>
                                          <p:attrName>style.visibility</p:attrName>
                                        </p:attrNameLst>
                                      </p:cBhvr>
                                      <p:to>
                                        <p:strVal val="visible"/>
                                      </p:to>
                                    </p:set>
                                    <p:animEffect transition="in" filter="wipe(left)">
                                      <p:cBhvr>
                                        <p:cTn id="7" dur="500"/>
                                        <p:tgtEl>
                                          <p:spTgt spid="2713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charRg st="23" end="74"/>
                                            </p:txEl>
                                          </p:spTgt>
                                        </p:tgtEl>
                                        <p:attrNameLst>
                                          <p:attrName>style.visibility</p:attrName>
                                        </p:attrNameLst>
                                      </p:cBhvr>
                                      <p:to>
                                        <p:strVal val="visible"/>
                                      </p:to>
                                    </p:set>
                                    <p:animEffect transition="in" filter="wipe(left)">
                                      <p:cBhvr>
                                        <p:cTn id="12" dur="500"/>
                                        <p:tgtEl>
                                          <p:spTgt spid="271363">
                                            <p:txEl>
                                              <p:charRg st="2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charRg st="74" end="94"/>
                                            </p:txEl>
                                          </p:spTgt>
                                        </p:tgtEl>
                                        <p:attrNameLst>
                                          <p:attrName>style.visibility</p:attrName>
                                        </p:attrNameLst>
                                      </p:cBhvr>
                                      <p:to>
                                        <p:strVal val="visible"/>
                                      </p:to>
                                    </p:set>
                                    <p:animEffect transition="in" filter="wipe(left)">
                                      <p:cBhvr>
                                        <p:cTn id="17" dur="500"/>
                                        <p:tgtEl>
                                          <p:spTgt spid="271363">
                                            <p:txEl>
                                              <p:charRg st="74"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charRg st="94" end="145"/>
                                            </p:txEl>
                                          </p:spTgt>
                                        </p:tgtEl>
                                        <p:attrNameLst>
                                          <p:attrName>style.visibility</p:attrName>
                                        </p:attrNameLst>
                                      </p:cBhvr>
                                      <p:to>
                                        <p:strVal val="visible"/>
                                      </p:to>
                                    </p:set>
                                    <p:animEffect transition="in" filter="wipe(left)">
                                      <p:cBhvr>
                                        <p:cTn id="22" dur="500"/>
                                        <p:tgtEl>
                                          <p:spTgt spid="271363">
                                            <p:txEl>
                                              <p:charRg st="94"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charRg st="145" end="179"/>
                                            </p:txEl>
                                          </p:spTgt>
                                        </p:tgtEl>
                                        <p:attrNameLst>
                                          <p:attrName>style.visibility</p:attrName>
                                        </p:attrNameLst>
                                      </p:cBhvr>
                                      <p:to>
                                        <p:strVal val="visible"/>
                                      </p:to>
                                    </p:set>
                                    <p:animEffect transition="in" filter="wipe(left)">
                                      <p:cBhvr>
                                        <p:cTn id="27" dur="500"/>
                                        <p:tgtEl>
                                          <p:spTgt spid="271363">
                                            <p:txEl>
                                              <p:charRg st="145"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3">
                                            <p:txEl>
                                              <p:charRg st="179" end="239"/>
                                            </p:txEl>
                                          </p:spTgt>
                                        </p:tgtEl>
                                        <p:attrNameLst>
                                          <p:attrName>style.visibility</p:attrName>
                                        </p:attrNameLst>
                                      </p:cBhvr>
                                      <p:to>
                                        <p:strVal val="visible"/>
                                      </p:to>
                                    </p:set>
                                    <p:animEffect transition="in" filter="wipe(left)">
                                      <p:cBhvr>
                                        <p:cTn id="32" dur="500"/>
                                        <p:tgtEl>
                                          <p:spTgt spid="271363">
                                            <p:txEl>
                                              <p:charRg st="179" end="2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63">
                                            <p:txEl>
                                              <p:charRg st="239" end="278"/>
                                            </p:txEl>
                                          </p:spTgt>
                                        </p:tgtEl>
                                        <p:attrNameLst>
                                          <p:attrName>style.visibility</p:attrName>
                                        </p:attrNameLst>
                                      </p:cBhvr>
                                      <p:to>
                                        <p:strVal val="visible"/>
                                      </p:to>
                                    </p:set>
                                    <p:animEffect transition="in" filter="wipe(left)">
                                      <p:cBhvr>
                                        <p:cTn id="37" dur="500"/>
                                        <p:tgtEl>
                                          <p:spTgt spid="271363">
                                            <p:txEl>
                                              <p:charRg st="239" end="2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63">
                                            <p:txEl>
                                              <p:charRg st="278" end="293"/>
                                            </p:txEl>
                                          </p:spTgt>
                                        </p:tgtEl>
                                        <p:attrNameLst>
                                          <p:attrName>style.visibility</p:attrName>
                                        </p:attrNameLst>
                                      </p:cBhvr>
                                      <p:to>
                                        <p:strVal val="visible"/>
                                      </p:to>
                                    </p:set>
                                    <p:animEffect transition="in" filter="wipe(left)">
                                      <p:cBhvr>
                                        <p:cTn id="42" dur="500"/>
                                        <p:tgtEl>
                                          <p:spTgt spid="271363">
                                            <p:txEl>
                                              <p:charRg st="278" end="2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63">
                                            <p:txEl>
                                              <p:charRg st="293" end="338"/>
                                            </p:txEl>
                                          </p:spTgt>
                                        </p:tgtEl>
                                        <p:attrNameLst>
                                          <p:attrName>style.visibility</p:attrName>
                                        </p:attrNameLst>
                                      </p:cBhvr>
                                      <p:to>
                                        <p:strVal val="visible"/>
                                      </p:to>
                                    </p:set>
                                    <p:animEffect transition="in" filter="wipe(left)">
                                      <p:cBhvr>
                                        <p:cTn id="47" dur="500"/>
                                        <p:tgtEl>
                                          <p:spTgt spid="271363">
                                            <p:txEl>
                                              <p:charRg st="293" end="3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63">
                                            <p:txEl>
                                              <p:charRg st="338" end="369"/>
                                            </p:txEl>
                                          </p:spTgt>
                                        </p:tgtEl>
                                        <p:attrNameLst>
                                          <p:attrName>style.visibility</p:attrName>
                                        </p:attrNameLst>
                                      </p:cBhvr>
                                      <p:to>
                                        <p:strVal val="visible"/>
                                      </p:to>
                                    </p:set>
                                    <p:animEffect transition="in" filter="wipe(left)">
                                      <p:cBhvr>
                                        <p:cTn id="52" dur="500"/>
                                        <p:tgtEl>
                                          <p:spTgt spid="271363">
                                            <p:txEl>
                                              <p:charRg st="338" end="36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1363">
                                            <p:txEl>
                                              <p:charRg st="369" end="412"/>
                                            </p:txEl>
                                          </p:spTgt>
                                        </p:tgtEl>
                                        <p:attrNameLst>
                                          <p:attrName>style.visibility</p:attrName>
                                        </p:attrNameLst>
                                      </p:cBhvr>
                                      <p:to>
                                        <p:strVal val="visible"/>
                                      </p:to>
                                    </p:set>
                                    <p:animEffect transition="in" filter="wipe(left)">
                                      <p:cBhvr>
                                        <p:cTn id="57" dur="500"/>
                                        <p:tgtEl>
                                          <p:spTgt spid="271363">
                                            <p:txEl>
                                              <p:charRg st="369"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3" name="标题 272385"/>
          <p:cNvSpPr>
            <a:spLocks noGrp="1"/>
          </p:cNvSpPr>
          <p:nvPr>
            <p:ph type="title"/>
          </p:nvPr>
        </p:nvSpPr>
        <p:spPr>
          <a:xfrm>
            <a:off x="609600" y="544513"/>
            <a:ext cx="1871663"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2387" name="内容占位符 272386"/>
          <p:cNvSpPr>
            <a:spLocks noGrp="1"/>
          </p:cNvSpPr>
          <p:nvPr>
            <p:ph idx="1"/>
          </p:nvPr>
        </p:nvSpPr>
        <p:spPr>
          <a:xfrm>
            <a:off x="533400" y="1219200"/>
            <a:ext cx="8610600" cy="5410200"/>
          </a:xfrm>
        </p:spPr>
        <p:txBody>
          <a:bodyPr anchor="t"/>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因此</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必能整除其中某一个</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不妨设</a:t>
            </a: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也是不可约多项式，故有</a:t>
            </a:r>
            <a:r>
              <a:rPr lang="zh-CN" altLang="en-US" sz="2800" b="1">
                <a:latin typeface="宋体" panose="02010600030101010101" pitchFamily="2" charset="-122"/>
                <a:sym typeface="Symbol" pitchFamily="18" charset="2"/>
              </a:rPr>
              <a:t> </a:t>
            </a:r>
            <a:endParaRPr lang="zh-CN" altLang="en-US" sz="2800" b="1">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② </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rPr>
              <a:t>在</a:t>
            </a:r>
            <a:r>
              <a:rPr lang="en-US" altLang="zh-CN" sz="2800" b="1" dirty="0">
                <a:latin typeface="宋体" panose="02010600030101010101" pitchFamily="2" charset="-122"/>
              </a:rPr>
              <a:t>①</a:t>
            </a:r>
            <a:r>
              <a:rPr lang="zh-CN" altLang="en-US" sz="2800" b="1" dirty="0">
                <a:latin typeface="宋体" panose="02010600030101010101" pitchFamily="2" charset="-122"/>
              </a:rPr>
              <a:t>式两边消去</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，就有</a:t>
            </a:r>
            <a:endParaRPr lang="zh-CN" altLang="en-US" sz="2800" b="1" dirty="0">
              <a:latin typeface="宋体" panose="02010600030101010101" pitchFamily="2" charset="-122"/>
              <a:sym typeface="Symbol" pitchFamily="18" charset="2"/>
            </a:endParaRPr>
          </a:p>
          <a:p>
            <a:pPr>
              <a:buNone/>
            </a:pPr>
            <a:r>
              <a:rPr lang="zh-CN" altLang="en-US"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c</a:t>
            </a:r>
            <a:r>
              <a:rPr lang="en-US" altLang="zh-CN" sz="2800" b="1" baseline="-25000">
                <a:latin typeface="Times New Roman" panose="02020803070505020304" pitchFamily="18" charset="0"/>
                <a:sym typeface="Symbol" pitchFamily="18" charset="2"/>
              </a:rPr>
              <a:t>1</a:t>
            </a:r>
            <a:r>
              <a:rPr lang="en-US" altLang="zh-CN" sz="2800" b="1" baseline="30000">
                <a:latin typeface="Times New Roman" panose="02020803070505020304" pitchFamily="18" charset="0"/>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buNone/>
            </a:pPr>
            <a:r>
              <a:rPr lang="zh-CN" altLang="en-US" sz="2800" b="1" dirty="0">
                <a:latin typeface="宋体" panose="02010600030101010101" pitchFamily="2" charset="-122"/>
                <a:sym typeface="Symbol" pitchFamily="18" charset="2"/>
              </a:rPr>
              <a:t>由归纳法假定，有</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i="1">
                <a:latin typeface="Times New Roman" panose="02020803070505020304" pitchFamily="18" charset="0"/>
              </a:rPr>
              <a:t>s</a:t>
            </a:r>
            <a:r>
              <a:rPr lang="en-US" altLang="zh-CN" sz="2800" b="1">
                <a:latin typeface="宋体" panose="02010600030101010101" pitchFamily="2" charset="-122"/>
              </a:rPr>
              <a:t>-1=</a:t>
            </a:r>
            <a:r>
              <a:rPr lang="en-US" altLang="zh-CN" sz="2800" b="1" i="1">
                <a:latin typeface="Times New Roman" panose="02020803070505020304" pitchFamily="18" charset="0"/>
              </a:rPr>
              <a:t>t</a:t>
            </a:r>
            <a:r>
              <a:rPr lang="en-US" altLang="zh-CN" sz="2800" b="1">
                <a:latin typeface="宋体" panose="02010600030101010101" pitchFamily="2" charset="-122"/>
              </a:rPr>
              <a:t>-1</a:t>
            </a:r>
            <a:r>
              <a:rPr lang="zh-CN" altLang="en-US" sz="2800" b="1">
                <a:latin typeface="宋体" panose="02010600030101010101" pitchFamily="2" charset="-122"/>
                <a:sym typeface="Symbol" pitchFamily="18" charset="2"/>
              </a:rPr>
              <a:t>，即</a:t>
            </a:r>
            <a:r>
              <a:rPr lang="en-US" altLang="zh-CN" sz="2800" b="1" i="1">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宋体" panose="02010600030101010101" pitchFamily="2" charset="-122"/>
                <a:sym typeface="Symbol" pitchFamily="18" charset="2"/>
              </a:rPr>
              <a:t>,                   </a:t>
            </a:r>
            <a:r>
              <a:rPr lang="en-US" altLang="zh-CN" sz="2800" b="1">
                <a:latin typeface="宋体" panose="02010600030101010101" pitchFamily="2" charset="-122"/>
              </a:rPr>
              <a:t>③</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且适当排列次序后，有</a:t>
            </a:r>
            <a:endParaRPr lang="zh-CN" altLang="en-US" sz="2800" b="1" dirty="0">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baseline="30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i="1" baseline="-25000">
                <a:latin typeface="Times New Roman" panose="02020803070505020304" pitchFamily="18" charset="0"/>
                <a:sym typeface="Symbol" pitchFamily="18" charset="2"/>
              </a:rPr>
              <a:t>i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c</a:t>
            </a:r>
            <a:r>
              <a:rPr lang="en-US" altLang="zh-CN" sz="2800" b="1" i="1" baseline="-25000" err="1">
                <a:latin typeface="Times New Roman" panose="02020803070505020304" pitchFamily="18" charset="0"/>
                <a:sym typeface="Symbol" pitchFamily="18" charset="2"/>
              </a:rPr>
              <a:t>i</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i="1" baseline="-2500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rPr>
              <a:t>i</a:t>
            </a:r>
            <a:r>
              <a:rPr lang="en-US" altLang="zh-CN" sz="2800" b="1">
                <a:latin typeface="宋体" panose="02010600030101010101" pitchFamily="2" charset="-122"/>
              </a:rPr>
              <a:t>=3,</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  ④</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综合 </a:t>
            </a:r>
            <a:r>
              <a:rPr lang="en-US" altLang="zh-CN" sz="2800" b="1" dirty="0">
                <a:latin typeface="宋体" panose="02010600030101010101" pitchFamily="2" charset="-122"/>
              </a:rPr>
              <a:t>②</a:t>
            </a:r>
            <a:r>
              <a:rPr lang="zh-CN" altLang="en-US" sz="2800" b="1" dirty="0">
                <a:latin typeface="宋体" panose="02010600030101010101" pitchFamily="2" charset="-122"/>
              </a:rPr>
              <a:t>、</a:t>
            </a:r>
            <a:r>
              <a:rPr lang="en-US" altLang="zh-CN" sz="2800" b="1" dirty="0">
                <a:latin typeface="宋体" panose="02010600030101010101" pitchFamily="2" charset="-122"/>
              </a:rPr>
              <a:t>③ </a:t>
            </a:r>
            <a:r>
              <a:rPr lang="zh-CN" altLang="en-US" sz="2800" b="1" dirty="0">
                <a:latin typeface="宋体" panose="02010600030101010101" pitchFamily="2" charset="-122"/>
              </a:rPr>
              <a:t>、</a:t>
            </a:r>
            <a:r>
              <a:rPr lang="en-US" altLang="zh-CN" sz="2800" b="1" dirty="0">
                <a:latin typeface="宋体" panose="02010600030101010101" pitchFamily="2" charset="-122"/>
              </a:rPr>
              <a:t>④</a:t>
            </a:r>
            <a:r>
              <a:rPr lang="zh-CN" altLang="en-US" sz="2800" b="1" dirty="0">
                <a:latin typeface="Times New Roman" panose="02020803070505020304" pitchFamily="18" charset="0"/>
                <a:sym typeface="Symbol" pitchFamily="18" charset="2"/>
              </a:rPr>
              <a:t>分解的唯一性证毕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charRg st="0" end="38"/>
                                            </p:txEl>
                                          </p:spTgt>
                                        </p:tgtEl>
                                        <p:attrNameLst>
                                          <p:attrName>style.visibility</p:attrName>
                                        </p:attrNameLst>
                                      </p:cBhvr>
                                      <p:to>
                                        <p:strVal val="visible"/>
                                      </p:to>
                                    </p:set>
                                    <p:animEffect transition="in" filter="wipe(left)">
                                      <p:cBhvr>
                                        <p:cTn id="7" dur="500"/>
                                        <p:tgtEl>
                                          <p:spTgt spid="27238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charRg st="38" end="58"/>
                                            </p:txEl>
                                          </p:spTgt>
                                        </p:tgtEl>
                                        <p:attrNameLst>
                                          <p:attrName>style.visibility</p:attrName>
                                        </p:attrNameLst>
                                      </p:cBhvr>
                                      <p:to>
                                        <p:strVal val="visible"/>
                                      </p:to>
                                    </p:set>
                                    <p:animEffect transition="in" filter="wipe(left)">
                                      <p:cBhvr>
                                        <p:cTn id="12" dur="500"/>
                                        <p:tgtEl>
                                          <p:spTgt spid="272387">
                                            <p:txEl>
                                              <p:charRg st="38"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charRg st="58" end="119"/>
                                            </p:txEl>
                                          </p:spTgt>
                                        </p:tgtEl>
                                        <p:attrNameLst>
                                          <p:attrName>style.visibility</p:attrName>
                                        </p:attrNameLst>
                                      </p:cBhvr>
                                      <p:to>
                                        <p:strVal val="visible"/>
                                      </p:to>
                                    </p:set>
                                    <p:animEffect transition="in" filter="wipe(left)">
                                      <p:cBhvr>
                                        <p:cTn id="17" dur="500"/>
                                        <p:tgtEl>
                                          <p:spTgt spid="272387">
                                            <p:txEl>
                                              <p:charRg st="58"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charRg st="119" end="135"/>
                                            </p:txEl>
                                          </p:spTgt>
                                        </p:tgtEl>
                                        <p:attrNameLst>
                                          <p:attrName>style.visibility</p:attrName>
                                        </p:attrNameLst>
                                      </p:cBhvr>
                                      <p:to>
                                        <p:strVal val="visible"/>
                                      </p:to>
                                    </p:set>
                                    <p:animEffect transition="in" filter="wipe(left)">
                                      <p:cBhvr>
                                        <p:cTn id="22" dur="500"/>
                                        <p:tgtEl>
                                          <p:spTgt spid="272387">
                                            <p:txEl>
                                              <p:charRg st="119"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charRg st="135" end="191"/>
                                            </p:txEl>
                                          </p:spTgt>
                                        </p:tgtEl>
                                        <p:attrNameLst>
                                          <p:attrName>style.visibility</p:attrName>
                                        </p:attrNameLst>
                                      </p:cBhvr>
                                      <p:to>
                                        <p:strVal val="visible"/>
                                      </p:to>
                                    </p:set>
                                    <p:animEffect transition="in" filter="wipe(left)">
                                      <p:cBhvr>
                                        <p:cTn id="27" dur="500"/>
                                        <p:tgtEl>
                                          <p:spTgt spid="272387">
                                            <p:txEl>
                                              <p:charRg st="135"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charRg st="191" end="200"/>
                                            </p:txEl>
                                          </p:spTgt>
                                        </p:tgtEl>
                                        <p:attrNameLst>
                                          <p:attrName>style.visibility</p:attrName>
                                        </p:attrNameLst>
                                      </p:cBhvr>
                                      <p:to>
                                        <p:strVal val="visible"/>
                                      </p:to>
                                    </p:set>
                                    <p:animEffect transition="in" filter="wipe(left)">
                                      <p:cBhvr>
                                        <p:cTn id="32" dur="500"/>
                                        <p:tgtEl>
                                          <p:spTgt spid="272387">
                                            <p:txEl>
                                              <p:charRg st="191" end="2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387">
                                            <p:txEl>
                                              <p:charRg st="200" end="245"/>
                                            </p:txEl>
                                          </p:spTgt>
                                        </p:tgtEl>
                                        <p:attrNameLst>
                                          <p:attrName>style.visibility</p:attrName>
                                        </p:attrNameLst>
                                      </p:cBhvr>
                                      <p:to>
                                        <p:strVal val="visible"/>
                                      </p:to>
                                    </p:set>
                                    <p:animEffect transition="in" filter="wipe(left)">
                                      <p:cBhvr>
                                        <p:cTn id="37" dur="500"/>
                                        <p:tgtEl>
                                          <p:spTgt spid="272387">
                                            <p:txEl>
                                              <p:charRg st="200" end="24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2387">
                                            <p:txEl>
                                              <p:charRg st="245" end="256"/>
                                            </p:txEl>
                                          </p:spTgt>
                                        </p:tgtEl>
                                        <p:attrNameLst>
                                          <p:attrName>style.visibility</p:attrName>
                                        </p:attrNameLst>
                                      </p:cBhvr>
                                      <p:to>
                                        <p:strVal val="visible"/>
                                      </p:to>
                                    </p:set>
                                    <p:animEffect transition="in" filter="wipe(left)">
                                      <p:cBhvr>
                                        <p:cTn id="42" dur="500"/>
                                        <p:tgtEl>
                                          <p:spTgt spid="272387">
                                            <p:txEl>
                                              <p:charRg st="245"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387">
                                            <p:txEl>
                                              <p:charRg st="256" end="315"/>
                                            </p:txEl>
                                          </p:spTgt>
                                        </p:tgtEl>
                                        <p:attrNameLst>
                                          <p:attrName>style.visibility</p:attrName>
                                        </p:attrNameLst>
                                      </p:cBhvr>
                                      <p:to>
                                        <p:strVal val="visible"/>
                                      </p:to>
                                    </p:set>
                                    <p:animEffect transition="in" filter="wipe(left)">
                                      <p:cBhvr>
                                        <p:cTn id="47" dur="500"/>
                                        <p:tgtEl>
                                          <p:spTgt spid="272387">
                                            <p:txEl>
                                              <p:charRg st="256" end="3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2387">
                                            <p:txEl>
                                              <p:charRg st="315" end="337"/>
                                            </p:txEl>
                                          </p:spTgt>
                                        </p:tgtEl>
                                        <p:attrNameLst>
                                          <p:attrName>style.visibility</p:attrName>
                                        </p:attrNameLst>
                                      </p:cBhvr>
                                      <p:to>
                                        <p:strVal val="visible"/>
                                      </p:to>
                                    </p:set>
                                    <p:animEffect transition="in" filter="wipe(left)">
                                      <p:cBhvr>
                                        <p:cTn id="52" dur="500"/>
                                        <p:tgtEl>
                                          <p:spTgt spid="272387">
                                            <p:txEl>
                                              <p:charRg st="315"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7" name="标题 273409"/>
          <p:cNvSpPr>
            <a:spLocks noGrp="1"/>
          </p:cNvSpPr>
          <p:nvPr>
            <p:ph type="title"/>
          </p:nvPr>
        </p:nvSpPr>
        <p:spPr>
          <a:xfrm>
            <a:off x="871538" y="547688"/>
            <a:ext cx="24050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标准分解式</a:t>
            </a:r>
            <a:endParaRPr lang="zh-CN" altLang="en-US" sz="2800" b="1">
              <a:latin typeface="Times New Roman" panose="02020803070505020304" pitchFamily="18" charset="0"/>
              <a:ea typeface="宋体" panose="02010600030101010101" pitchFamily="2" charset="-122"/>
            </a:endParaRPr>
          </a:p>
        </p:txBody>
      </p:sp>
      <p:sp>
        <p:nvSpPr>
          <p:cNvPr id="273411" name="内容占位符 273410"/>
          <p:cNvSpPr>
            <a:spLocks noGrp="1"/>
          </p:cNvSpPr>
          <p:nvPr>
            <p:ph idx="1"/>
          </p:nvPr>
        </p:nvSpPr>
        <p:spPr>
          <a:xfrm>
            <a:off x="762000" y="1219200"/>
            <a:ext cx="8110538" cy="2286000"/>
          </a:xfrm>
        </p:spPr>
        <p:txBody>
          <a:bodyPr anchor="t"/>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在</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的分解式中，可以把每一个</a:t>
            </a:r>
            <a:r>
              <a:rPr lang="zh-CN" altLang="en-US" sz="2800" b="1" dirty="0">
                <a:latin typeface="宋体" panose="02010600030101010101" pitchFamily="2" charset="-122"/>
                <a:sym typeface="Symbol" pitchFamily="18" charset="2"/>
              </a:rPr>
              <a:t>不可约因</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式的首项系数提出来</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使其成为首项系数为</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项式，再将相同的</a:t>
            </a:r>
            <a:r>
              <a:rPr lang="zh-CN" altLang="en-US" sz="2800" b="1" dirty="0">
                <a:latin typeface="宋体" panose="02010600030101010101" pitchFamily="2" charset="-122"/>
              </a:rPr>
              <a:t>不可约因式合并，于是有</a:t>
            </a:r>
            <a:endParaRPr lang="zh-CN" altLang="en-US" sz="2800" b="1" dirty="0">
              <a:latin typeface="宋体" panose="02010600030101010101" pitchFamily="2" charset="-122"/>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标准分解式</a:t>
            </a:r>
            <a:r>
              <a:rPr lang="zh-CN" altLang="en-US" sz="2800" b="1" dirty="0">
                <a:latin typeface="宋体" panose="02010600030101010101" pitchFamily="2" charset="-122"/>
              </a:rPr>
              <a:t> </a:t>
            </a:r>
            <a:endParaRPr lang="zh-CN" altLang="en-US" sz="2800"/>
          </a:p>
        </p:txBody>
      </p:sp>
      <p:graphicFrame>
        <p:nvGraphicFramePr>
          <p:cNvPr id="273412" name="对象 273411"/>
          <p:cNvGraphicFramePr/>
          <p:nvPr/>
        </p:nvGraphicFramePr>
        <p:xfrm>
          <a:off x="2057400" y="3665538"/>
          <a:ext cx="4800600" cy="601662"/>
        </p:xfrm>
        <a:graphic>
          <a:graphicData uri="http://schemas.openxmlformats.org/presentationml/2006/ole">
            <mc:AlternateContent xmlns:mc="http://schemas.openxmlformats.org/markup-compatibility/2006">
              <mc:Choice xmlns:v="urn:schemas-microsoft-com:vml" Requires="v">
                <p:oleObj spid="_x0000_s3126" name="" r:id="rId1" imgW="1915795" imgH="254000" progId="Equation.3">
                  <p:embed/>
                </p:oleObj>
              </mc:Choice>
              <mc:Fallback>
                <p:oleObj name="" r:id="rId1" imgW="1915795" imgH="254000" progId="Equation.3">
                  <p:embed/>
                  <p:pic>
                    <p:nvPicPr>
                      <p:cNvPr id="0" name="图片 3125"/>
                      <p:cNvPicPr/>
                      <p:nvPr/>
                    </p:nvPicPr>
                    <p:blipFill>
                      <a:blip r:embed="rId2"/>
                      <a:stretch>
                        <a:fillRect/>
                      </a:stretch>
                    </p:blipFill>
                    <p:spPr>
                      <a:xfrm>
                        <a:off x="2057400" y="3665538"/>
                        <a:ext cx="4800600" cy="601662"/>
                      </a:xfrm>
                      <a:prstGeom prst="rect">
                        <a:avLst/>
                      </a:prstGeom>
                      <a:noFill/>
                      <a:ln w="38100">
                        <a:noFill/>
                        <a:miter/>
                      </a:ln>
                    </p:spPr>
                  </p:pic>
                </p:oleObj>
              </mc:Fallback>
            </mc:AlternateContent>
          </a:graphicData>
        </a:graphic>
      </p:graphicFrame>
      <p:sp>
        <p:nvSpPr>
          <p:cNvPr id="273413" name="矩形 273412"/>
          <p:cNvSpPr/>
          <p:nvPr/>
        </p:nvSpPr>
        <p:spPr>
          <a:xfrm>
            <a:off x="762000" y="4294188"/>
            <a:ext cx="8229600" cy="224472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其中</a:t>
            </a:r>
            <a:r>
              <a:rPr lang="en-US" altLang="zh-CN" sz="2800" b="1" i="1">
                <a:latin typeface="Times New Roman Bold Italic" panose="02020803070505020304" charset="0"/>
                <a:ea typeface="宋体" panose="02010600030101010101" pitchFamily="2" charset="-122"/>
              </a:rPr>
              <a:t>c</a:t>
            </a:r>
            <a:r>
              <a:rPr lang="zh-CN" altLang="en-US" sz="2800" b="1">
                <a:latin typeface="宋体" panose="02010600030101010101" pitchFamily="2" charset="-122"/>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p</a:t>
            </a:r>
            <a:r>
              <a:rPr lang="en-US" altLang="zh-CN" sz="2800" b="1" i="1" baseline="-25000">
                <a:latin typeface="Times New Roman" panose="02020803070505020304" pitchFamily="18" charset="0"/>
                <a:ea typeface="宋体" panose="02010600030101010101" pitchFamily="2" charset="-122"/>
              </a:rPr>
              <a:t>i</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是不同</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首项系数为</a:t>
            </a:r>
            <a:r>
              <a:rPr lang="en-US" altLang="zh-CN" sz="2800" b="1" dirty="0">
                <a:latin typeface="宋体" panose="02010600030101010101" pitchFamily="2" charset="-122"/>
                <a:ea typeface="宋体" panose="02010600030101010101" pitchFamily="2" charset="-122"/>
                <a:sym typeface="Symbol" pitchFamily="18" charset="2"/>
              </a:rPr>
              <a:t>1</a:t>
            </a:r>
            <a:r>
              <a:rPr lang="zh-CN" altLang="en-US" sz="2800" b="1" dirty="0">
                <a:latin typeface="宋体" panose="02010600030101010101" pitchFamily="2" charset="-122"/>
                <a:ea typeface="宋体" panose="02010600030101010101" pitchFamily="2" charset="-122"/>
                <a:sym typeface="Symbol" pitchFamily="18" charset="2"/>
              </a:rPr>
              <a:t>的不可约多项式</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err="1">
                <a:latin typeface="Times New Roman" panose="02020803070505020304" pitchFamily="18" charset="0"/>
                <a:ea typeface="宋体" panose="02010600030101010101" pitchFamily="2" charset="-122"/>
                <a:sym typeface="Symbol" pitchFamily="18" charset="2"/>
              </a:rPr>
              <a:t>r</a:t>
            </a:r>
            <a:r>
              <a:rPr lang="en-US" altLang="zh-CN" sz="2800" b="1" i="1" baseline="-25000" err="1">
                <a:latin typeface="Times New Roman" panose="02020803070505020304" pitchFamily="18" charset="0"/>
                <a:ea typeface="宋体" panose="02010600030101010101" pitchFamily="2" charset="-122"/>
                <a:sym typeface="Symbol" pitchFamily="18" charset="2"/>
              </a:rPr>
              <a:t>i</a:t>
            </a:r>
            <a:r>
              <a:rPr lang="en-US" altLang="zh-CN" sz="2800" b="1" i="1" baseline="-25000">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正整数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charRg st="0" end="26"/>
                                            </p:txEl>
                                          </p:spTgt>
                                        </p:tgtEl>
                                        <p:attrNameLst>
                                          <p:attrName>style.visibility</p:attrName>
                                        </p:attrNameLst>
                                      </p:cBhvr>
                                      <p:to>
                                        <p:strVal val="visible"/>
                                      </p:to>
                                    </p:set>
                                    <p:animEffect transition="in" filter="wipe(left)">
                                      <p:cBhvr>
                                        <p:cTn id="7" dur="500"/>
                                        <p:tgtEl>
                                          <p:spTgt spid="273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charRg st="26" end="49"/>
                                            </p:txEl>
                                          </p:spTgt>
                                        </p:tgtEl>
                                        <p:attrNameLst>
                                          <p:attrName>style.visibility</p:attrName>
                                        </p:attrNameLst>
                                      </p:cBhvr>
                                      <p:to>
                                        <p:strVal val="visible"/>
                                      </p:to>
                                    </p:set>
                                    <p:animEffect transition="in" filter="wipe(left)">
                                      <p:cBhvr>
                                        <p:cTn id="12" dur="500"/>
                                        <p:tgtEl>
                                          <p:spTgt spid="273411">
                                            <p:txEl>
                                              <p:charRg st="26"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charRg st="49" end="69"/>
                                            </p:txEl>
                                          </p:spTgt>
                                        </p:tgtEl>
                                        <p:attrNameLst>
                                          <p:attrName>style.visibility</p:attrName>
                                        </p:attrNameLst>
                                      </p:cBhvr>
                                      <p:to>
                                        <p:strVal val="visible"/>
                                      </p:to>
                                    </p:set>
                                    <p:animEffect transition="in" filter="wipe(left)">
                                      <p:cBhvr>
                                        <p:cTn id="17" dur="500"/>
                                        <p:tgtEl>
                                          <p:spTgt spid="273411">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charRg st="70" end="80"/>
                                            </p:txEl>
                                          </p:spTgt>
                                        </p:tgtEl>
                                        <p:attrNameLst>
                                          <p:attrName>style.visibility</p:attrName>
                                        </p:attrNameLst>
                                      </p:cBhvr>
                                      <p:to>
                                        <p:strVal val="visible"/>
                                      </p:to>
                                    </p:set>
                                    <p:animEffect transition="in" filter="wipe(left)">
                                      <p:cBhvr>
                                        <p:cTn id="22" dur="500"/>
                                        <p:tgtEl>
                                          <p:spTgt spid="273411">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2"/>
                                        </p:tgtEl>
                                        <p:attrNameLst>
                                          <p:attrName>style.visibility</p:attrName>
                                        </p:attrNameLst>
                                      </p:cBhvr>
                                      <p:to>
                                        <p:strVal val="visible"/>
                                      </p:to>
                                    </p:set>
                                    <p:animEffect transition="in" filter="wipe(left)">
                                      <p:cBhvr>
                                        <p:cTn id="27" dur="500"/>
                                        <p:tgtEl>
                                          <p:spTgt spid="273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3">
                                            <p:txEl>
                                              <p:charRg st="0" end="34"/>
                                            </p:txEl>
                                          </p:spTgt>
                                        </p:tgtEl>
                                        <p:attrNameLst>
                                          <p:attrName>style.visibility</p:attrName>
                                        </p:attrNameLst>
                                      </p:cBhvr>
                                      <p:to>
                                        <p:strVal val="visible"/>
                                      </p:to>
                                    </p:set>
                                    <p:animEffect transition="in" filter="wipe(left)">
                                      <p:cBhvr>
                                        <p:cTn id="32" dur="500"/>
                                        <p:tgtEl>
                                          <p:spTgt spid="273413">
                                            <p:txEl>
                                              <p:charRg st="0" end="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13">
                                            <p:txEl>
                                              <p:charRg st="34" end="65"/>
                                            </p:txEl>
                                          </p:spTgt>
                                        </p:tgtEl>
                                        <p:attrNameLst>
                                          <p:attrName>style.visibility</p:attrName>
                                        </p:attrNameLst>
                                      </p:cBhvr>
                                      <p:to>
                                        <p:strVal val="visible"/>
                                      </p:to>
                                    </p:set>
                                    <p:animEffect transition="in" filter="wipe(left)">
                                      <p:cBhvr>
                                        <p:cTn id="37" dur="500"/>
                                        <p:tgtEl>
                                          <p:spTgt spid="273413">
                                            <p:txEl>
                                              <p:charRg st="34"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13">
                                            <p:txEl>
                                              <p:charRg st="65" end="70"/>
                                            </p:txEl>
                                          </p:spTgt>
                                        </p:tgtEl>
                                        <p:attrNameLst>
                                          <p:attrName>style.visibility</p:attrName>
                                        </p:attrNameLst>
                                      </p:cBhvr>
                                      <p:to>
                                        <p:strVal val="visible"/>
                                      </p:to>
                                    </p:set>
                                    <p:animEffect transition="in" filter="wipe(left)">
                                      <p:cBhvr>
                                        <p:cTn id="42" dur="500"/>
                                        <p:tgtEl>
                                          <p:spTgt spid="273413">
                                            <p:txEl>
                                              <p:charRg st="6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标题 274433"/>
          <p:cNvSpPr>
            <a:spLocks noGrp="1"/>
          </p:cNvSpPr>
          <p:nvPr>
            <p:ph type="title"/>
          </p:nvPr>
        </p:nvSpPr>
        <p:spPr>
          <a:xfrm>
            <a:off x="685800" y="530225"/>
            <a:ext cx="3776663" cy="522288"/>
          </a:xfrm>
        </p:spPr>
        <p:txBody>
          <a:bodyPr wrap="square" anchor="b">
            <a:spAutoFit/>
          </a:bodyPr>
          <a:p>
            <a:r>
              <a:rPr lang="en-US" altLang="zh-CN" sz="2800" b="1" dirty="0">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标准分解式的用途</a:t>
            </a:r>
            <a:endParaRPr lang="zh-CN" altLang="en-US" sz="2800" b="1">
              <a:latin typeface="宋体" panose="02010600030101010101" pitchFamily="2" charset="-122"/>
              <a:ea typeface="宋体" panose="02010600030101010101" pitchFamily="2" charset="-122"/>
            </a:endParaRPr>
          </a:p>
        </p:txBody>
      </p:sp>
      <p:sp>
        <p:nvSpPr>
          <p:cNvPr id="274435" name="内容占位符 274434"/>
          <p:cNvSpPr>
            <a:spLocks noGrp="1"/>
          </p:cNvSpPr>
          <p:nvPr>
            <p:ph idx="1"/>
          </p:nvPr>
        </p:nvSpPr>
        <p:spPr>
          <a:xfrm>
            <a:off x="762000" y="1219200"/>
            <a:ext cx="8110538" cy="4800600"/>
          </a:xfrm>
        </p:spPr>
        <p:txBody>
          <a:bodyPr anchor="t"/>
          <a:p>
            <a:pPr fontAlgn="base">
              <a:lnSpc>
                <a:spcPct val="90000"/>
              </a:lnSpc>
              <a:buNone/>
            </a:pPr>
            <a:r>
              <a:rPr lang="en-US" altLang="zh-CN" sz="2800" b="1" strike="noStrike" noProof="1" dirty="0">
                <a:latin typeface="宋体" panose="02010600030101010101" pitchFamily="2" charset="-122"/>
              </a:rPr>
              <a:t>①</a:t>
            </a:r>
            <a:r>
              <a:rPr lang="zh-CN" altLang="en-US" sz="2800" b="1" strike="noStrike" noProof="1" dirty="0">
                <a:latin typeface="宋体" panose="02010600030101010101" pitchFamily="2" charset="-122"/>
              </a:rPr>
              <a:t>讨论整除的关系：</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都是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endParaRPr lang="zh-CN" altLang="en-US" sz="2800" b="1" strike="noStrike" noProof="1" dirty="0">
              <a:latin typeface="Times New Roman" panose="02020803070505020304" pitchFamily="18" charset="0"/>
            </a:endParaRPr>
          </a:p>
          <a:p>
            <a:pPr marL="168910" indent="0" fontAlgn="base">
              <a:lnSpc>
                <a:spcPct val="120000"/>
              </a:lnSpc>
              <a:spcBef>
                <a:spcPts val="0"/>
              </a:spcBef>
              <a:buNone/>
            </a:pPr>
            <a:r>
              <a:rPr lang="zh-CN" altLang="en-US" sz="2800" b="1" strike="noStrike" noProof="1" dirty="0">
                <a:latin typeface="Times New Roman" panose="02020803070505020304" pitchFamily="18" charset="0"/>
              </a:rPr>
              <a:t>且</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在</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幂次小于或等于在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0000"/>
              </a:lnSpc>
              <a:buNone/>
            </a:pPr>
            <a:endParaRPr lang="en-US" altLang="zh-CN" sz="2800" b="1" strike="noStrike" noProof="1">
              <a:latin typeface="宋体" panose="02010600030101010101" pitchFamily="2" charset="-122"/>
            </a:endParaRPr>
          </a:p>
          <a:p>
            <a:pPr fontAlgn="base">
              <a:lnSpc>
                <a:spcPct val="90000"/>
              </a:lnSpc>
              <a:buNone/>
            </a:pPr>
            <a:r>
              <a:rPr lang="en-US" altLang="zh-CN" sz="2800" b="1" strike="noStrike" noProof="1" dirty="0">
                <a:latin typeface="宋体" panose="02010600030101010101" pitchFamily="2" charset="-122"/>
              </a:rPr>
              <a:t>②</a:t>
            </a:r>
            <a:r>
              <a:rPr lang="zh-CN" altLang="en-US" sz="2800" b="1" strike="noStrike" noProof="1" dirty="0">
                <a:latin typeface="宋体" panose="02010600030101010101" pitchFamily="2" charset="-122"/>
              </a:rPr>
              <a:t>求两个多项式的最大公因式： </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的最大公因式</a:t>
            </a:r>
            <a:r>
              <a:rPr lang="en-US" altLang="zh-CN" sz="2800" b="1" i="1" strike="noStrike" noProof="1">
                <a:latin typeface="Times New Roman" panose="02020803070505020304" pitchFamily="18" charset="0"/>
              </a:rPr>
              <a:t>d</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等于那些同时在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a:t>
            </a:r>
            <a:r>
              <a:rPr lang="zh-CN" altLang="en-US" sz="2800" b="1" strike="noStrike" noProof="1" dirty="0">
                <a:latin typeface="宋体" panose="02010600030101010101" pitchFamily="2" charset="-122"/>
              </a:rPr>
              <a:t>标准分解式中出现的不可约多项式的方幂的乘积，</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dirty="0">
                <a:latin typeface="宋体" panose="02010600030101010101" pitchFamily="2" charset="-122"/>
              </a:rPr>
              <a:t>所带</a:t>
            </a:r>
            <a:r>
              <a:rPr lang="zh-CN" altLang="en-US" sz="2800" b="1" strike="noStrike" noProof="1" dirty="0">
                <a:solidFill>
                  <a:srgbClr val="FF0000"/>
                </a:solidFill>
                <a:latin typeface="宋体" panose="02010600030101010101" pitchFamily="2" charset="-122"/>
              </a:rPr>
              <a:t>方幂</a:t>
            </a:r>
            <a:r>
              <a:rPr lang="zh-CN" altLang="en-US" sz="2800" b="1" strike="noStrike" noProof="1" dirty="0">
                <a:latin typeface="宋体" panose="02010600030101010101" pitchFamily="2" charset="-122"/>
              </a:rPr>
              <a:t>等于它在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标准</a:t>
            </a:r>
            <a:r>
              <a:rPr lang="zh-CN" altLang="en-US" sz="2800" b="1" strike="noStrike" noProof="1" dirty="0">
                <a:latin typeface="宋体" panose="02010600030101010101" pitchFamily="2" charset="-122"/>
              </a:rPr>
              <a:t>分解式中所带方幂的</a:t>
            </a:r>
            <a:r>
              <a:rPr lang="zh-CN" altLang="en-US" sz="2800" b="1" strike="noStrike" noProof="1" dirty="0">
                <a:solidFill>
                  <a:srgbClr val="FF0000"/>
                </a:solidFill>
                <a:latin typeface="宋体" panose="02010600030101010101" pitchFamily="2" charset="-122"/>
              </a:rPr>
              <a:t>较小</a:t>
            </a:r>
            <a:r>
              <a:rPr lang="zh-CN" altLang="en-US" sz="2800" b="1" strike="noStrike" noProof="1" dirty="0">
                <a:latin typeface="宋体" panose="02010600030101010101" pitchFamily="2" charset="-122"/>
              </a:rPr>
              <a:t>的一个</a:t>
            </a:r>
            <a:r>
              <a:rPr lang="en-US" altLang="zh-CN" sz="2800" b="1" strike="noStrike" noProof="1">
                <a:latin typeface="宋体" panose="02010600030101010101" pitchFamily="2" charset="-122"/>
              </a:rPr>
              <a:t>.</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charRg st="0" end="28"/>
                                            </p:txEl>
                                          </p:spTgt>
                                        </p:tgtEl>
                                        <p:attrNameLst>
                                          <p:attrName>style.visibility</p:attrName>
                                        </p:attrNameLst>
                                      </p:cBhvr>
                                      <p:to>
                                        <p:strVal val="visible"/>
                                      </p:to>
                                    </p:set>
                                    <p:animEffect transition="in" filter="wipe(left)">
                                      <p:cBhvr>
                                        <p:cTn id="7" dur="500"/>
                                        <p:tgtEl>
                                          <p:spTgt spid="27443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标题 275457"/>
          <p:cNvSpPr>
            <a:spLocks noGrp="1"/>
          </p:cNvSpPr>
          <p:nvPr>
            <p:ph type="title"/>
          </p:nvPr>
        </p:nvSpPr>
        <p:spPr>
          <a:xfrm>
            <a:off x="762000" y="925513"/>
            <a:ext cx="8162925" cy="706437"/>
          </a:xfrm>
        </p:spPr>
        <p:txBody>
          <a:bodyPr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6  </a:t>
            </a:r>
            <a:r>
              <a:rPr lang="zh-CN" altLang="en-US" sz="4000" b="1" dirty="0">
                <a:latin typeface="Times New Roman" panose="02020803070505020304" pitchFamily="18" charset="0"/>
                <a:ea typeface="宋体" panose="02010600030101010101" pitchFamily="2" charset="-122"/>
              </a:rPr>
              <a:t>重因式</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因式分解问题的继续</a:t>
            </a:r>
            <a:r>
              <a:rPr lang="en-US" altLang="zh-CN" sz="2800" b="1">
                <a:latin typeface="Times New Roman" panose="02020803070505020304" pitchFamily="18" charset="0"/>
                <a:ea typeface="宋体" panose="02010600030101010101" pitchFamily="2" charset="-122"/>
              </a:rPr>
              <a:t>) </a:t>
            </a:r>
            <a:endParaRPr lang="en-US" altLang="zh-CN" sz="2800">
              <a:latin typeface="Times New Roman" panose="02020803070505020304" pitchFamily="18" charset="0"/>
              <a:ea typeface="宋体" panose="02010600030101010101" pitchFamily="2" charset="-122"/>
            </a:endParaRPr>
          </a:p>
        </p:txBody>
      </p:sp>
      <p:sp>
        <p:nvSpPr>
          <p:cNvPr id="72706" name="文本占位符 275458"/>
          <p:cNvSpPr>
            <a:spLocks noGrp="1"/>
          </p:cNvSpPr>
          <p:nvPr>
            <p:ph idx="1"/>
          </p:nvPr>
        </p:nvSpPr>
        <p:spPr>
          <a:xfrm>
            <a:off x="1143000" y="2209800"/>
            <a:ext cx="4648200" cy="2971800"/>
          </a:xfrm>
        </p:spPr>
        <p:txBody>
          <a:bodyPr anchor="t"/>
          <a:p>
            <a:pPr algn="just"/>
            <a:r>
              <a:rPr lang="zh-CN" altLang="en-US" b="1" dirty="0">
                <a:latin typeface="宋体" panose="02010600030101010101" pitchFamily="2" charset="-122"/>
              </a:rPr>
              <a:t>重因式定义</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重因式的判定与性质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消除重因式</a:t>
            </a:r>
            <a:endParaRPr lang="zh-CN" altLang="en-US" b="1">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29" name="标题 276481"/>
          <p:cNvSpPr>
            <a:spLocks noGrp="1"/>
          </p:cNvSpPr>
          <p:nvPr>
            <p:ph type="title"/>
          </p:nvPr>
        </p:nvSpPr>
        <p:spPr>
          <a:xfrm>
            <a:off x="871538" y="547688"/>
            <a:ext cx="2405062" cy="519112"/>
          </a:xfrm>
        </p:spPr>
        <p:txBody>
          <a:bodyPr wrap="square" anchor="b">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重因式定义</a:t>
            </a:r>
            <a:endParaRPr lang="zh-CN" altLang="en-US" sz="2800" b="1" dirty="0">
              <a:latin typeface="宋体" panose="02010600030101010101" pitchFamily="2" charset="-122"/>
              <a:ea typeface="宋体" panose="02010600030101010101" pitchFamily="2" charset="-122"/>
            </a:endParaRPr>
          </a:p>
        </p:txBody>
      </p:sp>
      <p:sp>
        <p:nvSpPr>
          <p:cNvPr id="276483" name="内容占位符 276482"/>
          <p:cNvSpPr>
            <a:spLocks noGrp="1"/>
          </p:cNvSpPr>
          <p:nvPr>
            <p:ph idx="1"/>
          </p:nvPr>
        </p:nvSpPr>
        <p:spPr>
          <a:xfrm>
            <a:off x="838200" y="1219200"/>
            <a:ext cx="8077200" cy="5181600"/>
          </a:xfrm>
        </p:spPr>
        <p:txBody>
          <a:bodyPr anchor="t"/>
          <a:p>
            <a:r>
              <a:rPr lang="zh-CN" altLang="en-US" sz="2800" b="1" dirty="0">
                <a:solidFill>
                  <a:schemeClr val="tx2"/>
                </a:solidFill>
                <a:latin typeface="宋体" panose="02010600030101010101" pitchFamily="2" charset="-122"/>
              </a:rPr>
              <a:t>定义  </a:t>
            </a: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a:t>
            </a:r>
            <a:r>
              <a:rPr lang="zh-CN" altLang="en-US" sz="2800" b="1" dirty="0">
                <a:solidFill>
                  <a:schemeClr val="tx2"/>
                </a:solidFill>
                <a:latin typeface="宋体" panose="02010600030101010101" pitchFamily="2" charset="-122"/>
              </a:rPr>
              <a:t>不可约多项式</a:t>
            </a:r>
            <a:r>
              <a:rPr lang="en-US" altLang="zh-CN" sz="2800" b="1">
                <a:solidFill>
                  <a:schemeClr val="tx2"/>
                </a:solidFill>
                <a:latin typeface="宋体" panose="02010600030101010101" pitchFamily="2" charset="-122"/>
              </a:rPr>
              <a:t>,</a:t>
            </a:r>
            <a:r>
              <a:rPr lang="zh-CN" altLang="en-US" sz="2800" b="1" dirty="0">
                <a:latin typeface="宋体" panose="02010600030101010101" pitchFamily="2" charset="-122"/>
              </a:rPr>
              <a:t>如果</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而</a:t>
            </a:r>
            <a:endParaRPr lang="zh-CN" altLang="en-US" sz="2800" b="1" dirty="0">
              <a:latin typeface="宋体" panose="02010600030101010101" pitchFamily="2" charset="-122"/>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称</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2800" b="1" i="1">
                <a:latin typeface="Times New Roman" panose="02020803070505020304" pitchFamily="18" charset="0"/>
              </a:rPr>
              <a:t>k</a:t>
            </a:r>
            <a:r>
              <a:rPr lang="en-US" altLang="zh-CN" sz="2800" b="1">
                <a:latin typeface="宋体" panose="02010600030101010101" pitchFamily="2" charset="-122"/>
              </a:rPr>
              <a:t>=0,</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根本不是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的单因式；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许多问题中</a:t>
            </a:r>
            <a:r>
              <a:rPr lang="en-US" altLang="zh-CN" sz="2800" b="1" dirty="0">
                <a:latin typeface="宋体" panose="02010600030101010101" pitchFamily="2" charset="-122"/>
              </a:rPr>
              <a:t>,</a:t>
            </a:r>
            <a:r>
              <a:rPr lang="zh-CN" altLang="en-US" sz="2800" b="1" dirty="0">
                <a:latin typeface="宋体" panose="02010600030101010101" pitchFamily="2" charset="-122"/>
              </a:rPr>
              <a:t>要求所讨论的多项式没有重因式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多项式的近似求根法也要求所考虑的多项式没有重</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根</a:t>
            </a:r>
            <a:r>
              <a:rPr lang="en-US" altLang="zh-CN" sz="2800" b="1" dirty="0">
                <a:latin typeface="宋体" panose="02010600030101010101" pitchFamily="2" charset="-122"/>
              </a:rPr>
              <a:t>.</a:t>
            </a:r>
            <a:r>
              <a:rPr lang="zh-CN" altLang="en-US" sz="2800" b="1" dirty="0">
                <a:latin typeface="宋体" panose="02010600030101010101" pitchFamily="2" charset="-122"/>
              </a:rPr>
              <a:t>因此判别多项式有无重因式、求其重因式及去</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掉重因式是我们必须要考虑的问题</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charRg st="0" end="33"/>
                                            </p:txEl>
                                          </p:spTgt>
                                        </p:tgtEl>
                                        <p:attrNameLst>
                                          <p:attrName>style.visibility</p:attrName>
                                        </p:attrNameLst>
                                      </p:cBhvr>
                                      <p:to>
                                        <p:strVal val="visible"/>
                                      </p:to>
                                    </p:set>
                                    <p:animEffect transition="in" filter="wipe(left)">
                                      <p:cBhvr>
                                        <p:cTn id="7" dur="500"/>
                                        <p:tgtEl>
                                          <p:spTgt spid="27648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charRg st="33" end="71"/>
                                            </p:txEl>
                                          </p:spTgt>
                                        </p:tgtEl>
                                        <p:attrNameLst>
                                          <p:attrName>style.visibility</p:attrName>
                                        </p:attrNameLst>
                                      </p:cBhvr>
                                      <p:to>
                                        <p:strVal val="visible"/>
                                      </p:to>
                                    </p:set>
                                    <p:animEffect transition="in" filter="wipe(left)">
                                      <p:cBhvr>
                                        <p:cTn id="12" dur="500"/>
                                        <p:tgtEl>
                                          <p:spTgt spid="276483">
                                            <p:txEl>
                                              <p:charRg st="33"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charRg st="71" end="99"/>
                                            </p:txEl>
                                          </p:spTgt>
                                        </p:tgtEl>
                                        <p:attrNameLst>
                                          <p:attrName>style.visibility</p:attrName>
                                        </p:attrNameLst>
                                      </p:cBhvr>
                                      <p:to>
                                        <p:strVal val="visible"/>
                                      </p:to>
                                    </p:set>
                                    <p:animEffect transition="in" filter="wipe(left)">
                                      <p:cBhvr>
                                        <p:cTn id="17" dur="500"/>
                                        <p:tgtEl>
                                          <p:spTgt spid="27648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83">
                                            <p:txEl>
                                              <p:charRg st="99" end="126"/>
                                            </p:txEl>
                                          </p:spTgt>
                                        </p:tgtEl>
                                        <p:attrNameLst>
                                          <p:attrName>style.visibility</p:attrName>
                                        </p:attrNameLst>
                                      </p:cBhvr>
                                      <p:to>
                                        <p:strVal val="visible"/>
                                      </p:to>
                                    </p:set>
                                    <p:animEffect transition="in" filter="wipe(left)">
                                      <p:cBhvr>
                                        <p:cTn id="22" dur="500"/>
                                        <p:tgtEl>
                                          <p:spTgt spid="276483">
                                            <p:txEl>
                                              <p:charRg st="9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charRg st="126" end="153"/>
                                            </p:txEl>
                                          </p:spTgt>
                                        </p:tgtEl>
                                        <p:attrNameLst>
                                          <p:attrName>style.visibility</p:attrName>
                                        </p:attrNameLst>
                                      </p:cBhvr>
                                      <p:to>
                                        <p:strVal val="visible"/>
                                      </p:to>
                                    </p:set>
                                    <p:animEffect transition="in" filter="wipe(left)">
                                      <p:cBhvr>
                                        <p:cTn id="27" dur="500"/>
                                        <p:tgtEl>
                                          <p:spTgt spid="276483">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charRg st="154" end="180"/>
                                            </p:txEl>
                                          </p:spTgt>
                                        </p:tgtEl>
                                        <p:attrNameLst>
                                          <p:attrName>style.visibility</p:attrName>
                                        </p:attrNameLst>
                                      </p:cBhvr>
                                      <p:to>
                                        <p:strVal val="visible"/>
                                      </p:to>
                                    </p:set>
                                    <p:animEffect transition="in" filter="wipe(left)">
                                      <p:cBhvr>
                                        <p:cTn id="32" dur="500"/>
                                        <p:tgtEl>
                                          <p:spTgt spid="276483">
                                            <p:txEl>
                                              <p:charRg st="154"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483">
                                            <p:txEl>
                                              <p:charRg st="180" end="203"/>
                                            </p:txEl>
                                          </p:spTgt>
                                        </p:tgtEl>
                                        <p:attrNameLst>
                                          <p:attrName>style.visibility</p:attrName>
                                        </p:attrNameLst>
                                      </p:cBhvr>
                                      <p:to>
                                        <p:strVal val="visible"/>
                                      </p:to>
                                    </p:set>
                                    <p:animEffect transition="in" filter="wipe(left)">
                                      <p:cBhvr>
                                        <p:cTn id="37" dur="500"/>
                                        <p:tgtEl>
                                          <p:spTgt spid="276483">
                                            <p:txEl>
                                              <p:charRg st="180"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483">
                                            <p:txEl>
                                              <p:charRg st="203" end="226"/>
                                            </p:txEl>
                                          </p:spTgt>
                                        </p:tgtEl>
                                        <p:attrNameLst>
                                          <p:attrName>style.visibility</p:attrName>
                                        </p:attrNameLst>
                                      </p:cBhvr>
                                      <p:to>
                                        <p:strVal val="visible"/>
                                      </p:to>
                                    </p:set>
                                    <p:animEffect transition="in" filter="wipe(left)">
                                      <p:cBhvr>
                                        <p:cTn id="42" dur="500"/>
                                        <p:tgtEl>
                                          <p:spTgt spid="276483">
                                            <p:txEl>
                                              <p:charRg st="203"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483">
                                            <p:txEl>
                                              <p:charRg st="226" end="243"/>
                                            </p:txEl>
                                          </p:spTgt>
                                        </p:tgtEl>
                                        <p:attrNameLst>
                                          <p:attrName>style.visibility</p:attrName>
                                        </p:attrNameLst>
                                      </p:cBhvr>
                                      <p:to>
                                        <p:strVal val="visible"/>
                                      </p:to>
                                    </p:set>
                                    <p:animEffect transition="in" filter="wipe(left)">
                                      <p:cBhvr>
                                        <p:cTn id="47" dur="500"/>
                                        <p:tgtEl>
                                          <p:spTgt spid="276483">
                                            <p:txEl>
                                              <p:charRg st="22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3" name="标题 277505"/>
          <p:cNvSpPr>
            <a:spLocks noGrp="1"/>
          </p:cNvSpPr>
          <p:nvPr>
            <p:ph type="title"/>
          </p:nvPr>
        </p:nvSpPr>
        <p:spPr>
          <a:xfrm>
            <a:off x="609600" y="547688"/>
            <a:ext cx="2862263" cy="519112"/>
          </a:xfrm>
        </p:spPr>
        <p:txBody>
          <a:bodyPr wrap="square" anchor="b">
            <a:spAutoFit/>
          </a:bodyPr>
          <a:p>
            <a:r>
              <a:rPr lang="en-US" altLang="zh-CN" sz="2800" b="1">
                <a:latin typeface="Times New Roman" panose="02020803070505020304" pitchFamily="18" charset="0"/>
                <a:ea typeface="宋体" panose="02010600030101010101" pitchFamily="2" charset="-122"/>
              </a:rPr>
              <a:t>2.</a:t>
            </a:r>
            <a:r>
              <a:rPr lang="zh-CN" altLang="en-US" sz="2800" b="1" dirty="0">
                <a:ea typeface="宋体" panose="02010600030101010101" pitchFamily="2" charset="-122"/>
              </a:rPr>
              <a:t>重因式的判别</a:t>
            </a:r>
            <a:endParaRPr lang="zh-CN" altLang="en-US" sz="2800" b="1" dirty="0">
              <a:ea typeface="宋体" panose="02010600030101010101" pitchFamily="2" charset="-122"/>
            </a:endParaRPr>
          </a:p>
        </p:txBody>
      </p:sp>
      <p:sp>
        <p:nvSpPr>
          <p:cNvPr id="277507" name="内容占位符 277506"/>
          <p:cNvSpPr>
            <a:spLocks noGrp="1"/>
          </p:cNvSpPr>
          <p:nvPr>
            <p:ph idx="1"/>
          </p:nvPr>
        </p:nvSpPr>
        <p:spPr>
          <a:xfrm>
            <a:off x="609600" y="1219200"/>
            <a:ext cx="8382000" cy="5105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形式导数的概念</a:t>
            </a:r>
            <a:endParaRPr lang="zh-CN" altLang="en-US" sz="2800" b="1" dirty="0">
              <a:solidFill>
                <a:schemeClr val="tx2"/>
              </a:solidFill>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  定义：</a:t>
            </a:r>
            <a:r>
              <a:rPr lang="zh-CN" altLang="en-US" sz="2800" b="1" dirty="0">
                <a:latin typeface="宋体" panose="02010600030101010101" pitchFamily="2" charset="-122"/>
              </a:rPr>
              <a:t>设有多项式</a:t>
            </a:r>
            <a:endParaRPr lang="zh-CN" altLang="en-US" sz="2800" b="1" dirty="0">
              <a:latin typeface="宋体" panose="02010600030101010101" pitchFamily="2" charset="-122"/>
            </a:endParaRPr>
          </a:p>
        </p:txBody>
      </p:sp>
      <p:graphicFrame>
        <p:nvGraphicFramePr>
          <p:cNvPr id="277508" name="对象 277507"/>
          <p:cNvGraphicFramePr/>
          <p:nvPr/>
        </p:nvGraphicFramePr>
        <p:xfrm>
          <a:off x="1143000" y="2209800"/>
          <a:ext cx="7223125" cy="660400"/>
        </p:xfrm>
        <a:graphic>
          <a:graphicData uri="http://schemas.openxmlformats.org/presentationml/2006/ole">
            <mc:AlternateContent xmlns:mc="http://schemas.openxmlformats.org/markup-compatibility/2006">
              <mc:Choice xmlns:v="urn:schemas-microsoft-com:vml" Requires="v">
                <p:oleObj spid="_x0000_s3111" name="" r:id="rId1" imgW="3034030" imgH="241300" progId="Equation.3">
                  <p:embed/>
                </p:oleObj>
              </mc:Choice>
              <mc:Fallback>
                <p:oleObj name="" r:id="rId1" imgW="3034030" imgH="241300" progId="Equation.3">
                  <p:embed/>
                  <p:pic>
                    <p:nvPicPr>
                      <p:cNvPr id="0" name="图片 3110"/>
                      <p:cNvPicPr/>
                      <p:nvPr/>
                    </p:nvPicPr>
                    <p:blipFill>
                      <a:blip r:embed="rId2"/>
                      <a:stretch>
                        <a:fillRect/>
                      </a:stretch>
                    </p:blipFill>
                    <p:spPr>
                      <a:xfrm>
                        <a:off x="1143000" y="2209800"/>
                        <a:ext cx="7223125" cy="660400"/>
                      </a:xfrm>
                      <a:prstGeom prst="rect">
                        <a:avLst/>
                      </a:prstGeom>
                      <a:noFill/>
                      <a:ln w="38100">
                        <a:noFill/>
                        <a:miter/>
                      </a:ln>
                    </p:spPr>
                  </p:pic>
                </p:oleObj>
              </mc:Fallback>
            </mc:AlternateContent>
          </a:graphicData>
        </a:graphic>
      </p:graphicFrame>
      <p:graphicFrame>
        <p:nvGraphicFramePr>
          <p:cNvPr id="277509" name="对象 277508"/>
          <p:cNvGraphicFramePr/>
          <p:nvPr/>
        </p:nvGraphicFramePr>
        <p:xfrm>
          <a:off x="608013" y="3276600"/>
          <a:ext cx="8535987" cy="660400"/>
        </p:xfrm>
        <a:graphic>
          <a:graphicData uri="http://schemas.openxmlformats.org/presentationml/2006/ole">
            <mc:AlternateContent xmlns:mc="http://schemas.openxmlformats.org/markup-compatibility/2006">
              <mc:Choice xmlns:v="urn:schemas-microsoft-com:vml" Requires="v">
                <p:oleObj spid="_x0000_s3112" name="" r:id="rId3" imgW="3960495" imgH="241300" progId="Equation.3">
                  <p:embed/>
                </p:oleObj>
              </mc:Choice>
              <mc:Fallback>
                <p:oleObj name="" r:id="rId3" imgW="3960495" imgH="241300" progId="Equation.3">
                  <p:embed/>
                  <p:pic>
                    <p:nvPicPr>
                      <p:cNvPr id="0" name="图片 3111"/>
                      <p:cNvPicPr/>
                      <p:nvPr/>
                    </p:nvPicPr>
                    <p:blipFill>
                      <a:blip r:embed="rId4"/>
                      <a:stretch>
                        <a:fillRect/>
                      </a:stretch>
                    </p:blipFill>
                    <p:spPr>
                      <a:xfrm>
                        <a:off x="608013" y="3276600"/>
                        <a:ext cx="8535987" cy="660400"/>
                      </a:xfrm>
                      <a:prstGeom prst="rect">
                        <a:avLst/>
                      </a:prstGeom>
                      <a:noFill/>
                      <a:ln w="38100">
                        <a:noFill/>
                        <a:miter/>
                      </a:ln>
                    </p:spPr>
                  </p:pic>
                </p:oleObj>
              </mc:Fallback>
            </mc:AlternateContent>
          </a:graphicData>
        </a:graphic>
      </p:graphicFrame>
      <p:sp>
        <p:nvSpPr>
          <p:cNvPr id="277510" name="矩形 277509"/>
          <p:cNvSpPr/>
          <p:nvPr/>
        </p:nvSpPr>
        <p:spPr>
          <a:xfrm>
            <a:off x="1116013" y="4005263"/>
            <a:ext cx="1552575"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性质 </a:t>
            </a:r>
            <a:endParaRPr lang="zh-CN" altLang="en-US" sz="2800" b="1" dirty="0">
              <a:latin typeface="宋体" panose="02010600030101010101" pitchFamily="2" charset="-122"/>
              <a:ea typeface="宋体" panose="02010600030101010101" pitchFamily="2" charset="-122"/>
            </a:endParaRPr>
          </a:p>
        </p:txBody>
      </p:sp>
      <p:sp>
        <p:nvSpPr>
          <p:cNvPr id="277511" name="矩形 277510"/>
          <p:cNvSpPr/>
          <p:nvPr/>
        </p:nvSpPr>
        <p:spPr>
          <a:xfrm>
            <a:off x="609600" y="2895600"/>
            <a:ext cx="3733800"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其微商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导数</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规定为  </a:t>
            </a:r>
            <a:endParaRPr lang="zh-CN" altLang="en-US" sz="2800" b="1" dirty="0">
              <a:latin typeface="宋体" panose="02010600030101010101" pitchFamily="2" charset="-122"/>
              <a:ea typeface="宋体" panose="02010600030101010101" pitchFamily="2" charset="-122"/>
            </a:endParaRPr>
          </a:p>
        </p:txBody>
      </p:sp>
      <p:graphicFrame>
        <p:nvGraphicFramePr>
          <p:cNvPr id="277512" name="对象 277511"/>
          <p:cNvGraphicFramePr/>
          <p:nvPr/>
        </p:nvGraphicFramePr>
        <p:xfrm>
          <a:off x="2346325" y="3937000"/>
          <a:ext cx="6019800" cy="2119313"/>
        </p:xfrm>
        <a:graphic>
          <a:graphicData uri="http://schemas.openxmlformats.org/presentationml/2006/ole">
            <mc:AlternateContent xmlns:mc="http://schemas.openxmlformats.org/markup-compatibility/2006">
              <mc:Choice xmlns:v="urn:schemas-microsoft-com:vml" Requires="v">
                <p:oleObj spid="_x0000_s3113" name="" r:id="rId5" imgW="2411730" imgH="774065" progId="Equation.3">
                  <p:embed/>
                </p:oleObj>
              </mc:Choice>
              <mc:Fallback>
                <p:oleObj name="" r:id="rId5" imgW="2411730" imgH="774065" progId="Equation.3">
                  <p:embed/>
                  <p:pic>
                    <p:nvPicPr>
                      <p:cNvPr id="0" name="图片 3112"/>
                      <p:cNvPicPr/>
                      <p:nvPr/>
                    </p:nvPicPr>
                    <p:blipFill>
                      <a:blip r:embed="rId6"/>
                      <a:stretch>
                        <a:fillRect/>
                      </a:stretch>
                    </p:blipFill>
                    <p:spPr>
                      <a:xfrm>
                        <a:off x="2346325" y="3937000"/>
                        <a:ext cx="6019800" cy="2119313"/>
                      </a:xfrm>
                      <a:prstGeom prst="rect">
                        <a:avLst/>
                      </a:prstGeom>
                      <a:noFill/>
                      <a:ln w="38100">
                        <a:noFill/>
                        <a:miter/>
                      </a:ln>
                    </p:spPr>
                  </p:pic>
                </p:oleObj>
              </mc:Fallback>
            </mc:AlternateContent>
          </a:graphicData>
        </a:graphic>
      </p:graphicFrame>
      <p:sp>
        <p:nvSpPr>
          <p:cNvPr id="277513" name="文本框 277512"/>
          <p:cNvSpPr txBox="1"/>
          <p:nvPr/>
        </p:nvSpPr>
        <p:spPr>
          <a:xfrm>
            <a:off x="609600" y="6034088"/>
            <a:ext cx="6096000" cy="522287"/>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同理，可定义</a:t>
            </a:r>
            <a:r>
              <a:rPr lang="zh-CN" altLang="en-US" sz="2800" b="1" dirty="0">
                <a:solidFill>
                  <a:schemeClr val="tx2"/>
                </a:solidFill>
                <a:latin typeface="Verdana" panose="020B08040305040B0204" pitchFamily="34" charset="0"/>
                <a:ea typeface="宋体" panose="02010600030101010101" pitchFamily="2" charset="-122"/>
              </a:rPr>
              <a:t>高阶导数 </a:t>
            </a:r>
            <a:r>
              <a:rPr lang="en-US" altLang="zh-CN" sz="2800" b="1" i="1">
                <a:latin typeface="Times New Roman" panose="02020803070505020304" pitchFamily="18" charset="0"/>
                <a:ea typeface="宋体" panose="02010600030101010101" pitchFamily="2" charset="-122"/>
              </a:rPr>
              <a:t>f</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k</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(略) </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charRg st="0" end="13"/>
                                            </p:txEl>
                                          </p:spTgt>
                                        </p:tgtEl>
                                        <p:attrNameLst>
                                          <p:attrName>style.visibility</p:attrName>
                                        </p:attrNameLst>
                                      </p:cBhvr>
                                      <p:to>
                                        <p:strVal val="visible"/>
                                      </p:to>
                                    </p:set>
                                    <p:animEffect transition="in" filter="wipe(left)">
                                      <p:cBhvr>
                                        <p:cTn id="7" dur="500"/>
                                        <p:tgtEl>
                                          <p:spTgt spid="2775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charRg st="13" end="24"/>
                                            </p:txEl>
                                          </p:spTgt>
                                        </p:tgtEl>
                                        <p:attrNameLst>
                                          <p:attrName>style.visibility</p:attrName>
                                        </p:attrNameLst>
                                      </p:cBhvr>
                                      <p:to>
                                        <p:strVal val="visible"/>
                                      </p:to>
                                    </p:set>
                                    <p:animEffect transition="in" filter="wipe(left)">
                                      <p:cBhvr>
                                        <p:cTn id="12" dur="500"/>
                                        <p:tgtEl>
                                          <p:spTgt spid="277507">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wipe(left)">
                                      <p:cBhvr>
                                        <p:cTn id="22" dur="500"/>
                                        <p:tgtEl>
                                          <p:spTgt spid="277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7509"/>
                                        </p:tgtEl>
                                        <p:attrNameLst>
                                          <p:attrName>style.visibility</p:attrName>
                                        </p:attrNameLst>
                                      </p:cBhvr>
                                      <p:to>
                                        <p:strVal val="visible"/>
                                      </p:to>
                                    </p:set>
                                    <p:animEffect transition="in" filter="wipe(left)">
                                      <p:cBhvr>
                                        <p:cTn id="27" dur="500"/>
                                        <p:tgtEl>
                                          <p:spTgt spid="2775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10"/>
                                        </p:tgtEl>
                                        <p:attrNameLst>
                                          <p:attrName>style.visibility</p:attrName>
                                        </p:attrNameLst>
                                      </p:cBhvr>
                                      <p:to>
                                        <p:strVal val="visible"/>
                                      </p:to>
                                    </p:set>
                                    <p:animEffect transition="in" filter="wipe(left)">
                                      <p:cBhvr>
                                        <p:cTn id="32" dur="500"/>
                                        <p:tgtEl>
                                          <p:spTgt spid="277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13"/>
                                        </p:tgtEl>
                                        <p:attrNameLst>
                                          <p:attrName>style.visibility</p:attrName>
                                        </p:attrNameLst>
                                      </p:cBhvr>
                                      <p:to>
                                        <p:strVal val="visible"/>
                                      </p:to>
                                    </p:set>
                                    <p:animEffect transition="in" filter="wipe(left)">
                                      <p:cBhvr>
                                        <p:cTn id="42" dur="5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P spid="277511" grpId="0"/>
      <p:bldP spid="2775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标题 172033"/>
          <p:cNvSpPr>
            <a:spLocks noGrp="1"/>
          </p:cNvSpPr>
          <p:nvPr>
            <p:ph type="title"/>
          </p:nvPr>
        </p:nvSpPr>
        <p:spPr>
          <a:xfrm>
            <a:off x="533400" y="757238"/>
            <a:ext cx="79263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2  </a:t>
            </a:r>
            <a:r>
              <a:rPr lang="zh-CN" altLang="en-US" sz="4000" b="1" dirty="0">
                <a:latin typeface="Times New Roman" panose="02020803070505020304" pitchFamily="18" charset="0"/>
                <a:ea typeface="宋体" panose="02010600030101010101" pitchFamily="2" charset="-122"/>
              </a:rPr>
              <a:t>一元多项式</a:t>
            </a:r>
            <a:r>
              <a:rPr lang="zh-CN" altLang="en-US" sz="2800" b="1" dirty="0">
                <a:solidFill>
                  <a:schemeClr val="tx1"/>
                </a:solidFill>
                <a:latin typeface="Times New Roman" panose="02020803070505020304" pitchFamily="18" charset="0"/>
                <a:ea typeface="宋体" panose="02010600030101010101" pitchFamily="2" charset="-122"/>
              </a:rPr>
              <a:t>(以固定数域</a:t>
            </a:r>
            <a:r>
              <a:rPr lang="en-US" altLang="zh-CN" sz="2800" b="1" dirty="0">
                <a:solidFill>
                  <a:schemeClr val="tx1"/>
                </a:solidFill>
                <a:latin typeface="Times New Roman" panose="02020803070505020304" pitchFamily="18" charset="0"/>
                <a:ea typeface="宋体" panose="02010600030101010101" pitchFamily="2" charset="-122"/>
              </a:rPr>
              <a:t>P</a:t>
            </a:r>
            <a:r>
              <a:rPr lang="zh-CN" altLang="en-US" sz="2800" b="1" dirty="0">
                <a:solidFill>
                  <a:schemeClr val="tx1"/>
                </a:solidFill>
                <a:latin typeface="Times New Roman" panose="02020803070505020304" pitchFamily="18" charset="0"/>
                <a:ea typeface="宋体" panose="02010600030101010101" pitchFamily="2" charset="-122"/>
              </a:rPr>
              <a:t>为基础) </a:t>
            </a:r>
            <a:endParaRPr lang="zh-CN" altLang="en-US" sz="4000" dirty="0">
              <a:latin typeface="Times New Roman" panose="02020803070505020304" pitchFamily="18" charset="0"/>
              <a:ea typeface="宋体" panose="02010600030101010101" pitchFamily="2" charset="-122"/>
            </a:endParaRPr>
          </a:p>
        </p:txBody>
      </p:sp>
      <p:sp>
        <p:nvSpPr>
          <p:cNvPr id="172035" name="内容占位符 172034"/>
          <p:cNvSpPr>
            <a:spLocks noGrp="1"/>
          </p:cNvSpPr>
          <p:nvPr>
            <p:ph idx="1"/>
          </p:nvPr>
        </p:nvSpPr>
        <p:spPr>
          <a:xfrm>
            <a:off x="685800" y="1905000"/>
            <a:ext cx="8229600" cy="990600"/>
          </a:xfrm>
        </p:spPr>
        <p:txBody>
          <a:bodyPr anchor="t"/>
          <a:p>
            <a:pPr algn="just">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定义</a:t>
            </a:r>
            <a:r>
              <a:rPr lang="zh-CN" altLang="en-US" sz="2800" b="1">
                <a:solidFill>
                  <a:schemeClr val="tx2"/>
                </a:solidFill>
                <a:latin typeface="宋体" panose="02010600030101010101" pitchFamily="2" charset="-122"/>
              </a:rPr>
              <a:t> </a:t>
            </a:r>
            <a:r>
              <a:rPr lang="zh-CN" altLang="en-US" sz="2800" b="1" dirty="0"/>
              <a:t>设</a:t>
            </a:r>
            <a:r>
              <a:rPr lang="en-US" altLang="zh-CN" sz="2800" b="1" i="1">
                <a:latin typeface="Times New Roman" panose="02020803070505020304" pitchFamily="18" charset="0"/>
              </a:rPr>
              <a:t>x</a:t>
            </a:r>
            <a:r>
              <a:rPr lang="zh-CN" altLang="en-US" sz="2800" b="1" dirty="0"/>
              <a:t>是一个符号</a:t>
            </a:r>
            <a:r>
              <a:rPr lang="en-US" altLang="zh-CN" sz="2800" b="1">
                <a:latin typeface="Times New Roman" panose="02020803070505020304" pitchFamily="18" charset="0"/>
              </a:rPr>
              <a:t>(</a:t>
            </a:r>
            <a:r>
              <a:rPr lang="zh-CN" altLang="en-US" sz="2800" b="1" dirty="0"/>
              <a:t>文字</a:t>
            </a:r>
            <a:r>
              <a:rPr lang="en-US" altLang="zh-CN" sz="2800" b="1">
                <a:latin typeface="Times New Roman" panose="02020803070505020304" pitchFamily="18" charset="0"/>
              </a:rPr>
              <a:t>) </a:t>
            </a:r>
            <a:r>
              <a:rPr lang="zh-CN" altLang="en-US" sz="2800" b="1" dirty="0"/>
              <a:t>，</a:t>
            </a:r>
            <a:r>
              <a:rPr lang="en-US" altLang="zh-CN" sz="2800" b="1" i="1">
                <a:latin typeface="Times New Roman" panose="02020803070505020304" pitchFamily="18" charset="0"/>
              </a:rPr>
              <a:t>n</a:t>
            </a:r>
            <a:r>
              <a:rPr lang="zh-CN" altLang="en-US" sz="2800" b="1" dirty="0"/>
              <a:t>为非负整数</a:t>
            </a:r>
            <a:r>
              <a:rPr lang="en-US" altLang="zh-CN" sz="2800"/>
              <a:t>.</a:t>
            </a:r>
            <a:r>
              <a:rPr lang="zh-CN" altLang="en-US" sz="2800" b="1" dirty="0"/>
              <a:t>形式表达式                  </a:t>
            </a:r>
            <a:endParaRPr lang="zh-CN" altLang="en-US" sz="2800">
              <a:solidFill>
                <a:schemeClr val="tx2"/>
              </a:solidFill>
              <a:latin typeface="宋体" panose="02010600030101010101" pitchFamily="2" charset="-122"/>
            </a:endParaRPr>
          </a:p>
        </p:txBody>
      </p:sp>
      <p:graphicFrame>
        <p:nvGraphicFramePr>
          <p:cNvPr id="172036" name="对象 172035"/>
          <p:cNvGraphicFramePr/>
          <p:nvPr/>
        </p:nvGraphicFramePr>
        <p:xfrm>
          <a:off x="781050" y="2819400"/>
          <a:ext cx="7981950" cy="1179513"/>
        </p:xfrm>
        <a:graphic>
          <a:graphicData uri="http://schemas.openxmlformats.org/presentationml/2006/ole">
            <mc:AlternateContent xmlns:mc="http://schemas.openxmlformats.org/markup-compatibility/2006">
              <mc:Choice xmlns:v="urn:schemas-microsoft-com:vml" Requires="v">
                <p:oleObj spid="_x0000_s3140" name="" r:id="rId1" imgW="2919730" imgH="431800" progId="Equation.3">
                  <p:embed/>
                </p:oleObj>
              </mc:Choice>
              <mc:Fallback>
                <p:oleObj name="" r:id="rId1" imgW="2919730" imgH="431800" progId="Equation.3">
                  <p:embed/>
                  <p:pic>
                    <p:nvPicPr>
                      <p:cNvPr id="0" name="图片 3139"/>
                      <p:cNvPicPr/>
                      <p:nvPr/>
                    </p:nvPicPr>
                    <p:blipFill>
                      <a:blip r:embed="rId2"/>
                      <a:stretch>
                        <a:fillRect/>
                      </a:stretch>
                    </p:blipFill>
                    <p:spPr>
                      <a:xfrm>
                        <a:off x="781050" y="2819400"/>
                        <a:ext cx="7981950" cy="1179513"/>
                      </a:xfrm>
                      <a:prstGeom prst="rect">
                        <a:avLst/>
                      </a:prstGeom>
                      <a:noFill/>
                      <a:ln w="38100">
                        <a:noFill/>
                        <a:miter/>
                      </a:ln>
                    </p:spPr>
                  </p:pic>
                </p:oleObj>
              </mc:Fallback>
            </mc:AlternateContent>
          </a:graphicData>
        </a:graphic>
      </p:graphicFrame>
      <p:sp>
        <p:nvSpPr>
          <p:cNvPr id="172038" name="矩形 172037"/>
          <p:cNvSpPr/>
          <p:nvPr/>
        </p:nvSpPr>
        <p:spPr>
          <a:xfrm>
            <a:off x="838200" y="4114800"/>
            <a:ext cx="8153400" cy="9461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rPr>
              <a:t>称为系数在数域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中的</a:t>
            </a:r>
            <a:r>
              <a:rPr lang="zh-CN" altLang="en-US" sz="2800" b="1" dirty="0">
                <a:solidFill>
                  <a:srgbClr val="003366"/>
                </a:solidFill>
                <a:latin typeface="Verdana" panose="020B08040305040B0204" pitchFamily="34" charset="0"/>
                <a:ea typeface="宋体" panose="02010600030101010101" pitchFamily="2" charset="-122"/>
              </a:rPr>
              <a:t>一元多项式</a:t>
            </a:r>
            <a:r>
              <a:rPr lang="zh-CN" altLang="en-US" sz="2800" b="1" dirty="0">
                <a:latin typeface="Verdana" panose="020B08040305040B0204" pitchFamily="34" charset="0"/>
                <a:ea typeface="宋体" panose="02010600030101010101" pitchFamily="2" charset="-122"/>
              </a:rPr>
              <a:t>，简称为数域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上的一元多项式</a:t>
            </a:r>
            <a:r>
              <a:rPr lang="en-US" altLang="zh-CN" sz="2800">
                <a:latin typeface="Verdana" panose="020B08040305040B0204" pitchFamily="34"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
        <p:nvSpPr>
          <p:cNvPr id="172039" name="线形标注 2 172038"/>
          <p:cNvSpPr/>
          <p:nvPr/>
        </p:nvSpPr>
        <p:spPr>
          <a:xfrm>
            <a:off x="5715000" y="2514600"/>
            <a:ext cx="914400" cy="357188"/>
          </a:xfrm>
          <a:prstGeom prst="borderCallout2">
            <a:avLst>
              <a:gd name="adj1" fmla="val 32000"/>
              <a:gd name="adj2" fmla="val -8333"/>
              <a:gd name="adj3" fmla="val 32000"/>
              <a:gd name="adj4" fmla="val -40106"/>
              <a:gd name="adj5" fmla="val 132000"/>
              <a:gd name="adj6" fmla="val -73093"/>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a:t>
            </a:r>
            <a:endParaRPr lang="zh-CN" altLang="en-US" sz="1800" b="1" dirty="0">
              <a:latin typeface="Verdana" panose="020B08040305040B0204" pitchFamily="34" charset="0"/>
              <a:ea typeface="宋体" panose="02010600030101010101" pitchFamily="2" charset="-122"/>
            </a:endParaRPr>
          </a:p>
        </p:txBody>
      </p:sp>
      <p:sp>
        <p:nvSpPr>
          <p:cNvPr id="172042" name="线形标注 2 172041"/>
          <p:cNvSpPr/>
          <p:nvPr/>
        </p:nvSpPr>
        <p:spPr>
          <a:xfrm>
            <a:off x="3225800" y="3581400"/>
            <a:ext cx="1346200" cy="368300"/>
          </a:xfrm>
          <a:prstGeom prst="borderCallout2">
            <a:avLst>
              <a:gd name="adj1" fmla="val 31032"/>
              <a:gd name="adj2" fmla="val 105662"/>
              <a:gd name="adj3" fmla="val 31032"/>
              <a:gd name="adj4" fmla="val 105662"/>
              <a:gd name="adj5" fmla="val 35343"/>
              <a:gd name="adj6" fmla="val 133727"/>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次项系数</a:t>
            </a:r>
            <a:endParaRPr lang="zh-CN" altLang="en-US" sz="1800" b="1">
              <a:latin typeface="Verdana" panose="020B08040305040B0204" pitchFamily="34" charset="0"/>
              <a:ea typeface="宋体" panose="02010600030101010101" pitchFamily="2" charset="-122"/>
            </a:endParaRPr>
          </a:p>
        </p:txBody>
      </p:sp>
      <p:sp>
        <p:nvSpPr>
          <p:cNvPr id="172043" name="线形标注 2 172042"/>
          <p:cNvSpPr/>
          <p:nvPr/>
        </p:nvSpPr>
        <p:spPr>
          <a:xfrm>
            <a:off x="1524000" y="3581400"/>
            <a:ext cx="1392238" cy="368300"/>
          </a:xfrm>
          <a:prstGeom prst="borderCallout2">
            <a:avLst>
              <a:gd name="adj1" fmla="val 31032"/>
              <a:gd name="adj2" fmla="val -5472"/>
              <a:gd name="adj3" fmla="val 31032"/>
              <a:gd name="adj4" fmla="val -5472"/>
              <a:gd name="adj5" fmla="val -60343"/>
              <a:gd name="adj6" fmla="val -21551"/>
            </a:avLst>
          </a:prstGeom>
          <a:solidFill>
            <a:srgbClr val="FFFF66"/>
          </a:solidFill>
          <a:ln w="19050" cap="flat" cmpd="sng">
            <a:solidFill>
              <a:srgbClr val="FF9900"/>
            </a:solidFill>
            <a:prstDash val="solid"/>
            <a:miter/>
            <a:headEnd type="none" w="med" len="med"/>
            <a:tailEnd type="none" w="med" len="med"/>
          </a:ln>
        </p:spPr>
        <p:txBody>
          <a:bodyPr anchor="t"/>
          <a:p>
            <a:pPr indent="0" algn="ctr"/>
            <a:r>
              <a:rPr lang="zh-CN" altLang="en-US" sz="1800" b="1" dirty="0">
                <a:latin typeface="Times New Roman" panose="02020803070505020304" pitchFamily="18" charset="0"/>
                <a:ea typeface="宋体" panose="02010600030101010101" pitchFamily="2" charset="-122"/>
              </a:rPr>
              <a:t>首</a:t>
            </a:r>
            <a:r>
              <a:rPr lang="zh-CN" altLang="en-US" sz="1800" b="1" dirty="0">
                <a:latin typeface="Verdana" panose="020B08040305040B0204" pitchFamily="34" charset="0"/>
                <a:ea typeface="宋体" panose="02010600030101010101" pitchFamily="2" charset="-122"/>
              </a:rPr>
              <a:t>项</a:t>
            </a:r>
            <a:r>
              <a:rPr lang="en-US" altLang="zh-CN" sz="1800" b="1">
                <a:latin typeface="Verdana" panose="020B08040305040B0204" pitchFamily="34" charset="0"/>
                <a:ea typeface="宋体" panose="02010600030101010101" pitchFamily="2" charset="-122"/>
              </a:rPr>
              <a:t>(</a:t>
            </a:r>
            <a:r>
              <a:rPr lang="en-US" altLang="zh-CN" sz="1800" b="1" i="1">
                <a:latin typeface="Times New Roman" panose="02020803070505020304" pitchFamily="18" charset="0"/>
                <a:ea typeface="宋体" panose="02010600030101010101" pitchFamily="2" charset="-122"/>
              </a:rPr>
              <a:t>a</a:t>
            </a:r>
            <a:r>
              <a:rPr lang="en-US" altLang="zh-CN" sz="1800" b="1" i="1" baseline="-25000">
                <a:latin typeface="Times New Roman" panose="02020803070505020304" pitchFamily="18" charset="0"/>
                <a:ea typeface="宋体" panose="02010600030101010101" pitchFamily="2" charset="-122"/>
              </a:rPr>
              <a:t>n</a:t>
            </a:r>
            <a:r>
              <a:rPr lang="en-US" altLang="zh-CN" sz="1800" b="1" i="1">
                <a:latin typeface="Times New Roman" panose="02020803070505020304" pitchFamily="18" charset="0"/>
                <a:ea typeface="宋体" panose="02010600030101010101" pitchFamily="2" charset="-122"/>
                <a:sym typeface="Symbol" pitchFamily="18" charset="2"/>
              </a:rPr>
              <a:t></a:t>
            </a:r>
            <a:r>
              <a:rPr lang="en-US" altLang="zh-CN" sz="1800" b="1">
                <a:latin typeface="Times New Roman" panose="02020803070505020304" pitchFamily="18" charset="0"/>
                <a:ea typeface="宋体" panose="02010600030101010101" pitchFamily="2" charset="-122"/>
                <a:sym typeface="Symbol" pitchFamily="18" charset="2"/>
              </a:rPr>
              <a:t>0</a:t>
            </a:r>
            <a:r>
              <a:rPr lang="en-US" altLang="zh-CN" sz="1800" b="1">
                <a:latin typeface="Verdana" panose="020B08040305040B0204" pitchFamily="34" charset="0"/>
                <a:ea typeface="宋体" panose="02010600030101010101" pitchFamily="2" charset="-122"/>
              </a:rPr>
              <a:t>) </a:t>
            </a:r>
            <a:endParaRPr lang="en-US" altLang="zh-CN" sz="1800" b="1">
              <a:latin typeface="Verdana" panose="020B08040305040B0204" pitchFamily="34" charset="0"/>
              <a:ea typeface="宋体" panose="02010600030101010101" pitchFamily="2" charset="-122"/>
            </a:endParaRPr>
          </a:p>
        </p:txBody>
      </p:sp>
      <p:sp>
        <p:nvSpPr>
          <p:cNvPr id="172044" name="矩形 172043"/>
          <p:cNvSpPr/>
          <p:nvPr/>
        </p:nvSpPr>
        <p:spPr>
          <a:xfrm>
            <a:off x="914400" y="5302250"/>
            <a:ext cx="75438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习惯上记为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上述形式表达式可写为                </a:t>
            </a:r>
            <a:endParaRPr lang="zh-CN" altLang="en-US" sz="2800" b="1" dirty="0">
              <a:latin typeface="Times New Roman" panose="02020803070505020304" pitchFamily="18" charset="0"/>
              <a:ea typeface="宋体" panose="02010600030101010101" pitchFamily="2" charset="-122"/>
            </a:endParaRPr>
          </a:p>
        </p:txBody>
      </p:sp>
      <p:graphicFrame>
        <p:nvGraphicFramePr>
          <p:cNvPr id="172045" name="对象 172044"/>
          <p:cNvGraphicFramePr/>
          <p:nvPr/>
        </p:nvGraphicFramePr>
        <p:xfrm>
          <a:off x="3276600" y="5791200"/>
          <a:ext cx="2438400" cy="1066800"/>
        </p:xfrm>
        <a:graphic>
          <a:graphicData uri="http://schemas.openxmlformats.org/presentationml/2006/ole">
            <mc:AlternateContent xmlns:mc="http://schemas.openxmlformats.org/markup-compatibility/2006">
              <mc:Choice xmlns:v="urn:schemas-microsoft-com:vml" Requires="v">
                <p:oleObj spid="_x0000_s3144" name="" r:id="rId3" imgW="977265" imgH="431800" progId="Equation.3">
                  <p:embed/>
                </p:oleObj>
              </mc:Choice>
              <mc:Fallback>
                <p:oleObj name="" r:id="rId3" imgW="977265" imgH="431800" progId="Equation.3">
                  <p:embed/>
                  <p:pic>
                    <p:nvPicPr>
                      <p:cNvPr id="0" name="图片 3143"/>
                      <p:cNvPicPr/>
                      <p:nvPr/>
                    </p:nvPicPr>
                    <p:blipFill>
                      <a:blip r:embed="rId4"/>
                      <a:stretch>
                        <a:fillRect/>
                      </a:stretch>
                    </p:blipFill>
                    <p:spPr>
                      <a:xfrm>
                        <a:off x="3276600" y="5791200"/>
                        <a:ext cx="2438400" cy="1066800"/>
                      </a:xfrm>
                      <a:prstGeom prst="rect">
                        <a:avLst/>
                      </a:prstGeom>
                      <a:noFill/>
                      <a:ln w="38100">
                        <a:noFill/>
                        <a:miter/>
                      </a:ln>
                    </p:spPr>
                  </p:pic>
                </p:oleObj>
              </mc:Fallback>
            </mc:AlternateContent>
          </a:graphicData>
        </a:graphic>
      </p:graphicFrame>
      <p:sp>
        <p:nvSpPr>
          <p:cNvPr id="172046" name="线形标注 2 172045"/>
          <p:cNvSpPr/>
          <p:nvPr/>
        </p:nvSpPr>
        <p:spPr>
          <a:xfrm>
            <a:off x="5410200" y="4648200"/>
            <a:ext cx="3194050" cy="685800"/>
          </a:xfrm>
          <a:prstGeom prst="borderCallout2">
            <a:avLst>
              <a:gd name="adj1" fmla="val 16667"/>
              <a:gd name="adj2" fmla="val -2384"/>
              <a:gd name="adj3" fmla="val 16667"/>
              <a:gd name="adj4" fmla="val -23806"/>
              <a:gd name="adj5" fmla="val 216898"/>
              <a:gd name="adj6" fmla="val -46222"/>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 </a:t>
            </a:r>
            <a:r>
              <a:rPr lang="zh-CN" altLang="en-US" sz="1800" b="1" dirty="0">
                <a:latin typeface="Times New Roman" panose="02020803070505020304" pitchFamily="18" charset="0"/>
                <a:ea typeface="宋体" panose="02010600030101010101" pitchFamily="2" charset="-122"/>
              </a:rPr>
              <a:t>符号</a:t>
            </a:r>
            <a:r>
              <a:rPr lang="en-US" altLang="zh-CN" sz="1800" b="1" i="1">
                <a:latin typeface="Times New Roman" panose="02020803070505020304" pitchFamily="18" charset="0"/>
                <a:ea typeface="宋体" panose="02010600030101010101" pitchFamily="2" charset="-122"/>
              </a:rPr>
              <a:t>x </a:t>
            </a:r>
            <a:r>
              <a:rPr lang="zh-CN" altLang="en-US" sz="1800" b="1" dirty="0">
                <a:latin typeface="Times New Roman" panose="02020803070505020304" pitchFamily="18" charset="0"/>
                <a:ea typeface="宋体" panose="02010600030101010101" pitchFamily="2" charset="-122"/>
              </a:rPr>
              <a:t>可以是为未知数，</a:t>
            </a:r>
            <a:endParaRPr lang="zh-CN" altLang="en-US" sz="1800" b="1" dirty="0">
              <a:latin typeface="Times New Roman" panose="02020803070505020304" pitchFamily="18" charset="0"/>
              <a:ea typeface="宋体" panose="02010600030101010101" pitchFamily="2" charset="-122"/>
            </a:endParaRPr>
          </a:p>
          <a:p>
            <a:pPr indent="0" algn="ctr"/>
            <a:r>
              <a:rPr lang="zh-CN" altLang="en-US" sz="1800" b="1" dirty="0">
                <a:latin typeface="Times New Roman" panose="02020803070505020304" pitchFamily="18" charset="0"/>
                <a:ea typeface="宋体" panose="02010600030101010101" pitchFamily="2" charset="-122"/>
              </a:rPr>
              <a:t>也可以是其它待定事物</a:t>
            </a:r>
            <a:r>
              <a:rPr lang="en-US" altLang="zh-CN" sz="1800" b="1">
                <a:latin typeface="Times New Roman" panose="02020803070505020304" pitchFamily="18" charset="0"/>
                <a:ea typeface="宋体" panose="02010600030101010101" pitchFamily="2" charset="-122"/>
              </a:rPr>
              <a:t>.</a:t>
            </a:r>
            <a:endParaRPr lang="en-US" altLang="zh-CN" sz="1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2035">
                                            <p:txEl>
                                              <p:charRg st="0" end="48"/>
                                            </p:txEl>
                                          </p:spTgt>
                                        </p:tgtEl>
                                        <p:attrNameLst>
                                          <p:attrName>style.visibility</p:attrName>
                                        </p:attrNameLst>
                                      </p:cBhvr>
                                      <p:to>
                                        <p:strVal val="visible"/>
                                      </p:to>
                                    </p:set>
                                    <p:animEffect transition="in" filter="wipe(left)">
                                      <p:cBhvr>
                                        <p:cTn id="7" dur="75"/>
                                        <p:tgtEl>
                                          <p:spTgt spid="172035">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75"/>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20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20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20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72044"/>
                                        </p:tgtEl>
                                        <p:attrNameLst>
                                          <p:attrName>style.visibility</p:attrName>
                                        </p:attrNameLst>
                                      </p:cBhvr>
                                      <p:to>
                                        <p:strVal val="visible"/>
                                      </p:to>
                                    </p:set>
                                    <p:animEffect transition="in" filter="wipe(left)">
                                      <p:cBhvr>
                                        <p:cTn id="34" dur="75"/>
                                        <p:tgtEl>
                                          <p:spTgt spid="1720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2045"/>
                                        </p:tgtEl>
                                        <p:attrNameLst>
                                          <p:attrName>style.visibility</p:attrName>
                                        </p:attrNameLst>
                                      </p:cBhvr>
                                      <p:to>
                                        <p:strVal val="visible"/>
                                      </p:to>
                                    </p:set>
                                    <p:animEffect transition="in" filter="wipe(left)">
                                      <p:cBhvr>
                                        <p:cTn id="39" dur="500"/>
                                        <p:tgtEl>
                                          <p:spTgt spid="17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8" grpId="0"/>
      <p:bldP spid="172039" grpId="0" animBg="1"/>
      <p:bldP spid="172042" grpId="0" animBg="1"/>
      <p:bldP spid="172043" grpId="0" animBg="1"/>
      <p:bldP spid="172044" grpId="0"/>
      <p:bldP spid="1720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7" name="标题 278529"/>
          <p:cNvSpPr>
            <a:spLocks noGrp="1"/>
          </p:cNvSpPr>
          <p:nvPr>
            <p:ph type="title"/>
          </p:nvPr>
        </p:nvSpPr>
        <p:spPr>
          <a:xfrm>
            <a:off x="609600" y="257175"/>
            <a:ext cx="2862263" cy="522288"/>
          </a:xfrm>
        </p:spPr>
        <p:txBody>
          <a:bodyPr wrap="square" anchor="b">
            <a:spAutoFit/>
          </a:bodyPr>
          <a:p>
            <a:r>
              <a:rPr lang="en-US" altLang="zh-CN" sz="2800" b="1">
                <a:latin typeface="Times New Roman" panose="02020803070505020304" pitchFamily="18" charset="0"/>
                <a:ea typeface="宋体" panose="02010600030101010101" pitchFamily="2" charset="-122"/>
              </a:rPr>
              <a:t>(2) </a:t>
            </a:r>
            <a:r>
              <a:rPr lang="zh-CN" altLang="en-US" sz="2800" b="1" dirty="0">
                <a:ea typeface="宋体" panose="02010600030101010101" pitchFamily="2" charset="-122"/>
              </a:rPr>
              <a:t>重因式的判定</a:t>
            </a:r>
            <a:endParaRPr lang="zh-CN" altLang="en-US" sz="2800" b="1" dirty="0">
              <a:ea typeface="宋体" panose="02010600030101010101" pitchFamily="2" charset="-122"/>
            </a:endParaRPr>
          </a:p>
        </p:txBody>
      </p:sp>
      <p:sp>
        <p:nvSpPr>
          <p:cNvPr id="278531" name="内容占位符 278530"/>
          <p:cNvSpPr>
            <a:spLocks noGrp="1"/>
          </p:cNvSpPr>
          <p:nvPr>
            <p:ph idx="1"/>
          </p:nvPr>
        </p:nvSpPr>
        <p:spPr>
          <a:xfrm>
            <a:off x="762000" y="936625"/>
            <a:ext cx="8153400" cy="5334000"/>
          </a:xfrm>
        </p:spPr>
        <p:txBody>
          <a:bodyPr anchor="t"/>
          <a:p>
            <a:pPr>
              <a:lnSpc>
                <a:spcPct val="90000"/>
              </a:lnSpc>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如果不可约多项式</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Times New Roman" panose="02020803070505020304" pitchFamily="18" charset="0"/>
              </a:rPr>
              <a:t>(</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则它是导数</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dirty="0">
                <a:latin typeface="宋体" panose="02010600030101010101" pitchFamily="2" charset="-122"/>
              </a:rPr>
              <a:t>. (</a:t>
            </a:r>
            <a:r>
              <a:rPr lang="zh-CN" altLang="en-US" sz="2800" b="1" dirty="0">
                <a:latin typeface="宋体" panose="02010600030101010101" pitchFamily="2" charset="-122"/>
              </a:rPr>
              <a:t>注：反之不然</a:t>
            </a:r>
            <a:r>
              <a:rPr lang="en-US" altLang="zh-CN" sz="2800" b="1">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a:lnSpc>
                <a:spcPct val="90000"/>
              </a:lnSpc>
              <a:buNone/>
            </a:pPr>
            <a:endParaRPr lang="en-US" altLang="zh-CN" sz="2800" b="1" dirty="0">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dirty="0">
                <a:latin typeface="宋体" panose="02010600030101010101" pitchFamily="2" charset="-122"/>
              </a:rPr>
              <a:t>,</a:t>
            </a:r>
            <a:r>
              <a:rPr lang="zh-CN" altLang="en-US" sz="2800" b="1" dirty="0">
                <a:latin typeface="宋体" panose="02010600030101010101" pitchFamily="2" charset="-122"/>
              </a:rPr>
              <a:t>故有</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err="1">
                <a:latin typeface="Times New Roman" panose="02020803070505020304" pitchFamily="18" charset="0"/>
              </a:rPr>
              <a:t> p</a:t>
            </a:r>
            <a:r>
              <a:rPr lang="en-US" altLang="zh-CN" sz="2800" b="1" i="1" baseline="30000" err="1">
                <a:latin typeface="Times New Roman" panose="02020803070505020304" pitchFamily="18" charset="0"/>
              </a:rPr>
              <a:t>k</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kg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知</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令</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kg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故</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latin typeface="Times New Roman" panose="02020803070505020304" pitchFamily="18" charset="0"/>
              </a:rPr>
              <a:t>此即证</a:t>
            </a:r>
            <a:r>
              <a:rPr lang="zh-CN" altLang="en-US" sz="2800" b="1" dirty="0">
                <a:latin typeface="宋体" panose="02010600030101010101" pitchFamily="2" charset="-122"/>
              </a:rPr>
              <a:t>明了</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宋体" panose="02010600030101010101" pitchFamily="2" charset="-122"/>
              </a:rPr>
              <a:t>即</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78532" name="线形标注 2 278531"/>
          <p:cNvSpPr/>
          <p:nvPr/>
        </p:nvSpPr>
        <p:spPr>
          <a:xfrm>
            <a:off x="6477000" y="2735263"/>
            <a:ext cx="2590800" cy="1143000"/>
          </a:xfrm>
          <a:prstGeom prst="borderCallout2">
            <a:avLst>
              <a:gd name="adj1" fmla="val 10000"/>
              <a:gd name="adj2" fmla="val -2940"/>
              <a:gd name="adj3" fmla="val 10000"/>
              <a:gd name="adj4" fmla="val -2940"/>
              <a:gd name="adj5" fmla="val -47500"/>
              <a:gd name="adj6" fmla="val -22241"/>
            </a:avLst>
          </a:prstGeom>
          <a:solidFill>
            <a:srgbClr val="FFFF66"/>
          </a:solidFill>
          <a:ln w="9525" cap="flat" cmpd="sng">
            <a:solidFill>
              <a:schemeClr val="tx2"/>
            </a:solidFill>
            <a:prstDash val="solid"/>
            <a:miter/>
            <a:headEnd type="none" w="med" len="med"/>
            <a:tailEnd type="none" w="med" len="med"/>
          </a:ln>
        </p:spPr>
        <p:txBody>
          <a:bodyPr anchor="t"/>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x</a:t>
            </a:r>
            <a:r>
              <a:rPr lang="en-US" altLang="zh-CN" sz="2400" b="1" baseline="30000">
                <a:latin typeface="Times New Roman" panose="02020803070505020304" pitchFamily="18" charset="0"/>
                <a:ea typeface="宋体" panose="02010600030101010101" pitchFamily="2" charset="-122"/>
              </a:rPr>
              <a:t>2</a:t>
            </a:r>
            <a:r>
              <a:rPr lang="en-US" altLang="zh-CN" sz="2400" b="1">
                <a:latin typeface="Times New Roman" panose="02020803070505020304" pitchFamily="18" charset="0"/>
                <a:ea typeface="宋体" panose="02010600030101010101" pitchFamily="2" charset="-122"/>
              </a:rPr>
              <a:t>+1, </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803070505020304" pitchFamily="18" charset="0"/>
                <a:ea typeface="宋体" panose="02010600030101010101" pitchFamily="2" charset="-122"/>
              </a:rPr>
              <a:t>2</a:t>
            </a:r>
            <a:r>
              <a:rPr lang="en-US" altLang="zh-CN" sz="2400" b="1" i="1">
                <a:latin typeface="Times New Roman" panose="02020803070505020304" pitchFamily="18" charset="0"/>
                <a:ea typeface="宋体" panose="02010600030101010101" pitchFamily="2" charset="-122"/>
              </a:rPr>
              <a:t>x</a:t>
            </a:r>
            <a:endParaRPr lang="en-US" altLang="zh-CN" sz="2400" b="1" baseline="30000">
              <a:latin typeface="宋体" panose="02010600030101010101" pitchFamily="2" charset="-122"/>
              <a:ea typeface="宋体" panose="02010600030101010101" pitchFamily="2" charset="-122"/>
            </a:endParaRPr>
          </a:p>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x</a:t>
            </a:r>
            <a:r>
              <a:rPr lang="zh-CN" altLang="en-US" sz="2400" b="1">
                <a:latin typeface="Times New Roman" panose="02020803070505020304" pitchFamily="18" charset="0"/>
                <a:ea typeface="宋体" panose="02010600030101010101" pitchFamily="2" charset="-122"/>
              </a:rPr>
              <a:t>是</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的因式</a:t>
            </a:r>
            <a:r>
              <a:rPr lang="en-US" altLang="zh-CN" sz="2400" b="1" dirty="0">
                <a:latin typeface="宋体" panose="02010600030101010101" pitchFamily="2" charset="-122"/>
                <a:ea typeface="宋体" panose="02010600030101010101" pitchFamily="2" charset="-122"/>
                <a:sym typeface="Symbol" pitchFamily="18" charset="2"/>
              </a:rPr>
              <a:t>,</a:t>
            </a:r>
            <a:r>
              <a:rPr lang="zh-CN" altLang="en-US" sz="2400" b="1" dirty="0">
                <a:latin typeface="宋体" panose="02010600030101010101" pitchFamily="2" charset="-122"/>
                <a:ea typeface="宋体" panose="02010600030101010101" pitchFamily="2" charset="-122"/>
                <a:sym typeface="Symbol" pitchFamily="18" charset="2"/>
              </a:rPr>
              <a:t>但不是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因式</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charRg st="0" end="32"/>
                                            </p:txEl>
                                          </p:spTgt>
                                        </p:tgtEl>
                                        <p:attrNameLst>
                                          <p:attrName>style.visibility</p:attrName>
                                        </p:attrNameLst>
                                      </p:cBhvr>
                                      <p:to>
                                        <p:strVal val="visible"/>
                                      </p:to>
                                    </p:set>
                                    <p:animEffect transition="in" filter="wipe(left)">
                                      <p:cBhvr>
                                        <p:cTn id="7" dur="500"/>
                                        <p:tgtEl>
                                          <p:spTgt spid="27853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charRg st="32" end="56"/>
                                            </p:txEl>
                                          </p:spTgt>
                                        </p:tgtEl>
                                        <p:attrNameLst>
                                          <p:attrName>style.visibility</p:attrName>
                                        </p:attrNameLst>
                                      </p:cBhvr>
                                      <p:to>
                                        <p:strVal val="visible"/>
                                      </p:to>
                                    </p:set>
                                    <p:animEffect transition="in" filter="wipe(left)">
                                      <p:cBhvr>
                                        <p:cTn id="12" dur="500"/>
                                        <p:tgtEl>
                                          <p:spTgt spid="278531">
                                            <p:txEl>
                                              <p:charRg st="32"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8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内容占位符 279553"/>
          <p:cNvSpPr>
            <a:spLocks noGrp="1"/>
          </p:cNvSpPr>
          <p:nvPr>
            <p:ph idx="1"/>
          </p:nvPr>
        </p:nvSpPr>
        <p:spPr>
          <a:xfrm>
            <a:off x="609600" y="685800"/>
            <a:ext cx="8534400" cy="4648200"/>
          </a:xfrm>
        </p:spPr>
        <p:txBody>
          <a:bodyPr anchor="t"/>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1</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如果不可约因式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k</a:t>
            </a:r>
            <a:r>
              <a:rPr lang="en-US" altLang="zh-CN" sz="2800" b="1" i="1" strike="noStrike" noProof="1">
                <a:latin typeface="Times New Roman" panose="02020803070505020304" pitchFamily="18" charset="0"/>
                <a:sym typeface="Symbol" pitchFamily="18" charset="2"/>
              </a:rPr>
              <a:t></a:t>
            </a:r>
            <a:r>
              <a:rPr lang="en-US" altLang="zh-CN" sz="2800" b="1" strike="noStrike" noProof="1" dirty="0">
                <a:latin typeface="宋体" panose="02010600030101010101" pitchFamily="2" charset="-122"/>
              </a:rPr>
              <a:t>1) </a:t>
            </a:r>
            <a:r>
              <a:rPr lang="zh-CN" altLang="en-US" sz="2800" b="1" strike="noStrike" noProof="1" dirty="0">
                <a:latin typeface="宋体" panose="02010600030101010101" pitchFamily="2" charset="-122"/>
              </a:rPr>
              <a:t>重因式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那么</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分别是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1)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-1,</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-2,</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,1</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重因式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而不是</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特别地</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的单因式不再是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2</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不可约多项式</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的重因式</a:t>
            </a:r>
            <a:endParaRPr lang="zh-CN" altLang="en-US" sz="2800" b="1" strike="noStrike" noProof="1" dirty="0">
              <a:latin typeface="宋体" panose="02010600030101010101" pitchFamily="2" charset="-122"/>
            </a:endParaRPr>
          </a:p>
          <a:p>
            <a:pPr marL="0" indent="0" fontAlgn="base">
              <a:buNone/>
            </a:pPr>
            <a:r>
              <a:rPr lang="en-US" altLang="zh-CN" sz="2800" b="1" strike="noStrike" noProof="1" dirty="0">
                <a:latin typeface="宋体" panose="02010600030101010101" pitchFamily="2" charset="-122"/>
                <a:sym typeface="Symbol" pitchFamily="18" charset="2"/>
              </a:rPr>
              <a:t>         </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的公因式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3</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多项式</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没有重因式</a:t>
            </a:r>
            <a:r>
              <a:rPr lang="en-US" altLang="zh-CN" sz="2800" b="1" strike="noStrike" noProof="1" dirty="0">
                <a:latin typeface="宋体" panose="02010600030101010101" pitchFamily="2" charset="-122"/>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互素</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p:txBody>
      </p:sp>
      <p:sp>
        <p:nvSpPr>
          <p:cNvPr id="279555" name="矩形 279554"/>
          <p:cNvSpPr/>
          <p:nvPr/>
        </p:nvSpPr>
        <p:spPr>
          <a:xfrm>
            <a:off x="1066800" y="5715000"/>
            <a:ext cx="7772400"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判断一个多项式有无重因式</a:t>
            </a:r>
            <a:r>
              <a:rPr lang="en-US" altLang="zh-CN" sz="2800" b="1">
                <a:latin typeface="Times New Roman" panose="020208030705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辗转相除法</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xEl>
                                              <p:charRg st="0" end="33"/>
                                            </p:txEl>
                                          </p:spTgt>
                                        </p:tgtEl>
                                        <p:attrNameLst>
                                          <p:attrName>style.visibility</p:attrName>
                                        </p:attrNameLst>
                                      </p:cBhvr>
                                      <p:to>
                                        <p:strVal val="visible"/>
                                      </p:to>
                                    </p:set>
                                    <p:animEffect transition="in" filter="wipe(left)">
                                      <p:cBhvr>
                                        <p:cTn id="7" dur="500"/>
                                        <p:tgtEl>
                                          <p:spTgt spid="27955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4">
                                            <p:txEl>
                                              <p:charRg st="33" end="80"/>
                                            </p:txEl>
                                          </p:spTgt>
                                        </p:tgtEl>
                                        <p:attrNameLst>
                                          <p:attrName>style.visibility</p:attrName>
                                        </p:attrNameLst>
                                      </p:cBhvr>
                                      <p:to>
                                        <p:strVal val="visible"/>
                                      </p:to>
                                    </p:set>
                                    <p:animEffect transition="in" filter="wipe(left)">
                                      <p:cBhvr>
                                        <p:cTn id="12" dur="500"/>
                                        <p:tgtEl>
                                          <p:spTgt spid="279554">
                                            <p:txEl>
                                              <p:charRg st="33"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4">
                                            <p:txEl>
                                              <p:charRg st="80" end="99"/>
                                            </p:txEl>
                                          </p:spTgt>
                                        </p:tgtEl>
                                        <p:attrNameLst>
                                          <p:attrName>style.visibility</p:attrName>
                                        </p:attrNameLst>
                                      </p:cBhvr>
                                      <p:to>
                                        <p:strVal val="visible"/>
                                      </p:to>
                                    </p:set>
                                    <p:animEffect transition="in" filter="wipe(left)">
                                      <p:cBhvr>
                                        <p:cTn id="17" dur="500"/>
                                        <p:tgtEl>
                                          <p:spTgt spid="279554">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4">
                                            <p:txEl>
                                              <p:charRg st="99" end="130"/>
                                            </p:txEl>
                                          </p:spTgt>
                                        </p:tgtEl>
                                        <p:attrNameLst>
                                          <p:attrName>style.visibility</p:attrName>
                                        </p:attrNameLst>
                                      </p:cBhvr>
                                      <p:to>
                                        <p:strVal val="visible"/>
                                      </p:to>
                                    </p:set>
                                    <p:animEffect transition="in" filter="wipe(left)">
                                      <p:cBhvr>
                                        <p:cTn id="22" dur="500"/>
                                        <p:tgtEl>
                                          <p:spTgt spid="279554">
                                            <p:txEl>
                                              <p:charRg st="99"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9554">
                                            <p:txEl>
                                              <p:charRg st="131" end="162"/>
                                            </p:txEl>
                                          </p:spTgt>
                                        </p:tgtEl>
                                        <p:attrNameLst>
                                          <p:attrName>style.visibility</p:attrName>
                                        </p:attrNameLst>
                                      </p:cBhvr>
                                      <p:to>
                                        <p:strVal val="visible"/>
                                      </p:to>
                                    </p:set>
                                    <p:animEffect transition="in" filter="wipe(left)">
                                      <p:cBhvr>
                                        <p:cTn id="27" dur="500"/>
                                        <p:tgtEl>
                                          <p:spTgt spid="279554">
                                            <p:txEl>
                                              <p:charRg st="13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54">
                                            <p:txEl>
                                              <p:charRg st="155" end="186"/>
                                            </p:txEl>
                                          </p:spTgt>
                                        </p:tgtEl>
                                        <p:attrNameLst>
                                          <p:attrName>style.visibility</p:attrName>
                                        </p:attrNameLst>
                                      </p:cBhvr>
                                      <p:to>
                                        <p:strVal val="visible"/>
                                      </p:to>
                                    </p:set>
                                    <p:animEffect transition="in" filter="wipe(left)">
                                      <p:cBhvr>
                                        <p:cTn id="32" dur="500"/>
                                        <p:tgtEl>
                                          <p:spTgt spid="279554">
                                            <p:txEl>
                                              <p:charRg st="155" end="1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9554">
                                            <p:txEl>
                                              <p:charRg st="180" end="213"/>
                                            </p:txEl>
                                          </p:spTgt>
                                        </p:tgtEl>
                                        <p:attrNameLst>
                                          <p:attrName>style.visibility</p:attrName>
                                        </p:attrNameLst>
                                      </p:cBhvr>
                                      <p:to>
                                        <p:strVal val="visible"/>
                                      </p:to>
                                    </p:set>
                                    <p:animEffect transition="in" filter="wipe(left)">
                                      <p:cBhvr>
                                        <p:cTn id="37" dur="500"/>
                                        <p:tgtEl>
                                          <p:spTgt spid="279554">
                                            <p:txEl>
                                              <p:charRg st="180"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955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5" name="标题 280577"/>
          <p:cNvSpPr>
            <a:spLocks noGrp="1"/>
          </p:cNvSpPr>
          <p:nvPr>
            <p:ph type="title"/>
          </p:nvPr>
        </p:nvSpPr>
        <p:spPr>
          <a:xfrm>
            <a:off x="609600" y="495300"/>
            <a:ext cx="6172200" cy="952500"/>
          </a:xfrm>
        </p:spPr>
        <p:txBody>
          <a:bodyPr wrap="square" anchor="b">
            <a:spAutoFit/>
          </a:bodyPr>
          <a:p>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求下述多项式的重因式</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2</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280579" name="内容占位符 280578"/>
          <p:cNvSpPr>
            <a:spLocks noGrp="1"/>
          </p:cNvSpPr>
          <p:nvPr>
            <p:ph idx="1"/>
          </p:nvPr>
        </p:nvSpPr>
        <p:spPr>
          <a:xfrm>
            <a:off x="912813" y="1905000"/>
            <a:ext cx="8110537" cy="3200400"/>
          </a:xfrm>
        </p:spPr>
        <p:txBody>
          <a:bodyPr anchor="t"/>
          <a:p>
            <a:pPr>
              <a:buNone/>
            </a:pPr>
            <a:r>
              <a:rPr lang="zh-CN" altLang="en-US" sz="2800" b="1" dirty="0">
                <a:solidFill>
                  <a:schemeClr val="tx2"/>
                </a:solidFill>
              </a:rPr>
              <a:t>解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6</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a:latin typeface="Times New Roman" panose="02020803070505020304" pitchFamily="18" charset="0"/>
              </a:rPr>
              <a:t>5</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辗转相除法，求得</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endParaRPr lang="en-US" altLang="zh-CN" sz="2800" b="1" baseline="30000">
              <a:latin typeface="Times New Roman" panose="02020803070505020304" pitchFamily="18" charset="0"/>
            </a:endParaRPr>
          </a:p>
          <a:p>
            <a:pPr>
              <a:buNone/>
            </a:pPr>
            <a:r>
              <a:rPr lang="zh-CN" altLang="en-US" sz="2800" b="1" dirty="0">
                <a:latin typeface="Times New Roman" panose="02020803070505020304" pitchFamily="18" charset="0"/>
              </a:rPr>
              <a:t>所以 </a:t>
            </a:r>
            <a:r>
              <a:rPr lang="en-US" altLang="zh-CN" sz="2800" b="1" i="1">
                <a:latin typeface="Times New Roman" panose="02020803070505020304" pitchFamily="18" charset="0"/>
              </a:rPr>
              <a:t>x+</a:t>
            </a:r>
            <a:r>
              <a:rPr lang="en-US" altLang="zh-CN" sz="2800" b="1">
                <a:latin typeface="Times New Roman" panose="02020803070505020304" pitchFamily="18" charset="0"/>
              </a:rPr>
              <a:t>1</a:t>
            </a:r>
            <a:r>
              <a:rPr lang="zh-CN" altLang="en-US" sz="2800" b="1">
                <a:latin typeface="Times New Roman" panose="02020803070505020304" pitchFamily="18" charset="0"/>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的三重因式</a:t>
            </a:r>
            <a:r>
              <a:rPr lang="en-US" altLang="zh-CN" sz="2800" b="1" dirty="0">
                <a:latin typeface="Times New Roman" panose="02020803070505020304" pitchFamily="18" charset="0"/>
              </a:rPr>
              <a:t>.</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由此得</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的标准分解式为：</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-2)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charRg st="0" end="24"/>
                                            </p:txEl>
                                          </p:spTgt>
                                        </p:tgtEl>
                                        <p:attrNameLst>
                                          <p:attrName>style.visibility</p:attrName>
                                        </p:attrNameLst>
                                      </p:cBhvr>
                                      <p:to>
                                        <p:strVal val="visible"/>
                                      </p:to>
                                    </p:set>
                                    <p:animEffect transition="in" filter="wipe(left)">
                                      <p:cBhvr>
                                        <p:cTn id="7" dur="500"/>
                                        <p:tgtEl>
                                          <p:spTgt spid="28057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charRg st="24" end="43"/>
                                            </p:txEl>
                                          </p:spTgt>
                                        </p:tgtEl>
                                        <p:attrNameLst>
                                          <p:attrName>style.visibility</p:attrName>
                                        </p:attrNameLst>
                                      </p:cBhvr>
                                      <p:to>
                                        <p:strVal val="visible"/>
                                      </p:to>
                                    </p:set>
                                    <p:animEffect transition="in" filter="wipe(left)">
                                      <p:cBhvr>
                                        <p:cTn id="12" dur="500"/>
                                        <p:tgtEl>
                                          <p:spTgt spid="280579">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79">
                                            <p:txEl>
                                              <p:charRg st="43" end="78"/>
                                            </p:txEl>
                                          </p:spTgt>
                                        </p:tgtEl>
                                        <p:attrNameLst>
                                          <p:attrName>style.visibility</p:attrName>
                                        </p:attrNameLst>
                                      </p:cBhvr>
                                      <p:to>
                                        <p:strVal val="visible"/>
                                      </p:to>
                                    </p:set>
                                    <p:animEffect transition="in" filter="wipe(left)">
                                      <p:cBhvr>
                                        <p:cTn id="17" dur="500"/>
                                        <p:tgtEl>
                                          <p:spTgt spid="280579">
                                            <p:txEl>
                                              <p:charRg st="43"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79">
                                            <p:txEl>
                                              <p:charRg st="78" end="109"/>
                                            </p:txEl>
                                          </p:spTgt>
                                        </p:tgtEl>
                                        <p:attrNameLst>
                                          <p:attrName>style.visibility</p:attrName>
                                        </p:attrNameLst>
                                      </p:cBhvr>
                                      <p:to>
                                        <p:strVal val="visible"/>
                                      </p:to>
                                    </p:set>
                                    <p:animEffect transition="in" filter="wipe(left)">
                                      <p:cBhvr>
                                        <p:cTn id="22" dur="500"/>
                                        <p:tgtEl>
                                          <p:spTgt spid="280579">
                                            <p:txEl>
                                              <p:charRg st="78"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79">
                                            <p:txEl>
                                              <p:charRg st="96" end="112"/>
                                            </p:txEl>
                                          </p:spTgt>
                                        </p:tgtEl>
                                        <p:attrNameLst>
                                          <p:attrName>style.visibility</p:attrName>
                                        </p:attrNameLst>
                                      </p:cBhvr>
                                      <p:to>
                                        <p:strVal val="visible"/>
                                      </p:to>
                                    </p:set>
                                    <p:animEffect transition="in" filter="wipe(left)">
                                      <p:cBhvr>
                                        <p:cTn id="27" dur="500"/>
                                        <p:tgtEl>
                                          <p:spTgt spid="280579">
                                            <p:txEl>
                                              <p:charRg st="96"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0579">
                                            <p:txEl>
                                              <p:charRg st="112" end="159"/>
                                            </p:txEl>
                                          </p:spTgt>
                                        </p:tgtEl>
                                        <p:attrNameLst>
                                          <p:attrName>style.visibility</p:attrName>
                                        </p:attrNameLst>
                                      </p:cBhvr>
                                      <p:to>
                                        <p:strVal val="visible"/>
                                      </p:to>
                                    </p:set>
                                    <p:animEffect transition="in" filter="wipe(left)">
                                      <p:cBhvr>
                                        <p:cTn id="32" dur="500"/>
                                        <p:tgtEl>
                                          <p:spTgt spid="280579">
                                            <p:txEl>
                                              <p:charRg st="11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49" name="标题 281601"/>
          <p:cNvSpPr>
            <a:spLocks noGrp="1"/>
          </p:cNvSpPr>
          <p:nvPr>
            <p:ph type="title"/>
          </p:nvPr>
        </p:nvSpPr>
        <p:spPr>
          <a:xfrm>
            <a:off x="609600" y="381000"/>
            <a:ext cx="2481263" cy="519113"/>
          </a:xfrm>
        </p:spPr>
        <p:txBody>
          <a:bodyPr wrap="square" anchor="b">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消除重因式</a:t>
            </a:r>
            <a:endParaRPr lang="zh-CN" altLang="en-US" sz="2800" b="1" dirty="0">
              <a:latin typeface="宋体" panose="02010600030101010101" pitchFamily="2" charset="-122"/>
              <a:ea typeface="宋体" panose="02010600030101010101" pitchFamily="2" charset="-122"/>
            </a:endParaRPr>
          </a:p>
        </p:txBody>
      </p:sp>
      <p:graphicFrame>
        <p:nvGraphicFramePr>
          <p:cNvPr id="281603" name="对象 281602"/>
          <p:cNvGraphicFramePr/>
          <p:nvPr/>
        </p:nvGraphicFramePr>
        <p:xfrm>
          <a:off x="2362200" y="762000"/>
          <a:ext cx="2971800" cy="944563"/>
        </p:xfrm>
        <a:graphic>
          <a:graphicData uri="http://schemas.openxmlformats.org/presentationml/2006/ole">
            <mc:AlternateContent xmlns:mc="http://schemas.openxmlformats.org/markup-compatibility/2006">
              <mc:Choice xmlns:v="urn:schemas-microsoft-com:vml" Requires="v">
                <p:oleObj spid="_x0000_s3091" name="" r:id="rId1" imgW="1358265" imgH="431800" progId="Equation.3">
                  <p:embed/>
                </p:oleObj>
              </mc:Choice>
              <mc:Fallback>
                <p:oleObj name="" r:id="rId1" imgW="1358265" imgH="431800" progId="Equation.3">
                  <p:embed/>
                  <p:pic>
                    <p:nvPicPr>
                      <p:cNvPr id="0" name="图片 3090"/>
                      <p:cNvPicPr/>
                      <p:nvPr/>
                    </p:nvPicPr>
                    <p:blipFill>
                      <a:blip r:embed="rId2"/>
                      <a:stretch>
                        <a:fillRect/>
                      </a:stretch>
                    </p:blipFill>
                    <p:spPr>
                      <a:xfrm>
                        <a:off x="2362200" y="762000"/>
                        <a:ext cx="2971800" cy="944563"/>
                      </a:xfrm>
                      <a:prstGeom prst="rect">
                        <a:avLst/>
                      </a:prstGeom>
                      <a:noFill/>
                      <a:ln w="38100">
                        <a:noFill/>
                        <a:miter/>
                      </a:ln>
                    </p:spPr>
                  </p:pic>
                </p:oleObj>
              </mc:Fallback>
            </mc:AlternateContent>
          </a:graphicData>
        </a:graphic>
      </p:graphicFrame>
      <p:sp>
        <p:nvSpPr>
          <p:cNvPr id="281604" name="矩形 281603"/>
          <p:cNvSpPr/>
          <p:nvPr/>
        </p:nvSpPr>
        <p:spPr>
          <a:xfrm>
            <a:off x="685800" y="1905000"/>
            <a:ext cx="8077200" cy="9906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是一个没有重因式的多项式，且</a:t>
            </a:r>
            <a:endParaRPr lang="zh-CN" altLang="en-US" sz="2800" b="1" dirty="0">
              <a:latin typeface="宋体" panose="02010600030101010101" pitchFamily="2" charset="-122"/>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它与</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具有完全相同的不可约因式</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281605" name="矩形 281604"/>
          <p:cNvSpPr/>
          <p:nvPr/>
        </p:nvSpPr>
        <p:spPr>
          <a:xfrm>
            <a:off x="1371600" y="3124200"/>
            <a:ext cx="5029200" cy="47783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事实上</a:t>
            </a:r>
            <a:r>
              <a:rPr lang="zh-CN" altLang="en-US" sz="2800" b="1" dirty="0">
                <a:latin typeface="宋体" panose="02010600030101010101" pitchFamily="2" charset="-122"/>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有如下分解式： </a:t>
            </a:r>
            <a:endParaRPr lang="zh-CN" altLang="en-US" sz="2800" b="1" dirty="0">
              <a:latin typeface="宋体" panose="02010600030101010101" pitchFamily="2" charset="-122"/>
              <a:ea typeface="宋体" panose="02010600030101010101" pitchFamily="2" charset="-122"/>
            </a:endParaRPr>
          </a:p>
        </p:txBody>
      </p:sp>
      <p:graphicFrame>
        <p:nvGraphicFramePr>
          <p:cNvPr id="281606" name="对象 281605"/>
          <p:cNvGraphicFramePr/>
          <p:nvPr/>
        </p:nvGraphicFramePr>
        <p:xfrm>
          <a:off x="2057400" y="3581400"/>
          <a:ext cx="4800600" cy="601663"/>
        </p:xfrm>
        <a:graphic>
          <a:graphicData uri="http://schemas.openxmlformats.org/presentationml/2006/ole">
            <mc:AlternateContent xmlns:mc="http://schemas.openxmlformats.org/markup-compatibility/2006">
              <mc:Choice xmlns:v="urn:schemas-microsoft-com:vml" Requires="v">
                <p:oleObj spid="_x0000_s3114" name="" r:id="rId3" imgW="1915795" imgH="254000" progId="Equation.3">
                  <p:embed/>
                </p:oleObj>
              </mc:Choice>
              <mc:Fallback>
                <p:oleObj name="" r:id="rId3" imgW="1915795" imgH="254000" progId="Equation.3">
                  <p:embed/>
                  <p:pic>
                    <p:nvPicPr>
                      <p:cNvPr id="0" name="图片 3113"/>
                      <p:cNvPicPr/>
                      <p:nvPr/>
                    </p:nvPicPr>
                    <p:blipFill>
                      <a:blip r:embed="rId4"/>
                      <a:stretch>
                        <a:fillRect/>
                      </a:stretch>
                    </p:blipFill>
                    <p:spPr>
                      <a:xfrm>
                        <a:off x="2057400" y="3581400"/>
                        <a:ext cx="4800600" cy="601663"/>
                      </a:xfrm>
                      <a:prstGeom prst="rect">
                        <a:avLst/>
                      </a:prstGeom>
                      <a:noFill/>
                      <a:ln w="38100">
                        <a:noFill/>
                        <a:miter/>
                      </a:ln>
                    </p:spPr>
                  </p:pic>
                </p:oleObj>
              </mc:Fallback>
            </mc:AlternateContent>
          </a:graphicData>
        </a:graphic>
      </p:graphicFrame>
      <p:sp>
        <p:nvSpPr>
          <p:cNvPr id="281607" name="矩形 281606"/>
          <p:cNvSpPr/>
          <p:nvPr/>
        </p:nvSpPr>
        <p:spPr>
          <a:xfrm>
            <a:off x="685800" y="4330700"/>
            <a:ext cx="7799388" cy="477838"/>
          </a:xfrm>
          <a:prstGeom prst="rect">
            <a:avLst/>
          </a:prstGeom>
          <a:noFill/>
          <a:ln w="9525">
            <a:noFill/>
          </a:ln>
        </p:spPr>
        <p:txBody>
          <a:bodyPr wrap="square"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根据定理</a:t>
            </a:r>
            <a:r>
              <a:rPr lang="en-US" altLang="zh-CN" sz="2800" b="1" dirty="0">
                <a:latin typeface="宋体" panose="02010600030101010101" pitchFamily="2" charset="-122"/>
                <a:ea typeface="宋体" panose="02010600030101010101" pitchFamily="2" charset="-122"/>
              </a:rPr>
              <a:t>6, </a:t>
            </a:r>
            <a:endParaRPr lang="zh-CN" altLang="en-US" sz="2800" b="1">
              <a:latin typeface="Times New Roman" panose="02020803070505020304" pitchFamily="18" charset="0"/>
              <a:ea typeface="宋体" panose="02010600030101010101" pitchFamily="2" charset="-122"/>
            </a:endParaRPr>
          </a:p>
        </p:txBody>
      </p:sp>
      <p:graphicFrame>
        <p:nvGraphicFramePr>
          <p:cNvPr id="281608" name="对象 281607"/>
          <p:cNvGraphicFramePr/>
          <p:nvPr/>
        </p:nvGraphicFramePr>
        <p:xfrm>
          <a:off x="1704975" y="4832350"/>
          <a:ext cx="6707188" cy="601663"/>
        </p:xfrm>
        <a:graphic>
          <a:graphicData uri="http://schemas.openxmlformats.org/presentationml/2006/ole">
            <mc:AlternateContent xmlns:mc="http://schemas.openxmlformats.org/markup-compatibility/2006">
              <mc:Choice xmlns:v="urn:schemas-microsoft-com:vml" Requires="v">
                <p:oleObj spid="_x0000_s3132" name="" r:id="rId5" imgW="2677160" imgH="254000" progId="Equation.3">
                  <p:embed/>
                </p:oleObj>
              </mc:Choice>
              <mc:Fallback>
                <p:oleObj name="" r:id="rId5" imgW="2677160" imgH="254000" progId="Equation.3">
                  <p:embed/>
                  <p:pic>
                    <p:nvPicPr>
                      <p:cNvPr id="0" name="图片 3131"/>
                      <p:cNvPicPr/>
                      <p:nvPr/>
                    </p:nvPicPr>
                    <p:blipFill>
                      <a:blip r:embed="rId6"/>
                      <a:stretch>
                        <a:fillRect/>
                      </a:stretch>
                    </p:blipFill>
                    <p:spPr>
                      <a:xfrm>
                        <a:off x="1704975" y="4832350"/>
                        <a:ext cx="6707188" cy="601663"/>
                      </a:xfrm>
                      <a:prstGeom prst="rect">
                        <a:avLst/>
                      </a:prstGeom>
                      <a:noFill/>
                      <a:ln w="38100">
                        <a:noFill/>
                        <a:miter/>
                      </a:ln>
                    </p:spPr>
                  </p:pic>
                </p:oleObj>
              </mc:Fallback>
            </mc:AlternateContent>
          </a:graphicData>
        </a:graphic>
      </p:graphicFrame>
      <p:sp>
        <p:nvSpPr>
          <p:cNvPr id="281609" name="矩形 281608"/>
          <p:cNvSpPr/>
          <p:nvPr/>
        </p:nvSpPr>
        <p:spPr>
          <a:xfrm>
            <a:off x="685800" y="5456238"/>
            <a:ext cx="914400" cy="476250"/>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从而</a:t>
            </a:r>
            <a:endParaRPr lang="zh-CN" altLang="en-US" sz="2800" b="1">
              <a:latin typeface="宋体" panose="02010600030101010101" pitchFamily="2" charset="-122"/>
              <a:ea typeface="宋体" panose="02010600030101010101" pitchFamily="2" charset="-122"/>
            </a:endParaRPr>
          </a:p>
        </p:txBody>
      </p:sp>
      <p:graphicFrame>
        <p:nvGraphicFramePr>
          <p:cNvPr id="281610" name="对象 281609"/>
          <p:cNvGraphicFramePr/>
          <p:nvPr/>
        </p:nvGraphicFramePr>
        <p:xfrm>
          <a:off x="2057400" y="5456238"/>
          <a:ext cx="5276850" cy="944562"/>
        </p:xfrm>
        <a:graphic>
          <a:graphicData uri="http://schemas.openxmlformats.org/presentationml/2006/ole">
            <mc:AlternateContent xmlns:mc="http://schemas.openxmlformats.org/markup-compatibility/2006">
              <mc:Choice xmlns:v="urn:schemas-microsoft-com:vml" Requires="v">
                <p:oleObj spid="_x0000_s3131" name="" r:id="rId7" imgW="2411730" imgH="431800" progId="Equation.3">
                  <p:embed/>
                </p:oleObj>
              </mc:Choice>
              <mc:Fallback>
                <p:oleObj name="" r:id="rId7" imgW="2411730" imgH="431800" progId="Equation.3">
                  <p:embed/>
                  <p:pic>
                    <p:nvPicPr>
                      <p:cNvPr id="0" name="图片 3130"/>
                      <p:cNvPicPr/>
                      <p:nvPr/>
                    </p:nvPicPr>
                    <p:blipFill>
                      <a:blip r:embed="rId8"/>
                      <a:stretch>
                        <a:fillRect/>
                      </a:stretch>
                    </p:blipFill>
                    <p:spPr>
                      <a:xfrm>
                        <a:off x="2057400" y="5456238"/>
                        <a:ext cx="5276850" cy="944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left)">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4">
                                            <p:txEl>
                                              <p:charRg st="0" end="25"/>
                                            </p:txEl>
                                          </p:spTgt>
                                        </p:tgtEl>
                                        <p:attrNameLst>
                                          <p:attrName>style.visibility</p:attrName>
                                        </p:attrNameLst>
                                      </p:cBhvr>
                                      <p:to>
                                        <p:strVal val="visible"/>
                                      </p:to>
                                    </p:set>
                                    <p:animEffect transition="in" filter="wipe(left)">
                                      <p:cBhvr>
                                        <p:cTn id="12" dur="500"/>
                                        <p:tgtEl>
                                          <p:spTgt spid="281604">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xEl>
                                              <p:pRg st="1" end="1"/>
                                            </p:txEl>
                                          </p:spTgt>
                                        </p:tgtEl>
                                        <p:attrNameLst>
                                          <p:attrName>style.visibility</p:attrName>
                                        </p:attrNameLst>
                                      </p:cBhvr>
                                      <p:to>
                                        <p:strVal val="visible"/>
                                      </p:to>
                                    </p:set>
                                    <p:animEffect transition="in" filter="wipe(left)">
                                      <p:cBhvr>
                                        <p:cTn id="17" dur="500"/>
                                        <p:tgtEl>
                                          <p:spTgt spid="281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5"/>
                                        </p:tgtEl>
                                        <p:attrNameLst>
                                          <p:attrName>style.visibility</p:attrName>
                                        </p:attrNameLst>
                                      </p:cBhvr>
                                      <p:to>
                                        <p:strVal val="visible"/>
                                      </p:to>
                                    </p:set>
                                    <p:animEffect transition="in" filter="wipe(left)">
                                      <p:cBhvr>
                                        <p:cTn id="22" dur="500"/>
                                        <p:tgtEl>
                                          <p:spTgt spid="281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1606"/>
                                        </p:tgtEl>
                                        <p:attrNameLst>
                                          <p:attrName>style.visibility</p:attrName>
                                        </p:attrNameLst>
                                      </p:cBhvr>
                                      <p:to>
                                        <p:strVal val="visible"/>
                                      </p:to>
                                    </p:set>
                                    <p:animEffect transition="in" filter="wipe(left)">
                                      <p:cBhvr>
                                        <p:cTn id="27" dur="500"/>
                                        <p:tgtEl>
                                          <p:spTgt spid="281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7"/>
                                        </p:tgtEl>
                                        <p:attrNameLst>
                                          <p:attrName>style.visibility</p:attrName>
                                        </p:attrNameLst>
                                      </p:cBhvr>
                                      <p:to>
                                        <p:strVal val="visible"/>
                                      </p:to>
                                    </p:set>
                                    <p:animEffect transition="in" filter="wipe(left)">
                                      <p:cBhvr>
                                        <p:cTn id="32" dur="500"/>
                                        <p:tgtEl>
                                          <p:spTgt spid="281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1608"/>
                                        </p:tgtEl>
                                        <p:attrNameLst>
                                          <p:attrName>style.visibility</p:attrName>
                                        </p:attrNameLst>
                                      </p:cBhvr>
                                      <p:to>
                                        <p:strVal val="visible"/>
                                      </p:to>
                                    </p:set>
                                    <p:animEffect transition="in" filter="wipe(left)">
                                      <p:cBhvr>
                                        <p:cTn id="37" dur="500"/>
                                        <p:tgtEl>
                                          <p:spTgt spid="2816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9"/>
                                        </p:tgtEl>
                                        <p:attrNameLst>
                                          <p:attrName>style.visibility</p:attrName>
                                        </p:attrNameLst>
                                      </p:cBhvr>
                                      <p:to>
                                        <p:strVal val="visible"/>
                                      </p:to>
                                    </p:set>
                                    <p:animEffect transition="in" filter="wipe(left)">
                                      <p:cBhvr>
                                        <p:cTn id="42" dur="500"/>
                                        <p:tgtEl>
                                          <p:spTgt spid="2816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1610"/>
                                        </p:tgtEl>
                                        <p:attrNameLst>
                                          <p:attrName>style.visibility</p:attrName>
                                        </p:attrNameLst>
                                      </p:cBhvr>
                                      <p:to>
                                        <p:strVal val="visible"/>
                                      </p:to>
                                    </p:set>
                                    <p:animEffect transition="in" filter="wipe(left)">
                                      <p:cBhvr>
                                        <p:cTn id="47" dur="5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P spid="281605" grpId="0"/>
      <p:bldP spid="281607" grpId="0"/>
      <p:bldP spid="281609" grpId="0"/>
    </p:bldLst>
  </p:timing>
</p:sld>
</file>

<file path=ppt/slides/slide74.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79873" name="文本占位符 283649"/>
          <p:cNvSpPr>
            <a:spLocks noGrp="1"/>
          </p:cNvSpPr>
          <p:nvPr>
            <p:ph idx="1"/>
          </p:nvPr>
        </p:nvSpPr>
        <p:spPr>
          <a:xfrm>
            <a:off x="762000" y="1828800"/>
            <a:ext cx="7467600" cy="2133600"/>
          </a:xfrm>
        </p:spPr>
        <p:txBody>
          <a:bodyPr anchor="t"/>
          <a:p>
            <a:pPr marL="533400" indent="-533400">
              <a:buNone/>
            </a:pPr>
            <a:r>
              <a:rPr lang="en-US" altLang="zh-CN" sz="2800" b="1" dirty="0">
                <a:latin typeface="Times New Roman" panose="02020803070505020304" pitchFamily="18" charset="0"/>
                <a:sym typeface="Symbol" pitchFamily="18" charset="2"/>
              </a:rPr>
              <a:t>1.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4</a:t>
            </a:r>
            <a:r>
              <a:rPr lang="en-US" altLang="zh-CN" sz="2800" b="1" i="1">
                <a:latin typeface="宋体" panose="02010600030101010101" pitchFamily="2" charset="-122"/>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dirty="0">
                <a:latin typeface="Times New Roman" panose="02020803070505020304" pitchFamily="18" charset="0"/>
              </a:rPr>
              <a:t>2. </a:t>
            </a:r>
            <a:r>
              <a:rPr lang="zh-CN" altLang="en-US" sz="2800" b="1" dirty="0">
                <a:latin typeface="Times New Roman" panose="02020803070505020304" pitchFamily="18" charset="0"/>
              </a:rPr>
              <a:t>求出与其有相同因</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但无重因式的多项式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及</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在</a:t>
            </a:r>
            <a:r>
              <a:rPr lang="en-US" altLang="zh-CN" sz="2800" b="1">
                <a:latin typeface="Times New Roman" panose="02020803070505020304" pitchFamily="18" charset="0"/>
              </a:rPr>
              <a:t>R[</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中的标准</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分解式</a:t>
            </a:r>
            <a:r>
              <a:rPr lang="en-US" altLang="zh-CN" sz="2800" b="1">
                <a:latin typeface="Times New Roman" panose="02020803070505020304" pitchFamily="18" charset="0"/>
              </a:rPr>
              <a:t>.</a:t>
            </a:r>
            <a:endParaRPr lang="en-US" altLang="zh-CN" sz="2800" b="1">
              <a:latin typeface="宋体" panose="02010600030101010101" pitchFamily="2" charset="-122"/>
            </a:endParaRPr>
          </a:p>
          <a:p>
            <a:pPr marL="533400" indent="-533400">
              <a:buNone/>
            </a:pPr>
            <a:r>
              <a:rPr lang="en-US" altLang="zh-CN" sz="2800" b="1">
                <a:latin typeface="Times New Roman" panose="02020803070505020304" pitchFamily="18" charset="0"/>
                <a:sym typeface="Symbol" pitchFamily="18" charset="2"/>
              </a:rPr>
              <a:t>2. </a:t>
            </a:r>
            <a:r>
              <a:rPr lang="en-US" altLang="zh-CN" sz="2800" b="1" i="1">
                <a:latin typeface="Times New Roman" panose="02020803070505020304" pitchFamily="18" charset="0"/>
                <a:sym typeface="Symbol" pitchFamily="18" charset="2"/>
              </a:rPr>
              <a:t>t</a:t>
            </a:r>
            <a:r>
              <a:rPr lang="zh-CN" altLang="en-US" sz="2800" b="1" dirty="0">
                <a:latin typeface="Times New Roman" panose="02020803070505020304" pitchFamily="18" charset="0"/>
                <a:sym typeface="Symbol" pitchFamily="18" charset="2"/>
              </a:rPr>
              <a:t>取何值时，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3</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x+t </a:t>
            </a:r>
            <a:r>
              <a:rPr lang="zh-CN" altLang="en-US" sz="2800" b="1" dirty="0">
                <a:latin typeface="Times New Roman" panose="02020803070505020304" pitchFamily="18" charset="0"/>
              </a:rPr>
              <a:t>有重因式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79874" name="标题 283650"/>
          <p:cNvSpPr>
            <a:spLocks noGrp="1"/>
          </p:cNvSpPr>
          <p:nvPr>
            <p:ph type="title"/>
          </p:nvPr>
        </p:nvSpPr>
        <p:spPr>
          <a:xfrm>
            <a:off x="685800" y="762000"/>
            <a:ext cx="1752600" cy="52863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lgn="ct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283652" name="矩形 283651"/>
          <p:cNvSpPr/>
          <p:nvPr/>
        </p:nvSpPr>
        <p:spPr>
          <a:xfrm>
            <a:off x="838200" y="4114800"/>
            <a:ext cx="7543800" cy="2514600"/>
          </a:xfrm>
          <a:prstGeom prst="rect">
            <a:avLst/>
          </a:prstGeom>
          <a:solidFill>
            <a:srgbClr val="FFFF66"/>
          </a:solidFill>
          <a:ln w="9525" cap="flat" cmpd="sng">
            <a:solidFill>
              <a:schemeClr val="tx2"/>
            </a:solidFill>
            <a:prstDash val="solid"/>
            <a:miter/>
            <a:headEnd type="none" w="med" len="med"/>
            <a:tailEnd type="none" w="med" len="med"/>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答案：</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baseline="3000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baseline="30000">
                <a:latin typeface="Times New Roman" panose="02020803070505020304" pitchFamily="18" charset="0"/>
                <a:ea typeface="宋体" panose="02010600030101010101" pitchFamily="2" charset="-122"/>
              </a:rPr>
              <a:t>3</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2.  </a:t>
            </a:r>
            <a:r>
              <a:rPr lang="en-US" altLang="zh-CN" sz="2800" b="1" i="1">
                <a:latin typeface="Times New Roman" panose="02020803070505020304" pitchFamily="18" charset="0"/>
                <a:ea typeface="宋体" panose="02010600030101010101" pitchFamily="2" charset="-122"/>
              </a:rPr>
              <a:t>t</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4=0</a:t>
            </a:r>
            <a:r>
              <a:rPr lang="zh-CN" altLang="en-US" sz="2800" b="1" dirty="0">
                <a:latin typeface="Times New Roman" panose="02020803070505020304" pitchFamily="18" charset="0"/>
                <a:ea typeface="宋体" panose="02010600030101010101" pitchFamily="2" charset="-122"/>
              </a:rPr>
              <a:t>时，</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，即此时有重因式</a:t>
            </a:r>
            <a:r>
              <a:rPr lang="en-US" altLang="zh-CN" sz="2800" b="1">
                <a:latin typeface="Times New Roman" panose="02020803070505020304" pitchFamily="18" charset="0"/>
                <a:ea typeface="宋体" panose="02010600030101010101" pitchFamily="2" charset="-122"/>
              </a:rPr>
              <a:t>.</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标题 284673"/>
          <p:cNvSpPr>
            <a:spLocks noGrp="1"/>
          </p:cNvSpPr>
          <p:nvPr>
            <p:ph type="title"/>
          </p:nvPr>
        </p:nvSpPr>
        <p:spPr>
          <a:xfrm>
            <a:off x="533400" y="930275"/>
            <a:ext cx="4343400" cy="7016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7    </a:t>
            </a:r>
            <a:r>
              <a:rPr lang="zh-CN" altLang="en-US" sz="4000" b="1" dirty="0">
                <a:latin typeface="Times New Roman" panose="02020803070505020304" pitchFamily="18" charset="0"/>
                <a:ea typeface="宋体" panose="02010600030101010101" pitchFamily="2" charset="-122"/>
              </a:rPr>
              <a:t>多项式函数</a:t>
            </a:r>
            <a:endParaRPr lang="zh-CN" altLang="en-US" sz="4000">
              <a:latin typeface="Times New Roman" panose="02020803070505020304" pitchFamily="18" charset="0"/>
              <a:ea typeface="宋体" panose="02010600030101010101" pitchFamily="2" charset="-122"/>
            </a:endParaRPr>
          </a:p>
        </p:txBody>
      </p:sp>
      <p:sp>
        <p:nvSpPr>
          <p:cNvPr id="80898" name="文本占位符 284674"/>
          <p:cNvSpPr>
            <a:spLocks noGrp="1"/>
          </p:cNvSpPr>
          <p:nvPr>
            <p:ph idx="1"/>
          </p:nvPr>
        </p:nvSpPr>
        <p:spPr>
          <a:xfrm>
            <a:off x="804863" y="1905000"/>
            <a:ext cx="8110537" cy="4114800"/>
          </a:xfrm>
        </p:spPr>
        <p:txBody>
          <a:bodyPr anchor="t"/>
          <a:p>
            <a:pPr algn="just">
              <a:buNone/>
            </a:pPr>
            <a:r>
              <a:rPr lang="en-US" altLang="zh-CN" b="1" dirty="0">
                <a:solidFill>
                  <a:schemeClr val="tx2"/>
                </a:solidFill>
                <a:latin typeface="宋体" panose="02010600030101010101" pitchFamily="2" charset="-122"/>
              </a:rPr>
              <a:t>      </a:t>
            </a:r>
            <a:r>
              <a:rPr lang="zh-CN" altLang="en-US" b="1" dirty="0">
                <a:latin typeface="宋体" panose="02010600030101010101" pitchFamily="2" charset="-122"/>
              </a:rPr>
              <a:t>到目前为止，只是形式地讨论多项式</a:t>
            </a:r>
            <a:r>
              <a:rPr lang="en-US" altLang="zh-CN" b="1" dirty="0">
                <a:latin typeface="宋体" panose="02010600030101010101" pitchFamily="2" charset="-122"/>
              </a:rPr>
              <a:t>.</a:t>
            </a:r>
            <a:r>
              <a:rPr lang="zh-CN" altLang="en-US" b="1" dirty="0">
                <a:latin typeface="宋体" panose="02010600030101010101" pitchFamily="2" charset="-122"/>
              </a:rPr>
              <a:t>本节以函数的观点进行考察</a:t>
            </a:r>
            <a:r>
              <a:rPr lang="en-US" altLang="zh-CN" b="1">
                <a:latin typeface="宋体" panose="02010600030101010101" pitchFamily="2" charset="-122"/>
              </a:rPr>
              <a:t>.</a:t>
            </a:r>
            <a:endParaRPr lang="en-US" altLang="zh-CN" b="1">
              <a:latin typeface="宋体" panose="02010600030101010101" pitchFamily="2" charset="-122"/>
            </a:endParaRPr>
          </a:p>
          <a:p>
            <a:pPr algn="just">
              <a:buNone/>
            </a:pPr>
            <a:endParaRPr lang="en-US" altLang="zh-CN" b="1">
              <a:latin typeface="宋体" panose="02010600030101010101" pitchFamily="2" charset="-122"/>
            </a:endParaRPr>
          </a:p>
          <a:p>
            <a:pPr algn="just"/>
            <a:r>
              <a:rPr lang="zh-CN" altLang="en-US" b="1" dirty="0">
                <a:solidFill>
                  <a:schemeClr val="tx2"/>
                </a:solidFill>
                <a:latin typeface="宋体" panose="02010600030101010101" pitchFamily="2" charset="-122"/>
              </a:rPr>
              <a:t>多项式函数的有关概念</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余数定理及其应用</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综合除法</a:t>
            </a:r>
            <a:endParaRPr lang="zh-CN" altLang="en-US" b="1" dirty="0">
              <a:solidFill>
                <a:schemeClr val="tx2"/>
              </a:solidFill>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1" name="标题 285697"/>
          <p:cNvSpPr>
            <a:spLocks noGrp="1"/>
          </p:cNvSpPr>
          <p:nvPr>
            <p:ph type="title"/>
          </p:nvPr>
        </p:nvSpPr>
        <p:spPr>
          <a:xfrm>
            <a:off x="685800" y="546100"/>
            <a:ext cx="5376863" cy="1384300"/>
          </a:xfrm>
        </p:spPr>
        <p:txBody>
          <a:bodyPr wrap="square" anchor="b">
            <a:spAutoFit/>
          </a:bodyPr>
          <a:p>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多项式函数的有关概念</a:t>
            </a:r>
            <a:br>
              <a:rPr lang="zh-CN" altLang="en-US" sz="2800" b="1" dirty="0">
                <a:solidFill>
                  <a:schemeClr val="tx1"/>
                </a:solidFill>
                <a:latin typeface="宋体" panose="02010600030101010101" pitchFamily="2" charset="-122"/>
                <a:ea typeface="宋体" panose="02010600030101010101" pitchFamily="2" charset="-122"/>
              </a:rPr>
            </a:br>
            <a:br>
              <a:rPr lang="zh-CN" altLang="en-US" sz="2800" b="1" dirty="0">
                <a:solidFill>
                  <a:schemeClr val="tx1"/>
                </a:solidFill>
                <a:latin typeface="宋体" panose="02010600030101010101" pitchFamily="2" charset="-122"/>
                <a:ea typeface="宋体" panose="02010600030101010101" pitchFamily="2" charset="-122"/>
              </a:rPr>
            </a:br>
            <a:r>
              <a:rPr lang="en-US" altLang="zh-CN" sz="2800" b="1">
                <a:latin typeface="Times New Roman" panose="02020803070505020304" pitchFamily="18"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多项式的值  </a:t>
            </a:r>
            <a:r>
              <a:rPr lang="zh-CN" altLang="en-US" sz="2800" b="1" dirty="0">
                <a:solidFill>
                  <a:schemeClr val="tx1"/>
                </a:solidFill>
                <a:latin typeface="宋体" panose="02010600030101010101" pitchFamily="2" charset="-122"/>
                <a:ea typeface="宋体" panose="02010600030101010101" pitchFamily="2" charset="-122"/>
              </a:rPr>
              <a:t>设</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5699" name="内容占位符 285698"/>
          <p:cNvSpPr>
            <a:spLocks noGrp="1"/>
          </p:cNvSpPr>
          <p:nvPr>
            <p:ph idx="1"/>
          </p:nvPr>
        </p:nvSpPr>
        <p:spPr>
          <a:xfrm>
            <a:off x="609600" y="2616200"/>
            <a:ext cx="8077200" cy="609600"/>
          </a:xfrm>
        </p:spPr>
        <p:txBody>
          <a:bodyPr anchor="t"/>
          <a:p>
            <a:pPr>
              <a:buClr>
                <a:schemeClr val="bg1"/>
              </a:buClr>
              <a:buSzPct val="100000"/>
              <a:buNone/>
            </a:pP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rPr>
              <a:t>是数域</a:t>
            </a:r>
            <a:r>
              <a:rPr lang="en-US" altLang="zh-CN" sz="2800" b="1" i="1">
                <a:latin typeface="Times New Roman" panose="02020803070505020304" pitchFamily="18" charset="0"/>
              </a:rPr>
              <a:t>P</a:t>
            </a:r>
            <a:r>
              <a:rPr lang="zh-CN" altLang="en-US" sz="2800" b="1" dirty="0">
                <a:latin typeface="Times New Roman" panose="02020803070505020304" pitchFamily="18" charset="0"/>
              </a:rPr>
              <a:t>中的一个数，上式中以</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代</a:t>
            </a:r>
            <a:r>
              <a:rPr lang="en-US" altLang="zh-CN" sz="2800" b="1" i="1">
                <a:latin typeface="Times New Roman" panose="02020803070505020304" pitchFamily="18" charset="0"/>
                <a:sym typeface="Symbol" pitchFamily="18" charset="2"/>
              </a:rPr>
              <a:t>x</a:t>
            </a:r>
            <a:r>
              <a:rPr lang="zh-CN" altLang="en-US" sz="2800" b="1" dirty="0">
                <a:latin typeface="Times New Roman" panose="02020803070505020304" pitchFamily="18" charset="0"/>
                <a:sym typeface="Symbol" pitchFamily="18" charset="2"/>
              </a:rPr>
              <a:t>所得的数</a:t>
            </a:r>
            <a:endParaRPr lang="zh-CN" altLang="en-US" sz="2800" b="1" dirty="0">
              <a:latin typeface="Times New Roman" panose="02020803070505020304" pitchFamily="18" charset="0"/>
              <a:sym typeface="Symbol" pitchFamily="18" charset="2"/>
            </a:endParaRPr>
          </a:p>
        </p:txBody>
      </p:sp>
      <p:graphicFrame>
        <p:nvGraphicFramePr>
          <p:cNvPr id="285700" name="对象 285699"/>
          <p:cNvGraphicFramePr/>
          <p:nvPr/>
        </p:nvGraphicFramePr>
        <p:xfrm>
          <a:off x="685800" y="1930400"/>
          <a:ext cx="7162800" cy="658813"/>
        </p:xfrm>
        <a:graphic>
          <a:graphicData uri="http://schemas.openxmlformats.org/presentationml/2006/ole">
            <mc:AlternateContent xmlns:mc="http://schemas.openxmlformats.org/markup-compatibility/2006">
              <mc:Choice xmlns:v="urn:schemas-microsoft-com:vml" Requires="v">
                <p:oleObj spid="_x0000_s3115" name="" r:id="rId1" imgW="3491230" imgH="241300" progId="Equation.3">
                  <p:embed/>
                </p:oleObj>
              </mc:Choice>
              <mc:Fallback>
                <p:oleObj name="" r:id="rId1" imgW="3491230" imgH="241300" progId="Equation.3">
                  <p:embed/>
                  <p:pic>
                    <p:nvPicPr>
                      <p:cNvPr id="0" name="图片 3114"/>
                      <p:cNvPicPr/>
                      <p:nvPr/>
                    </p:nvPicPr>
                    <p:blipFill>
                      <a:blip r:embed="rId2"/>
                      <a:stretch>
                        <a:fillRect/>
                      </a:stretch>
                    </p:blipFill>
                    <p:spPr>
                      <a:xfrm>
                        <a:off x="685800" y="1930400"/>
                        <a:ext cx="7162800" cy="658813"/>
                      </a:xfrm>
                      <a:prstGeom prst="rect">
                        <a:avLst/>
                      </a:prstGeom>
                      <a:noFill/>
                      <a:ln w="38100">
                        <a:noFill/>
                        <a:miter/>
                      </a:ln>
                    </p:spPr>
                  </p:pic>
                </p:oleObj>
              </mc:Fallback>
            </mc:AlternateContent>
          </a:graphicData>
        </a:graphic>
      </p:graphicFrame>
      <p:graphicFrame>
        <p:nvGraphicFramePr>
          <p:cNvPr id="285701" name="对象 285700"/>
          <p:cNvGraphicFramePr/>
          <p:nvPr/>
        </p:nvGraphicFramePr>
        <p:xfrm>
          <a:off x="1758950" y="3203575"/>
          <a:ext cx="5397500" cy="604838"/>
        </p:xfrm>
        <a:graphic>
          <a:graphicData uri="http://schemas.openxmlformats.org/presentationml/2006/ole">
            <mc:AlternateContent xmlns:mc="http://schemas.openxmlformats.org/markup-compatibility/2006">
              <mc:Choice xmlns:v="urn:schemas-microsoft-com:vml" Requires="v">
                <p:oleObj spid="_x0000_s3116" name="" r:id="rId3" imgW="2513330" imgH="241300" progId="Equation.DSMT4">
                  <p:embed/>
                </p:oleObj>
              </mc:Choice>
              <mc:Fallback>
                <p:oleObj name="" r:id="rId3" imgW="2513330" imgH="241300" progId="Equation.DSMT4">
                  <p:embed/>
                  <p:pic>
                    <p:nvPicPr>
                      <p:cNvPr id="0" name="图片 3115"/>
                      <p:cNvPicPr/>
                      <p:nvPr/>
                    </p:nvPicPr>
                    <p:blipFill>
                      <a:blip r:embed="rId4"/>
                      <a:stretch>
                        <a:fillRect/>
                      </a:stretch>
                    </p:blipFill>
                    <p:spPr>
                      <a:xfrm>
                        <a:off x="1758950" y="3203575"/>
                        <a:ext cx="5397500" cy="604838"/>
                      </a:xfrm>
                      <a:prstGeom prst="rect">
                        <a:avLst/>
                      </a:prstGeom>
                      <a:noFill/>
                      <a:ln w="38100">
                        <a:noFill/>
                        <a:miter/>
                      </a:ln>
                    </p:spPr>
                  </p:pic>
                </p:oleObj>
              </mc:Fallback>
            </mc:AlternateContent>
          </a:graphicData>
        </a:graphic>
      </p:graphicFrame>
      <p:sp>
        <p:nvSpPr>
          <p:cNvPr id="285702" name="矩形 285701"/>
          <p:cNvSpPr/>
          <p:nvPr/>
        </p:nvSpPr>
        <p:spPr>
          <a:xfrm>
            <a:off x="685800" y="3911600"/>
            <a:ext cx="8153400" cy="952500"/>
          </a:xfrm>
          <a:prstGeom prst="rect">
            <a:avLst/>
          </a:prstGeom>
          <a:noFill/>
          <a:ln w="9525">
            <a:noFill/>
          </a:ln>
        </p:spPr>
        <p:txBody>
          <a:bodyPr anchor="t">
            <a:spAutoFit/>
          </a:bodyPr>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称为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时的值，记为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显然</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也是数域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中的数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5703" name="矩形 285702"/>
          <p:cNvSpPr/>
          <p:nvPr/>
        </p:nvSpPr>
        <p:spPr>
          <a:xfrm>
            <a:off x="685800" y="4902200"/>
            <a:ext cx="8077200" cy="1066800"/>
          </a:xfrm>
          <a:prstGeom prst="rect">
            <a:avLst/>
          </a:prstGeom>
          <a:noFill/>
          <a:ln w="9525">
            <a:noFill/>
          </a:ln>
        </p:spPr>
        <p:txBody>
          <a:bodyPr anchor="t"/>
          <a:p>
            <a:pPr marL="342900" indent="-342900">
              <a:spcBef>
                <a:spcPct val="20000"/>
              </a:spcBef>
            </a:pPr>
            <a:r>
              <a:rPr lang="en-US" altLang="zh-CN" sz="2800" b="1">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宋体" panose="02010600030101010101" pitchFamily="2" charset="-122"/>
                <a:ea typeface="宋体" panose="02010600030101010101" pitchFamily="2" charset="-122"/>
              </a:rPr>
              <a:t>多项式函数  </a:t>
            </a:r>
            <a:r>
              <a:rPr lang="zh-CN" altLang="en-US" sz="2800" b="1" dirty="0">
                <a:latin typeface="宋体" panose="02010600030101010101" pitchFamily="2" charset="-122"/>
                <a:ea typeface="宋体" panose="02010600030101010101" pitchFamily="2" charset="-122"/>
              </a:rPr>
              <a:t>由一个多项式定义的函数，称为</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pPr>
            <a:r>
              <a:rPr lang="zh-CN" altLang="en-US" sz="2800" b="1" dirty="0">
                <a:latin typeface="宋体" panose="02010600030101010101" pitchFamily="2" charset="-122"/>
                <a:ea typeface="宋体" panose="02010600030101010101" pitchFamily="2" charset="-122"/>
              </a:rPr>
              <a:t>数域</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上的多项式函数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charRg st="0" end="23"/>
                                            </p:txEl>
                                          </p:spTgt>
                                        </p:tgtEl>
                                        <p:attrNameLst>
                                          <p:attrName>style.visibility</p:attrName>
                                        </p:attrNameLst>
                                      </p:cBhvr>
                                      <p:to>
                                        <p:strVal val="visible"/>
                                      </p:to>
                                    </p:set>
                                    <p:animEffect transition="in" filter="wipe(left)">
                                      <p:cBhvr>
                                        <p:cTn id="12" dur="500"/>
                                        <p:tgtEl>
                                          <p:spTgt spid="28569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left)">
                                      <p:cBhvr>
                                        <p:cTn id="17" dur="500"/>
                                        <p:tgtEl>
                                          <p:spTgt spid="285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702">
                                            <p:txEl>
                                              <p:charRg st="0" end="25"/>
                                            </p:txEl>
                                          </p:spTgt>
                                        </p:tgtEl>
                                        <p:attrNameLst>
                                          <p:attrName>style.visibility</p:attrName>
                                        </p:attrNameLst>
                                      </p:cBhvr>
                                      <p:to>
                                        <p:strVal val="visible"/>
                                      </p:to>
                                    </p:set>
                                    <p:animEffect transition="in" filter="wipe(left)">
                                      <p:cBhvr>
                                        <p:cTn id="22" dur="500"/>
                                        <p:tgtEl>
                                          <p:spTgt spid="28570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702">
                                            <p:txEl>
                                              <p:charRg st="25" end="49"/>
                                            </p:txEl>
                                          </p:spTgt>
                                        </p:tgtEl>
                                        <p:attrNameLst>
                                          <p:attrName>style.visibility</p:attrName>
                                        </p:attrNameLst>
                                      </p:cBhvr>
                                      <p:to>
                                        <p:strVal val="visible"/>
                                      </p:to>
                                    </p:set>
                                    <p:animEffect transition="in" filter="wipe(left)">
                                      <p:cBhvr>
                                        <p:cTn id="27" dur="500"/>
                                        <p:tgtEl>
                                          <p:spTgt spid="285702">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3">
                                            <p:txEl>
                                              <p:charRg st="0" end="25"/>
                                            </p:txEl>
                                          </p:spTgt>
                                        </p:tgtEl>
                                        <p:attrNameLst>
                                          <p:attrName>style.visibility</p:attrName>
                                        </p:attrNameLst>
                                      </p:cBhvr>
                                      <p:to>
                                        <p:strVal val="visible"/>
                                      </p:to>
                                    </p:set>
                                    <p:animEffect transition="in" filter="wipe(left)">
                                      <p:cBhvr>
                                        <p:cTn id="32" dur="500"/>
                                        <p:tgtEl>
                                          <p:spTgt spid="285703">
                                            <p:txEl>
                                              <p:charRg st="0" end="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3">
                                            <p:txEl>
                                              <p:charRg st="25" end="37"/>
                                            </p:txEl>
                                          </p:spTgt>
                                        </p:tgtEl>
                                        <p:attrNameLst>
                                          <p:attrName>style.visibility</p:attrName>
                                        </p:attrNameLst>
                                      </p:cBhvr>
                                      <p:to>
                                        <p:strVal val="visible"/>
                                      </p:to>
                                    </p:set>
                                    <p:animEffect transition="in" filter="wipe(left)">
                                      <p:cBhvr>
                                        <p:cTn id="37" dur="500"/>
                                        <p:tgtEl>
                                          <p:spTgt spid="285703">
                                            <p:txEl>
                                              <p:charRg st="25"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2" grpId="0" build="p"/>
      <p:bldP spid="28570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标题 286721"/>
          <p:cNvSpPr>
            <a:spLocks noGrp="1"/>
          </p:cNvSpPr>
          <p:nvPr>
            <p:ph type="title"/>
          </p:nvPr>
        </p:nvSpPr>
        <p:spPr>
          <a:xfrm>
            <a:off x="415925" y="2058988"/>
            <a:ext cx="3429000"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余数定理及其应用</a:t>
            </a:r>
            <a:endParaRPr lang="zh-CN" altLang="en-US" sz="2800" b="1">
              <a:latin typeface="Times New Roman" panose="02020803070505020304" pitchFamily="18" charset="0"/>
              <a:ea typeface="宋体" panose="02010600030101010101" pitchFamily="2" charset="-122"/>
            </a:endParaRPr>
          </a:p>
        </p:txBody>
      </p:sp>
      <p:sp>
        <p:nvSpPr>
          <p:cNvPr id="286723" name="内容占位符 286722"/>
          <p:cNvSpPr>
            <a:spLocks noGrp="1"/>
          </p:cNvSpPr>
          <p:nvPr>
            <p:ph idx="1"/>
          </p:nvPr>
        </p:nvSpPr>
        <p:spPr>
          <a:xfrm>
            <a:off x="766763" y="2689225"/>
            <a:ext cx="7924800" cy="1066800"/>
          </a:xfrm>
        </p:spPr>
        <p:txBody>
          <a:bodyPr anchor="t"/>
          <a:p>
            <a:pPr>
              <a:buClr>
                <a:schemeClr val="bg1"/>
              </a:buClr>
              <a:buSzPct val="100000"/>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定理7 (余数定理) </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rPr>
              <a:t>用一次多项式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去除多项式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所得余式为一常数，其数值为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86724" name="矩形 286723"/>
          <p:cNvSpPr/>
          <p:nvPr/>
        </p:nvSpPr>
        <p:spPr>
          <a:xfrm>
            <a:off x="609600" y="1004888"/>
            <a:ext cx="8153400" cy="952500"/>
          </a:xfrm>
          <a:prstGeom prst="rect">
            <a:avLst/>
          </a:prstGeom>
          <a:noFill/>
          <a:ln w="9525">
            <a:noFill/>
          </a:ln>
        </p:spPr>
        <p:txBody>
          <a:bodyPr anchor="t">
            <a:spAutoFit/>
          </a:bodyPr>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时的函数值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rPr>
              <a:t>的一个</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或</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6725" name="矩形 286724"/>
          <p:cNvSpPr/>
          <p:nvPr/>
        </p:nvSpPr>
        <p:spPr>
          <a:xfrm>
            <a:off x="762000" y="3832225"/>
            <a:ext cx="8077200" cy="1676400"/>
          </a:xfrm>
          <a:prstGeom prst="rect">
            <a:avLst/>
          </a:prstGeom>
          <a:noFill/>
          <a:ln w="9525">
            <a:noFill/>
          </a:ln>
        </p:spPr>
        <p:txBody>
          <a:bodyPr anchor="t"/>
          <a:p>
            <a:pPr marL="342900" indent="-342900">
              <a:spcBef>
                <a:spcPct val="20000"/>
              </a:spcBef>
            </a:pPr>
            <a:r>
              <a:rPr lang="zh-CN" altLang="en-US" sz="2800" b="1" dirty="0">
                <a:solidFill>
                  <a:schemeClr val="tx2"/>
                </a:solidFill>
                <a:latin typeface="宋体" panose="02010600030101010101" pitchFamily="2" charset="-122"/>
                <a:ea typeface="宋体" panose="02010600030101010101" pitchFamily="2" charset="-122"/>
              </a:rPr>
              <a:t>证 </a:t>
            </a:r>
            <a:r>
              <a:rPr lang="zh-CN" altLang="en-US" sz="2800" b="1" dirty="0">
                <a:latin typeface="宋体" panose="02010600030101010101" pitchFamily="2" charset="-122"/>
                <a:ea typeface="宋体" panose="02010600030101010101" pitchFamily="2" charset="-122"/>
              </a:rPr>
              <a:t>用</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去除多项式</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得</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endParaRPr lang="en-US" altLang="zh-CN" sz="2800" b="1" i="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a:latin typeface="Times New Roman" panose="02020803070505020304" pitchFamily="18" charset="0"/>
                <a:ea typeface="宋体" panose="02010600030101010101" pitchFamily="2" charset="-122"/>
              </a:rPr>
              <a:t>以</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代</a:t>
            </a:r>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，得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c</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证毕</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82949" name="矩形 286725"/>
          <p:cNvSpPr/>
          <p:nvPr/>
        </p:nvSpPr>
        <p:spPr>
          <a:xfrm>
            <a:off x="762000" y="376238"/>
            <a:ext cx="2133600" cy="522287"/>
          </a:xfrm>
          <a:prstGeom prst="rect">
            <a:avLst/>
          </a:prstGeom>
          <a:noFill/>
          <a:ln w="9525">
            <a:noFill/>
          </a:ln>
        </p:spPr>
        <p:txBody>
          <a:bodyPr anchor="b">
            <a:spAutoFit/>
          </a:bodyPr>
          <a:p>
            <a:pPr indent="0"/>
            <a:r>
              <a:rPr lang="en-US" altLang="zh-CN" sz="2800" b="1" dirty="0">
                <a:solidFill>
                  <a:schemeClr val="tx2"/>
                </a:solidFill>
                <a:latin typeface="Times New Roman" panose="02020803070505020304" pitchFamily="18" charset="0"/>
                <a:ea typeface="宋体" panose="02010600030101010101" pitchFamily="2" charset="-122"/>
              </a:rPr>
              <a:t>(3) </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86017" name="标题 287745"/>
          <p:cNvSpPr>
            <a:spLocks noGrp="1"/>
          </p:cNvSpPr>
          <p:nvPr/>
        </p:nvSpPr>
        <p:spPr>
          <a:xfrm>
            <a:off x="766763" y="5584825"/>
            <a:ext cx="6096000" cy="522288"/>
          </a:xfrm>
          <a:prstGeom prst="rect">
            <a:avLst/>
          </a:prstGeom>
          <a:noFill/>
          <a:ln w="9525">
            <a:noFill/>
          </a:ln>
        </p:spPr>
        <p:txBody>
          <a:bodyPr wrap="square" anchor="b">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推论</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华文行楷" panose="0201080004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4">
                                            <p:txEl>
                                              <p:charRg st="0" end="41"/>
                                            </p:txEl>
                                          </p:spTgt>
                                        </p:tgtEl>
                                        <p:attrNameLst>
                                          <p:attrName>style.visibility</p:attrName>
                                        </p:attrNameLst>
                                      </p:cBhvr>
                                      <p:to>
                                        <p:strVal val="visible"/>
                                      </p:to>
                                    </p:set>
                                    <p:animEffect transition="in" filter="wipe(left)">
                                      <p:cBhvr>
                                        <p:cTn id="7" dur="500"/>
                                        <p:tgtEl>
                                          <p:spTgt spid="286724">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xEl>
                                              <p:charRg st="41" end="50"/>
                                            </p:txEl>
                                          </p:spTgt>
                                        </p:tgtEl>
                                        <p:attrNameLst>
                                          <p:attrName>style.visibility</p:attrName>
                                        </p:attrNameLst>
                                      </p:cBhvr>
                                      <p:to>
                                        <p:strVal val="visible"/>
                                      </p:to>
                                    </p:set>
                                    <p:animEffect transition="in" filter="wipe(left)">
                                      <p:cBhvr>
                                        <p:cTn id="12" dur="500"/>
                                        <p:tgtEl>
                                          <p:spTgt spid="286724">
                                            <p:txEl>
                                              <p:charRg st="4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2">
                                            <p:txEl>
                                              <p:charRg st="0" end="11"/>
                                            </p:txEl>
                                          </p:spTgt>
                                        </p:tgtEl>
                                        <p:attrNameLst>
                                          <p:attrName>style.visibility</p:attrName>
                                        </p:attrNameLst>
                                      </p:cBhvr>
                                      <p:to>
                                        <p:strVal val="visible"/>
                                      </p:to>
                                    </p:set>
                                    <p:animEffect transition="in" filter="wipe(left)">
                                      <p:cBhvr>
                                        <p:cTn id="17" dur="500"/>
                                        <p:tgtEl>
                                          <p:spTgt spid="28672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charRg st="0" end="30"/>
                                            </p:txEl>
                                          </p:spTgt>
                                        </p:tgtEl>
                                        <p:attrNameLst>
                                          <p:attrName>style.visibility</p:attrName>
                                        </p:attrNameLst>
                                      </p:cBhvr>
                                      <p:to>
                                        <p:strVal val="visible"/>
                                      </p:to>
                                    </p:set>
                                    <p:animEffect transition="in" filter="wipe(left)">
                                      <p:cBhvr>
                                        <p:cTn id="22" dur="500"/>
                                        <p:tgtEl>
                                          <p:spTgt spid="28672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25">
                                            <p:txEl>
                                              <p:charRg st="0" end="18"/>
                                            </p:txEl>
                                          </p:spTgt>
                                        </p:tgtEl>
                                        <p:attrNameLst>
                                          <p:attrName>style.visibility</p:attrName>
                                        </p:attrNameLst>
                                      </p:cBhvr>
                                      <p:to>
                                        <p:strVal val="visible"/>
                                      </p:to>
                                    </p:set>
                                    <p:animEffect transition="in" filter="wipe(left)">
                                      <p:cBhvr>
                                        <p:cTn id="27" dur="500"/>
                                        <p:tgtEl>
                                          <p:spTgt spid="286725">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5">
                                            <p:txEl>
                                              <p:charRg st="18" end="54"/>
                                            </p:txEl>
                                          </p:spTgt>
                                        </p:tgtEl>
                                        <p:attrNameLst>
                                          <p:attrName>style.visibility</p:attrName>
                                        </p:attrNameLst>
                                      </p:cBhvr>
                                      <p:to>
                                        <p:strVal val="visible"/>
                                      </p:to>
                                    </p:set>
                                    <p:animEffect transition="in" filter="wipe(left)">
                                      <p:cBhvr>
                                        <p:cTn id="32" dur="500"/>
                                        <p:tgtEl>
                                          <p:spTgt spid="286725">
                                            <p:txEl>
                                              <p:charRg st="18"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25">
                                            <p:txEl>
                                              <p:charRg st="54" end="74"/>
                                            </p:txEl>
                                          </p:spTgt>
                                        </p:tgtEl>
                                        <p:attrNameLst>
                                          <p:attrName>style.visibility</p:attrName>
                                        </p:attrNameLst>
                                      </p:cBhvr>
                                      <p:to>
                                        <p:strVal val="visible"/>
                                      </p:to>
                                    </p:set>
                                    <p:animEffect transition="in" filter="wipe(left)">
                                      <p:cBhvr>
                                        <p:cTn id="37" dur="500"/>
                                        <p:tgtEl>
                                          <p:spTgt spid="286725">
                                            <p:txEl>
                                              <p:charRg st="54" end="7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7"/>
                                        </p:tgtEl>
                                        <p:attrNameLst>
                                          <p:attrName>style.visibility</p:attrName>
                                        </p:attrNameLst>
                                      </p:cBhvr>
                                      <p:to>
                                        <p:strVal val="visible"/>
                                      </p:to>
                                    </p:set>
                                    <p:animEffect transition="in" filter="blinds(horizontal)">
                                      <p:cBhvr>
                                        <p:cTn id="42" dur="500"/>
                                        <p:tgtEl>
                                          <p:spTgt spid="8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P spid="286723" grpId="0" build="p"/>
      <p:bldP spid="286724" grpId="0" build="p"/>
      <p:bldP spid="286725" grpId="0" build="p"/>
      <p:bldP spid="8601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7" name="内容占位符 287746"/>
          <p:cNvSpPr>
            <a:spLocks noGrp="1"/>
          </p:cNvSpPr>
          <p:nvPr>
            <p:ph idx="1"/>
          </p:nvPr>
        </p:nvSpPr>
        <p:spPr>
          <a:xfrm>
            <a:off x="542925" y="395288"/>
            <a:ext cx="8534400" cy="2590800"/>
          </a:xfrm>
        </p:spPr>
        <p:txBody>
          <a:bodyPr anchor="t"/>
          <a:p>
            <a:pPr>
              <a:buClr>
                <a:schemeClr val="bg1"/>
              </a:buClr>
              <a:buSzPct val="100000"/>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重根</a:t>
            </a:r>
            <a:endParaRPr lang="zh-CN" altLang="en-US" sz="2800" b="1" dirty="0">
              <a:solidFill>
                <a:schemeClr val="tx2"/>
              </a:solidFill>
              <a:latin typeface="Times New Roman" panose="02020803070505020304" pitchFamily="18" charset="0"/>
            </a:endParaRPr>
          </a:p>
          <a:p>
            <a:pPr>
              <a:buClr>
                <a:schemeClr val="bg1"/>
              </a:buClr>
              <a:buSzPct val="100000"/>
              <a:buNone/>
            </a:pPr>
            <a:r>
              <a:rPr lang="zh-CN" altLang="en-US" sz="2800" b="1" dirty="0">
                <a:solidFill>
                  <a:schemeClr val="tx2"/>
                </a:solidFill>
                <a:latin typeface="宋体" panose="02010600030101010101" pitchFamily="2" charset="-122"/>
              </a:rPr>
              <a:t>  定义  </a:t>
            </a:r>
            <a:r>
              <a:rPr lang="zh-CN" altLang="en-US" sz="2800" b="1" dirty="0">
                <a:latin typeface="宋体" panose="02010600030101010101" pitchFamily="2" charset="-122"/>
              </a:rPr>
              <a:t>如果</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称</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Clr>
                <a:schemeClr val="bg1"/>
              </a:buClr>
              <a:buSzPct val="100000"/>
              <a:buNone/>
            </a:pPr>
            <a:endParaRPr lang="en-US" altLang="zh-CN" sz="2800" b="1">
              <a:latin typeface="Times New Roman" panose="02020803070505020304" pitchFamily="18" charset="0"/>
            </a:endParaRPr>
          </a:p>
          <a:p>
            <a:pPr>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a:t>
            </a:r>
            <a:r>
              <a:rPr lang="en-US" altLang="zh-CN" sz="2800" b="1">
                <a:solidFill>
                  <a:schemeClr val="tx2"/>
                </a:solidFill>
                <a:latin typeface="Times New Roman" panose="02020803070505020304" pitchFamily="18" charset="0"/>
              </a:rPr>
              <a:t>8   </a:t>
            </a:r>
            <a:r>
              <a:rPr lang="en-US" altLang="zh-CN" sz="2800" b="1" i="1" err="1">
                <a:latin typeface="Times New Roman" panose="02020803070505020304" pitchFamily="18" charset="0"/>
                <a:ea typeface="华文行楷" panose="02010800040101010101" pitchFamily="2" charset="-122"/>
              </a:rPr>
              <a:t>P</a:t>
            </a:r>
            <a:r>
              <a:rPr lang="en-US" altLang="zh-CN" sz="2800" b="1" err="1">
                <a:latin typeface="Times New Roman" panose="02020803070505020304" pitchFamily="18" charset="0"/>
                <a:ea typeface="华文行楷" panose="02010800040101010101" pitchFamily="2" charset="-122"/>
              </a:rPr>
              <a:t>[</a:t>
            </a:r>
            <a:r>
              <a:rPr lang="en-US" altLang="zh-CN" sz="2800" b="1" i="1" err="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a:latin typeface="Times New Roman" panose="02020803070505020304" pitchFamily="18" charset="0"/>
              </a:rPr>
              <a:t>中</a:t>
            </a:r>
            <a:r>
              <a:rPr lang="en-US" altLang="zh-CN" sz="2800" b="1" i="1">
                <a:latin typeface="Times New Roman" panose="02020803070505020304" pitchFamily="18" charset="0"/>
              </a:rPr>
              <a:t>n</a:t>
            </a:r>
            <a:r>
              <a:rPr lang="zh-CN" altLang="en-US" sz="2800" b="1" dirty="0">
                <a:latin typeface="Times New Roman" panose="02020803070505020304" pitchFamily="18" charset="0"/>
              </a:rPr>
              <a:t>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n</a:t>
            </a:r>
            <a:r>
              <a:rPr lang="en-US" altLang="zh-CN" sz="2800" b="1">
                <a:latin typeface="Times New Roman" panose="02020803070505020304" pitchFamily="18" charset="0"/>
                <a:sym typeface="Symbol" pitchFamily="18" charset="2"/>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在数域</a:t>
            </a:r>
            <a:r>
              <a:rPr lang="en-US" altLang="zh-CN" sz="2800" b="1" dirty="0">
                <a:latin typeface="Times New Roman" panose="02020803070505020304" pitchFamily="18" charset="0"/>
              </a:rPr>
              <a:t>P</a:t>
            </a:r>
            <a:r>
              <a:rPr lang="zh-CN" altLang="en-US" sz="2800" b="1" dirty="0">
                <a:latin typeface="Times New Roman" panose="02020803070505020304" pitchFamily="18" charset="0"/>
              </a:rPr>
              <a:t>中的根不</a:t>
            </a:r>
            <a:endParaRPr lang="zh-CN" altLang="en-US" sz="2800" b="1" dirty="0">
              <a:latin typeface="Times New Roman" panose="02020803070505020304" pitchFamily="18" charset="0"/>
            </a:endParaRPr>
          </a:p>
          <a:p>
            <a:pPr>
              <a:buClr>
                <a:schemeClr val="bg1"/>
              </a:buClr>
              <a:buSzPct val="100000"/>
              <a:buNone/>
            </a:pPr>
            <a:r>
              <a:rPr lang="zh-CN" altLang="en-US" sz="2800" b="1" dirty="0">
                <a:latin typeface="Times New Roman" panose="02020803070505020304" pitchFamily="18" charset="0"/>
              </a:rPr>
              <a:t>可能多于</a:t>
            </a:r>
            <a:r>
              <a:rPr lang="en-US" altLang="zh-CN" sz="2800" b="1" i="1">
                <a:latin typeface="Times New Roman" panose="02020803070505020304" pitchFamily="18" charset="0"/>
              </a:rPr>
              <a:t>n</a:t>
            </a:r>
            <a:r>
              <a:rPr lang="zh-CN" altLang="en-US" sz="2800" b="1" dirty="0">
                <a:latin typeface="Times New Roman" panose="02020803070505020304" pitchFamily="18" charset="0"/>
              </a:rPr>
              <a:t>个，重根按重数计算</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287748" name="矩形 287747"/>
          <p:cNvSpPr/>
          <p:nvPr/>
        </p:nvSpPr>
        <p:spPr>
          <a:xfrm>
            <a:off x="771525" y="3284538"/>
            <a:ext cx="8077200" cy="1676400"/>
          </a:xfrm>
          <a:prstGeom prst="rect">
            <a:avLst/>
          </a:prstGeom>
          <a:noFill/>
          <a:ln w="9525">
            <a:noFill/>
          </a:ln>
        </p:spPr>
        <p:txBody>
          <a:bodyPr anchor="t"/>
          <a:p>
            <a:pPr marL="342900" indent="-342900">
              <a:spcBef>
                <a:spcPct val="20000"/>
              </a:spcBef>
            </a:pPr>
            <a:r>
              <a:rPr lang="en-US" altLang="zh-CN" sz="2800" b="1" dirty="0">
                <a:solidFill>
                  <a:schemeClr val="tx2"/>
                </a:solidFill>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证明  </a:t>
            </a:r>
            <a:r>
              <a:rPr lang="zh-CN" altLang="en-US" sz="2800" b="1" dirty="0">
                <a:latin typeface="宋体" panose="02010600030101010101" pitchFamily="2" charset="-122"/>
                <a:ea typeface="宋体" panose="02010600030101010101" pitchFamily="2" charset="-122"/>
              </a:rPr>
              <a:t>若</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，定理显然成立</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设</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&gt;0.</a:t>
            </a:r>
            <a:r>
              <a:rPr lang="zh-CN" altLang="en-US" sz="2800" b="1">
                <a:latin typeface="宋体" panose="02010600030101010101" pitchFamily="2" charset="-122"/>
                <a:ea typeface="宋体" panose="02010600030101010101" pitchFamily="2" charset="-122"/>
                <a:sym typeface="Symbol" pitchFamily="18" charset="2"/>
              </a:rPr>
              <a:t>将</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分解为不可约多项式的</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乘积：</a:t>
            </a:r>
            <a:endParaRPr lang="zh-CN" altLang="en-US" sz="2800" b="1" dirty="0">
              <a:latin typeface="Times New Roman" panose="02020803070505020304" pitchFamily="18" charset="0"/>
              <a:ea typeface="宋体" panose="02010600030101010101" pitchFamily="2" charset="-122"/>
            </a:endParaRPr>
          </a:p>
        </p:txBody>
      </p:sp>
      <p:graphicFrame>
        <p:nvGraphicFramePr>
          <p:cNvPr id="287749" name="对象 287748"/>
          <p:cNvGraphicFramePr/>
          <p:nvPr/>
        </p:nvGraphicFramePr>
        <p:xfrm>
          <a:off x="2143125" y="4275138"/>
          <a:ext cx="4800600" cy="601662"/>
        </p:xfrm>
        <a:graphic>
          <a:graphicData uri="http://schemas.openxmlformats.org/presentationml/2006/ole">
            <mc:AlternateContent xmlns:mc="http://schemas.openxmlformats.org/markup-compatibility/2006">
              <mc:Choice xmlns:v="urn:schemas-microsoft-com:vml" Requires="v">
                <p:oleObj spid="_x0000_s3117" name="" r:id="rId1" imgW="1915795" imgH="254000" progId="Equation.3">
                  <p:embed/>
                </p:oleObj>
              </mc:Choice>
              <mc:Fallback>
                <p:oleObj name="" r:id="rId1" imgW="1915795" imgH="254000" progId="Equation.3">
                  <p:embed/>
                  <p:pic>
                    <p:nvPicPr>
                      <p:cNvPr id="0" name="图片 3116"/>
                      <p:cNvPicPr/>
                      <p:nvPr/>
                    </p:nvPicPr>
                    <p:blipFill>
                      <a:blip r:embed="rId2"/>
                      <a:stretch>
                        <a:fillRect/>
                      </a:stretch>
                    </p:blipFill>
                    <p:spPr>
                      <a:xfrm>
                        <a:off x="2143125" y="4275138"/>
                        <a:ext cx="4800600" cy="601662"/>
                      </a:xfrm>
                      <a:prstGeom prst="rect">
                        <a:avLst/>
                      </a:prstGeom>
                      <a:noFill/>
                      <a:ln w="38100">
                        <a:noFill/>
                        <a:miter/>
                      </a:ln>
                    </p:spPr>
                  </p:pic>
                </p:oleObj>
              </mc:Fallback>
            </mc:AlternateContent>
          </a:graphicData>
        </a:graphic>
      </p:graphicFrame>
      <p:sp>
        <p:nvSpPr>
          <p:cNvPr id="287750" name="矩形 287749"/>
          <p:cNvSpPr/>
          <p:nvPr/>
        </p:nvSpPr>
        <p:spPr>
          <a:xfrm>
            <a:off x="847725" y="4938713"/>
            <a:ext cx="8229600" cy="1038225"/>
          </a:xfrm>
          <a:prstGeom prst="rect">
            <a:avLst/>
          </a:prstGeom>
          <a:noFill/>
          <a:ln w="9525">
            <a:noFill/>
          </a:ln>
        </p:spPr>
        <p:txBody>
          <a:bodyPr anchor="t">
            <a:spAutoFit/>
          </a:bodyPr>
          <a:p>
            <a:pPr indent="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由</a:t>
            </a:r>
            <a:r>
              <a:rPr lang="zh-CN" altLang="en-US" sz="2800" b="1" dirty="0">
                <a:solidFill>
                  <a:schemeClr val="tx2"/>
                </a:solidFill>
                <a:latin typeface="Times New Roman" panose="02020803070505020304" pitchFamily="18" charset="0"/>
                <a:ea typeface="宋体" panose="02010600030101010101" pitchFamily="2" charset="-122"/>
                <a:sym typeface="Symbol" pitchFamily="18" charset="2"/>
              </a:rPr>
              <a:t>推论</a:t>
            </a:r>
            <a:r>
              <a:rPr lang="zh-CN" altLang="en-US" sz="2800" b="1" dirty="0">
                <a:latin typeface="Times New Roman" panose="02020803070505020304" pitchFamily="18" charset="0"/>
                <a:ea typeface="宋体" panose="02010600030101010101" pitchFamily="2" charset="-122"/>
                <a:sym typeface="Symbol" pitchFamily="18" charset="2"/>
              </a:rPr>
              <a:t>及根的重数的定义</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知</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rPr>
              <a:t>在数域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中根</a:t>
            </a:r>
            <a:endParaRPr lang="zh-CN" altLang="en-US" sz="2800" b="1" dirty="0">
              <a:latin typeface="Times New Roman" panose="02020803070505020304" pitchFamily="18" charset="0"/>
              <a:ea typeface="宋体" panose="02010600030101010101" pitchFamily="2" charset="-122"/>
            </a:endParaRPr>
          </a:p>
          <a:p>
            <a:pPr indent="0">
              <a:spcBef>
                <a:spcPct val="20000"/>
              </a:spcBef>
            </a:pPr>
            <a:r>
              <a:rPr lang="zh-CN" altLang="en-US" sz="2800" b="1" dirty="0">
                <a:latin typeface="Times New Roman" panose="02020803070505020304" pitchFamily="18" charset="0"/>
                <a:ea typeface="宋体" panose="02010600030101010101" pitchFamily="2" charset="-122"/>
              </a:rPr>
              <a:t>的个数等于分解式中一次因式的个数</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而  </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charRg st="0" end="6"/>
                                            </p:txEl>
                                          </p:spTgt>
                                        </p:tgtEl>
                                        <p:attrNameLst>
                                          <p:attrName>style.visibility</p:attrName>
                                        </p:attrNameLst>
                                      </p:cBhvr>
                                      <p:to>
                                        <p:strVal val="visible"/>
                                      </p:to>
                                    </p:set>
                                    <p:animEffect transition="in" filter="wipe(left)">
                                      <p:cBhvr>
                                        <p:cTn id="7" dur="500"/>
                                        <p:tgtEl>
                                          <p:spTgt spid="287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charRg st="6" end="41"/>
                                            </p:txEl>
                                          </p:spTgt>
                                        </p:tgtEl>
                                        <p:attrNameLst>
                                          <p:attrName>style.visibility</p:attrName>
                                        </p:attrNameLst>
                                      </p:cBhvr>
                                      <p:to>
                                        <p:strVal val="visible"/>
                                      </p:to>
                                    </p:set>
                                    <p:animEffect transition="in" filter="wipe(left)">
                                      <p:cBhvr>
                                        <p:cTn id="12" dur="500"/>
                                        <p:tgtEl>
                                          <p:spTgt spid="287747">
                                            <p:txEl>
                                              <p:charRg st="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charRg st="75" end="91"/>
                                            </p:txEl>
                                          </p:spTgt>
                                        </p:tgtEl>
                                        <p:attrNameLst>
                                          <p:attrName>style.visibility</p:attrName>
                                        </p:attrNameLst>
                                      </p:cBhvr>
                                      <p:to>
                                        <p:strVal val="visible"/>
                                      </p:to>
                                    </p:set>
                                    <p:animEffect transition="in" filter="wipe(left)">
                                      <p:cBhvr>
                                        <p:cTn id="17" dur="500"/>
                                        <p:tgtEl>
                                          <p:spTgt spid="287747">
                                            <p:txEl>
                                              <p:charRg st="75"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charRg st="0" end="24"/>
                                            </p:txEl>
                                          </p:spTgt>
                                        </p:tgtEl>
                                        <p:attrNameLst>
                                          <p:attrName>style.visibility</p:attrName>
                                        </p:attrNameLst>
                                      </p:cBhvr>
                                      <p:to>
                                        <p:strVal val="visible"/>
                                      </p:to>
                                    </p:set>
                                    <p:animEffect transition="in" filter="wipe(left)">
                                      <p:cBhvr>
                                        <p:cTn id="22" dur="500"/>
                                        <p:tgtEl>
                                          <p:spTgt spid="287748">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8">
                                            <p:txEl>
                                              <p:charRg st="24" end="65"/>
                                            </p:txEl>
                                          </p:spTgt>
                                        </p:tgtEl>
                                        <p:attrNameLst>
                                          <p:attrName>style.visibility</p:attrName>
                                        </p:attrNameLst>
                                      </p:cBhvr>
                                      <p:to>
                                        <p:strVal val="visible"/>
                                      </p:to>
                                    </p:set>
                                    <p:animEffect transition="in" filter="wipe(left)">
                                      <p:cBhvr>
                                        <p:cTn id="27" dur="500"/>
                                        <p:tgtEl>
                                          <p:spTgt spid="287748">
                                            <p:txEl>
                                              <p:charRg st="2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8">
                                            <p:txEl>
                                              <p:charRg st="65" end="69"/>
                                            </p:txEl>
                                          </p:spTgt>
                                        </p:tgtEl>
                                        <p:attrNameLst>
                                          <p:attrName>style.visibility</p:attrName>
                                        </p:attrNameLst>
                                      </p:cBhvr>
                                      <p:to>
                                        <p:strVal val="visible"/>
                                      </p:to>
                                    </p:set>
                                    <p:animEffect transition="in" filter="wipe(left)">
                                      <p:cBhvr>
                                        <p:cTn id="32" dur="500"/>
                                        <p:tgtEl>
                                          <p:spTgt spid="287748">
                                            <p:txEl>
                                              <p:charRg st="65"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9"/>
                                        </p:tgtEl>
                                        <p:attrNameLst>
                                          <p:attrName>style.visibility</p:attrName>
                                        </p:attrNameLst>
                                      </p:cBhvr>
                                      <p:to>
                                        <p:strVal val="visible"/>
                                      </p:to>
                                    </p:set>
                                    <p:animEffect transition="in" filter="wipe(left)">
                                      <p:cBhvr>
                                        <p:cTn id="37" dur="500"/>
                                        <p:tgtEl>
                                          <p:spTgt spid="287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7750">
                                            <p:txEl>
                                              <p:charRg st="0" end="32"/>
                                            </p:txEl>
                                          </p:spTgt>
                                        </p:tgtEl>
                                        <p:attrNameLst>
                                          <p:attrName>style.visibility</p:attrName>
                                        </p:attrNameLst>
                                      </p:cBhvr>
                                      <p:to>
                                        <p:strVal val="visible"/>
                                      </p:to>
                                    </p:set>
                                    <p:animEffect transition="in" filter="wipe(left)">
                                      <p:cBhvr>
                                        <p:cTn id="42" dur="500"/>
                                        <p:tgtEl>
                                          <p:spTgt spid="287750">
                                            <p:txEl>
                                              <p:charRg st="0" end="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50">
                                            <p:txEl>
                                              <p:charRg st="32" end="58"/>
                                            </p:txEl>
                                          </p:spTgt>
                                        </p:tgtEl>
                                        <p:attrNameLst>
                                          <p:attrName>style.visibility</p:attrName>
                                        </p:attrNameLst>
                                      </p:cBhvr>
                                      <p:to>
                                        <p:strVal val="visible"/>
                                      </p:to>
                                    </p:set>
                                    <p:animEffect transition="in" filter="wipe(left)">
                                      <p:cBhvr>
                                        <p:cTn id="47" dur="500"/>
                                        <p:tgtEl>
                                          <p:spTgt spid="287750">
                                            <p:txEl>
                                              <p:charRg st="3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P spid="287750"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标题 288769"/>
          <p:cNvSpPr>
            <a:spLocks noGrp="1"/>
          </p:cNvSpPr>
          <p:nvPr>
            <p:ph type="title"/>
          </p:nvPr>
        </p:nvSpPr>
        <p:spPr>
          <a:xfrm>
            <a:off x="1066800" y="5643563"/>
            <a:ext cx="7162800" cy="528637"/>
          </a:xfrm>
          <a:solidFill>
            <a:srgbClr val="FFFF66"/>
          </a:solidFill>
          <a:ln>
            <a:solidFill>
              <a:schemeClr val="tx2"/>
            </a:solidFill>
            <a:miter/>
          </a:ln>
        </p:spPr>
        <p:txBody>
          <a:bodyPr wrap="square" anchor="b">
            <a:spAutoFit/>
          </a:bodyPr>
          <a:p>
            <a:r>
              <a:rPr lang="zh-CN" altLang="en-US" sz="2800" b="1" dirty="0">
                <a:solidFill>
                  <a:schemeClr val="tx1"/>
                </a:solidFill>
                <a:latin typeface="宋体" panose="02010600030101010101" pitchFamily="2" charset="-122"/>
                <a:ea typeface="宋体" panose="02010600030101010101" pitchFamily="2" charset="-122"/>
              </a:rPr>
              <a:t>该定理表明：不同多项式定义不同的函数</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8771" name="内容占位符 288770"/>
          <p:cNvSpPr>
            <a:spLocks noGrp="1"/>
          </p:cNvSpPr>
          <p:nvPr>
            <p:ph idx="1"/>
          </p:nvPr>
        </p:nvSpPr>
        <p:spPr>
          <a:xfrm>
            <a:off x="762000" y="685800"/>
            <a:ext cx="8110538" cy="5105400"/>
          </a:xfrm>
        </p:spPr>
        <p:txBody>
          <a:bodyPr anchor="t"/>
          <a:p>
            <a:pPr>
              <a:buNone/>
            </a:pPr>
            <a:r>
              <a:rPr lang="zh-CN" altLang="en-US" sz="2800" b="1" dirty="0">
                <a:solidFill>
                  <a:schemeClr val="tx2"/>
                </a:solidFill>
              </a:rPr>
              <a:t>定理</a:t>
            </a:r>
            <a:r>
              <a:rPr lang="en-US" altLang="zh-CN" sz="2800" b="1" dirty="0">
                <a:solidFill>
                  <a:schemeClr val="tx2"/>
                </a:solidFill>
                <a:latin typeface="Times New Roman Bold" panose="02020803070505020304" charset="0"/>
              </a:rPr>
              <a:t>9</a:t>
            </a:r>
            <a:r>
              <a:rPr lang="en-US" altLang="zh-CN" sz="2800" b="1">
                <a:solidFill>
                  <a:schemeClr val="tx2"/>
                </a:solidFill>
              </a:rPr>
              <a:t>  </a:t>
            </a:r>
            <a:r>
              <a:rPr lang="zh-CN" altLang="en-US" sz="2800" b="1" dirty="0"/>
              <a:t>若多项式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的次数都不超过</a:t>
            </a:r>
            <a:r>
              <a:rPr lang="en-US" altLang="zh-CN" sz="2800" b="1" i="1" dirty="0">
                <a:latin typeface="Times New Roman Bold Italic" panose="02020803070505020304" charset="0"/>
              </a:rPr>
              <a:t>n</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且对</a:t>
            </a:r>
            <a:endParaRPr lang="zh-CN" altLang="en-US" sz="2800" b="1" dirty="0">
              <a:latin typeface="Times New Roman" panose="02020803070505020304" pitchFamily="18" charset="0"/>
            </a:endParaRPr>
          </a:p>
          <a:p>
            <a:pPr>
              <a:buNone/>
            </a:pP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个不同的数</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Bold Italic" panose="02020803070505020304" charset="0"/>
                <a:sym typeface="Symbol" pitchFamily="18" charset="2"/>
              </a:rPr>
              <a:t>n</a:t>
            </a:r>
            <a:r>
              <a:rPr lang="en-US" altLang="zh-CN" sz="2800" b="1" baseline="-25000">
                <a:latin typeface="Times New Roman" panose="02020803070505020304" pitchFamily="18" charset="0"/>
                <a:sym typeface="Symbol" pitchFamily="18" charset="2"/>
              </a:rPr>
              <a:t>+1</a:t>
            </a:r>
            <a:r>
              <a:rPr lang="zh-CN" altLang="en-US" sz="2800" b="1" dirty="0">
                <a:latin typeface="Times New Roman" panose="02020803070505020304" pitchFamily="18" charset="0"/>
              </a:rPr>
              <a:t>有相同的值，即</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rPr>
              <a:t>证明  </a:t>
            </a:r>
            <a:r>
              <a:rPr lang="zh-CN" altLang="en-US" sz="2800" b="1" dirty="0"/>
              <a:t>依条件，有</a:t>
            </a:r>
            <a:endParaRPr lang="zh-CN" altLang="en-US" sz="2800" b="1" dirty="0"/>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=0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即多项式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为一个次数都不超过</a:t>
            </a:r>
            <a:r>
              <a:rPr lang="en-US" altLang="zh-CN" sz="2800" b="1">
                <a:latin typeface="Times New Roman" panose="02020803070505020304" pitchFamily="18" charset="0"/>
              </a:rPr>
              <a:t>n</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的多项式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与前一定理矛盾，因此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charRg st="0" end="30"/>
                                            </p:txEl>
                                          </p:spTgt>
                                        </p:tgtEl>
                                        <p:attrNameLst>
                                          <p:attrName>style.visibility</p:attrName>
                                        </p:attrNameLst>
                                      </p:cBhvr>
                                      <p:to>
                                        <p:strVal val="visible"/>
                                      </p:to>
                                    </p:set>
                                    <p:animEffect transition="in" filter="wipe(left)">
                                      <p:cBhvr>
                                        <p:cTn id="7" dur="500"/>
                                        <p:tgtEl>
                                          <p:spTgt spid="28877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charRg st="30" end="60"/>
                                            </p:txEl>
                                          </p:spTgt>
                                        </p:tgtEl>
                                        <p:attrNameLst>
                                          <p:attrName>style.visibility</p:attrName>
                                        </p:attrNameLst>
                                      </p:cBhvr>
                                      <p:to>
                                        <p:strVal val="visible"/>
                                      </p:to>
                                    </p:set>
                                    <p:animEffect transition="in" filter="wipe(left)">
                                      <p:cBhvr>
                                        <p:cTn id="12" dur="500"/>
                                        <p:tgtEl>
                                          <p:spTgt spid="288771">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charRg st="60" end="106"/>
                                            </p:txEl>
                                          </p:spTgt>
                                        </p:tgtEl>
                                        <p:attrNameLst>
                                          <p:attrName>style.visibility</p:attrName>
                                        </p:attrNameLst>
                                      </p:cBhvr>
                                      <p:to>
                                        <p:strVal val="visible"/>
                                      </p:to>
                                    </p:set>
                                    <p:animEffect transition="in" filter="wipe(left)">
                                      <p:cBhvr>
                                        <p:cTn id="17" dur="500"/>
                                        <p:tgtEl>
                                          <p:spTgt spid="288771">
                                            <p:txEl>
                                              <p:charRg st="6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charRg st="106" end="118"/>
                                            </p:txEl>
                                          </p:spTgt>
                                        </p:tgtEl>
                                        <p:attrNameLst>
                                          <p:attrName>style.visibility</p:attrName>
                                        </p:attrNameLst>
                                      </p:cBhvr>
                                      <p:to>
                                        <p:strVal val="visible"/>
                                      </p:to>
                                    </p:set>
                                    <p:animEffect transition="in" filter="wipe(left)">
                                      <p:cBhvr>
                                        <p:cTn id="22" dur="500"/>
                                        <p:tgtEl>
                                          <p:spTgt spid="288771">
                                            <p:txEl>
                                              <p:charRg st="10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charRg st="118" end="128"/>
                                            </p:txEl>
                                          </p:spTgt>
                                        </p:tgtEl>
                                        <p:attrNameLst>
                                          <p:attrName>style.visibility</p:attrName>
                                        </p:attrNameLst>
                                      </p:cBhvr>
                                      <p:to>
                                        <p:strVal val="visible"/>
                                      </p:to>
                                    </p:set>
                                    <p:animEffect transition="in" filter="wipe(left)">
                                      <p:cBhvr>
                                        <p:cTn id="27" dur="500"/>
                                        <p:tgtEl>
                                          <p:spTgt spid="288771">
                                            <p:txEl>
                                              <p:charRg st="118"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charRg st="128" end="171"/>
                                            </p:txEl>
                                          </p:spTgt>
                                        </p:tgtEl>
                                        <p:attrNameLst>
                                          <p:attrName>style.visibility</p:attrName>
                                        </p:attrNameLst>
                                      </p:cBhvr>
                                      <p:to>
                                        <p:strVal val="visible"/>
                                      </p:to>
                                    </p:set>
                                    <p:animEffect transition="in" filter="wipe(left)">
                                      <p:cBhvr>
                                        <p:cTn id="32" dur="500"/>
                                        <p:tgtEl>
                                          <p:spTgt spid="288771">
                                            <p:txEl>
                                              <p:charRg st="128"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1">
                                            <p:txEl>
                                              <p:charRg st="171" end="196"/>
                                            </p:txEl>
                                          </p:spTgt>
                                        </p:tgtEl>
                                        <p:attrNameLst>
                                          <p:attrName>style.visibility</p:attrName>
                                        </p:attrNameLst>
                                      </p:cBhvr>
                                      <p:to>
                                        <p:strVal val="visible"/>
                                      </p:to>
                                    </p:set>
                                    <p:animEffect transition="in" filter="wipe(left)">
                                      <p:cBhvr>
                                        <p:cTn id="37" dur="500"/>
                                        <p:tgtEl>
                                          <p:spTgt spid="288771">
                                            <p:txEl>
                                              <p:charRg st="171"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8771">
                                            <p:txEl>
                                              <p:charRg st="196" end="236"/>
                                            </p:txEl>
                                          </p:spTgt>
                                        </p:tgtEl>
                                        <p:attrNameLst>
                                          <p:attrName>style.visibility</p:attrName>
                                        </p:attrNameLst>
                                      </p:cBhvr>
                                      <p:to>
                                        <p:strVal val="visible"/>
                                      </p:to>
                                    </p:set>
                                    <p:animEffect transition="in" filter="wipe(left)">
                                      <p:cBhvr>
                                        <p:cTn id="42" dur="500"/>
                                        <p:tgtEl>
                                          <p:spTgt spid="288771">
                                            <p:txEl>
                                              <p:charRg st="196"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8771">
                                            <p:txEl>
                                              <p:charRg st="236" end="262"/>
                                            </p:txEl>
                                          </p:spTgt>
                                        </p:tgtEl>
                                        <p:attrNameLst>
                                          <p:attrName>style.visibility</p:attrName>
                                        </p:attrNameLst>
                                      </p:cBhvr>
                                      <p:to>
                                        <p:strVal val="visible"/>
                                      </p:to>
                                    </p:set>
                                    <p:animEffect transition="in" filter="wipe(left)">
                                      <p:cBhvr>
                                        <p:cTn id="47" dur="500"/>
                                        <p:tgtEl>
                                          <p:spTgt spid="288771">
                                            <p:txEl>
                                              <p:charRg st="236" end="26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8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9" name="标题 184321"/>
          <p:cNvSpPr>
            <a:spLocks noGrp="1"/>
          </p:cNvSpPr>
          <p:nvPr>
            <p:ph type="title"/>
          </p:nvPr>
        </p:nvSpPr>
        <p:spPr>
          <a:xfrm>
            <a:off x="685800" y="944563"/>
            <a:ext cx="1905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几个概念</a:t>
            </a:r>
            <a:r>
              <a:rPr lang="en-US" altLang="zh-CN" sz="2800" b="1">
                <a:latin typeface="宋体" panose="02010600030101010101" pitchFamily="2" charset="-122"/>
                <a:ea typeface="宋体" panose="02010600030101010101" pitchFamily="2" charset="-122"/>
                <a:sym typeface="Wingdings" panose="05000000000000000000" pitchFamily="2" charset="2"/>
              </a:rPr>
              <a:t>:</a:t>
            </a:r>
            <a:r>
              <a:rPr lang="en-US" altLang="zh-CN" sz="2800">
                <a:latin typeface="宋体" panose="02010600030101010101" pitchFamily="2" charset="-122"/>
                <a:ea typeface="宋体" panose="02010600030101010101" pitchFamily="2" charset="-122"/>
              </a:rPr>
              <a:t> </a:t>
            </a:r>
            <a:endParaRPr lang="en-US" altLang="zh-CN" sz="2800" b="1">
              <a:solidFill>
                <a:schemeClr val="tx1"/>
              </a:solidFill>
              <a:ea typeface="宋体" panose="02010600030101010101" pitchFamily="2" charset="-122"/>
            </a:endParaRPr>
          </a:p>
        </p:txBody>
      </p:sp>
      <p:sp>
        <p:nvSpPr>
          <p:cNvPr id="184323" name="内容占位符 184322"/>
          <p:cNvSpPr>
            <a:spLocks noGrp="1"/>
          </p:cNvSpPr>
          <p:nvPr>
            <p:ph idx="1"/>
          </p:nvPr>
        </p:nvSpPr>
        <p:spPr>
          <a:xfrm>
            <a:off x="685800" y="1981200"/>
            <a:ext cx="8229600" cy="3810000"/>
          </a:xfrm>
        </p:spPr>
        <p:txBody>
          <a:bodyPr anchor="t"/>
          <a:p>
            <a:pPr>
              <a:lnSpc>
                <a:spcPct val="90000"/>
              </a:lnSpc>
            </a:pPr>
            <a:r>
              <a:rPr lang="zh-CN" altLang="en-US" sz="2800" b="1" dirty="0"/>
              <a:t>零多项式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系数全为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的多项式</a:t>
            </a:r>
            <a:endParaRPr lang="zh-CN" altLang="en-US" sz="2800" b="1" dirty="0">
              <a:latin typeface="Times New Roman" panose="02020803070505020304" pitchFamily="18" charset="0"/>
            </a:endParaRPr>
          </a:p>
          <a:p>
            <a:pPr>
              <a:lnSpc>
                <a:spcPct val="90000"/>
              </a:lnSpc>
            </a:pPr>
            <a:r>
              <a:rPr lang="zh-CN" altLang="en-US" sz="2800" b="1" dirty="0"/>
              <a:t>多项式相等 </a:t>
            </a:r>
            <a:r>
              <a:rPr lang="en-US" altLang="zh-CN" sz="2800" b="1">
                <a:latin typeface="Times New Roman" panose="02020803070505020304" pitchFamily="18" charset="0"/>
              </a:rPr>
              <a:t>——</a:t>
            </a:r>
            <a:r>
              <a:rPr lang="en-US" altLang="zh-CN" sz="2800" b="1"/>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当且仅当同次项的系</a:t>
            </a:r>
            <a:endParaRPr lang="zh-CN" altLang="en-US" sz="2800" b="1" dirty="0"/>
          </a:p>
          <a:p>
            <a:pPr>
              <a:lnSpc>
                <a:spcPct val="90000"/>
              </a:lnSpc>
              <a:buNone/>
            </a:pPr>
            <a:r>
              <a:rPr lang="zh-CN" altLang="en-US" sz="2800" b="1" dirty="0"/>
              <a:t>   数全相等 (系数为零的项除外) </a:t>
            </a:r>
            <a:endParaRPr lang="zh-CN" altLang="en-US" sz="2800" b="1" dirty="0"/>
          </a:p>
          <a:p>
            <a:pPr>
              <a:lnSpc>
                <a:spcPct val="90000"/>
              </a:lnSpc>
            </a:pPr>
            <a:r>
              <a:rPr lang="zh-CN" altLang="en-US" sz="2800" b="1" dirty="0"/>
              <a:t>多项式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的次数</a:t>
            </a:r>
            <a:r>
              <a:rPr lang="zh-CN" altLang="en-US" sz="2800" b="1" dirty="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的最高次项对应的幂</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次，记作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zh-CN" altLang="en-US" sz="2800" b="1">
                <a:latin typeface="Times New Roman" panose="02020803070505020304" pitchFamily="18" charset="0"/>
                <a:sym typeface="宋体" panose="02010600030101010101" pitchFamily="2" charset="-122"/>
              </a:rPr>
              <a:t>或 </a:t>
            </a:r>
            <a:r>
              <a:rPr lang="en-US" altLang="zh-CN" sz="2800" b="1" dirty="0">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=7</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a:latin typeface="Times New Roman" panose="02020803070505020304" pitchFamily="18" charset="0"/>
              </a:rPr>
              <a:t>5</a:t>
            </a:r>
            <a:r>
              <a:rPr lang="en-US" altLang="zh-CN" sz="2800" b="1" i="1">
                <a:latin typeface="Times New Roman" panose="02020803070505020304" pitchFamily="18" charset="0"/>
              </a:rPr>
              <a:t>x+6</a:t>
            </a:r>
            <a:r>
              <a:rPr lang="zh-CN" altLang="en-US" sz="2800" b="1" dirty="0">
                <a:latin typeface="Times New Roman" panose="02020803070505020304" pitchFamily="18" charset="0"/>
              </a:rPr>
              <a:t>的次数为</a:t>
            </a:r>
            <a:r>
              <a:rPr lang="en-US" altLang="zh-CN" sz="2800" b="1" dirty="0">
                <a:latin typeface="Times New Roman" panose="02020803070505020304" pitchFamily="18" charset="0"/>
              </a:rPr>
              <a:t>3</a:t>
            </a:r>
            <a:r>
              <a:rPr lang="zh-CN" altLang="en-US" sz="2800" b="1" dirty="0">
                <a:latin typeface="Times New Roman" panose="02020803070505020304" pitchFamily="18" charset="0"/>
              </a:rPr>
              <a:t>，即</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charRg st="0" end="18"/>
                                            </p:txEl>
                                          </p:spTgt>
                                        </p:tgtEl>
                                        <p:attrNameLst>
                                          <p:attrName>style.visibility</p:attrName>
                                        </p:attrNameLst>
                                      </p:cBhvr>
                                      <p:to>
                                        <p:strVal val="visible"/>
                                      </p:to>
                                    </p:set>
                                    <p:animEffect transition="in" filter="wipe(left)">
                                      <p:cBhvr>
                                        <p:cTn id="7" dur="500"/>
                                        <p:tgtEl>
                                          <p:spTgt spid="18432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charRg st="18" end="47"/>
                                            </p:txEl>
                                          </p:spTgt>
                                        </p:tgtEl>
                                        <p:attrNameLst>
                                          <p:attrName>style.visibility</p:attrName>
                                        </p:attrNameLst>
                                      </p:cBhvr>
                                      <p:to>
                                        <p:strVal val="visible"/>
                                      </p:to>
                                    </p:set>
                                    <p:animEffect transition="in" filter="wipe(left)">
                                      <p:cBhvr>
                                        <p:cTn id="12" dur="500"/>
                                        <p:tgtEl>
                                          <p:spTgt spid="184323">
                                            <p:txEl>
                                              <p:charRg st="1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23">
                                            <p:txEl>
                                              <p:charRg st="47" end="66"/>
                                            </p:txEl>
                                          </p:spTgt>
                                        </p:tgtEl>
                                        <p:attrNameLst>
                                          <p:attrName>style.visibility</p:attrName>
                                        </p:attrNameLst>
                                      </p:cBhvr>
                                      <p:to>
                                        <p:strVal val="visible"/>
                                      </p:to>
                                    </p:set>
                                    <p:animEffect transition="in" filter="wipe(left)">
                                      <p:cBhvr>
                                        <p:cTn id="17" dur="500"/>
                                        <p:tgtEl>
                                          <p:spTgt spid="184323">
                                            <p:txEl>
                                              <p:charRg st="4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23">
                                            <p:txEl>
                                              <p:charRg st="66" end="96"/>
                                            </p:txEl>
                                          </p:spTgt>
                                        </p:tgtEl>
                                        <p:attrNameLst>
                                          <p:attrName>style.visibility</p:attrName>
                                        </p:attrNameLst>
                                      </p:cBhvr>
                                      <p:to>
                                        <p:strVal val="visible"/>
                                      </p:to>
                                    </p:set>
                                    <p:animEffect transition="in" filter="wipe(left)">
                                      <p:cBhvr>
                                        <p:cTn id="22" dur="500"/>
                                        <p:tgtEl>
                                          <p:spTgt spid="184323">
                                            <p:txEl>
                                              <p:charRg st="66"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3">
                                            <p:txEl>
                                              <p:charRg st="96" end="128"/>
                                            </p:txEl>
                                          </p:spTgt>
                                        </p:tgtEl>
                                        <p:attrNameLst>
                                          <p:attrName>style.visibility</p:attrName>
                                        </p:attrNameLst>
                                      </p:cBhvr>
                                      <p:to>
                                        <p:strVal val="visible"/>
                                      </p:to>
                                    </p:set>
                                    <p:animEffect transition="in" filter="wipe(left)">
                                      <p:cBhvr>
                                        <p:cTn id="27" dur="500"/>
                                        <p:tgtEl>
                                          <p:spTgt spid="184323">
                                            <p:txEl>
                                              <p:charRg st="96"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3">
                                            <p:txEl>
                                              <p:charRg st="129" end="159"/>
                                            </p:txEl>
                                          </p:spTgt>
                                        </p:tgtEl>
                                        <p:attrNameLst>
                                          <p:attrName>style.visibility</p:attrName>
                                        </p:attrNameLst>
                                      </p:cBhvr>
                                      <p:to>
                                        <p:strVal val="visible"/>
                                      </p:to>
                                    </p:set>
                                    <p:animEffect transition="in" filter="wipe(left)">
                                      <p:cBhvr>
                                        <p:cTn id="32" dur="500"/>
                                        <p:tgtEl>
                                          <p:spTgt spid="184323">
                                            <p:txEl>
                                              <p:charRg st="129"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23">
                                            <p:txEl>
                                              <p:charRg st="159" end="198"/>
                                            </p:txEl>
                                          </p:spTgt>
                                        </p:tgtEl>
                                        <p:attrNameLst>
                                          <p:attrName>style.visibility</p:attrName>
                                        </p:attrNameLst>
                                      </p:cBhvr>
                                      <p:to>
                                        <p:strVal val="visible"/>
                                      </p:to>
                                    </p:set>
                                    <p:animEffect transition="in" filter="wipe(left)">
                                      <p:cBhvr>
                                        <p:cTn id="37" dur="500"/>
                                        <p:tgtEl>
                                          <p:spTgt spid="184323">
                                            <p:txEl>
                                              <p:charRg st="159"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7" name="文本占位符 292865"/>
          <p:cNvSpPr>
            <a:spLocks noGrp="1"/>
          </p:cNvSpPr>
          <p:nvPr>
            <p:ph idx="1"/>
          </p:nvPr>
        </p:nvSpPr>
        <p:spPr>
          <a:xfrm>
            <a:off x="762000" y="304800"/>
            <a:ext cx="8153400" cy="1524000"/>
          </a:xfrm>
        </p:spPr>
        <p:txBody>
          <a:bodyPr anchor="t"/>
          <a:p>
            <a:pPr>
              <a:spcBef>
                <a:spcPct val="0"/>
              </a:spcBef>
              <a:buClr>
                <a:schemeClr val="bg1"/>
              </a:buClr>
              <a:buSzPct val="100000"/>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以下给出一种求以一次多项式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所得商</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及余式的简单方法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综合除法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并以此考察多项式</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的根的情况及将多项式表示为</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的方幂和等问题</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
        <p:nvSpPr>
          <p:cNvPr id="86018" name="矩形 292866"/>
          <p:cNvSpPr/>
          <p:nvPr/>
        </p:nvSpPr>
        <p:spPr>
          <a:xfrm>
            <a:off x="609600" y="1471613"/>
            <a:ext cx="2328863" cy="952500"/>
          </a:xfrm>
          <a:prstGeom prst="rect">
            <a:avLst/>
          </a:prstGeom>
          <a:noFill/>
          <a:ln w="9525">
            <a:noFill/>
          </a:ln>
        </p:spPr>
        <p:txBody>
          <a:bodyPr anchor="b">
            <a:spAutoFit/>
          </a:bodyPr>
          <a:p>
            <a:pPr indent="0"/>
            <a:r>
              <a:rPr lang="en-US" altLang="zh-CN" sz="2800" b="1" dirty="0">
                <a:solidFill>
                  <a:schemeClr val="tx2"/>
                </a:solidFill>
                <a:latin typeface="宋体" panose="02010600030101010101" pitchFamily="2" charset="-122"/>
                <a:ea typeface="宋体" panose="02010600030101010101" pitchFamily="2" charset="-122"/>
              </a:rPr>
              <a:t>(3) </a:t>
            </a:r>
            <a:r>
              <a:rPr lang="zh-CN" altLang="en-US" sz="2800" b="1" dirty="0">
                <a:solidFill>
                  <a:schemeClr val="tx2"/>
                </a:solidFill>
                <a:latin typeface="宋体" panose="02010600030101010101" pitchFamily="2" charset="-122"/>
                <a:ea typeface="宋体" panose="02010600030101010101" pitchFamily="2" charset="-122"/>
              </a:rPr>
              <a:t>综合除法</a:t>
            </a:r>
            <a:endParaRPr lang="zh-CN" altLang="en-US" sz="2800" b="1">
              <a:solidFill>
                <a:schemeClr val="tx2"/>
              </a:solidFill>
              <a:latin typeface="宋体" panose="02010600030101010101" pitchFamily="2" charset="-122"/>
              <a:ea typeface="宋体" panose="02010600030101010101" pitchFamily="2" charset="-122"/>
            </a:endParaRPr>
          </a:p>
        </p:txBody>
      </p:sp>
      <p:sp>
        <p:nvSpPr>
          <p:cNvPr id="292868" name="标题 292867"/>
          <p:cNvSpPr>
            <a:spLocks noGrp="1"/>
          </p:cNvSpPr>
          <p:nvPr>
            <p:ph type="title"/>
          </p:nvPr>
        </p:nvSpPr>
        <p:spPr>
          <a:xfrm>
            <a:off x="609600" y="2503488"/>
            <a:ext cx="8162925" cy="1512887"/>
          </a:xfrm>
        </p:spPr>
        <p:txBody>
          <a:bodyPr anchor="b">
            <a:spAutoFit/>
          </a:bodyPr>
          <a:p>
            <a:pPr>
              <a:lnSpc>
                <a:spcPct val="110000"/>
              </a:lnSpc>
            </a:pP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为说明综合除法的理论依据，考察</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被</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rPr>
              <a:t>除</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所得商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的系数之间的关系</a:t>
            </a: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设</a:t>
            </a:r>
            <a:endParaRPr lang="zh-CN" altLang="en-US" sz="2800" b="1">
              <a:latin typeface="Times New Roman" panose="02020803070505020304" pitchFamily="18" charset="0"/>
              <a:ea typeface="宋体" panose="02010600030101010101" pitchFamily="2" charset="-122"/>
            </a:endParaRPr>
          </a:p>
        </p:txBody>
      </p:sp>
      <p:graphicFrame>
        <p:nvGraphicFramePr>
          <p:cNvPr id="292869" name="对象 292868"/>
          <p:cNvGraphicFramePr/>
          <p:nvPr/>
        </p:nvGraphicFramePr>
        <p:xfrm>
          <a:off x="1295400" y="3505200"/>
          <a:ext cx="7527925" cy="658813"/>
        </p:xfrm>
        <a:graphic>
          <a:graphicData uri="http://schemas.openxmlformats.org/presentationml/2006/ole">
            <mc:AlternateContent xmlns:mc="http://schemas.openxmlformats.org/markup-compatibility/2006">
              <mc:Choice xmlns:v="urn:schemas-microsoft-com:vml" Requires="v">
                <p:oleObj spid="_x0000_s3095" name="" r:id="rId1" imgW="3668395" imgH="241300" progId="Equation.3">
                  <p:embed/>
                </p:oleObj>
              </mc:Choice>
              <mc:Fallback>
                <p:oleObj name="" r:id="rId1" imgW="3668395" imgH="241300" progId="Equation.3">
                  <p:embed/>
                  <p:pic>
                    <p:nvPicPr>
                      <p:cNvPr id="0" name="图片 3094"/>
                      <p:cNvPicPr/>
                      <p:nvPr/>
                    </p:nvPicPr>
                    <p:blipFill>
                      <a:blip r:embed="rId2"/>
                      <a:stretch>
                        <a:fillRect/>
                      </a:stretch>
                    </p:blipFill>
                    <p:spPr>
                      <a:xfrm>
                        <a:off x="1295400" y="3505200"/>
                        <a:ext cx="7527925" cy="658813"/>
                      </a:xfrm>
                      <a:prstGeom prst="rect">
                        <a:avLst/>
                      </a:prstGeom>
                      <a:noFill/>
                      <a:ln w="38100">
                        <a:noFill/>
                        <a:miter/>
                      </a:ln>
                    </p:spPr>
                  </p:pic>
                </p:oleObj>
              </mc:Fallback>
            </mc:AlternateContent>
          </a:graphicData>
        </a:graphic>
      </p:graphicFrame>
      <p:sp>
        <p:nvSpPr>
          <p:cNvPr id="292870" name="文本框 292869"/>
          <p:cNvSpPr txBox="1"/>
          <p:nvPr/>
        </p:nvSpPr>
        <p:spPr>
          <a:xfrm>
            <a:off x="685800" y="4205288"/>
            <a:ext cx="9906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则有</a:t>
            </a:r>
            <a:endParaRPr lang="zh-CN" altLang="en-US" sz="2800" b="1" i="1" dirty="0">
              <a:latin typeface="Times New Roman" panose="02020803070505020304" pitchFamily="18" charset="0"/>
              <a:ea typeface="宋体" panose="02010600030101010101" pitchFamily="2" charset="-122"/>
            </a:endParaRPr>
          </a:p>
        </p:txBody>
      </p:sp>
      <p:sp>
        <p:nvSpPr>
          <p:cNvPr id="292871" name="矩形 292870"/>
          <p:cNvSpPr/>
          <p:nvPr/>
        </p:nvSpPr>
        <p:spPr>
          <a:xfrm>
            <a:off x="1644650" y="4205288"/>
            <a:ext cx="3400425" cy="522287"/>
          </a:xfrm>
          <a:prstGeom prst="rect">
            <a:avLst/>
          </a:prstGeom>
          <a:noFill/>
          <a:ln w="9525">
            <a:noFill/>
          </a:ln>
        </p:spPr>
        <p:txBody>
          <a:bodyPr wrap="none" anchor="t">
            <a:spAutoFit/>
          </a:bodyPr>
          <a:p>
            <a:pPr indent="0" algn="ctr">
              <a:spcBef>
                <a:spcPct val="20000"/>
              </a:spcBef>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r</a:t>
            </a:r>
            <a:endParaRPr lang="en-US" altLang="zh-CN" sz="2800" b="1" i="1">
              <a:latin typeface="Times New Roman" panose="02020803070505020304" pitchFamily="18" charset="0"/>
              <a:ea typeface="宋体" panose="02010600030101010101" pitchFamily="2" charset="-122"/>
              <a:sym typeface="Symbol" pitchFamily="18" charset="2"/>
            </a:endParaRPr>
          </a:p>
        </p:txBody>
      </p:sp>
      <p:graphicFrame>
        <p:nvGraphicFramePr>
          <p:cNvPr id="292872" name="对象 292871"/>
          <p:cNvGraphicFramePr/>
          <p:nvPr/>
        </p:nvGraphicFramePr>
        <p:xfrm>
          <a:off x="2408238" y="4859338"/>
          <a:ext cx="5897562" cy="627062"/>
        </p:xfrm>
        <a:graphic>
          <a:graphicData uri="http://schemas.openxmlformats.org/presentationml/2006/ole">
            <mc:AlternateContent xmlns:mc="http://schemas.openxmlformats.org/markup-compatibility/2006">
              <mc:Choice xmlns:v="urn:schemas-microsoft-com:vml" Requires="v">
                <p:oleObj spid="_x0000_s3096" name="" r:id="rId3" imgW="2970530" imgH="241300" progId="Equation.3">
                  <p:embed/>
                </p:oleObj>
              </mc:Choice>
              <mc:Fallback>
                <p:oleObj name="" r:id="rId3" imgW="2970530" imgH="241300" progId="Equation.3">
                  <p:embed/>
                  <p:pic>
                    <p:nvPicPr>
                      <p:cNvPr id="0" name="图片 3095"/>
                      <p:cNvPicPr/>
                      <p:nvPr/>
                    </p:nvPicPr>
                    <p:blipFill>
                      <a:blip r:embed="rId4"/>
                      <a:stretch>
                        <a:fillRect/>
                      </a:stretch>
                    </p:blipFill>
                    <p:spPr>
                      <a:xfrm>
                        <a:off x="2408238" y="4859338"/>
                        <a:ext cx="5897562" cy="627062"/>
                      </a:xfrm>
                      <a:prstGeom prst="rect">
                        <a:avLst/>
                      </a:prstGeom>
                      <a:noFill/>
                      <a:ln w="38100">
                        <a:noFill/>
                        <a:miter/>
                      </a:ln>
                    </p:spPr>
                  </p:pic>
                </p:oleObj>
              </mc:Fallback>
            </mc:AlternateContent>
          </a:graphicData>
        </a:graphic>
      </p:graphicFrame>
      <p:sp>
        <p:nvSpPr>
          <p:cNvPr id="292873" name="文本框 292872"/>
          <p:cNvSpPr txBox="1"/>
          <p:nvPr/>
        </p:nvSpPr>
        <p:spPr>
          <a:xfrm>
            <a:off x="685800" y="5729288"/>
            <a:ext cx="49530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比较同次项的系数，得</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8">
                                            <p:txEl>
                                              <p:charRg st="0" end="62"/>
                                            </p:txEl>
                                          </p:spTgt>
                                        </p:tgtEl>
                                        <p:attrNameLst>
                                          <p:attrName>style.visibility</p:attrName>
                                        </p:attrNameLst>
                                      </p:cBhvr>
                                      <p:to>
                                        <p:strVal val="visible"/>
                                      </p:to>
                                    </p:set>
                                    <p:animEffect transition="in" filter="wipe(left)">
                                      <p:cBhvr>
                                        <p:cTn id="7" dur="500"/>
                                        <p:tgtEl>
                                          <p:spTgt spid="292868">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wipe(left)">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wipe(left)">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ipe(left)">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wipe(left)">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wipe(left)">
                                      <p:cBhvr>
                                        <p:cTn id="32"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bldP spid="292870" grpId="0"/>
      <p:bldP spid="292871" grpId="0"/>
      <p:bldP spid="29287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3890" name="标题 293889"/>
          <p:cNvSpPr>
            <a:spLocks noGrp="1"/>
          </p:cNvSpPr>
          <p:nvPr>
            <p:ph type="title"/>
          </p:nvPr>
        </p:nvSpPr>
        <p:spPr>
          <a:xfrm>
            <a:off x="685800" y="2601913"/>
            <a:ext cx="8382000" cy="1512887"/>
          </a:xfrm>
        </p:spPr>
        <p:txBody>
          <a:bodyPr wrap="square" anchor="b">
            <a:spAutoFit/>
          </a:bodyPr>
          <a:p>
            <a:pPr>
              <a:lnSpc>
                <a:spcPct val="110000"/>
              </a:lnSpc>
            </a:pPr>
            <a:r>
              <a:rPr lang="zh-CN" altLang="en-US" sz="2800" b="1" dirty="0">
                <a:solidFill>
                  <a:schemeClr val="tx1"/>
                </a:solidFill>
                <a:latin typeface="Times New Roman" panose="02020803070505020304" pitchFamily="18" charset="0"/>
                <a:ea typeface="宋体" panose="02010600030101010101" pitchFamily="2" charset="-122"/>
              </a:rPr>
              <a:t>为求出商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只须求出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0</a:t>
            </a:r>
            <a:br>
              <a:rPr lang="en-US" altLang="zh-CN" sz="2800" b="1" baseline="-25000">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采用下述综合除法：将</a:t>
            </a:r>
            <a:r>
              <a:rPr lang="zh-CN" altLang="en-US" sz="2800" b="1" i="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0</a:t>
            </a:r>
            <a:r>
              <a:rPr lang="zh-CN" altLang="en-US" sz="2800" b="1" dirty="0">
                <a:solidFill>
                  <a:schemeClr val="tx1"/>
                </a:solidFill>
                <a:latin typeface="Times New Roman" panose="02020803070505020304" pitchFamily="18" charset="0"/>
                <a:ea typeface="宋体" panose="02010600030101010101" pitchFamily="2" charset="-122"/>
              </a:rPr>
              <a:t>写在第</a:t>
            </a:r>
            <a:r>
              <a:rPr lang="en-US" altLang="zh-CN" sz="2800" b="1" dirty="0">
                <a:solidFill>
                  <a:schemeClr val="tx1"/>
                </a:solidFill>
                <a:latin typeface="Times New Roman" panose="02020803070505020304" pitchFamily="18" charset="0"/>
                <a:ea typeface="宋体" panose="02010600030101010101" pitchFamily="2" charset="-122"/>
              </a:rPr>
              <a:t>1</a:t>
            </a:r>
            <a:br>
              <a:rPr lang="en-US" altLang="zh-CN"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行</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写在左边</a:t>
            </a:r>
            <a:r>
              <a:rPr lang="en-US" altLang="zh-CN" sz="2800" b="1" dirty="0">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按照上面的递推关系逐次算出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i</a:t>
            </a: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graphicFrame>
        <p:nvGraphicFramePr>
          <p:cNvPr id="293891" name="对象 293890"/>
          <p:cNvGraphicFramePr/>
          <p:nvPr/>
        </p:nvGraphicFramePr>
        <p:xfrm>
          <a:off x="987425" y="4114800"/>
          <a:ext cx="6994525" cy="2465388"/>
        </p:xfrm>
        <a:graphic>
          <a:graphicData uri="http://schemas.openxmlformats.org/presentationml/2006/ole">
            <mc:AlternateContent xmlns:mc="http://schemas.openxmlformats.org/markup-compatibility/2006">
              <mc:Choice xmlns:v="urn:schemas-microsoft-com:vml" Requires="v">
                <p:oleObj spid="_x0000_s3092" name="" r:id="rId1" imgW="2844800" imgH="1143000" progId="Equation.3">
                  <p:embed/>
                </p:oleObj>
              </mc:Choice>
              <mc:Fallback>
                <p:oleObj name="" r:id="rId1" imgW="2844800" imgH="1143000" progId="Equation.3">
                  <p:embed/>
                  <p:pic>
                    <p:nvPicPr>
                      <p:cNvPr id="0" name="图片 3091"/>
                      <p:cNvPicPr/>
                      <p:nvPr/>
                    </p:nvPicPr>
                    <p:blipFill>
                      <a:blip r:embed="rId2"/>
                      <a:stretch>
                        <a:fillRect/>
                      </a:stretch>
                    </p:blipFill>
                    <p:spPr>
                      <a:xfrm>
                        <a:off x="987425" y="4114800"/>
                        <a:ext cx="6994525" cy="2465388"/>
                      </a:xfrm>
                      <a:prstGeom prst="rect">
                        <a:avLst/>
                      </a:prstGeom>
                      <a:noFill/>
                      <a:ln w="38100">
                        <a:noFill/>
                        <a:miter/>
                      </a:ln>
                    </p:spPr>
                  </p:pic>
                </p:oleObj>
              </mc:Fallback>
            </mc:AlternateContent>
          </a:graphicData>
        </a:graphic>
      </p:graphicFrame>
      <p:graphicFrame>
        <p:nvGraphicFramePr>
          <p:cNvPr id="87043" name="对象 293891"/>
          <p:cNvGraphicFramePr/>
          <p:nvPr/>
        </p:nvGraphicFramePr>
        <p:xfrm>
          <a:off x="1720850" y="144463"/>
          <a:ext cx="5943600" cy="2343150"/>
        </p:xfrm>
        <a:graphic>
          <a:graphicData uri="http://schemas.openxmlformats.org/presentationml/2006/ole">
            <mc:AlternateContent xmlns:mc="http://schemas.openxmlformats.org/markup-compatibility/2006">
              <mc:Choice xmlns:v="urn:schemas-microsoft-com:vml" Requires="v">
                <p:oleObj spid="_x0000_s3093" name="" r:id="rId3" imgW="2705100" imgH="1193800" progId="Equation.3">
                  <p:embed/>
                </p:oleObj>
              </mc:Choice>
              <mc:Fallback>
                <p:oleObj name="" r:id="rId3" imgW="2705100" imgH="1193800" progId="Equation.3">
                  <p:embed/>
                  <p:pic>
                    <p:nvPicPr>
                      <p:cNvPr id="0" name="图片 3092"/>
                      <p:cNvPicPr/>
                      <p:nvPr/>
                    </p:nvPicPr>
                    <p:blipFill>
                      <a:blip r:embed="rId4"/>
                      <a:stretch>
                        <a:fillRect/>
                      </a:stretch>
                    </p:blipFill>
                    <p:spPr>
                      <a:xfrm>
                        <a:off x="1720850" y="144463"/>
                        <a:ext cx="59436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charRg st="0" end="112"/>
                                            </p:txEl>
                                          </p:spTgt>
                                        </p:tgtEl>
                                        <p:attrNameLst>
                                          <p:attrName>style.visibility</p:attrName>
                                        </p:attrNameLst>
                                      </p:cBhvr>
                                      <p:to>
                                        <p:strVal val="visible"/>
                                      </p:to>
                                    </p:set>
                                    <p:animEffect transition="in" filter="wipe(left)">
                                      <p:cBhvr>
                                        <p:cTn id="7" dur="500"/>
                                        <p:tgtEl>
                                          <p:spTgt spid="293890">
                                            <p:txEl>
                                              <p:charRg st="0"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left)">
                                      <p:cBhvr>
                                        <p:cTn id="12"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8065" name="标题 294913"/>
          <p:cNvSpPr>
            <a:spLocks noGrp="1"/>
          </p:cNvSpPr>
          <p:nvPr>
            <p:ph type="title"/>
          </p:nvPr>
        </p:nvSpPr>
        <p:spPr>
          <a:xfrm>
            <a:off x="609600" y="606425"/>
            <a:ext cx="72390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k</a:t>
            </a:r>
            <a:r>
              <a:rPr lang="zh-CN" altLang="en-US" sz="2800" b="1">
                <a:solidFill>
                  <a:schemeClr val="tx1"/>
                </a:solidFill>
                <a:latin typeface="Times New Roman" panose="02020803070505020304" pitchFamily="18" charset="0"/>
                <a:ea typeface="宋体" panose="02010600030101010101" pitchFamily="2" charset="-122"/>
              </a:rPr>
              <a:t>，使</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4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kx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以</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为根</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graphicFrame>
        <p:nvGraphicFramePr>
          <p:cNvPr id="294915" name="对象 294914"/>
          <p:cNvGraphicFramePr/>
          <p:nvPr/>
        </p:nvGraphicFramePr>
        <p:xfrm>
          <a:off x="1524000" y="3300413"/>
          <a:ext cx="5638800" cy="1728787"/>
        </p:xfrm>
        <a:graphic>
          <a:graphicData uri="http://schemas.openxmlformats.org/presentationml/2006/ole">
            <mc:AlternateContent xmlns:mc="http://schemas.openxmlformats.org/markup-compatibility/2006">
              <mc:Choice xmlns:v="urn:schemas-microsoft-com:vml" Requires="v">
                <p:oleObj spid="_x0000_s3094" name="" r:id="rId1" imgW="2400300" imgH="736600" progId="Equation.DSMT4">
                  <p:embed/>
                </p:oleObj>
              </mc:Choice>
              <mc:Fallback>
                <p:oleObj name="" r:id="rId1" imgW="2400300" imgH="736600" progId="Equation.DSMT4">
                  <p:embed/>
                  <p:pic>
                    <p:nvPicPr>
                      <p:cNvPr id="0" name="图片 3093"/>
                      <p:cNvPicPr/>
                      <p:nvPr/>
                    </p:nvPicPr>
                    <p:blipFill>
                      <a:blip r:embed="rId2"/>
                      <a:stretch>
                        <a:fillRect/>
                      </a:stretch>
                    </p:blipFill>
                    <p:spPr>
                      <a:xfrm>
                        <a:off x="1524000" y="3300413"/>
                        <a:ext cx="5638800" cy="1728787"/>
                      </a:xfrm>
                      <a:prstGeom prst="rect">
                        <a:avLst/>
                      </a:prstGeom>
                      <a:noFill/>
                      <a:ln w="38100">
                        <a:noFill/>
                        <a:miter/>
                      </a:ln>
                    </p:spPr>
                  </p:pic>
                </p:oleObj>
              </mc:Fallback>
            </mc:AlternateContent>
          </a:graphicData>
        </a:graphic>
      </p:graphicFrame>
      <p:sp>
        <p:nvSpPr>
          <p:cNvPr id="294916" name="矩形 294915"/>
          <p:cNvSpPr/>
          <p:nvPr/>
        </p:nvSpPr>
        <p:spPr>
          <a:xfrm>
            <a:off x="1371600" y="5119688"/>
            <a:ext cx="6477000" cy="522287"/>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=3</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-6.</a:t>
            </a:r>
            <a:r>
              <a:rPr lang="zh-CN" altLang="en-US" sz="2800" b="1">
                <a:latin typeface="Times New Roman" panose="02020803070505020304" pitchFamily="18" charset="0"/>
                <a:ea typeface="宋体" panose="02010600030101010101" pitchFamily="2" charset="-122"/>
              </a:rPr>
              <a:t>故当</a:t>
            </a:r>
            <a:r>
              <a:rPr lang="en-US" altLang="zh-CN" sz="2800" b="1" i="1">
                <a:latin typeface="Times New Roman" panose="02020803070505020304" pitchFamily="18" charset="0"/>
                <a:ea typeface="宋体" panose="02010600030101010101" pitchFamily="2" charset="-122"/>
              </a:rPr>
              <a:t>k</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时，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94917" name="矩形 294916"/>
          <p:cNvSpPr/>
          <p:nvPr/>
        </p:nvSpPr>
        <p:spPr>
          <a:xfrm>
            <a:off x="685800" y="1219200"/>
            <a:ext cx="8001000" cy="18986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=0.</a:t>
            </a:r>
            <a:br>
              <a:rPr lang="en-US" altLang="zh-CN" sz="2800" b="1">
                <a:latin typeface="Times New Roman" panose="02020803070505020304" pitchFamily="18" charset="0"/>
                <a:ea typeface="宋体" panose="02010600030101010101" pitchFamily="2" charset="-122"/>
              </a:rPr>
            </a:b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 3</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3</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3=0</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k</a:t>
            </a:r>
            <a:r>
              <a:rPr lang="en-US" altLang="zh-CN" sz="2800" b="1">
                <a:solidFill>
                  <a:schemeClr val="tx2"/>
                </a:solidFill>
                <a:latin typeface="Times New Roman" panose="02020803070505020304" pitchFamily="18" charset="0"/>
                <a:ea typeface="宋体" panose="02010600030101010101" pitchFamily="2" charset="-122"/>
              </a:rPr>
              <a:t>=2.</a:t>
            </a:r>
            <a:endParaRPr lang="en-US" altLang="zh-CN" sz="2800" b="1">
              <a:solidFill>
                <a:schemeClr val="tx2"/>
              </a:solidFill>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综合除法求</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7">
                                            <p:txEl>
                                              <p:charRg st="0" end="73"/>
                                            </p:txEl>
                                          </p:spTgt>
                                        </p:tgtEl>
                                        <p:attrNameLst>
                                          <p:attrName>style.visibility</p:attrName>
                                        </p:attrNameLst>
                                      </p:cBhvr>
                                      <p:to>
                                        <p:strVal val="visible"/>
                                      </p:to>
                                    </p:set>
                                    <p:animEffect transition="in" filter="wipe(left)">
                                      <p:cBhvr>
                                        <p:cTn id="7" dur="500"/>
                                        <p:tgtEl>
                                          <p:spTgt spid="294917">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7">
                                            <p:txEl>
                                              <p:charRg st="74" end="95"/>
                                            </p:txEl>
                                          </p:spTgt>
                                        </p:tgtEl>
                                        <p:attrNameLst>
                                          <p:attrName>style.visibility</p:attrName>
                                        </p:attrNameLst>
                                      </p:cBhvr>
                                      <p:to>
                                        <p:strVal val="visible"/>
                                      </p:to>
                                    </p:set>
                                    <p:animEffect transition="in" filter="wipe(left)">
                                      <p:cBhvr>
                                        <p:cTn id="12" dur="500"/>
                                        <p:tgtEl>
                                          <p:spTgt spid="294917">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Effect transition="in" filter="wipe(left)">
                                      <p:cBhvr>
                                        <p:cTn id="17" dur="500"/>
                                        <p:tgtEl>
                                          <p:spTgt spid="2949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wipe(lef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89" name="标题 295937"/>
          <p:cNvSpPr>
            <a:spLocks noGrp="1"/>
          </p:cNvSpPr>
          <p:nvPr>
            <p:ph type="title"/>
          </p:nvPr>
        </p:nvSpPr>
        <p:spPr>
          <a:xfrm>
            <a:off x="609600" y="447675"/>
            <a:ext cx="8162925" cy="1076325"/>
          </a:xfrm>
        </p:spPr>
        <p:txBody>
          <a:bodyPr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将</a:t>
            </a:r>
            <a:r>
              <a:rPr lang="en-US" altLang="zh-CN" sz="2800" b="1" dirty="0">
                <a:solidFill>
                  <a:schemeClr val="tx1"/>
                </a:solidFill>
                <a:latin typeface="Times New Roman" panose="02020803070505020304" pitchFamily="18" charset="0"/>
                <a:ea typeface="宋体" panose="02010600030101010101" pitchFamily="2" charset="-122"/>
              </a:rPr>
              <a:t>4</a:t>
            </a:r>
            <a:r>
              <a:rPr lang="zh-CN" altLang="en-US" sz="2800" b="1" dirty="0">
                <a:solidFill>
                  <a:schemeClr val="tx1"/>
                </a:solidFill>
                <a:latin typeface="Times New Roman" panose="02020803070505020304" pitchFamily="18" charset="0"/>
                <a:ea typeface="宋体" panose="02010600030101010101" pitchFamily="2" charset="-122"/>
              </a:rPr>
              <a:t>次多项式</a:t>
            </a:r>
            <a:r>
              <a:rPr lang="en-US" altLang="zh-CN" b="1" i="1">
                <a:latin typeface="Times New Roman" panose="02020803070505020304" pitchFamily="18" charset="0"/>
              </a:rPr>
              <a:t>f</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 =</a:t>
            </a:r>
            <a:r>
              <a:rPr lang="en-US" altLang="zh-CN" b="1" i="1">
                <a:latin typeface="Times New Roman" panose="02020803070505020304" pitchFamily="18" charset="0"/>
              </a:rPr>
              <a:t>x</a:t>
            </a:r>
            <a:r>
              <a:rPr lang="en-US" altLang="zh-CN" b="1" baseline="30000">
                <a:latin typeface="Times New Roman" panose="02020803070505020304" pitchFamily="18" charset="0"/>
              </a:rPr>
              <a:t>4</a:t>
            </a:r>
            <a:r>
              <a:rPr lang="en-US" altLang="zh-CN" b="1">
                <a:latin typeface="宋体" panose="02010600030101010101" pitchFamily="2" charset="-122"/>
                <a:ea typeface="宋体" panose="02010600030101010101" pitchFamily="2" charset="-122"/>
              </a:rPr>
              <a:t>-</a:t>
            </a:r>
            <a:r>
              <a:rPr lang="en-US" altLang="zh-CN" b="1">
                <a:latin typeface="Times New Roman" panose="02020803070505020304" pitchFamily="18" charset="0"/>
              </a:rPr>
              <a:t>3</a:t>
            </a:r>
            <a:r>
              <a:rPr lang="en-US" altLang="zh-CN" b="1" i="1">
                <a:latin typeface="Times New Roman" panose="02020803070505020304" pitchFamily="18" charset="0"/>
              </a:rPr>
              <a:t>x</a:t>
            </a:r>
            <a:r>
              <a:rPr lang="en-US" altLang="zh-CN" b="1" baseline="30000">
                <a:latin typeface="Times New Roman" panose="02020803070505020304" pitchFamily="18" charset="0"/>
              </a:rPr>
              <a:t>2</a:t>
            </a:r>
            <a:r>
              <a:rPr lang="en-US" altLang="zh-CN" b="1">
                <a:latin typeface="Times New Roman" panose="02020803070505020304" pitchFamily="18" charset="0"/>
              </a:rPr>
              <a:t>+3</a:t>
            </a:r>
            <a:r>
              <a:rPr lang="zh-CN" altLang="en-US" sz="2800" b="1" dirty="0">
                <a:solidFill>
                  <a:schemeClr val="tx1"/>
                </a:solidFill>
                <a:latin typeface="Times New Roman" panose="02020803070505020304" pitchFamily="18" charset="0"/>
                <a:ea typeface="宋体" panose="02010600030101010101" pitchFamily="2" charset="-122"/>
              </a:rPr>
              <a:t>表成一次多项式</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1) </a:t>
            </a:r>
            <a:r>
              <a:rPr lang="zh-CN" altLang="en-US" sz="2800" b="1" dirty="0">
                <a:solidFill>
                  <a:schemeClr val="tx1"/>
                </a:solidFill>
                <a:latin typeface="Times New Roman" panose="02020803070505020304" pitchFamily="18" charset="0"/>
                <a:ea typeface="宋体" panose="02010600030101010101" pitchFamily="2" charset="-122"/>
              </a:rPr>
              <a:t>的方幂的和</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95939" name="内容占位符 295938"/>
          <p:cNvSpPr>
            <a:spLocks noGrp="1"/>
          </p:cNvSpPr>
          <p:nvPr>
            <p:ph idx="1"/>
          </p:nvPr>
        </p:nvSpPr>
        <p:spPr>
          <a:xfrm>
            <a:off x="652463" y="1752600"/>
            <a:ext cx="8186737" cy="4572000"/>
          </a:xfrm>
        </p:spPr>
        <p:txBody>
          <a:bodyPr anchor="t"/>
          <a:p>
            <a:pPr>
              <a:lnSpc>
                <a:spcPct val="90000"/>
              </a:lnSpc>
            </a:pPr>
            <a:r>
              <a:rPr lang="zh-CN" altLang="en-US" sz="2800" b="1" dirty="0">
                <a:latin typeface="Times New Roman" panose="02020803070505020304" pitchFamily="18" charset="0"/>
              </a:rPr>
              <a:t>分析：若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已经表成一次多项式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的方幂的和的形式：</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4</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endParaRPr lang="en-US" altLang="zh-CN" sz="28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即：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0</a:t>
            </a:r>
            <a:r>
              <a:rPr lang="zh-CN" altLang="en-US" sz="2000" b="1">
                <a:latin typeface="Times New Roman" panose="02020803070505020304" pitchFamily="18" charset="0"/>
              </a:rPr>
              <a:t>是</a:t>
            </a:r>
            <a:r>
              <a:rPr lang="en-US" altLang="zh-CN" sz="2000" b="1" i="1">
                <a:latin typeface="Times New Roman" panose="02020803070505020304" pitchFamily="18" charset="0"/>
              </a:rPr>
              <a:t>f</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除所得余数</a:t>
            </a:r>
            <a:r>
              <a:rPr lang="en-US" altLang="zh-CN" sz="2000" b="1">
                <a:latin typeface="Times New Roman" panose="02020803070505020304" pitchFamily="18" charset="0"/>
              </a:rPr>
              <a:t>;</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zh-CN" altLang="en-US" sz="2000" b="1">
                <a:latin typeface="Times New Roman" panose="02020803070505020304" pitchFamily="18" charset="0"/>
              </a:rPr>
              <a:t>是商</a:t>
            </a:r>
            <a:r>
              <a:rPr lang="en-US" altLang="zh-CN" sz="2000" b="1" i="1">
                <a:latin typeface="Times New Roman" panose="02020803070505020304" pitchFamily="18" charset="0"/>
              </a:rPr>
              <a:t>q</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1) </a:t>
            </a:r>
            <a:endParaRPr lang="en-US" altLang="zh-CN" sz="20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除所得余数</a:t>
            </a:r>
            <a:r>
              <a:rPr lang="en-US" altLang="zh-CN" sz="2000" b="1" dirty="0">
                <a:latin typeface="Times New Roman" panose="02020803070505020304" pitchFamily="18" charset="0"/>
              </a:rPr>
              <a:t>;……</a:t>
            </a:r>
            <a:r>
              <a:rPr lang="zh-CN" altLang="en-US" sz="2000" b="1" dirty="0">
                <a:latin typeface="Times New Roman" panose="02020803070505020304" pitchFamily="18" charset="0"/>
              </a:rPr>
              <a:t>逐次用</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去除所得商，就得到一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系列系数</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2</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3</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4</a:t>
            </a:r>
            <a:r>
              <a:rPr lang="en-US" altLang="zh-CN" sz="2000" b="1" dirty="0">
                <a:latin typeface="Times New Roman" panose="02020803070505020304" pitchFamily="18" charset="0"/>
              </a:rPr>
              <a:t> .</a:t>
            </a:r>
            <a:r>
              <a:rPr lang="zh-CN" altLang="en-US" sz="2000" b="1" dirty="0">
                <a:latin typeface="Times New Roman" panose="02020803070505020304" pitchFamily="18" charset="0"/>
              </a:rPr>
              <a:t>因此，可以利用综合除法这一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目标实现</a:t>
            </a:r>
            <a:r>
              <a:rPr lang="en-US" altLang="zh-CN" sz="2000" b="1">
                <a:latin typeface="Times New Roman" panose="02020803070505020304" pitchFamily="18" charset="0"/>
              </a:rPr>
              <a:t>.</a:t>
            </a:r>
            <a:endParaRPr lang="en-US" altLang="zh-CN" sz="2000" b="1">
              <a:latin typeface="Times New Roman" panose="02020803070505020304" pitchFamily="18" charset="0"/>
            </a:endParaRPr>
          </a:p>
        </p:txBody>
      </p:sp>
      <p:sp>
        <p:nvSpPr>
          <p:cNvPr id="295940" name="线形标注 2 295939"/>
          <p:cNvSpPr/>
          <p:nvPr/>
        </p:nvSpPr>
        <p:spPr>
          <a:xfrm>
            <a:off x="609600" y="3362325"/>
            <a:ext cx="914400" cy="523875"/>
          </a:xfrm>
          <a:prstGeom prst="borderCallout2">
            <a:avLst>
              <a:gd name="adj1" fmla="val 21819"/>
              <a:gd name="adj2" fmla="val 108333"/>
              <a:gd name="adj3" fmla="val 21819"/>
              <a:gd name="adj4" fmla="val 108333"/>
              <a:gd name="adj5" fmla="val 27574"/>
              <a:gd name="adj6" fmla="val 640801"/>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1" name="线形标注 2 295940"/>
          <p:cNvSpPr/>
          <p:nvPr/>
        </p:nvSpPr>
        <p:spPr>
          <a:xfrm>
            <a:off x="609600" y="3886200"/>
            <a:ext cx="914400" cy="523875"/>
          </a:xfrm>
          <a:prstGeom prst="borderCallout2">
            <a:avLst>
              <a:gd name="adj1" fmla="val 21819"/>
              <a:gd name="adj2" fmla="val 108333"/>
              <a:gd name="adj3" fmla="val 21819"/>
              <a:gd name="adj4" fmla="val 108333"/>
              <a:gd name="adj5" fmla="val 16667"/>
              <a:gd name="adj6" fmla="val 4961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2" name="线形标注 2 295941"/>
          <p:cNvSpPr/>
          <p:nvPr/>
        </p:nvSpPr>
        <p:spPr>
          <a:xfrm>
            <a:off x="609600" y="4429125"/>
            <a:ext cx="914400" cy="523875"/>
          </a:xfrm>
          <a:prstGeom prst="borderCallout2">
            <a:avLst>
              <a:gd name="adj1" fmla="val 21819"/>
              <a:gd name="adj2" fmla="val 108333"/>
              <a:gd name="adj3" fmla="val 21819"/>
              <a:gd name="adj4" fmla="val 108333"/>
              <a:gd name="adj5" fmla="val 19093"/>
              <a:gd name="adj6" fmla="val 358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charRg st="0" end="33"/>
                                            </p:txEl>
                                          </p:spTgt>
                                        </p:tgtEl>
                                        <p:attrNameLst>
                                          <p:attrName>style.visibility</p:attrName>
                                        </p:attrNameLst>
                                      </p:cBhvr>
                                      <p:to>
                                        <p:strVal val="visible"/>
                                      </p:to>
                                    </p:set>
                                    <p:animEffect transition="in" filter="wipe(left)">
                                      <p:cBhvr>
                                        <p:cTn id="7" dur="500"/>
                                        <p:tgtEl>
                                          <p:spTgt spid="2959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charRg st="33" end="86"/>
                                            </p:txEl>
                                          </p:spTgt>
                                        </p:tgtEl>
                                        <p:attrNameLst>
                                          <p:attrName>style.visibility</p:attrName>
                                        </p:attrNameLst>
                                      </p:cBhvr>
                                      <p:to>
                                        <p:strVal val="visible"/>
                                      </p:to>
                                    </p:set>
                                    <p:animEffect transition="in" filter="wipe(left)">
                                      <p:cBhvr>
                                        <p:cTn id="12" dur="500"/>
                                        <p:tgtEl>
                                          <p:spTgt spid="295939">
                                            <p:txEl>
                                              <p:charRg st="3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charRg st="86" end="142"/>
                                            </p:txEl>
                                          </p:spTgt>
                                        </p:tgtEl>
                                        <p:attrNameLst>
                                          <p:attrName>style.visibility</p:attrName>
                                        </p:attrNameLst>
                                      </p:cBhvr>
                                      <p:to>
                                        <p:strVal val="visible"/>
                                      </p:to>
                                    </p:set>
                                    <p:animEffect transition="in" filter="wipe(left)">
                                      <p:cBhvr>
                                        <p:cTn id="17" dur="500"/>
                                        <p:tgtEl>
                                          <p:spTgt spid="295939">
                                            <p:txEl>
                                              <p:charRg st="8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39">
                                            <p:txEl>
                                              <p:charRg st="142" end="205"/>
                                            </p:txEl>
                                          </p:spTgt>
                                        </p:tgtEl>
                                        <p:attrNameLst>
                                          <p:attrName>style.visibility</p:attrName>
                                        </p:attrNameLst>
                                      </p:cBhvr>
                                      <p:to>
                                        <p:strVal val="visible"/>
                                      </p:to>
                                    </p:set>
                                    <p:animEffect transition="in" filter="wipe(left)">
                                      <p:cBhvr>
                                        <p:cTn id="22" dur="500"/>
                                        <p:tgtEl>
                                          <p:spTgt spid="295939">
                                            <p:txEl>
                                              <p:charRg st="142" end="2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5939">
                                            <p:txEl>
                                              <p:charRg st="205" end="264"/>
                                            </p:txEl>
                                          </p:spTgt>
                                        </p:tgtEl>
                                        <p:attrNameLst>
                                          <p:attrName>style.visibility</p:attrName>
                                        </p:attrNameLst>
                                      </p:cBhvr>
                                      <p:to>
                                        <p:strVal val="visible"/>
                                      </p:to>
                                    </p:set>
                                    <p:animEffect transition="in" filter="wipe(left)">
                                      <p:cBhvr>
                                        <p:cTn id="27" dur="500"/>
                                        <p:tgtEl>
                                          <p:spTgt spid="295939">
                                            <p:txEl>
                                              <p:charRg st="205" end="2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39">
                                            <p:txEl>
                                              <p:charRg st="265" end="303"/>
                                            </p:txEl>
                                          </p:spTgt>
                                        </p:tgtEl>
                                        <p:attrNameLst>
                                          <p:attrName>style.visibility</p:attrName>
                                        </p:attrNameLst>
                                      </p:cBhvr>
                                      <p:to>
                                        <p:strVal val="visible"/>
                                      </p:to>
                                    </p:set>
                                    <p:animEffect transition="in" filter="wipe(left)">
                                      <p:cBhvr>
                                        <p:cTn id="32" dur="500"/>
                                        <p:tgtEl>
                                          <p:spTgt spid="295939">
                                            <p:txEl>
                                              <p:charRg st="265" end="3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39">
                                            <p:txEl>
                                              <p:charRg st="303" end="330"/>
                                            </p:txEl>
                                          </p:spTgt>
                                        </p:tgtEl>
                                        <p:attrNameLst>
                                          <p:attrName>style.visibility</p:attrName>
                                        </p:attrNameLst>
                                      </p:cBhvr>
                                      <p:to>
                                        <p:strVal val="visible"/>
                                      </p:to>
                                    </p:set>
                                    <p:animEffect transition="in" filter="wipe(left)">
                                      <p:cBhvr>
                                        <p:cTn id="37" dur="500"/>
                                        <p:tgtEl>
                                          <p:spTgt spid="295939">
                                            <p:txEl>
                                              <p:charRg st="303" end="3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5939">
                                            <p:txEl>
                                              <p:charRg st="330" end="364"/>
                                            </p:txEl>
                                          </p:spTgt>
                                        </p:tgtEl>
                                        <p:attrNameLst>
                                          <p:attrName>style.visibility</p:attrName>
                                        </p:attrNameLst>
                                      </p:cBhvr>
                                      <p:to>
                                        <p:strVal val="visible"/>
                                      </p:to>
                                    </p:set>
                                    <p:animEffect transition="in" filter="wipe(left)">
                                      <p:cBhvr>
                                        <p:cTn id="42" dur="500"/>
                                        <p:tgtEl>
                                          <p:spTgt spid="295939">
                                            <p:txEl>
                                              <p:charRg st="330" end="3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5939">
                                            <p:txEl>
                                              <p:charRg st="364" end="370"/>
                                            </p:txEl>
                                          </p:spTgt>
                                        </p:tgtEl>
                                        <p:attrNameLst>
                                          <p:attrName>style.visibility</p:attrName>
                                        </p:attrNameLst>
                                      </p:cBhvr>
                                      <p:to>
                                        <p:strVal val="visible"/>
                                      </p:to>
                                    </p:set>
                                    <p:animEffect transition="in" filter="wipe(left)">
                                      <p:cBhvr>
                                        <p:cTn id="47" dur="500"/>
                                        <p:tgtEl>
                                          <p:spTgt spid="295939">
                                            <p:txEl>
                                              <p:charRg st="364"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959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959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9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animBg="1"/>
      <p:bldP spid="295941" grpId="0" animBg="1"/>
      <p:bldP spid="295942"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296961"/>
          <p:cNvSpPr>
            <a:spLocks noGrp="1"/>
          </p:cNvSpPr>
          <p:nvPr>
            <p:ph type="title"/>
          </p:nvPr>
        </p:nvSpPr>
        <p:spPr>
          <a:xfrm>
            <a:off x="685800" y="177800"/>
            <a:ext cx="8001000" cy="2093913"/>
          </a:xfrm>
        </p:spPr>
        <p:txBody>
          <a:bodyPr anchor="b">
            <a:spAutoFit/>
          </a:bodyPr>
          <a:p>
            <a:r>
              <a:rPr lang="zh-CN" altLang="en-US" sz="2800" b="1" dirty="0">
                <a:latin typeface="Times New Roman" panose="02020803070505020304" pitchFamily="18" charset="0"/>
                <a:ea typeface="宋体" panose="02010600030101010101" pitchFamily="2" charset="-122"/>
              </a:rPr>
              <a:t>解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4</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+3</a:t>
            </a:r>
            <a:r>
              <a:rPr lang="en-US" altLang="zh-CN" sz="2800" b="1">
                <a:solidFill>
                  <a:schemeClr val="tx1"/>
                </a:solidFill>
                <a:latin typeface="Times New Roman" panose="02020803070505020304" pitchFamily="18" charset="0"/>
              </a:rPr>
              <a:t> </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1</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d</a:t>
            </a:r>
            <a:r>
              <a:rPr lang="en-US" altLang="zh-CN" sz="2800" b="1" baseline="-25000">
                <a:solidFill>
                  <a:schemeClr val="tx1"/>
                </a:solidFill>
                <a:latin typeface="Times New Roman" panose="02020803070505020304" pitchFamily="18" charset="0"/>
              </a:rPr>
              <a:t>0</a:t>
            </a:r>
            <a:br>
              <a:rPr lang="en-US" altLang="zh-CN" sz="2800" b="1" baseline="-25000">
                <a:latin typeface="Times New Roman" panose="02020803070505020304" pitchFamily="18" charset="0"/>
              </a:rPr>
            </a:br>
            <a:br>
              <a:rPr lang="en-US" altLang="zh-CN" sz="2800" b="1" baseline="-25000">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由</a:t>
            </a:r>
            <a:endParaRPr lang="zh-CN" altLang="en-US" sz="2800" b="1" baseline="-25000">
              <a:latin typeface="Times New Roman" panose="02020803070505020304" pitchFamily="18" charset="0"/>
              <a:ea typeface="宋体" panose="02010600030101010101" pitchFamily="2" charset="-122"/>
            </a:endParaRPr>
          </a:p>
        </p:txBody>
      </p:sp>
      <p:graphicFrame>
        <p:nvGraphicFramePr>
          <p:cNvPr id="296963" name="对象 296962"/>
          <p:cNvGraphicFramePr/>
          <p:nvPr/>
        </p:nvGraphicFramePr>
        <p:xfrm>
          <a:off x="3305175" y="1692275"/>
          <a:ext cx="2892425" cy="4387850"/>
        </p:xfrm>
        <a:graphic>
          <a:graphicData uri="http://schemas.openxmlformats.org/presentationml/2006/ole">
            <mc:AlternateContent xmlns:mc="http://schemas.openxmlformats.org/markup-compatibility/2006">
              <mc:Choice xmlns:v="urn:schemas-microsoft-com:vml" Requires="v">
                <p:oleObj spid="_x0000_s3097" name="" r:id="rId1" imgW="1498600" imgH="2273300" progId="Equation.DSMT4">
                  <p:embed/>
                </p:oleObj>
              </mc:Choice>
              <mc:Fallback>
                <p:oleObj name="" r:id="rId1" imgW="1498600" imgH="2273300" progId="Equation.DSMT4">
                  <p:embed/>
                  <p:pic>
                    <p:nvPicPr>
                      <p:cNvPr id="0" name="图片 3096"/>
                      <p:cNvPicPr/>
                      <p:nvPr/>
                    </p:nvPicPr>
                    <p:blipFill>
                      <a:blip r:embed="rId2"/>
                      <a:stretch>
                        <a:fillRect/>
                      </a:stretch>
                    </p:blipFill>
                    <p:spPr>
                      <a:xfrm>
                        <a:off x="3305175" y="1692275"/>
                        <a:ext cx="2892425" cy="4387850"/>
                      </a:xfrm>
                      <a:prstGeom prst="rect">
                        <a:avLst/>
                      </a:prstGeom>
                      <a:noFill/>
                      <a:ln w="38100">
                        <a:noFill/>
                        <a:miter/>
                      </a:ln>
                    </p:spPr>
                  </p:pic>
                </p:oleObj>
              </mc:Fallback>
            </mc:AlternateContent>
          </a:graphicData>
        </a:graphic>
      </p:graphicFrame>
      <p:sp>
        <p:nvSpPr>
          <p:cNvPr id="296964" name="矩形 296963"/>
          <p:cNvSpPr/>
          <p:nvPr/>
        </p:nvSpPr>
        <p:spPr>
          <a:xfrm>
            <a:off x="742950" y="6049963"/>
            <a:ext cx="7440613" cy="522287"/>
          </a:xfrm>
          <a:prstGeom prst="rect">
            <a:avLst/>
          </a:prstGeom>
          <a:noFill/>
          <a:ln w="9525">
            <a:noFill/>
          </a:ln>
        </p:spPr>
        <p:txBody>
          <a:bodyPr wrap="none" anchor="t">
            <a:spAutoFit/>
          </a:bodyPr>
          <a:p>
            <a:pPr indent="0" algn="ct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华文行楷" panose="02010800040101010101" pitchFamily="2" charset="-122"/>
              </a:rPr>
              <a:t>f</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Times New Roman" panose="02020803070505020304" pitchFamily="18" charset="0"/>
                <a:ea typeface="华文行楷" panose="02010800040101010101" pitchFamily="2" charset="-122"/>
              </a:rPr>
              <a:t>+ 4(</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3</a:t>
            </a:r>
            <a:r>
              <a:rPr lang="en-US" altLang="zh-CN" sz="2800" b="1">
                <a:latin typeface="Times New Roman" panose="02020803070505020304" pitchFamily="18" charset="0"/>
                <a:ea typeface="华文行楷" panose="02010800040101010101" pitchFamily="2" charset="-122"/>
              </a:rPr>
              <a:t>+ 3(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1.</a:t>
            </a:r>
            <a:endParaRPr lang="en-US" altLang="zh-CN" sz="2800" b="1" baseline="-25000">
              <a:solidFill>
                <a:schemeClr val="tx2"/>
              </a:solidFill>
              <a:latin typeface="Times New Roman" panose="020208030705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up)">
                                      <p:cBhvr>
                                        <p:cTn id="7" dur="500"/>
                                        <p:tgtEl>
                                          <p:spTgt spid="296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txEl>
                                              <p:charRg st="0" end="50"/>
                                            </p:txEl>
                                          </p:spTgt>
                                        </p:tgtEl>
                                        <p:attrNameLst>
                                          <p:attrName>style.visibility</p:attrName>
                                        </p:attrNameLst>
                                      </p:cBhvr>
                                      <p:to>
                                        <p:strVal val="visible"/>
                                      </p:to>
                                    </p:set>
                                    <p:animEffect transition="in" filter="wipe(left)">
                                      <p:cBhvr>
                                        <p:cTn id="12" dur="500"/>
                                        <p:tgtEl>
                                          <p:spTgt spid="296964">
                                            <p:txEl>
                                              <p:charRg st="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7" name="标题 297985"/>
          <p:cNvSpPr>
            <a:spLocks noGrp="1"/>
          </p:cNvSpPr>
          <p:nvPr>
            <p:ph type="title"/>
          </p:nvPr>
        </p:nvSpPr>
        <p:spPr>
          <a:xfrm>
            <a:off x="533400" y="365125"/>
            <a:ext cx="8077200" cy="13112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8     </a:t>
            </a:r>
            <a:r>
              <a:rPr lang="zh-CN" altLang="en-US" sz="4000" b="1" dirty="0">
                <a:latin typeface="Times New Roman" panose="02020803070505020304" pitchFamily="18" charset="0"/>
                <a:ea typeface="宋体" panose="02010600030101010101" pitchFamily="2" charset="-122"/>
              </a:rPr>
              <a:t>复系数与实系数多项式的</a:t>
            </a:r>
            <a:br>
              <a:rPr lang="zh-CN" altLang="en-US" sz="4000" b="1" dirty="0">
                <a:latin typeface="Times New Roman" panose="02020803070505020304" pitchFamily="18" charset="0"/>
                <a:ea typeface="宋体" panose="02010600030101010101" pitchFamily="2" charset="-122"/>
              </a:rPr>
            </a:br>
            <a:r>
              <a:rPr lang="zh-CN" altLang="en-US" sz="4000" b="1" dirty="0">
                <a:latin typeface="Times New Roman" panose="02020803070505020304" pitchFamily="18" charset="0"/>
                <a:ea typeface="宋体" panose="02010600030101010101" pitchFamily="2" charset="-122"/>
              </a:rPr>
              <a:t>                     因式分解</a:t>
            </a:r>
            <a:endParaRPr lang="zh-CN" altLang="en-US" sz="4000" b="1">
              <a:latin typeface="Times New Roman" panose="02020803070505020304" pitchFamily="18" charset="0"/>
              <a:ea typeface="宋体" panose="02010600030101010101" pitchFamily="2" charset="-122"/>
            </a:endParaRPr>
          </a:p>
        </p:txBody>
      </p:sp>
      <p:sp>
        <p:nvSpPr>
          <p:cNvPr id="297987" name="内容占位符 297986"/>
          <p:cNvSpPr>
            <a:spLocks noGrp="1"/>
          </p:cNvSpPr>
          <p:nvPr>
            <p:ph idx="1"/>
          </p:nvPr>
        </p:nvSpPr>
        <p:spPr>
          <a:xfrm>
            <a:off x="685800" y="1905000"/>
            <a:ext cx="8110538" cy="4724400"/>
          </a:xfrm>
        </p:spPr>
        <p:txBody>
          <a:bodyPr anchor="t"/>
          <a:p>
            <a:pPr>
              <a:lnSpc>
                <a:spcPct val="90000"/>
              </a:lnSpc>
            </a:pPr>
            <a:r>
              <a:rPr lang="zh-CN" altLang="en-US" sz="2800" b="1" dirty="0">
                <a:solidFill>
                  <a:schemeClr val="tx2"/>
                </a:solidFill>
              </a:rPr>
              <a:t>代数基本定理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数域中有一个根</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endParaRPr lang="en-US" altLang="zh-CN" sz="2800" b="1"/>
          </a:p>
          <a:p>
            <a:pPr>
              <a:lnSpc>
                <a:spcPct val="90000"/>
              </a:lnSpc>
              <a:buNone/>
            </a:pPr>
            <a:r>
              <a:rPr lang="en-US" altLang="zh-CN" sz="2800" b="1"/>
              <a:t>  </a:t>
            </a:r>
            <a:r>
              <a:rPr lang="en-US" altLang="zh-CN" sz="2800" b="1">
                <a:solidFill>
                  <a:schemeClr val="tx2"/>
                </a:solidFill>
              </a:rPr>
              <a:t>①</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在复数域中有一</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个一次因式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r>
              <a:rPr lang="en-US" altLang="zh-CN" sz="2800" b="1">
                <a:solidFill>
                  <a:schemeClr val="tx2"/>
                </a:solidFill>
              </a:rPr>
              <a:t>②</a:t>
            </a:r>
            <a:r>
              <a:rPr lang="zh-CN" altLang="en-US" sz="2800" b="1" dirty="0">
                <a:latin typeface="宋体" panose="02010600030101010101" pitchFamily="2" charset="-122"/>
                <a:sym typeface="Symbol" pitchFamily="18" charset="2"/>
              </a:rPr>
              <a:t>复数域上所有</a:t>
            </a:r>
            <a:r>
              <a:rPr lang="zh-CN" altLang="en-US" sz="2800" b="1" dirty="0"/>
              <a:t>次数大于</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的多项式都是可约的，</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或复数域上不可约多项式只有一次的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sym typeface="Symbol" pitchFamily="18" charset="2"/>
            </a:endParaRPr>
          </a:p>
          <a:p>
            <a:pPr>
              <a:lnSpc>
                <a:spcPct val="90000"/>
              </a:lnSpc>
            </a:pPr>
            <a:r>
              <a:rPr lang="zh-CN" altLang="en-US" sz="2800" b="1" dirty="0">
                <a:solidFill>
                  <a:schemeClr val="tx2"/>
                </a:solidFill>
                <a:latin typeface="宋体" panose="02010600030101010101" pitchFamily="2" charset="-122"/>
                <a:sym typeface="Symbol" pitchFamily="18" charset="2"/>
              </a:rPr>
              <a:t>复系数多项式因式分解定理</a:t>
            </a:r>
            <a:r>
              <a:rPr lang="en-US" altLang="zh-CN" sz="2800" b="1">
                <a:solidFill>
                  <a:schemeClr val="tx2"/>
                </a:solidFill>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每个次数</a:t>
            </a:r>
            <a:r>
              <a:rPr lang="en-US" altLang="zh-CN" sz="2800" b="1" dirty="0">
                <a:sym typeface="Symbol" pitchFamily="18" charset="2"/>
              </a:rPr>
              <a:t></a:t>
            </a:r>
            <a:r>
              <a:rPr lang="en-US" altLang="zh-CN" sz="2800" b="1">
                <a:latin typeface="宋体" panose="02010600030101010101" pitchFamily="2" charset="-122"/>
                <a:sym typeface="Symbol" pitchFamily="18" charset="2"/>
              </a:rPr>
              <a:t>1</a:t>
            </a:r>
            <a:r>
              <a:rPr lang="zh-CN" altLang="en-US" sz="2800" b="1" dirty="0">
                <a:sym typeface="Symbol" pitchFamily="18" charset="2"/>
              </a:rPr>
              <a:t>的复系</a:t>
            </a:r>
            <a:endParaRPr lang="zh-CN" altLang="en-US" sz="2800" b="1" dirty="0">
              <a:sym typeface="Symbol" pitchFamily="18" charset="2"/>
            </a:endParaRPr>
          </a:p>
          <a:p>
            <a:pPr>
              <a:lnSpc>
                <a:spcPct val="90000"/>
              </a:lnSpc>
              <a:buNone/>
            </a:pPr>
            <a:r>
              <a:rPr lang="zh-CN" altLang="en-US" sz="2800" b="1" dirty="0">
                <a:sym typeface="Symbol" pitchFamily="18" charset="2"/>
              </a:rPr>
              <a:t>数多项式都可以唯一地分解成一次因式的乘积</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charRg st="0" end="25"/>
                                            </p:txEl>
                                          </p:spTgt>
                                        </p:tgtEl>
                                        <p:attrNameLst>
                                          <p:attrName>style.visibility</p:attrName>
                                        </p:attrNameLst>
                                      </p:cBhvr>
                                      <p:to>
                                        <p:strVal val="visible"/>
                                      </p:to>
                                    </p:set>
                                    <p:animEffect transition="in" filter="wipe(left)">
                                      <p:cBhvr>
                                        <p:cTn id="7" dur="500"/>
                                        <p:tgtEl>
                                          <p:spTgt spid="29798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charRg st="25" end="34"/>
                                            </p:txEl>
                                          </p:spTgt>
                                        </p:tgtEl>
                                        <p:attrNameLst>
                                          <p:attrName>style.visibility</p:attrName>
                                        </p:attrNameLst>
                                      </p:cBhvr>
                                      <p:to>
                                        <p:strVal val="visible"/>
                                      </p:to>
                                    </p:set>
                                    <p:animEffect transition="in" filter="wipe(left)">
                                      <p:cBhvr>
                                        <p:cTn id="12" dur="500"/>
                                        <p:tgtEl>
                                          <p:spTgt spid="297987">
                                            <p:txEl>
                                              <p:charRg st="25"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charRg st="34" end="37"/>
                                            </p:txEl>
                                          </p:spTgt>
                                        </p:tgtEl>
                                        <p:attrNameLst>
                                          <p:attrName>style.visibility</p:attrName>
                                        </p:attrNameLst>
                                      </p:cBhvr>
                                      <p:to>
                                        <p:strVal val="visible"/>
                                      </p:to>
                                    </p:set>
                                    <p:animEffect transition="in" filter="wipe(left)">
                                      <p:cBhvr>
                                        <p:cTn id="17" dur="500"/>
                                        <p:tgtEl>
                                          <p:spTgt spid="297987">
                                            <p:txEl>
                                              <p:charRg st="34"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charRg st="37" end="62"/>
                                            </p:txEl>
                                          </p:spTgt>
                                        </p:tgtEl>
                                        <p:attrNameLst>
                                          <p:attrName>style.visibility</p:attrName>
                                        </p:attrNameLst>
                                      </p:cBhvr>
                                      <p:to>
                                        <p:strVal val="visible"/>
                                      </p:to>
                                    </p:set>
                                    <p:animEffect transition="in" filter="wipe(left)">
                                      <p:cBhvr>
                                        <p:cTn id="22" dur="500"/>
                                        <p:tgtEl>
                                          <p:spTgt spid="297987">
                                            <p:txEl>
                                              <p:charRg st="37"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987">
                                            <p:txEl>
                                              <p:charRg st="62" end="72"/>
                                            </p:txEl>
                                          </p:spTgt>
                                        </p:tgtEl>
                                        <p:attrNameLst>
                                          <p:attrName>style.visibility</p:attrName>
                                        </p:attrNameLst>
                                      </p:cBhvr>
                                      <p:to>
                                        <p:strVal val="visible"/>
                                      </p:to>
                                    </p:set>
                                    <p:animEffect transition="in" filter="wipe(left)">
                                      <p:cBhvr>
                                        <p:cTn id="27" dur="500"/>
                                        <p:tgtEl>
                                          <p:spTgt spid="297987">
                                            <p:txEl>
                                              <p:charRg st="62"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87">
                                            <p:txEl>
                                              <p:charRg st="72" end="97"/>
                                            </p:txEl>
                                          </p:spTgt>
                                        </p:tgtEl>
                                        <p:attrNameLst>
                                          <p:attrName>style.visibility</p:attrName>
                                        </p:attrNameLst>
                                      </p:cBhvr>
                                      <p:to>
                                        <p:strVal val="visible"/>
                                      </p:to>
                                    </p:set>
                                    <p:animEffect transition="in" filter="wipe(left)">
                                      <p:cBhvr>
                                        <p:cTn id="32" dur="500"/>
                                        <p:tgtEl>
                                          <p:spTgt spid="297987">
                                            <p:txEl>
                                              <p:charRg st="72"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987">
                                            <p:txEl>
                                              <p:charRg st="97" end="119"/>
                                            </p:txEl>
                                          </p:spTgt>
                                        </p:tgtEl>
                                        <p:attrNameLst>
                                          <p:attrName>style.visibility</p:attrName>
                                        </p:attrNameLst>
                                      </p:cBhvr>
                                      <p:to>
                                        <p:strVal val="visible"/>
                                      </p:to>
                                    </p:set>
                                    <p:animEffect transition="in" filter="wipe(left)">
                                      <p:cBhvr>
                                        <p:cTn id="37" dur="500"/>
                                        <p:tgtEl>
                                          <p:spTgt spid="297987">
                                            <p:txEl>
                                              <p:charRg st="97" end="1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87">
                                            <p:txEl>
                                              <p:charRg st="120" end="143"/>
                                            </p:txEl>
                                          </p:spTgt>
                                        </p:tgtEl>
                                        <p:attrNameLst>
                                          <p:attrName>style.visibility</p:attrName>
                                        </p:attrNameLst>
                                      </p:cBhvr>
                                      <p:to>
                                        <p:strVal val="visible"/>
                                      </p:to>
                                    </p:set>
                                    <p:animEffect transition="in" filter="wipe(left)">
                                      <p:cBhvr>
                                        <p:cTn id="42" dur="500"/>
                                        <p:tgtEl>
                                          <p:spTgt spid="297987">
                                            <p:txEl>
                                              <p:charRg st="120" end="14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987">
                                            <p:txEl>
                                              <p:charRg st="143" end="165"/>
                                            </p:txEl>
                                          </p:spTgt>
                                        </p:tgtEl>
                                        <p:attrNameLst>
                                          <p:attrName>style.visibility</p:attrName>
                                        </p:attrNameLst>
                                      </p:cBhvr>
                                      <p:to>
                                        <p:strVal val="visible"/>
                                      </p:to>
                                    </p:set>
                                    <p:animEffect transition="in" filter="wipe(left)">
                                      <p:cBhvr>
                                        <p:cTn id="47" dur="500"/>
                                        <p:tgtEl>
                                          <p:spTgt spid="297987">
                                            <p:txEl>
                                              <p:charRg st="143"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1" name="标题 299009"/>
          <p:cNvSpPr>
            <a:spLocks noGrp="1"/>
          </p:cNvSpPr>
          <p:nvPr>
            <p:ph type="title"/>
          </p:nvPr>
        </p:nvSpPr>
        <p:spPr>
          <a:xfrm>
            <a:off x="609600" y="377825"/>
            <a:ext cx="6623050" cy="522288"/>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复系数多项式的根与系数的关系(</a:t>
            </a:r>
            <a:r>
              <a:rPr lang="en-US" altLang="zh-CN" sz="2800" b="1" dirty="0">
                <a:latin typeface="宋体" panose="02010600030101010101" pitchFamily="2" charset="-122"/>
                <a:ea typeface="宋体" panose="02010600030101010101" pitchFamily="2" charset="-122"/>
                <a:sym typeface="Symbol" pitchFamily="18" charset="2"/>
              </a:rPr>
              <a:t>P26</a:t>
            </a:r>
            <a:r>
              <a:rPr lang="zh-CN" altLang="en-US" sz="2800" b="1" dirty="0">
                <a:latin typeface="宋体" panose="02010600030101010101" pitchFamily="2" charset="-122"/>
                <a:ea typeface="宋体" panose="02010600030101010101" pitchFamily="2" charset="-122"/>
                <a:sym typeface="Symbol" pitchFamily="18" charset="2"/>
              </a:rPr>
              <a:t>) ：</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299011" name="内容占位符 299010"/>
          <p:cNvSpPr>
            <a:spLocks noGrp="1"/>
          </p:cNvSpPr>
          <p:nvPr>
            <p:ph idx="1"/>
          </p:nvPr>
        </p:nvSpPr>
        <p:spPr>
          <a:xfrm>
            <a:off x="685800" y="2286000"/>
            <a:ext cx="5486400" cy="685800"/>
          </a:xfrm>
        </p:spPr>
        <p:txBody>
          <a:bodyPr anchor="t"/>
          <a:p>
            <a:pPr>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n</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Times New Roman" panose="02020803070505020304" pitchFamily="18" charset="0"/>
                <a:sym typeface="Symbol" pitchFamily="18" charset="2"/>
              </a:rPr>
              <a:t>的</a:t>
            </a:r>
            <a:r>
              <a:rPr lang="en-US" altLang="zh-CN" sz="2800" b="1" i="1" dirty="0">
                <a:latin typeface="Times New Roman Bold Italic" panose="02020803070505020304" charset="0"/>
                <a:sym typeface="Symbol" pitchFamily="18" charset="2"/>
              </a:rPr>
              <a:t>n</a:t>
            </a:r>
            <a:r>
              <a:rPr lang="zh-CN" altLang="en-US" sz="2800" b="1" dirty="0">
                <a:latin typeface="Times New Roman" panose="02020803070505020304" pitchFamily="18" charset="0"/>
                <a:sym typeface="Symbol" pitchFamily="18" charset="2"/>
              </a:rPr>
              <a:t>个根</a:t>
            </a:r>
            <a:r>
              <a:rPr lang="en-US" altLang="zh-CN" sz="2800" b="1">
                <a:latin typeface="Times New Roman" panose="02020803070505020304" pitchFamily="18" charset="0"/>
                <a:sym typeface="Symbol" pitchFamily="18" charset="2"/>
              </a:rPr>
              <a:t>.</a:t>
            </a:r>
            <a:endParaRPr lang="en-US" altLang="zh-CN" sz="2800" b="1">
              <a:latin typeface="宋体" panose="02010600030101010101" pitchFamily="2" charset="-122"/>
            </a:endParaRPr>
          </a:p>
        </p:txBody>
      </p:sp>
      <p:graphicFrame>
        <p:nvGraphicFramePr>
          <p:cNvPr id="299012" name="对象 299011"/>
          <p:cNvGraphicFramePr/>
          <p:nvPr/>
        </p:nvGraphicFramePr>
        <p:xfrm>
          <a:off x="762000" y="1131888"/>
          <a:ext cx="7620000" cy="1154112"/>
        </p:xfrm>
        <a:graphic>
          <a:graphicData uri="http://schemas.openxmlformats.org/presentationml/2006/ole">
            <mc:AlternateContent xmlns:mc="http://schemas.openxmlformats.org/markup-compatibility/2006">
              <mc:Choice xmlns:v="urn:schemas-microsoft-com:vml" Requires="v">
                <p:oleObj spid="_x0000_s3098" name="" r:id="rId1" imgW="3668395" imgH="431800" progId="Equation.3">
                  <p:embed/>
                </p:oleObj>
              </mc:Choice>
              <mc:Fallback>
                <p:oleObj name="" r:id="rId1" imgW="3668395" imgH="431800" progId="Equation.3">
                  <p:embed/>
                  <p:pic>
                    <p:nvPicPr>
                      <p:cNvPr id="0" name="图片 3097"/>
                      <p:cNvPicPr/>
                      <p:nvPr/>
                    </p:nvPicPr>
                    <p:blipFill>
                      <a:blip r:embed="rId2"/>
                      <a:stretch>
                        <a:fillRect/>
                      </a:stretch>
                    </p:blipFill>
                    <p:spPr>
                      <a:xfrm>
                        <a:off x="762000" y="1131888"/>
                        <a:ext cx="7620000" cy="1154112"/>
                      </a:xfrm>
                      <a:prstGeom prst="rect">
                        <a:avLst/>
                      </a:prstGeom>
                      <a:noFill/>
                      <a:ln w="38100">
                        <a:noFill/>
                        <a:miter/>
                      </a:ln>
                    </p:spPr>
                  </p:pic>
                </p:oleObj>
              </mc:Fallback>
            </mc:AlternateContent>
          </a:graphicData>
        </a:graphic>
      </p:graphicFrame>
      <p:graphicFrame>
        <p:nvGraphicFramePr>
          <p:cNvPr id="299013" name="对象 299012"/>
          <p:cNvGraphicFramePr/>
          <p:nvPr/>
        </p:nvGraphicFramePr>
        <p:xfrm>
          <a:off x="2057400" y="2819400"/>
          <a:ext cx="5105400" cy="3870325"/>
        </p:xfrm>
        <a:graphic>
          <a:graphicData uri="http://schemas.openxmlformats.org/presentationml/2006/ole">
            <mc:AlternateContent xmlns:mc="http://schemas.openxmlformats.org/markup-compatibility/2006">
              <mc:Choice xmlns:v="urn:schemas-microsoft-com:vml" Requires="v">
                <p:oleObj spid="_x0000_s3099" name="" r:id="rId3" imgW="2120900" imgH="1447800" progId="Equation.3">
                  <p:embed/>
                </p:oleObj>
              </mc:Choice>
              <mc:Fallback>
                <p:oleObj name="" r:id="rId3" imgW="2120900" imgH="1447800" progId="Equation.3">
                  <p:embed/>
                  <p:pic>
                    <p:nvPicPr>
                      <p:cNvPr id="0" name="图片 3098"/>
                      <p:cNvPicPr/>
                      <p:nvPr/>
                    </p:nvPicPr>
                    <p:blipFill>
                      <a:blip r:embed="rId4"/>
                      <a:stretch>
                        <a:fillRect/>
                      </a:stretch>
                    </p:blipFill>
                    <p:spPr>
                      <a:xfrm>
                        <a:off x="2057400" y="2819400"/>
                        <a:ext cx="5105400" cy="3870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charRg st="0" end="25"/>
                                            </p:txEl>
                                          </p:spTgt>
                                        </p:tgtEl>
                                        <p:attrNameLst>
                                          <p:attrName>style.visibility</p:attrName>
                                        </p:attrNameLst>
                                      </p:cBhvr>
                                      <p:to>
                                        <p:strVal val="visible"/>
                                      </p:to>
                                    </p:set>
                                    <p:animEffect transition="in" filter="wipe(left)">
                                      <p:cBhvr>
                                        <p:cTn id="12" dur="500"/>
                                        <p:tgtEl>
                                          <p:spTgt spid="299011">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wipe(left)">
                                      <p:cBhvr>
                                        <p:cTn id="17" dur="500"/>
                                        <p:tgtEl>
                                          <p:spTgt spid="29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5" name="标题 300033"/>
          <p:cNvSpPr>
            <a:spLocks noGrp="1"/>
          </p:cNvSpPr>
          <p:nvPr>
            <p:ph type="title"/>
          </p:nvPr>
        </p:nvSpPr>
        <p:spPr>
          <a:xfrm>
            <a:off x="609600" y="381000"/>
            <a:ext cx="5224463" cy="519113"/>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复系数多项式的标准分解式：</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300035" name="内容占位符 300034"/>
          <p:cNvSpPr>
            <a:spLocks noGrp="1"/>
          </p:cNvSpPr>
          <p:nvPr>
            <p:ph idx="1"/>
          </p:nvPr>
        </p:nvSpPr>
        <p:spPr>
          <a:xfrm>
            <a:off x="685800" y="1676400"/>
            <a:ext cx="8458200" cy="2514600"/>
          </a:xfrm>
        </p:spPr>
        <p:txBody>
          <a:bodyPr anchor="t"/>
          <a:p>
            <a:pPr>
              <a:lnSpc>
                <a:spcPct val="90000"/>
              </a:lnSpc>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s</a:t>
            </a:r>
            <a:r>
              <a:rPr lang="zh-CN" altLang="en-US" sz="2800" b="1" dirty="0">
                <a:latin typeface="Times New Roman" panose="02020803070505020304" pitchFamily="18" charset="0"/>
                <a:sym typeface="Symbol" pitchFamily="18" charset="2"/>
              </a:rPr>
              <a:t>是不同的复数</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l</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i</a:t>
            </a:r>
            <a:r>
              <a:rPr lang="en-US" altLang="zh-CN" sz="2800" b="1" dirty="0">
                <a:latin typeface="Times New Roman" panose="02020803070505020304" pitchFamily="18" charset="0"/>
                <a:sym typeface="Symbol" pitchFamily="18" charset="2"/>
              </a:rPr>
              <a:t>=1,2,…,</a:t>
            </a:r>
            <a:r>
              <a:rPr lang="en-US" altLang="zh-CN" sz="2800" b="1" i="1" dirty="0">
                <a:latin typeface="Times New Roman Bold Italic" panose="02020803070505020304" charset="0"/>
                <a:sym typeface="Symbol" pitchFamily="18" charset="2"/>
              </a:rPr>
              <a:t>s</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是正整数</a:t>
            </a:r>
            <a:r>
              <a:rPr lang="en-US" altLang="zh-CN" sz="2800" b="1">
                <a:latin typeface="Times New Roman" panose="02020803070505020304" pitchFamily="18" charset="0"/>
                <a:sym typeface="Symbol" pitchFamily="18" charset="2"/>
              </a:rPr>
              <a:t>.</a:t>
            </a:r>
            <a:endParaRPr lang="en-US" altLang="zh-CN" sz="2800" b="1">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sym typeface="Symbol" pitchFamily="18" charset="2"/>
              </a:rPr>
              <a:t>实系数多项式因式分解</a:t>
            </a:r>
            <a:endParaRPr lang="zh-CN" altLang="en-US" sz="2800" b="1" dirty="0">
              <a:solidFill>
                <a:schemeClr val="tx2"/>
              </a:solidFill>
              <a:latin typeface="宋体" panose="02010600030101010101" pitchFamily="2" charset="-122"/>
              <a:sym typeface="Symbol" pitchFamily="18" charset="2"/>
            </a:endParaRPr>
          </a:p>
          <a:p>
            <a:pPr>
              <a:lnSpc>
                <a:spcPct val="90000"/>
              </a:lnSpc>
              <a:buNone/>
            </a:pPr>
            <a:r>
              <a:rPr lang="zh-CN" altLang="en-US" sz="2800" b="1" dirty="0">
                <a:solidFill>
                  <a:schemeClr val="tx2"/>
                </a:solidFill>
                <a:sym typeface="Symbol" pitchFamily="18" charset="2"/>
              </a:rPr>
              <a:t>   引理</a:t>
            </a:r>
            <a:r>
              <a:rPr lang="zh-CN" altLang="en-US" sz="2800" b="1">
                <a:solidFill>
                  <a:schemeClr val="tx2"/>
                </a:solidFill>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的一个根</a:t>
            </a:r>
            <a:r>
              <a:rPr lang="en-US" altLang="zh-CN" sz="2800" b="1" dirty="0">
                <a:latin typeface="宋体" panose="02010600030101010101" pitchFamily="2" charset="-122"/>
              </a:rPr>
              <a:t>,</a:t>
            </a:r>
            <a:r>
              <a:rPr lang="zh-CN" altLang="en-US" sz="2800" b="1" dirty="0">
                <a:latin typeface="宋体" panose="02010600030101010101" pitchFamily="2" charset="-122"/>
              </a:rPr>
              <a:t>那么</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rPr>
              <a:t>的共轭数</a:t>
            </a:r>
            <a:endParaRPr lang="zh-CN" altLang="en-US" sz="2800" b="1">
              <a:latin typeface="宋体" panose="02010600030101010101" pitchFamily="2" charset="-122"/>
            </a:endParaRPr>
          </a:p>
        </p:txBody>
      </p:sp>
      <p:graphicFrame>
        <p:nvGraphicFramePr>
          <p:cNvPr id="300036" name="对象 300035"/>
          <p:cNvGraphicFramePr/>
          <p:nvPr/>
        </p:nvGraphicFramePr>
        <p:xfrm>
          <a:off x="1344613" y="987425"/>
          <a:ext cx="6453187" cy="601663"/>
        </p:xfrm>
        <a:graphic>
          <a:graphicData uri="http://schemas.openxmlformats.org/presentationml/2006/ole">
            <mc:AlternateContent xmlns:mc="http://schemas.openxmlformats.org/markup-compatibility/2006">
              <mc:Choice xmlns:v="urn:schemas-microsoft-com:vml" Requires="v">
                <p:oleObj spid="_x0000_s3100" name="" r:id="rId1" imgW="2575560" imgH="254000" progId="Equation.3">
                  <p:embed/>
                </p:oleObj>
              </mc:Choice>
              <mc:Fallback>
                <p:oleObj name="" r:id="rId1" imgW="2575560" imgH="254000" progId="Equation.3">
                  <p:embed/>
                  <p:pic>
                    <p:nvPicPr>
                      <p:cNvPr id="0" name="图片 3099"/>
                      <p:cNvPicPr/>
                      <p:nvPr/>
                    </p:nvPicPr>
                    <p:blipFill>
                      <a:blip r:embed="rId2"/>
                      <a:stretch>
                        <a:fillRect/>
                      </a:stretch>
                    </p:blipFill>
                    <p:spPr>
                      <a:xfrm>
                        <a:off x="1344613" y="987425"/>
                        <a:ext cx="6453187" cy="601663"/>
                      </a:xfrm>
                      <a:prstGeom prst="rect">
                        <a:avLst/>
                      </a:prstGeom>
                      <a:noFill/>
                      <a:ln w="38100">
                        <a:noFill/>
                        <a:miter/>
                      </a:ln>
                    </p:spPr>
                  </p:pic>
                </p:oleObj>
              </mc:Fallback>
            </mc:AlternateContent>
          </a:graphicData>
        </a:graphic>
      </p:graphicFrame>
      <p:sp>
        <p:nvSpPr>
          <p:cNvPr id="300037" name="矩形 300036"/>
          <p:cNvSpPr/>
          <p:nvPr/>
        </p:nvSpPr>
        <p:spPr>
          <a:xfrm>
            <a:off x="685800" y="4114800"/>
            <a:ext cx="8382000" cy="2568575"/>
          </a:xfrm>
          <a:prstGeom prst="rect">
            <a:avLst/>
          </a:prstGeom>
          <a:noFill/>
          <a:ln w="9525">
            <a:noFill/>
          </a:ln>
        </p:spPr>
        <p:txBody>
          <a:bodyPr anchor="t">
            <a:spAutoFit/>
          </a:bodyPr>
          <a:p>
            <a:pPr indent="0">
              <a:lnSpc>
                <a:spcPct val="75000"/>
              </a:lnSpc>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证明 </a:t>
            </a:r>
            <a:r>
              <a:rPr lang="zh-CN" altLang="en-US" sz="2800" b="1" dirty="0">
                <a:latin typeface="Verdana" panose="020B08040305040B0204" pitchFamily="34" charset="0"/>
                <a:ea typeface="宋体" panose="02010600030101010101" pitchFamily="2" charset="-122"/>
              </a:rPr>
              <a:t>设</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n</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endParaRPr lang="en-US" altLang="zh-CN" sz="2800" b="1" baseline="-2500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式中系数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都是实数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因为</a:t>
            </a:r>
            <a:r>
              <a:rPr lang="en-US" altLang="zh-CN" sz="2800" b="1" i="1" dirty="0">
                <a:latin typeface="宋体" panose="02010600030101010101" pitchFamily="2" charset="-122"/>
                <a:ea typeface="宋体" panose="02010600030101010101" pitchFamily="2" charset="-122"/>
                <a:sym typeface="Symbol" pitchFamily="18" charset="2"/>
              </a:rPr>
              <a:t></a:t>
            </a:r>
            <a:r>
              <a:rPr lang="zh-CN" altLang="en-US" sz="2800" b="1" dirty="0">
                <a:latin typeface="宋体" panose="02010600030101010101" pitchFamily="2" charset="-122"/>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 </a:t>
            </a:r>
            <a:r>
              <a:rPr lang="en-US" altLang="zh-CN" sz="2800" b="1">
                <a:latin typeface="宋体" panose="02010600030101010101" pitchFamily="2" charset="-122"/>
                <a:ea typeface="宋体" panose="02010600030101010101" pitchFamily="2" charset="-122"/>
              </a:rPr>
              <a:t>= 0</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i</a:t>
            </a:r>
            <a:r>
              <a:rPr lang="en-US" altLang="zh-CN" sz="2800" b="1" err="1">
                <a:latin typeface="宋体" panose="02010600030101010101" pitchFamily="2" charset="-122"/>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,1,0) </a:t>
            </a:r>
            <a:r>
              <a:rPr lang="zh-CN" altLang="en-US" sz="2800" b="1" dirty="0">
                <a:latin typeface="宋体" panose="02010600030101010101" pitchFamily="2" charset="-122"/>
                <a:ea typeface="宋体" panose="02010600030101010101" pitchFamily="2" charset="-122"/>
              </a:rPr>
              <a:t>都是实数，所以</a:t>
            </a:r>
            <a:endParaRPr lang="zh-CN" altLang="en-US" sz="2800" b="1">
              <a:latin typeface="宋体" panose="02010600030101010101" pitchFamily="2" charset="-122"/>
              <a:ea typeface="宋体" panose="02010600030101010101" pitchFamily="2" charset="-122"/>
            </a:endParaRPr>
          </a:p>
        </p:txBody>
      </p:sp>
      <p:graphicFrame>
        <p:nvGraphicFramePr>
          <p:cNvPr id="300038" name="对象 300037"/>
          <p:cNvGraphicFramePr/>
          <p:nvPr/>
        </p:nvGraphicFramePr>
        <p:xfrm>
          <a:off x="4724400" y="3581400"/>
          <a:ext cx="381000" cy="381000"/>
        </p:xfrm>
        <a:graphic>
          <a:graphicData uri="http://schemas.openxmlformats.org/presentationml/2006/ole">
            <mc:AlternateContent xmlns:mc="http://schemas.openxmlformats.org/markup-compatibility/2006">
              <mc:Choice xmlns:v="urn:schemas-microsoft-com:vml" Requires="v">
                <p:oleObj spid="_x0000_s3101" name="" r:id="rId3" imgW="165100" imgH="165100" progId="Equation.3">
                  <p:embed/>
                </p:oleObj>
              </mc:Choice>
              <mc:Fallback>
                <p:oleObj name="" r:id="rId3" imgW="165100" imgH="165100" progId="Equation.3">
                  <p:embed/>
                  <p:pic>
                    <p:nvPicPr>
                      <p:cNvPr id="0" name="图片 3100"/>
                      <p:cNvPicPr/>
                      <p:nvPr/>
                    </p:nvPicPr>
                    <p:blipFill>
                      <a:blip r:embed="rId4"/>
                      <a:stretch>
                        <a:fillRect/>
                      </a:stretch>
                    </p:blipFill>
                    <p:spPr>
                      <a:xfrm>
                        <a:off x="4724400" y="3581400"/>
                        <a:ext cx="381000" cy="381000"/>
                      </a:xfrm>
                      <a:prstGeom prst="rect">
                        <a:avLst/>
                      </a:prstGeom>
                      <a:noFill/>
                      <a:ln w="38100">
                        <a:noFill/>
                        <a:miter/>
                      </a:ln>
                    </p:spPr>
                  </p:pic>
                </p:oleObj>
              </mc:Fallback>
            </mc:AlternateContent>
          </a:graphicData>
        </a:graphic>
      </p:graphicFrame>
      <p:sp>
        <p:nvSpPr>
          <p:cNvPr id="300039" name="矩形 300038"/>
          <p:cNvSpPr/>
          <p:nvPr/>
        </p:nvSpPr>
        <p:spPr>
          <a:xfrm>
            <a:off x="5014913" y="3505200"/>
            <a:ext cx="3343275" cy="522288"/>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charRg st="0" end="40"/>
                                            </p:txEl>
                                          </p:spTgt>
                                        </p:tgtEl>
                                        <p:attrNameLst>
                                          <p:attrName>style.visibility</p:attrName>
                                        </p:attrNameLst>
                                      </p:cBhvr>
                                      <p:to>
                                        <p:strVal val="visible"/>
                                      </p:to>
                                    </p:set>
                                    <p:animEffect transition="in" filter="wipe(left)">
                                      <p:cBhvr>
                                        <p:cTn id="12" dur="500"/>
                                        <p:tgtEl>
                                          <p:spTgt spid="300035">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35">
                                            <p:txEl>
                                              <p:charRg st="41" end="52"/>
                                            </p:txEl>
                                          </p:spTgt>
                                        </p:tgtEl>
                                        <p:attrNameLst>
                                          <p:attrName>style.visibility</p:attrName>
                                        </p:attrNameLst>
                                      </p:cBhvr>
                                      <p:to>
                                        <p:strVal val="visible"/>
                                      </p:to>
                                    </p:set>
                                    <p:animEffect transition="in" filter="wipe(left)">
                                      <p:cBhvr>
                                        <p:cTn id="17" dur="500"/>
                                        <p:tgtEl>
                                          <p:spTgt spid="300035">
                                            <p:txEl>
                                              <p:charRg st="41"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5">
                                            <p:txEl>
                                              <p:charRg st="52" end="85"/>
                                            </p:txEl>
                                          </p:spTgt>
                                        </p:tgtEl>
                                        <p:attrNameLst>
                                          <p:attrName>style.visibility</p:attrName>
                                        </p:attrNameLst>
                                      </p:cBhvr>
                                      <p:to>
                                        <p:strVal val="visible"/>
                                      </p:to>
                                    </p:set>
                                    <p:animEffect transition="in" filter="wipe(left)">
                                      <p:cBhvr>
                                        <p:cTn id="22" dur="500"/>
                                        <p:tgtEl>
                                          <p:spTgt spid="300035">
                                            <p:txEl>
                                              <p:charRg st="5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0035">
                                            <p:txEl>
                                              <p:charRg st="85" end="98"/>
                                            </p:txEl>
                                          </p:spTgt>
                                        </p:tgtEl>
                                        <p:attrNameLst>
                                          <p:attrName>style.visibility</p:attrName>
                                        </p:attrNameLst>
                                      </p:cBhvr>
                                      <p:to>
                                        <p:strVal val="visible"/>
                                      </p:to>
                                    </p:set>
                                    <p:animEffect transition="in" filter="wipe(left)">
                                      <p:cBhvr>
                                        <p:cTn id="27" dur="500"/>
                                        <p:tgtEl>
                                          <p:spTgt spid="300035">
                                            <p:txEl>
                                              <p:charRg st="85" end="98"/>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0038"/>
                                        </p:tgtEl>
                                        <p:attrNameLst>
                                          <p:attrName>style.visibility</p:attrName>
                                        </p:attrNameLst>
                                      </p:cBhvr>
                                      <p:to>
                                        <p:strVal val="visible"/>
                                      </p:to>
                                    </p:set>
                                    <p:animEffect transition="in" filter="wipe(left)">
                                      <p:cBhvr>
                                        <p:cTn id="31" dur="500"/>
                                        <p:tgtEl>
                                          <p:spTgt spid="30003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00039"/>
                                        </p:tgtEl>
                                        <p:attrNameLst>
                                          <p:attrName>style.visibility</p:attrName>
                                        </p:attrNameLst>
                                      </p:cBhvr>
                                      <p:to>
                                        <p:strVal val="visible"/>
                                      </p:to>
                                    </p:set>
                                    <p:animEffect transition="in" filter="wipe(left)">
                                      <p:cBhvr>
                                        <p:cTn id="35" dur="500"/>
                                        <p:tgtEl>
                                          <p:spTgt spid="3000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0037">
                                            <p:txEl>
                                              <p:charRg st="0" end="51"/>
                                            </p:txEl>
                                          </p:spTgt>
                                        </p:tgtEl>
                                        <p:attrNameLst>
                                          <p:attrName>style.visibility</p:attrName>
                                        </p:attrNameLst>
                                      </p:cBhvr>
                                      <p:to>
                                        <p:strVal val="visible"/>
                                      </p:to>
                                    </p:set>
                                    <p:animEffect transition="in" filter="wipe(left)">
                                      <p:cBhvr>
                                        <p:cTn id="40" dur="500"/>
                                        <p:tgtEl>
                                          <p:spTgt spid="300037">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0037">
                                            <p:txEl>
                                              <p:charRg st="51" end="79"/>
                                            </p:txEl>
                                          </p:spTgt>
                                        </p:tgtEl>
                                        <p:attrNameLst>
                                          <p:attrName>style.visibility</p:attrName>
                                        </p:attrNameLst>
                                      </p:cBhvr>
                                      <p:to>
                                        <p:strVal val="visible"/>
                                      </p:to>
                                    </p:set>
                                    <p:animEffect transition="in" filter="wipe(left)">
                                      <p:cBhvr>
                                        <p:cTn id="45" dur="500"/>
                                        <p:tgtEl>
                                          <p:spTgt spid="300037">
                                            <p:txEl>
                                              <p:charRg st="51" end="7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0037">
                                            <p:txEl>
                                              <p:charRg st="79" end="99"/>
                                            </p:txEl>
                                          </p:spTgt>
                                        </p:tgtEl>
                                        <p:attrNameLst>
                                          <p:attrName>style.visibility</p:attrName>
                                        </p:attrNameLst>
                                      </p:cBhvr>
                                      <p:to>
                                        <p:strVal val="visible"/>
                                      </p:to>
                                    </p:set>
                                    <p:animEffect transition="in" filter="wipe(left)">
                                      <p:cBhvr>
                                        <p:cTn id="50" dur="500"/>
                                        <p:tgtEl>
                                          <p:spTgt spid="300037">
                                            <p:txEl>
                                              <p:charRg st="79" end="9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0037">
                                            <p:txEl>
                                              <p:charRg st="99" end="148"/>
                                            </p:txEl>
                                          </p:spTgt>
                                        </p:tgtEl>
                                        <p:attrNameLst>
                                          <p:attrName>style.visibility</p:attrName>
                                        </p:attrNameLst>
                                      </p:cBhvr>
                                      <p:to>
                                        <p:strVal val="visible"/>
                                      </p:to>
                                    </p:set>
                                    <p:animEffect transition="in" filter="wipe(left)">
                                      <p:cBhvr>
                                        <p:cTn id="55" dur="500"/>
                                        <p:tgtEl>
                                          <p:spTgt spid="300037">
                                            <p:txEl>
                                              <p:charRg st="99" end="14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0037">
                                            <p:txEl>
                                              <p:charRg st="148" end="177"/>
                                            </p:txEl>
                                          </p:spTgt>
                                        </p:tgtEl>
                                        <p:attrNameLst>
                                          <p:attrName>style.visibility</p:attrName>
                                        </p:attrNameLst>
                                      </p:cBhvr>
                                      <p:to>
                                        <p:strVal val="visible"/>
                                      </p:to>
                                    </p:set>
                                    <p:animEffect transition="in" filter="wipe(left)">
                                      <p:cBhvr>
                                        <p:cTn id="60" dur="500"/>
                                        <p:tgtEl>
                                          <p:spTgt spid="300037">
                                            <p:txEl>
                                              <p:charRg st="14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p:bldP spid="300037" grpId="0" build="p"/>
      <p:bldP spid="300039"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1058" name="对象 301057"/>
          <p:cNvGraphicFramePr/>
          <p:nvPr/>
        </p:nvGraphicFramePr>
        <p:xfrm>
          <a:off x="806450" y="457200"/>
          <a:ext cx="7346950" cy="1768475"/>
        </p:xfrm>
        <a:graphic>
          <a:graphicData uri="http://schemas.openxmlformats.org/presentationml/2006/ole">
            <mc:AlternateContent xmlns:mc="http://schemas.openxmlformats.org/markup-compatibility/2006">
              <mc:Choice xmlns:v="urn:schemas-microsoft-com:vml" Requires="v">
                <p:oleObj spid="_x0000_s3102" name="" r:id="rId1" imgW="3008630" imgH="723900" progId="Equation.3">
                  <p:embed/>
                </p:oleObj>
              </mc:Choice>
              <mc:Fallback>
                <p:oleObj name="" r:id="rId1" imgW="3008630" imgH="723900" progId="Equation.3">
                  <p:embed/>
                  <p:pic>
                    <p:nvPicPr>
                      <p:cNvPr id="0" name="图片 3101"/>
                      <p:cNvPicPr/>
                      <p:nvPr/>
                    </p:nvPicPr>
                    <p:blipFill>
                      <a:blip r:embed="rId2"/>
                      <a:stretch>
                        <a:fillRect/>
                      </a:stretch>
                    </p:blipFill>
                    <p:spPr>
                      <a:xfrm>
                        <a:off x="806450" y="457200"/>
                        <a:ext cx="7346950" cy="1768475"/>
                      </a:xfrm>
                      <a:prstGeom prst="rect">
                        <a:avLst/>
                      </a:prstGeom>
                      <a:noFill/>
                      <a:ln w="38100">
                        <a:noFill/>
                        <a:miter/>
                      </a:ln>
                    </p:spPr>
                  </p:pic>
                </p:oleObj>
              </mc:Fallback>
            </mc:AlternateContent>
          </a:graphicData>
        </a:graphic>
      </p:graphicFrame>
      <p:sp>
        <p:nvSpPr>
          <p:cNvPr id="301059" name="内容占位符 301058"/>
          <p:cNvSpPr>
            <a:spLocks noGrp="1"/>
          </p:cNvSpPr>
          <p:nvPr>
            <p:ph idx="1"/>
          </p:nvPr>
        </p:nvSpPr>
        <p:spPr>
          <a:xfrm>
            <a:off x="685800" y="2286000"/>
            <a:ext cx="8110538" cy="4191000"/>
          </a:xfrm>
        </p:spPr>
        <p:txBody>
          <a:bodyPr anchor="t"/>
          <a:p>
            <a:pPr>
              <a:lnSpc>
                <a:spcPct val="90000"/>
              </a:lnSpc>
            </a:pPr>
            <a:r>
              <a:rPr lang="zh-CN" altLang="en-US" sz="2800" b="1" dirty="0">
                <a:solidFill>
                  <a:schemeClr val="tx2"/>
                </a:solidFill>
              </a:rPr>
              <a:t>实系数多项式因式分解定理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的实系</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数多项式在实数域上都可以唯一地分解成一次与二</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次不可约因式的乘积</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solidFill>
                  <a:schemeClr val="tx2"/>
                </a:solidFill>
                <a:latin typeface="宋体" panose="02010600030101010101" pitchFamily="2" charset="-122"/>
                <a:sym typeface="Symbol" pitchFamily="18" charset="2"/>
              </a:rPr>
              <a:t>证明  </a:t>
            </a:r>
            <a:r>
              <a:rPr lang="zh-CN" altLang="en-US" sz="2800" b="1" dirty="0">
                <a:latin typeface="宋体" panose="02010600030101010101" pitchFamily="2" charset="-122"/>
                <a:sym typeface="Symbol" pitchFamily="18" charset="2"/>
              </a:rPr>
              <a:t>根据因式分解定理</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只须证实系数不可约多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项式都是一次或二次的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是一个实系数不可约多项式</a:t>
            </a:r>
            <a:r>
              <a:rPr lang="en-US" altLang="zh-CN" sz="2800" b="1" dirty="0">
                <a:latin typeface="宋体" panose="02010600030101010101" pitchFamily="2" charset="-122"/>
              </a:rPr>
              <a:t>.</a:t>
            </a:r>
            <a:r>
              <a:rPr lang="zh-CN" altLang="en-US" sz="2800" b="1" dirty="0">
                <a:latin typeface="宋体" panose="02010600030101010101" pitchFamily="2" charset="-122"/>
              </a:rPr>
              <a:t>把</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看</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成一个复系数多项式</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zh-CN" altLang="en-US" sz="2800" b="1" dirty="0">
                <a:solidFill>
                  <a:schemeClr val="tx2"/>
                </a:solidFill>
                <a:latin typeface="宋体" panose="02010600030101010101" pitchFamily="2" charset="-122"/>
              </a:rPr>
              <a:t>代数基本定理</a:t>
            </a:r>
            <a:r>
              <a:rPr lang="zh-CN" altLang="en-US" sz="2800" b="1" dirty="0">
                <a:latin typeface="宋体" panose="02010600030101010101" pitchFamily="2" charset="-122"/>
              </a:rPr>
              <a:t>知：</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一个复根</a:t>
            </a:r>
            <a:r>
              <a:rPr lang="en-US" altLang="zh-CN" sz="2800" b="1" i="1" dirty="0">
                <a:latin typeface="宋体" panose="02010600030101010101" pitchFamily="2" charset="-122"/>
                <a:sym typeface="Symbol" pitchFamily="18" charset="2"/>
              </a:rPr>
              <a:t></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是一个实数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可以被实系数</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多项式</a:t>
            </a:r>
            <a:r>
              <a:rPr lang="en-US" altLang="zh-CN" sz="2800" b="1" i="1">
                <a:latin typeface="Times New Roman" panose="02020803070505020304" pitchFamily="18" charset="0"/>
              </a:rPr>
              <a:t>x </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整除</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是不可约的，故得</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wipe(left)">
                                      <p:cBhvr>
                                        <p:cTn id="7" dur="500"/>
                                        <p:tgtEl>
                                          <p:spTgt spid="301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59">
                                            <p:txEl>
                                              <p:charRg st="0" end="24"/>
                                            </p:txEl>
                                          </p:spTgt>
                                        </p:tgtEl>
                                        <p:attrNameLst>
                                          <p:attrName>style.visibility</p:attrName>
                                        </p:attrNameLst>
                                      </p:cBhvr>
                                      <p:to>
                                        <p:strVal val="visible"/>
                                      </p:to>
                                    </p:set>
                                    <p:animEffect transition="in" filter="wipe(left)">
                                      <p:cBhvr>
                                        <p:cTn id="12" dur="500"/>
                                        <p:tgtEl>
                                          <p:spTgt spid="301059">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charRg st="24" end="47"/>
                                            </p:txEl>
                                          </p:spTgt>
                                        </p:tgtEl>
                                        <p:attrNameLst>
                                          <p:attrName>style.visibility</p:attrName>
                                        </p:attrNameLst>
                                      </p:cBhvr>
                                      <p:to>
                                        <p:strVal val="visible"/>
                                      </p:to>
                                    </p:set>
                                    <p:animEffect transition="in" filter="wipe(left)">
                                      <p:cBhvr>
                                        <p:cTn id="17" dur="500"/>
                                        <p:tgtEl>
                                          <p:spTgt spid="301059">
                                            <p:txEl>
                                              <p:charRg st="24"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59">
                                            <p:txEl>
                                              <p:charRg st="47" end="58"/>
                                            </p:txEl>
                                          </p:spTgt>
                                        </p:tgtEl>
                                        <p:attrNameLst>
                                          <p:attrName>style.visibility</p:attrName>
                                        </p:attrNameLst>
                                      </p:cBhvr>
                                      <p:to>
                                        <p:strVal val="visible"/>
                                      </p:to>
                                    </p:set>
                                    <p:animEffect transition="in" filter="wipe(left)">
                                      <p:cBhvr>
                                        <p:cTn id="22" dur="500"/>
                                        <p:tgtEl>
                                          <p:spTgt spid="301059">
                                            <p:txEl>
                                              <p:charRg st="47"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59">
                                            <p:txEl>
                                              <p:charRg st="58" end="82"/>
                                            </p:txEl>
                                          </p:spTgt>
                                        </p:tgtEl>
                                        <p:attrNameLst>
                                          <p:attrName>style.visibility</p:attrName>
                                        </p:attrNameLst>
                                      </p:cBhvr>
                                      <p:to>
                                        <p:strVal val="visible"/>
                                      </p:to>
                                    </p:set>
                                    <p:animEffect transition="in" filter="wipe(left)">
                                      <p:cBhvr>
                                        <p:cTn id="27" dur="500"/>
                                        <p:tgtEl>
                                          <p:spTgt spid="301059">
                                            <p:txEl>
                                              <p:charRg st="5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1059">
                                            <p:txEl>
                                              <p:charRg st="82" end="94"/>
                                            </p:txEl>
                                          </p:spTgt>
                                        </p:tgtEl>
                                        <p:attrNameLst>
                                          <p:attrName>style.visibility</p:attrName>
                                        </p:attrNameLst>
                                      </p:cBhvr>
                                      <p:to>
                                        <p:strVal val="visible"/>
                                      </p:to>
                                    </p:set>
                                    <p:animEffect transition="in" filter="wipe(left)">
                                      <p:cBhvr>
                                        <p:cTn id="32" dur="500"/>
                                        <p:tgtEl>
                                          <p:spTgt spid="301059">
                                            <p:txEl>
                                              <p:charRg st="82"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1059">
                                            <p:txEl>
                                              <p:charRg st="94" end="123"/>
                                            </p:txEl>
                                          </p:spTgt>
                                        </p:tgtEl>
                                        <p:attrNameLst>
                                          <p:attrName>style.visibility</p:attrName>
                                        </p:attrNameLst>
                                      </p:cBhvr>
                                      <p:to>
                                        <p:strVal val="visible"/>
                                      </p:to>
                                    </p:set>
                                    <p:animEffect transition="in" filter="wipe(left)">
                                      <p:cBhvr>
                                        <p:cTn id="37" dur="500"/>
                                        <p:tgtEl>
                                          <p:spTgt spid="301059">
                                            <p:txEl>
                                              <p:charRg st="94" end="1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1059">
                                            <p:txEl>
                                              <p:charRg st="123" end="148"/>
                                            </p:txEl>
                                          </p:spTgt>
                                        </p:tgtEl>
                                        <p:attrNameLst>
                                          <p:attrName>style.visibility</p:attrName>
                                        </p:attrNameLst>
                                      </p:cBhvr>
                                      <p:to>
                                        <p:strVal val="visible"/>
                                      </p:to>
                                    </p:set>
                                    <p:animEffect transition="in" filter="wipe(left)">
                                      <p:cBhvr>
                                        <p:cTn id="42" dur="500"/>
                                        <p:tgtEl>
                                          <p:spTgt spid="301059">
                                            <p:txEl>
                                              <p:charRg st="123" end="14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1059">
                                            <p:txEl>
                                              <p:charRg st="148" end="174"/>
                                            </p:txEl>
                                          </p:spTgt>
                                        </p:tgtEl>
                                        <p:attrNameLst>
                                          <p:attrName>style.visibility</p:attrName>
                                        </p:attrNameLst>
                                      </p:cBhvr>
                                      <p:to>
                                        <p:strVal val="visible"/>
                                      </p:to>
                                    </p:set>
                                    <p:animEffect transition="in" filter="wipe(left)">
                                      <p:cBhvr>
                                        <p:cTn id="47" dur="500"/>
                                        <p:tgtEl>
                                          <p:spTgt spid="301059">
                                            <p:txEl>
                                              <p:charRg st="148" end="1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1059">
                                            <p:txEl>
                                              <p:charRg st="174" end="199"/>
                                            </p:txEl>
                                          </p:spTgt>
                                        </p:tgtEl>
                                        <p:attrNameLst>
                                          <p:attrName>style.visibility</p:attrName>
                                        </p:attrNameLst>
                                      </p:cBhvr>
                                      <p:to>
                                        <p:strVal val="visible"/>
                                      </p:to>
                                    </p:set>
                                    <p:animEffect transition="in" filter="wipe(left)">
                                      <p:cBhvr>
                                        <p:cTn id="52" dur="500"/>
                                        <p:tgtEl>
                                          <p:spTgt spid="301059">
                                            <p:txEl>
                                              <p:charRg st="174"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3" name="标题 302081"/>
          <p:cNvSpPr>
            <a:spLocks noGrp="1"/>
          </p:cNvSpPr>
          <p:nvPr>
            <p:ph type="title"/>
          </p:nvPr>
        </p:nvSpPr>
        <p:spPr>
          <a:xfrm>
            <a:off x="609600" y="225425"/>
            <a:ext cx="6194425" cy="522288"/>
          </a:xfrm>
        </p:spPr>
        <p:txBody>
          <a:bodyPr wrap="square" anchor="b">
            <a:spAutoFit/>
          </a:bodyPr>
          <a:p>
            <a:r>
              <a:rPr lang="zh-CN" altLang="en-US" sz="2800" b="1" dirty="0">
                <a:ea typeface="宋体" panose="02010600030101010101" pitchFamily="2" charset="-122"/>
              </a:rPr>
              <a:t>实系数多项式的因式定理证明(</a:t>
            </a:r>
            <a:r>
              <a:rPr lang="zh-CN" altLang="en-US" sz="2800" b="1" dirty="0">
                <a:solidFill>
                  <a:schemeClr val="tx1"/>
                </a:solidFill>
                <a:ea typeface="宋体" panose="02010600030101010101" pitchFamily="2" charset="-122"/>
              </a:rPr>
              <a:t>续</a:t>
            </a:r>
            <a:r>
              <a:rPr lang="zh-CN" altLang="en-US" sz="2800" b="1" dirty="0">
                <a:ea typeface="宋体" panose="02010600030101010101" pitchFamily="2" charset="-122"/>
              </a:rPr>
              <a:t>) </a:t>
            </a:r>
            <a:endParaRPr lang="zh-CN" altLang="en-US" sz="2800" b="1" dirty="0">
              <a:ea typeface="宋体" panose="02010600030101010101" pitchFamily="2" charset="-122"/>
            </a:endParaRPr>
          </a:p>
        </p:txBody>
      </p:sp>
      <p:sp>
        <p:nvSpPr>
          <p:cNvPr id="302083" name="内容占位符 302082"/>
          <p:cNvSpPr>
            <a:spLocks noGrp="1"/>
          </p:cNvSpPr>
          <p:nvPr>
            <p:ph idx="1"/>
          </p:nvPr>
        </p:nvSpPr>
        <p:spPr>
          <a:xfrm>
            <a:off x="762000" y="838200"/>
            <a:ext cx="8110538" cy="1524000"/>
          </a:xfrm>
        </p:spPr>
        <p:txBody>
          <a:bodyPr anchor="t"/>
          <a:p>
            <a:pPr>
              <a:lnSpc>
                <a:spcPct val="80000"/>
              </a:lnSpc>
              <a:buNone/>
            </a:pPr>
            <a:r>
              <a:rPr lang="en-US" altLang="zh-CN" sz="2800" b="1" dirty="0">
                <a:latin typeface="宋体" panose="02010600030101010101" pitchFamily="2" charset="-122"/>
                <a:sym typeface="Symbol" pitchFamily="18" charset="2"/>
              </a:rPr>
              <a:t>    </a:t>
            </a:r>
            <a:r>
              <a:rPr lang="en-US" altLang="zh-CN"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c</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80000"/>
              </a:lnSpc>
              <a:buNone/>
            </a:pPr>
            <a:r>
              <a:rPr lang="zh-CN" altLang="en-US" sz="2800" b="1">
                <a:latin typeface="宋体" panose="02010600030101010101" pitchFamily="2" charset="-122"/>
              </a:rPr>
              <a:t>即</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是一次的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8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endParaRPr lang="zh-CN" altLang="en-US" sz="2800" b="1" dirty="0">
              <a:latin typeface="宋体" panose="02010600030101010101" pitchFamily="2" charset="-122"/>
              <a:sym typeface="Symbol" pitchFamily="18" charset="2"/>
            </a:endParaRPr>
          </a:p>
        </p:txBody>
      </p:sp>
      <p:graphicFrame>
        <p:nvGraphicFramePr>
          <p:cNvPr id="302084" name="对象 302083"/>
          <p:cNvGraphicFramePr/>
          <p:nvPr/>
        </p:nvGraphicFramePr>
        <p:xfrm>
          <a:off x="4497388" y="1676400"/>
          <a:ext cx="381000" cy="381000"/>
        </p:xfrm>
        <a:graphic>
          <a:graphicData uri="http://schemas.openxmlformats.org/presentationml/2006/ole">
            <mc:AlternateContent xmlns:mc="http://schemas.openxmlformats.org/markup-compatibility/2006">
              <mc:Choice xmlns:v="urn:schemas-microsoft-com:vml" Requires="v">
                <p:oleObj spid="_x0000_s3103" name="" r:id="rId1" imgW="165100" imgH="165100" progId="Equation.3">
                  <p:embed/>
                </p:oleObj>
              </mc:Choice>
              <mc:Fallback>
                <p:oleObj name="" r:id="rId1" imgW="165100" imgH="165100" progId="Equation.3">
                  <p:embed/>
                  <p:pic>
                    <p:nvPicPr>
                      <p:cNvPr id="0" name="图片 3102"/>
                      <p:cNvPicPr/>
                      <p:nvPr/>
                    </p:nvPicPr>
                    <p:blipFill>
                      <a:blip r:embed="rId2"/>
                      <a:stretch>
                        <a:fillRect/>
                      </a:stretch>
                    </p:blipFill>
                    <p:spPr>
                      <a:xfrm>
                        <a:off x="4497388" y="1676400"/>
                        <a:ext cx="381000" cy="381000"/>
                      </a:xfrm>
                      <a:prstGeom prst="rect">
                        <a:avLst/>
                      </a:prstGeom>
                      <a:noFill/>
                      <a:ln w="38100">
                        <a:noFill/>
                        <a:miter/>
                      </a:ln>
                    </p:spPr>
                  </p:pic>
                </p:oleObj>
              </mc:Fallback>
            </mc:AlternateContent>
          </a:graphicData>
        </a:graphic>
      </p:graphicFrame>
      <p:sp>
        <p:nvSpPr>
          <p:cNvPr id="302085" name="矩形 302084"/>
          <p:cNvSpPr/>
          <p:nvPr/>
        </p:nvSpPr>
        <p:spPr>
          <a:xfrm>
            <a:off x="4711700" y="1614488"/>
            <a:ext cx="4057650" cy="522287"/>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sym typeface="Symbol" pitchFamily="18" charset="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而且</a:t>
            </a:r>
            <a:endParaRPr lang="zh-CN" altLang="en-US" sz="2800" b="1" dirty="0">
              <a:latin typeface="宋体" panose="02010600030101010101" pitchFamily="2" charset="-122"/>
              <a:ea typeface="宋体" panose="02010600030101010101" pitchFamily="2" charset="-122"/>
            </a:endParaRPr>
          </a:p>
        </p:txBody>
      </p:sp>
      <p:graphicFrame>
        <p:nvGraphicFramePr>
          <p:cNvPr id="302086" name="对象 302085"/>
          <p:cNvGraphicFramePr/>
          <p:nvPr/>
        </p:nvGraphicFramePr>
        <p:xfrm>
          <a:off x="804863" y="2057400"/>
          <a:ext cx="7958137" cy="511175"/>
        </p:xfrm>
        <a:graphic>
          <a:graphicData uri="http://schemas.openxmlformats.org/presentationml/2006/ole">
            <mc:AlternateContent xmlns:mc="http://schemas.openxmlformats.org/markup-compatibility/2006">
              <mc:Choice xmlns:v="urn:schemas-microsoft-com:vml" Requires="v">
                <p:oleObj spid="_x0000_s3104" name="" r:id="rId3" imgW="3361055" imgH="215900" progId="Equation.3">
                  <p:embed/>
                </p:oleObj>
              </mc:Choice>
              <mc:Fallback>
                <p:oleObj name="" r:id="rId3" imgW="3361055" imgH="215900" progId="Equation.3">
                  <p:embed/>
                  <p:pic>
                    <p:nvPicPr>
                      <p:cNvPr id="0" name="图片 3103"/>
                      <p:cNvPicPr/>
                      <p:nvPr/>
                    </p:nvPicPr>
                    <p:blipFill>
                      <a:blip r:embed="rId4"/>
                      <a:stretch>
                        <a:fillRect/>
                      </a:stretch>
                    </p:blipFill>
                    <p:spPr>
                      <a:xfrm>
                        <a:off x="804863" y="2057400"/>
                        <a:ext cx="7958137" cy="511175"/>
                      </a:xfrm>
                      <a:prstGeom prst="rect">
                        <a:avLst/>
                      </a:prstGeom>
                      <a:noFill/>
                      <a:ln w="38100">
                        <a:noFill/>
                        <a:miter/>
                      </a:ln>
                    </p:spPr>
                  </p:pic>
                </p:oleObj>
              </mc:Fallback>
            </mc:AlternateContent>
          </a:graphicData>
        </a:graphic>
      </p:graphicFrame>
      <p:sp>
        <p:nvSpPr>
          <p:cNvPr id="302087" name="矩形 302086"/>
          <p:cNvSpPr/>
          <p:nvPr/>
        </p:nvSpPr>
        <p:spPr>
          <a:xfrm>
            <a:off x="685800" y="2514600"/>
            <a:ext cx="2327275" cy="519113"/>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sym typeface="Symbol" pitchFamily="18" charset="2"/>
              </a:rPr>
              <a:t>多项式，而且</a:t>
            </a:r>
            <a:endParaRPr lang="zh-CN" altLang="en-US" sz="2800" b="1" dirty="0">
              <a:latin typeface="宋体" panose="02010600030101010101" pitchFamily="2" charset="-122"/>
              <a:ea typeface="宋体" panose="02010600030101010101" pitchFamily="2" charset="-122"/>
              <a:sym typeface="Symbol" pitchFamily="18" charset="2"/>
            </a:endParaRPr>
          </a:p>
        </p:txBody>
      </p:sp>
      <p:graphicFrame>
        <p:nvGraphicFramePr>
          <p:cNvPr id="302088" name="对象 302087"/>
          <p:cNvGraphicFramePr/>
          <p:nvPr/>
        </p:nvGraphicFramePr>
        <p:xfrm>
          <a:off x="3019425" y="2514600"/>
          <a:ext cx="3121025" cy="571500"/>
        </p:xfrm>
        <a:graphic>
          <a:graphicData uri="http://schemas.openxmlformats.org/presentationml/2006/ole">
            <mc:AlternateContent xmlns:mc="http://schemas.openxmlformats.org/markup-compatibility/2006">
              <mc:Choice xmlns:v="urn:schemas-microsoft-com:vml" Requires="v">
                <p:oleObj spid="_x0000_s3105" name="" r:id="rId5" imgW="1320165" imgH="241300" progId="Equation.3">
                  <p:embed/>
                </p:oleObj>
              </mc:Choice>
              <mc:Fallback>
                <p:oleObj name="" r:id="rId5" imgW="1320165" imgH="241300" progId="Equation.3">
                  <p:embed/>
                  <p:pic>
                    <p:nvPicPr>
                      <p:cNvPr id="0" name="图片 3104"/>
                      <p:cNvPicPr/>
                      <p:nvPr/>
                    </p:nvPicPr>
                    <p:blipFill>
                      <a:blip r:embed="rId6"/>
                      <a:stretch>
                        <a:fillRect/>
                      </a:stretch>
                    </p:blipFill>
                    <p:spPr>
                      <a:xfrm>
                        <a:off x="3019425" y="2514600"/>
                        <a:ext cx="3121025" cy="571500"/>
                      </a:xfrm>
                      <a:prstGeom prst="rect">
                        <a:avLst/>
                      </a:prstGeom>
                      <a:noFill/>
                      <a:ln w="38100">
                        <a:noFill/>
                        <a:miter/>
                      </a:ln>
                    </p:spPr>
                  </p:pic>
                </p:oleObj>
              </mc:Fallback>
            </mc:AlternateContent>
          </a:graphicData>
        </a:graphic>
      </p:graphicFrame>
      <p:sp>
        <p:nvSpPr>
          <p:cNvPr id="302089" name="矩形 302088"/>
          <p:cNvSpPr/>
          <p:nvPr/>
        </p:nvSpPr>
        <p:spPr>
          <a:xfrm>
            <a:off x="1289050" y="3048000"/>
            <a:ext cx="4592638" cy="522288"/>
          </a:xfrm>
          <a:prstGeom prst="rect">
            <a:avLst/>
          </a:prstGeom>
          <a:noFill/>
          <a:ln w="9525">
            <a:noFill/>
          </a:ln>
        </p:spPr>
        <p:txBody>
          <a:bodyPr wrap="none" anchor="t">
            <a:spAutoFit/>
          </a:bodyPr>
          <a:p>
            <a:pPr indent="0" algn="ct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是不可约多项式，故</a:t>
            </a:r>
            <a:endParaRPr lang="zh-CN" altLang="en-US" sz="2800" b="1" dirty="0">
              <a:latin typeface="宋体" panose="02010600030101010101" pitchFamily="2" charset="-122"/>
              <a:ea typeface="宋体" panose="02010600030101010101" pitchFamily="2" charset="-122"/>
            </a:endParaRPr>
          </a:p>
        </p:txBody>
      </p:sp>
      <p:graphicFrame>
        <p:nvGraphicFramePr>
          <p:cNvPr id="302090" name="对象 302089"/>
          <p:cNvGraphicFramePr/>
          <p:nvPr/>
        </p:nvGraphicFramePr>
        <p:xfrm>
          <a:off x="1752600" y="3490913"/>
          <a:ext cx="6705600" cy="569912"/>
        </p:xfrm>
        <a:graphic>
          <a:graphicData uri="http://schemas.openxmlformats.org/presentationml/2006/ole">
            <mc:AlternateContent xmlns:mc="http://schemas.openxmlformats.org/markup-compatibility/2006">
              <mc:Choice xmlns:v="urn:schemas-microsoft-com:vml" Requires="v">
                <p:oleObj spid="_x0000_s3106" name="" r:id="rId7" imgW="3022600" imgH="228600" progId="Equation.3">
                  <p:embed/>
                </p:oleObj>
              </mc:Choice>
              <mc:Fallback>
                <p:oleObj name="" r:id="rId7" imgW="3022600" imgH="228600" progId="Equation.3">
                  <p:embed/>
                  <p:pic>
                    <p:nvPicPr>
                      <p:cNvPr id="0" name="图片 3105"/>
                      <p:cNvPicPr/>
                      <p:nvPr/>
                    </p:nvPicPr>
                    <p:blipFill>
                      <a:blip r:embed="rId8"/>
                      <a:stretch>
                        <a:fillRect/>
                      </a:stretch>
                    </p:blipFill>
                    <p:spPr>
                      <a:xfrm>
                        <a:off x="1752600" y="3490913"/>
                        <a:ext cx="6705600" cy="569912"/>
                      </a:xfrm>
                      <a:prstGeom prst="rect">
                        <a:avLst/>
                      </a:prstGeom>
                      <a:noFill/>
                      <a:ln w="38100">
                        <a:noFill/>
                        <a:miter/>
                      </a:ln>
                    </p:spPr>
                  </p:pic>
                </p:oleObj>
              </mc:Fallback>
            </mc:AlternateContent>
          </a:graphicData>
        </a:graphic>
      </p:graphicFrame>
      <p:sp>
        <p:nvSpPr>
          <p:cNvPr id="302091" name="文本框 302090"/>
          <p:cNvSpPr txBox="1"/>
          <p:nvPr/>
        </p:nvSpPr>
        <p:spPr>
          <a:xfrm>
            <a:off x="685800" y="4038600"/>
            <a:ext cx="3505200" cy="522288"/>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因此</a:t>
            </a:r>
            <a:r>
              <a:rPr lang="en-US" altLang="zh-CN" sz="2800" b="1">
                <a:latin typeface="Times New Roman" panose="02020803070505020304" pitchFamily="18" charset="0"/>
                <a:ea typeface="宋体" panose="02010600030101010101" pitchFamily="2" charset="-122"/>
              </a:rPr>
              <a:t>,</a:t>
            </a:r>
            <a:r>
              <a:rPr lang="en-US" altLang="zh-CN" sz="2800" b="1">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是二次的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02092" name="矩形 302091"/>
          <p:cNvSpPr/>
          <p:nvPr/>
        </p:nvSpPr>
        <p:spPr>
          <a:xfrm>
            <a:off x="609600" y="4738688"/>
            <a:ext cx="5330825" cy="519112"/>
          </a:xfrm>
          <a:prstGeom prst="rect">
            <a:avLst/>
          </a:prstGeom>
          <a:noFill/>
          <a:ln w="9525">
            <a:noFill/>
          </a:ln>
        </p:spPr>
        <p:txBody>
          <a:bodyPr anchor="b">
            <a:spAutoFit/>
          </a:bodyPr>
          <a:p>
            <a:pPr indent="0"/>
            <a:r>
              <a:rPr lang="zh-CN" altLang="en-US" sz="2800" b="1" dirty="0">
                <a:solidFill>
                  <a:schemeClr val="tx2"/>
                </a:solidFill>
                <a:latin typeface="Verdana" panose="020B08040305040B0204" pitchFamily="34" charset="0"/>
                <a:ea typeface="宋体" panose="02010600030101010101" pitchFamily="2" charset="-122"/>
              </a:rPr>
              <a:t>实系数多项式</a:t>
            </a:r>
            <a:r>
              <a:rPr lang="zh-CN" altLang="en-US" sz="2800" b="1" dirty="0">
                <a:solidFill>
                  <a:schemeClr val="tx2"/>
                </a:solidFill>
                <a:latin typeface="宋体" panose="02010600030101010101" pitchFamily="2" charset="-122"/>
                <a:ea typeface="宋体" panose="02010600030101010101" pitchFamily="2" charset="-122"/>
                <a:sym typeface="Symbol" pitchFamily="18" charset="2"/>
              </a:rPr>
              <a:t>标准分解式：</a:t>
            </a:r>
            <a:endParaRPr lang="zh-CN" altLang="en-US" sz="2800" b="1">
              <a:solidFill>
                <a:schemeClr val="tx2"/>
              </a:solidFill>
              <a:latin typeface="宋体" panose="02010600030101010101" pitchFamily="2" charset="-122"/>
              <a:ea typeface="宋体" panose="02010600030101010101" pitchFamily="2" charset="-122"/>
              <a:sym typeface="Symbol" pitchFamily="18" charset="2"/>
            </a:endParaRPr>
          </a:p>
        </p:txBody>
      </p:sp>
      <p:sp>
        <p:nvSpPr>
          <p:cNvPr id="302093" name="矩形 302092"/>
          <p:cNvSpPr/>
          <p:nvPr/>
        </p:nvSpPr>
        <p:spPr>
          <a:xfrm>
            <a:off x="609600" y="5715000"/>
            <a:ext cx="8110538" cy="11430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c</a:t>
            </a:r>
            <a:r>
              <a:rPr lang="en-US" altLang="zh-CN" sz="2800" b="1" i="1" baseline="-25000" err="1">
                <a:latin typeface="Times New Roman Bold Italic" panose="02020803070505020304"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baseline="-2500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Bold Italic" panose="02020803070505020304"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q</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为实数；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k</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是正整数</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-4</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&lt; 0 (</a:t>
            </a:r>
            <a:r>
              <a:rPr lang="en-US" altLang="zh-CN" sz="2800" b="1" i="1">
                <a:latin typeface="Times New Roman" panose="02020803070505020304" pitchFamily="18" charset="0"/>
                <a:ea typeface="宋体" panose="02010600030101010101" pitchFamily="2" charset="-122"/>
                <a:sym typeface="Symbol" pitchFamily="18" charset="2"/>
              </a:rPr>
              <a:t>i</a:t>
            </a:r>
            <a:r>
              <a:rPr lang="en-US" altLang="zh-CN" sz="2800" b="1">
                <a:latin typeface="Times New Roman" panose="02020803070505020304" pitchFamily="18" charset="0"/>
                <a:ea typeface="宋体" panose="02010600030101010101" pitchFamily="2" charset="-122"/>
                <a:sym typeface="Symbol" pitchFamily="18" charset="2"/>
              </a:rPr>
              <a:t>=1,…,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a:latin typeface="Verdana" panose="020B08040305040B0204" pitchFamily="34" charset="0"/>
              <a:ea typeface="宋体" panose="02010600030101010101" pitchFamily="2" charset="-122"/>
            </a:endParaRPr>
          </a:p>
        </p:txBody>
      </p:sp>
      <p:graphicFrame>
        <p:nvGraphicFramePr>
          <p:cNvPr id="302094" name="对象 302093"/>
          <p:cNvGraphicFramePr/>
          <p:nvPr/>
        </p:nvGraphicFramePr>
        <p:xfrm>
          <a:off x="617538" y="5189538"/>
          <a:ext cx="8526462" cy="601662"/>
        </p:xfrm>
        <a:graphic>
          <a:graphicData uri="http://schemas.openxmlformats.org/presentationml/2006/ole">
            <mc:AlternateContent xmlns:mc="http://schemas.openxmlformats.org/markup-compatibility/2006">
              <mc:Choice xmlns:v="urn:schemas-microsoft-com:vml" Requires="v">
                <p:oleObj spid="_x0000_s3107" name="" r:id="rId9" imgW="4161790" imgH="254000" progId="Equation.3">
                  <p:embed/>
                </p:oleObj>
              </mc:Choice>
              <mc:Fallback>
                <p:oleObj name="" r:id="rId9" imgW="4161790" imgH="254000" progId="Equation.3">
                  <p:embed/>
                  <p:pic>
                    <p:nvPicPr>
                      <p:cNvPr id="0" name="图片 3106"/>
                      <p:cNvPicPr/>
                      <p:nvPr/>
                    </p:nvPicPr>
                    <p:blipFill>
                      <a:blip r:embed="rId10"/>
                      <a:stretch>
                        <a:fillRect/>
                      </a:stretch>
                    </p:blipFill>
                    <p:spPr>
                      <a:xfrm>
                        <a:off x="617538" y="5189538"/>
                        <a:ext cx="8526462" cy="601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charRg st="0" end="26"/>
                                            </p:txEl>
                                          </p:spTgt>
                                        </p:tgtEl>
                                        <p:attrNameLst>
                                          <p:attrName>style.visibility</p:attrName>
                                        </p:attrNameLst>
                                      </p:cBhvr>
                                      <p:to>
                                        <p:strVal val="visible"/>
                                      </p:to>
                                    </p:set>
                                    <p:animEffect transition="in" filter="wipe(left)">
                                      <p:cBhvr>
                                        <p:cTn id="7" dur="500"/>
                                        <p:tgtEl>
                                          <p:spTgt spid="30208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charRg st="26" end="37"/>
                                            </p:txEl>
                                          </p:spTgt>
                                        </p:tgtEl>
                                        <p:attrNameLst>
                                          <p:attrName>style.visibility</p:attrName>
                                        </p:attrNameLst>
                                      </p:cBhvr>
                                      <p:to>
                                        <p:strVal val="visible"/>
                                      </p:to>
                                    </p:set>
                                    <p:animEffect transition="in" filter="wipe(left)">
                                      <p:cBhvr>
                                        <p:cTn id="12" dur="500"/>
                                        <p:tgtEl>
                                          <p:spTgt spid="302083">
                                            <p:txEl>
                                              <p:charRg st="2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charRg st="37" end="51"/>
                                            </p:txEl>
                                          </p:spTgt>
                                        </p:tgtEl>
                                        <p:attrNameLst>
                                          <p:attrName>style.visibility</p:attrName>
                                        </p:attrNameLst>
                                      </p:cBhvr>
                                      <p:to>
                                        <p:strVal val="visible"/>
                                      </p:to>
                                    </p:set>
                                    <p:animEffect transition="in" filter="wipe(left)">
                                      <p:cBhvr>
                                        <p:cTn id="17" dur="500"/>
                                        <p:tgtEl>
                                          <p:spTgt spid="302083">
                                            <p:txEl>
                                              <p:charRg st="37" end="5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wipe(left)">
                                      <p:cBhvr>
                                        <p:cTn id="21" dur="500"/>
                                        <p:tgtEl>
                                          <p:spTgt spid="30208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2085">
                                            <p:txEl>
                                              <p:charRg st="0" end="14"/>
                                            </p:txEl>
                                          </p:spTgt>
                                        </p:tgtEl>
                                        <p:attrNameLst>
                                          <p:attrName>style.visibility</p:attrName>
                                        </p:attrNameLst>
                                      </p:cBhvr>
                                      <p:to>
                                        <p:strVal val="visible"/>
                                      </p:to>
                                    </p:set>
                                    <p:animEffect transition="in" filter="wipe(left)">
                                      <p:cBhvr>
                                        <p:cTn id="25" dur="500"/>
                                        <p:tgtEl>
                                          <p:spTgt spid="302085">
                                            <p:txEl>
                                              <p:charRg st="0"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2086"/>
                                        </p:tgtEl>
                                        <p:attrNameLst>
                                          <p:attrName>style.visibility</p:attrName>
                                        </p:attrNameLst>
                                      </p:cBhvr>
                                      <p:to>
                                        <p:strVal val="visible"/>
                                      </p:to>
                                    </p:set>
                                    <p:animEffect transition="in" filter="wipe(left)">
                                      <p:cBhvr>
                                        <p:cTn id="30" dur="500"/>
                                        <p:tgtEl>
                                          <p:spTgt spid="3020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7"/>
                                        </p:tgtEl>
                                        <p:attrNameLst>
                                          <p:attrName>style.visibility</p:attrName>
                                        </p:attrNameLst>
                                      </p:cBhvr>
                                      <p:to>
                                        <p:strVal val="visible"/>
                                      </p:to>
                                    </p:set>
                                    <p:animEffect transition="in" filter="wipe(left)">
                                      <p:cBhvr>
                                        <p:cTn id="35" dur="500"/>
                                        <p:tgtEl>
                                          <p:spTgt spid="3020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8"/>
                                        </p:tgtEl>
                                        <p:attrNameLst>
                                          <p:attrName>style.visibility</p:attrName>
                                        </p:attrNameLst>
                                      </p:cBhvr>
                                      <p:to>
                                        <p:strVal val="visible"/>
                                      </p:to>
                                    </p:set>
                                    <p:animEffect transition="in" filter="wipe(left)">
                                      <p:cBhvr>
                                        <p:cTn id="40" dur="500"/>
                                        <p:tgtEl>
                                          <p:spTgt spid="30208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2089"/>
                                        </p:tgtEl>
                                        <p:attrNameLst>
                                          <p:attrName>style.visibility</p:attrName>
                                        </p:attrNameLst>
                                      </p:cBhvr>
                                      <p:to>
                                        <p:strVal val="visible"/>
                                      </p:to>
                                    </p:set>
                                    <p:animEffect transition="in" filter="wipe(left)">
                                      <p:cBhvr>
                                        <p:cTn id="45" dur="500"/>
                                        <p:tgtEl>
                                          <p:spTgt spid="3020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2090"/>
                                        </p:tgtEl>
                                        <p:attrNameLst>
                                          <p:attrName>style.visibility</p:attrName>
                                        </p:attrNameLst>
                                      </p:cBhvr>
                                      <p:to>
                                        <p:strVal val="visible"/>
                                      </p:to>
                                    </p:set>
                                    <p:animEffect transition="in" filter="wipe(left)">
                                      <p:cBhvr>
                                        <p:cTn id="50" dur="500"/>
                                        <p:tgtEl>
                                          <p:spTgt spid="3020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2091"/>
                                        </p:tgtEl>
                                        <p:attrNameLst>
                                          <p:attrName>style.visibility</p:attrName>
                                        </p:attrNameLst>
                                      </p:cBhvr>
                                      <p:to>
                                        <p:strVal val="visible"/>
                                      </p:to>
                                    </p:set>
                                    <p:animEffect transition="in" filter="wipe(left)">
                                      <p:cBhvr>
                                        <p:cTn id="55" dur="500"/>
                                        <p:tgtEl>
                                          <p:spTgt spid="3020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2092"/>
                                        </p:tgtEl>
                                        <p:attrNameLst>
                                          <p:attrName>style.visibility</p:attrName>
                                        </p:attrNameLst>
                                      </p:cBhvr>
                                      <p:to>
                                        <p:strVal val="visible"/>
                                      </p:to>
                                    </p:set>
                                    <p:animEffect transition="in" filter="wipe(left)">
                                      <p:cBhvr>
                                        <p:cTn id="60" dur="500"/>
                                        <p:tgtEl>
                                          <p:spTgt spid="3020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2094"/>
                                        </p:tgtEl>
                                        <p:attrNameLst>
                                          <p:attrName>style.visibility</p:attrName>
                                        </p:attrNameLst>
                                      </p:cBhvr>
                                      <p:to>
                                        <p:strVal val="visible"/>
                                      </p:to>
                                    </p:set>
                                    <p:animEffect transition="in" filter="wipe(left)">
                                      <p:cBhvr>
                                        <p:cTn id="65" dur="500"/>
                                        <p:tgtEl>
                                          <p:spTgt spid="30209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2093">
                                            <p:txEl>
                                              <p:charRg st="0" end="52"/>
                                            </p:txEl>
                                          </p:spTgt>
                                        </p:tgtEl>
                                        <p:attrNameLst>
                                          <p:attrName>style.visibility</p:attrName>
                                        </p:attrNameLst>
                                      </p:cBhvr>
                                      <p:to>
                                        <p:strVal val="visible"/>
                                      </p:to>
                                    </p:set>
                                    <p:animEffect transition="in" filter="wipe(left)">
                                      <p:cBhvr>
                                        <p:cTn id="70" dur="500"/>
                                        <p:tgtEl>
                                          <p:spTgt spid="302093">
                                            <p:txEl>
                                              <p:charRg st="0" end="5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2093">
                                            <p:txEl>
                                              <p:charRg st="52" end="103"/>
                                            </p:txEl>
                                          </p:spTgt>
                                        </p:tgtEl>
                                        <p:attrNameLst>
                                          <p:attrName>style.visibility</p:attrName>
                                        </p:attrNameLst>
                                      </p:cBhvr>
                                      <p:to>
                                        <p:strVal val="visible"/>
                                      </p:to>
                                    </p:set>
                                    <p:animEffect transition="in" filter="wipe(left)">
                                      <p:cBhvr>
                                        <p:cTn id="75" dur="500"/>
                                        <p:tgtEl>
                                          <p:spTgt spid="302093">
                                            <p:txEl>
                                              <p:charRg st="52"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85" grpId="0" advAuto="1000" build="p"/>
      <p:bldP spid="302087" grpId="0"/>
      <p:bldP spid="302089" grpId="0"/>
      <p:bldP spid="302091" grpId="0"/>
      <p:bldP spid="302092" grpId="0"/>
      <p:bldP spid="30209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3" name="标题 210945"/>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210947" name="内容占位符 210946"/>
          <p:cNvSpPr>
            <a:spLocks noGrp="1"/>
          </p:cNvSpPr>
          <p:nvPr>
            <p:ph idx="1"/>
          </p:nvPr>
        </p:nvSpPr>
        <p:spPr>
          <a:xfrm>
            <a:off x="685800" y="1143000"/>
            <a:ext cx="7848600" cy="685800"/>
          </a:xfrm>
        </p:spPr>
        <p:txBody>
          <a:bodyPr anchor="t"/>
          <a:p>
            <a:pPr algn="just">
              <a:buNone/>
            </a:pPr>
            <a:r>
              <a:rPr lang="zh-CN" altLang="en-US" sz="2800" b="1">
                <a:latin typeface="Times New Roman" panose="02020803070505020304" pitchFamily="18" charset="0"/>
              </a:rPr>
              <a:t>例</a:t>
            </a: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Times New Roman" panose="02020803070505020304" pitchFamily="18" charset="0"/>
              </a:rPr>
              <a:t>+3x</a:t>
            </a:r>
            <a:r>
              <a:rPr lang="en-US" altLang="zh-CN" sz="2800" b="1">
                <a:latin typeface="Times New Roman" panose="02020803070505020304" pitchFamily="18" charset="0"/>
              </a:rPr>
              <a:t>–1</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3</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a:latin typeface="Times New Roman" panose="02020803070505020304" pitchFamily="18" charset="0"/>
              </a:rPr>
              <a:t>+2</a:t>
            </a:r>
            <a:r>
              <a:rPr lang="zh-CN" altLang="en-US" sz="2800" b="1">
                <a:latin typeface="Times New Roman" panose="02020803070505020304" pitchFamily="18" charset="0"/>
              </a:rPr>
              <a:t>，则</a:t>
            </a:r>
            <a:endParaRPr lang="zh-CN" altLang="en-US" sz="2800" b="1">
              <a:latin typeface="Times New Roman" panose="02020803070505020304" pitchFamily="18" charset="0"/>
            </a:endParaRPr>
          </a:p>
        </p:txBody>
      </p:sp>
      <p:sp>
        <p:nvSpPr>
          <p:cNvPr id="210948" name="矩形 210947"/>
          <p:cNvSpPr/>
          <p:nvPr/>
        </p:nvSpPr>
        <p:spPr>
          <a:xfrm>
            <a:off x="488950" y="18335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sp>
        <p:nvSpPr>
          <p:cNvPr id="210949" name="矩形 210948"/>
          <p:cNvSpPr/>
          <p:nvPr/>
        </p:nvSpPr>
        <p:spPr>
          <a:xfrm>
            <a:off x="784225" y="3797300"/>
            <a:ext cx="7696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210951" name="对象 210950"/>
          <p:cNvGraphicFramePr/>
          <p:nvPr/>
        </p:nvGraphicFramePr>
        <p:xfrm>
          <a:off x="6732588" y="1833563"/>
          <a:ext cx="2116137" cy="498475"/>
        </p:xfrm>
        <a:graphic>
          <a:graphicData uri="http://schemas.openxmlformats.org/presentationml/2006/ole">
            <mc:AlternateContent xmlns:mc="http://schemas.openxmlformats.org/markup-compatibility/2006">
              <mc:Choice xmlns:v="urn:schemas-microsoft-com:vml" Requires="v">
                <p:oleObj spid="_x0000_s3146" name="" r:id="rId1" imgW="799465" imgH="190500" progId="Equation.3">
                  <p:embed/>
                </p:oleObj>
              </mc:Choice>
              <mc:Fallback>
                <p:oleObj name="" r:id="rId1" imgW="799465" imgH="190500" progId="Equation.3">
                  <p:embed/>
                  <p:pic>
                    <p:nvPicPr>
                      <p:cNvPr id="0" name="图片 3145"/>
                      <p:cNvPicPr/>
                      <p:nvPr/>
                    </p:nvPicPr>
                    <p:blipFill>
                      <a:blip r:embed="rId2"/>
                      <a:stretch>
                        <a:fillRect/>
                      </a:stretch>
                    </p:blipFill>
                    <p:spPr>
                      <a:xfrm>
                        <a:off x="6732588" y="1833563"/>
                        <a:ext cx="2116137" cy="498475"/>
                      </a:xfrm>
                      <a:prstGeom prst="rect">
                        <a:avLst/>
                      </a:prstGeom>
                      <a:noFill/>
                      <a:ln w="38100">
                        <a:noFill/>
                        <a:miter/>
                      </a:ln>
                    </p:spPr>
                  </p:pic>
                </p:oleObj>
              </mc:Fallback>
            </mc:AlternateContent>
          </a:graphicData>
        </a:graphic>
      </p:graphicFrame>
      <p:graphicFrame>
        <p:nvGraphicFramePr>
          <p:cNvPr id="210952" name="对象 210951"/>
          <p:cNvGraphicFramePr/>
          <p:nvPr/>
        </p:nvGraphicFramePr>
        <p:xfrm>
          <a:off x="2298700" y="4486275"/>
          <a:ext cx="4495800" cy="550863"/>
        </p:xfrm>
        <a:graphic>
          <a:graphicData uri="http://schemas.openxmlformats.org/presentationml/2006/ole">
            <mc:AlternateContent xmlns:mc="http://schemas.openxmlformats.org/markup-compatibility/2006">
              <mc:Choice xmlns:v="urn:schemas-microsoft-com:vml" Requires="v">
                <p:oleObj spid="_x0000_s3145" name="" r:id="rId3" imgW="1726565" imgH="190500" progId="Equation.3">
                  <p:embed/>
                </p:oleObj>
              </mc:Choice>
              <mc:Fallback>
                <p:oleObj name="" r:id="rId3" imgW="1726565" imgH="190500" progId="Equation.3">
                  <p:embed/>
                  <p:pic>
                    <p:nvPicPr>
                      <p:cNvPr id="0" name="图片 3144"/>
                      <p:cNvPicPr/>
                      <p:nvPr/>
                    </p:nvPicPr>
                    <p:blipFill>
                      <a:blip r:embed="rId4"/>
                      <a:stretch>
                        <a:fillRect/>
                      </a:stretch>
                    </p:blipFill>
                    <p:spPr>
                      <a:xfrm>
                        <a:off x="2298700" y="4486275"/>
                        <a:ext cx="4495800" cy="550863"/>
                      </a:xfrm>
                      <a:prstGeom prst="rect">
                        <a:avLst/>
                      </a:prstGeom>
                      <a:noFill/>
                      <a:ln w="38100">
                        <a:noFill/>
                        <a:miter/>
                      </a:ln>
                    </p:spPr>
                  </p:pic>
                </p:oleObj>
              </mc:Fallback>
            </mc:AlternateContent>
          </a:graphicData>
        </a:graphic>
      </p:graphicFrame>
      <p:sp>
        <p:nvSpPr>
          <p:cNvPr id="210959" name="矩形 210958"/>
          <p:cNvSpPr/>
          <p:nvPr/>
        </p:nvSpPr>
        <p:spPr>
          <a:xfrm>
            <a:off x="488950" y="28241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graphicFrame>
        <p:nvGraphicFramePr>
          <p:cNvPr id="210960" name="对象 210959"/>
          <p:cNvGraphicFramePr/>
          <p:nvPr/>
        </p:nvGraphicFramePr>
        <p:xfrm>
          <a:off x="6737350" y="2819400"/>
          <a:ext cx="2182813" cy="498475"/>
        </p:xfrm>
        <a:graphic>
          <a:graphicData uri="http://schemas.openxmlformats.org/presentationml/2006/ole">
            <mc:AlternateContent xmlns:mc="http://schemas.openxmlformats.org/markup-compatibility/2006">
              <mc:Choice xmlns:v="urn:schemas-microsoft-com:vml" Requires="v">
                <p:oleObj spid="_x0000_s3147" name="" r:id="rId5" imgW="824865" imgH="190500" progId="Equation.3">
                  <p:embed/>
                </p:oleObj>
              </mc:Choice>
              <mc:Fallback>
                <p:oleObj name="" r:id="rId5" imgW="824865" imgH="190500" progId="Equation.3">
                  <p:embed/>
                  <p:pic>
                    <p:nvPicPr>
                      <p:cNvPr id="0" name="图片 3146"/>
                      <p:cNvPicPr/>
                      <p:nvPr/>
                    </p:nvPicPr>
                    <p:blipFill>
                      <a:blip r:embed="rId6"/>
                      <a:stretch>
                        <a:fillRect/>
                      </a:stretch>
                    </p:blipFill>
                    <p:spPr>
                      <a:xfrm>
                        <a:off x="6737350" y="2819400"/>
                        <a:ext cx="2182813"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charRg st="0" end="38"/>
                                            </p:txEl>
                                          </p:spTgt>
                                        </p:tgtEl>
                                        <p:attrNameLst>
                                          <p:attrName>style.visibility</p:attrName>
                                        </p:attrNameLst>
                                      </p:cBhvr>
                                      <p:to>
                                        <p:strVal val="visible"/>
                                      </p:to>
                                    </p:set>
                                    <p:animEffect transition="in" filter="wipe(left)">
                                      <p:cBhvr>
                                        <p:cTn id="7" dur="500"/>
                                        <p:tgtEl>
                                          <p:spTgt spid="21094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wipe(left)">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9"/>
                                        </p:tgtEl>
                                        <p:attrNameLst>
                                          <p:attrName>style.visibility</p:attrName>
                                        </p:attrNameLst>
                                      </p:cBhvr>
                                      <p:to>
                                        <p:strVal val="visible"/>
                                      </p:to>
                                    </p:set>
                                    <p:animEffect transition="in" filter="wipe(left)">
                                      <p:cBhvr>
                                        <p:cTn id="22" dur="500"/>
                                        <p:tgtEl>
                                          <p:spTgt spid="210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960"/>
                                        </p:tgtEl>
                                        <p:attrNameLst>
                                          <p:attrName>style.visibility</p:attrName>
                                        </p:attrNameLst>
                                      </p:cBhvr>
                                      <p:to>
                                        <p:strVal val="visible"/>
                                      </p:to>
                                    </p:set>
                                    <p:animEffect transition="in" filter="wipe(left)">
                                      <p:cBhvr>
                                        <p:cTn id="27" dur="500"/>
                                        <p:tgtEl>
                                          <p:spTgt spid="210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9"/>
                                        </p:tgtEl>
                                        <p:attrNameLst>
                                          <p:attrName>style.visibility</p:attrName>
                                        </p:attrNameLst>
                                      </p:cBhvr>
                                      <p:to>
                                        <p:strVal val="visible"/>
                                      </p:to>
                                    </p:set>
                                    <p:animEffect transition="in" filter="wipe(left)">
                                      <p:cBhvr>
                                        <p:cTn id="32" dur="500"/>
                                        <p:tgtEl>
                                          <p:spTgt spid="2109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2"/>
                                        </p:tgtEl>
                                        <p:attrNameLst>
                                          <p:attrName>style.visibility</p:attrName>
                                        </p:attrNameLst>
                                      </p:cBhvr>
                                      <p:to>
                                        <p:strVal val="visible"/>
                                      </p:to>
                                    </p:set>
                                    <p:animEffect transition="in" filter="wipe(left)">
                                      <p:cBhvr>
                                        <p:cTn id="3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0948" grpId="0"/>
      <p:bldP spid="210949" grpId="0"/>
      <p:bldP spid="210959"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7" name="标题 303105"/>
          <p:cNvSpPr>
            <a:spLocks noGrp="1"/>
          </p:cNvSpPr>
          <p:nvPr>
            <p:ph type="title"/>
          </p:nvPr>
        </p:nvSpPr>
        <p:spPr>
          <a:xfrm>
            <a:off x="609600" y="6064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复系数多项式</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的标准分解式</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03107" name="矩形 303106"/>
          <p:cNvSpPr/>
          <p:nvPr/>
        </p:nvSpPr>
        <p:spPr>
          <a:xfrm>
            <a:off x="685800" y="5867400"/>
            <a:ext cx="1676400" cy="519113"/>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于是有</a:t>
            </a:r>
            <a:endParaRPr lang="zh-CN" altLang="en-US" sz="2800" b="1" dirty="0">
              <a:latin typeface="Times New Roman" panose="02020803070505020304" pitchFamily="18" charset="0"/>
              <a:ea typeface="宋体" panose="02010600030101010101" pitchFamily="2" charset="-122"/>
            </a:endParaRPr>
          </a:p>
        </p:txBody>
      </p:sp>
      <p:sp>
        <p:nvSpPr>
          <p:cNvPr id="303108" name="矩形 303107"/>
          <p:cNvSpPr/>
          <p:nvPr/>
        </p:nvSpPr>
        <p:spPr>
          <a:xfrm>
            <a:off x="685800" y="1219200"/>
            <a:ext cx="8001000" cy="2351088"/>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由</a:t>
            </a:r>
            <a:r>
              <a:rPr lang="zh-CN" altLang="en-US" sz="2800" b="1" dirty="0">
                <a:latin typeface="宋体" panose="02010600030101010101" pitchFamily="2" charset="-122"/>
                <a:ea typeface="宋体" panose="02010600030101010101" pitchFamily="2" charset="-122"/>
                <a:sym typeface="Symbol" pitchFamily="18" charset="2"/>
              </a:rPr>
              <a:t>复系数多项式的因式分解定理知，只须找出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Bold Italic" panose="02020803070505020304"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的所有根</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将</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表示成三角表示式：</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cos</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i </a:t>
            </a:r>
            <a:r>
              <a:rPr lang="en-US" altLang="zh-CN" sz="2800" b="1" i="1">
                <a:latin typeface="Times New Roman" panose="02020803070505020304" pitchFamily="18" charset="0"/>
                <a:ea typeface="宋体" panose="02010600030101010101" pitchFamily="2" charset="-122"/>
              </a:rPr>
              <a:t>sin</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的解满足</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的全部根为</a:t>
            </a:r>
            <a:endParaRPr lang="zh-CN" altLang="en-US" sz="2800" b="1">
              <a:latin typeface="宋体" panose="02010600030101010101" pitchFamily="2" charset="-122"/>
              <a:ea typeface="宋体" panose="02010600030101010101" pitchFamily="2" charset="-122"/>
            </a:endParaRPr>
          </a:p>
        </p:txBody>
      </p:sp>
      <p:graphicFrame>
        <p:nvGraphicFramePr>
          <p:cNvPr id="303109" name="对象 303108"/>
          <p:cNvGraphicFramePr/>
          <p:nvPr/>
        </p:nvGraphicFramePr>
        <p:xfrm>
          <a:off x="1828800" y="4876800"/>
          <a:ext cx="5749925" cy="831850"/>
        </p:xfrm>
        <a:graphic>
          <a:graphicData uri="http://schemas.openxmlformats.org/presentationml/2006/ole">
            <mc:AlternateContent xmlns:mc="http://schemas.openxmlformats.org/markup-compatibility/2006">
              <mc:Choice xmlns:v="urn:schemas-microsoft-com:vml" Requires="v">
                <p:oleObj spid="_x0000_s3079" name="" r:id="rId1" imgW="2804160" imgH="405765" progId="Equation.3">
                  <p:embed/>
                </p:oleObj>
              </mc:Choice>
              <mc:Fallback>
                <p:oleObj name="" r:id="rId1" imgW="2804160" imgH="405765" progId="Equation.3">
                  <p:embed/>
                  <p:pic>
                    <p:nvPicPr>
                      <p:cNvPr id="0" name="图片 3078"/>
                      <p:cNvPicPr/>
                      <p:nvPr/>
                    </p:nvPicPr>
                    <p:blipFill>
                      <a:blip r:embed="rId2"/>
                      <a:stretch>
                        <a:fillRect/>
                      </a:stretch>
                    </p:blipFill>
                    <p:spPr>
                      <a:xfrm>
                        <a:off x="1828800" y="4876800"/>
                        <a:ext cx="5749925" cy="831850"/>
                      </a:xfrm>
                      <a:prstGeom prst="rect">
                        <a:avLst/>
                      </a:prstGeom>
                      <a:noFill/>
                      <a:ln w="38100">
                        <a:noFill/>
                        <a:miter/>
                      </a:ln>
                    </p:spPr>
                  </p:pic>
                </p:oleObj>
              </mc:Fallback>
            </mc:AlternateContent>
          </a:graphicData>
        </a:graphic>
      </p:graphicFrame>
      <p:graphicFrame>
        <p:nvGraphicFramePr>
          <p:cNvPr id="303110" name="对象 303109"/>
          <p:cNvGraphicFramePr/>
          <p:nvPr/>
        </p:nvGraphicFramePr>
        <p:xfrm>
          <a:off x="2286000" y="5708650"/>
          <a:ext cx="5562600" cy="996950"/>
        </p:xfrm>
        <a:graphic>
          <a:graphicData uri="http://schemas.openxmlformats.org/presentationml/2006/ole">
            <mc:AlternateContent xmlns:mc="http://schemas.openxmlformats.org/markup-compatibility/2006">
              <mc:Choice xmlns:v="urn:schemas-microsoft-com:vml" Requires="v">
                <p:oleObj spid="_x0000_s3080" name="" r:id="rId3" imgW="2411730" imgH="431800" progId="Equation.3">
                  <p:embed/>
                </p:oleObj>
              </mc:Choice>
              <mc:Fallback>
                <p:oleObj name="" r:id="rId3" imgW="2411730" imgH="431800" progId="Equation.3">
                  <p:embed/>
                  <p:pic>
                    <p:nvPicPr>
                      <p:cNvPr id="0" name="图片 3079"/>
                      <p:cNvPicPr/>
                      <p:nvPr/>
                    </p:nvPicPr>
                    <p:blipFill>
                      <a:blip r:embed="rId4"/>
                      <a:stretch>
                        <a:fillRect/>
                      </a:stretch>
                    </p:blipFill>
                    <p:spPr>
                      <a:xfrm>
                        <a:off x="2286000" y="5708650"/>
                        <a:ext cx="5562600" cy="996950"/>
                      </a:xfrm>
                      <a:prstGeom prst="rect">
                        <a:avLst/>
                      </a:prstGeom>
                      <a:noFill/>
                      <a:ln w="38100">
                        <a:noFill/>
                        <a:miter/>
                      </a:ln>
                    </p:spPr>
                  </p:pic>
                </p:oleObj>
              </mc:Fallback>
            </mc:AlternateContent>
          </a:graphicData>
        </a:graphic>
      </p:graphicFrame>
      <p:graphicFrame>
        <p:nvGraphicFramePr>
          <p:cNvPr id="303111" name="对象 303110"/>
          <p:cNvGraphicFramePr/>
          <p:nvPr/>
        </p:nvGraphicFramePr>
        <p:xfrm>
          <a:off x="1524000" y="2667000"/>
          <a:ext cx="6934200" cy="2260600"/>
        </p:xfrm>
        <a:graphic>
          <a:graphicData uri="http://schemas.openxmlformats.org/presentationml/2006/ole">
            <mc:AlternateContent xmlns:mc="http://schemas.openxmlformats.org/markup-compatibility/2006">
              <mc:Choice xmlns:v="urn:schemas-microsoft-com:vml" Requires="v">
                <p:oleObj spid="_x0000_s3081" name="" r:id="rId5" imgW="3111500" imgH="1016000" progId="Equation.DSMT4">
                  <p:embed/>
                </p:oleObj>
              </mc:Choice>
              <mc:Fallback>
                <p:oleObj name="" r:id="rId5" imgW="3111500" imgH="1016000" progId="Equation.DSMT4">
                  <p:embed/>
                  <p:pic>
                    <p:nvPicPr>
                      <p:cNvPr id="0" name="图片 3080"/>
                      <p:cNvPicPr/>
                      <p:nvPr/>
                    </p:nvPicPr>
                    <p:blipFill>
                      <a:blip r:embed="rId6"/>
                      <a:stretch>
                        <a:fillRect/>
                      </a:stretch>
                    </p:blipFill>
                    <p:spPr>
                      <a:xfrm>
                        <a:off x="1524000" y="2667000"/>
                        <a:ext cx="6934200" cy="2260600"/>
                      </a:xfrm>
                      <a:prstGeom prst="rect">
                        <a:avLst/>
                      </a:prstGeom>
                      <a:solidFill>
                        <a:srgbClr val="FFFF66"/>
                      </a:solidFill>
                      <a:ln w="9525"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8">
                                            <p:txEl>
                                              <p:charRg st="0" end="44"/>
                                            </p:txEl>
                                          </p:spTgt>
                                        </p:tgtEl>
                                        <p:attrNameLst>
                                          <p:attrName>style.visibility</p:attrName>
                                        </p:attrNameLst>
                                      </p:cBhvr>
                                      <p:to>
                                        <p:strVal val="visible"/>
                                      </p:to>
                                    </p:set>
                                    <p:animEffect transition="in" filter="wipe(left)">
                                      <p:cBhvr>
                                        <p:cTn id="7" dur="500"/>
                                        <p:tgtEl>
                                          <p:spTgt spid="30310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xEl>
                                              <p:charRg st="44" end="85"/>
                                            </p:txEl>
                                          </p:spTgt>
                                        </p:tgtEl>
                                        <p:attrNameLst>
                                          <p:attrName>style.visibility</p:attrName>
                                        </p:attrNameLst>
                                      </p:cBhvr>
                                      <p:to>
                                        <p:strVal val="visible"/>
                                      </p:to>
                                    </p:set>
                                    <p:animEffect transition="in" filter="wipe(left)">
                                      <p:cBhvr>
                                        <p:cTn id="12" dur="500"/>
                                        <p:tgtEl>
                                          <p:spTgt spid="303108">
                                            <p:txEl>
                                              <p:charRg st="44"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8">
                                            <p:txEl>
                                              <p:charRg st="85" end="124"/>
                                            </p:txEl>
                                          </p:spTgt>
                                        </p:tgtEl>
                                        <p:attrNameLst>
                                          <p:attrName>style.visibility</p:attrName>
                                        </p:attrNameLst>
                                      </p:cBhvr>
                                      <p:to>
                                        <p:strVal val="visible"/>
                                      </p:to>
                                    </p:set>
                                    <p:animEffect transition="in" filter="wipe(left)">
                                      <p:cBhvr>
                                        <p:cTn id="17" dur="500"/>
                                        <p:tgtEl>
                                          <p:spTgt spid="303108">
                                            <p:txEl>
                                              <p:charRg st="8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left)">
                                      <p:cBhvr>
                                        <p:cTn id="27" dur="500"/>
                                        <p:tgtEl>
                                          <p:spTgt spid="303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gtEl>
                                        <p:attrNameLst>
                                          <p:attrName>style.visibility</p:attrName>
                                        </p:attrNameLst>
                                      </p:cBhvr>
                                      <p:to>
                                        <p:strVal val="visible"/>
                                      </p:to>
                                    </p:set>
                                    <p:animEffect transition="in" filter="wipe(left)">
                                      <p:cBhvr>
                                        <p:cTn id="32" dur="500"/>
                                        <p:tgtEl>
                                          <p:spTgt spid="303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110"/>
                                        </p:tgtEl>
                                        <p:attrNameLst>
                                          <p:attrName>style.visibility</p:attrName>
                                        </p:attrNameLst>
                                      </p:cBhvr>
                                      <p:to>
                                        <p:strVal val="visible"/>
                                      </p:to>
                                    </p:set>
                                    <p:animEffect transition="in" filter="wipe(left)">
                                      <p:cBhvr>
                                        <p:cTn id="3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P spid="303108"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1" name="矩形 307201"/>
          <p:cNvSpPr/>
          <p:nvPr/>
        </p:nvSpPr>
        <p:spPr>
          <a:xfrm>
            <a:off x="685800" y="19319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所以，</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为奇数</a:t>
            </a:r>
            <a:r>
              <a:rPr lang="zh-CN" altLang="en-US" sz="2800" b="1" dirty="0">
                <a:latin typeface="Times New Roman" panose="02020803070505020304" pitchFamily="18" charset="0"/>
                <a:ea typeface="宋体" panose="02010600030101010101" pitchFamily="2" charset="-122"/>
              </a:rPr>
              <a:t>时，只有一个实根</a:t>
            </a:r>
            <a:r>
              <a:rPr lang="en-US" altLang="zh-CN" sz="2800" b="1" i="1">
                <a:latin typeface="Times New Roman" panose="02020803070505020304" pitchFamily="18" charset="0"/>
                <a:ea typeface="宋体" panose="02010600030101010101" pitchFamily="2" charset="-122"/>
              </a:rPr>
              <a:t>x</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r>
              <a:rPr lang="zh-CN" altLang="en-US" sz="2800" b="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为偶数</a:t>
            </a:r>
            <a:r>
              <a:rPr lang="zh-CN" altLang="en-US" sz="2800" b="1" dirty="0">
                <a:latin typeface="Times New Roman" panose="02020803070505020304" pitchFamily="18" charset="0"/>
                <a:ea typeface="宋体" panose="02010600030101010101" pitchFamily="2" charset="-122"/>
              </a:rPr>
              <a:t>时，有两个实根</a:t>
            </a:r>
            <a:endParaRPr lang="zh-CN" altLang="en-US" sz="2800" b="1" dirty="0">
              <a:latin typeface="Times New Roman" panose="02020803070505020304" pitchFamily="18" charset="0"/>
              <a:ea typeface="宋体" panose="02010600030101010101" pitchFamily="2" charset="-122"/>
            </a:endParaRPr>
          </a:p>
        </p:txBody>
      </p:sp>
      <p:sp>
        <p:nvSpPr>
          <p:cNvPr id="97282" name="矩形 307202"/>
          <p:cNvSpPr/>
          <p:nvPr/>
        </p:nvSpPr>
        <p:spPr>
          <a:xfrm>
            <a:off x="685800" y="179388"/>
            <a:ext cx="8001000" cy="1435100"/>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为将其分解为实系数不可约多项式的乘积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只</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须区别根是实根还是复根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且对复根要找出其共轭</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易知</a:t>
            </a:r>
            <a:endParaRPr lang="zh-CN" altLang="en-US" sz="2800" b="1" dirty="0">
              <a:latin typeface="Times New Roman" panose="02020803070505020304" pitchFamily="18" charset="0"/>
              <a:ea typeface="宋体" panose="02010600030101010101" pitchFamily="2" charset="-122"/>
            </a:endParaRPr>
          </a:p>
        </p:txBody>
      </p:sp>
      <p:graphicFrame>
        <p:nvGraphicFramePr>
          <p:cNvPr id="97283" name="对象 307203"/>
          <p:cNvGraphicFramePr/>
          <p:nvPr/>
        </p:nvGraphicFramePr>
        <p:xfrm>
          <a:off x="630238" y="4510088"/>
          <a:ext cx="8110537" cy="2170112"/>
        </p:xfrm>
        <a:graphic>
          <a:graphicData uri="http://schemas.openxmlformats.org/presentationml/2006/ole">
            <mc:AlternateContent xmlns:mc="http://schemas.openxmlformats.org/markup-compatibility/2006">
              <mc:Choice xmlns:v="urn:schemas-microsoft-com:vml" Requires="v">
                <p:oleObj spid="_x0000_s3082" name="" r:id="rId1" imgW="3517900" imgH="939800" progId="Equation.3">
                  <p:embed/>
                </p:oleObj>
              </mc:Choice>
              <mc:Fallback>
                <p:oleObj name="" r:id="rId1" imgW="3517900" imgH="939800" progId="Equation.3">
                  <p:embed/>
                  <p:pic>
                    <p:nvPicPr>
                      <p:cNvPr id="0" name="图片 3081"/>
                      <p:cNvPicPr/>
                      <p:nvPr/>
                    </p:nvPicPr>
                    <p:blipFill>
                      <a:blip r:embed="rId2"/>
                      <a:stretch>
                        <a:fillRect/>
                      </a:stretch>
                    </p:blipFill>
                    <p:spPr>
                      <a:xfrm>
                        <a:off x="630238" y="4510088"/>
                        <a:ext cx="8110537" cy="2170112"/>
                      </a:xfrm>
                      <a:prstGeom prst="rect">
                        <a:avLst/>
                      </a:prstGeom>
                      <a:noFill/>
                      <a:ln w="38100">
                        <a:noFill/>
                        <a:miter/>
                      </a:ln>
                    </p:spPr>
                  </p:pic>
                </p:oleObj>
              </mc:Fallback>
            </mc:AlternateContent>
          </a:graphicData>
        </a:graphic>
      </p:graphicFrame>
      <p:graphicFrame>
        <p:nvGraphicFramePr>
          <p:cNvPr id="97284" name="对象 307204"/>
          <p:cNvGraphicFramePr/>
          <p:nvPr/>
        </p:nvGraphicFramePr>
        <p:xfrm>
          <a:off x="2517775" y="968375"/>
          <a:ext cx="3887788" cy="963613"/>
        </p:xfrm>
        <a:graphic>
          <a:graphicData uri="http://schemas.openxmlformats.org/presentationml/2006/ole">
            <mc:AlternateContent xmlns:mc="http://schemas.openxmlformats.org/markup-compatibility/2006">
              <mc:Choice xmlns:v="urn:schemas-microsoft-com:vml" Requires="v">
                <p:oleObj spid="_x0000_s3083" name="" r:id="rId3" imgW="1637030" imgH="405765" progId="Equation.3">
                  <p:embed/>
                </p:oleObj>
              </mc:Choice>
              <mc:Fallback>
                <p:oleObj name="" r:id="rId3" imgW="1637030" imgH="405765" progId="Equation.3">
                  <p:embed/>
                  <p:pic>
                    <p:nvPicPr>
                      <p:cNvPr id="0" name="图片 3082"/>
                      <p:cNvPicPr/>
                      <p:nvPr/>
                    </p:nvPicPr>
                    <p:blipFill>
                      <a:blip r:embed="rId4"/>
                      <a:stretch>
                        <a:fillRect/>
                      </a:stretch>
                    </p:blipFill>
                    <p:spPr>
                      <a:xfrm>
                        <a:off x="2517775" y="968375"/>
                        <a:ext cx="3887788" cy="963613"/>
                      </a:xfrm>
                      <a:prstGeom prst="rect">
                        <a:avLst/>
                      </a:prstGeom>
                      <a:noFill/>
                      <a:ln w="38100">
                        <a:noFill/>
                        <a:miter/>
                      </a:ln>
                    </p:spPr>
                  </p:pic>
                </p:oleObj>
              </mc:Fallback>
            </mc:AlternateContent>
          </a:graphicData>
        </a:graphic>
      </p:graphicFrame>
      <p:graphicFrame>
        <p:nvGraphicFramePr>
          <p:cNvPr id="97285" name="对象 307205"/>
          <p:cNvGraphicFramePr/>
          <p:nvPr/>
        </p:nvGraphicFramePr>
        <p:xfrm>
          <a:off x="5664200" y="2206625"/>
          <a:ext cx="3352800" cy="904875"/>
        </p:xfrm>
        <a:graphic>
          <a:graphicData uri="http://schemas.openxmlformats.org/presentationml/2006/ole">
            <mc:AlternateContent xmlns:mc="http://schemas.openxmlformats.org/markup-compatibility/2006">
              <mc:Choice xmlns:v="urn:schemas-microsoft-com:vml" Requires="v">
                <p:oleObj spid="_x0000_s3084" name="" r:id="rId5" imgW="1853565" imgH="444500" progId="Equation.3">
                  <p:embed/>
                </p:oleObj>
              </mc:Choice>
              <mc:Fallback>
                <p:oleObj name="" r:id="rId5" imgW="1853565" imgH="444500" progId="Equation.3">
                  <p:embed/>
                  <p:pic>
                    <p:nvPicPr>
                      <p:cNvPr id="0" name="图片 3083"/>
                      <p:cNvPicPr/>
                      <p:nvPr/>
                    </p:nvPicPr>
                    <p:blipFill>
                      <a:blip r:embed="rId6"/>
                      <a:stretch>
                        <a:fillRect/>
                      </a:stretch>
                    </p:blipFill>
                    <p:spPr>
                      <a:xfrm>
                        <a:off x="5664200" y="2206625"/>
                        <a:ext cx="3352800" cy="904875"/>
                      </a:xfrm>
                      <a:prstGeom prst="rect">
                        <a:avLst/>
                      </a:prstGeom>
                      <a:noFill/>
                      <a:ln w="38100">
                        <a:noFill/>
                        <a:miter/>
                      </a:ln>
                    </p:spPr>
                  </p:pic>
                </p:oleObj>
              </mc:Fallback>
            </mc:AlternateContent>
          </a:graphicData>
        </a:graphic>
      </p:graphicFrame>
      <p:sp>
        <p:nvSpPr>
          <p:cNvPr id="97286" name="矩形 307206"/>
          <p:cNvSpPr/>
          <p:nvPr/>
        </p:nvSpPr>
        <p:spPr>
          <a:xfrm>
            <a:off x="685800" y="2997200"/>
            <a:ext cx="2286000" cy="519113"/>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的共轭复根</a:t>
            </a:r>
            <a:endParaRPr lang="zh-CN" altLang="en-US" sz="2800" b="1" dirty="0">
              <a:latin typeface="Times New Roman" panose="02020803070505020304" pitchFamily="18" charset="0"/>
              <a:ea typeface="宋体" panose="02010600030101010101" pitchFamily="2" charset="-122"/>
            </a:endParaRPr>
          </a:p>
        </p:txBody>
      </p:sp>
      <p:graphicFrame>
        <p:nvGraphicFramePr>
          <p:cNvPr id="97287" name="对象 307207"/>
          <p:cNvGraphicFramePr/>
          <p:nvPr/>
        </p:nvGraphicFramePr>
        <p:xfrm>
          <a:off x="2809875" y="2894013"/>
          <a:ext cx="5749925" cy="1560512"/>
        </p:xfrm>
        <a:graphic>
          <a:graphicData uri="http://schemas.openxmlformats.org/presentationml/2006/ole">
            <mc:AlternateContent xmlns:mc="http://schemas.openxmlformats.org/markup-compatibility/2006">
              <mc:Choice xmlns:v="urn:schemas-microsoft-com:vml" Requires="v">
                <p:oleObj spid="_x0000_s3085" name="" r:id="rId7" imgW="2805430" imgH="761365" progId="Equation.3">
                  <p:embed/>
                </p:oleObj>
              </mc:Choice>
              <mc:Fallback>
                <p:oleObj name="" r:id="rId7" imgW="2805430" imgH="761365" progId="Equation.3">
                  <p:embed/>
                  <p:pic>
                    <p:nvPicPr>
                      <p:cNvPr id="0" name="图片 3084"/>
                      <p:cNvPicPr/>
                      <p:nvPr/>
                    </p:nvPicPr>
                    <p:blipFill>
                      <a:blip r:embed="rId8"/>
                      <a:stretch>
                        <a:fillRect/>
                      </a:stretch>
                    </p:blipFill>
                    <p:spPr>
                      <a:xfrm>
                        <a:off x="2809875" y="2894013"/>
                        <a:ext cx="5749925" cy="1560512"/>
                      </a:xfrm>
                      <a:prstGeom prst="rect">
                        <a:avLst/>
                      </a:prstGeom>
                      <a:noFill/>
                      <a:ln w="38100">
                        <a:noFill/>
                        <a:miter/>
                      </a:ln>
                    </p:spPr>
                  </p:pic>
                </p:oleObj>
              </mc:Fallback>
            </mc:AlternateContent>
          </a:graphicData>
        </a:graphic>
      </p:graphicFrame>
      <p:sp>
        <p:nvSpPr>
          <p:cNvPr id="97288" name="矩形 307208"/>
          <p:cNvSpPr/>
          <p:nvPr/>
        </p:nvSpPr>
        <p:spPr>
          <a:xfrm>
            <a:off x="566738" y="4454525"/>
            <a:ext cx="3429000" cy="522288"/>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所求分解式为</a:t>
            </a:r>
            <a:endParaRPr lang="zh-CN" altLang="en-US" sz="2800" b="1" dirty="0">
              <a:latin typeface="Times New Roman" panose="02020803070505020304" pitchFamily="18"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5" name="标题 308225"/>
          <p:cNvSpPr>
            <a:spLocks noGrp="1"/>
          </p:cNvSpPr>
          <p:nvPr>
            <p:ph type="title"/>
          </p:nvPr>
        </p:nvSpPr>
        <p:spPr>
          <a:xfrm>
            <a:off x="762000" y="930275"/>
            <a:ext cx="5562600" cy="701675"/>
          </a:xfrm>
        </p:spPr>
        <p:txBody>
          <a:bodyPr wrap="square" anchor="b">
            <a:spAutoFit/>
          </a:bodyPr>
          <a:p>
            <a:pPr marL="609600" indent="-609600">
              <a:buClr>
                <a:schemeClr val="tx2"/>
              </a:buClr>
              <a:buChar char="§"/>
            </a:pPr>
            <a:r>
              <a:rPr lang="en-US" altLang="zh-CN" sz="4000">
                <a:latin typeface="宋体" panose="02010600030101010101" pitchFamily="2" charset="-122"/>
                <a:ea typeface="宋体" panose="02010600030101010101" pitchFamily="2" charset="-122"/>
              </a:rPr>
              <a:t>9  </a:t>
            </a:r>
            <a:r>
              <a:rPr lang="zh-CN" altLang="en-US" sz="4000" b="1" dirty="0">
                <a:ea typeface="宋体" panose="02010600030101010101" pitchFamily="2" charset="-122"/>
              </a:rPr>
              <a:t>有理系数多项式</a:t>
            </a:r>
            <a:endParaRPr lang="zh-CN" altLang="en-US" sz="4000">
              <a:latin typeface="宋体" panose="02010600030101010101" pitchFamily="2" charset="-122"/>
              <a:ea typeface="宋体" panose="02010600030101010101" pitchFamily="2" charset="-122"/>
            </a:endParaRPr>
          </a:p>
        </p:txBody>
      </p:sp>
      <p:sp>
        <p:nvSpPr>
          <p:cNvPr id="98306" name="文本占位符 308226"/>
          <p:cNvSpPr>
            <a:spLocks noGrp="1"/>
          </p:cNvSpPr>
          <p:nvPr>
            <p:ph idx="1"/>
          </p:nvPr>
        </p:nvSpPr>
        <p:spPr>
          <a:xfrm>
            <a:off x="685800" y="1828800"/>
            <a:ext cx="8229600" cy="4724400"/>
          </a:xfrm>
        </p:spPr>
        <p:txBody>
          <a:bodyPr anchor="t"/>
          <a:p>
            <a:pPr algn="just">
              <a:lnSpc>
                <a:spcPct val="90000"/>
              </a:lnSpc>
            </a:pPr>
            <a:r>
              <a:rPr lang="zh-CN" altLang="en-US" sz="2800" b="1" dirty="0">
                <a:latin typeface="宋体" panose="02010600030101010101" pitchFamily="2" charset="-122"/>
              </a:rPr>
              <a:t>要说的话：对有理系数多项式因式分解定理成立</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但与复、实系数情形不同</a:t>
            </a:r>
            <a:r>
              <a:rPr lang="en-US" altLang="zh-CN" sz="2800" b="1" dirty="0">
                <a:latin typeface="宋体" panose="02010600030101010101" pitchFamily="2" charset="-122"/>
              </a:rPr>
              <a:t>,</a:t>
            </a:r>
            <a:r>
              <a:rPr lang="zh-CN" altLang="en-US" sz="2800" b="1" dirty="0">
                <a:latin typeface="宋体" panose="02010600030101010101" pitchFamily="2" charset="-122"/>
              </a:rPr>
              <a:t>给出一个有理系数多项式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往往很难判定它是否可约</a:t>
            </a:r>
            <a:r>
              <a:rPr lang="en-US" altLang="zh-CN" sz="2800" b="1" dirty="0">
                <a:latin typeface="宋体" panose="02010600030101010101" pitchFamily="2" charset="-122"/>
              </a:rPr>
              <a:t>,</a:t>
            </a:r>
            <a:r>
              <a:rPr lang="zh-CN" altLang="en-US" sz="2800" b="1" dirty="0">
                <a:latin typeface="宋体" panose="02010600030101010101" pitchFamily="2" charset="-122"/>
              </a:rPr>
              <a:t>并且对任意的正整数</a:t>
            </a:r>
            <a:r>
              <a:rPr lang="en-US" altLang="zh-CN" sz="2800" b="1" i="1">
                <a:latin typeface="Times New Roman" panose="02020803070505020304" pitchFamily="18" charset="0"/>
              </a:rPr>
              <a:t>n</a:t>
            </a:r>
            <a:r>
              <a:rPr lang="zh-CN" altLang="en-US" sz="2800" b="1" dirty="0">
                <a:latin typeface="宋体" panose="02010600030101010101" pitchFamily="2" charset="-122"/>
              </a:rPr>
              <a:t>都</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有</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因此我们不一般讨论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它的分解定理，而只给出如下讨论：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algn="just">
              <a:lnSpc>
                <a:spcPct val="90000"/>
              </a:lnSpc>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①</a:t>
            </a:r>
            <a:r>
              <a:rPr lang="zh-CN" altLang="en-US" sz="2800" b="1" dirty="0">
                <a:latin typeface="宋体" panose="02010600030101010101" pitchFamily="2" charset="-122"/>
              </a:rPr>
              <a:t>有理系数多项式的因式分解可归结为整系数多</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项式的因式分解问题；</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②</a:t>
            </a:r>
            <a:r>
              <a:rPr lang="zh-CN" altLang="en-US" sz="2800" b="1" dirty="0">
                <a:latin typeface="宋体" panose="02010600030101010101" pitchFamily="2" charset="-122"/>
              </a:rPr>
              <a:t>如何判别、求出有理系数多项式的有理根；</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③</a:t>
            </a:r>
            <a:r>
              <a:rPr lang="zh-CN" altLang="en-US" sz="2800" b="1" dirty="0">
                <a:latin typeface="宋体" panose="02010600030101010101" pitchFamily="2" charset="-122"/>
              </a:rPr>
              <a:t>举例说明存在</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29" name="标题 309249"/>
          <p:cNvSpPr>
            <a:spLocks noGrp="1"/>
          </p:cNvSpPr>
          <p:nvPr>
            <p:ph type="title"/>
          </p:nvPr>
        </p:nvSpPr>
        <p:spPr>
          <a:xfrm>
            <a:off x="566738" y="547688"/>
            <a:ext cx="2557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本原多项式</a:t>
            </a:r>
            <a:endParaRPr lang="zh-CN" altLang="en-US" sz="2800" b="1">
              <a:latin typeface="Times New Roman" panose="02020803070505020304" pitchFamily="18" charset="0"/>
              <a:ea typeface="宋体" panose="02010600030101010101" pitchFamily="2" charset="-122"/>
            </a:endParaRPr>
          </a:p>
        </p:txBody>
      </p:sp>
      <p:sp>
        <p:nvSpPr>
          <p:cNvPr id="309251" name="内容占位符 309250"/>
          <p:cNvSpPr>
            <a:spLocks noGrp="1"/>
          </p:cNvSpPr>
          <p:nvPr>
            <p:ph idx="1"/>
          </p:nvPr>
        </p:nvSpPr>
        <p:spPr>
          <a:xfrm>
            <a:off x="609600" y="1219200"/>
            <a:ext cx="8458200" cy="2057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   </a:t>
            </a:r>
            <a:r>
              <a:rPr lang="zh-CN" altLang="en-US" sz="2800" b="1" dirty="0">
                <a:latin typeface="宋体" panose="02010600030101010101" pitchFamily="2" charset="-122"/>
              </a:rPr>
              <a:t>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cs typeface="Times New Roman Bold Italic" panose="02020803070505020304" charset="0"/>
              </a:rPr>
              <a:t>n</a:t>
            </a:r>
            <a:r>
              <a:rPr lang="en-US" altLang="zh-CN" sz="2800" b="1" baseline="30000">
                <a:latin typeface="宋体" panose="02010600030101010101" pitchFamily="2" charset="-122"/>
              </a:rPr>
              <a:t>-1</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是一个非零</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的整系数多项式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如果它的各项系数</a:t>
            </a:r>
            <a:r>
              <a:rPr lang="en-US" altLang="zh-CN" sz="2800" b="1" i="1" err="1">
                <a:latin typeface="Times New Roman" panose="02020803070505020304" pitchFamily="18" charset="0"/>
              </a:rPr>
              <a:t>b</a:t>
            </a:r>
            <a:r>
              <a:rPr lang="en-US" altLang="zh-CN" sz="2800" b="1" i="1" baseline="-25000" err="1">
                <a:latin typeface="Times New Roman" panose="02020803070505020304" pitchFamily="18" charset="0"/>
              </a:rPr>
              <a:t>n</a:t>
            </a:r>
            <a:r>
              <a:rPr lang="en-US" altLang="zh-CN" sz="2800" b="1" i="1" baseline="-25000">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buNone/>
            </a:pPr>
            <a:r>
              <a:rPr lang="zh-CN" altLang="en-US" sz="2800" b="1" dirty="0">
                <a:latin typeface="宋体" panose="02010600030101010101" pitchFamily="2" charset="-122"/>
              </a:rPr>
              <a:t>除去</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外没有其他的公因子</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宋体" panose="02010600030101010101" pitchFamily="2" charset="-122"/>
                <a:sym typeface="Symbol" pitchFamily="18" charset="2"/>
              </a:rPr>
              <a:t>称</a:t>
            </a:r>
            <a:r>
              <a:rPr lang="zh-CN" altLang="en-US" sz="2800" b="1" dirty="0">
                <a:latin typeface="宋体" panose="02010600030101010101" pitchFamily="2" charset="-122"/>
              </a:rPr>
              <a:t>为一个</a:t>
            </a:r>
            <a:r>
              <a:rPr lang="zh-CN" altLang="en-US" sz="2800" b="1" dirty="0">
                <a:solidFill>
                  <a:schemeClr val="tx2"/>
                </a:solidFill>
                <a:latin typeface="黑体" panose="02010600030101010101" pitchFamily="2" charset="-122"/>
                <a:ea typeface="黑体" panose="02010600030101010101" pitchFamily="2" charset="-122"/>
              </a:rPr>
              <a:t>本原多</a:t>
            </a:r>
            <a:endParaRPr lang="zh-CN" altLang="en-US" sz="2800" b="1" dirty="0">
              <a:solidFill>
                <a:schemeClr val="tx2"/>
              </a:solidFill>
              <a:latin typeface="黑体" panose="02010600030101010101" pitchFamily="2" charset="-122"/>
              <a:ea typeface="黑体" panose="02010600030101010101" pitchFamily="2" charset="-122"/>
            </a:endParaRPr>
          </a:p>
          <a:p>
            <a:pPr>
              <a:buNone/>
            </a:pPr>
            <a:r>
              <a:rPr lang="zh-CN" altLang="en-US" sz="2800" b="1" dirty="0">
                <a:solidFill>
                  <a:schemeClr val="tx2"/>
                </a:solidFill>
                <a:latin typeface="黑体" panose="02010600030101010101" pitchFamily="2" charset="-122"/>
                <a:ea typeface="黑体" panose="02010600030101010101" pitchFamily="2" charset="-122"/>
              </a:rPr>
              <a:t>项式</a:t>
            </a:r>
            <a:r>
              <a:rPr lang="en-US" altLang="zh-CN" sz="2800" b="1">
                <a:solidFill>
                  <a:schemeClr val="tx2"/>
                </a:solidFill>
                <a:latin typeface="宋体" panose="02010600030101010101" pitchFamily="2" charset="-122"/>
              </a:rPr>
              <a:t>.</a:t>
            </a:r>
            <a:endParaRPr lang="en-US" altLang="zh-CN" sz="2800" b="1"/>
          </a:p>
        </p:txBody>
      </p:sp>
      <p:sp>
        <p:nvSpPr>
          <p:cNvPr id="309252" name="线形标注 2 309251"/>
          <p:cNvSpPr/>
          <p:nvPr/>
        </p:nvSpPr>
        <p:spPr>
          <a:xfrm>
            <a:off x="4800600" y="457200"/>
            <a:ext cx="1524000" cy="457200"/>
          </a:xfrm>
          <a:prstGeom prst="borderCallout2">
            <a:avLst>
              <a:gd name="adj1" fmla="val 25000"/>
              <a:gd name="adj2" fmla="val -5000"/>
              <a:gd name="adj3" fmla="val 25000"/>
              <a:gd name="adj4" fmla="val -5000"/>
              <a:gd name="adj5" fmla="val 415625"/>
              <a:gd name="adj6" fmla="val -141875"/>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系数互素</a:t>
            </a:r>
            <a:endParaRPr lang="zh-CN" altLang="en-US" sz="2400" b="1">
              <a:latin typeface="Times New Roman" panose="02020803070505020304" pitchFamily="18" charset="0"/>
              <a:ea typeface="宋体" panose="02010600030101010101" pitchFamily="2" charset="-122"/>
            </a:endParaRPr>
          </a:p>
        </p:txBody>
      </p:sp>
      <p:graphicFrame>
        <p:nvGraphicFramePr>
          <p:cNvPr id="309253" name="对象 309252"/>
          <p:cNvGraphicFramePr/>
          <p:nvPr/>
        </p:nvGraphicFramePr>
        <p:xfrm>
          <a:off x="2239963" y="3984625"/>
          <a:ext cx="6089650" cy="938213"/>
        </p:xfrm>
        <a:graphic>
          <a:graphicData uri="http://schemas.openxmlformats.org/presentationml/2006/ole">
            <mc:AlternateContent xmlns:mc="http://schemas.openxmlformats.org/markup-compatibility/2006">
              <mc:Choice xmlns:v="urn:schemas-microsoft-com:vml" Requires="v">
                <p:oleObj spid="_x0000_s3086" name="" r:id="rId1" imgW="2639060" imgH="405765" progId="Equation.3">
                  <p:embed/>
                </p:oleObj>
              </mc:Choice>
              <mc:Fallback>
                <p:oleObj name="" r:id="rId1" imgW="2639060" imgH="405765" progId="Equation.3">
                  <p:embed/>
                  <p:pic>
                    <p:nvPicPr>
                      <p:cNvPr id="0" name="图片 3085"/>
                      <p:cNvPicPr/>
                      <p:nvPr/>
                    </p:nvPicPr>
                    <p:blipFill>
                      <a:blip r:embed="rId2"/>
                      <a:stretch>
                        <a:fillRect/>
                      </a:stretch>
                    </p:blipFill>
                    <p:spPr>
                      <a:xfrm>
                        <a:off x="2239963" y="3984625"/>
                        <a:ext cx="6089650" cy="938213"/>
                      </a:xfrm>
                      <a:prstGeom prst="rect">
                        <a:avLst/>
                      </a:prstGeom>
                      <a:noFill/>
                      <a:ln w="38100">
                        <a:noFill/>
                        <a:miter/>
                      </a:ln>
                    </p:spPr>
                  </p:pic>
                </p:oleObj>
              </mc:Fallback>
            </mc:AlternateContent>
          </a:graphicData>
        </a:graphic>
      </p:graphicFrame>
      <p:graphicFrame>
        <p:nvGraphicFramePr>
          <p:cNvPr id="309254" name="对象 309253"/>
          <p:cNvGraphicFramePr/>
          <p:nvPr/>
        </p:nvGraphicFramePr>
        <p:xfrm>
          <a:off x="1752600" y="4791075"/>
          <a:ext cx="6499225" cy="938213"/>
        </p:xfrm>
        <a:graphic>
          <a:graphicData uri="http://schemas.openxmlformats.org/presentationml/2006/ole">
            <mc:AlternateContent xmlns:mc="http://schemas.openxmlformats.org/markup-compatibility/2006">
              <mc:Choice xmlns:v="urn:schemas-microsoft-com:vml" Requires="v">
                <p:oleObj spid="_x0000_s3087" name="" r:id="rId3" imgW="2816860" imgH="405765" progId="Equation.3">
                  <p:embed/>
                </p:oleObj>
              </mc:Choice>
              <mc:Fallback>
                <p:oleObj name="" r:id="rId3" imgW="2816860" imgH="405765" progId="Equation.3">
                  <p:embed/>
                  <p:pic>
                    <p:nvPicPr>
                      <p:cNvPr id="0" name="图片 3086"/>
                      <p:cNvPicPr/>
                      <p:nvPr/>
                    </p:nvPicPr>
                    <p:blipFill>
                      <a:blip r:embed="rId4"/>
                      <a:stretch>
                        <a:fillRect/>
                      </a:stretch>
                    </p:blipFill>
                    <p:spPr>
                      <a:xfrm>
                        <a:off x="1752600" y="4791075"/>
                        <a:ext cx="6499225" cy="938213"/>
                      </a:xfrm>
                      <a:prstGeom prst="rect">
                        <a:avLst/>
                      </a:prstGeom>
                      <a:noFill/>
                      <a:ln w="38100">
                        <a:noFill/>
                        <a:miter/>
                      </a:ln>
                    </p:spPr>
                  </p:pic>
                </p:oleObj>
              </mc:Fallback>
            </mc:AlternateContent>
          </a:graphicData>
        </a:graphic>
      </p:graphicFrame>
      <p:sp>
        <p:nvSpPr>
          <p:cNvPr id="309255" name="线形标注 2 309254"/>
          <p:cNvSpPr/>
          <p:nvPr/>
        </p:nvSpPr>
        <p:spPr>
          <a:xfrm>
            <a:off x="7239000" y="4638675"/>
            <a:ext cx="1752600" cy="457200"/>
          </a:xfrm>
          <a:prstGeom prst="borderCallout2">
            <a:avLst>
              <a:gd name="adj1" fmla="val 25000"/>
              <a:gd name="adj2" fmla="val -4347"/>
              <a:gd name="adj3" fmla="val 25000"/>
              <a:gd name="adj4" fmla="val -4347"/>
              <a:gd name="adj5" fmla="val 88194"/>
              <a:gd name="adj6" fmla="val -22824"/>
            </a:avLst>
          </a:prstGeom>
          <a:solidFill>
            <a:srgbClr val="FFFF66"/>
          </a:solidFill>
          <a:ln w="12700" cap="flat" cmpd="sng">
            <a:solidFill>
              <a:schemeClr val="tx1"/>
            </a:solidFill>
            <a:prstDash val="solid"/>
            <a:miter/>
            <a:headEnd type="none" w="med" len="med"/>
            <a:tailEnd type="none" w="med" len="med"/>
          </a:ln>
        </p:spPr>
        <p:txBody>
          <a:bodyPr anchor="t"/>
          <a:p>
            <a:pPr indent="0"/>
            <a:r>
              <a:rPr lang="zh-CN" altLang="en-US" sz="2400" b="1" dirty="0">
                <a:latin typeface="Verdana" panose="020B08040305040B0204" pitchFamily="34" charset="0"/>
                <a:ea typeface="宋体" panose="02010600030101010101" pitchFamily="2" charset="-122"/>
              </a:rPr>
              <a:t>本原多项式</a:t>
            </a:r>
            <a:endParaRPr lang="zh-CN" altLang="en-US" sz="2400" b="1">
              <a:latin typeface="Verdana" panose="020B08040305040B0204" pitchFamily="34" charset="0"/>
              <a:ea typeface="宋体" panose="02010600030101010101" pitchFamily="2" charset="-122"/>
            </a:endParaRPr>
          </a:p>
        </p:txBody>
      </p:sp>
      <p:sp>
        <p:nvSpPr>
          <p:cNvPr id="309256" name="线形标注 2 309255"/>
          <p:cNvSpPr/>
          <p:nvPr/>
        </p:nvSpPr>
        <p:spPr>
          <a:xfrm>
            <a:off x="6400800" y="5781675"/>
            <a:ext cx="1219200" cy="457200"/>
          </a:xfrm>
          <a:prstGeom prst="borderCallout2">
            <a:avLst>
              <a:gd name="adj1" fmla="val 25000"/>
              <a:gd name="adj2" fmla="val -6250"/>
              <a:gd name="adj3" fmla="val 25000"/>
              <a:gd name="adj4" fmla="val -6250"/>
              <a:gd name="adj5" fmla="val -27431"/>
              <a:gd name="adj6" fmla="val -41148"/>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有理数</a:t>
            </a:r>
            <a:endParaRPr lang="zh-CN" altLang="en-US" sz="2400" b="1">
              <a:latin typeface="Times New Roman" panose="02020803070505020304" pitchFamily="18" charset="0"/>
              <a:ea typeface="宋体" panose="02010600030101010101" pitchFamily="2" charset="-122"/>
            </a:endParaRPr>
          </a:p>
        </p:txBody>
      </p:sp>
      <p:sp>
        <p:nvSpPr>
          <p:cNvPr id="309257" name="文本框 309256"/>
          <p:cNvSpPr txBox="1"/>
          <p:nvPr/>
        </p:nvSpPr>
        <p:spPr>
          <a:xfrm>
            <a:off x="838200" y="5934075"/>
            <a:ext cx="3505200" cy="519113"/>
          </a:xfrm>
          <a:prstGeom prst="rect">
            <a:avLst/>
          </a:prstGeom>
          <a:noFill/>
          <a:ln w="9525">
            <a:noFill/>
          </a:ln>
        </p:spPr>
        <p:txBody>
          <a:bodyPr anchor="t">
            <a:spAutoFit/>
          </a:bodyPr>
          <a:p>
            <a:pPr indent="0" algn="ctr">
              <a:spcBef>
                <a:spcPct val="50000"/>
              </a:spcBef>
            </a:pPr>
            <a:r>
              <a:rPr lang="zh-CN" altLang="en-US" sz="2800" b="1" dirty="0">
                <a:latin typeface="Verdana" panose="020B08040305040B0204" pitchFamily="34" charset="0"/>
                <a:ea typeface="宋体" panose="02010600030101010101" pitchFamily="2" charset="-122"/>
              </a:rPr>
              <a:t>一般地，有如下结论</a:t>
            </a:r>
            <a:endParaRPr lang="zh-CN" altLang="en-US" sz="2800" b="1">
              <a:latin typeface="Verdana" panose="020B08040305040B0204" pitchFamily="34" charset="0"/>
              <a:ea typeface="宋体" panose="02010600030101010101" pitchFamily="2" charset="-122"/>
            </a:endParaRPr>
          </a:p>
        </p:txBody>
      </p:sp>
      <p:sp>
        <p:nvSpPr>
          <p:cNvPr id="309258" name="矩形 309257"/>
          <p:cNvSpPr/>
          <p:nvPr/>
        </p:nvSpPr>
        <p:spPr>
          <a:xfrm>
            <a:off x="872966" y="3465513"/>
            <a:ext cx="8202930" cy="521970"/>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例如，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2</a:t>
            </a:r>
            <a:r>
              <a:rPr lang="zh-CN" altLang="en-US" sz="2800" dirty="0">
                <a:latin typeface="Times New Roman" panose="02020803070505020304" pitchFamily="18" charset="0"/>
                <a:ea typeface="宋体" panose="02010600030101010101" pitchFamily="2" charset="-122"/>
              </a:rPr>
              <a:t>为一个</a:t>
            </a:r>
            <a:r>
              <a:rPr lang="zh-CN" altLang="en-US" sz="2800" dirty="0">
                <a:latin typeface="Verdana" panose="020B08040305040B0204" pitchFamily="34" charset="0"/>
                <a:ea typeface="宋体" panose="02010600030101010101" pitchFamily="2" charset="-122"/>
              </a:rPr>
              <a:t>本原多项式</a:t>
            </a:r>
            <a:r>
              <a:rPr lang="en-US" altLang="zh-CN" sz="2800">
                <a:latin typeface="Times New Roman" panose="02020803070505020304" pitchFamily="18"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charRg st="0" end="44"/>
                                            </p:txEl>
                                          </p:spTgt>
                                        </p:tgtEl>
                                        <p:attrNameLst>
                                          <p:attrName>style.visibility</p:attrName>
                                        </p:attrNameLst>
                                      </p:cBhvr>
                                      <p:to>
                                        <p:strVal val="visible"/>
                                      </p:to>
                                    </p:set>
                                    <p:animEffect transition="in" filter="wipe(left)">
                                      <p:cBhvr>
                                        <p:cTn id="7" dur="500"/>
                                        <p:tgtEl>
                                          <p:spTgt spid="3092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charRg st="44" end="77"/>
                                            </p:txEl>
                                          </p:spTgt>
                                        </p:tgtEl>
                                        <p:attrNameLst>
                                          <p:attrName>style.visibility</p:attrName>
                                        </p:attrNameLst>
                                      </p:cBhvr>
                                      <p:to>
                                        <p:strVal val="visible"/>
                                      </p:to>
                                    </p:set>
                                    <p:animEffect transition="in" filter="wipe(left)">
                                      <p:cBhvr>
                                        <p:cTn id="12" dur="500"/>
                                        <p:tgtEl>
                                          <p:spTgt spid="309251">
                                            <p:txEl>
                                              <p:charRg st="44"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1">
                                            <p:txEl>
                                              <p:charRg st="77" end="104"/>
                                            </p:txEl>
                                          </p:spTgt>
                                        </p:tgtEl>
                                        <p:attrNameLst>
                                          <p:attrName>style.visibility</p:attrName>
                                        </p:attrNameLst>
                                      </p:cBhvr>
                                      <p:to>
                                        <p:strVal val="visible"/>
                                      </p:to>
                                    </p:set>
                                    <p:animEffect transition="in" filter="wipe(left)">
                                      <p:cBhvr>
                                        <p:cTn id="17" dur="500"/>
                                        <p:tgtEl>
                                          <p:spTgt spid="309251">
                                            <p:txEl>
                                              <p:charRg st="7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1">
                                            <p:txEl>
                                              <p:charRg st="104" end="108"/>
                                            </p:txEl>
                                          </p:spTgt>
                                        </p:tgtEl>
                                        <p:attrNameLst>
                                          <p:attrName>style.visibility</p:attrName>
                                        </p:attrNameLst>
                                      </p:cBhvr>
                                      <p:to>
                                        <p:strVal val="visible"/>
                                      </p:to>
                                    </p:set>
                                    <p:animEffect transition="in" filter="wipe(left)">
                                      <p:cBhvr>
                                        <p:cTn id="22" dur="500"/>
                                        <p:tgtEl>
                                          <p:spTgt spid="309251">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9258"/>
                                        </p:tgtEl>
                                        <p:attrNameLst>
                                          <p:attrName>style.visibility</p:attrName>
                                        </p:attrNameLst>
                                      </p:cBhvr>
                                      <p:to>
                                        <p:strVal val="visible"/>
                                      </p:to>
                                    </p:set>
                                    <p:animEffect transition="in" filter="wipe(left)">
                                      <p:cBhvr>
                                        <p:cTn id="31" dur="500"/>
                                        <p:tgtEl>
                                          <p:spTgt spid="3092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9253"/>
                                        </p:tgtEl>
                                        <p:attrNameLst>
                                          <p:attrName>style.visibility</p:attrName>
                                        </p:attrNameLst>
                                      </p:cBhvr>
                                      <p:to>
                                        <p:strVal val="visible"/>
                                      </p:to>
                                    </p:set>
                                    <p:animEffect transition="in" filter="wipe(left)">
                                      <p:cBhvr>
                                        <p:cTn id="36" dur="500"/>
                                        <p:tgtEl>
                                          <p:spTgt spid="3092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9254"/>
                                        </p:tgtEl>
                                        <p:attrNameLst>
                                          <p:attrName>style.visibility</p:attrName>
                                        </p:attrNameLst>
                                      </p:cBhvr>
                                      <p:to>
                                        <p:strVal val="visible"/>
                                      </p:to>
                                    </p:set>
                                    <p:animEffect transition="in" filter="wipe(left)">
                                      <p:cBhvr>
                                        <p:cTn id="41" dur="500"/>
                                        <p:tgtEl>
                                          <p:spTgt spid="3092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925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925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9257"/>
                                        </p:tgtEl>
                                        <p:attrNameLst>
                                          <p:attrName>style.visibility</p:attrName>
                                        </p:attrNameLst>
                                      </p:cBhvr>
                                      <p:to>
                                        <p:strVal val="visible"/>
                                      </p:to>
                                    </p:set>
                                    <p:animEffect transition="in" filter="wipe(left)">
                                      <p:cBhvr>
                                        <p:cTn id="54" dur="500"/>
                                        <p:tgtEl>
                                          <p:spTgt spid="30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5" grpId="0" animBg="1"/>
      <p:bldP spid="309256" grpId="0" animBg="1"/>
      <p:bldP spid="309257" grpId="0"/>
      <p:bldP spid="309258"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内容占位符 310273"/>
          <p:cNvSpPr>
            <a:spLocks noGrp="1"/>
          </p:cNvSpPr>
          <p:nvPr>
            <p:ph idx="1"/>
          </p:nvPr>
        </p:nvSpPr>
        <p:spPr>
          <a:xfrm>
            <a:off x="127635" y="200025"/>
            <a:ext cx="8458200" cy="2590800"/>
          </a:xfrm>
        </p:spPr>
        <p:txBody>
          <a:bodyPr anchor="t"/>
          <a:p>
            <a:pPr>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定理   </a:t>
            </a:r>
            <a:r>
              <a:rPr lang="zh-CN" altLang="en-US" sz="2800" b="1" dirty="0">
                <a:latin typeface="宋体" panose="02010600030101010101" pitchFamily="2" charset="-122"/>
              </a:rPr>
              <a:t>任何一个非零的有理系数多项式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都可表</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为一个有理数</a:t>
            </a:r>
            <a:r>
              <a:rPr lang="en-US" altLang="zh-CN" sz="2800" b="1" i="1">
                <a:latin typeface="Times New Roman" panose="02020803070505020304" pitchFamily="18" charset="0"/>
              </a:rPr>
              <a:t>r</a:t>
            </a:r>
            <a:r>
              <a:rPr lang="zh-CN" altLang="en-US" sz="2800" b="1" dirty="0">
                <a:latin typeface="宋体" panose="02010600030101010101" pitchFamily="2" charset="-122"/>
              </a:rPr>
              <a:t>与一个本原多项式的乘积</a:t>
            </a:r>
            <a:r>
              <a:rPr lang="en-US" altLang="zh-CN" sz="2800" b="1" dirty="0">
                <a:latin typeface="宋体" panose="02010600030101010101" pitchFamily="2" charset="-122"/>
              </a:rPr>
              <a:t>,</a:t>
            </a:r>
            <a:r>
              <a:rPr lang="zh-CN" altLang="en-US" sz="2800" b="1" dirty="0">
                <a:latin typeface="宋体" panose="02010600030101010101" pitchFamily="2" charset="-122"/>
              </a:rPr>
              <a:t>且这种表示</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法除差一个正负号外是唯一的</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latin typeface="Times New Roman" panose="02020803070505020304" pitchFamily="18" charset="0"/>
                <a:sym typeface="Wingdings" panose="05000000000000000000" pitchFamily="2" charset="2"/>
              </a:rPr>
              <a:t>(</a:t>
            </a:r>
            <a:r>
              <a:rPr lang="zh-CN" altLang="en-US" sz="2800" b="1" dirty="0">
                <a:solidFill>
                  <a:schemeClr val="tx2"/>
                </a:solidFill>
                <a:latin typeface="Times New Roman" panose="02020803070505020304" pitchFamily="18" charset="0"/>
                <a:sym typeface="Wingdings" panose="05000000000000000000" pitchFamily="2" charset="2"/>
              </a:rPr>
              <a:t>存在性</a:t>
            </a:r>
            <a:r>
              <a:rPr lang="en-US" altLang="zh-CN" sz="2800" b="1" dirty="0">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endParaRPr>
          </a:p>
        </p:txBody>
      </p:sp>
      <p:graphicFrame>
        <p:nvGraphicFramePr>
          <p:cNvPr id="310275" name="对象 310274"/>
          <p:cNvGraphicFramePr/>
          <p:nvPr/>
        </p:nvGraphicFramePr>
        <p:xfrm>
          <a:off x="4661535" y="3325495"/>
          <a:ext cx="3454400" cy="938213"/>
        </p:xfrm>
        <a:graphic>
          <a:graphicData uri="http://schemas.openxmlformats.org/presentationml/2006/ole">
            <mc:AlternateContent xmlns:mc="http://schemas.openxmlformats.org/markup-compatibility/2006">
              <mc:Choice xmlns:v="urn:schemas-microsoft-com:vml" Requires="v">
                <p:oleObj spid="_x0000_s3088" name="" r:id="rId1" imgW="1497330" imgH="405765" progId="Equation.3">
                  <p:embed/>
                </p:oleObj>
              </mc:Choice>
              <mc:Fallback>
                <p:oleObj name="" r:id="rId1" imgW="1497330" imgH="405765" progId="Equation.3">
                  <p:embed/>
                  <p:pic>
                    <p:nvPicPr>
                      <p:cNvPr id="0" name="图片 3087"/>
                      <p:cNvPicPr/>
                      <p:nvPr/>
                    </p:nvPicPr>
                    <p:blipFill>
                      <a:blip r:embed="rId2"/>
                      <a:stretch>
                        <a:fillRect/>
                      </a:stretch>
                    </p:blipFill>
                    <p:spPr>
                      <a:xfrm>
                        <a:off x="4661535" y="3325495"/>
                        <a:ext cx="3454400" cy="938213"/>
                      </a:xfrm>
                      <a:prstGeom prst="rect">
                        <a:avLst/>
                      </a:prstGeom>
                      <a:noFill/>
                      <a:ln w="38100">
                        <a:noFill/>
                        <a:miter/>
                      </a:ln>
                    </p:spPr>
                  </p:pic>
                </p:oleObj>
              </mc:Fallback>
            </mc:AlternateContent>
          </a:graphicData>
        </a:graphic>
      </p:graphicFrame>
      <p:sp>
        <p:nvSpPr>
          <p:cNvPr id="310276" name="文本框 310275"/>
          <p:cNvSpPr txBox="1"/>
          <p:nvPr/>
        </p:nvSpPr>
        <p:spPr>
          <a:xfrm>
            <a:off x="136525" y="2943860"/>
            <a:ext cx="82296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选适当的数</a:t>
            </a:r>
            <a:r>
              <a:rPr lang="en-US" altLang="zh-CN" sz="2800" b="1" i="1">
                <a:latin typeface="Times New Roman" panose="02020803070505020304" pitchFamily="18" charset="0"/>
                <a:ea typeface="宋体" panose="02010600030101010101" pitchFamily="2" charset="-122"/>
              </a:rPr>
              <a:t>c</a:t>
            </a:r>
            <a:r>
              <a:rPr lang="zh-CN" altLang="en-US" sz="2800" b="1" dirty="0">
                <a:latin typeface="Times New Roman" panose="02020803070505020304" pitchFamily="18" charset="0"/>
                <a:ea typeface="宋体" panose="02010600030101010101" pitchFamily="2" charset="-122"/>
              </a:rPr>
              <a:t>可使</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为整系数</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提取</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各系数的</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公因子，有</a:t>
            </a:r>
            <a:r>
              <a:rPr lang="zh-CN" altLang="en-US" sz="2800" b="1" i="1" dirty="0">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dg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                                      </a:t>
            </a:r>
            <a:r>
              <a:rPr lang="zh-CN" altLang="en-US" sz="2800" b="1">
                <a:latin typeface="Times New Roman" panose="02020803070505020304" pitchFamily="18" charset="0"/>
                <a:sym typeface="+mn-ea"/>
              </a:rPr>
              <a:t>，</a:t>
            </a:r>
            <a:endParaRPr lang="zh-CN" altLang="en-US" sz="2800" b="1">
              <a:latin typeface="Times New Roman" panose="02020803070505020304" pitchFamily="18" charset="0"/>
              <a:ea typeface="宋体" panose="02010600030101010101" pitchFamily="2" charset="-122"/>
            </a:endParaRPr>
          </a:p>
        </p:txBody>
      </p:sp>
      <p:graphicFrame>
        <p:nvGraphicFramePr>
          <p:cNvPr id="310277" name="对象 310276"/>
          <p:cNvGraphicFramePr/>
          <p:nvPr/>
        </p:nvGraphicFramePr>
        <p:xfrm>
          <a:off x="1143000" y="2294890"/>
          <a:ext cx="7223125" cy="660400"/>
        </p:xfrm>
        <a:graphic>
          <a:graphicData uri="http://schemas.openxmlformats.org/presentationml/2006/ole">
            <mc:AlternateContent xmlns:mc="http://schemas.openxmlformats.org/markup-compatibility/2006">
              <mc:Choice xmlns:v="urn:schemas-microsoft-com:vml" Requires="v">
                <p:oleObj spid="_x0000_s3089" name="" r:id="rId3" imgW="3034030" imgH="241300" progId="Equation.3">
                  <p:embed/>
                </p:oleObj>
              </mc:Choice>
              <mc:Fallback>
                <p:oleObj name="" r:id="rId3" imgW="3034030" imgH="241300" progId="Equation.3">
                  <p:embed/>
                  <p:pic>
                    <p:nvPicPr>
                      <p:cNvPr id="0" name="图片 3088"/>
                      <p:cNvPicPr/>
                      <p:nvPr/>
                    </p:nvPicPr>
                    <p:blipFill>
                      <a:blip r:embed="rId4"/>
                      <a:stretch>
                        <a:fillRect/>
                      </a:stretch>
                    </p:blipFill>
                    <p:spPr>
                      <a:xfrm>
                        <a:off x="1143000" y="2294890"/>
                        <a:ext cx="7223125" cy="660400"/>
                      </a:xfrm>
                      <a:prstGeom prst="rect">
                        <a:avLst/>
                      </a:prstGeom>
                      <a:noFill/>
                      <a:ln w="38100">
                        <a:noFill/>
                        <a:miter/>
                      </a:ln>
                    </p:spPr>
                  </p:pic>
                </p:oleObj>
              </mc:Fallback>
            </mc:AlternateContent>
          </a:graphicData>
        </a:graphic>
      </p:graphicFrame>
      <p:sp>
        <p:nvSpPr>
          <p:cNvPr id="310278" name="文本框 310277"/>
          <p:cNvSpPr txBox="1"/>
          <p:nvPr/>
        </p:nvSpPr>
        <p:spPr>
          <a:xfrm>
            <a:off x="136525" y="4265295"/>
            <a:ext cx="8895080" cy="2416810"/>
          </a:xfrm>
          <a:prstGeom prst="rect">
            <a:avLst/>
          </a:prstGeom>
          <a:noFill/>
          <a:ln w="9525">
            <a:noFill/>
          </a:ln>
        </p:spPr>
        <p:txBody>
          <a:bodyPr wrap="square" anchor="t">
            <a:spAutoFit/>
          </a:bodyPr>
          <a:p>
            <a:pPr indent="0">
              <a:spcBef>
                <a:spcPct val="50000"/>
              </a:spcBef>
            </a:pPr>
            <a:r>
              <a:rPr lang="zh-CN" altLang="en-US" sz="2800" b="1" dirty="0">
                <a:latin typeface="Verdana" panose="020B08040305040B0204" pitchFamily="34" charset="0"/>
                <a:ea typeface="宋体" panose="02010600030101010101" pitchFamily="2" charset="-122"/>
              </a:rPr>
              <a:t>这里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的系数互素，</a:t>
            </a:r>
            <a:r>
              <a:rPr lang="en-US" altLang="zh-CN" sz="2800" b="1" i="1">
                <a:latin typeface="Times New Roman" panose="02020803070505020304" pitchFamily="18" charset="0"/>
                <a:ea typeface="宋体" panose="02010600030101010101" pitchFamily="2" charset="-122"/>
              </a:rPr>
              <a:t>r </a:t>
            </a:r>
            <a:r>
              <a:rPr lang="zh-CN" altLang="en-US" sz="2800" b="1" dirty="0">
                <a:latin typeface="Verdana" panose="020B08040305040B0204" pitchFamily="34" charset="0"/>
                <a:ea typeface="宋体" panose="02010600030101010101" pitchFamily="2" charset="-122"/>
              </a:rPr>
              <a:t>为有理数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30000"/>
              </a:lnSpc>
              <a:spcBef>
                <a:spcPct val="50000"/>
              </a:spcBef>
            </a:pPr>
            <a:r>
              <a:rPr lang="en-US" altLang="zh-CN" sz="2800" b="1">
                <a:latin typeface="Times New Roman" panose="02020803070505020304" pitchFamily="18" charset="0"/>
                <a:ea typeface="宋体" panose="02010600030101010101" pitchFamily="2" charset="-122"/>
                <a:sym typeface="Wingdings" panose="05000000000000000000" pitchFamily="2" charset="2"/>
              </a:rPr>
              <a:t>(</a:t>
            </a:r>
            <a:r>
              <a:rPr lang="zh-CN" altLang="en-US" sz="2800" b="1" dirty="0">
                <a:solidFill>
                  <a:schemeClr val="tx2"/>
                </a:solidFill>
                <a:latin typeface="Times New Roman" panose="02020803070505020304" pitchFamily="18" charset="0"/>
                <a:ea typeface="宋体" panose="02010600030101010101" pitchFamily="2" charset="-122"/>
                <a:sym typeface="Wingdings" panose="05000000000000000000" pitchFamily="2" charset="2"/>
              </a:rPr>
              <a:t>唯一性</a:t>
            </a:r>
            <a:r>
              <a:rPr lang="en-US" altLang="zh-CN" sz="2800" b="1" dirty="0">
                <a:latin typeface="Times New Roman" panose="02020803070505020304" pitchFamily="18" charset="0"/>
                <a:ea typeface="宋体" panose="02010600030101010101" pitchFamily="2" charset="-122"/>
                <a:sym typeface="Wingdings" panose="05000000000000000000" pitchFamily="2" charset="2"/>
              </a:rPr>
              <a:t>) </a:t>
            </a:r>
            <a:r>
              <a:rPr lang="zh-CN" altLang="en-US" sz="2800" b="1" dirty="0">
                <a:latin typeface="Times New Roman" panose="02020803070505020304" pitchFamily="18" charset="0"/>
                <a:ea typeface="宋体" panose="02010600030101010101" pitchFamily="2" charset="-122"/>
                <a:sym typeface="Wingdings" panose="05000000000000000000" pitchFamily="2" charset="2"/>
              </a:rPr>
              <a:t>设                                      </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因为</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宋体" panose="02010600030101010101" pitchFamily="2" charset="-122"/>
              </a:rPr>
              <a:t>p</a:t>
            </a:r>
            <a:r>
              <a:rPr lang="en-US" altLang="zh-CN" sz="2800" b="1" baseline="-25000">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zh-CN" altLang="en-US" sz="2800" b="1" dirty="0">
                <a:latin typeface="Times New Roman" panose="02020803070505020304" pitchFamily="18" charset="0"/>
                <a:sym typeface="+mn-ea"/>
              </a:rPr>
              <a:t>于是</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dirty="0">
                <a:latin typeface="Times New Roman" panose="02020803070505020304" pitchFamily="18" charset="0"/>
                <a:sym typeface="+mn-ea"/>
              </a:rPr>
              <a:t>,</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mn-ea"/>
              </a:rPr>
              <a:t>=</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sym typeface="+mn-ea"/>
              </a:rPr>
              <a:t>.(</a:t>
            </a:r>
            <a:r>
              <a:rPr lang="zh-CN" altLang="en-US" sz="2800" b="1">
                <a:latin typeface="Times New Roman" panose="02020803070505020304" pitchFamily="18" charset="0"/>
                <a:sym typeface="+mn-ea"/>
              </a:rPr>
              <a:t>为什么</a:t>
            </a:r>
            <a:r>
              <a:rPr lang="en-US" altLang="zh-CN" sz="2800" b="1">
                <a:latin typeface="Times New Roman" panose="02020803070505020304" pitchFamily="18" charset="0"/>
                <a:sym typeface="+mn-ea"/>
              </a:rPr>
              <a:t>?) </a:t>
            </a:r>
            <a:r>
              <a:rPr lang="zh-CN" altLang="en-US" sz="2800" b="1">
                <a:latin typeface="Times New Roman" panose="02020803070505020304" pitchFamily="18" charset="0"/>
                <a:sym typeface="+mn-ea"/>
              </a:rPr>
              <a:t>因此，</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pic>
        <p:nvPicPr>
          <p:cNvPr id="2" name="334E55B0-647D-440b-865C-3EC943EB4CBC-1" descr="/private/var/folders/9r/h3kgf21j5qvfs55b6j_q3zkc0000gn/T/com.kingsoft.wpsoffice.mac/wpsoffice.PFvlQlwpsoffice"/>
          <p:cNvPicPr>
            <a:picLocks noChangeAspect="1"/>
          </p:cNvPicPr>
          <p:nvPr/>
        </p:nvPicPr>
        <p:blipFill>
          <a:blip r:embed="rId5"/>
          <a:stretch>
            <a:fillRect/>
          </a:stretch>
        </p:blipFill>
        <p:spPr>
          <a:xfrm>
            <a:off x="2059305" y="4983480"/>
            <a:ext cx="3248025" cy="618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xEl>
                                              <p:charRg st="0" end="30"/>
                                            </p:txEl>
                                          </p:spTgt>
                                        </p:tgtEl>
                                        <p:attrNameLst>
                                          <p:attrName>style.visibility</p:attrName>
                                        </p:attrNameLst>
                                      </p:cBhvr>
                                      <p:to>
                                        <p:strVal val="visible"/>
                                      </p:to>
                                    </p:set>
                                    <p:animEffect transition="in" filter="wipe(left)">
                                      <p:cBhvr>
                                        <p:cTn id="7" dur="500"/>
                                        <p:tgtEl>
                                          <p:spTgt spid="31027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4">
                                            <p:txEl>
                                              <p:charRg st="30" end="55"/>
                                            </p:txEl>
                                          </p:spTgt>
                                        </p:tgtEl>
                                        <p:attrNameLst>
                                          <p:attrName>style.visibility</p:attrName>
                                        </p:attrNameLst>
                                      </p:cBhvr>
                                      <p:to>
                                        <p:strVal val="visible"/>
                                      </p:to>
                                    </p:set>
                                    <p:animEffect transition="in" filter="wipe(left)">
                                      <p:cBhvr>
                                        <p:cTn id="12" dur="500"/>
                                        <p:tgtEl>
                                          <p:spTgt spid="310274">
                                            <p:txEl>
                                              <p:char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4">
                                            <p:txEl>
                                              <p:charRg st="55" end="70"/>
                                            </p:txEl>
                                          </p:spTgt>
                                        </p:tgtEl>
                                        <p:attrNameLst>
                                          <p:attrName>style.visibility</p:attrName>
                                        </p:attrNameLst>
                                      </p:cBhvr>
                                      <p:to>
                                        <p:strVal val="visible"/>
                                      </p:to>
                                    </p:set>
                                    <p:animEffect transition="in" filter="wipe(left)">
                                      <p:cBhvr>
                                        <p:cTn id="17" dur="500"/>
                                        <p:tgtEl>
                                          <p:spTgt spid="310274">
                                            <p:txEl>
                                              <p:charRg st="55"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4">
                                            <p:txEl>
                                              <p:charRg st="70" end="80"/>
                                            </p:txEl>
                                          </p:spTgt>
                                        </p:tgtEl>
                                        <p:attrNameLst>
                                          <p:attrName>style.visibility</p:attrName>
                                        </p:attrNameLst>
                                      </p:cBhvr>
                                      <p:to>
                                        <p:strVal val="visible"/>
                                      </p:to>
                                    </p:set>
                                    <p:animEffect transition="in" filter="wipe(left)">
                                      <p:cBhvr>
                                        <p:cTn id="22" dur="500"/>
                                        <p:tgtEl>
                                          <p:spTgt spid="310274">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500"/>
                                        <p:tgtEl>
                                          <p:spTgt spid="310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76">
                                            <p:txEl>
                                              <p:charRg st="0" end="31"/>
                                            </p:txEl>
                                          </p:spTgt>
                                        </p:tgtEl>
                                        <p:attrNameLst>
                                          <p:attrName>style.visibility</p:attrName>
                                        </p:attrNameLst>
                                      </p:cBhvr>
                                      <p:to>
                                        <p:strVal val="visible"/>
                                      </p:to>
                                    </p:set>
                                    <p:animEffect transition="in" filter="wipe(left)">
                                      <p:cBhvr>
                                        <p:cTn id="32" dur="500"/>
                                        <p:tgtEl>
                                          <p:spTgt spid="310276">
                                            <p:txEl>
                                              <p:charRg st="0"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0276">
                                            <p:txEl>
                                              <p:charRg st="31" end="37"/>
                                            </p:txEl>
                                          </p:spTgt>
                                        </p:tgtEl>
                                        <p:attrNameLst>
                                          <p:attrName>style.visibility</p:attrName>
                                        </p:attrNameLst>
                                      </p:cBhvr>
                                      <p:to>
                                        <p:strVal val="visible"/>
                                      </p:to>
                                    </p:set>
                                    <p:animEffect transition="in" filter="wipe(left)">
                                      <p:cBhvr>
                                        <p:cTn id="37" dur="500"/>
                                        <p:tgtEl>
                                          <p:spTgt spid="310276">
                                            <p:txEl>
                                              <p:charRg st="31" end="3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75"/>
                                        </p:tgtEl>
                                        <p:attrNameLst>
                                          <p:attrName>style.visibility</p:attrName>
                                        </p:attrNameLst>
                                      </p:cBhvr>
                                      <p:to>
                                        <p:strVal val="visible"/>
                                      </p:to>
                                    </p:set>
                                    <p:animEffect transition="in" filter="wipe(left)">
                                      <p:cBhvr>
                                        <p:cTn id="41" dur="500"/>
                                        <p:tgtEl>
                                          <p:spTgt spid="310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8">
                                            <p:txEl>
                                              <p:charRg st="0" end="20"/>
                                            </p:txEl>
                                          </p:spTgt>
                                        </p:tgtEl>
                                        <p:attrNameLst>
                                          <p:attrName>style.visibility</p:attrName>
                                        </p:attrNameLst>
                                      </p:cBhvr>
                                      <p:to>
                                        <p:strVal val="visible"/>
                                      </p:to>
                                    </p:set>
                                    <p:animEffect transition="in" filter="wipe(left)">
                                      <p:cBhvr>
                                        <p:cTn id="46" dur="500"/>
                                        <p:tgtEl>
                                          <p:spTgt spid="31027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0278">
                                            <p:txEl>
                                              <p:charRg st="20" end="73"/>
                                            </p:txEl>
                                          </p:spTgt>
                                        </p:tgtEl>
                                        <p:attrNameLst>
                                          <p:attrName>style.visibility</p:attrName>
                                        </p:attrNameLst>
                                      </p:cBhvr>
                                      <p:to>
                                        <p:strVal val="visible"/>
                                      </p:to>
                                    </p:set>
                                    <p:animEffect transition="in" filter="wipe(left)">
                                      <p:cBhvr>
                                        <p:cTn id="56" dur="500"/>
                                        <p:tgtEl>
                                          <p:spTgt spid="310278">
                                            <p:txEl>
                                              <p:charRg st="2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276" grpId="0" uiExpand="1" build="p"/>
      <p:bldP spid="310278"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内容占位符 311297"/>
          <p:cNvSpPr>
            <a:spLocks noGrp="1"/>
          </p:cNvSpPr>
          <p:nvPr>
            <p:ph idx="1"/>
          </p:nvPr>
        </p:nvSpPr>
        <p:spPr>
          <a:xfrm>
            <a:off x="609600" y="304800"/>
            <a:ext cx="8458200" cy="1524000"/>
          </a:xfrm>
        </p:spPr>
        <p:txBody>
          <a:bodyPr anchor="t"/>
          <a:p>
            <a:pPr>
              <a:lnSpc>
                <a:spcPct val="90000"/>
              </a:lnSpc>
              <a:buNone/>
            </a:pPr>
            <a:r>
              <a:rPr lang="en-US" altLang="zh-CN" sz="2800" b="1" dirty="0">
                <a:solidFill>
                  <a:schemeClr val="tx2"/>
                </a:solidFill>
                <a:latin typeface="Times New Roman" panose="02020803070505020304" pitchFamily="18" charset="0"/>
              </a:rPr>
              <a:t>(3) </a:t>
            </a:r>
            <a:r>
              <a:rPr lang="zh-CN" altLang="en-US" sz="2800" b="1" dirty="0">
                <a:solidFill>
                  <a:schemeClr val="tx2"/>
                </a:solidFill>
                <a:latin typeface="Times New Roman" panose="02020803070505020304" pitchFamily="18" charset="0"/>
              </a:rPr>
              <a:t>本原多项式的性质</a:t>
            </a:r>
            <a:endParaRPr lang="zh-CN" altLang="en-US" sz="2800" b="1" dirty="0">
              <a:solidFill>
                <a:schemeClr val="tx2"/>
              </a:solidFill>
              <a:latin typeface="Times New Roman" panose="02020803070505020304" pitchFamily="18" charset="0"/>
            </a:endParaRPr>
          </a:p>
          <a:p>
            <a:pPr>
              <a:lnSpc>
                <a:spcPct val="90000"/>
              </a:lnSpc>
              <a:buNone/>
            </a:pPr>
            <a:r>
              <a:rPr lang="zh-CN" altLang="en-US" sz="2800" b="1">
                <a:solidFill>
                  <a:schemeClr val="tx2"/>
                </a:solidFill>
                <a:latin typeface="Times New Roman" panose="02020803070505020304" pitchFamily="18" charset="0"/>
              </a:rPr>
              <a:t> 定理</a:t>
            </a:r>
            <a:r>
              <a:rPr lang="en-US" altLang="zh-CN" sz="2800" b="1">
                <a:solidFill>
                  <a:schemeClr val="tx2"/>
                </a:solidFill>
                <a:latin typeface="Times New Roman" panose="02020803070505020304" pitchFamily="18" charset="0"/>
              </a:rPr>
              <a:t>10 (Gauss</a:t>
            </a:r>
            <a:r>
              <a:rPr lang="zh-CN" altLang="en-US" sz="2800" b="1" dirty="0">
                <a:solidFill>
                  <a:schemeClr val="tx2"/>
                </a:solidFill>
                <a:latin typeface="宋体" panose="02010600030101010101" pitchFamily="2" charset="-122"/>
              </a:rPr>
              <a:t>引理</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两个本原多项式的乘积</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还是本原多项式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sym typeface="Wingdings" panose="05000000000000000000" pitchFamily="2" charset="2"/>
            </a:endParaRPr>
          </a:p>
        </p:txBody>
      </p:sp>
      <p:sp>
        <p:nvSpPr>
          <p:cNvPr id="311299" name="文本框 311298"/>
          <p:cNvSpPr txBox="1"/>
          <p:nvPr/>
        </p:nvSpPr>
        <p:spPr>
          <a:xfrm>
            <a:off x="685800" y="3106420"/>
            <a:ext cx="2590800" cy="519113"/>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本原多项式</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graphicFrame>
        <p:nvGraphicFramePr>
          <p:cNvPr id="311300" name="对象 311299"/>
          <p:cNvGraphicFramePr/>
          <p:nvPr/>
        </p:nvGraphicFramePr>
        <p:xfrm>
          <a:off x="2124075" y="1796098"/>
          <a:ext cx="5483225" cy="1166812"/>
        </p:xfrm>
        <a:graphic>
          <a:graphicData uri="http://schemas.openxmlformats.org/presentationml/2006/ole">
            <mc:AlternateContent xmlns:mc="http://schemas.openxmlformats.org/markup-compatibility/2006">
              <mc:Choice xmlns:v="urn:schemas-microsoft-com:vml" Requires="v">
                <p:oleObj spid="_x0000_s3129" name="" r:id="rId1" imgW="2399030" imgH="444500" progId="Equation.3">
                  <p:embed/>
                </p:oleObj>
              </mc:Choice>
              <mc:Fallback>
                <p:oleObj name="" r:id="rId1" imgW="2399030" imgH="444500" progId="Equation.3">
                  <p:embed/>
                  <p:pic>
                    <p:nvPicPr>
                      <p:cNvPr id="0" name="图片 3128"/>
                      <p:cNvPicPr/>
                      <p:nvPr/>
                    </p:nvPicPr>
                    <p:blipFill>
                      <a:blip r:embed="rId2"/>
                      <a:stretch>
                        <a:fillRect/>
                      </a:stretch>
                    </p:blipFill>
                    <p:spPr>
                      <a:xfrm>
                        <a:off x="2124075" y="1796098"/>
                        <a:ext cx="5483225" cy="1166812"/>
                      </a:xfrm>
                      <a:prstGeom prst="rect">
                        <a:avLst/>
                      </a:prstGeom>
                      <a:noFill/>
                      <a:ln w="38100">
                        <a:noFill/>
                        <a:miter/>
                      </a:ln>
                    </p:spPr>
                  </p:pic>
                </p:oleObj>
              </mc:Fallback>
            </mc:AlternateContent>
          </a:graphicData>
        </a:graphic>
      </p:graphicFrame>
      <p:sp>
        <p:nvSpPr>
          <p:cNvPr id="311301" name="文本框 311300"/>
          <p:cNvSpPr txBox="1"/>
          <p:nvPr/>
        </p:nvSpPr>
        <p:spPr>
          <a:xfrm>
            <a:off x="685800" y="4322445"/>
            <a:ext cx="8229600" cy="2114550"/>
          </a:xfrm>
          <a:prstGeom prst="rect">
            <a:avLst/>
          </a:prstGeom>
          <a:noFill/>
          <a:ln w="9525">
            <a:noFill/>
          </a:ln>
        </p:spPr>
        <p:txBody>
          <a:bodyPr anchor="t">
            <a:spAutoFit/>
          </a:bodyPr>
          <a:p>
            <a:pPr indent="0">
              <a:lnSpc>
                <a:spcPct val="80000"/>
              </a:lnSpc>
              <a:spcBef>
                <a:spcPct val="50000"/>
              </a:spcBef>
            </a:pP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zh-CN" altLang="en-US" sz="2800" b="1" dirty="0">
                <a:latin typeface="宋体" panose="02010600030101010101" pitchFamily="2" charset="-122"/>
                <a:ea typeface="宋体" panose="02010600030101010101" pitchFamily="2" charset="-122"/>
              </a:rPr>
              <a:t>本原多项式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endParaRPr lang="en-US" altLang="zh-CN" sz="2800" b="1" baseline="-2500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有一异于</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的公因子</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Bold Italic" panose="02020803070505020304"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就能</a:t>
            </a:r>
            <a:endParaRPr lang="zh-CN" altLang="en-US" sz="2800" b="1" dirty="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被</a:t>
            </a:r>
            <a:r>
              <a:rPr lang="zh-CN" altLang="en-US" sz="2800" b="1" dirty="0">
                <a:latin typeface="Times New Roman" panose="02020803070505020304" pitchFamily="18" charset="0"/>
                <a:ea typeface="宋体" panose="02010600030101010101" pitchFamily="2" charset="-122"/>
                <a:sym typeface="Symbol" pitchFamily="18" charset="2"/>
              </a:rPr>
              <a:t>一素数</a:t>
            </a:r>
            <a:r>
              <a:rPr lang="en-US" altLang="zh-CN" sz="2800" b="1" i="1">
                <a:latin typeface="Times New Roman" panose="02020803070505020304" pitchFamily="18" charset="0"/>
                <a:ea typeface="宋体" panose="02010600030101010101" pitchFamily="2" charset="-122"/>
                <a:sym typeface="Symbol" pitchFamily="18" charset="2"/>
              </a:rPr>
              <a:t>p</a:t>
            </a:r>
            <a:r>
              <a:rPr lang="zh-CN" altLang="en-US" sz="2800" b="1" dirty="0">
                <a:latin typeface="Times New Roman" panose="02020803070505020304" pitchFamily="18" charset="0"/>
                <a:ea typeface="宋体" panose="02010600030101010101" pitchFamily="2" charset="-122"/>
                <a:sym typeface="Symbol" pitchFamily="18" charset="2"/>
              </a:rPr>
              <a:t>整除</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80000"/>
              </a:lnSpc>
              <a:spcBef>
                <a:spcPct val="50000"/>
              </a:spcBef>
            </a:pPr>
            <a:r>
              <a:rPr lang="en-US" altLang="zh-CN"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graphicFrame>
        <p:nvGraphicFramePr>
          <p:cNvPr id="311302" name="对象 311301"/>
          <p:cNvGraphicFramePr/>
          <p:nvPr/>
        </p:nvGraphicFramePr>
        <p:xfrm>
          <a:off x="914400" y="3563620"/>
          <a:ext cx="8001000" cy="615950"/>
        </p:xfrm>
        <a:graphic>
          <a:graphicData uri="http://schemas.openxmlformats.org/presentationml/2006/ole">
            <mc:AlternateContent xmlns:mc="http://schemas.openxmlformats.org/markup-compatibility/2006">
              <mc:Choice xmlns:v="urn:schemas-microsoft-com:vml" Requires="v">
                <p:oleObj spid="_x0000_s3125" name="" r:id="rId3" imgW="3668395" imgH="241300" progId="Equation.3">
                  <p:embed/>
                </p:oleObj>
              </mc:Choice>
              <mc:Fallback>
                <p:oleObj name="" r:id="rId3" imgW="3668395" imgH="241300" progId="Equation.3">
                  <p:embed/>
                  <p:pic>
                    <p:nvPicPr>
                      <p:cNvPr id="0" name="图片 3124"/>
                      <p:cNvPicPr/>
                      <p:nvPr/>
                    </p:nvPicPr>
                    <p:blipFill>
                      <a:blip r:embed="rId4"/>
                      <a:stretch>
                        <a:fillRect/>
                      </a:stretch>
                    </p:blipFill>
                    <p:spPr>
                      <a:xfrm>
                        <a:off x="914400" y="3563620"/>
                        <a:ext cx="80010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charRg st="0" end="12"/>
                                            </p:txEl>
                                          </p:spTgt>
                                        </p:tgtEl>
                                        <p:attrNameLst>
                                          <p:attrName>style.visibility</p:attrName>
                                        </p:attrNameLst>
                                      </p:cBhvr>
                                      <p:to>
                                        <p:strVal val="visible"/>
                                      </p:to>
                                    </p:set>
                                    <p:animEffect transition="in" filter="wipe(left)">
                                      <p:cBhvr>
                                        <p:cTn id="7" dur="500"/>
                                        <p:tgtEl>
                                          <p:spTgt spid="311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charRg st="12" end="41"/>
                                            </p:txEl>
                                          </p:spTgt>
                                        </p:tgtEl>
                                        <p:attrNameLst>
                                          <p:attrName>style.visibility</p:attrName>
                                        </p:attrNameLst>
                                      </p:cBhvr>
                                      <p:to>
                                        <p:strVal val="visible"/>
                                      </p:to>
                                    </p:set>
                                    <p:animEffect transition="in" filter="wipe(left)">
                                      <p:cBhvr>
                                        <p:cTn id="12" dur="500"/>
                                        <p:tgtEl>
                                          <p:spTgt spid="311298">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298">
                                            <p:txEl>
                                              <p:charRg st="41" end="50"/>
                                            </p:txEl>
                                          </p:spTgt>
                                        </p:tgtEl>
                                        <p:attrNameLst>
                                          <p:attrName>style.visibility</p:attrName>
                                        </p:attrNameLst>
                                      </p:cBhvr>
                                      <p:to>
                                        <p:strVal val="visible"/>
                                      </p:to>
                                    </p:set>
                                    <p:animEffect transition="in" filter="wipe(left)">
                                      <p:cBhvr>
                                        <p:cTn id="17" dur="500"/>
                                        <p:tgtEl>
                                          <p:spTgt spid="311298">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wipe(left)">
                                      <p:cBhvr>
                                        <p:cTn id="22" dur="500"/>
                                        <p:tgtEl>
                                          <p:spTgt spid="311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299"/>
                                        </p:tgtEl>
                                        <p:attrNameLst>
                                          <p:attrName>style.visibility</p:attrName>
                                        </p:attrNameLst>
                                      </p:cBhvr>
                                      <p:to>
                                        <p:strVal val="visible"/>
                                      </p:to>
                                    </p:set>
                                    <p:animEffect transition="in" filter="wipe(left)">
                                      <p:cBhvr>
                                        <p:cTn id="27" dur="500"/>
                                        <p:tgtEl>
                                          <p:spTgt spid="3112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wipe(left)">
                                      <p:cBhvr>
                                        <p:cTn id="32" dur="500"/>
                                        <p:tgtEl>
                                          <p:spTgt spid="311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1301">
                                            <p:txEl>
                                              <p:charRg st="0" end="44"/>
                                            </p:txEl>
                                          </p:spTgt>
                                        </p:tgtEl>
                                        <p:attrNameLst>
                                          <p:attrName>style.visibility</p:attrName>
                                        </p:attrNameLst>
                                      </p:cBhvr>
                                      <p:to>
                                        <p:strVal val="visible"/>
                                      </p:to>
                                    </p:set>
                                    <p:animEffect transition="in" filter="wipe(left)">
                                      <p:cBhvr>
                                        <p:cTn id="37" dur="500"/>
                                        <p:tgtEl>
                                          <p:spTgt spid="311301">
                                            <p:txEl>
                                              <p:charRg st="0" end="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301">
                                            <p:txEl>
                                              <p:charRg st="44" end="82"/>
                                            </p:txEl>
                                          </p:spTgt>
                                        </p:tgtEl>
                                        <p:attrNameLst>
                                          <p:attrName>style.visibility</p:attrName>
                                        </p:attrNameLst>
                                      </p:cBhvr>
                                      <p:to>
                                        <p:strVal val="visible"/>
                                      </p:to>
                                    </p:set>
                                    <p:animEffect transition="in" filter="wipe(left)">
                                      <p:cBhvr>
                                        <p:cTn id="42" dur="500"/>
                                        <p:tgtEl>
                                          <p:spTgt spid="311301">
                                            <p:txEl>
                                              <p:charRg st="44" end="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1301">
                                            <p:txEl>
                                              <p:charRg st="82" end="91"/>
                                            </p:txEl>
                                          </p:spTgt>
                                        </p:tgtEl>
                                        <p:attrNameLst>
                                          <p:attrName>style.visibility</p:attrName>
                                        </p:attrNameLst>
                                      </p:cBhvr>
                                      <p:to>
                                        <p:strVal val="visible"/>
                                      </p:to>
                                    </p:set>
                                    <p:animEffect transition="in" filter="wipe(left)">
                                      <p:cBhvr>
                                        <p:cTn id="47" dur="500"/>
                                        <p:tgtEl>
                                          <p:spTgt spid="311301">
                                            <p:txEl>
                                              <p:charRg st="82"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1301">
                                            <p:txEl>
                                              <p:charRg st="91" end="128"/>
                                            </p:txEl>
                                          </p:spTgt>
                                        </p:tgtEl>
                                        <p:attrNameLst>
                                          <p:attrName>style.visibility</p:attrName>
                                        </p:attrNameLst>
                                      </p:cBhvr>
                                      <p:to>
                                        <p:strVal val="visible"/>
                                      </p:to>
                                    </p:set>
                                    <p:animEffect transition="in" filter="wipe(left)">
                                      <p:cBhvr>
                                        <p:cTn id="52" dur="500"/>
                                        <p:tgtEl>
                                          <p:spTgt spid="311301">
                                            <p:txEl>
                                              <p:charRg st="9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P spid="311299" grpId="0"/>
      <p:bldP spid="31130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1" name="标题 312321"/>
          <p:cNvSpPr>
            <a:spLocks noGrp="1"/>
          </p:cNvSpPr>
          <p:nvPr>
            <p:ph type="title"/>
          </p:nvPr>
        </p:nvSpPr>
        <p:spPr>
          <a:xfrm>
            <a:off x="322580" y="266383"/>
            <a:ext cx="2306638"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2323" name="内容占位符 312322"/>
          <p:cNvSpPr>
            <a:spLocks noGrp="1"/>
          </p:cNvSpPr>
          <p:nvPr>
            <p:ph idx="1"/>
          </p:nvPr>
        </p:nvSpPr>
        <p:spPr>
          <a:xfrm>
            <a:off x="221615" y="812165"/>
            <a:ext cx="8921750" cy="4876800"/>
          </a:xfrm>
        </p:spPr>
        <p:txBody>
          <a:bodyPr anchor="t"/>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因 </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baseline="-25000"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是本原的</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知</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的所有系数</a:t>
            </a:r>
            <a:r>
              <a:rPr lang="en-US" altLang="zh-CN" sz="2800" b="1" strike="noStrike" noProof="1" dirty="0">
                <a:latin typeface="Times New Roman" panose="02020803070505020304" pitchFamily="18" charset="0"/>
                <a:ea typeface="宋体" panose="02010600030101010101" pitchFamily="2" charset="-122"/>
                <a:sym typeface="+mn-ea"/>
              </a:rPr>
              <a:t>.</a:t>
            </a:r>
            <a:endParaRPr lang="en-US" altLang="zh-CN" sz="2800" b="1" strike="noStrike" noProof="1" dirty="0">
              <a:latin typeface="Times New Roman" panose="02020803070505020304" pitchFamily="18" charset="0"/>
              <a:ea typeface="宋体" panose="02010600030101010101" pitchFamily="2" charset="-122"/>
              <a:sym typeface="+mn-ea"/>
            </a:endParaRPr>
          </a:p>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不妨设</a:t>
            </a:r>
            <a:r>
              <a:rPr lang="en-US" altLang="zh-CN" sz="2800" b="1" i="1" strike="noStrike" noProof="1" err="1">
                <a:latin typeface="Times New Roman" panose="02020803070505020304" pitchFamily="18" charset="0"/>
                <a:ea typeface="宋体" panose="02010600030101010101" pitchFamily="2" charset="-122"/>
                <a:sym typeface="+mn-ea"/>
              </a:rPr>
              <a:t>a</a:t>
            </a:r>
            <a:r>
              <a:rPr lang="en-US" altLang="zh-CN" sz="2800" b="1" i="1" strike="noStrike" baseline="-25000" noProof="1" err="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Symbol" pitchFamily="18" charset="2"/>
              </a:rPr>
              <a:t>0</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n</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是第一个不能被</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不能整除的数</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即</a:t>
            </a:r>
            <a:endParaRPr lang="zh-CN" altLang="en-US" sz="2800" b="1" strike="noStrike" noProof="1">
              <a:latin typeface="Times New Roman" panose="02020803070505020304" pitchFamily="18" charset="0"/>
              <a:ea typeface="宋体" panose="02010600030101010101" pitchFamily="2" charset="-122"/>
            </a:endParaRPr>
          </a:p>
          <a:p>
            <a:pPr fontAlgn="base">
              <a:lnSpc>
                <a:spcPct val="110000"/>
              </a:lnSpc>
              <a:buNone/>
            </a:pPr>
            <a:r>
              <a:rPr lang="en-US" altLang="zh-CN" sz="2800" b="1" i="1" strike="noStrike" noProof="1">
                <a:latin typeface="Times New Roman" panose="02020803070505020304" pitchFamily="18" charset="0"/>
              </a:rPr>
              <a:t>                      p|a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同样地，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是本原的</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令</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m</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是第一个不能</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不能整除的数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p|b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endParaRPr lang="en-US" altLang="zh-CN" sz="2800" b="1" i="1" strike="noStrike" baseline="-25000"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由乘法规则， </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i+j</a:t>
            </a:r>
            <a:r>
              <a:rPr lang="zh-CN" altLang="en-US" sz="2800" b="1" strike="noStrike" noProof="1" dirty="0">
                <a:latin typeface="Times New Roman" panose="02020803070505020304" pitchFamily="18" charset="0"/>
              </a:rPr>
              <a:t>的系数为</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而</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i="1" strike="noStrike" noProof="1" err="1">
                <a:latin typeface="Times New Roman" panose="02020803070505020304" pitchFamily="18" charset="0"/>
              </a:rPr>
              <a:t>= 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由上述假设</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p|d</a:t>
            </a:r>
            <a:r>
              <a:rPr lang="en-US" altLang="zh-CN" sz="2800" b="1" i="1" strike="noStrike" baseline="-25000" noProof="1" err="1">
                <a:latin typeface="Times New Roman" panose="02020803070505020304" pitchFamily="18" charset="0"/>
              </a:rPr>
              <a:t>i</a:t>
            </a:r>
            <a:r>
              <a:rPr lang="en-US" altLang="zh-CN" sz="2800" b="1" strike="noStrike" baseline="-25000" noProof="1" err="1">
                <a:latin typeface="Times New Roman" panose="02020803070505020304" pitchFamily="18" charset="0"/>
              </a:rPr>
              <a:t>+</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且等式右边除</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以外的每一项</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但</a:t>
            </a:r>
            <a:endParaRPr lang="zh-CN" altLang="en-US" sz="2800" b="1" strike="noStrike" noProof="1" dirty="0">
              <a:latin typeface="Times New Roman" panose="02020803070505020304" pitchFamily="18" charset="0"/>
            </a:endParaRPr>
          </a:p>
          <a:p>
            <a:pPr fontAlgn="base">
              <a:lnSpc>
                <a:spcPct val="110000"/>
              </a:lnSpc>
              <a:buNone/>
            </a:pP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此即证明了</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a:t>
            </a:r>
            <a:r>
              <a:rPr lang="zh-CN" altLang="en-US" sz="2800" b="1" strike="noStrike" noProof="1" dirty="0">
                <a:latin typeface="宋体" panose="02010600030101010101" pitchFamily="2" charset="-122"/>
              </a:rPr>
              <a:t>本原多项式</a:t>
            </a:r>
            <a:r>
              <a:rPr lang="en-US" altLang="zh-CN" sz="2800" b="1" strike="noStrike" noProof="1">
                <a:latin typeface="宋体" panose="02010600030101010101" pitchFamily="2" charset="-122"/>
              </a:rPr>
              <a:t>.</a:t>
            </a:r>
            <a:endParaRPr lang="en-US" altLang="zh-CN" sz="2800" b="1" strike="noStrike" baseline="-25000" noProof="1">
              <a:latin typeface="Times New Roman" panose="02020803070505020304" pitchFamily="18" charset="0"/>
            </a:endParaRPr>
          </a:p>
          <a:p>
            <a:pPr fontAlgn="base">
              <a:lnSpc>
                <a:spcPct val="110000"/>
              </a:lnSpc>
              <a:buNone/>
            </a:pPr>
            <a:endParaRPr lang="en-US" altLang="zh-CN" sz="2800" b="1" i="1" strike="noStrike" baseline="-25000"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charRg st="0" end="30"/>
                                            </p:txEl>
                                          </p:spTgt>
                                        </p:tgtEl>
                                        <p:attrNameLst>
                                          <p:attrName>style.visibility</p:attrName>
                                        </p:attrNameLst>
                                      </p:cBhvr>
                                      <p:to>
                                        <p:strVal val="visible"/>
                                      </p:to>
                                    </p:set>
                                    <p:animEffect transition="in" filter="wipe(left)">
                                      <p:cBhvr>
                                        <p:cTn id="7" dur="500"/>
                                        <p:tgtEl>
                                          <p:spTgt spid="31232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charRg st="30" end="63"/>
                                            </p:txEl>
                                          </p:spTgt>
                                        </p:tgtEl>
                                        <p:attrNameLst>
                                          <p:attrName>style.visibility</p:attrName>
                                        </p:attrNameLst>
                                      </p:cBhvr>
                                      <p:to>
                                        <p:strVal val="visible"/>
                                      </p:to>
                                    </p:set>
                                    <p:animEffect transition="in" filter="wipe(left)">
                                      <p:cBhvr>
                                        <p:cTn id="12" dur="500"/>
                                        <p:tgtEl>
                                          <p:spTgt spid="312323">
                                            <p:txEl>
                                              <p:charRg st="3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charRg st="0" end="45"/>
                                            </p:txEl>
                                          </p:spTgt>
                                        </p:tgtEl>
                                        <p:attrNameLst>
                                          <p:attrName>style.visibility</p:attrName>
                                        </p:attrNameLst>
                                      </p:cBhvr>
                                      <p:to>
                                        <p:strVal val="visible"/>
                                      </p:to>
                                    </p:set>
                                    <p:animEffect transition="in" filter="wipe(left)">
                                      <p:cBhvr>
                                        <p:cTn id="17" dur="500"/>
                                        <p:tgtEl>
                                          <p:spTgt spid="312323">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charRg st="45" end="78"/>
                                            </p:txEl>
                                          </p:spTgt>
                                        </p:tgtEl>
                                        <p:attrNameLst>
                                          <p:attrName>style.visibility</p:attrName>
                                        </p:attrNameLst>
                                      </p:cBhvr>
                                      <p:to>
                                        <p:strVal val="visible"/>
                                      </p:to>
                                    </p:set>
                                    <p:animEffect transition="in" filter="wipe(left)">
                                      <p:cBhvr>
                                        <p:cTn id="22" dur="500"/>
                                        <p:tgtEl>
                                          <p:spTgt spid="312323">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charRg st="78" end="89"/>
                                            </p:txEl>
                                          </p:spTgt>
                                        </p:tgtEl>
                                        <p:attrNameLst>
                                          <p:attrName>style.visibility</p:attrName>
                                        </p:attrNameLst>
                                      </p:cBhvr>
                                      <p:to>
                                        <p:strVal val="visible"/>
                                      </p:to>
                                    </p:set>
                                    <p:animEffect transition="in" filter="wipe(left)">
                                      <p:cBhvr>
                                        <p:cTn id="27" dur="500"/>
                                        <p:tgtEl>
                                          <p:spTgt spid="312323">
                                            <p:txEl>
                                              <p:charRg st="78"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charRg st="89" end="133"/>
                                            </p:txEl>
                                          </p:spTgt>
                                        </p:tgtEl>
                                        <p:attrNameLst>
                                          <p:attrName>style.visibility</p:attrName>
                                        </p:attrNameLst>
                                      </p:cBhvr>
                                      <p:to>
                                        <p:strVal val="visible"/>
                                      </p:to>
                                    </p:set>
                                    <p:animEffect transition="in" filter="wipe(left)">
                                      <p:cBhvr>
                                        <p:cTn id="32" dur="500"/>
                                        <p:tgtEl>
                                          <p:spTgt spid="312323">
                                            <p:txEl>
                                              <p:charRg st="89"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23">
                                            <p:txEl>
                                              <p:charRg st="133" end="160"/>
                                            </p:txEl>
                                          </p:spTgt>
                                        </p:tgtEl>
                                        <p:attrNameLst>
                                          <p:attrName>style.visibility</p:attrName>
                                        </p:attrNameLst>
                                      </p:cBhvr>
                                      <p:to>
                                        <p:strVal val="visible"/>
                                      </p:to>
                                    </p:set>
                                    <p:animEffect transition="in" filter="wipe(left)">
                                      <p:cBhvr>
                                        <p:cTn id="37" dur="500"/>
                                        <p:tgtEl>
                                          <p:spTgt spid="312323">
                                            <p:txEl>
                                              <p:charRg st="13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23">
                                            <p:txEl>
                                              <p:charRg st="160" end="216"/>
                                            </p:txEl>
                                          </p:spTgt>
                                        </p:tgtEl>
                                        <p:attrNameLst>
                                          <p:attrName>style.visibility</p:attrName>
                                        </p:attrNameLst>
                                      </p:cBhvr>
                                      <p:to>
                                        <p:strVal val="visible"/>
                                      </p:to>
                                    </p:set>
                                    <p:animEffect transition="in" filter="wipe(left)">
                                      <p:cBhvr>
                                        <p:cTn id="42" dur="500"/>
                                        <p:tgtEl>
                                          <p:spTgt spid="312323">
                                            <p:txEl>
                                              <p:charRg st="160" end="2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23">
                                            <p:txEl>
                                              <p:charRg st="216" end="248"/>
                                            </p:txEl>
                                          </p:spTgt>
                                        </p:tgtEl>
                                        <p:attrNameLst>
                                          <p:attrName>style.visibility</p:attrName>
                                        </p:attrNameLst>
                                      </p:cBhvr>
                                      <p:to>
                                        <p:strVal val="visible"/>
                                      </p:to>
                                    </p:set>
                                    <p:animEffect transition="in" filter="wipe(left)">
                                      <p:cBhvr>
                                        <p:cTn id="47" dur="500"/>
                                        <p:tgtEl>
                                          <p:spTgt spid="312323">
                                            <p:txEl>
                                              <p:charRg st="216"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23">
                                            <p:txEl>
                                              <p:charRg st="248" end="281"/>
                                            </p:txEl>
                                          </p:spTgt>
                                        </p:tgtEl>
                                        <p:attrNameLst>
                                          <p:attrName>style.visibility</p:attrName>
                                        </p:attrNameLst>
                                      </p:cBhvr>
                                      <p:to>
                                        <p:strVal val="visible"/>
                                      </p:to>
                                    </p:set>
                                    <p:animEffect transition="in" filter="wipe(left)">
                                      <p:cBhvr>
                                        <p:cTn id="52" dur="500"/>
                                        <p:tgtEl>
                                          <p:spTgt spid="312323">
                                            <p:txEl>
                                              <p:charRg st="248"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5" name="标题 313345"/>
          <p:cNvSpPr>
            <a:spLocks noGrp="1"/>
          </p:cNvSpPr>
          <p:nvPr>
            <p:ph type="title"/>
          </p:nvPr>
        </p:nvSpPr>
        <p:spPr>
          <a:xfrm>
            <a:off x="609600" y="-65087"/>
            <a:ext cx="8162925" cy="1384300"/>
          </a:xfrm>
        </p:spPr>
        <p:txBody>
          <a:bodyPr anchor="b">
            <a:spAutoFit/>
          </a:bodyPr>
          <a:p>
            <a:r>
              <a:rPr lang="zh-CN" altLang="en-US" sz="2800" b="1" dirty="0">
                <a:latin typeface="宋体" panose="02010600030101010101" pitchFamily="2" charset="-122"/>
                <a:ea typeface="宋体" panose="02010600030101010101" pitchFamily="2" charset="-122"/>
              </a:rPr>
              <a:t>定理</a:t>
            </a:r>
            <a:r>
              <a:rPr lang="en-US" altLang="zh-CN" sz="2800" dirty="0">
                <a:latin typeface="Times New Roman Regular" panose="02020803070505020304"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如果非零整系数多项式能够分解成两个次数较低的有理系数多项式的乘积</a:t>
            </a: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那么它一定能分解成两个次数较低的整系数多项式的乘积</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313347" name="内容占位符 313346"/>
          <p:cNvSpPr>
            <a:spLocks noGrp="1"/>
          </p:cNvSpPr>
          <p:nvPr>
            <p:ph idx="1"/>
          </p:nvPr>
        </p:nvSpPr>
        <p:spPr>
          <a:xfrm>
            <a:off x="455613" y="1546225"/>
            <a:ext cx="8307387" cy="4724400"/>
          </a:xfrm>
        </p:spPr>
        <p:txBody>
          <a:bodyPr anchor="t"/>
          <a:p>
            <a:pPr>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设整系数多项式</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r>
              <a:rPr lang="zh-CN" altLang="en-US" sz="2800" b="1" dirty="0">
                <a:latin typeface="宋体" panose="02010600030101010101" pitchFamily="2" charset="-122"/>
              </a:rPr>
              <a:t>分解式</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endParaRPr lang="zh-CN" altLang="en-US" sz="2800" b="1" dirty="0">
              <a:latin typeface="宋体" panose="02010600030101010101" pitchFamily="2" charset="-122"/>
            </a:endParaRPr>
          </a:p>
          <a:p>
            <a:pPr>
              <a:buNone/>
            </a:pP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sh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这里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都是本原多项式</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zh-CN" altLang="en-US" sz="2800" b="1" dirty="0">
                <a:latin typeface="宋体" panose="02010600030101010101" pitchFamily="2" charset="-122"/>
              </a:rPr>
              <a:t>是整数</a:t>
            </a:r>
            <a:r>
              <a:rPr lang="en-US" altLang="zh-CN" sz="2800" b="1">
                <a:latin typeface="宋体" panose="02010600030101010101" pitchFamily="2" charset="-122"/>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s</a:t>
            </a:r>
            <a:r>
              <a:rPr lang="zh-CN" altLang="en-US" sz="2800" b="1" dirty="0">
                <a:latin typeface="Times New Roman" panose="02020803070505020304" pitchFamily="18" charset="0"/>
              </a:rPr>
              <a:t>是有理数</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buNone/>
            </a:pPr>
            <a:r>
              <a:rPr lang="zh-CN" altLang="en-US" sz="2800" b="1" dirty="0">
                <a:latin typeface="宋体" panose="02010600030101010101" pitchFamily="2" charset="-122"/>
              </a:rPr>
              <a:t>于是</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charRg st="0" end="22"/>
                                            </p:txEl>
                                          </p:spTgt>
                                        </p:tgtEl>
                                        <p:attrNameLst>
                                          <p:attrName>style.visibility</p:attrName>
                                        </p:attrNameLst>
                                      </p:cBhvr>
                                      <p:to>
                                        <p:strVal val="visible"/>
                                      </p:to>
                                    </p:set>
                                    <p:animEffect transition="in" filter="wipe(left)">
                                      <p:cBhvr>
                                        <p:cTn id="7" dur="500"/>
                                        <p:tgtEl>
                                          <p:spTgt spid="31334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charRg st="22" end="65"/>
                                            </p:txEl>
                                          </p:spTgt>
                                        </p:tgtEl>
                                        <p:attrNameLst>
                                          <p:attrName>style.visibility</p:attrName>
                                        </p:attrNameLst>
                                      </p:cBhvr>
                                      <p:to>
                                        <p:strVal val="visible"/>
                                      </p:to>
                                    </p:set>
                                    <p:animEffect transition="in" filter="wipe(left)">
                                      <p:cBhvr>
                                        <p:cTn id="12" dur="500"/>
                                        <p:tgtEl>
                                          <p:spTgt spid="313347">
                                            <p:txEl>
                                              <p:charRg st="2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charRg st="65" end="87"/>
                                            </p:txEl>
                                          </p:spTgt>
                                        </p:tgtEl>
                                        <p:attrNameLst>
                                          <p:attrName>style.visibility</p:attrName>
                                        </p:attrNameLst>
                                      </p:cBhvr>
                                      <p:to>
                                        <p:strVal val="visible"/>
                                      </p:to>
                                    </p:set>
                                    <p:animEffect transition="in" filter="wipe(left)">
                                      <p:cBhvr>
                                        <p:cTn id="17" dur="500"/>
                                        <p:tgtEl>
                                          <p:spTgt spid="313347">
                                            <p:txEl>
                                              <p:charRg st="65"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charRg st="87" end="128"/>
                                            </p:txEl>
                                          </p:spTgt>
                                        </p:tgtEl>
                                        <p:attrNameLst>
                                          <p:attrName>style.visibility</p:attrName>
                                        </p:attrNameLst>
                                      </p:cBhvr>
                                      <p:to>
                                        <p:strVal val="visible"/>
                                      </p:to>
                                    </p:set>
                                    <p:animEffect transition="in" filter="wipe(left)">
                                      <p:cBhvr>
                                        <p:cTn id="22" dur="500"/>
                                        <p:tgtEl>
                                          <p:spTgt spid="313347">
                                            <p:txEl>
                                              <p:charRg st="87"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charRg st="128" end="182"/>
                                            </p:txEl>
                                          </p:spTgt>
                                        </p:tgtEl>
                                        <p:attrNameLst>
                                          <p:attrName>style.visibility</p:attrName>
                                        </p:attrNameLst>
                                      </p:cBhvr>
                                      <p:to>
                                        <p:strVal val="visible"/>
                                      </p:to>
                                    </p:set>
                                    <p:animEffect transition="in" filter="wipe(left)">
                                      <p:cBhvr>
                                        <p:cTn id="27" dur="500"/>
                                        <p:tgtEl>
                                          <p:spTgt spid="313347">
                                            <p:txEl>
                                              <p:charRg st="128" end="1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charRg st="182" end="225"/>
                                            </p:txEl>
                                          </p:spTgt>
                                        </p:tgtEl>
                                        <p:attrNameLst>
                                          <p:attrName>style.visibility</p:attrName>
                                        </p:attrNameLst>
                                      </p:cBhvr>
                                      <p:to>
                                        <p:strVal val="visible"/>
                                      </p:to>
                                    </p:set>
                                    <p:animEffect transition="in" filter="wipe(left)">
                                      <p:cBhvr>
                                        <p:cTn id="32" dur="500"/>
                                        <p:tgtEl>
                                          <p:spTgt spid="313347">
                                            <p:txEl>
                                              <p:charRg st="182"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charRg st="6" end="6"/>
                                            </p:txEl>
                                          </p:spTgt>
                                        </p:tgtEl>
                                        <p:attrNameLst>
                                          <p:attrName>style.visibility</p:attrName>
                                        </p:attrNameLst>
                                      </p:cBhvr>
                                      <p:to>
                                        <p:strVal val="visible"/>
                                      </p:to>
                                    </p:set>
                                    <p:animEffect transition="in" filter="wipe(left)">
                                      <p:cBhvr>
                                        <p:cTn id="37" dur="500"/>
                                        <p:tgtEl>
                                          <p:spTgt spid="313347">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3347">
                                            <p:txEl>
                                              <p:charRg st="7" end="7"/>
                                            </p:txEl>
                                          </p:spTgt>
                                        </p:tgtEl>
                                        <p:attrNameLst>
                                          <p:attrName>style.visibility</p:attrName>
                                        </p:attrNameLst>
                                      </p:cBhvr>
                                      <p:to>
                                        <p:strVal val="visible"/>
                                      </p:to>
                                    </p:set>
                                    <p:animEffect transition="in" filter="wipe(left)">
                                      <p:cBhvr>
                                        <p:cTn id="42" dur="500"/>
                                        <p:tgtEl>
                                          <p:spTgt spid="313347">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49" name="标题 314369"/>
          <p:cNvSpPr>
            <a:spLocks noGrp="1"/>
          </p:cNvSpPr>
          <p:nvPr>
            <p:ph type="title"/>
          </p:nvPr>
        </p:nvSpPr>
        <p:spPr>
          <a:xfrm>
            <a:off x="609600" y="301625"/>
            <a:ext cx="2233613"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4371" name="内容占位符 314370"/>
          <p:cNvSpPr>
            <a:spLocks noGrp="1"/>
          </p:cNvSpPr>
          <p:nvPr>
            <p:ph idx="1"/>
          </p:nvPr>
        </p:nvSpPr>
        <p:spPr>
          <a:xfrm>
            <a:off x="609600" y="823913"/>
            <a:ext cx="8534400" cy="5867400"/>
          </a:xfrm>
        </p:spPr>
        <p:txBody>
          <a:bodyPr anchor="t"/>
          <a:p>
            <a:pPr>
              <a:lnSpc>
                <a:spcPct val="90000"/>
              </a:lnSpc>
              <a:buNone/>
            </a:pPr>
            <a:endParaRPr lang="zh-CN" altLang="en-US" sz="2800" b="1">
              <a:latin typeface="宋体" panose="02010600030101010101" pitchFamily="2" charset="-122"/>
              <a:sym typeface="+mn-ea"/>
            </a:endParaRPr>
          </a:p>
          <a:p>
            <a:pPr>
              <a:lnSpc>
                <a:spcPct val="90000"/>
              </a:lnSpc>
              <a:buNone/>
            </a:pPr>
            <a:r>
              <a:rPr lang="zh-CN" altLang="en-US" sz="2800" b="1">
                <a:latin typeface="宋体" panose="02010600030101010101" pitchFamily="2" charset="-122"/>
                <a:sym typeface="+mn-ea"/>
              </a:rPr>
              <a:t>由</a:t>
            </a:r>
            <a:r>
              <a:rPr lang="en-US" altLang="zh-CN" sz="2800" b="1">
                <a:solidFill>
                  <a:schemeClr val="tx2"/>
                </a:solidFill>
                <a:latin typeface="Times New Roman" panose="02020803070505020304" pitchFamily="18" charset="0"/>
                <a:sym typeface="+mn-ea"/>
              </a:rPr>
              <a:t>Gauss</a:t>
            </a:r>
            <a:r>
              <a:rPr lang="zh-CN" altLang="en-US" sz="2800" b="1" dirty="0">
                <a:solidFill>
                  <a:schemeClr val="tx2"/>
                </a:solidFill>
                <a:latin typeface="宋体" panose="02010600030101010101" pitchFamily="2" charset="-122"/>
                <a:sym typeface="+mn-ea"/>
              </a:rPr>
              <a:t>引理， </a:t>
            </a:r>
            <a:r>
              <a:rPr lang="en-US" altLang="zh-CN" sz="2800" b="1" i="1">
                <a:latin typeface="Times New Roman" panose="02020803070505020304" pitchFamily="18" charset="0"/>
                <a:sym typeface="+mn-ea"/>
              </a:rPr>
              <a:t>g</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h</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dirty="0">
                <a:latin typeface="Times New Roman" panose="02020803070505020304" pitchFamily="18" charset="0"/>
                <a:sym typeface="+mn-ea"/>
              </a:rPr>
              <a:t>) </a:t>
            </a:r>
            <a:r>
              <a:rPr lang="zh-CN" altLang="en-US" sz="2800" b="1" dirty="0">
                <a:latin typeface="Times New Roman" panose="02020803070505020304" pitchFamily="18" charset="0"/>
                <a:sym typeface="+mn-ea"/>
              </a:rPr>
              <a:t>是本原多项式</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从而</a:t>
            </a:r>
            <a:endParaRPr lang="zh-CN" altLang="en-US" sz="2800" b="1">
              <a:latin typeface="宋体" panose="02010600030101010101" pitchFamily="2" charset="-122"/>
            </a:endParaRPr>
          </a:p>
          <a:p>
            <a:pPr>
              <a:lnSpc>
                <a:spcPct val="90000"/>
              </a:lnSpc>
              <a:buNone/>
            </a:pPr>
            <a:r>
              <a:rPr lang="en-US" altLang="zh-CN" sz="2800" b="1" i="1" dirty="0">
                <a:latin typeface="Times New Roman" panose="02020803070505020304" pitchFamily="18" charset="0"/>
              </a:rPr>
              <a:t>                                 </a:t>
            </a:r>
            <a:r>
              <a:rPr lang="en-US" altLang="zh-CN" sz="2800" b="1" i="1" err="1">
                <a:latin typeface="Times New Roman" panose="02020803070505020304" pitchFamily="18" charset="0"/>
              </a:rPr>
              <a:t>rs </a:t>
            </a:r>
            <a:r>
              <a:rPr lang="en-US" altLang="zh-CN" sz="2800" b="1" i="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 </a:t>
            </a:r>
            <a:endParaRPr lang="en-US" altLang="zh-CN" sz="2800" b="1" i="1">
              <a:latin typeface="Times New Roman" panose="02020803070505020304" pitchFamily="18" charset="0"/>
              <a:sym typeface="Symbol" pitchFamily="18" charset="2"/>
            </a:endParaRPr>
          </a:p>
          <a:p>
            <a:pPr>
              <a:lnSpc>
                <a:spcPct val="90000"/>
              </a:lnSpc>
              <a:buNone/>
            </a:pPr>
            <a:r>
              <a:rPr lang="zh-CN" altLang="en-US" sz="2800" b="1">
                <a:latin typeface="Times New Roman" panose="02020803070505020304" pitchFamily="18" charset="0"/>
                <a:sym typeface="Symbol" pitchFamily="18" charset="2"/>
              </a:rPr>
              <a:t>即</a:t>
            </a:r>
            <a:r>
              <a:rPr lang="en-US" altLang="zh-CN" sz="2800" b="1" i="1" err="1">
                <a:latin typeface="Times New Roman" panose="02020803070505020304" pitchFamily="18" charset="0"/>
              </a:rPr>
              <a:t>rs</a:t>
            </a:r>
            <a:r>
              <a:rPr lang="zh-CN" altLang="en-US" sz="2800" b="1" dirty="0">
                <a:latin typeface="Times New Roman" panose="02020803070505020304" pitchFamily="18" charset="0"/>
              </a:rPr>
              <a:t>为一整数</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于是有</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其中</a:t>
            </a:r>
            <a:r>
              <a:rPr lang="zh-CN" altLang="en-US" sz="2800" b="1">
                <a:latin typeface="Times New Roman" panose="02020803070505020304" pitchFamily="18" charset="0"/>
              </a:rPr>
              <a:t>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a:t>
            </a:r>
            <a:r>
              <a:rPr lang="zh-CN" altLang="en-US" sz="2800" b="1" dirty="0">
                <a:latin typeface="宋体" panose="02010600030101010101" pitchFamily="2" charset="-122"/>
              </a:rPr>
              <a:t>整系数多项式，且次数都低</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于</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1" end="1"/>
                                            </p:txEl>
                                          </p:spTgt>
                                        </p:tgtEl>
                                        <p:attrNameLst>
                                          <p:attrName>style.visibility</p:attrName>
                                        </p:attrNameLst>
                                      </p:cBhvr>
                                      <p:to>
                                        <p:strVal val="visible"/>
                                      </p:to>
                                    </p:set>
                                    <p:animEffect transition="in" filter="wipe(left)">
                                      <p:cBhvr>
                                        <p:cTn id="7" dur="500"/>
                                        <p:tgtEl>
                                          <p:spTgt spid="314371">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35" end="47"/>
                                            </p:txEl>
                                          </p:spTgt>
                                        </p:tgtEl>
                                        <p:attrNameLst>
                                          <p:attrName>style.visibility</p:attrName>
                                        </p:attrNameLst>
                                      </p:cBhvr>
                                      <p:to>
                                        <p:strVal val="visible"/>
                                      </p:to>
                                    </p:set>
                                    <p:animEffect transition="in" filter="wipe(left)">
                                      <p:cBhvr>
                                        <p:cTn id="12" dur="500"/>
                                        <p:tgtEl>
                                          <p:spTgt spid="314371">
                                            <p:txEl>
                                              <p:charRg st="3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47" end="98"/>
                                            </p:txEl>
                                          </p:spTgt>
                                        </p:tgtEl>
                                        <p:attrNameLst>
                                          <p:attrName>style.visibility</p:attrName>
                                        </p:attrNameLst>
                                      </p:cBhvr>
                                      <p:to>
                                        <p:strVal val="visible"/>
                                      </p:to>
                                    </p:set>
                                    <p:animEffect transition="in" filter="wipe(left)">
                                      <p:cBhvr>
                                        <p:cTn id="17" dur="500"/>
                                        <p:tgtEl>
                                          <p:spTgt spid="314371">
                                            <p:txEl>
                                              <p:charRg st="47"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98" end="131"/>
                                            </p:txEl>
                                          </p:spTgt>
                                        </p:tgtEl>
                                        <p:attrNameLst>
                                          <p:attrName>style.visibility</p:attrName>
                                        </p:attrNameLst>
                                      </p:cBhvr>
                                      <p:to>
                                        <p:strVal val="visible"/>
                                      </p:to>
                                    </p:set>
                                    <p:animEffect transition="in" filter="wipe(left)">
                                      <p:cBhvr>
                                        <p:cTn id="22" dur="500"/>
                                        <p:tgtEl>
                                          <p:spTgt spid="314371">
                                            <p:txEl>
                                              <p:charRg st="98"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131" end="152"/>
                                            </p:txEl>
                                          </p:spTgt>
                                        </p:tgtEl>
                                        <p:attrNameLst>
                                          <p:attrName>style.visibility</p:attrName>
                                        </p:attrNameLst>
                                      </p:cBhvr>
                                      <p:to>
                                        <p:strVal val="visible"/>
                                      </p:to>
                                    </p:set>
                                    <p:animEffect transition="in" filter="wipe(left)">
                                      <p:cBhvr>
                                        <p:cTn id="27" dur="500"/>
                                        <p:tgtEl>
                                          <p:spTgt spid="314371">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5" name="内容占位符 315394"/>
          <p:cNvSpPr>
            <a:spLocks noGrp="1"/>
          </p:cNvSpPr>
          <p:nvPr>
            <p:ph idx="1"/>
          </p:nvPr>
        </p:nvSpPr>
        <p:spPr>
          <a:xfrm>
            <a:off x="393700" y="-1270"/>
            <a:ext cx="8534400" cy="5867400"/>
          </a:xfrm>
        </p:spPr>
        <p:txBody>
          <a:bodyPr anchor="t"/>
          <a:p>
            <a:pPr>
              <a:lnSpc>
                <a:spcPct val="90000"/>
              </a:lnSpc>
              <a:buNone/>
            </a:pPr>
            <a:r>
              <a:rPr lang="zh-CN" altLang="en-US" sz="2800" b="1" dirty="0">
                <a:solidFill>
                  <a:schemeClr val="tx2"/>
                </a:solidFill>
                <a:latin typeface="Times New Roman" panose="02020803070505020304" pitchFamily="18" charset="0"/>
              </a:rPr>
              <a:t>推论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是本原的</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如果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其中</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为有理系数多项式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a:latin typeface="Times New Roman" panose="02020803070505020304" pitchFamily="18" charset="0"/>
              </a:rPr>
              <a:t>则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一定是</a:t>
            </a:r>
            <a:r>
              <a:rPr lang="zh-CN" altLang="en-US" sz="2800" b="1" dirty="0">
                <a:latin typeface="宋体" panose="02010600030101010101" pitchFamily="2" charset="-122"/>
              </a:rPr>
              <a:t>整系数的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solidFill>
                  <a:schemeClr val="tx2"/>
                </a:solidFill>
                <a:latin typeface="Times New Roman" panose="02020803070505020304" pitchFamily="18" charset="0"/>
              </a:rPr>
              <a:t>证明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这里</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都是本原的，</a:t>
            </a:r>
            <a:r>
              <a:rPr lang="en-US" altLang="zh-CN" sz="2800" b="1" i="1">
                <a:latin typeface="Times New Roman" panose="02020803070505020304" pitchFamily="18" charset="0"/>
              </a:rPr>
              <a:t>a</a:t>
            </a:r>
            <a:r>
              <a:rPr lang="zh-CN" altLang="en-US" sz="2800" b="1" dirty="0">
                <a:latin typeface="Times New Roman" panose="02020803070505020304" pitchFamily="18" charset="0"/>
              </a:rPr>
              <a:t>是整数，</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是有理数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下面证明</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是整数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i="1" dirty="0">
                <a:latin typeface="Times New Roman" panose="02020803070505020304" pitchFamily="18" charset="0"/>
              </a:rPr>
              <a:t> </a:t>
            </a:r>
            <a:r>
              <a:rPr lang="zh-CN" altLang="en-US" sz="2800" b="1" dirty="0">
                <a:latin typeface="Times New Roman" panose="02020803070505020304" pitchFamily="18" charset="0"/>
              </a:rPr>
              <a:t>由 </a:t>
            </a: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i="1">
              <a:latin typeface="Times New Roman" panose="02020803070505020304" pitchFamily="18" charset="0"/>
            </a:endParaRPr>
          </a:p>
          <a:p>
            <a:pPr>
              <a:buNone/>
            </a:pPr>
            <a:r>
              <a:rPr lang="zh-CN" altLang="en-US" sz="2800" b="1">
                <a:latin typeface="Times New Roman" panose="02020803070505020304" pitchFamily="18" charset="0"/>
              </a:rPr>
              <a:t>及</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是本原多项式，有</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rg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r>
              <a:rPr lang="zh-CN" altLang="en-US" sz="2800" b="1">
                <a:latin typeface="Times New Roman" panose="02020803070505020304" pitchFamily="18" charset="0"/>
              </a:rPr>
              <a:t>由</a:t>
            </a:r>
            <a:r>
              <a:rPr lang="en-US" altLang="zh-CN" sz="2800" b="1">
                <a:solidFill>
                  <a:schemeClr val="tx2"/>
                </a:solidFill>
                <a:latin typeface="Times New Roman" panose="02020803070505020304" pitchFamily="18" charset="0"/>
              </a:rPr>
              <a:t>Gauss</a:t>
            </a:r>
            <a:r>
              <a:rPr lang="zh-CN" altLang="en-US" sz="2800" b="1" dirty="0">
                <a:solidFill>
                  <a:schemeClr val="tx2"/>
                </a:solidFill>
                <a:latin typeface="宋体" panose="02010600030101010101" pitchFamily="2" charset="-122"/>
              </a:rPr>
              <a:t>引理，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是本原多项式，故</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 </a:t>
            </a:r>
            <a:r>
              <a:rPr lang="en-US" altLang="zh-CN" sz="2800" b="1" i="1">
                <a:latin typeface="Times New Roman" panose="02020803070505020304" pitchFamily="18" charset="0"/>
              </a:rPr>
              <a:t>=</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r</a:t>
            </a:r>
            <a:endParaRPr lang="en-US" altLang="zh-CN" sz="2800" b="1" i="1">
              <a:latin typeface="Times New Roman" panose="02020803070505020304" pitchFamily="18" charset="0"/>
              <a:sym typeface="Symbol" pitchFamily="18" charset="2"/>
            </a:endParaRPr>
          </a:p>
          <a:p>
            <a:pPr>
              <a:buNone/>
            </a:pPr>
            <a:r>
              <a:rPr lang="zh-CN" altLang="en-US" sz="2800" b="1">
                <a:latin typeface="Times New Roman" panose="02020803070505020304" pitchFamily="18" charset="0"/>
                <a:sym typeface="Symbol" pitchFamily="18" charset="2"/>
              </a:rPr>
              <a:t>但</a:t>
            </a:r>
            <a:r>
              <a:rPr lang="en-US" altLang="zh-CN" sz="2800" b="1" i="1">
                <a:latin typeface="Times New Roman" panose="02020803070505020304" pitchFamily="18" charset="0"/>
              </a:rPr>
              <a:t>a</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因此</a:t>
            </a:r>
            <a:r>
              <a:rPr lang="en-US" altLang="zh-CN" sz="2800" b="1" i="1">
                <a:latin typeface="Times New Roman" panose="02020803070505020304" pitchFamily="18" charset="0"/>
              </a:rPr>
              <a:t>r</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于是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 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zh-CN" altLang="en-US" sz="2800" b="1" dirty="0">
                <a:latin typeface="宋体" panose="02010600030101010101" pitchFamily="2" charset="-122"/>
              </a:rPr>
              <a:t>整系数多项式</a:t>
            </a:r>
            <a:r>
              <a:rPr lang="en-US" altLang="zh-CN" sz="2800" b="1">
                <a:latin typeface="宋体" panose="02010600030101010101" pitchFamily="2" charset="-122"/>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charRg st="0" end="46"/>
                                            </p:txEl>
                                          </p:spTgt>
                                        </p:tgtEl>
                                        <p:attrNameLst>
                                          <p:attrName>style.visibility</p:attrName>
                                        </p:attrNameLst>
                                      </p:cBhvr>
                                      <p:to>
                                        <p:strVal val="visible"/>
                                      </p:to>
                                    </p:set>
                                    <p:animEffect transition="in" filter="wipe(left)">
                                      <p:cBhvr>
                                        <p:cTn id="7" dur="500"/>
                                        <p:tgtEl>
                                          <p:spTgt spid="315395">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charRg st="46" end="61"/>
                                            </p:txEl>
                                          </p:spTgt>
                                        </p:tgtEl>
                                        <p:attrNameLst>
                                          <p:attrName>style.visibility</p:attrName>
                                        </p:attrNameLst>
                                      </p:cBhvr>
                                      <p:to>
                                        <p:strVal val="visible"/>
                                      </p:to>
                                    </p:set>
                                    <p:animEffect transition="in" filter="wipe(left)">
                                      <p:cBhvr>
                                        <p:cTn id="12" dur="500"/>
                                        <p:tgtEl>
                                          <p:spTgt spid="315395">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charRg st="2" end="2"/>
                                            </p:txEl>
                                          </p:spTgt>
                                        </p:tgtEl>
                                        <p:attrNameLst>
                                          <p:attrName>style.visibility</p:attrName>
                                        </p:attrNameLst>
                                      </p:cBhvr>
                                      <p:to>
                                        <p:strVal val="visible"/>
                                      </p:to>
                                    </p:set>
                                    <p:animEffect transition="in" filter="wipe(left)">
                                      <p:cBhvr>
                                        <p:cTn id="17" dur="500"/>
                                        <p:tgtEl>
                                          <p:spTgt spid="315395">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5">
                                            <p:txEl>
                                              <p:charRg st="112" end="143"/>
                                            </p:txEl>
                                          </p:spTgt>
                                        </p:tgtEl>
                                        <p:attrNameLst>
                                          <p:attrName>style.visibility</p:attrName>
                                        </p:attrNameLst>
                                      </p:cBhvr>
                                      <p:to>
                                        <p:strVal val="visible"/>
                                      </p:to>
                                    </p:set>
                                    <p:animEffect transition="in" filter="wipe(left)">
                                      <p:cBhvr>
                                        <p:cTn id="22" dur="500"/>
                                        <p:tgtEl>
                                          <p:spTgt spid="315395">
                                            <p:txEl>
                                              <p:charRg st="112"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5">
                                            <p:txEl>
                                              <p:charRg st="143" end="195"/>
                                            </p:txEl>
                                          </p:spTgt>
                                        </p:tgtEl>
                                        <p:attrNameLst>
                                          <p:attrName>style.visibility</p:attrName>
                                        </p:attrNameLst>
                                      </p:cBhvr>
                                      <p:to>
                                        <p:strVal val="visible"/>
                                      </p:to>
                                    </p:set>
                                    <p:animEffect transition="in" filter="wipe(left)">
                                      <p:cBhvr>
                                        <p:cTn id="27" dur="500"/>
                                        <p:tgtEl>
                                          <p:spTgt spid="315395">
                                            <p:txEl>
                                              <p:charRg st="143"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5">
                                            <p:txEl>
                                              <p:charRg st="195" end="232"/>
                                            </p:txEl>
                                          </p:spTgt>
                                        </p:tgtEl>
                                        <p:attrNameLst>
                                          <p:attrName>style.visibility</p:attrName>
                                        </p:attrNameLst>
                                      </p:cBhvr>
                                      <p:to>
                                        <p:strVal val="visible"/>
                                      </p:to>
                                    </p:set>
                                    <p:animEffect transition="in" filter="wipe(left)">
                                      <p:cBhvr>
                                        <p:cTn id="32" dur="500"/>
                                        <p:tgtEl>
                                          <p:spTgt spid="315395">
                                            <p:txEl>
                                              <p:charRg st="195"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5395">
                                            <p:txEl>
                                              <p:charRg st="232" end="242"/>
                                            </p:txEl>
                                          </p:spTgt>
                                        </p:tgtEl>
                                        <p:attrNameLst>
                                          <p:attrName>style.visibility</p:attrName>
                                        </p:attrNameLst>
                                      </p:cBhvr>
                                      <p:to>
                                        <p:strVal val="visible"/>
                                      </p:to>
                                    </p:set>
                                    <p:animEffect transition="in" filter="wipe(left)">
                                      <p:cBhvr>
                                        <p:cTn id="37" dur="500"/>
                                        <p:tgtEl>
                                          <p:spTgt spid="315395">
                                            <p:txEl>
                                              <p:charRg st="232" end="2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395">
                                            <p:txEl>
                                              <p:charRg st="242" end="268"/>
                                            </p:txEl>
                                          </p:spTgt>
                                        </p:tgtEl>
                                        <p:attrNameLst>
                                          <p:attrName>style.visibility</p:attrName>
                                        </p:attrNameLst>
                                      </p:cBhvr>
                                      <p:to>
                                        <p:strVal val="visible"/>
                                      </p:to>
                                    </p:set>
                                    <p:animEffect transition="in" filter="wipe(left)">
                                      <p:cBhvr>
                                        <p:cTn id="42" dur="500"/>
                                        <p:tgtEl>
                                          <p:spTgt spid="315395">
                                            <p:txEl>
                                              <p:charRg st="24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Verdana"/>
        <a:ea typeface="华文行楷"/>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hHSnZiR1J6ZVcxaWIyeDdaaWg0S1QwZ1hHWnlZV043Y0Y4eGZYdHhYekY5SUdkZk1TaDRLU0E5SUZ4bWNtRmplM0JmTW4xN2NWOHlmU0JuWHpJb2VDbDlYRjA9IiwKICAgIkxhdGV4SW1nQmFzZTY0IiA6ICJpVkJPUncwS0dnb0FBQUFOU1VoRVVnQUFCRG9BQUFDekJBTUFBQUNhODJHSkFBQUFNRkJNVkVYLy8vOEFBQUFBQUFBQUFBQUFBQUFBQUFBQUFBQUFBQUFBQUFBQUFBQUFBQUFBQUFBQUFBQUFBQUFBQUFBQUFBQXYzYUI3QUFBQUQzUlNUbE1BVkt2Tjc5MjdtV1lRSW5hSk1rU3J5aVFZQUFBQUNYQklXWE1BQUE3RUFBQU94QUdWS3c0YkFBQWdBRWxFUVZSNEFlMWRhNHhyVjNYMkRZSEVrOHlEaXRLR0g5Z285QmR0UFUwdUxaUVdEOHBjV2lpcEIzSVRGUXF4VVlQb0E1aVJVcVNpcXJJUjBFZ1Z5Qk5JUkI4QnV5R2xsUUthVVNTUWlvaHMyZ2hCSmVvcEQ1VW9YR1pRYVVDMDZneGN6NFdReCtuM3JiUDNQbnNmSDN1TzM1NXp2YVdacy9aN3ZmWmFhKy96Y0NvMSt5bjlyNFZYLzV1Z3VYUm5vZjJHejgwK3h2MWplTi9aOWp2cTB1MTdaNzF6TC9IQi9vZTVESHRVUGFSM2d2QlBGUWg1TDBzZUQ2NG1YWmYyVXFtRlJ3aDVGeXZKbzNFOEZGMGovUEsyVXRmNmdPZjk1bmdtbXVLb0RTSHR4NmxVUzlGNEVab3lUekU0Y09qZHZnU2UvV2dKbHVNTDlZOXZBbDZKMGUwME5WbnlqZzhPUVZmMnU1NzMxQXZTandQODRXbkNmM3E0cGdzWHQxTlVpVTJ2WFFFYU5DVkpZOTA5M3N0VHp3RmRsenp2dDhucEJ1Q2tyUURTTmZwMGxmZDBLbFVHdXp6dmoyUjBha3A5OVBOTWM4U3l0NWU2U2tpOHRFMDhxQ2svblNaQ3AyYnVtcGRWN3ZnblBzNFpzRzcxMUtBZkI5RzA5Nk9VaXFvcTB2NE1TTHdZcCtkbDM0YnJ5cmNkUHVkU3kyRGRNNGxpaTVoSHNSMXFBYVJBb25lUUtCckhSRXpoR0FQVG16eXBKbmcyWUt5MUJLVXJ2UTNmbTNpN2lxb2lhTXdtaU1KeGtYTEd3ejR2VlFDM3RDTitGbUJ2WE5OTlpkd010dXVwSzBsV1hjMmZCM3cwRlZ4TzE2UlgwSXNza0hOckNuRmg0OTdwb3FJM3RqbDZrUjJRMk5idHVCb1FqTS9UQ1J5NGttdElqaEt6cXVVeVZXWGxoRzZucXJwQVUxZ0ZWY1poa3NTa2JkdkhJWklkK3Q4cnlLMktHcjdHek80NDVwclNtQXVpRlRsUXBZUFNORW5VY2RhVXNEb1YweDVTS3h4bnNrL1dOUTN5MTNnbEE1OU9ZRW0wd25ZbWl5VHhLWitheDY1Zjk4Njk0N3JUU2RxNHNWNThMMmJZSWJmMFREVEJnWFlzRnIwbmRNMXB2WDRUZmxKQ0t6aFJTZUpKUlR2U2o1QmFwTGVlVnVMR2p6Y1Y0cEtlcGt4bWFjL3lZREhZek9nR3AvSXFDbEZTcU12WmgzaVdCb21WZFB1cEpHc1NTT2ZBSCtPR2kyUVdWbHZxMjkvNTRCMkU5VlozRXBpTWJRNEpyYlRPODBoSG9sSWNxUjkvNllWM0ZabmZHdHZjcDN6Z0FwaGpObmprRkxlQUVyb1JUb1IyT0tIVk1zbkNUajZWODlwN3VDd1ZrVGZHODVRTGM5VG9PejZaZC9QbDJFaTBvdzA0RWRxeFE2bzA0dzZaQVZta05jdENzU3h6NDZINTQxekZKNitxSW5rWWlLZnJhZS9jRFErektoSGFVUVVoNXNaYkF4bDl1dTd2Y2pkUlFHTXlUeDBja0pYVFZNVnlrTTdUZFVtSjBZNGN4Sy8yc0tsVUhobDl1dTQ3bEJvSzVxNUZTOTI1aWs4K1VFWEw1Snc1UjB5TWRoUkFsVEVPSkpHQk4ybjFUOWRsRjFOM3VETFArQnpZSWJPMkZUY09tVG5TckVtS2RraG9wUTl1L05BS0pITHY0cnNiUHZHUnJOc0hXb0pEWDZ2Z0RDTU5TV1h5S2FzeWNnY21DWEVIdFp5UmhpUXhGTHpuUXBmcXV4dlJubDFWUDcvWUhNaUJTU2JTS0NMajFYVjFVbXlIc3ltUjR3N3FmTHFnVlVZMmFFMU45ZnhxY1FBOE1wR0czSUlJNHJPa2FJZUVWaXVLNW4wdWdCSXo5M3MvM3BaQ0lic2k0UHlmd3dISEo4dExMZVprTERHZVpZY0s0U3VDZW9wMlQzaVFWcHlRdU9QQVljczhJeHdRbjd5bW1DRldONnN5L3BNZlNZZzdxbEFPOCt4UEVSbnpxSWRQS2oyUHFUZlV6d0YxVUpoVm5NaVFUWHFSSlVjN2NwWkNpSjE0alN2NUd1ck5jWWhiZFpubnhDZFhGQlB5WUpNNUYwaU9kakMwMHMvK3lIbmZnU3YwRnVyWDNLSjVUaml3QTg3d3RRVW04VEpiUHF6ekNmQXNFbHJwYUtvS2NzMFd6U2RWdGl5S0JRSHhjd2djSUxkNFU1YnBIb0MyUzA3SW5rV1VYcGxFYm1PREF4MmZiSm9UY3o3c0Y4My8reHpJZ1RYK0JpK1ZLZ0xNV294SmlIYkljWWZhcHpQdXRoY0FxUzBqMkpxYkRrdnVBY2kxcEI3KytRZ2d4K2dtUkRza3RQSWZlRXZuUWFQbE84a0gzcGQrWThDUU9SUndRSHl5LzZ6Z0dTcktibENWbUtoMEIzU3BGZkE4RFZoa051WWJGb3NiRGlnK0dUZGEvaXIxelNJNDk1YU95Z1JFcFZVUWh2Ujc5Y1VQNEhJY2NpSTRBUXdYT1V5NG5EUGlrOThoM01NLytiNUZ3STZFZUpZY0tMdlVValMyS3dGOUFxRzJHU3FhWnhVSHhDZnZmczFuM2ErRTJKSVE3U2lBdWljWDgwTGp4WlVRalhqMG1BWno4Y0oycUdKbXNrdG53emgzb1BiK1YzWVVqYVJnaHp6YlN6MzR0a0xFU3orajFJNy9ldFZKK0Y1OTA4RkpUUWFxVjhjZEM1ODkzNzd0QzJFZFNPZjlVOUo5TitJYWFLSXhpYkY4c20yTDBXUWdpcXBRanE2M0dFYW9IVmVkZkZRZG84bEFKSktLcmtlaEQ2aWdvNnJQZkFhYXd1OFVRMFl4bW9RUitFaU1oeHFmNWZtZk5RcjNIVGFmQStmQyszOHo1dWkwQTB1MFpJYnRCdVRWMTZtNjFROVlMcUZWTnJyellrRWQ4SlM5ZW5TTCtLWGpFZU5DSWNhM21OSkY3MDN4RVkzZnNnRHQwTGNnT25xTlRqc2VDQjRKNzVqRkZOenJIZGROWm5TQWN5Y3BOR3hHRXk5djZvY3ErOHNPTDhZejF4ZHUrN093Njl2M2pzTkZFWGc5WU82R1JGUU9YQ1ErdWV1bWRXVGFnY2RyWXB3M2diLzZic2pBQkVWMDNLRm5xVWRVOEVESDE4ZjBwNEtISnlNYnhpZ2NXb3dmSnA3NmdTUTlJWGp5V2czM3VJTEJZMkJkVDU4OHVxZC9IdkRhOVI2MDZhcjlzYXlBS25qZUpiUnFVUjUrQ3A2STA5ajBkeDFhakNJSzRPSXFBMjU5N2NWQkpCT1B3M0dHQ3RyMDhzbWpPeXZGcmE5WW1vMW5MMXplQklnT0FlWEE4dWpRU3FoWDJqSHM4eDFEaTNFVGh6TDF1d3NoSTFZTVhuSHV5UUtjNllVZVd1blpQRjVsTDU4OE91M0FyYS9kV1BpMDdHZVBZdldJMGFnQStVZUhWaENJU2RFdFlneXZtZ3dyUm41RmRTdjFEL2h2c3dxbHEvRndLTWFKN09JTlpWcnRrRHQxa3cwQm80bzdOdU5pRGpXS3lZd1FwajJ5M1VPcmUwbThUcy8wR0NKRzFkQmliQUdSZXFxSS96WUh5ajJrNDJLMTMzRjMwYTBmSkZjRk50RSsrZE1YTGx6NEZtcC9ndXVGUVlZTyt1QU5rcTZCYjlDS0VJSXI1eWF4V3p0WXJtdG9oVWpCU2s4TU5ycnVWUjVTak5UaHR2L1IzUTA5WmlvRlZ4dlhwb0hKSTM5R0pRZWtvbjB5ZGRtazdRRGhBYUNNeHc5UXhVcmwwYitUMWpXMGdxR3kwbEVzL0xvMUdscU14UEtTLzVHdVVqQUpnaGxMVjRMeUtBaTZYbzhxSDd4TW5wbUwxczdSYVFkaVV2T3UzVW1vSWc2S2FXWk9Hc25VMTZnQ0ZaTU5nR1ZXbUxRYVZBd0FEUzNHSFNEeVZLcEdkSnJCL0xrK0ZrdlY5VW5CSUFOQ1Y1OGxNckJvTjFVNlIyaTF6OTF5STlPdDU5Zk51eUNkeldLVVlGbkV0bmx3QStaTENqR0dQcm5KK3dvK2plc3Y2Mmk3N05lby85bU8rbjRLaGhaakMyajgwSC94T3pEVXNFanh1WUdGRmIzTys2SERhbHN6N0ZtelNrY09adnBSYWdpek1rSU14RGdLbWRIUjFZaW1HbDZNZVNENXRMemFhNjBrV0tUNHdUSWVjYk5lTmhtZXNCMWhHLy9GZG00RFRNcm5mQTlpOTJ1TWR0OHVHeFloTTdaemk0MnExWEJvTVlvV0g2WFNlZWRKcEZaZmtnR2Z0eXljaGdXdjhOWnZoZWRZOTlvSHd3N1ZveitmdmVwUkhhcUNmUnpwcmlWSEIvblM4d1h2ZDBNVGpUUTd0Qmpsc3hGWW8wdWZYd2tRbzhyc0J0bVRJQ3lzSVRkZUo4MHdodnFhZXFRejN0QjhCSGc3WHRQWmFUVzhHTEdFM05jQlNCeS9KZEVITDJxbjhmblljbDhxVFVZM1owZnU4VEFaWG93OEtlMndFN1Z1cHczUldQRzFuRDZVS1hxUUNaZFMzTmsrNXN6M3BVeDlERHpHcHNPTFVlNW9ISVJRTFBjVGxQcjNQWnFoSVdZOXkzVjEwQWVTMVZOb0g0Y1hJL1NyYytHajZLZ1B6dkUzcTliNmFUOERiWmVCY3o5b29QMVlONS85NEJLMzdmQmlQTVFRWWJLeFRlN0w2dkkzdXF6dGNGemtwOW91MDUvemxGOThYSmtxeG4xUFBnSXhOcUFKNFNkTUdJdFUra0dtMmllcit4bDdURzJoMEgwZDRmR21XWFpNdUl4cDJCR0lNUWVxdzArWTdLQ3NyeWlUSGNaRTRwaUc1WEZVWDd0d2R1akwyNDRKOFQ2R0hZRVlpNkE2N0JVYUVRZEZDdytkYmYvcXc0TGIxWGUwMytBYVdZYTJia2tmUkl5NDZXUFhGNDV2T0JFWm5sOXNoR2QrOFByQ1RYK3lKNlYvV1RqM0lyZTYwTWtudDhIa2Nvc1BuZlZ1Q2FFWE1mdFFZcFMzbDhFa2xkb2xNMEcrODJEd3pLWTAreDIwdVJwODh0b1YweG9BNy9ObTdZS3B3UXQvS25qaWJHTHg4NVVlV0hBVHZoV3FmNzUwYmUraStQMEUzZmN6Y3pQalBmK1JBaENMLzlpWFFpUTQyZnd3WXBTOXJNemovM3ZHREkxOHlDY3ZZQ1pKdC9zL0V4dUtWYmdTajB6M0tRSUx2aEpEZS9mVTcxaDBRV1laR0ZmY3VrLzRGSHJIQnhLQ0lsZXlHelJRWU9lbkJuOVM0ZW5kakVWNWN3ODAwRzV3TVpKQmRqSVBNUEJ3UGZRMGJ0WHovdkRSajVWUnNZdXZhVHljeGpJcldYaXhSNkJjVnNXa1FXTDRveCtrdndmWENHaXQrL1NIcU41enFoRjJYdnJRMy93bnlwOU01NzBuOSs3ZWRLTjE5amh3ZWt3bnc0TWE3NWZySHk5N1hyRnp1Mm5oTkp3WXJ6bTd2cjVlNEZ4dEFPdm5LbnBrenU5YUFoeTMvekZxdVVWNlp0UDdkZHlWS1RqQkNnOGVuOVRkcDNqOUJ2Q1FMOEh5Z3pBOUg5Z3BvOXBGdE9WZHFxTWtnNHJIdllzQXYrdkdValZVME9sTU9TMFdnY2Q3Z0FSVW1LbmVGWjhSaUZFZVV3c1J6YklOWjlLeU1sRjU0c1BUa2MyUWE0R1NSVC9vZDAyUlhicWw0Nll6emJBWitUYndpb3lTNTVRaEEyZ1BYd3dIM3VCbGhRMFlrSWpWNFg2d3hCS1Y2SWl6T3VOY1A4TWVYZE9ibmJaRFovWXhrYitMOERIZDZ6cmlDTVM0VEtvTzNCbFlWcktMWUhSOUpNcHNEWjR6Q25XV1hqN01iTjI5eXBiZDAxTzYzVWl1aDVoSWVkb2E1K3l4WlVXdGU4cFRWYnJFRlNmazVuQTVzdENpTURhc3ZBRjVFdElyTlUzTEVRQjBGeXBnb3NIdWRmSXdBakh1Uk16QXNpMmJrbjBkVkxUWUdsV0h2Tm90eXFHOHFjdXhaZmZrU3NqMEdnd1F6alg5dmlMa3RhN2o4UFRDZVY0RFp1ZEFXc3M5YTFUSllMWjJkQnBxTmJvc2xlNGt1Z3V0SzBZeEs4aDV2YVRLZ01QSDNOWXdPNmdlVW95WmlCbFkxclNtU1JXMXd4Vlo3Nmx0aTkyaWhTNG83MHdOVlBSSUl3MVd5QTc5UUkrSUxOdUpqeXBoQktXWkxFWFAxbkdUZElSNXBHTnhiQWZWSnRKVmNjUFdLKzEyeGFML0NubW1iRVAxb3pTaS9iazB5S0M2YVUvUnZ4Z3AxdkFDWmxuRkd2WWF3L01pYXNqL0FxN09jNmRWRkVSeXdUZlVxSTFPV1d1YW9jRTg1dEFIZTdKZHIzUWRrcUpXUHNodjA5QmVRd0l4OEY4R1dMVUdvQU9KVnVZeWFycW5Idkt6Um84SlNxeXhvaHBUQ2c0UjdpQWpFT01tWm5CTUxHYklvZXpBbXVsSzdWaDRMMVk0eEt1V2d6VE1vR0RMNmpJTlVId0M1Q3BwaHlqV1ZhYnpRZ3ZoYk1FTG11SmxkdHoxZjMvTE9mK2x1UWx6cW5QZ01aZTBnSVEyajJKSHpERkU1OFFqRUdNQjA0WDFieE5sZTlac1ZiMnVCQjlhVjdZb1dTMVMreWpJMmdWVGdJbURzWGtad0QxOE12Mkc3U2J3U1FTRjhRNXFTRDFiT0VhVkc2S1Iyb0VCV0NTYk1pMHVxcXUzMW4yVUVZaVJNOWhzNG1SRmxOV3RXWFBhYVVoMGZvU2FmVGlXYmF1Ri9HYjlxbDB3QlRnUHRNM053ekxnSHJLay83Q1gzUlhHYVZSUnc0Q2Jnbmk1VFFXWGh1Tk43Y29Kd2VKWTlFNU1uSGEyKzh4RklGeTNxdnNYb3lnajVXMm5Rc2V3U2hNa1lpdWg2Y0xteFYyN2gyakhobE15OFl4c01vejR5QnE5eUlES05hNnBrNmpDMVE3Tjh4dzZpczM0cFBjS2h3WnFoell3VHNVRU00ZkF3Ynp0TEJGU3haLzlzZXZYdmZEbjk0WVhvMWlEc0ZpSmd0SUhtZnZ1RnlnR1NLVG1xb1dxcWFITG1vS25kSkZOaGc0YjVTd2dFUDlpTVhUMnNReDh0VDRRMy9SejZ3cHQ4bFNQb29yOEM0ZnM0YXVjdHVQS2JBSUhiY2hUTldicW5DcjlDRUdrdDlvVHMyQTRNVVphSnc1clQyUGdHbXYyVE5ZQ1dITms1WWNET1UzOHBPYmFady90SkYyZi9HRFI5U04rekJtSnI2aVZIc1doUW1xY2ttRXlWTS80U2FFcWx0NElJSVArdnJvMnpFaTNXeml4ME1vR1lJMDFjY1FvanF3WmRCU0luVU5GZmpiVHRZYkVSbkk3Y3B5VENqbE4vS1JHYTdISG1zb0VXdi90NzN6d0R0WUVob1JOdXVJcmFoVk5DVWRSd3c5L0dVZzdaRmRtN0ZjWitFaG9CYXQ1L0tVWDNsVkUzdDQ0TWh1SmFLWnJUWWd0Z3VSS2FJeXVuY3VvY2VKNDB6RTByQ2tmRENBQzhaT2FvOGdlV3lwamZMS3NlTmJFMUE1UnExSWsyaHdsc21LUXdvRzBRNmd5dStvaThKSFFTajJyc01RQ1N6eklSZU5iZHR0WjZJZkVXRU5EMzNkWmJWaG1aUU93aUlwSW45eDlMUWFkKzRDSVFQemtEK3lyd1lHYXBjYnVkV1NrdUkxTVRPMFFBZXlxVWR3TGgzUkxoc2dOcEIwMW9xQ1BhWVF5VXNWd1BFdFVaTk9nMTBkS0RxZFkzSkdLNkJCTGpJZG8yRUZ5QVdYYkhXTXFUa2Y2WkltUWppSzZUSzVJNG10RFNnWWtpQWxPZStkdWVKaDFybll3dnJhalVvTm5EUlhSUGxta1lkcE5CYWdTT2MxbUUxb3hIUGUzWjV1QXRQTDRCOXJEaWJHQjhjd3VVRk5jUkdIVXNEMThjZzFkMW5UL3FWekZKUmhTeXNBbk9PN28xQTZhaUVqdHlLREM2SmhEQ0xYRCtIeW5abUtaTXBGYlZkT1owSXFhN2p1VW1vSFlwb2pjY0dMTVlZU0FpMnJlUEFyckNyWXZFaFNWN0JJRDc2RExoc2xOQXhDemFtNnNGWUZQY056UnFSMk14bDFyb25CdW9jTHkzUllsTTNEZVFXbDVUWVdUK01BS01zc285TlZXRkthdTZsTjVsSnVNTHNRMXZoaUxHS0hEQlcxMkdWWTJPTHZXUEFHNGp5NWFxWVBTU1VLQ25MNzNJMTRnOElHZDJrRnJIS2tkZVZSME1FVG80SGJTMktaSlVoYk1SZVRNdlo4YU0zdW9wSnI0aUlseFg5SHRoeGNqWndnOGxScVhLc3BwdzRsS0dsa2hSK3QrWkJUdU03RzhMQ1V0Y09PVC9lazd0WU9XSnRBZUMwbVNHRmtoUitzZFp0YnFPUUd3U096cWFxSU1ZREVacE1VM21uSWZiRmNqTXJRWVpiZ08vMXZHZEVZRDlWeTRIcUpjKytUMGM3ZXRtbFFHTlZ0MmdZYXZMYkJUdDlTTzdLUDc5bldsOXpXaGo1allrdW5mcVIxc29BMk5hUWJBZWVibjd1dnNLbXFjMlUzYUZhbEhPSFhYOUZ0TzI2RXk1S1VKZmNySWlBL2tSNHcyWkZ3eG1VMDlCUnVzNkl4MWpTM0cwQnBUUTFReDdLNDFYT3J4d2l1WmJhRmMyOVpuR1VsSXd3YXFLZ0tGL25Hc0hpbmFpSWZHaUpVVjI3R3Fta29tSUtGVE8xaml6TDEweDhVRGRCYWZyRWZKRzBsd1dEN2tFNFF5TEZHSlkvVktBUjY2eDZEWElxYlJBa2d4NDVOd3YvN0V2WnlsVnZUb1E0c3hPa0RaeDd4TlBRZXVYR2dydU9aeDFYSGZ2aHVFbGxGMVlIVXhZQTRWUFZKMEFHaDY5d0V3a2pET3JjYk1udW5kcVIza295WkZtcFY5V3lMUlM5UHZ1T2plZENNWE9wd3dXMG84ak1wdXFlUVBONEwvbTVoQ096Yzd0RXFyc1dXeEgraUo5dEc2cVRPNDlpMUdZZW1XTllLQXl4ZzJheFdXa1Y5REhoZGpqc3V1STZFU2JGdGRERmhscCs3SmtaRHBOQWdnTW1xcW5vZWNNUmlsVXp0SWkrWXoyNUZ6dEJRa1hadmpxMXhId2drNm5ERDdubVE3bW13MGtrUXVhNDQ1UGxDTlRoUURlMGRhc3RhOFplVFhrTWNsbmhqRldWZXNFUVNrWFY0TkNpVTRlVnI1WkJYM1FYUHJRUXN4S3dGYWRzWEU0ZzVaTjd0cTZqSW9zTXhTaEhZVUxSdU5UanZvUUdOenlHdmRINlhtN21wb1Z0YjhtdEQvaWNVZEdhQ2cvU0gxMlN1NW1OUlFwTFhIMzhzTUpVWU9aMWxnTlJkVjhDaVlWOXdQdEVKV3B5cS95bGw1Y2k1blNTUG9Pem5JaWNpS29FQ3pFU2hFYUFlWG9ZVmNDMWxxQll0MWVkbFplZkpJU01ucU1nV3dCdVMwOUVPaGxXQkRLdFlNWGtPTGNSL0RhV2FZVVNYK2dqYm9KTDRZV3JITXhodCs2YjY3cmlnYVN4cTY1MFN2bThBaDY4OG8rZ3hycDFPRWRqVFF1cTdyL1pDS2pFQ3BqallRbWxnTlVxa2FxbmFESHRPQUdBaG9mMGhOQ0Mxc1dTQjdCakdHMFVPSnNZb0JUQkJzaHFWTHM3WjdvcVZOL3gxQ1pjdXdpYXFZNWdCbzFpMXAyRlVUZzNlQWc5TGRNa0RiK2tWb3h5RmFyQVM0RlpIRnFoVDNwSXpnUGFFZFNnWk5BdFlIWFNjSVdjZTE0bGhDQzV2TDJKTGIwR0lzWTd5SVBUeEt0UUVEN1p3VXZ4REhiYldPUis0MUt1enpob3QxYllKc2lwcUtPRHdqRlo4Z29rcVBwU0JDTzViUm9oa01rMGYyamFrVXZnMnNsMHU2cUMyUmF0V3lJNzZnNTBRaDRPQnZEUmZ5eERUa3pNdkEwTlpmdEJoS2pIa01ZR21icGpRWEdEQVVrZTNnbk94di9CV0ozOE5jMVczbHlycXNVektGekNhWVU4ZThmd2Rra0hZREZDSzBnMDQ1RzdRQTIva1RpUmdDU1lxL0hqYXFxTk5XUGVnM1lZaDg1bStRcFJ2RU0rVE02VWtncHlEbEhJejdGeU9uc0Z5VEh2alFXU2F3Wnp3RnluazNvelV0VFJxdnErdW0vcFY3bnhXM2FQSTVzdTZwUjlNL2h3dlRYb0JCaEhiUTdLNEZMWFk4dXNvcnZQWSt5cmRRZnA5amZOaXdFTG1RV0RQQnRBbjB2cko5ZHhrWEpOZVpOeHhUQWFTR0ZLT0VNV3VkeEMxalpvdTVMZS80dW9VUFlHRmlPdStkMi85UjdqZzEzMGRGNXpDVExta0FDMGw1L3JkbWo5QU94cDhXYzdHd1hyLzlUMFh2dGRTYVM0OHVRc1ZDSHBmblowZldtTk1CYVI4a1hlUi9CeCtRY0d3SkRmZ05LVWF5d3Jhdm1tS2EzVjJkOFkrS1VQS20xR0llRjZiYmcwcUJHaDNNRERXWVNEYnRmeFdxL2VVeVVMU3RXNVIyNUZ6RHpDNWdiejMxTlFFQUhyZzRVeTViYnRFMGNoOHRDSDZ2K3lndkpSc0RFTlMwOC80UnhCQmlGRTIwK3V2QnFUV3JPb1ByODRnS0E1d3pSVUxlNzF0MUF1YWRoUml1blZ6K2Y5OVdPSWZQd2hXQm83M0JqdEtPUXgxKyt0ajVIMUZySXZPejZBemxDTE9Gc2ZuZTVDanBPdFBTRjgrM2IzdFlidHZiSzVoaDRWdlFhZkhDdHVrNnBCamxmS3R1UmdzQUtPaFJrRXVsdm5lKy9Sc3k2OEpuejdaditJcGRSWmdlYWlOY09MMjhPRXpMYlVTZGhzbmhsbzNpMHJzTE4zMVpDaDc4ZzhKTnY3aG4xeEd1UVdQQ1pWUE1BeDFIVzlONWYzK3liNnZNY0dMa1NVYm5jUWRvcnZZWGdmR1lvREpGVm9XbWxsTUxXN3VqYkFmTFZrSWRlMlV6WGU3UTl1b3p4anFnNDRSV0Q2aWdvMnJmREIxT2pNdVl3YmJBaGhyc1FXeS9iY3E3QUxDNjBYZFp1clFmYzNISExZZ283ZUFlcE5RSElubG5qOU5IeC9FMExVTjBsb2h3eHBDVmljcjJBZTl3WXR6SEZCRWJXdjlaaHUzNFpPM00xcnJxdUFVUnFSMk5McmRjbzhubU1XVWx1bW9xcFVYZ1l5M3NqRDdZTGRoN05jYVZnNGh4NGM1ZnE0c0Q2Ukl2WUdIdHhxZTZQRk5oQjBNRXh5ZEh4aDBNUEN6Mm5rUXM3TkVzaFIyaDBBb2ZtSUE0RVFCK3lzVnlRREZXWlpNQnFYWlJna1pmZGhSSVZJamNOTlA5aFRmcjZUTWd5L0Ywa2JZREM4dHBwSHRIWDZGTFBCS2NhbHA0OFhGVElTQ2gxWnJCcGdXS1ZiTGNUU3JWR0VpTU5EbFlDbmxjb2kwUGpITjhabUMwcWE4cktrQldjV3NUTVBmZkprVnFCL2U5RmRQa0pLQXhBK1lSUzFxZjVmTmNPRGpla0wwblM1QWN3Z2NUWTQzamJQTzhNSFFpcUptRXJYSjhnV05kUlVZdmVyQkpYQTlCaTlyRXl0TktEa0xSMm9FdUc3RlJLM2gydUJlNzJ5Z2J5dG5sbmovaURnVlkxNk52TXFlU3M2Z0hFMk9EUTIzemNQZ0pQVVBvbXV2bWMwTHRtRzMxMFRhaSswaUtDcUJGaFJHeXJrcjJxTkhhZ1JVWE8vREFNWFhzdHZiTW80U3hDQTJqcVEvR2g5ekxDcDJlY2FZY1NJd2N2QzFQK1RTZHdZSU03bVYzVTV5Z2tROGhRb284TkFtM0cyZGUxcFZhTmxVU1p4em1weTljdVBBdGxQd0Uxd3NPQ253a3dUUnpham96TmZmd3VMUEJCRW9PUVlYeWhWUjM3elZxemdYUUVTUlhhZ09Kc1lqUm51UnBiRmV4d3E1b0gzY1M0UWpuSFR0K1V2dHgxRE9RVWxnSTU0SVYxR0tOVHE0eTdBZWh5a2s0bFMwN2ZsTGJjZFUzU0VWZFJxOFNQRkFUUVl4V09sS2wvbVVnTVc1aXVBMmVpUEpoZ2VqVUNLYVBibUJLRDdWR201TEpBNklkSlptM1JWYnRHaFFreXlJbVZ6dlFLZEFpMHlFS2dHbHkvSGxVbTdHWE5VQ0E3MDM0cUViZzZaYVpNMm5WeGFNeGdCaXJDRHEzWVpIa2FSbDNPSjJEVjk3UWNNOHJETFFUSi9kc1BLNUtlaGFmbUcrUVQ5YlBoN2Y0aytKTXQ1NWZEMmtISGxtSkdYckRRRGZIaFhyc2NROUJtS3pteFNLZzlvSHU2R3BIVmhmNzEwSEVDR04wTTM5aG90ZHZ2K1JqdWhiTUg4TEl4Vzh5T1REc3lUcHVVYjRQalBNdUFZcVRjQWNnRzZjZDFDaXVtNDAxM0dDTjZFRStoNjdmekpORy9pSktuRFNBR0JlS25DRDB6ZEhRWElpRUEvc2Nxck96MVNCNHRvc25ESDlkQ1BML1hkcUxPWG02R05qblhsMFF5cFI2MVUrbUR2ZFNndlRPdUhNT0lrWjVlS1JkNlRVRldCZkhLK1BVYnJYWE1CT3FTNWNONTE2eEhYdE9zTzRnUnVOTTkrZzlSdStSTlJHaENaa1gvem4yb0FPSjhlcnJDNkhmaGV5WUQ2eUxzUWozZTF1Z2psSEhWdkQ5TzlmaGpXLzc4eGc0R3h6QU92czVFRlB1QWdqOFgrNldUQ20zZE5kWjJJOXpiMys0bi9uSEpjYk5ubkdKanlGQzIxSS91TTVZMitlNHovaEhZL2ZBVFBqT2FOeGlsSTVKak5mR1lOMDkzYzdpWTZBOUMwMWFKNjhBYk1xMlpnSFZRWEVZbHhneko3T2wzRjRaRk91WjZIZm1aTzIreW52VlRLQTZNQkpqRW1QNlgwNTA0bCtOSHg4TlROMVlPOTczU3ljTnYvaVM3Wk9hekhiOTVTREcyWmJBSExzNUIrWWNtSE5nem9FNUIrWWNPUDBjV0hyb3ZIZmJYNUNPTXk5dW5uNXlJaW40bjE4b0hMOWQ0ditmZVYxa2czbGhOQWUrNnArUHYxNWVpaitLYm5QS1N4ZHpRdVB4Q3I5dFlMOXZjTXJwR2ovNitwVm5yOFFIT0ZiSFArSGtaMWpNK3dzQTU3R05IazlqVFI2eG1aL3h3MlRjdjlmL2Z0TzdtQWZVbkhtRSswY3dUY3Z4MUE4V251OTVOeExxZjRUTHRZZmNzdWFiejB1NDk0UjBrRUJHOE1tRHAzamFocWR0a09MY0ZVOGdGd1loS1FOMitVOTU3UU5LcEUvbVcwditVMTY0RVl5VXpOQnFFT0dmMUVmZTk5cVRWdkxZYU5jbnBFOGFhSWJyTTlBSTlReEJBMkF5UTZ1eDhEOERidjFRalV6T0pkQW55d0pZOFdsY0pvM05zWEF5Z1lQS0t5b2xSUmdEandUNjVFT1FwVjlha3BlWkRoSW95TEdRSk55cSswUExLK2RQakdXYXFRNUtwZGZ2QXRVQWh4K2FueXB5TXoxNURzelNUNEtMQmQ2WWFYUUhRUTZQOHdkUHhXY0F4M3lCWXBDNWt0VkhGRUt2Sy9tYXoxYXlDQVExVkFqMWRsc3FWUWJjNVozM3hCRStORUhpV0xTNWtKY0JWZlEyOU1pek13QWRpekVYUldSMEVENDdLTTRvSmxVd3k0VHdOV2EyQTB3Yk9wUUxpazRoSkcvODZwMllIVm90UG5TMjBMN3RDeGJCcDVDNnNhSmNwRUxVMVJRWndHYVJwVkxmY0ZSbHJHaU1jM0N4aU5wNVdxSFZmYlFwU0plU1p5MUh4RTVobHZseVV4bThNajU1NFRQSTFVYzB6elNIeVlBT2IwMWhFSVJXY3ZUSEt1LzRZSnJvemZEYzhva1dveEJGc0VwODh1TC8vZndYWldYVlp4ajN1S2h0VWdPMlZPc2d0RUx4bTkvNy9YZXowakFnN3BDWFNidGxNa2NIYVlGUHJyR1lxWjRBUGdnaDJudlVtR09rZ1cydXZQeiszeXdvSllETU1aQndTTjdvODYvQUo5ZFlYTUJmZlF4elRuaElPUXcyc1hZR1JFbG9CY3I5WTU0Y1N1YkdJMUlvTGJERzNKTUtmSEt0ZmN0TDlxcW9Tb0IyWEVzU3phM0ZNaktpQzVzQUt1U0pPTmNEUXZNVTRrQVJQREkrR2QvWnNEOXFuaER0a0VqREdJYzhTQlJQV2dCUUlqZkVud3JFM0R4WkhBQ0xBb1dvTVVPZjdLZUVhTWN5cWVvTXJWaTZKb1NXQWYxVTBaNXBMa29BQUFRTVNVUkJWRHkvMkJ3Z2o0ejdPQVJzSFhja1NUdTA5Q1VJMlNBSGlpQjJWVmlSQWFTMXgrYk5aUS9MRjJuTmNVY0xiREltMlArOGUvMzBzMmdIVkpuakRnbEN0a2hVRHFWTm9ZNE5wdjZWVk1Ga3h2N0pjM1RtdUR3UE5sbUxxSXBzZmNZUUhnQ2RmWkJodHF4QmFJVXYyQ2s3V1VPOVBtZ2ZZUHprZGhIdE1Kd2hHL1h1RmpRblNUdWFTb2JMcEZGQ3E0V2M5eDYvY0I5RjAvOFFwa0p3bGk3aVdUUm5BcC9zbzVnUTdkaWhRbFFVMXc4QjY5QktsQVRsR1pRbDhJRTRSZkV3RnpER09CUHh5ZGxndElSb3h6SnBYRkZrdFFEclo1MDBwVG1VcmVuTS9HcHhnSng3V3VYRkoxZUN5aVJweDU0aUt3OTZ0YTFVUlhMZTBReklua09HQTF3M090U29BYmJEMElSb2h6dzNxTHlJYUlMZTNTb20wR1NhYlp0aHpCd0FCekpnamVZV3RjRm1VMEswUSs0ZTFYMXB5NE5BYXo2cy85ZEF0amFmdW14K0ZRNHNnelVxSXBOZm1MQjlja0swZ3orZXBOLytmSUJ3MXBWOUhrVTZMSEZyTHZzY0g0RlJCMkR5a1d2Ykp5ZEZPeHFnY1VzazdYL2t1dUpJbmJjZWUzM0gzbWw4dVdXSzhDYmlsTVhvR2k5RE5pUkZPM2dienY4SkhsTGtoRmFnc29FdHJvcEtMamZabjB3dmJXMEp6ZFQzTGRhc0hrblJEcnBNT1EvMlAxTmloMWIrVHdJM0xhTG5vTTBCc3U3NHV2UmpSV2dKVXRhcVM0cDJwTGdDWHIvOU1UNG5pMlNIVnZKamUyK3hhSjZETGdmazB5N2sybG4rcTFpVmlkRU8rYlFMcWJ1SXBlQWVkMkM3YTI0a1dLVFBRYzJCeDhrM3ozdlhNdi9YZFNtdWlkR08xTkltYWZNdUhmQy8zc0FMcFp2ZThSNkFDNDlhZE05Qm13Ti9mV2VoZmNOMXFVTnd6dkhKeWRHT1ZQcXVzOTVOTDlxV08wbHJGdTBmOGUvaUw4N3Y0RnRNaVFSYjBBN0hKeWRJT3hUQjRUdEpDTG9rNkxoYW4vbEVNbVplQ0E3a29SMzJjVWVDUEl1V2IvaE8wdGZWY3JqS2RUZTYrZndhY0FESzRUSXBlYlpqbVRUV0RjazRZNjlJNXNyNWg4UU1VNktCRHArY1FOdHhDT1d3UXF1cTl5Ymh4ZCsyWXY3cWF6VG5Mb2ZTc0U5TzBwNUZ5NjhGN1FoQ0s2R1kxZ1NwcEp2TXI1RWNrTmMrZHUycTVIbVdJdlFnZUw0NFI3VlFxV2tUUG9jN09GQWpuN2ozTnlseDJpRlBkNWliOWZJT25GSU81eFRRTUdBT0dBNWt5Q2lUSTVBNDdaQW5QWTRVamVraUNkYnBRSlhPTDlFY0tJTlI1dDJGaFF0SUxaUjhDRmZIb0VSM1BoMmw4cDV3U2VFcWozcG81YkRlQUR3ZHBFd2F5eUk0Wlh5eUhiQ1pKd3NuamRISTUzTkNLOUlicEpIUGxhd0JaVU5yZkhJeXRlT1EycUF0WWFBWmdNd3Irc2tTNm1pb1dYeHB3V2ZXK3FzUFpNUnJ2ZlZiYjJSNjZhM3JCZjFVOG1qbW10WW9YenZ2azloZWY1ZWc0R2hIc00yZEZub3pQSzhWdnBkbUdNMmhVTnMwNm1DaXE2SEd1M3c2WDJrNDV6eitreWdHS09zSVN1ZUdvai9CNGlmY3o5MUtMK0lkMS92cmVYcGF0K0FzYjdueDF2TUZkWHcrZGN6L0h3TDBEb1FGaXB2VU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27072</Words>
  <Application>WPS 演示</Application>
  <PresentationFormat>在屏幕上显示</PresentationFormat>
  <Paragraphs>1278</Paragraphs>
  <Slides>111</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85</vt:i4>
      </vt:variant>
      <vt:variant>
        <vt:lpstr>幻灯片标题</vt:lpstr>
      </vt:variant>
      <vt:variant>
        <vt:i4>111</vt:i4>
      </vt:variant>
    </vt:vector>
  </HeadingPairs>
  <TitlesOfParts>
    <vt:vector size="214" baseType="lpstr">
      <vt:lpstr>Arial</vt:lpstr>
      <vt:lpstr>宋体</vt:lpstr>
      <vt:lpstr>Wingdings</vt:lpstr>
      <vt:lpstr>Verdana</vt:lpstr>
      <vt:lpstr>Times New Roman</vt:lpstr>
      <vt:lpstr>华文行楷</vt:lpstr>
      <vt:lpstr>Symbol</vt:lpstr>
      <vt:lpstr>Kingsoft Sign</vt:lpstr>
      <vt:lpstr>Times New Roman Bold</vt:lpstr>
      <vt:lpstr>微软雅黑</vt:lpstr>
      <vt:lpstr>Arial Unicode MS</vt:lpstr>
      <vt:lpstr>Times New Roman Regular</vt:lpstr>
      <vt:lpstr>黑体</vt:lpstr>
      <vt:lpstr>Times New Roman Bold Italic</vt:lpstr>
      <vt:lpstr>Times New Roman Italic</vt:lpstr>
      <vt:lpstr>Symbol</vt:lpstr>
      <vt:lpstr>Wingdings</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第1章  多项式</vt:lpstr>
      <vt:lpstr>第1章  多项式</vt:lpstr>
      <vt:lpstr>1  数域</vt:lpstr>
      <vt:lpstr>1   数域</vt:lpstr>
      <vt:lpstr>例1  所有形如       (a、b是有理数) 的数   构成一个数域     . </vt:lpstr>
      <vt:lpstr>  3. 任何数域都包含有理数域作为它的一部分</vt:lpstr>
      <vt:lpstr>2  一元多项式(以固定数域P为基础) </vt:lpstr>
      <vt:lpstr>几个概念: </vt:lpstr>
      <vt:lpstr>2.多项式的运算   </vt:lpstr>
      <vt:lpstr>2.多项式的运算   </vt:lpstr>
      <vt:lpstr>2.多项式的运算   </vt:lpstr>
      <vt:lpstr>例1  当a,b,c取何制值时，多项式 f (x) =x-5与  g(x) = a(x-2) 2+b( x+1) +c(x2-x+2) 相等？ </vt:lpstr>
      <vt:lpstr>3.多项式环</vt:lpstr>
      <vt:lpstr>3   整除的概念(在P[x] 中进行) </vt:lpstr>
      <vt:lpstr>PowerPoint 演示文稿</vt:lpstr>
      <vt:lpstr>1.带余除法</vt:lpstr>
      <vt:lpstr>(带余除法) 定理证明</vt:lpstr>
      <vt:lpstr>(带余除法) 定理证明(续1) </vt:lpstr>
      <vt:lpstr>   (带余除法) 定理证明(续2)   唯一性 </vt:lpstr>
      <vt:lpstr>例2 求g(x)  除f (x)  所得的商q(x) 和余式r(x) ，这里  f(x) = x5+3x4+ x3+x2+ 3x+1,g(x) = x4+2x3+x+2.</vt:lpstr>
      <vt:lpstr>PowerPoint 演示文稿</vt:lpstr>
      <vt:lpstr>2.整除的概念</vt:lpstr>
      <vt:lpstr>例如， f(x)  =3x3+4x2-x, g(x) = 5x,有g(x) | f(x)  .            因     3x3+4x2-x = </vt:lpstr>
      <vt:lpstr>例3   设f(x)  =2x4-3x3+5x2-6, g(x) = x2-x-1,判断g(x) 能否整除 f(x)  .</vt:lpstr>
      <vt:lpstr>例4  m,p,q 满足什么条件， g(x) = x2 + mx -1能整除f(x) = x3+px+q？</vt:lpstr>
      <vt:lpstr>例4   证明：如果g(x) | f1(x) + f2(x)  ，g(x)  | f1(x) -f2(x)  ,   则g(x) | f1(x)  ， g(x) | f2(x)  .</vt:lpstr>
      <vt:lpstr>(3) 整除的性质</vt:lpstr>
      <vt:lpstr>整除性质的证明</vt:lpstr>
      <vt:lpstr>PowerPoint 演示文稿</vt:lpstr>
      <vt:lpstr>PowerPoint 演示文稿</vt:lpstr>
      <vt:lpstr>PowerPoint 演示文稿</vt:lpstr>
      <vt:lpstr>练习</vt:lpstr>
      <vt:lpstr>3    整除的概念(小结) </vt:lpstr>
      <vt:lpstr>4    最大公因式</vt:lpstr>
      <vt:lpstr>1. f (x) 与g(x) 的最大公因式</vt:lpstr>
      <vt:lpstr>最大公因式的存在性及其求法</vt:lpstr>
      <vt:lpstr>例1 求f(x) = x5+3x4+ x3+x2+ 3x+1与 g(x) = x4+2x3+x+2  的最大公因式.</vt:lpstr>
      <vt:lpstr>解(续)  </vt:lpstr>
      <vt:lpstr>例1 求f(x) = x5+3x4+ x3+x2+ 3x+1与 g(x) = x4+2x3+x+2  的最大公因式.(解法小结) </vt:lpstr>
      <vt:lpstr>最大公因式的存在性及其求法</vt:lpstr>
      <vt:lpstr>最大公因式存在性定理证明</vt:lpstr>
      <vt:lpstr>最大公因式存在性定理证明(续1) </vt:lpstr>
      <vt:lpstr>最大公因式存在性定理证明(续2) </vt:lpstr>
      <vt:lpstr>最大公因式存在性定理证明(续3) </vt:lpstr>
      <vt:lpstr>说明:</vt:lpstr>
      <vt:lpstr>例2 设f(x) = 4x4-2x3-16x2+5x+9, g(x) = 2x3 - x2 - 5x+4  求(g(x)  ,f(x) ) ,并求u(x) ,v(x) 使              (g(x) , f(x) ) =u(x) f(x) +v(x) g(x) .</vt:lpstr>
      <vt:lpstr>解(续1)  上述辗转相除过程为：</vt:lpstr>
      <vt:lpstr>解(续2)  即</vt:lpstr>
      <vt:lpstr>2.互素多项式</vt:lpstr>
      <vt:lpstr>证明(续) </vt:lpstr>
      <vt:lpstr>(3) 互素多项式的性质</vt:lpstr>
      <vt:lpstr>PowerPoint 演示文稿</vt:lpstr>
      <vt:lpstr>3. 多个多项式的最大公因式</vt:lpstr>
      <vt:lpstr>作业与练习</vt:lpstr>
      <vt:lpstr>PowerPoint 演示文稿</vt:lpstr>
      <vt:lpstr>5    因式分解定理(在P[x] 中进行) </vt:lpstr>
      <vt:lpstr>1. 不可约多项式</vt:lpstr>
      <vt:lpstr>③的证明</vt:lpstr>
      <vt:lpstr>(2) 不可约多项式的性质</vt:lpstr>
      <vt:lpstr>证明(续) </vt:lpstr>
      <vt:lpstr>2. 因式分解及唯一性定理 </vt:lpstr>
      <vt:lpstr>证明(续1) </vt:lpstr>
      <vt:lpstr>证明(续2) (唯一性) </vt:lpstr>
      <vt:lpstr>证明(续3) </vt:lpstr>
      <vt:lpstr>3.标准分解式</vt:lpstr>
      <vt:lpstr>(2) 标准分解式的用途</vt:lpstr>
      <vt:lpstr>6  重因式(因式分解问题的继续) </vt:lpstr>
      <vt:lpstr>1.重因式定义</vt:lpstr>
      <vt:lpstr>2.重因式的判别</vt:lpstr>
      <vt:lpstr>(2) 重因式的判定</vt:lpstr>
      <vt:lpstr>PowerPoint 演示文稿</vt:lpstr>
      <vt:lpstr>例1  求下述多项式的重因式.                         f(x) = x4+x3-3x2- 5x -2</vt:lpstr>
      <vt:lpstr>3.消除重因式</vt:lpstr>
      <vt:lpstr>思考练习</vt:lpstr>
      <vt:lpstr>7    多项式函数</vt:lpstr>
      <vt:lpstr>1.多项式函数的有关概念  (1) 多项式的值  设</vt:lpstr>
      <vt:lpstr>2. 余数定理及其应用</vt:lpstr>
      <vt:lpstr>PowerPoint 演示文稿</vt:lpstr>
      <vt:lpstr>该定理表明：不同多项式定义不同的函数</vt:lpstr>
      <vt:lpstr>        为说明综合除法的理论依据，考察f(x) 被x-除 所得商q(x) 及余式r与f(x) 的系数之间的关系.  设</vt:lpstr>
      <vt:lpstr>为求出商q(x) 及余式r,只须求出bn-1, bn-2,…, b1 , b0 及r.采用下述综合除法：将 an, an-1,…, a1 , a0写在第1 行,写在左边,按照上面的递推关系逐次算出bi及r：</vt:lpstr>
      <vt:lpstr>例4  求k，使f(x) = x4 - 5x3+5x2+kx +3以3为根.</vt:lpstr>
      <vt:lpstr>例  将4次多项式f(x) =x4-3x2+3表成一次多项式         (x-1) 的方幂的和.</vt:lpstr>
      <vt:lpstr>解     f(x) =x4-3x2+3                 = d4(x-1) 4+ d3(x-1) 3+ d2(x-1) 2+ d1(x-1)  + d0  由</vt:lpstr>
      <vt:lpstr>8     复系数与实系数多项式的                      因式分解</vt:lpstr>
      <vt:lpstr>复系数多项式的根与系数的关系(P26) ：</vt:lpstr>
      <vt:lpstr>复系数多项式的标准分解式：</vt:lpstr>
      <vt:lpstr>PowerPoint 演示文稿</vt:lpstr>
      <vt:lpstr>实系数多项式的因式定理证明(续) </vt:lpstr>
      <vt:lpstr>例1  求复系数多项式f(x) = xn - 1的标准分解式.</vt:lpstr>
      <vt:lpstr>PowerPoint 演示文稿</vt:lpstr>
      <vt:lpstr>9  有理系数多项式</vt:lpstr>
      <vt:lpstr>1. 本原多项式</vt:lpstr>
      <vt:lpstr>PowerPoint 演示文稿</vt:lpstr>
      <vt:lpstr>PowerPoint 演示文稿</vt:lpstr>
      <vt:lpstr>证明(续) </vt:lpstr>
      <vt:lpstr>定理11  如果非零整系数多项式能够分解成两个次数较低的有理系数多项式的乘积, 那么它一定能分解成两个次数较低的整系数多项式的乘积.</vt:lpstr>
      <vt:lpstr>证明(续) </vt:lpstr>
      <vt:lpstr>PowerPoint 演示文稿</vt:lpstr>
      <vt:lpstr>2. 有理根的求法及判别</vt:lpstr>
      <vt:lpstr>证明(续) </vt:lpstr>
      <vt:lpstr>例1  求 f(x)  =2x4- 2x3- 9x2-8x -3 的有理根，并将其写为不可约因式的乘积.</vt:lpstr>
      <vt:lpstr>例1  (续) </vt:lpstr>
      <vt:lpstr>例2  求f(x)  的有理根,其中</vt:lpstr>
      <vt:lpstr>例3  证明f(x) = x3-2x +2 在有理数域上不可约.</vt:lpstr>
      <vt:lpstr>3.整系数多项式为不可约多项式的充分条件</vt:lpstr>
      <vt:lpstr>证明(续) </vt:lpstr>
      <vt:lpstr>例3  (续) 证明f(x) = x3-2x +2 在有理数域上不可约.</vt:lpstr>
      <vt:lpstr>例4  证明f(x) = xn +2 (n2) 在有理数域上不可约.</vt:lpstr>
      <vt:lpstr>思考练习</vt:lpstr>
      <vt:lpstr>答案</vt:lpstr>
    </vt:vector>
  </TitlesOfParts>
  <Company>家庭计算机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高等代数课件</dc:title>
  <dc:creator>李乃华</dc:creator>
  <cp:lastModifiedBy>pippo</cp:lastModifiedBy>
  <cp:revision>517</cp:revision>
  <dcterms:created xsi:type="dcterms:W3CDTF">2023-09-27T03:58:11Z</dcterms:created>
  <dcterms:modified xsi:type="dcterms:W3CDTF">2023-09-27T03:58:11Z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2052-6.1.0.8273</vt:lpwstr>
  </property>
  <property fmtid="{D5CDD505-2E9C-101B-9397-08002B2CF9AE}" pid="3" name="ICV">
    <vt:lpwstr>5A1B3C1E081D58E88BA71365B02B3D1A_42</vt:lpwstr>
  </property>
</Properties>
</file>