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42337"/>
          <p:cNvSpPr>
            <a:spLocks noTextEdit="1"/>
          </p:cNvSpPr>
          <p:nvPr>
            <p:ph type="sldImg"/>
          </p:nvPr>
        </p:nvSpPr>
        <p:spPr/>
      </p:sp>
      <p:sp>
        <p:nvSpPr>
          <p:cNvPr id="5122" name="文本占位符 14233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512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r>
              <a:rPr lang="zh-CN" altLang="en-US" sz="1200" dirty="0">
                <a:solidFill>
                  <a:srgbClr val="660033"/>
                </a:solidFill>
                <a:ea typeface="华文中宋" panose="02010600040101010101" pitchFamily="2" charset="-122"/>
              </a:rPr>
              <a:t>*</a:t>
            </a:r>
            <a:endParaRPr lang="zh-CN" altLang="en-US" sz="1200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2" name="文本框 192511"/>
          <p:cNvSpPr txBox="1"/>
          <p:nvPr/>
        </p:nvSpPr>
        <p:spPr>
          <a:xfrm>
            <a:off x="3935413" y="1722438"/>
            <a:ext cx="3962400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spcBef>
                <a:spcPct val="50000"/>
              </a:spcBef>
            </a:pPr>
            <a:r>
              <a:rPr lang="zh-CN" altLang="en-US" sz="40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第四章  矩  阵</a:t>
            </a:r>
            <a:endParaRPr lang="zh-CN" altLang="en-US" sz="4000" b="1" noProof="1" dirty="0"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13" name="圆角矩形 192512" descr="水滴"/>
          <p:cNvSpPr/>
          <p:nvPr/>
        </p:nvSpPr>
        <p:spPr>
          <a:xfrm>
            <a:off x="3216275" y="2730500"/>
            <a:ext cx="5472113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、矩阵概念的一些背景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67" name="矩形 192566"/>
          <p:cNvSpPr/>
          <p:nvPr/>
        </p:nvSpPr>
        <p:spPr>
          <a:xfrm>
            <a:off x="2351088" y="3594100"/>
            <a:ext cx="7777162" cy="17703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矩阵是线性代数中最基本的概念之一，也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是解决数学问题和实际问题的一个强有力的武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器之一。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9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" grpId="0"/>
      <p:bldP spid="192513" grpId="0" bldLvl="0" animBg="1"/>
      <p:bldP spid="1925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62" name="对象 73761"/>
          <p:cNvGraphicFramePr/>
          <p:nvPr/>
        </p:nvGraphicFramePr>
        <p:xfrm>
          <a:off x="6787515" y="1501775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079500" imgH="469900" progId="Equation.DSMT4">
                  <p:embed/>
                </p:oleObj>
              </mc:Choice>
              <mc:Fallback>
                <p:oleObj name="" r:id="rId1" imgW="1079500" imgH="469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87515" y="1501775"/>
                        <a:ext cx="2157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63" name="组合 73762"/>
          <p:cNvGrpSpPr/>
          <p:nvPr/>
        </p:nvGrpSpPr>
        <p:grpSpPr>
          <a:xfrm>
            <a:off x="5036185" y="1338263"/>
            <a:ext cx="1600200" cy="633412"/>
            <a:chOff x="2688" y="1041"/>
            <a:chExt cx="1008" cy="399"/>
          </a:xfrm>
        </p:grpSpPr>
        <p:sp>
          <p:nvSpPr>
            <p:cNvPr id="6147" name="直接连接符 73763"/>
            <p:cNvSpPr/>
            <p:nvPr/>
          </p:nvSpPr>
          <p:spPr>
            <a:xfrm>
              <a:off x="2688" y="1440"/>
              <a:ext cx="100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148" name="矩形 73764"/>
            <p:cNvSpPr/>
            <p:nvPr/>
          </p:nvSpPr>
          <p:spPr>
            <a:xfrm>
              <a:off x="2928" y="1041"/>
              <a:ext cx="59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66" name="对象 73765"/>
          <p:cNvGraphicFramePr/>
          <p:nvPr/>
        </p:nvGraphicFramePr>
        <p:xfrm>
          <a:off x="2076450" y="1476375"/>
          <a:ext cx="2816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" imgW="1409065" imgH="482600" progId="Equation.DSMT4">
                  <p:embed/>
                </p:oleObj>
              </mc:Choice>
              <mc:Fallback>
                <p:oleObj name="" r:id="rId3" imgW="1409065" imgH="4826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450" y="1476375"/>
                        <a:ext cx="28162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文本框 73776"/>
          <p:cNvSpPr txBox="1"/>
          <p:nvPr/>
        </p:nvSpPr>
        <p:spPr>
          <a:xfrm>
            <a:off x="2635250" y="3219450"/>
            <a:ext cx="30454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以原点为中心逆时针</a:t>
            </a:r>
            <a:endParaRPr lang="zh-CN" altLang="en-US" sz="2400" b="1" dirty="0">
              <a:latin typeface="Symbol" panose="05050102010706020507" pitchFamily="18" charset="2"/>
              <a:ea typeface="楷体_GB2312" pitchFamily="49" charset="-122"/>
            </a:endParaRPr>
          </a:p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旋转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j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角</a:t>
            </a: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旋转变换 </a:t>
            </a:r>
            <a:endParaRPr lang="zh-CN" altLang="en-US" sz="2400" b="1">
              <a:latin typeface="Symbol" panose="05050102010706020507" pitchFamily="18" charset="2"/>
              <a:ea typeface="楷体_GB2312" pitchFamily="49" charset="-122"/>
            </a:endParaRPr>
          </a:p>
        </p:txBody>
      </p:sp>
      <p:sp>
        <p:nvSpPr>
          <p:cNvPr id="73786" name="矩形 73785"/>
          <p:cNvSpPr/>
          <p:nvPr/>
        </p:nvSpPr>
        <p:spPr>
          <a:xfrm>
            <a:off x="1979613" y="9144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  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3793" name="直接连接符 73792"/>
          <p:cNvSpPr/>
          <p:nvPr/>
        </p:nvSpPr>
        <p:spPr>
          <a:xfrm flipV="1">
            <a:off x="7288213" y="39163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3796" name="对象 73795"/>
          <p:cNvGraphicFramePr/>
          <p:nvPr/>
        </p:nvGraphicFramePr>
        <p:xfrm>
          <a:off x="8026400" y="2625725"/>
          <a:ext cx="126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5" imgW="635000" imgH="228600" progId="Equation.DSMT4">
                  <p:embed/>
                </p:oleObj>
              </mc:Choice>
              <mc:Fallback>
                <p:oleObj name="" r:id="rId5" imgW="6350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26400" y="2625725"/>
                        <a:ext cx="1268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对象 73793"/>
          <p:cNvGraphicFramePr/>
          <p:nvPr/>
        </p:nvGraphicFramePr>
        <p:xfrm>
          <a:off x="8896350" y="36909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507365" imgH="203200" progId="Equation.DSMT4">
                  <p:embed/>
                </p:oleObj>
              </mc:Choice>
              <mc:Fallback>
                <p:oleObj name="" r:id="rId7" imgW="507365" imgH="2032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96350" y="3690938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直接连接符 73794"/>
          <p:cNvSpPr/>
          <p:nvPr/>
        </p:nvSpPr>
        <p:spPr>
          <a:xfrm rot="-2905668" flipV="1">
            <a:off x="6888163" y="34210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3797" name="组合 73796"/>
          <p:cNvGrpSpPr/>
          <p:nvPr/>
        </p:nvGrpSpPr>
        <p:grpSpPr>
          <a:xfrm>
            <a:off x="7456488" y="3794125"/>
            <a:ext cx="611187" cy="569913"/>
            <a:chOff x="3719" y="2851"/>
            <a:chExt cx="385" cy="359"/>
          </a:xfrm>
        </p:grpSpPr>
        <p:graphicFrame>
          <p:nvGraphicFramePr>
            <p:cNvPr id="6157" name="对象 73797"/>
            <p:cNvGraphicFramePr/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组合 73798"/>
            <p:cNvGrpSpPr/>
            <p:nvPr/>
          </p:nvGrpSpPr>
          <p:grpSpPr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6159" name="任意多边形 73799"/>
              <p:cNvSpPr/>
              <p:nvPr/>
            </p:nvSpPr>
            <p:spPr>
              <a:xfrm>
                <a:off x="3719" y="3160"/>
                <a:ext cx="50" cy="50"/>
              </a:xfrm>
              <a:custGeom>
                <a:avLst/>
                <a:gdLst/>
                <a:ahLst/>
                <a:cxnLst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0" name="任意多边形 73800"/>
              <p:cNvSpPr/>
              <p:nvPr/>
            </p:nvSpPr>
            <p:spPr>
              <a:xfrm>
                <a:off x="3727" y="3117"/>
                <a:ext cx="85" cy="85"/>
              </a:xfrm>
              <a:custGeom>
                <a:avLst/>
                <a:gdLst/>
                <a:ahLst/>
                <a:cxnLst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73802" name="组合 73801"/>
          <p:cNvGrpSpPr/>
          <p:nvPr/>
        </p:nvGrpSpPr>
        <p:grpSpPr>
          <a:xfrm>
            <a:off x="7834313" y="4071938"/>
            <a:ext cx="757237" cy="454025"/>
            <a:chOff x="3956" y="3026"/>
            <a:chExt cx="477" cy="286"/>
          </a:xfrm>
        </p:grpSpPr>
        <p:graphicFrame>
          <p:nvGraphicFramePr>
            <p:cNvPr id="6162" name="对象 73802"/>
            <p:cNvGraphicFramePr/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39700" imgH="177800" progId="Equation.DSMT4">
                    <p:embed/>
                  </p:oleObj>
                </mc:Choice>
                <mc:Fallback>
                  <p:oleObj name="" r:id="rId11" imgW="139700" imgH="1778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任意多边形 73803"/>
            <p:cNvSpPr/>
            <p:nvPr/>
          </p:nvSpPr>
          <p:spPr>
            <a:xfrm>
              <a:off x="3956" y="3168"/>
              <a:ext cx="25" cy="93"/>
            </a:xfrm>
            <a:custGeom>
              <a:avLst/>
              <a:gdLst/>
              <a:ahLst/>
              <a:cxnLst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3806" name="组合 73805"/>
          <p:cNvGrpSpPr/>
          <p:nvPr/>
        </p:nvGrpSpPr>
        <p:grpSpPr>
          <a:xfrm>
            <a:off x="6711950" y="2611438"/>
            <a:ext cx="3048000" cy="2190750"/>
            <a:chOff x="3264" y="436"/>
            <a:chExt cx="1920" cy="1380"/>
          </a:xfrm>
        </p:grpSpPr>
        <p:graphicFrame>
          <p:nvGraphicFramePr>
            <p:cNvPr id="6165" name="对象 73806"/>
            <p:cNvGraphicFramePr/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3" imgW="139700" imgH="165100" progId="Equation.DSMT4">
                    <p:embed/>
                  </p:oleObj>
                </mc:Choice>
                <mc:Fallback>
                  <p:oleObj name="" r:id="rId13" imgW="139700" imgH="1651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直接连接符 73807"/>
            <p:cNvSpPr/>
            <p:nvPr/>
          </p:nvSpPr>
          <p:spPr>
            <a:xfrm>
              <a:off x="3264" y="1588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7" name="直接连接符 73808"/>
            <p:cNvSpPr/>
            <p:nvPr/>
          </p:nvSpPr>
          <p:spPr>
            <a:xfrm flipV="1">
              <a:off x="3648" y="436"/>
              <a:ext cx="0" cy="13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168" name="对象 73809"/>
            <p:cNvGraphicFramePr/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5" imgW="139700" imgH="139700" progId="Equation.DSMT4">
                    <p:embed/>
                  </p:oleObj>
                </mc:Choice>
                <mc:Fallback>
                  <p:oleObj name="" r:id="rId15" imgW="139700" imgH="1397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对象 73810"/>
            <p:cNvGraphicFramePr/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/>
      <p:bldP spid="737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2" name="文本框 29700"/>
          <p:cNvSpPr txBox="1"/>
          <p:nvPr/>
        </p:nvSpPr>
        <p:spPr>
          <a:xfrm>
            <a:off x="2837180" y="779463"/>
            <a:ext cx="521493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在空间的情形，保持原点不动的仿射坐标系的变换由公式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4535" y="1609725"/>
            <a:ext cx="4361180" cy="1355090"/>
          </a:xfrm>
          <a:prstGeom prst="rect">
            <a:avLst/>
          </a:prstGeom>
        </p:spPr>
      </p:pic>
      <p:sp>
        <p:nvSpPr>
          <p:cNvPr id="3" name="文本框 29700"/>
          <p:cNvSpPr txBox="1"/>
          <p:nvPr/>
        </p:nvSpPr>
        <p:spPr>
          <a:xfrm>
            <a:off x="2892425" y="3059113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同样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Times New Roman" panose="02020703060505090304" pitchFamily="18" charset="0"/>
                <a:ea typeface="楷体_GB2312" pitchFamily="49" charset="-122"/>
              </a:rPr>
              <a:t>，矩阵</a:t>
            </a:r>
            <a:endParaRPr lang="zh-CN" altLang="en-US" sz="2400" b="1" dirty="0">
              <a:solidFill>
                <a:schemeClr val="accent4"/>
              </a:solidFill>
              <a:effectLst/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4" name="334E55B0-647D-440b-865C-3EC943EB4CBC-5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45" y="3575685"/>
            <a:ext cx="1923415" cy="1192530"/>
          </a:xfrm>
          <a:prstGeom prst="rect">
            <a:avLst/>
          </a:prstGeom>
        </p:spPr>
      </p:pic>
      <p:sp>
        <p:nvSpPr>
          <p:cNvPr id="5" name="文本框 29700"/>
          <p:cNvSpPr txBox="1"/>
          <p:nvPr/>
        </p:nvSpPr>
        <p:spPr>
          <a:xfrm>
            <a:off x="2892425" y="5301298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就称为上面坐标变换的矩阵</a:t>
            </a:r>
            <a:endParaRPr lang="zh-CN" altLang="en-US" sz="2400" b="1" dirty="0">
              <a:solidFill>
                <a:schemeClr val="accent4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95" name="组合 29794"/>
          <p:cNvGrpSpPr/>
          <p:nvPr/>
        </p:nvGrpSpPr>
        <p:grpSpPr>
          <a:xfrm>
            <a:off x="3941763" y="4662488"/>
            <a:ext cx="3935413" cy="1843088"/>
            <a:chOff x="1523" y="2937"/>
            <a:chExt cx="2479" cy="1161"/>
          </a:xfrm>
        </p:grpSpPr>
        <p:sp>
          <p:nvSpPr>
            <p:cNvPr id="7170" name="矩形 29787"/>
            <p:cNvSpPr/>
            <p:nvPr/>
          </p:nvSpPr>
          <p:spPr>
            <a:xfrm>
              <a:off x="3066" y="3209"/>
              <a:ext cx="25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1" name="矩形 29788"/>
            <p:cNvSpPr/>
            <p:nvPr/>
          </p:nvSpPr>
          <p:spPr>
            <a:xfrm>
              <a:off x="3061" y="2937"/>
              <a:ext cx="25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2" name="矩形 29789"/>
            <p:cNvSpPr/>
            <p:nvPr/>
          </p:nvSpPr>
          <p:spPr>
            <a:xfrm>
              <a:off x="1523" y="3467"/>
              <a:ext cx="25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3" name="矩形 29790"/>
            <p:cNvSpPr/>
            <p:nvPr/>
          </p:nvSpPr>
          <p:spPr>
            <a:xfrm>
              <a:off x="3746" y="3467"/>
              <a:ext cx="25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4" name="矩形 29791"/>
            <p:cNvSpPr/>
            <p:nvPr/>
          </p:nvSpPr>
          <p:spPr>
            <a:xfrm>
              <a:off x="2281" y="3730"/>
              <a:ext cx="25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798" name="组合 29797"/>
          <p:cNvGrpSpPr/>
          <p:nvPr/>
        </p:nvGrpSpPr>
        <p:grpSpPr>
          <a:xfrm>
            <a:off x="1946275" y="3897313"/>
            <a:ext cx="8721725" cy="2627313"/>
            <a:chOff x="266" y="2455"/>
            <a:chExt cx="5494" cy="1655"/>
          </a:xfrm>
        </p:grpSpPr>
        <p:sp>
          <p:nvSpPr>
            <p:cNvPr id="7176" name="矩形 29777"/>
            <p:cNvSpPr/>
            <p:nvPr/>
          </p:nvSpPr>
          <p:spPr>
            <a:xfrm>
              <a:off x="4377" y="2976"/>
              <a:ext cx="1383" cy="523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其中</a:t>
              </a:r>
              <a:r>
                <a:rPr lang="en-US" altLang="zh-CN" sz="2400" b="1" dirty="0">
                  <a:latin typeface="Times New Roman" panose="02020703060505090304" pitchFamily="18" charset="0"/>
                  <a:ea typeface="楷体_GB2312" pitchFamily="49" charset="-122"/>
                </a:rPr>
                <a:t>√ </a:t>
              </a: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表示有航班</a:t>
              </a:r>
              <a:endParaRPr lang="zh-CN" altLang="en-US" sz="2400" b="1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grpSp>
          <p:nvGrpSpPr>
            <p:cNvPr id="7177" name="组合 29748"/>
            <p:cNvGrpSpPr/>
            <p:nvPr/>
          </p:nvGrpSpPr>
          <p:grpSpPr>
            <a:xfrm>
              <a:off x="1392" y="3012"/>
              <a:ext cx="2903" cy="1043"/>
              <a:chOff x="1296" y="1824"/>
              <a:chExt cx="3120" cy="1344"/>
            </a:xfrm>
          </p:grpSpPr>
          <p:sp>
            <p:nvSpPr>
              <p:cNvPr id="7178" name="直接连接符 29749"/>
              <p:cNvSpPr/>
              <p:nvPr/>
            </p:nvSpPr>
            <p:spPr>
              <a:xfrm>
                <a:off x="1296" y="182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9" name="直接连接符 29750"/>
              <p:cNvSpPr/>
              <p:nvPr/>
            </p:nvSpPr>
            <p:spPr>
              <a:xfrm>
                <a:off x="1296" y="216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0" name="直接连接符 29751"/>
              <p:cNvSpPr/>
              <p:nvPr/>
            </p:nvSpPr>
            <p:spPr>
              <a:xfrm>
                <a:off x="1296" y="249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1" name="直接连接符 29752"/>
              <p:cNvSpPr/>
              <p:nvPr/>
            </p:nvSpPr>
            <p:spPr>
              <a:xfrm>
                <a:off x="1296" y="2832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2" name="直接连接符 29753"/>
              <p:cNvSpPr/>
              <p:nvPr/>
            </p:nvSpPr>
            <p:spPr>
              <a:xfrm>
                <a:off x="1296" y="3168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直接连接符 29754"/>
              <p:cNvSpPr/>
              <p:nvPr/>
            </p:nvSpPr>
            <p:spPr>
              <a:xfrm>
                <a:off x="441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4" name="直接连接符 29755"/>
              <p:cNvSpPr/>
              <p:nvPr/>
            </p:nvSpPr>
            <p:spPr>
              <a:xfrm>
                <a:off x="12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5" name="直接连接符 29756"/>
              <p:cNvSpPr/>
              <p:nvPr/>
            </p:nvSpPr>
            <p:spPr>
              <a:xfrm>
                <a:off x="36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6" name="直接连接符 29757"/>
              <p:cNvSpPr/>
              <p:nvPr/>
            </p:nvSpPr>
            <p:spPr>
              <a:xfrm>
                <a:off x="2880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7" name="直接连接符 29758"/>
              <p:cNvSpPr/>
              <p:nvPr/>
            </p:nvSpPr>
            <p:spPr>
              <a:xfrm>
                <a:off x="2064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88" name="文本框 29746"/>
            <p:cNvSpPr txBox="1"/>
            <p:nvPr/>
          </p:nvSpPr>
          <p:spPr>
            <a:xfrm>
              <a:off x="266" y="3408"/>
              <a:ext cx="694" cy="2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始发地</a:t>
              </a:r>
              <a:endParaRPr lang="zh-CN" altLang="en-US" sz="2400" b="1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89" name="文本框 29782"/>
            <p:cNvSpPr txBox="1"/>
            <p:nvPr/>
          </p:nvSpPr>
          <p:spPr>
            <a:xfrm>
              <a:off x="1114" y="2967"/>
              <a:ext cx="277" cy="11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A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B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C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D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0" name="矩形 29747"/>
            <p:cNvSpPr/>
            <p:nvPr/>
          </p:nvSpPr>
          <p:spPr>
            <a:xfrm>
              <a:off x="2452" y="2455"/>
              <a:ext cx="69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目的地</a:t>
              </a:r>
              <a:endPara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1" name="文本框 29784"/>
            <p:cNvSpPr txBox="1"/>
            <p:nvPr/>
          </p:nvSpPr>
          <p:spPr>
            <a:xfrm>
              <a:off x="1438" y="2713"/>
              <a:ext cx="268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   A           B           C          D</a:t>
              </a:r>
              <a:endParaRPr lang="en-US" altLang="zh-CN" sz="2800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7192" name="文本框 29700"/>
          <p:cNvSpPr txBox="1"/>
          <p:nvPr/>
        </p:nvSpPr>
        <p:spPr>
          <a:xfrm>
            <a:off x="2136775" y="779463"/>
            <a:ext cx="5214938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某航空公司在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D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四座城市之间开辟了若干航线，四座城市之间的航班图如图所示，箭头从始发地指向目的地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3" name="文本框 29724"/>
          <p:cNvSpPr txBox="1"/>
          <p:nvPr/>
        </p:nvSpPr>
        <p:spPr>
          <a:xfrm>
            <a:off x="8823325" y="260350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4" name="文本框 29725"/>
          <p:cNvSpPr txBox="1"/>
          <p:nvPr/>
        </p:nvSpPr>
        <p:spPr>
          <a:xfrm>
            <a:off x="7391400" y="1627188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5" name="文本框 29726"/>
          <p:cNvSpPr txBox="1"/>
          <p:nvPr/>
        </p:nvSpPr>
        <p:spPr>
          <a:xfrm>
            <a:off x="10118725" y="1584325"/>
            <a:ext cx="42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6" name="文本框 29727"/>
          <p:cNvSpPr txBox="1"/>
          <p:nvPr/>
        </p:nvSpPr>
        <p:spPr>
          <a:xfrm>
            <a:off x="8750300" y="3052763"/>
            <a:ext cx="43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29" name="直接连接符 29728"/>
          <p:cNvSpPr>
            <a:spLocks noChangeAspect="1"/>
          </p:cNvSpPr>
          <p:nvPr/>
        </p:nvSpPr>
        <p:spPr>
          <a:xfrm flipV="1">
            <a:off x="7766685" y="620395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198" name="直接连接符 29729"/>
          <p:cNvSpPr>
            <a:spLocks noChangeAspect="1"/>
          </p:cNvSpPr>
          <p:nvPr/>
        </p:nvSpPr>
        <p:spPr>
          <a:xfrm flipV="1">
            <a:off x="9093200" y="1987550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none" w="lg" len="med"/>
          </a:ln>
        </p:spPr>
      </p:sp>
      <p:sp>
        <p:nvSpPr>
          <p:cNvPr id="7199" name="直接连接符 29730"/>
          <p:cNvSpPr/>
          <p:nvPr/>
        </p:nvSpPr>
        <p:spPr>
          <a:xfrm>
            <a:off x="9178925" y="692150"/>
            <a:ext cx="1079500" cy="1079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7200" name="直接连接符 29731"/>
          <p:cNvSpPr/>
          <p:nvPr/>
        </p:nvSpPr>
        <p:spPr>
          <a:xfrm>
            <a:off x="7924800" y="1873250"/>
            <a:ext cx="21605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201" name="直接连接符 29732"/>
          <p:cNvSpPr/>
          <p:nvPr/>
        </p:nvSpPr>
        <p:spPr>
          <a:xfrm flipV="1">
            <a:off x="8991600" y="720725"/>
            <a:ext cx="0" cy="2376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29746" name="矩形 29745"/>
          <p:cNvSpPr/>
          <p:nvPr/>
        </p:nvSpPr>
        <p:spPr>
          <a:xfrm>
            <a:off x="2163763" y="3375025"/>
            <a:ext cx="51816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城市间的航班图情况常用表格来表示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: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6" name="矩形 29785"/>
          <p:cNvSpPr/>
          <p:nvPr/>
        </p:nvSpPr>
        <p:spPr>
          <a:xfrm>
            <a:off x="5145088" y="4683125"/>
            <a:ext cx="4057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7" name="矩形 29786"/>
          <p:cNvSpPr/>
          <p:nvPr/>
        </p:nvSpPr>
        <p:spPr>
          <a:xfrm>
            <a:off x="3935413" y="5086350"/>
            <a:ext cx="4057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6" grpId="0"/>
      <p:bldP spid="29786" grpId="0"/>
      <p:bldP spid="297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30725"/>
          <p:cNvGrpSpPr/>
          <p:nvPr/>
        </p:nvGrpSpPr>
        <p:grpSpPr>
          <a:xfrm>
            <a:off x="3746500" y="838200"/>
            <a:ext cx="4608513" cy="1655763"/>
            <a:chOff x="1296" y="1824"/>
            <a:chExt cx="3120" cy="1344"/>
          </a:xfrm>
        </p:grpSpPr>
        <p:sp>
          <p:nvSpPr>
            <p:cNvPr id="8194" name="直接连接符 30726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5" name="直接连接符 30727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6" name="直接连接符 30728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7" name="直接连接符 30729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8" name="直接连接符 30730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9" name="直接连接符 30731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直接连接符 30732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直接连接符 30733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直接连接符 30734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直接连接符 30735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7" name="文本框 30736"/>
          <p:cNvSpPr txBox="1"/>
          <p:nvPr/>
        </p:nvSpPr>
        <p:spPr>
          <a:xfrm>
            <a:off x="2165350" y="2708275"/>
            <a:ext cx="7243763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为了便于计算，把表中的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改成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，空白地方填上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，就得到一个数表：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5" name="文本框 30737"/>
          <p:cNvSpPr txBox="1"/>
          <p:nvPr/>
        </p:nvSpPr>
        <p:spPr>
          <a:xfrm>
            <a:off x="3305175" y="766763"/>
            <a:ext cx="439420" cy="18148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6" name="文本框 30738"/>
          <p:cNvSpPr txBox="1"/>
          <p:nvPr/>
        </p:nvSpPr>
        <p:spPr>
          <a:xfrm>
            <a:off x="3819525" y="363538"/>
            <a:ext cx="42633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  A           B           C          D</a:t>
            </a:r>
            <a:endParaRPr lang="en-US" altLang="zh-CN" i="1">
              <a:solidFill>
                <a:schemeClr val="tx2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7" name="矩形 30739"/>
          <p:cNvSpPr/>
          <p:nvPr/>
        </p:nvSpPr>
        <p:spPr>
          <a:xfrm>
            <a:off x="5157788" y="739775"/>
            <a:ext cx="4057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8" name="矩形 30740"/>
          <p:cNvSpPr/>
          <p:nvPr/>
        </p:nvSpPr>
        <p:spPr>
          <a:xfrm>
            <a:off x="3948113" y="1143000"/>
            <a:ext cx="4057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9" name="矩形 30741"/>
          <p:cNvSpPr/>
          <p:nvPr/>
        </p:nvSpPr>
        <p:spPr>
          <a:xfrm>
            <a:off x="6403975" y="1150938"/>
            <a:ext cx="4057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0" name="矩形 30742"/>
          <p:cNvSpPr/>
          <p:nvPr/>
        </p:nvSpPr>
        <p:spPr>
          <a:xfrm>
            <a:off x="6396038" y="719138"/>
            <a:ext cx="4057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1" name="矩形 30743"/>
          <p:cNvSpPr/>
          <p:nvPr/>
        </p:nvSpPr>
        <p:spPr>
          <a:xfrm>
            <a:off x="3954463" y="1560513"/>
            <a:ext cx="4057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2" name="矩形 30744"/>
          <p:cNvSpPr/>
          <p:nvPr/>
        </p:nvSpPr>
        <p:spPr>
          <a:xfrm>
            <a:off x="7483475" y="1560513"/>
            <a:ext cx="4057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3" name="矩形 30745"/>
          <p:cNvSpPr/>
          <p:nvPr/>
        </p:nvSpPr>
        <p:spPr>
          <a:xfrm>
            <a:off x="5157788" y="1978025"/>
            <a:ext cx="40576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30775" name="矩形 30774"/>
          <p:cNvSpPr/>
          <p:nvPr/>
        </p:nvSpPr>
        <p:spPr>
          <a:xfrm>
            <a:off x="2165350" y="5851525"/>
            <a:ext cx="64579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这个数表反映了四个城市之间交通联接的情况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820" name="组合 30819"/>
          <p:cNvGrpSpPr/>
          <p:nvPr/>
        </p:nvGrpSpPr>
        <p:grpSpPr>
          <a:xfrm>
            <a:off x="2743200" y="3608388"/>
            <a:ext cx="6705600" cy="2133600"/>
            <a:chOff x="1296" y="1824"/>
            <a:chExt cx="3120" cy="1344"/>
          </a:xfrm>
        </p:grpSpPr>
        <p:sp>
          <p:nvSpPr>
            <p:cNvPr id="8216" name="直接连接符 30820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7" name="直接连接符 30821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8" name="直接连接符 30822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9" name="直接连接符 30823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直接连接符 30824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直接连接符 30825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2" name="直接连接符 30826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3" name="直接连接符 30827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4" name="直接连接符 30828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5" name="直接连接符 30829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865" name="组合 30864"/>
          <p:cNvGrpSpPr/>
          <p:nvPr/>
        </p:nvGrpSpPr>
        <p:grpSpPr>
          <a:xfrm>
            <a:off x="3440113" y="3705225"/>
            <a:ext cx="5407025" cy="1965325"/>
            <a:chOff x="1207" y="2269"/>
            <a:chExt cx="3406" cy="1238"/>
          </a:xfrm>
        </p:grpSpPr>
        <p:graphicFrame>
          <p:nvGraphicFramePr>
            <p:cNvPr id="8227" name="对象 30830"/>
            <p:cNvGraphicFramePr/>
            <p:nvPr/>
          </p:nvGraphicFramePr>
          <p:xfrm>
            <a:off x="2284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" imgW="114300" imgH="165100" progId="Equation.DSMT4">
                    <p:embed/>
                  </p:oleObj>
                </mc:Choice>
                <mc:Fallback>
                  <p:oleObj name="" r:id="rId1" imgW="114300" imgH="1651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84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对象 30847"/>
            <p:cNvGraphicFramePr/>
            <p:nvPr/>
          </p:nvGraphicFramePr>
          <p:xfrm>
            <a:off x="3417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" imgW="114300" imgH="165100" progId="Equation.DSMT4">
                    <p:embed/>
                  </p:oleObj>
                </mc:Choice>
                <mc:Fallback>
                  <p:oleObj name="" r:id="rId3" imgW="114300" imgH="1651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17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对象 30848"/>
            <p:cNvGraphicFramePr/>
            <p:nvPr/>
          </p:nvGraphicFramePr>
          <p:xfrm>
            <a:off x="341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114300" imgH="165100" progId="Equation.DSMT4">
                    <p:embed/>
                  </p:oleObj>
                </mc:Choice>
                <mc:Fallback>
                  <p:oleObj name="" r:id="rId5" imgW="114300" imgH="1651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对象 30849"/>
            <p:cNvGraphicFramePr/>
            <p:nvPr/>
          </p:nvGraphicFramePr>
          <p:xfrm>
            <a:off x="120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114300" imgH="165100" progId="Equation.DSMT4">
                    <p:embed/>
                  </p:oleObj>
                </mc:Choice>
                <mc:Fallback>
                  <p:oleObj name="" r:id="rId7" imgW="114300" imgH="165100" progId="Equation.DSMT4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对象 30850"/>
            <p:cNvGraphicFramePr/>
            <p:nvPr/>
          </p:nvGraphicFramePr>
          <p:xfrm>
            <a:off x="4446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9" imgW="114300" imgH="165100" progId="Equation.DSMT4">
                    <p:embed/>
                  </p:oleObj>
                </mc:Choice>
                <mc:Fallback>
                  <p:oleObj name="" r:id="rId9" imgW="114300" imgH="1651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46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对象 30851"/>
            <p:cNvGraphicFramePr/>
            <p:nvPr/>
          </p:nvGraphicFramePr>
          <p:xfrm>
            <a:off x="2284" y="3267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1" imgW="114300" imgH="165100" progId="Equation.DSMT4">
                    <p:embed/>
                  </p:oleObj>
                </mc:Choice>
                <mc:Fallback>
                  <p:oleObj name="" r:id="rId11" imgW="114300" imgH="1651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4" y="3267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对象 30852"/>
            <p:cNvGraphicFramePr/>
            <p:nvPr/>
          </p:nvGraphicFramePr>
          <p:xfrm>
            <a:off x="1207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3" imgW="114300" imgH="165100" progId="Equation.DSMT4">
                    <p:embed/>
                  </p:oleObj>
                </mc:Choice>
                <mc:Fallback>
                  <p:oleObj name="" r:id="rId13" imgW="114300" imgH="1651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7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66" name="组合 30865"/>
          <p:cNvGrpSpPr/>
          <p:nvPr/>
        </p:nvGrpSpPr>
        <p:grpSpPr>
          <a:xfrm>
            <a:off x="3425825" y="3676650"/>
            <a:ext cx="5435600" cy="1993900"/>
            <a:chOff x="1198" y="2251"/>
            <a:chExt cx="3424" cy="1256"/>
          </a:xfrm>
        </p:grpSpPr>
        <p:graphicFrame>
          <p:nvGraphicFramePr>
            <p:cNvPr id="8235" name="对象 30837"/>
            <p:cNvGraphicFramePr/>
            <p:nvPr/>
          </p:nvGraphicFramePr>
          <p:xfrm>
            <a:off x="1198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5" imgW="127000" imgH="177165" progId="Equation.DSMT4">
                    <p:embed/>
                  </p:oleObj>
                </mc:Choice>
                <mc:Fallback>
                  <p:oleObj name="" r:id="rId15" imgW="127000" imgH="17716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98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对象 30853"/>
            <p:cNvGraphicFramePr/>
            <p:nvPr/>
          </p:nvGraphicFramePr>
          <p:xfrm>
            <a:off x="2275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75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对象 30854"/>
            <p:cNvGraphicFramePr/>
            <p:nvPr/>
          </p:nvGraphicFramePr>
          <p:xfrm>
            <a:off x="119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9" imgW="127000" imgH="177165" progId="Equation.DSMT4">
                    <p:embed/>
                  </p:oleObj>
                </mc:Choice>
                <mc:Fallback>
                  <p:oleObj name="" r:id="rId19" imgW="127000" imgH="177165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9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8" name="对象 30855"/>
            <p:cNvGraphicFramePr/>
            <p:nvPr/>
          </p:nvGraphicFramePr>
          <p:xfrm>
            <a:off x="2275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1" imgW="127000" imgH="177165" progId="Equation.DSMT4">
                    <p:embed/>
                  </p:oleObj>
                </mc:Choice>
                <mc:Fallback>
                  <p:oleObj name="" r:id="rId21" imgW="127000" imgH="177165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75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对象 30856"/>
            <p:cNvGraphicFramePr/>
            <p:nvPr/>
          </p:nvGraphicFramePr>
          <p:xfrm>
            <a:off x="4437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37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30857"/>
            <p:cNvGraphicFramePr/>
            <p:nvPr/>
          </p:nvGraphicFramePr>
          <p:xfrm>
            <a:off x="4437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25" imgW="127000" imgH="177165" progId="Equation.DSMT4">
                    <p:embed/>
                  </p:oleObj>
                </mc:Choice>
                <mc:Fallback>
                  <p:oleObj name="" r:id="rId25" imgW="127000" imgH="177165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37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30858"/>
            <p:cNvGraphicFramePr/>
            <p:nvPr/>
          </p:nvGraphicFramePr>
          <p:xfrm>
            <a:off x="4437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37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对象 30859"/>
            <p:cNvGraphicFramePr/>
            <p:nvPr/>
          </p:nvGraphicFramePr>
          <p:xfrm>
            <a:off x="3408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9" imgW="127000" imgH="177165" progId="Equation.DSMT4">
                    <p:embed/>
                  </p:oleObj>
                </mc:Choice>
                <mc:Fallback>
                  <p:oleObj name="" r:id="rId29" imgW="127000" imgH="177165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408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" name="对象 30860"/>
            <p:cNvGraphicFramePr/>
            <p:nvPr/>
          </p:nvGraphicFramePr>
          <p:xfrm>
            <a:off x="340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1" imgW="127000" imgH="177165" progId="Equation.DSMT4">
                    <p:embed/>
                  </p:oleObj>
                </mc:Choice>
                <mc:Fallback>
                  <p:oleObj name="" r:id="rId31" imgW="127000" imgH="177165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0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72706"/>
          <p:cNvSpPr txBox="1"/>
          <p:nvPr/>
        </p:nvSpPr>
        <p:spPr>
          <a:xfrm>
            <a:off x="2163763" y="8874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2163763" y="2047875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3763" y="2047875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矩形 72715"/>
          <p:cNvSpPr/>
          <p:nvPr/>
        </p:nvSpPr>
        <p:spPr>
          <a:xfrm>
            <a:off x="5449888" y="2439988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6140" y="5011420"/>
            <a:ext cx="763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例</a:t>
            </a:r>
            <a:r>
              <a:rPr lang="en-US" altLang="zh-CN" sz="2400">
                <a:latin typeface="Times New Roman" panose="02020703060505090304" pitchFamily="18" charset="0"/>
                <a:ea typeface="宋体" panose="02010600030101010101" charset="-122"/>
              </a:rPr>
              <a:t> 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向量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也可以看成矩阵的特殊形式：</a:t>
            </a:r>
            <a:endParaRPr lang="zh-CN" altLang="en-US" sz="2400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9015" y="5514658"/>
            <a:ext cx="82089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行向量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1×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矩阵；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列向量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×1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宽屏</PresentationFormat>
  <Paragraphs>95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6</vt:i4>
      </vt:variant>
    </vt:vector>
  </HeadingPairs>
  <TitlesOfParts>
    <vt:vector size="49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华文楷体</vt:lpstr>
      <vt:lpstr>楷体_GB2312</vt:lpstr>
      <vt:lpstr>楷体</vt:lpstr>
      <vt:lpstr>Times New Roman</vt:lpstr>
      <vt:lpstr>华文中宋</vt:lpstr>
      <vt:lpstr>Symbol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1</cp:revision>
  <dcterms:created xsi:type="dcterms:W3CDTF">2020-02-11T03:22:35Z</dcterms:created>
  <dcterms:modified xsi:type="dcterms:W3CDTF">2020-02-11T03:22:35Z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