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1474" name="圆角矩形 361473" descr="水滴"/>
          <p:cNvSpPr/>
          <p:nvPr/>
        </p:nvSpPr>
        <p:spPr>
          <a:xfrm>
            <a:off x="3432175" y="766763"/>
            <a:ext cx="5184775" cy="792162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、矩阵乘积的行列式与秩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1475" name="矩形 361474"/>
          <p:cNvSpPr/>
          <p:nvPr/>
        </p:nvSpPr>
        <p:spPr>
          <a:xfrm>
            <a:off x="2279650" y="1844675"/>
            <a:ext cx="3455988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乘积的行列式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1476" name="矩形 361475"/>
          <p:cNvSpPr/>
          <p:nvPr/>
        </p:nvSpPr>
        <p:spPr>
          <a:xfrm>
            <a:off x="2279650" y="2478088"/>
            <a:ext cx="13684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charset="-122"/>
            </a:endParaRPr>
          </a:p>
        </p:txBody>
      </p:sp>
      <p:sp>
        <p:nvSpPr>
          <p:cNvPr id="361477" name="矩形 361476"/>
          <p:cNvSpPr/>
          <p:nvPr/>
        </p:nvSpPr>
        <p:spPr>
          <a:xfrm>
            <a:off x="2135188" y="2349500"/>
            <a:ext cx="8532812" cy="17703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charset="-122"/>
                <a:ea typeface="宋体" panose="02010600030101010101" charset="-122"/>
              </a:rPr>
              <a:t>       </a:t>
            </a: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设</a:t>
            </a:r>
            <a:r>
              <a:rPr lang="en-US" altLang="zh-CN" sz="2800" i="1">
                <a:latin typeface="宋体" panose="02010600030101010101" charset="-122"/>
                <a:ea typeface="宋体" panose="02010600030101010101" charset="-122"/>
              </a:rPr>
              <a:t>A,B</a:t>
            </a: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是数域</a:t>
            </a:r>
            <a:r>
              <a:rPr lang="en-US" altLang="zh-CN" sz="2800" i="1">
                <a:latin typeface="宋体" panose="02010600030101010101" charset="-122"/>
                <a:ea typeface="宋体" panose="02010600030101010101" charset="-122"/>
              </a:rPr>
              <a:t>P</a:t>
            </a: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上的两个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charset="-122"/>
              </a:rPr>
              <a:t>n</a:t>
            </a: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矩阵，那么</a:t>
            </a:r>
            <a:endParaRPr lang="zh-CN" altLang="en-US" sz="2800" dirty="0">
              <a:latin typeface="宋体" panose="02010600030101010101" charset="-122"/>
              <a:ea typeface="宋体" panose="02010600030101010101" charset="-122"/>
            </a:endParaRPr>
          </a:p>
          <a:p>
            <a:pPr indent="0" eaLnBrk="0" hangingPunct="0">
              <a:lnSpc>
                <a:spcPct val="130000"/>
              </a:lnSpc>
            </a:pPr>
            <a:endParaRPr lang="zh-CN" altLang="en-US" sz="2800" dirty="0">
              <a:latin typeface="宋体" panose="02010600030101010101" charset="-122"/>
              <a:ea typeface="宋体" panose="02010600030101010101" charset="-122"/>
            </a:endParaRPr>
          </a:p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即矩阵乘积的行列式等于它的因子的行列式的乘积。</a:t>
            </a:r>
            <a:endParaRPr lang="zh-CN" altLang="en-US" sz="2800" dirty="0">
              <a:latin typeface="宋体" panose="02010600030101010101" charset="-122"/>
              <a:ea typeface="宋体" panose="02010600030101010101" charset="-122"/>
            </a:endParaRPr>
          </a:p>
        </p:txBody>
      </p:sp>
      <p:graphicFrame>
        <p:nvGraphicFramePr>
          <p:cNvPr id="361484" name="对象 361483"/>
          <p:cNvGraphicFramePr/>
          <p:nvPr/>
        </p:nvGraphicFramePr>
        <p:xfrm>
          <a:off x="5016500" y="2957513"/>
          <a:ext cx="20161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" r:id="rId2" imgW="774065" imgH="254000" progId="Equation.DSMT4">
                  <p:embed/>
                </p:oleObj>
              </mc:Choice>
              <mc:Fallback>
                <p:oleObj name="" r:id="rId2" imgW="774065" imgH="254000" progId="Equation.DSMT4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16500" y="2957513"/>
                        <a:ext cx="201612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7" name="矩形 361486"/>
          <p:cNvSpPr/>
          <p:nvPr/>
        </p:nvSpPr>
        <p:spPr>
          <a:xfrm>
            <a:off x="2279650" y="4365625"/>
            <a:ext cx="122396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  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charset="-122"/>
            </a:endParaRPr>
          </a:p>
        </p:txBody>
      </p:sp>
      <p:sp>
        <p:nvSpPr>
          <p:cNvPr id="361489" name="矩形 361488"/>
          <p:cNvSpPr/>
          <p:nvPr/>
        </p:nvSpPr>
        <p:spPr>
          <a:xfrm>
            <a:off x="2135188" y="4292600"/>
            <a:ext cx="8532812" cy="650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charset="-122"/>
                <a:ea typeface="宋体" panose="02010600030101010101" charset="-122"/>
              </a:rPr>
              <a:t>       </a:t>
            </a: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设          是数域</a:t>
            </a:r>
            <a:r>
              <a:rPr lang="en-US" altLang="zh-CN" sz="2800" i="1">
                <a:latin typeface="宋体" panose="02010600030101010101" charset="-122"/>
                <a:ea typeface="宋体" panose="02010600030101010101" charset="-122"/>
              </a:rPr>
              <a:t>P</a:t>
            </a: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上的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charset="-122"/>
              </a:rPr>
              <a:t>n</a:t>
            </a: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矩阵，于是</a:t>
            </a:r>
            <a:endParaRPr lang="zh-CN" altLang="en-US" sz="2800" dirty="0">
              <a:latin typeface="宋体" panose="02010600030101010101" charset="-122"/>
              <a:ea typeface="宋体" panose="02010600030101010101" charset="-122"/>
            </a:endParaRPr>
          </a:p>
        </p:txBody>
      </p:sp>
      <p:graphicFrame>
        <p:nvGraphicFramePr>
          <p:cNvPr id="361488" name="对象 361487"/>
          <p:cNvGraphicFramePr/>
          <p:nvPr/>
        </p:nvGraphicFramePr>
        <p:xfrm>
          <a:off x="4179888" y="5073650"/>
          <a:ext cx="43640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" r:id="rId4" imgW="1675130" imgH="254000" progId="Equation.DSMT4">
                  <p:embed/>
                </p:oleObj>
              </mc:Choice>
              <mc:Fallback>
                <p:oleObj name="" r:id="rId4" imgW="1675130" imgH="254000" progId="Equation.DSMT4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9888" y="5073650"/>
                        <a:ext cx="436403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0" name="对象 361489"/>
          <p:cNvGraphicFramePr/>
          <p:nvPr/>
        </p:nvGraphicFramePr>
        <p:xfrm>
          <a:off x="3792538" y="4379913"/>
          <a:ext cx="18732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" name="" r:id="rId6" imgW="761365" imgH="228600" progId="Equation.DSMT4">
                  <p:embed/>
                </p:oleObj>
              </mc:Choice>
              <mc:Fallback>
                <p:oleObj name="" r:id="rId6" imgW="761365" imgH="228600" progId="Equation.DSMT4">
                  <p:embed/>
                  <p:pic>
                    <p:nvPicPr>
                      <p:cNvPr id="0" name="图片 34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92538" y="4379913"/>
                        <a:ext cx="187325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 bldLvl="0" animBg="1"/>
      <p:bldP spid="361475" grpId="0"/>
      <p:bldP spid="361476" grpId="0"/>
      <p:bldP spid="361477" grpId="0"/>
      <p:bldP spid="361487" grpId="0"/>
      <p:bldP spid="3614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2500" name="矩形 362499"/>
          <p:cNvSpPr/>
          <p:nvPr/>
        </p:nvSpPr>
        <p:spPr>
          <a:xfrm>
            <a:off x="1703388" y="1268413"/>
            <a:ext cx="13684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charset="-122"/>
            </a:endParaRPr>
          </a:p>
        </p:txBody>
      </p:sp>
      <p:grpSp>
        <p:nvGrpSpPr>
          <p:cNvPr id="362522" name="组合 362521"/>
          <p:cNvGrpSpPr/>
          <p:nvPr/>
        </p:nvGrpSpPr>
        <p:grpSpPr>
          <a:xfrm>
            <a:off x="2782888" y="1196975"/>
            <a:ext cx="8532812" cy="693738"/>
            <a:chOff x="793" y="754"/>
            <a:chExt cx="5375" cy="437"/>
          </a:xfrm>
        </p:grpSpPr>
        <p:sp>
          <p:nvSpPr>
            <p:cNvPr id="46083" name="矩形 362500"/>
            <p:cNvSpPr/>
            <p:nvPr/>
          </p:nvSpPr>
          <p:spPr>
            <a:xfrm>
              <a:off x="793" y="754"/>
              <a:ext cx="5375" cy="4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 eaLnBrk="0" hangingPunct="0">
                <a:lnSpc>
                  <a:spcPct val="130000"/>
                </a:lnSpc>
              </a:pPr>
              <a:r>
                <a:rPr lang="zh-CN" altLang="en-US" sz="2800" dirty="0">
                  <a:latin typeface="宋体" panose="02010600030101010101" charset="-122"/>
                  <a:ea typeface="宋体" panose="02010600030101010101" charset="-122"/>
                </a:rPr>
                <a:t>数域</a:t>
              </a:r>
              <a:r>
                <a:rPr lang="en-US" altLang="zh-CN" sz="2800" i="1">
                  <a:latin typeface="宋体" panose="02010600030101010101" charset="-122"/>
                  <a:ea typeface="宋体" panose="02010600030101010101" charset="-122"/>
                </a:rPr>
                <a:t>P</a:t>
              </a:r>
              <a:r>
                <a:rPr lang="zh-CN" altLang="en-US" sz="2800" dirty="0">
                  <a:latin typeface="宋体" panose="02010600030101010101" charset="-122"/>
                  <a:ea typeface="宋体" panose="02010600030101010101" charset="-122"/>
                </a:rPr>
                <a:t>上的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charset="-122"/>
                </a:rPr>
                <a:t>n</a:t>
              </a:r>
              <a:r>
                <a:rPr lang="en-US" altLang="zh-CN" sz="2800" dirty="0" err="1">
                  <a:latin typeface="Times New Roman" panose="02020703060505090304" pitchFamily="18" charset="0"/>
                  <a:ea typeface="宋体" panose="02010600030101010101" charset="-122"/>
                </a:rPr>
                <a:t>×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charset="-122"/>
                </a:rPr>
                <a:t>n</a:t>
              </a:r>
              <a:r>
                <a:rPr lang="zh-CN" altLang="en-US" sz="2800" dirty="0">
                  <a:latin typeface="宋体" panose="02010600030101010101" charset="-122"/>
                  <a:ea typeface="宋体" panose="02010600030101010101" charset="-122"/>
                </a:rPr>
                <a:t>矩阵</a:t>
              </a:r>
              <a:r>
                <a:rPr lang="en-US" altLang="zh-CN" sz="2800" i="1">
                  <a:latin typeface="宋体" panose="02010600030101010101" charset="-122"/>
                  <a:ea typeface="宋体" panose="02010600030101010101" charset="-122"/>
                </a:rPr>
                <a:t>A</a:t>
              </a:r>
              <a:r>
                <a:rPr lang="zh-CN" altLang="en-US" sz="2800" dirty="0">
                  <a:latin typeface="宋体" panose="02010600030101010101" charset="-122"/>
                  <a:ea typeface="宋体" panose="02010600030101010101" charset="-122"/>
                </a:rPr>
                <a:t>称为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charset="-122"/>
                  <a:ea typeface="宋体" panose="02010600030101010101" charset="-122"/>
                </a:rPr>
                <a:t>非退化的，如果     </a:t>
              </a:r>
              <a:r>
                <a:rPr lang="zh-CN" altLang="en-US" sz="2800" dirty="0">
                  <a:latin typeface="宋体" panose="02010600030101010101" charset="-122"/>
                  <a:ea typeface="宋体" panose="02010600030101010101" charset="-122"/>
                </a:rPr>
                <a:t>；</a:t>
              </a:r>
              <a:endParaRPr lang="zh-CN" altLang="en-US" sz="2800" dirty="0">
                <a:solidFill>
                  <a:srgbClr val="FF0000"/>
                </a:solidFill>
                <a:latin typeface="宋体" panose="02010600030101010101" charset="-122"/>
                <a:ea typeface="宋体" panose="02010600030101010101" charset="-122"/>
              </a:endParaRPr>
            </a:p>
          </p:txBody>
        </p:sp>
        <p:graphicFrame>
          <p:nvGraphicFramePr>
            <p:cNvPr id="46084" name="对象 362501"/>
            <p:cNvGraphicFramePr/>
            <p:nvPr/>
          </p:nvGraphicFramePr>
          <p:xfrm>
            <a:off x="4830" y="818"/>
            <a:ext cx="635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" name="" r:id="rId1" imgW="431165" imgH="254000" progId="Equation.DSMT4">
                    <p:embed/>
                  </p:oleObj>
                </mc:Choice>
                <mc:Fallback>
                  <p:oleObj name="" r:id="rId1" imgW="431165" imgH="254000" progId="Equation.DSMT4">
                    <p:embed/>
                    <p:pic>
                      <p:nvPicPr>
                        <p:cNvPr id="0" name="图片 341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30" y="818"/>
                          <a:ext cx="635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2503" name="矩形 362502"/>
          <p:cNvSpPr/>
          <p:nvPr/>
        </p:nvSpPr>
        <p:spPr>
          <a:xfrm>
            <a:off x="1703388" y="2333625"/>
            <a:ext cx="12239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  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charset="-122"/>
            </a:endParaRPr>
          </a:p>
        </p:txBody>
      </p:sp>
      <p:sp>
        <p:nvSpPr>
          <p:cNvPr id="362507" name="矩形 362506"/>
          <p:cNvSpPr/>
          <p:nvPr/>
        </p:nvSpPr>
        <p:spPr>
          <a:xfrm>
            <a:off x="2711450" y="1628775"/>
            <a:ext cx="8532813" cy="650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否则称为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charset="-122"/>
                <a:ea typeface="宋体" panose="02010600030101010101" charset="-122"/>
              </a:rPr>
              <a:t>退化的。</a:t>
            </a:r>
            <a:endParaRPr lang="zh-CN" altLang="en-US" sz="2800" dirty="0">
              <a:solidFill>
                <a:srgbClr val="FF0000"/>
              </a:solidFill>
              <a:latin typeface="宋体" panose="02010600030101010101" charset="-122"/>
              <a:ea typeface="宋体" panose="02010600030101010101" charset="-122"/>
            </a:endParaRPr>
          </a:p>
        </p:txBody>
      </p:sp>
      <p:sp>
        <p:nvSpPr>
          <p:cNvPr id="362508" name="矩形 362507"/>
          <p:cNvSpPr/>
          <p:nvPr/>
        </p:nvSpPr>
        <p:spPr>
          <a:xfrm>
            <a:off x="1558925" y="2230438"/>
            <a:ext cx="9109075" cy="1210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charset="-122"/>
                <a:ea typeface="宋体" panose="02010600030101010101" charset="-122"/>
              </a:rPr>
              <a:t>       </a:t>
            </a: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设</a:t>
            </a:r>
            <a:r>
              <a:rPr lang="en-US" altLang="zh-CN" sz="2800" i="1">
                <a:latin typeface="宋体" panose="02010600030101010101" charset="-122"/>
                <a:ea typeface="宋体" panose="02010600030101010101" charset="-122"/>
              </a:rPr>
              <a:t>A,B</a:t>
            </a: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是数域</a:t>
            </a:r>
            <a:r>
              <a:rPr lang="en-US" altLang="zh-CN" sz="2800" i="1">
                <a:latin typeface="宋体" panose="02010600030101010101" charset="-122"/>
                <a:ea typeface="宋体" panose="02010600030101010101" charset="-122"/>
              </a:rPr>
              <a:t>P</a:t>
            </a: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上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charset="-122"/>
              </a:rPr>
              <a:t>n</a:t>
            </a: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矩阵，矩阵</a:t>
            </a:r>
            <a:r>
              <a:rPr lang="en-US" altLang="zh-CN" sz="2800" i="1">
                <a:latin typeface="宋体" panose="02010600030101010101" charset="-122"/>
                <a:ea typeface="宋体" panose="02010600030101010101" charset="-122"/>
              </a:rPr>
              <a:t>AB</a:t>
            </a: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为退化的充分  </a:t>
            </a:r>
            <a:endParaRPr lang="zh-CN" altLang="en-US" sz="2800" dirty="0">
              <a:latin typeface="宋体" panose="02010600030101010101" charset="-122"/>
              <a:ea typeface="宋体" panose="02010600030101010101" charset="-122"/>
            </a:endParaRPr>
          </a:p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 必要条件是</a:t>
            </a:r>
            <a:r>
              <a:rPr lang="en-US" altLang="zh-CN" sz="2800" i="1">
                <a:latin typeface="宋体" panose="02010600030101010101" charset="-122"/>
                <a:ea typeface="宋体" panose="02010600030101010101" charset="-122"/>
              </a:rPr>
              <a:t>A,B </a:t>
            </a: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中至少有一个是退化的。</a:t>
            </a:r>
            <a:endParaRPr lang="zh-CN" altLang="en-US" sz="2800" dirty="0">
              <a:latin typeface="宋体" panose="02010600030101010101" charset="-122"/>
              <a:ea typeface="宋体" panose="02010600030101010101" charset="-122"/>
            </a:endParaRPr>
          </a:p>
        </p:txBody>
      </p:sp>
      <p:sp>
        <p:nvSpPr>
          <p:cNvPr id="362509" name="矩形 362508"/>
          <p:cNvSpPr/>
          <p:nvPr/>
        </p:nvSpPr>
        <p:spPr>
          <a:xfrm>
            <a:off x="1847850" y="3357563"/>
            <a:ext cx="3455988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矩阵乘积的秩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2511" name="矩形 362510"/>
          <p:cNvSpPr/>
          <p:nvPr/>
        </p:nvSpPr>
        <p:spPr>
          <a:xfrm>
            <a:off x="2819400" y="3717925"/>
            <a:ext cx="8532813" cy="650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设</a:t>
            </a:r>
            <a:r>
              <a:rPr lang="en-US" altLang="zh-CN" sz="2800" i="1">
                <a:latin typeface="宋体" panose="02010600030101010101" charset="-122"/>
                <a:ea typeface="宋体" panose="02010600030101010101" charset="-122"/>
              </a:rPr>
              <a:t>A,B</a:t>
            </a: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分别是数域</a:t>
            </a:r>
            <a:r>
              <a:rPr lang="en-US" altLang="zh-CN" sz="2800" i="1">
                <a:latin typeface="宋体" panose="02010600030101010101" charset="-122"/>
                <a:ea typeface="宋体" panose="02010600030101010101" charset="-122"/>
              </a:rPr>
              <a:t>P</a:t>
            </a: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上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charset="-122"/>
              </a:rPr>
              <a:t>m</a:t>
            </a: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和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charset="-122"/>
              </a:rPr>
              <a:t>m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charset="-122"/>
              </a:rPr>
              <a:t>s</a:t>
            </a:r>
            <a:r>
              <a:rPr lang="zh-CN" altLang="en-US" sz="2800" dirty="0">
                <a:latin typeface="宋体" panose="02010600030101010101" charset="-122"/>
                <a:ea typeface="宋体" panose="02010600030101010101" charset="-122"/>
              </a:rPr>
              <a:t>矩阵，于是</a:t>
            </a:r>
            <a:endParaRPr lang="zh-CN" altLang="en-US" sz="2800" dirty="0">
              <a:latin typeface="宋体" panose="02010600030101010101" charset="-122"/>
              <a:ea typeface="宋体" panose="02010600030101010101" charset="-122"/>
            </a:endParaRPr>
          </a:p>
        </p:txBody>
      </p:sp>
      <p:sp>
        <p:nvSpPr>
          <p:cNvPr id="362512" name="矩形 362511"/>
          <p:cNvSpPr/>
          <p:nvPr/>
        </p:nvSpPr>
        <p:spPr>
          <a:xfrm>
            <a:off x="1774825" y="3789363"/>
            <a:ext cx="13684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charset="-122"/>
            </a:endParaRPr>
          </a:p>
        </p:txBody>
      </p:sp>
      <p:grpSp>
        <p:nvGrpSpPr>
          <p:cNvPr id="362523" name="组合 362522"/>
          <p:cNvGrpSpPr/>
          <p:nvPr/>
        </p:nvGrpSpPr>
        <p:grpSpPr>
          <a:xfrm>
            <a:off x="1847850" y="4437063"/>
            <a:ext cx="6188075" cy="1011237"/>
            <a:chOff x="170" y="2795"/>
            <a:chExt cx="3898" cy="637"/>
          </a:xfrm>
        </p:grpSpPr>
        <p:sp>
          <p:nvSpPr>
            <p:cNvPr id="46092" name="矩形 362513"/>
            <p:cNvSpPr/>
            <p:nvPr/>
          </p:nvSpPr>
          <p:spPr>
            <a:xfrm>
              <a:off x="170" y="3022"/>
              <a:ext cx="3027" cy="4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>
                <a:lnSpc>
                  <a:spcPct val="130000"/>
                </a:lnSpc>
              </a:pPr>
              <a:r>
                <a:rPr lang="zh-CN" altLang="en-US" sz="2800" dirty="0">
                  <a:latin typeface="宋体" panose="02010600030101010101" charset="-122"/>
                  <a:ea typeface="宋体" panose="02010600030101010101" charset="-122"/>
                </a:rPr>
                <a:t>即乘积的秩不超过各因子秩。</a:t>
              </a:r>
              <a:endParaRPr lang="zh-CN" altLang="en-US" sz="2800" dirty="0">
                <a:latin typeface="宋体" panose="02010600030101010101" charset="-122"/>
                <a:ea typeface="宋体" panose="02010600030101010101" charset="-122"/>
              </a:endParaRPr>
            </a:p>
          </p:txBody>
        </p:sp>
        <p:sp>
          <p:nvSpPr>
            <p:cNvPr id="46093" name="矩形 362514"/>
            <p:cNvSpPr/>
            <p:nvPr/>
          </p:nvSpPr>
          <p:spPr>
            <a:xfrm>
              <a:off x="1156" y="2795"/>
              <a:ext cx="291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charset="-122"/>
                </a:rPr>
                <a:t>(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charset="-122"/>
                </a:rPr>
                <a:t> 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charset="-122"/>
                </a:rPr>
                <a:t>AB</a:t>
              </a:r>
              <a:r>
                <a:rPr lang="zh-CN" altLang="zh-CN" sz="2800" b="1" dirty="0">
                  <a:latin typeface="Times New Roman" panose="02020703060505090304" pitchFamily="18" charset="0"/>
                  <a:ea typeface="宋体" panose="02010600030101010101" charset="-122"/>
                </a:rPr>
                <a:t>) ≤  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charset="-122"/>
                </a:rPr>
                <a:t>min(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charset="-122"/>
                </a:rPr>
                <a:t>(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charset="-122"/>
                </a:rPr>
                <a:t>A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charset="-122"/>
                </a:rPr>
                <a:t>)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，秩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charset="-122"/>
                </a:rPr>
                <a:t>(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charset="-122"/>
                </a:rPr>
                <a:t>B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charset="-122"/>
                </a:rPr>
                <a:t>))</a:t>
              </a:r>
              <a:endParaRPr lang="zh-CN" altLang="en-US" sz="2800" b="1">
                <a:latin typeface="Times New Roman" panose="02020703060505090304" pitchFamily="18" charset="0"/>
                <a:ea typeface="宋体" panose="02010600030101010101" charset="-122"/>
              </a:endParaRPr>
            </a:p>
          </p:txBody>
        </p:sp>
      </p:grpSp>
      <p:grpSp>
        <p:nvGrpSpPr>
          <p:cNvPr id="362524" name="组合 362523"/>
          <p:cNvGrpSpPr/>
          <p:nvPr/>
        </p:nvGrpSpPr>
        <p:grpSpPr>
          <a:xfrm>
            <a:off x="1847850" y="5365750"/>
            <a:ext cx="7751763" cy="720725"/>
            <a:chOff x="204" y="3380"/>
            <a:chExt cx="4883" cy="454"/>
          </a:xfrm>
        </p:grpSpPr>
        <p:graphicFrame>
          <p:nvGraphicFramePr>
            <p:cNvPr id="46095" name="对象 362505"/>
            <p:cNvGraphicFramePr/>
            <p:nvPr/>
          </p:nvGraphicFramePr>
          <p:xfrm>
            <a:off x="1399" y="3430"/>
            <a:ext cx="143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927100" imgH="228600" progId="Equation.DSMT4">
                    <p:embed/>
                  </p:oleObj>
                </mc:Choice>
                <mc:Fallback>
                  <p:oleObj name="" r:id="rId3" imgW="927100" imgH="2286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99" y="3430"/>
                          <a:ext cx="143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6" name="矩形 362515"/>
            <p:cNvSpPr/>
            <p:nvPr/>
          </p:nvSpPr>
          <p:spPr>
            <a:xfrm>
              <a:off x="204" y="3421"/>
              <a:ext cx="226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Times New Roman" panose="02020703060505090304" pitchFamily="18" charset="0"/>
                  <a:ea typeface="黑体" panose="02010609060101010101" pitchFamily="2" charset="-122"/>
                </a:rPr>
                <a:t>推论</a:t>
              </a:r>
              <a:r>
                <a:rPr lang="en-US" altLang="zh-CN" sz="2800">
                  <a:solidFill>
                    <a:schemeClr val="accent2"/>
                  </a:solidFill>
                  <a:latin typeface="Times New Roman" panose="02020703060505090304" pitchFamily="18" charset="0"/>
                  <a:ea typeface="黑体" panose="02010609060101010101" pitchFamily="2" charset="-122"/>
                </a:rPr>
                <a:t>3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如果</a:t>
              </a:r>
              <a:endParaRPr lang="zh-CN" altLang="en-US" sz="2800" dirty="0">
                <a:solidFill>
                  <a:schemeClr val="accent2"/>
                </a:solidFill>
                <a:latin typeface="Comic Sans MS" panose="030F0902030302020204" pitchFamily="66" charset="0"/>
                <a:ea typeface="宋体" panose="02010600030101010101" charset="-122"/>
              </a:endParaRPr>
            </a:p>
          </p:txBody>
        </p:sp>
        <p:sp>
          <p:nvSpPr>
            <p:cNvPr id="46097" name="矩形 362517"/>
            <p:cNvSpPr/>
            <p:nvPr/>
          </p:nvSpPr>
          <p:spPr>
            <a:xfrm>
              <a:off x="2770" y="3421"/>
              <a:ext cx="56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那么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charset="-122"/>
              </a:endParaRPr>
            </a:p>
          </p:txBody>
        </p:sp>
        <p:sp>
          <p:nvSpPr>
            <p:cNvPr id="46098" name="矩形 362519"/>
            <p:cNvSpPr/>
            <p:nvPr/>
          </p:nvSpPr>
          <p:spPr>
            <a:xfrm>
              <a:off x="3204" y="3430"/>
              <a:ext cx="188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charset="-122"/>
                </a:rPr>
                <a:t>(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charset="-122"/>
                </a:rPr>
                <a:t> 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charset="-122"/>
                </a:rPr>
                <a:t>A</a:t>
              </a:r>
              <a:r>
                <a:rPr lang="zh-CN" altLang="zh-CN" sz="2800" b="1" dirty="0">
                  <a:latin typeface="Times New Roman" panose="02020703060505090304" pitchFamily="18" charset="0"/>
                  <a:ea typeface="宋体" panose="02010600030101010101" charset="-122"/>
                </a:rPr>
                <a:t>) ≤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charset="-122"/>
                </a:rPr>
                <a:t>      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charset="-122"/>
                </a:rPr>
                <a:t>(</a:t>
              </a:r>
              <a:r>
                <a:rPr lang="en-US" altLang="zh-CN" sz="2800" b="1" i="1" dirty="0" err="1">
                  <a:latin typeface="Times New Roman" panose="02020703060505090304" pitchFamily="18" charset="0"/>
                  <a:ea typeface="宋体" panose="02010600030101010101" charset="-122"/>
                </a:rPr>
                <a:t>A</a:t>
              </a:r>
              <a:r>
                <a:rPr lang="en-US" altLang="zh-CN" sz="2800" b="1" i="1" baseline="-25000" dirty="0" err="1">
                  <a:latin typeface="Times New Roman" panose="02020703060505090304" pitchFamily="18" charset="0"/>
                  <a:ea typeface="宋体" panose="02010600030101010101" charset="-122"/>
                </a:rPr>
                <a:t>j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charset="-122"/>
                </a:rPr>
                <a:t>)</a:t>
              </a:r>
              <a:endParaRPr lang="en-US" altLang="zh-CN" sz="2800" b="1">
                <a:latin typeface="Times New Roman" panose="02020703060505090304" pitchFamily="18" charset="0"/>
                <a:ea typeface="宋体" panose="02010600030101010101" charset="-122"/>
              </a:endParaRPr>
            </a:p>
          </p:txBody>
        </p:sp>
        <p:graphicFrame>
          <p:nvGraphicFramePr>
            <p:cNvPr id="46099" name="对象 362520"/>
            <p:cNvGraphicFramePr/>
            <p:nvPr/>
          </p:nvGraphicFramePr>
          <p:xfrm>
            <a:off x="4060" y="3380"/>
            <a:ext cx="454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292100" imgH="292100" progId="Equation.DSMT4">
                    <p:embed/>
                  </p:oleObj>
                </mc:Choice>
                <mc:Fallback>
                  <p:oleObj name="" r:id="rId5" imgW="292100" imgH="2921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60" y="3380"/>
                          <a:ext cx="454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/>
      <p:bldP spid="362503" grpId="0"/>
      <p:bldP spid="362507" grpId="0"/>
      <p:bldP spid="362508" grpId="0"/>
      <p:bldP spid="362509" grpId="0"/>
      <p:bldP spid="362511" grpId="0"/>
      <p:bldP spid="3625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WPS 演示</Application>
  <PresentationFormat>宽屏</PresentationFormat>
  <Paragraphs>41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</vt:i4>
      </vt:variant>
    </vt:vector>
  </HeadingPairs>
  <TitlesOfParts>
    <vt:vector size="24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 Light</vt:lpstr>
      <vt:lpstr>Helvetica Neue</vt:lpstr>
      <vt:lpstr>Calibri</vt:lpstr>
      <vt:lpstr>微软雅黑</vt:lpstr>
      <vt:lpstr>楷体_GB2312</vt:lpstr>
      <vt:lpstr>楷体</vt:lpstr>
      <vt:lpstr>Times New Roman</vt:lpstr>
      <vt:lpstr>黑体</vt:lpstr>
      <vt:lpstr>Comic Sans MS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zhang</cp:lastModifiedBy>
  <cp:revision>1</cp:revision>
  <dcterms:created xsi:type="dcterms:W3CDTF">2020-02-11T03:23:36Z</dcterms:created>
  <dcterms:modified xsi:type="dcterms:W3CDTF">2020-02-11T03:23:36Z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