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8" Type="http://schemas.openxmlformats.org/officeDocument/2006/relationships/image" Target="../media/image37.wmf"/><Relationship Id="rId17" Type="http://schemas.openxmlformats.org/officeDocument/2006/relationships/image" Target="../media/image36.wmf"/><Relationship Id="rId16" Type="http://schemas.openxmlformats.org/officeDocument/2006/relationships/image" Target="../media/image35.wmf"/><Relationship Id="rId15" Type="http://schemas.openxmlformats.org/officeDocument/2006/relationships/image" Target="../media/image34.wmf"/><Relationship Id="rId14" Type="http://schemas.openxmlformats.org/officeDocument/2006/relationships/image" Target="../media/image33.wmf"/><Relationship Id="rId13" Type="http://schemas.openxmlformats.org/officeDocument/2006/relationships/image" Target="../media/image32.wmf"/><Relationship Id="rId12" Type="http://schemas.openxmlformats.org/officeDocument/2006/relationships/image" Target="../media/image31.wmf"/><Relationship Id="rId11" Type="http://schemas.openxmlformats.org/officeDocument/2006/relationships/image" Target="../media/image30.wmf"/><Relationship Id="rId10" Type="http://schemas.openxmlformats.org/officeDocument/2006/relationships/image" Target="../media/image29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因为AB=E,所以A的行数=B的列数=n</a:t>
            </a:r>
            <a:endParaRPr lang="zh-CN" altLang="en-US"/>
          </a:p>
          <a:p>
            <a:r>
              <a:rPr lang="zh-CN" altLang="en-US"/>
              <a:t>因为BA=E,所以B的行数=A的列数=n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2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0" Type="http://schemas.openxmlformats.org/officeDocument/2006/relationships/vmlDrawing" Target="../drawings/vmlDrawing7.vml"/><Relationship Id="rId4" Type="http://schemas.openxmlformats.org/officeDocument/2006/relationships/image" Target="../media/image21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37.wmf"/><Relationship Id="rId37" Type="http://schemas.openxmlformats.org/officeDocument/2006/relationships/oleObject" Target="../embeddings/oleObject35.bin"/><Relationship Id="rId36" Type="http://schemas.openxmlformats.org/officeDocument/2006/relationships/image" Target="../media/image36.wmf"/><Relationship Id="rId35" Type="http://schemas.openxmlformats.org/officeDocument/2006/relationships/oleObject" Target="../embeddings/oleObject34.bin"/><Relationship Id="rId34" Type="http://schemas.openxmlformats.org/officeDocument/2006/relationships/image" Target="../media/image35.wmf"/><Relationship Id="rId33" Type="http://schemas.openxmlformats.org/officeDocument/2006/relationships/oleObject" Target="../embeddings/oleObject33.bin"/><Relationship Id="rId32" Type="http://schemas.openxmlformats.org/officeDocument/2006/relationships/image" Target="../media/image34.wmf"/><Relationship Id="rId31" Type="http://schemas.openxmlformats.org/officeDocument/2006/relationships/oleObject" Target="../embeddings/oleObject32.bin"/><Relationship Id="rId30" Type="http://schemas.openxmlformats.org/officeDocument/2006/relationships/image" Target="../media/image33.wmf"/><Relationship Id="rId3" Type="http://schemas.openxmlformats.org/officeDocument/2006/relationships/oleObject" Target="../embeddings/oleObject17.bin"/><Relationship Id="rId29" Type="http://schemas.openxmlformats.org/officeDocument/2006/relationships/oleObject" Target="../embeddings/oleObject31.bin"/><Relationship Id="rId28" Type="http://schemas.openxmlformats.org/officeDocument/2006/relationships/oleObject" Target="../embeddings/oleObject30.bin"/><Relationship Id="rId27" Type="http://schemas.openxmlformats.org/officeDocument/2006/relationships/image" Target="../media/image32.wmf"/><Relationship Id="rId26" Type="http://schemas.openxmlformats.org/officeDocument/2006/relationships/oleObject" Target="../embeddings/oleObject29.bin"/><Relationship Id="rId25" Type="http://schemas.openxmlformats.org/officeDocument/2006/relationships/image" Target="../media/image31.wmf"/><Relationship Id="rId24" Type="http://schemas.openxmlformats.org/officeDocument/2006/relationships/oleObject" Target="../embeddings/oleObject28.bin"/><Relationship Id="rId23" Type="http://schemas.openxmlformats.org/officeDocument/2006/relationships/image" Target="../media/image30.wmf"/><Relationship Id="rId22" Type="http://schemas.openxmlformats.org/officeDocument/2006/relationships/oleObject" Target="../embeddings/oleObject27.bin"/><Relationship Id="rId21" Type="http://schemas.openxmlformats.org/officeDocument/2006/relationships/oleObject" Target="../embeddings/oleObject26.bin"/><Relationship Id="rId20" Type="http://schemas.openxmlformats.org/officeDocument/2006/relationships/image" Target="../media/image29.wmf"/><Relationship Id="rId2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28.wmf"/><Relationship Id="rId17" Type="http://schemas.openxmlformats.org/officeDocument/2006/relationships/oleObject" Target="../embeddings/oleObject24.bin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4" name="文本框 30723"/>
          <p:cNvSpPr txBox="1"/>
          <p:nvPr/>
        </p:nvSpPr>
        <p:spPr>
          <a:xfrm>
            <a:off x="1847850" y="807085"/>
            <a:ext cx="8308975" cy="15335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矩阵与复数相仿，有加、减、乘三种运算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矩阵的乘法是否也和复数一样有逆运算呢？</a:t>
            </a:r>
            <a:endParaRPr lang="en-US" altLang="zh-CN" sz="2400" b="1">
              <a:solidFill>
                <a:schemeClr val="bg2"/>
              </a:solidFill>
              <a:latin typeface="楷体_GB2312" pitchFamily="49" charset="-122"/>
            </a:endParaRPr>
          </a:p>
        </p:txBody>
      </p:sp>
      <p:sp>
        <p:nvSpPr>
          <p:cNvPr id="30726" name="文本框 30725"/>
          <p:cNvSpPr txBox="1"/>
          <p:nvPr/>
        </p:nvSpPr>
        <p:spPr>
          <a:xfrm>
            <a:off x="1847850" y="3687445"/>
            <a:ext cx="8009890" cy="10610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从乘法的角度来看，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在同阶方阵中的地位类似于 </a:t>
            </a:r>
            <a:r>
              <a:rPr lang="en-US" altLang="zh-CN" sz="2400" b="1" dirty="0">
                <a:latin typeface="Times New Roman" panose="02020703060505090304" pitchFamily="18" charset="0"/>
              </a:rPr>
              <a:t>1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在复数中的地位 </a:t>
            </a:r>
            <a:r>
              <a:rPr lang="en-US" altLang="zh-CN" sz="2400" b="1" dirty="0">
                <a:latin typeface="Times New Roman" panose="02020703060505090304" pitchFamily="18" charset="0"/>
              </a:rPr>
              <a:t>(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a1= 1a= a </a:t>
            </a:r>
            <a:r>
              <a:rPr lang="zh-CN" altLang="en-US" sz="2400" b="1" dirty="0">
                <a:latin typeface="Times New Roman" panose="02020703060505090304" pitchFamily="18" charset="0"/>
              </a:rPr>
              <a:t>对于任意的数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</a:t>
            </a:r>
            <a:r>
              <a:rPr lang="en-US" altLang="zh-CN" sz="2400" b="1" dirty="0">
                <a:latin typeface="Times New Roman" panose="02020703060505090304" pitchFamily="18" charset="0"/>
              </a:rPr>
              <a:t>)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dirty="0">
                <a:latin typeface="Times New Roman" panose="02020703060505090304" pitchFamily="18" charset="0"/>
              </a:rPr>
              <a:t>.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0731" name="文本框 30730"/>
          <p:cNvSpPr txBox="1"/>
          <p:nvPr/>
        </p:nvSpPr>
        <p:spPr>
          <a:xfrm>
            <a:off x="1847850" y="4897755"/>
            <a:ext cx="78003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对于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以及同阶的方阵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，都有 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AE=EA=A</a:t>
            </a:r>
            <a:endParaRPr lang="en-US" altLang="zh-CN" sz="2400" b="1" i="1" dirty="0">
              <a:latin typeface="Times New Roman" panose="02020703060505090304" pitchFamily="18" charset="0"/>
            </a:endParaRPr>
          </a:p>
        </p:txBody>
      </p:sp>
      <p:sp>
        <p:nvSpPr>
          <p:cNvPr id="376836" name="圆角矩形 376835" descr="水滴"/>
          <p:cNvSpPr/>
          <p:nvPr/>
        </p:nvSpPr>
        <p:spPr>
          <a:xfrm>
            <a:off x="4272598" y="202883"/>
            <a:ext cx="3455987" cy="649287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、矩阵的逆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7850" y="2125345"/>
            <a:ext cx="8310563" cy="155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回忆</a:t>
            </a:r>
            <a:r>
              <a:rPr lang="zh-CN" altLang="en-US" sz="2400" b="1" dirty="0">
                <a:latin typeface="Times New Roman" panose="02020703060505090304" pitchFamily="18" charset="0"/>
              </a:rPr>
              <a:t>：对于数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 ≠ 0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存在数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b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i="1">
                <a:latin typeface="Times New Roman" panose="02020703060505090304" pitchFamily="18" charset="0"/>
              </a:rPr>
              <a:t>ab= ba= 1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endParaRPr lang="en-US" altLang="zh-CN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称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的倒数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记为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en-US" altLang="en-US" b="1" baseline="30000">
                <a:latin typeface="Times New Roman" panose="02020703060505090304" pitchFamily="18" charset="0"/>
              </a:rPr>
              <a:t>－</a:t>
            </a:r>
            <a:r>
              <a:rPr lang="en-US" altLang="zh-CN" sz="2400" b="1" baseline="30000">
                <a:latin typeface="Times New Roman" panose="02020703060505090304" pitchFamily="18" charset="0"/>
              </a:rPr>
              <a:t>1</a:t>
            </a:r>
            <a:r>
              <a:rPr lang="en-US" altLang="zh-CN" sz="2400" b="1" dirty="0">
                <a:latin typeface="Times New Roman" panose="02020703060505090304" pitchFamily="18" charset="0"/>
              </a:rPr>
              <a:t>.  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5310" y="5598795"/>
            <a:ext cx="8310880" cy="6165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类似地，我们引入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  <p:bldP spid="30726" grpId="0"/>
      <p:bldP spid="376836" grpId="0" bldLvl="0" animBg="1"/>
      <p:bldP spid="30731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0930" name="矩形 380929"/>
          <p:cNvSpPr/>
          <p:nvPr/>
        </p:nvSpPr>
        <p:spPr>
          <a:xfrm>
            <a:off x="1811338" y="693738"/>
            <a:ext cx="8748712" cy="11245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是一个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矩阵，如果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可逆矩阵，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可逆矩阵，那么秩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PA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AQ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80931" name="矩形 380930"/>
          <p:cNvSpPr/>
          <p:nvPr/>
        </p:nvSpPr>
        <p:spPr>
          <a:xfrm>
            <a:off x="1847850" y="750888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/>
      <p:bldP spid="3809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文本框 1025"/>
          <p:cNvSpPr txBox="1"/>
          <p:nvPr/>
        </p:nvSpPr>
        <p:spPr>
          <a:xfrm>
            <a:off x="1905000" y="685800"/>
            <a:ext cx="78892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可逆的</a:t>
            </a:r>
            <a:r>
              <a:rPr lang="zh-CN" altLang="en-US" sz="2400" b="1" dirty="0">
                <a:latin typeface="Times New Roman" panose="02020703060505090304" pitchFamily="18" charset="0"/>
              </a:rPr>
              <a:t>，如果有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，使得</a:t>
            </a:r>
            <a:endParaRPr lang="zh-CN" altLang="en-US" sz="2400" b="1" dirty="0">
              <a:latin typeface="Times New Roman" panose="02020703060505090304" pitchFamily="18" charset="0"/>
            </a:endParaRPr>
          </a:p>
        </p:txBody>
      </p:sp>
      <p:sp>
        <p:nvSpPr>
          <p:cNvPr id="1028" name="文本框 1027"/>
          <p:cNvSpPr txBox="1"/>
          <p:nvPr/>
        </p:nvSpPr>
        <p:spPr>
          <a:xfrm>
            <a:off x="2859088" y="1981200"/>
            <a:ext cx="338518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这里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是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30" name="对象 1029"/>
          <p:cNvGraphicFramePr/>
          <p:nvPr/>
        </p:nvGraphicFramePr>
        <p:xfrm>
          <a:off x="5116513" y="1371600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913130" imgH="165100" progId="Equation.DSMT4">
                  <p:embed/>
                </p:oleObj>
              </mc:Choice>
              <mc:Fallback>
                <p:oleObj name="" r:id="rId1" imgW="913130" imgH="1651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16513" y="1371600"/>
                        <a:ext cx="1958975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文本框 1033"/>
          <p:cNvSpPr txBox="1"/>
          <p:nvPr/>
        </p:nvSpPr>
        <p:spPr>
          <a:xfrm>
            <a:off x="2755900" y="2667000"/>
            <a:ext cx="751205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根据矩阵的乘法法则，只有方阵才能满足上述等式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对于任意的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，适合上述等式的矩阵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是唯</a:t>
            </a:r>
            <a:endParaRPr lang="zh-CN" altLang="en-US" sz="2400" b="1" dirty="0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一的（如果有的话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703060505090304" pitchFamily="18" charset="0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</a:t>
            </a:r>
            <a:endParaRPr lang="en-US" altLang="zh-CN" sz="2400" b="1" i="1">
              <a:solidFill>
                <a:schemeClr val="tx2"/>
              </a:solidFill>
              <a:latin typeface="Times New Roman" panose="02020703060505090304" pitchFamily="18" charset="0"/>
            </a:endParaRPr>
          </a:p>
        </p:txBody>
      </p:sp>
      <p:sp>
        <p:nvSpPr>
          <p:cNvPr id="1035" name="文本框 1034"/>
          <p:cNvSpPr txBox="1"/>
          <p:nvPr/>
        </p:nvSpPr>
        <p:spPr>
          <a:xfrm>
            <a:off x="1905000" y="5101273"/>
            <a:ext cx="86804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如果矩阵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满足上述等式，那么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就称为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逆矩阵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，</a:t>
            </a:r>
            <a:endParaRPr lang="zh-CN" altLang="en-US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	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记作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zh-CN" sz="24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400" b="1">
                <a:latin typeface="Times New Roman" panose="02020703060505090304" pitchFamily="18" charset="0"/>
              </a:rPr>
              <a:t> 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uiExpand="1" build="p"/>
      <p:bldP spid="10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文本框 5123"/>
          <p:cNvSpPr txBox="1"/>
          <p:nvPr/>
        </p:nvSpPr>
        <p:spPr>
          <a:xfrm>
            <a:off x="2308860" y="3512820"/>
            <a:ext cx="678688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</a:pPr>
            <a:r>
              <a:rPr lang="zh-CN" altLang="en-US" sz="2800" b="1" dirty="0">
                <a:latin typeface="Times New Roman" panose="02020703060505090304" pitchFamily="18" charset="0"/>
              </a:rPr>
              <a:t>下面要解决的问题是：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在什么条件下，方阵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是可逆的？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如果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可逆，怎样求 </a:t>
            </a:r>
            <a:r>
              <a:rPr lang="en-US" altLang="zh-CN" sz="2800" b="1" i="1">
                <a:latin typeface="Times New Roman" panose="02020703060505090304" pitchFamily="18" charset="0"/>
              </a:rPr>
              <a:t>A</a:t>
            </a:r>
            <a:r>
              <a:rPr lang="zh-CN" altLang="zh-CN" sz="28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800" b="1" dirty="0">
                <a:latin typeface="Times New Roman" panose="02020703060505090304" pitchFamily="18" charset="0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</a:rPr>
              <a:t>？</a:t>
            </a:r>
            <a:endParaRPr lang="zh-CN" altLang="en-US" sz="2800" b="1" dirty="0">
              <a:latin typeface="Times New Roman" panose="020207030605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6810" y="1412558"/>
            <a:ext cx="15163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例如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 设</a:t>
            </a:r>
            <a:endParaRPr lang="zh-CN" altLang="en-US" sz="280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3932873" y="1123633"/>
          <a:ext cx="352901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778000" imgH="838200" progId="Equation.DSMT4">
                  <p:embed/>
                </p:oleObj>
              </mc:Choice>
              <mc:Fallback>
                <p:oleObj name="" r:id="rId1" imgW="1778000" imgH="838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2873" y="1123633"/>
                        <a:ext cx="3529012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2710498" y="2852420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2424430" imgH="393700" progId="Equation.3">
                  <p:embed/>
                </p:oleObj>
              </mc:Choice>
              <mc:Fallback>
                <p:oleObj name="" r:id="rId3" imgW="242443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0498" y="2852420"/>
                        <a:ext cx="242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5374323" y="2779395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3427730" imgH="444500" progId="Equation.3">
                  <p:embed/>
                </p:oleObj>
              </mc:Choice>
              <mc:Fallback>
                <p:oleObj name="" r:id="rId5" imgW="3427730" imgH="444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4323" y="2779395"/>
                        <a:ext cx="342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63" name="矩形 377862"/>
          <p:cNvSpPr/>
          <p:nvPr/>
        </p:nvSpPr>
        <p:spPr>
          <a:xfrm>
            <a:off x="1992313" y="687388"/>
            <a:ext cx="13684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9</a:t>
            </a:r>
            <a:endParaRPr lang="en-US" altLang="zh-CN" sz="24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charset="-122"/>
            </a:endParaRPr>
          </a:p>
        </p:txBody>
      </p:sp>
      <p:sp>
        <p:nvSpPr>
          <p:cNvPr id="377865" name="矩形 377864"/>
          <p:cNvSpPr/>
          <p:nvPr/>
        </p:nvSpPr>
        <p:spPr>
          <a:xfrm>
            <a:off x="3071813" y="673418"/>
            <a:ext cx="2379662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charset="-122"/>
              </a:rPr>
              <a:t>设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charset="-122"/>
              </a:rPr>
              <a:t>是矩阵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77866" name="矩形 377865"/>
          <p:cNvSpPr/>
          <p:nvPr/>
        </p:nvSpPr>
        <p:spPr>
          <a:xfrm>
            <a:off x="7752398" y="701993"/>
            <a:ext cx="2700337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charset="-122"/>
              </a:rPr>
              <a:t>中元素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charset="-122"/>
              </a:rPr>
              <a:t>的代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77867" name="矩形 377866"/>
          <p:cNvSpPr/>
          <p:nvPr/>
        </p:nvSpPr>
        <p:spPr>
          <a:xfrm>
            <a:off x="1847850" y="2573973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charset="-122"/>
              </a:rPr>
              <a:t>数余子式，矩阵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377869" name="矩形 377868"/>
          <p:cNvSpPr/>
          <p:nvPr/>
        </p:nvSpPr>
        <p:spPr>
          <a:xfrm>
            <a:off x="7178358" y="2500313"/>
            <a:ext cx="3311525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charset="-122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charset="-122"/>
              </a:rPr>
              <a:t>伴随矩阵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charset="-122"/>
              </a:rPr>
              <a:t>。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sp>
        <p:nvSpPr>
          <p:cNvPr id="7172" name="文本框 7171"/>
          <p:cNvSpPr txBox="1"/>
          <p:nvPr/>
        </p:nvSpPr>
        <p:spPr>
          <a:xfrm>
            <a:off x="1847850" y="338963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charset="-122"/>
                <a:ea typeface="宋体" panose="02010600030101010101" charset="-122"/>
              </a:rPr>
              <a:t>经计算可知，</a:t>
            </a:r>
            <a:endParaRPr lang="zh-CN" altLang="en-US" sz="2400" b="1" dirty="0">
              <a:latin typeface="宋体" panose="02010600030101010101" charset="-122"/>
              <a:ea typeface="宋体" panose="02010600030101010101" charset="-122"/>
            </a:endParaRPr>
          </a:p>
        </p:txBody>
      </p:sp>
      <p:pic>
        <p:nvPicPr>
          <p:cNvPr id="3" name="334E55B0-647D-440b-865C-3EC943EB4CBC-1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4405" y="243840"/>
            <a:ext cx="2847340" cy="1491615"/>
          </a:xfrm>
          <a:prstGeom prst="rect">
            <a:avLst/>
          </a:prstGeom>
        </p:spPr>
      </p:pic>
      <p:pic>
        <p:nvPicPr>
          <p:cNvPr id="4" name="334E55B0-647D-440b-865C-3EC943EB4CBC-12" descr="/var/folders/9r/h3kgf21j5qvfs55b6j_q3zkc0000gn/T/com.kingsoft.wpsoffice.mac/wpsoffice.e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20" y="2032635"/>
            <a:ext cx="2986405" cy="1544320"/>
          </a:xfrm>
          <a:prstGeom prst="rect">
            <a:avLst/>
          </a:prstGeom>
        </p:spPr>
      </p:pic>
      <p:pic>
        <p:nvPicPr>
          <p:cNvPr id="5" name="334E55B0-647D-440b-865C-3EC943EB4CBC-13" descr="/var/folders/9r/h3kgf21j5qvfs55b6j_q3zkc0000gn/T/com.kingsoft.wpsoffice.mac/wpsoffice.Z10371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3850005"/>
            <a:ext cx="3941445" cy="1404620"/>
          </a:xfrm>
          <a:prstGeom prst="rect">
            <a:avLst/>
          </a:prstGeom>
        </p:spPr>
      </p:pic>
      <p:pic>
        <p:nvPicPr>
          <p:cNvPr id="6" name="334E55B0-647D-440b-865C-3EC943EB4CBC-14" descr="/var/folders/9r/h3kgf21j5qvfs55b6j_q3zkc0000gn/T/com.kingsoft.wpsoffice.mac/wpsoffice.Z10371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5473700"/>
            <a:ext cx="3941445" cy="1404620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2" name="矩形 378881"/>
          <p:cNvSpPr/>
          <p:nvPr/>
        </p:nvSpPr>
        <p:spPr>
          <a:xfrm>
            <a:off x="1919288" y="1125538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charset="-122"/>
            </a:endParaRPr>
          </a:p>
        </p:txBody>
      </p:sp>
      <p:sp>
        <p:nvSpPr>
          <p:cNvPr id="378883" name="矩形 378882"/>
          <p:cNvSpPr/>
          <p:nvPr/>
        </p:nvSpPr>
        <p:spPr>
          <a:xfrm>
            <a:off x="3000375" y="1052513"/>
            <a:ext cx="7343775" cy="6076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是可逆的充分必要条件是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非退化，而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78884" name="对象 378883"/>
          <p:cNvGraphicFramePr/>
          <p:nvPr/>
        </p:nvGraphicFramePr>
        <p:xfrm>
          <a:off x="4367213" y="1916113"/>
          <a:ext cx="34893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746500" imgH="838200" progId="Equation.DSMT4">
                  <p:embed/>
                </p:oleObj>
              </mc:Choice>
              <mc:Fallback>
                <p:oleObj name="" r:id="rId1" imgW="3746500" imgH="838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67213" y="1916113"/>
                        <a:ext cx="3489325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5" name="文本框 378884"/>
          <p:cNvSpPr txBox="1"/>
          <p:nvPr/>
        </p:nvSpPr>
        <p:spPr>
          <a:xfrm>
            <a:off x="1992313" y="2923540"/>
            <a:ext cx="8496300" cy="26752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注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 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由定理</a:t>
            </a:r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可以看出，对于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n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级方阵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，如果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latin typeface="Times New Roman" panose="02020703060505090304" pitchFamily="18" charset="0"/>
                <a:ea typeface="楷体_GB2312" pitchFamily="49" charset="-122"/>
              </a:rPr>
              <a:t>            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AB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＝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E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那么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就都是可逆并且它们互为逆 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矩阵；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solidFill>
                  <a:schemeClr val="bg2"/>
                </a:solidFill>
                <a:latin typeface="宋体" panose="02010600030101010101" charset="-122"/>
                <a:ea typeface="宋体" panose="02010600030101010101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）定理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中给出了求逆矩阵的公式，但计算量一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 般较大。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/>
      <p:bldP spid="3788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2057400" y="1279525"/>
            <a:ext cx="53022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求二阶矩阵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243" name="对象 10242"/>
          <p:cNvGraphicFramePr/>
          <p:nvPr/>
        </p:nvGraphicFramePr>
        <p:xfrm>
          <a:off x="4267200" y="1063625"/>
          <a:ext cx="16875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787400" imgH="469900" progId="Equation.DSMT4">
                  <p:embed/>
                </p:oleObj>
              </mc:Choice>
              <mc:Fallback>
                <p:oleObj name="" r:id="rId1" imgW="787400" imgH="469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7200" y="1063625"/>
                        <a:ext cx="1687513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/>
          <p:nvPr/>
        </p:nvGraphicFramePr>
        <p:xfrm>
          <a:off x="3536950" y="2346325"/>
          <a:ext cx="33178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549400" imgH="469900" progId="Equation.DSMT4">
                  <p:embed/>
                </p:oleObj>
              </mc:Choice>
              <mc:Fallback>
                <p:oleObj name="" r:id="rId3" imgW="1549400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6950" y="2346325"/>
                        <a:ext cx="331787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2057400" y="914400"/>
            <a:ext cx="560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</a:t>
            </a:r>
            <a:r>
              <a:rPr lang="en-US" altLang="zh-CN" sz="2400" b="1" dirty="0">
                <a:latin typeface="Times New Roman" panose="02020703060505090304" pitchFamily="18" charset="0"/>
              </a:rPr>
              <a:t>3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     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0" name="对象 14339"/>
          <p:cNvGraphicFramePr/>
          <p:nvPr/>
        </p:nvGraphicFramePr>
        <p:xfrm>
          <a:off x="4125913" y="420688"/>
          <a:ext cx="2122487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989965" imgH="698500" progId="Equation.DSMT4">
                  <p:embed/>
                </p:oleObj>
              </mc:Choice>
              <mc:Fallback>
                <p:oleObj name="" r:id="rId1" imgW="989965" imgH="698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5913" y="420688"/>
                        <a:ext cx="2122487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文本框 14340"/>
          <p:cNvSpPr txBox="1"/>
          <p:nvPr/>
        </p:nvSpPr>
        <p:spPr>
          <a:xfrm>
            <a:off x="2052638" y="1989138"/>
            <a:ext cx="23145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</a:t>
            </a:r>
            <a:r>
              <a:rPr lang="en-US" altLang="zh-CN" sz="2400" b="1" i="1">
                <a:latin typeface="Times New Roman" panose="0202070306050509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=  1</a:t>
            </a:r>
            <a:r>
              <a:rPr lang="zh-CN" altLang="en-US" sz="2400" b="1">
                <a:latin typeface="Times New Roman" panose="02020703060505090304" pitchFamily="18" charset="0"/>
                <a:sym typeface="Wingdings" panose="05000000000000000000" pitchFamily="2" charset="2"/>
              </a:rPr>
              <a:t>，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3" name="对象 14342"/>
          <p:cNvGraphicFramePr/>
          <p:nvPr/>
        </p:nvGraphicFramePr>
        <p:xfrm>
          <a:off x="4224338" y="1987550"/>
          <a:ext cx="44624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082800" imgH="698500" progId="Equation.DSMT4">
                  <p:embed/>
                </p:oleObj>
              </mc:Choice>
              <mc:Fallback>
                <p:oleObj name="" r:id="rId3" imgW="2082800" imgH="698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4338" y="1987550"/>
                        <a:ext cx="4462462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0" name="组合 14349"/>
          <p:cNvGrpSpPr/>
          <p:nvPr/>
        </p:nvGrpSpPr>
        <p:grpSpPr>
          <a:xfrm>
            <a:off x="2057400" y="3582988"/>
            <a:ext cx="6248400" cy="1522412"/>
            <a:chOff x="336" y="2257"/>
            <a:chExt cx="3936" cy="959"/>
          </a:xfrm>
        </p:grpSpPr>
        <p:sp>
          <p:nvSpPr>
            <p:cNvPr id="14339" name="文本框 14338"/>
            <p:cNvSpPr txBox="1"/>
            <p:nvPr/>
          </p:nvSpPr>
          <p:spPr>
            <a:xfrm>
              <a:off x="336" y="2283"/>
              <a:ext cx="308" cy="3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Times New Roman" panose="02020703060505090304" pitchFamily="18" charset="0"/>
                </a:rPr>
                <a:t>则</a:t>
              </a:r>
              <a:endParaRPr lang="zh-CN" altLang="en-US" sz="2400" b="1" dirty="0">
                <a:latin typeface="Times New Roman" panose="02020703060505090304" pitchFamily="18" charset="0"/>
              </a:endParaRPr>
            </a:p>
          </p:txBody>
        </p:sp>
        <p:graphicFrame>
          <p:nvGraphicFramePr>
            <p:cNvPr id="14344" name="对象 14343"/>
            <p:cNvGraphicFramePr/>
            <p:nvPr/>
          </p:nvGraphicFramePr>
          <p:xfrm>
            <a:off x="1031" y="2257"/>
            <a:ext cx="3241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2399030" imgH="711200" progId="Equation.DSMT4">
                    <p:embed/>
                  </p:oleObj>
                </mc:Choice>
                <mc:Fallback>
                  <p:oleObj name="" r:id="rId5" imgW="2399030" imgH="7112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31" y="2257"/>
                          <a:ext cx="3241" cy="9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8" name="对象 14347"/>
          <p:cNvGraphicFramePr/>
          <p:nvPr/>
        </p:nvGraphicFramePr>
        <p:xfrm>
          <a:off x="3748088" y="5183188"/>
          <a:ext cx="3567112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1663065" imgH="711200" progId="Equation.DSMT4">
                  <p:embed/>
                </p:oleObj>
              </mc:Choice>
              <mc:Fallback>
                <p:oleObj name="" r:id="rId7" imgW="16630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8088" y="5183188"/>
                        <a:ext cx="3567112" cy="152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14348"/>
          <p:cNvGraphicFramePr/>
          <p:nvPr/>
        </p:nvGraphicFramePr>
        <p:xfrm>
          <a:off x="7315200" y="5195888"/>
          <a:ext cx="23685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104900" imgH="698500" progId="Equation.DSMT4">
                  <p:embed/>
                </p:oleObj>
              </mc:Choice>
              <mc:Fallback>
                <p:oleObj name="" r:id="rId9" imgW="1104900" imgH="698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15200" y="5195888"/>
                        <a:ext cx="2368550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6" name="矩形 378885"/>
          <p:cNvSpPr/>
          <p:nvPr/>
        </p:nvSpPr>
        <p:spPr>
          <a:xfrm>
            <a:off x="1919288" y="635318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charset="-122"/>
            </a:endParaRPr>
          </a:p>
        </p:txBody>
      </p:sp>
      <p:sp>
        <p:nvSpPr>
          <p:cNvPr id="378887" name="矩形 378886"/>
          <p:cNvSpPr/>
          <p:nvPr/>
        </p:nvSpPr>
        <p:spPr>
          <a:xfrm>
            <a:off x="2927350" y="635318"/>
            <a:ext cx="7272338" cy="6076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如果矩阵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可逆，那么    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charset="-122"/>
              </a:rPr>
              <a:t>AB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charset="-122"/>
              </a:rPr>
              <a:t>也可逆，且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charset="-122"/>
            </a:endParaRPr>
          </a:p>
        </p:txBody>
      </p:sp>
      <p:graphicFrame>
        <p:nvGraphicFramePr>
          <p:cNvPr id="378888" name="对象 378887"/>
          <p:cNvGraphicFramePr/>
          <p:nvPr/>
        </p:nvGraphicFramePr>
        <p:xfrm>
          <a:off x="7034213" y="782955"/>
          <a:ext cx="428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380365" imgH="317500" progId="Equation.DSMT4">
                  <p:embed/>
                </p:oleObj>
              </mc:Choice>
              <mc:Fallback>
                <p:oleObj name="" r:id="rId1" imgW="380365" imgH="3175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34213" y="782955"/>
                        <a:ext cx="428625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对象 378888"/>
          <p:cNvGraphicFramePr/>
          <p:nvPr/>
        </p:nvGraphicFramePr>
        <p:xfrm>
          <a:off x="3216275" y="1283018"/>
          <a:ext cx="2016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2222500" imgH="749300" progId="Equation.DSMT4">
                  <p:embed/>
                </p:oleObj>
              </mc:Choice>
              <mc:Fallback>
                <p:oleObj name="" r:id="rId3" imgW="2222500" imgH="749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6275" y="1283018"/>
                        <a:ext cx="201612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0" name="对象 378889"/>
          <p:cNvGraphicFramePr/>
          <p:nvPr/>
        </p:nvGraphicFramePr>
        <p:xfrm>
          <a:off x="5951538" y="1398905"/>
          <a:ext cx="23066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475230" imgH="571500" progId="Equation.DSMT4">
                  <p:embed/>
                </p:oleObj>
              </mc:Choice>
              <mc:Fallback>
                <p:oleObj name="" r:id="rId5" imgW="2475230" imgH="5715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1538" y="1398905"/>
                        <a:ext cx="23066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  <p:bldP spid="3788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9906" name="对象 379905"/>
          <p:cNvGraphicFramePr/>
          <p:nvPr/>
        </p:nvGraphicFramePr>
        <p:xfrm>
          <a:off x="2208213" y="1519238"/>
          <a:ext cx="63373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2538095" imgH="304800" progId="Equation.DSMT4">
                  <p:embed/>
                </p:oleObj>
              </mc:Choice>
              <mc:Fallback>
                <p:oleObj name="" r:id="rId1" imgW="2538095" imgH="3048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8213" y="1519238"/>
                        <a:ext cx="633730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7" name="矩形 379906"/>
          <p:cNvSpPr/>
          <p:nvPr/>
        </p:nvSpPr>
        <p:spPr>
          <a:xfrm>
            <a:off x="1992313" y="1052513"/>
            <a:ext cx="3916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总结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逆矩阵的运算性质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79908" name="组合 379907"/>
          <p:cNvGrpSpPr/>
          <p:nvPr/>
        </p:nvGrpSpPr>
        <p:grpSpPr>
          <a:xfrm>
            <a:off x="2208213" y="2133600"/>
            <a:ext cx="7488237" cy="811213"/>
            <a:chOff x="431" y="1344"/>
            <a:chExt cx="4717" cy="511"/>
          </a:xfrm>
        </p:grpSpPr>
        <p:graphicFrame>
          <p:nvGraphicFramePr>
            <p:cNvPr id="50180" name="对象 379908"/>
            <p:cNvGraphicFramePr/>
            <p:nvPr/>
          </p:nvGraphicFramePr>
          <p:xfrm>
            <a:off x="431" y="1443"/>
            <a:ext cx="349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" imgW="2220595" imgH="254000" progId="Equation.DSMT4">
                    <p:embed/>
                  </p:oleObj>
                </mc:Choice>
                <mc:Fallback>
                  <p:oleObj name="" r:id="rId3" imgW="2220595" imgH="254000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1" y="1443"/>
                          <a:ext cx="3493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1" name="对象 379909"/>
            <p:cNvGraphicFramePr/>
            <p:nvPr/>
          </p:nvGraphicFramePr>
          <p:xfrm>
            <a:off x="3878" y="1344"/>
            <a:ext cx="127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5" imgW="977265" imgH="393700" progId="Equation.DSMT4">
                    <p:embed/>
                  </p:oleObj>
                </mc:Choice>
                <mc:Fallback>
                  <p:oleObj name="" r:id="rId5" imgW="977265" imgH="393700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78" y="1344"/>
                          <a:ext cx="1270" cy="5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11" name="对象 379910"/>
          <p:cNvGraphicFramePr/>
          <p:nvPr/>
        </p:nvGraphicFramePr>
        <p:xfrm>
          <a:off x="2208213" y="2938463"/>
          <a:ext cx="76374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3058160" imgH="254000" progId="Equation.DSMT4">
                  <p:embed/>
                </p:oleObj>
              </mc:Choice>
              <mc:Fallback>
                <p:oleObj name="" r:id="rId7" imgW="3058160" imgH="2540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8213" y="2938463"/>
                        <a:ext cx="7637462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912" name="组合 379911"/>
          <p:cNvGrpSpPr/>
          <p:nvPr/>
        </p:nvGrpSpPr>
        <p:grpSpPr>
          <a:xfrm>
            <a:off x="4073525" y="3467100"/>
            <a:ext cx="2527300" cy="528638"/>
            <a:chOff x="1632" y="1947"/>
            <a:chExt cx="1592" cy="333"/>
          </a:xfrm>
        </p:grpSpPr>
        <p:graphicFrame>
          <p:nvGraphicFramePr>
            <p:cNvPr id="50184" name="对象 379912"/>
            <p:cNvGraphicFramePr/>
            <p:nvPr/>
          </p:nvGraphicFramePr>
          <p:xfrm>
            <a:off x="1632" y="1968"/>
            <a:ext cx="7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9" imgW="1485265" imgH="495300" progId="Equation.3">
                    <p:embed/>
                  </p:oleObj>
                </mc:Choice>
                <mc:Fallback>
                  <p:oleObj name="" r:id="rId9" imgW="1485265" imgH="4953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32" y="1968"/>
                          <a:ext cx="7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85" name="组合 379913"/>
            <p:cNvGrpSpPr/>
            <p:nvPr/>
          </p:nvGrpSpPr>
          <p:grpSpPr>
            <a:xfrm>
              <a:off x="1680" y="2016"/>
              <a:ext cx="378" cy="192"/>
              <a:chOff x="1680" y="2016"/>
              <a:chExt cx="378" cy="192"/>
            </a:xfrm>
          </p:grpSpPr>
          <p:graphicFrame>
            <p:nvGraphicFramePr>
              <p:cNvPr id="50186" name="对象 379914"/>
              <p:cNvGraphicFramePr/>
              <p:nvPr/>
            </p:nvGraphicFramePr>
            <p:xfrm>
              <a:off x="1680" y="2016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" r:id="rId11" imgW="292100" imgH="304800" progId="Equation.3">
                      <p:embed/>
                    </p:oleObj>
                  </mc:Choice>
                  <mc:Fallback>
                    <p:oleObj name="" r:id="rId11" imgW="292100" imgH="304800" progId="Equation.3">
                      <p:embed/>
                      <p:pic>
                        <p:nvPicPr>
                          <p:cNvPr id="0" name="图片 3129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80" y="2016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87" name="对象 379915"/>
              <p:cNvGraphicFramePr/>
              <p:nvPr/>
            </p:nvGraphicFramePr>
            <p:xfrm>
              <a:off x="1845" y="2027"/>
              <a:ext cx="213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13" imgW="292100" imgH="292100" progId="Equation.3">
                      <p:embed/>
                    </p:oleObj>
                  </mc:Choice>
                  <mc:Fallback>
                    <p:oleObj name="" r:id="rId13" imgW="292100" imgH="2921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45" y="2027"/>
                            <a:ext cx="213" cy="1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188" name="组合 379916"/>
            <p:cNvGrpSpPr/>
            <p:nvPr/>
          </p:nvGrpSpPr>
          <p:grpSpPr>
            <a:xfrm>
              <a:off x="2496" y="1947"/>
              <a:ext cx="728" cy="261"/>
              <a:chOff x="2752" y="1995"/>
              <a:chExt cx="728" cy="261"/>
            </a:xfrm>
          </p:grpSpPr>
          <p:graphicFrame>
            <p:nvGraphicFramePr>
              <p:cNvPr id="50189" name="对象 379917"/>
              <p:cNvGraphicFramePr/>
              <p:nvPr/>
            </p:nvGraphicFramePr>
            <p:xfrm>
              <a:off x="2752" y="1995"/>
              <a:ext cx="25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15" imgW="405765" imgH="380365" progId="Equation.3">
                      <p:embed/>
                    </p:oleObj>
                  </mc:Choice>
                  <mc:Fallback>
                    <p:oleObj name="" r:id="rId15" imgW="405765" imgH="380365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752" y="1995"/>
                            <a:ext cx="256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0" name="对象 379918"/>
              <p:cNvGraphicFramePr/>
              <p:nvPr/>
            </p:nvGraphicFramePr>
            <p:xfrm>
              <a:off x="2928" y="2016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17" imgW="266065" imgH="380365" progId="Equation.3">
                      <p:embed/>
                    </p:oleObj>
                  </mc:Choice>
                  <mc:Fallback>
                    <p:oleObj name="" r:id="rId17" imgW="266065" imgH="380365" progId="Equation.3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928" y="2016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1" name="对象 379919"/>
              <p:cNvGraphicFramePr/>
              <p:nvPr/>
            </p:nvGraphicFramePr>
            <p:xfrm>
              <a:off x="3312" y="2016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5" name="" r:id="rId19" imgW="266065" imgH="380365" progId="Equation.3">
                      <p:embed/>
                    </p:oleObj>
                  </mc:Choice>
                  <mc:Fallback>
                    <p:oleObj name="" r:id="rId19" imgW="266065" imgH="380365" progId="Equation.3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312" y="2016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2" name="对象 379920"/>
              <p:cNvGraphicFramePr/>
              <p:nvPr/>
            </p:nvGraphicFramePr>
            <p:xfrm>
              <a:off x="3120" y="2064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21" imgW="292100" imgH="304800" progId="Equation.3">
                      <p:embed/>
                    </p:oleObj>
                  </mc:Choice>
                  <mc:Fallback>
                    <p:oleObj name="" r:id="rId21" imgW="292100" imgH="304800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120" y="2064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9922" name="组合 379921"/>
          <p:cNvGrpSpPr/>
          <p:nvPr/>
        </p:nvGrpSpPr>
        <p:grpSpPr>
          <a:xfrm>
            <a:off x="2833688" y="4073525"/>
            <a:ext cx="4991100" cy="508000"/>
            <a:chOff x="720" y="480"/>
            <a:chExt cx="3144" cy="320"/>
          </a:xfrm>
        </p:grpSpPr>
        <p:graphicFrame>
          <p:nvGraphicFramePr>
            <p:cNvPr id="50194" name="对象 379922"/>
            <p:cNvGraphicFramePr/>
            <p:nvPr/>
          </p:nvGraphicFramePr>
          <p:xfrm>
            <a:off x="720" y="480"/>
            <a:ext cx="31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22" imgW="5204460" imgH="495300" progId="Equation.3">
                    <p:embed/>
                  </p:oleObj>
                </mc:Choice>
                <mc:Fallback>
                  <p:oleObj name="" r:id="rId22" imgW="5204460" imgH="4953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0" y="480"/>
                          <a:ext cx="312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5" name="对象 379923"/>
            <p:cNvGraphicFramePr/>
            <p:nvPr/>
          </p:nvGraphicFramePr>
          <p:xfrm>
            <a:off x="1392" y="5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24" imgW="368300" imgH="419100" progId="Equation.3">
                    <p:embed/>
                  </p:oleObj>
                </mc:Choice>
                <mc:Fallback>
                  <p:oleObj name="" r:id="rId24" imgW="368300" imgH="4191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5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92" y="528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6" name="对象 379924"/>
            <p:cNvGraphicFramePr/>
            <p:nvPr/>
          </p:nvGraphicFramePr>
          <p:xfrm>
            <a:off x="2112" y="528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26" imgW="457200" imgH="431800" progId="Equation.3">
                    <p:embed/>
                  </p:oleObj>
                </mc:Choice>
                <mc:Fallback>
                  <p:oleObj name="" r:id="rId26" imgW="457200" imgH="4318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7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12" y="528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7" name="对象 379925"/>
            <p:cNvGraphicFramePr/>
            <p:nvPr/>
          </p:nvGraphicFramePr>
          <p:xfrm>
            <a:off x="2928" y="48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28" imgW="266065" imgH="380365" progId="Equation.3">
                    <p:embed/>
                  </p:oleObj>
                </mc:Choice>
                <mc:Fallback>
                  <p:oleObj name="" r:id="rId28" imgW="266065" imgH="380365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928" y="480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8" name="对象 379926"/>
            <p:cNvGraphicFramePr/>
            <p:nvPr/>
          </p:nvGraphicFramePr>
          <p:xfrm>
            <a:off x="2736" y="528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29" imgW="457200" imgH="431800" progId="Equation.3">
                    <p:embed/>
                  </p:oleObj>
                </mc:Choice>
                <mc:Fallback>
                  <p:oleObj name="" r:id="rId29" imgW="457200" imgH="4318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36" y="528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9" name="对象 379927"/>
            <p:cNvGraphicFramePr/>
            <p:nvPr/>
          </p:nvGraphicFramePr>
          <p:xfrm>
            <a:off x="3696" y="48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31" imgW="266065" imgH="380365" progId="Equation.3">
                    <p:embed/>
                  </p:oleObj>
                </mc:Choice>
                <mc:Fallback>
                  <p:oleObj name="" r:id="rId31" imgW="266065" imgH="380365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696" y="480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0" name="对象 379928"/>
            <p:cNvGraphicFramePr/>
            <p:nvPr/>
          </p:nvGraphicFramePr>
          <p:xfrm>
            <a:off x="3504" y="5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33" imgW="368300" imgH="419100" progId="Equation.3">
                    <p:embed/>
                  </p:oleObj>
                </mc:Choice>
                <mc:Fallback>
                  <p:oleObj name="" r:id="rId33" imgW="368300" imgH="4191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528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30" name="对象 379929"/>
          <p:cNvGraphicFramePr/>
          <p:nvPr/>
        </p:nvGraphicFramePr>
        <p:xfrm>
          <a:off x="2178050" y="4679950"/>
          <a:ext cx="6540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5" imgW="2767330" imgH="342900" progId="Equation.DSMT4">
                  <p:embed/>
                </p:oleObj>
              </mc:Choice>
              <mc:Fallback>
                <p:oleObj name="" r:id="rId35" imgW="2767330" imgH="3429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178050" y="4679950"/>
                        <a:ext cx="654050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1" name="对象 379930"/>
          <p:cNvGraphicFramePr/>
          <p:nvPr/>
        </p:nvGraphicFramePr>
        <p:xfrm>
          <a:off x="2206625" y="5525135"/>
          <a:ext cx="4759960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7" imgW="1878965" imgH="292100" progId="Equation.DSMT4">
                  <p:embed/>
                </p:oleObj>
              </mc:Choice>
              <mc:Fallback>
                <p:oleObj name="" r:id="rId37" imgW="1878965" imgH="2921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206625" y="5525135"/>
                        <a:ext cx="4759960" cy="697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WPS 演示</Application>
  <PresentationFormat>宽屏</PresentationFormat>
  <Paragraphs>74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10</vt:i4>
      </vt:variant>
    </vt:vector>
  </HeadingPairs>
  <TitlesOfParts>
    <vt:vector size="61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微软雅黑</vt:lpstr>
      <vt:lpstr>Times New Roman</vt:lpstr>
      <vt:lpstr>楷体_GB2312</vt:lpstr>
      <vt:lpstr>楷体</vt:lpstr>
      <vt:lpstr>黑体</vt:lpstr>
      <vt:lpstr>Comic Sans MS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1</cp:revision>
  <dcterms:created xsi:type="dcterms:W3CDTF">2020-02-11T03:23:55Z</dcterms:created>
  <dcterms:modified xsi:type="dcterms:W3CDTF">2020-02-11T03:23:55Z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