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1" Type="http://schemas.openxmlformats.org/officeDocument/2006/relationships/image" Target="../media/image37.wmf"/><Relationship Id="rId10" Type="http://schemas.openxmlformats.org/officeDocument/2006/relationships/image" Target="../media/image36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2" Type="http://schemas.openxmlformats.org/officeDocument/2006/relationships/image" Target="../media/image58.wmf"/><Relationship Id="rId11" Type="http://schemas.openxmlformats.org/officeDocument/2006/relationships/image" Target="../media/image57.wmf"/><Relationship Id="rId10" Type="http://schemas.openxmlformats.org/officeDocument/2006/relationships/image" Target="../media/image56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wmf"/><Relationship Id="rId4" Type="http://schemas.openxmlformats.org/officeDocument/2006/relationships/image" Target="../media/image26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7" Type="http://schemas.openxmlformats.org/officeDocument/2006/relationships/image" Target="../media/image111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0.bin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7.wmf"/><Relationship Id="rId23" Type="http://schemas.openxmlformats.org/officeDocument/2006/relationships/oleObject" Target="../embeddings/oleObject41.bin"/><Relationship Id="rId22" Type="http://schemas.openxmlformats.org/officeDocument/2006/relationships/image" Target="../media/image36.wmf"/><Relationship Id="rId21" Type="http://schemas.openxmlformats.org/officeDocument/2006/relationships/oleObject" Target="../embeddings/oleObject40.bin"/><Relationship Id="rId20" Type="http://schemas.openxmlformats.org/officeDocument/2006/relationships/oleObject" Target="../embeddings/oleObject39.bin"/><Relationship Id="rId2" Type="http://schemas.openxmlformats.org/officeDocument/2006/relationships/image" Target="../media/image8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9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2.bin"/><Relationship Id="rId26" Type="http://schemas.openxmlformats.org/officeDocument/2006/relationships/vmlDrawing" Target="../drawings/vmlDrawing14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58.wmf"/><Relationship Id="rId23" Type="http://schemas.openxmlformats.org/officeDocument/2006/relationships/oleObject" Target="../embeddings/oleObject62.bin"/><Relationship Id="rId22" Type="http://schemas.openxmlformats.org/officeDocument/2006/relationships/image" Target="../media/image57.wmf"/><Relationship Id="rId21" Type="http://schemas.openxmlformats.org/officeDocument/2006/relationships/oleObject" Target="../embeddings/oleObject61.bin"/><Relationship Id="rId20" Type="http://schemas.openxmlformats.org/officeDocument/2006/relationships/image" Target="../media/image56.wmf"/><Relationship Id="rId2" Type="http://schemas.openxmlformats.org/officeDocument/2006/relationships/image" Target="../media/image47.wmf"/><Relationship Id="rId19" Type="http://schemas.openxmlformats.org/officeDocument/2006/relationships/oleObject" Target="../embeddings/oleObject60.bin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59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6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3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7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7.w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5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90.wmf"/><Relationship Id="rId1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93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9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7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96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3.wmf"/><Relationship Id="rId1" Type="http://schemas.openxmlformats.org/officeDocument/2006/relationships/oleObject" Target="../embeddings/oleObject10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5.wmf"/><Relationship Id="rId18" Type="http://schemas.openxmlformats.org/officeDocument/2006/relationships/vmlDrawing" Target="../drawings/vmlDrawing2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15" Type="http://schemas.openxmlformats.org/officeDocument/2006/relationships/oleObject" Target="../embeddings/oleObject111.bin"/><Relationship Id="rId14" Type="http://schemas.openxmlformats.org/officeDocument/2006/relationships/image" Target="../media/image111.wmf"/><Relationship Id="rId13" Type="http://schemas.openxmlformats.org/officeDocument/2006/relationships/oleObject" Target="../embeddings/oleObject110.bin"/><Relationship Id="rId12" Type="http://schemas.openxmlformats.org/officeDocument/2006/relationships/image" Target="../media/image110.w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0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13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1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18.wmf"/><Relationship Id="rId1" Type="http://schemas.openxmlformats.org/officeDocument/2006/relationships/oleObject" Target="../embeddings/oleObject117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8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9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16388"/>
          <p:cNvSpPr/>
          <p:nvPr/>
        </p:nvSpPr>
        <p:spPr>
          <a:xfrm>
            <a:off x="1979613" y="1962150"/>
            <a:ext cx="5029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同型矩阵与矩阵相等的概念</a:t>
            </a:r>
            <a:endParaRPr lang="zh-CN" altLang="en-US" sz="28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6" name="矩形 16395"/>
          <p:cNvSpPr/>
          <p:nvPr/>
        </p:nvSpPr>
        <p:spPr>
          <a:xfrm>
            <a:off x="1620838" y="2649538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Clr>
                <a:schemeClr val="bg1"/>
              </a:buClr>
              <a:buAutoNum type="arabicPeriod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1.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两个矩阵的行数相等、列数相等时，称为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2" name="矩形 16401"/>
          <p:cNvSpPr/>
          <p:nvPr/>
        </p:nvSpPr>
        <p:spPr>
          <a:xfrm>
            <a:off x="2590800" y="3892550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例如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3" name="对象 16402"/>
          <p:cNvGraphicFramePr/>
          <p:nvPr/>
        </p:nvGraphicFramePr>
        <p:xfrm>
          <a:off x="3313113" y="3422650"/>
          <a:ext cx="236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1180465" imgH="698500" progId="Equation.DSMT4">
                  <p:embed/>
                </p:oleObj>
              </mc:Choice>
              <mc:Fallback>
                <p:oleObj name="" r:id="rId1" imgW="1180465" imgH="6985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3113" y="3422650"/>
                        <a:ext cx="2360612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矩形 16403"/>
          <p:cNvSpPr/>
          <p:nvPr/>
        </p:nvSpPr>
        <p:spPr>
          <a:xfrm>
            <a:off x="5713413" y="3892550"/>
            <a:ext cx="18669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6" name="矩形 16405"/>
          <p:cNvSpPr/>
          <p:nvPr/>
        </p:nvSpPr>
        <p:spPr>
          <a:xfrm>
            <a:off x="1951038" y="4965700"/>
            <a:ext cx="7924800" cy="1642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AutoNum type="arabicPeriod" startAt="2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               与              为同型矩阵，并且对应元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素相等，即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则称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与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相等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，记作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7" name="对象 16406"/>
          <p:cNvGraphicFramePr/>
          <p:nvPr/>
        </p:nvGraphicFramePr>
        <p:xfrm>
          <a:off x="3719513" y="4987925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571500" imgH="241300" progId="Equation.DSMT4">
                  <p:embed/>
                </p:oleObj>
              </mc:Choice>
              <mc:Fallback>
                <p:oleObj name="" r:id="rId3" imgW="571500" imgH="2413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9513" y="4987925"/>
                        <a:ext cx="114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对象 16407"/>
          <p:cNvGraphicFramePr/>
          <p:nvPr/>
        </p:nvGraphicFramePr>
        <p:xfrm>
          <a:off x="4002088" y="5535613"/>
          <a:ext cx="4541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5" imgW="2272030" imgH="241300" progId="Equation.DSMT4">
                  <p:embed/>
                </p:oleObj>
              </mc:Choice>
              <mc:Fallback>
                <p:oleObj name="" r:id="rId5" imgW="2272030" imgH="2413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2088" y="5535613"/>
                        <a:ext cx="45418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对象 16411"/>
          <p:cNvGraphicFramePr/>
          <p:nvPr/>
        </p:nvGraphicFramePr>
        <p:xfrm>
          <a:off x="5165725" y="4987925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558800" imgH="241300" progId="Equation.DSMT4">
                  <p:embed/>
                </p:oleObj>
              </mc:Choice>
              <mc:Fallback>
                <p:oleObj name="" r:id="rId7" imgW="558800" imgH="2413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5725" y="4987925"/>
                        <a:ext cx="111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 descr="水滴"/>
          <p:cNvSpPr/>
          <p:nvPr/>
        </p:nvSpPr>
        <p:spPr>
          <a:xfrm>
            <a:off x="4008438" y="766763"/>
            <a:ext cx="3959225" cy="719137"/>
          </a:xfrm>
          <a:prstGeom prst="roundRect">
            <a:avLst>
              <a:gd name="adj" fmla="val 20051"/>
            </a:avLst>
          </a:prstGeom>
          <a:blipFill rotWithShape="0">
            <a:blip r:embed="rId9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、矩阵的运算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402" grpId="0"/>
      <p:bldP spid="16404" grpId="0"/>
      <p:bldP spid="16406" grpId="0" uiExpand="1" build="p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折角形 93202"/>
          <p:cNvSpPr/>
          <p:nvPr/>
        </p:nvSpPr>
        <p:spPr>
          <a:xfrm>
            <a:off x="1524000" y="0"/>
            <a:ext cx="9144000" cy="2997200"/>
          </a:xfrm>
          <a:prstGeom prst="foldedCorner">
            <a:avLst>
              <a:gd name="adj" fmla="val 72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0" name="文本框 93187"/>
          <p:cNvSpPr txBox="1"/>
          <p:nvPr/>
        </p:nvSpPr>
        <p:spPr>
          <a:xfrm>
            <a:off x="2135188" y="455613"/>
            <a:ext cx="7748587" cy="45243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2531" name="对象 93194"/>
          <p:cNvGraphicFramePr/>
          <p:nvPr/>
        </p:nvGraphicFramePr>
        <p:xfrm>
          <a:off x="2987675" y="404813"/>
          <a:ext cx="24114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404813"/>
                        <a:ext cx="2411413" cy="1371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93195"/>
          <p:cNvGraphicFramePr/>
          <p:nvPr/>
        </p:nvGraphicFramePr>
        <p:xfrm>
          <a:off x="7831138" y="115888"/>
          <a:ext cx="10652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31138" y="115888"/>
                        <a:ext cx="1065212" cy="182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矩形 93196"/>
          <p:cNvSpPr/>
          <p:nvPr/>
        </p:nvSpPr>
        <p:spPr>
          <a:xfrm>
            <a:off x="2163763" y="3068638"/>
            <a:ext cx="7677150" cy="9620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以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b="1" baseline="-25000" dirty="0">
                <a:latin typeface="Times New Roman" panose="02020703060505090304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分别表示工厂向第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家商店所发货物的总值及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总重量，其中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= 1, 2, 3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．于是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4" name="矩形 93199"/>
          <p:cNvSpPr/>
          <p:nvPr/>
        </p:nvSpPr>
        <p:spPr>
          <a:xfrm>
            <a:off x="2135188" y="2060575"/>
            <a:ext cx="41163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2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5" name="矩形 93200"/>
          <p:cNvSpPr/>
          <p:nvPr/>
        </p:nvSpPr>
        <p:spPr>
          <a:xfrm>
            <a:off x="6096000" y="2060575"/>
            <a:ext cx="45354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10" name="对象 93209"/>
          <p:cNvGraphicFramePr/>
          <p:nvPr/>
        </p:nvGraphicFramePr>
        <p:xfrm>
          <a:off x="2247900" y="466883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5" imgW="330200" imgH="228600" progId="Equation.DSMT4">
                  <p:embed/>
                </p:oleObj>
              </mc:Choice>
              <mc:Fallback>
                <p:oleObj name="" r:id="rId5" imgW="330200" imgH="2286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7900" y="466883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对象 93210"/>
          <p:cNvGraphicFramePr/>
          <p:nvPr/>
        </p:nvGraphicFramePr>
        <p:xfrm>
          <a:off x="3074988" y="4165600"/>
          <a:ext cx="47466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7" imgW="215900" imgH="685165" progId="Equation.DSMT4">
                  <p:embed/>
                </p:oleObj>
              </mc:Choice>
              <mc:Fallback>
                <p:oleObj name="" r:id="rId7" imgW="215900" imgH="685165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4988" y="4165600"/>
                        <a:ext cx="474662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对象 93211"/>
          <p:cNvGraphicFramePr/>
          <p:nvPr/>
        </p:nvGraphicFramePr>
        <p:xfrm>
          <a:off x="4060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9" imgW="228600" imgH="685800" progId="Equation.DSMT4">
                  <p:embed/>
                </p:oleObj>
              </mc:Choice>
              <mc:Fallback>
                <p:oleObj name="" r:id="rId9" imgW="228600" imgH="6858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0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对象 93212"/>
          <p:cNvGraphicFramePr/>
          <p:nvPr/>
        </p:nvGraphicFramePr>
        <p:xfrm>
          <a:off x="5076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228600" imgH="685800" progId="Equation.DSMT4">
                  <p:embed/>
                </p:oleObj>
              </mc:Choice>
              <mc:Fallback>
                <p:oleObj name="" r:id="rId11" imgW="228600" imgH="6858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76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对象 93213"/>
          <p:cNvGraphicFramePr/>
          <p:nvPr/>
        </p:nvGraphicFramePr>
        <p:xfrm>
          <a:off x="6091238" y="4165600"/>
          <a:ext cx="5032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3" imgW="228600" imgH="685800" progId="Equation.DSMT4">
                  <p:embed/>
                </p:oleObj>
              </mc:Choice>
              <mc:Fallback>
                <p:oleObj name="" r:id="rId13" imgW="228600" imgH="6858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1238" y="4165600"/>
                        <a:ext cx="503237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对象 93214"/>
          <p:cNvGraphicFramePr/>
          <p:nvPr/>
        </p:nvGraphicFramePr>
        <p:xfrm>
          <a:off x="6697663" y="4445000"/>
          <a:ext cx="1563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5" imgW="711200" imgH="431800" progId="Equation.DSMT4">
                  <p:embed/>
                </p:oleObj>
              </mc:Choice>
              <mc:Fallback>
                <p:oleObj name="" r:id="rId15" imgW="711200" imgH="4318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97663" y="4445000"/>
                        <a:ext cx="1563687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对象 93215"/>
          <p:cNvGraphicFramePr/>
          <p:nvPr/>
        </p:nvGraphicFramePr>
        <p:xfrm>
          <a:off x="3651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7" imgW="139700" imgH="139700" progId="Equation.DSMT4">
                  <p:embed/>
                </p:oleObj>
              </mc:Choice>
              <mc:Fallback>
                <p:oleObj name="" r:id="rId17" imgW="139700" imgH="1397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51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对象 93216"/>
          <p:cNvGraphicFramePr/>
          <p:nvPr/>
        </p:nvGraphicFramePr>
        <p:xfrm>
          <a:off x="4667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9" imgW="139700" imgH="139700" progId="Equation.DSMT4">
                  <p:embed/>
                </p:oleObj>
              </mc:Choice>
              <mc:Fallback>
                <p:oleObj name="" r:id="rId19" imgW="139700" imgH="1397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67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对象 93217"/>
          <p:cNvGraphicFramePr/>
          <p:nvPr/>
        </p:nvGraphicFramePr>
        <p:xfrm>
          <a:off x="5681663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20" imgW="139700" imgH="139700" progId="Equation.DSMT4">
                  <p:embed/>
                </p:oleObj>
              </mc:Choice>
              <mc:Fallback>
                <p:oleObj name="" r:id="rId20" imgW="139700" imgH="1397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81663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矩形 93218"/>
          <p:cNvSpPr/>
          <p:nvPr/>
        </p:nvSpPr>
        <p:spPr>
          <a:xfrm>
            <a:off x="3071813" y="4149725"/>
            <a:ext cx="3529012" cy="5032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3220" name="矩形 93219"/>
          <p:cNvSpPr/>
          <p:nvPr/>
        </p:nvSpPr>
        <p:spPr>
          <a:xfrm>
            <a:off x="3071813" y="5157788"/>
            <a:ext cx="3529012" cy="5032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24" name="对象 93223"/>
          <p:cNvGraphicFramePr/>
          <p:nvPr/>
        </p:nvGraphicFramePr>
        <p:xfrm>
          <a:off x="2247900" y="5956300"/>
          <a:ext cx="4713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21" imgW="2133600" imgH="228600" progId="Equation.DSMT4">
                  <p:embed/>
                </p:oleObj>
              </mc:Choice>
              <mc:Fallback>
                <p:oleObj name="" r:id="rId21" imgW="2133600" imgH="228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47900" y="5956300"/>
                        <a:ext cx="47132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6" name="直接连接符 93225"/>
          <p:cNvSpPr/>
          <p:nvPr/>
        </p:nvSpPr>
        <p:spPr>
          <a:xfrm>
            <a:off x="3216275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7" name="直接连接符 93226"/>
          <p:cNvSpPr/>
          <p:nvPr/>
        </p:nvSpPr>
        <p:spPr>
          <a:xfrm>
            <a:off x="4271963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8" name="直接连接符 93227"/>
          <p:cNvSpPr/>
          <p:nvPr/>
        </p:nvSpPr>
        <p:spPr>
          <a:xfrm>
            <a:off x="5327650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9" name="直接连接符 93228"/>
          <p:cNvSpPr/>
          <p:nvPr/>
        </p:nvSpPr>
        <p:spPr>
          <a:xfrm>
            <a:off x="6383338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93230" name="对象 93229"/>
          <p:cNvGraphicFramePr/>
          <p:nvPr/>
        </p:nvGraphicFramePr>
        <p:xfrm>
          <a:off x="6959600" y="5734050"/>
          <a:ext cx="1598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23" imgW="723900" imgH="431800" progId="Equation.DSMT4">
                  <p:embed/>
                </p:oleObj>
              </mc:Choice>
              <mc:Fallback>
                <p:oleObj name="" r:id="rId23" imgW="723900" imgH="4318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59600" y="5734050"/>
                        <a:ext cx="1598613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7618" name="文本框 367617"/>
          <p:cNvSpPr txBox="1"/>
          <p:nvPr/>
        </p:nvSpPr>
        <p:spPr>
          <a:xfrm>
            <a:off x="1998663" y="857250"/>
            <a:ext cx="71929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引例 </a:t>
            </a:r>
            <a:r>
              <a:rPr lang="en-US" altLang="zh-CN" sz="2800" dirty="0">
                <a:latin typeface="宋体" panose="02010600030101010101" charset="-122"/>
                <a:ea typeface="宋体" panose="02010600030101010101" charset="-122"/>
              </a:rPr>
              <a:t>  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变量组之间的关系</a:t>
            </a:r>
            <a:endParaRPr lang="zh-CN" altLang="en-US" sz="2800">
              <a:latin typeface="宋体" panose="02010600030101010101" charset="-122"/>
              <a:ea typeface="宋体" panose="02010600030101010101" charset="-122"/>
            </a:endParaRPr>
          </a:p>
        </p:txBody>
      </p:sp>
      <p:sp>
        <p:nvSpPr>
          <p:cNvPr id="367619" name="文本框 367618"/>
          <p:cNvSpPr txBox="1"/>
          <p:nvPr/>
        </p:nvSpPr>
        <p:spPr>
          <a:xfrm>
            <a:off x="2536825" y="1601788"/>
            <a:ext cx="7391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设有三组变量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endParaRPr lang="en-US" altLang="zh-CN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1774825" y="2316163"/>
            <a:ext cx="6172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它们之间的关系分别为</a:t>
            </a:r>
            <a:endParaRPr lang="zh-CN" altLang="en-US" sz="280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67621" name="对象 367620"/>
          <p:cNvGraphicFramePr/>
          <p:nvPr/>
        </p:nvGraphicFramePr>
        <p:xfrm>
          <a:off x="2840038" y="2932113"/>
          <a:ext cx="5535612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" imgW="2082800" imgH="939800" progId="Equation.3">
                  <p:embed/>
                </p:oleObj>
              </mc:Choice>
              <mc:Fallback>
                <p:oleObj name="" r:id="rId1" imgW="2082800" imgH="9398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0038" y="2932113"/>
                        <a:ext cx="5535612" cy="250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19" grpId="0"/>
      <p:bldP spid="3676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642" name="对象 368641"/>
          <p:cNvGraphicFramePr/>
          <p:nvPr/>
        </p:nvGraphicFramePr>
        <p:xfrm>
          <a:off x="3873500" y="935038"/>
          <a:ext cx="44450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" imgW="1701165" imgH="711200" progId="Equation.3">
                  <p:embed/>
                </p:oleObj>
              </mc:Choice>
              <mc:Fallback>
                <p:oleObj name="" r:id="rId1" imgW="1701165" imgH="7112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3500" y="935038"/>
                        <a:ext cx="4445000" cy="180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3" name="文本框 368642"/>
          <p:cNvSpPr txBox="1"/>
          <p:nvPr/>
        </p:nvSpPr>
        <p:spPr>
          <a:xfrm>
            <a:off x="1992313" y="2909888"/>
            <a:ext cx="525621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求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之间的关系</a:t>
            </a:r>
            <a:r>
              <a:rPr lang="en-US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. 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8644" name="文本框 368643"/>
          <p:cNvSpPr txBox="1"/>
          <p:nvPr/>
        </p:nvSpPr>
        <p:spPr>
          <a:xfrm>
            <a:off x="7175500" y="2909888"/>
            <a:ext cx="3733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把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代入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，得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8645" name="对象 368644"/>
          <p:cNvGraphicFramePr/>
          <p:nvPr/>
        </p:nvGraphicFramePr>
        <p:xfrm>
          <a:off x="3505200" y="3592513"/>
          <a:ext cx="2438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3" imgW="799465" imgH="431800" progId="Equation.3">
                  <p:embed/>
                </p:oleObj>
              </mc:Choice>
              <mc:Fallback>
                <p:oleObj name="" r:id="rId3" imgW="799465" imgH="4318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592513"/>
                        <a:ext cx="2438400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对象 368645"/>
          <p:cNvGraphicFramePr/>
          <p:nvPr/>
        </p:nvGraphicFramePr>
        <p:xfrm>
          <a:off x="5943600" y="3476943"/>
          <a:ext cx="34067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5" imgW="1116965" imgH="482600" progId="Equation.3">
                  <p:embed/>
                </p:oleObj>
              </mc:Choice>
              <mc:Fallback>
                <p:oleObj name="" r:id="rId5" imgW="1116965" imgH="4826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3600" y="3476943"/>
                        <a:ext cx="3406775" cy="146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对象 368646"/>
          <p:cNvGraphicFramePr/>
          <p:nvPr/>
        </p:nvGraphicFramePr>
        <p:xfrm>
          <a:off x="3081338" y="4941888"/>
          <a:ext cx="31353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1028065" imgH="444500" progId="Equation.3">
                  <p:embed/>
                </p:oleObj>
              </mc:Choice>
              <mc:Fallback>
                <p:oleObj name="" r:id="rId7" imgW="1028065" imgH="4445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1338" y="4941888"/>
                        <a:ext cx="3135312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对象 368647"/>
          <p:cNvGraphicFramePr/>
          <p:nvPr/>
        </p:nvGraphicFramePr>
        <p:xfrm>
          <a:off x="6324600" y="4973638"/>
          <a:ext cx="313531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9" imgW="1028065" imgH="444500" progId="Equation.3">
                  <p:embed/>
                </p:oleObj>
              </mc:Choice>
              <mc:Fallback>
                <p:oleObj name="" r:id="rId9" imgW="1028065" imgH="4445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4600" y="4973638"/>
                        <a:ext cx="3135313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9666" name="对象 369665"/>
          <p:cNvGraphicFramePr/>
          <p:nvPr/>
        </p:nvGraphicFramePr>
        <p:xfrm>
          <a:off x="3738245" y="930275"/>
          <a:ext cx="617918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" imgW="2374900" imgH="457200" progId="Equation.3">
                  <p:embed/>
                </p:oleObj>
              </mc:Choice>
              <mc:Fallback>
                <p:oleObj name="" r:id="rId1" imgW="2374900" imgH="4572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38245" y="930275"/>
                        <a:ext cx="617918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文本框 369666"/>
          <p:cNvSpPr txBox="1"/>
          <p:nvPr/>
        </p:nvSpPr>
        <p:spPr>
          <a:xfrm>
            <a:off x="2495550" y="2708275"/>
            <a:ext cx="1676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如果用</a:t>
            </a:r>
            <a:endParaRPr lang="zh-CN" altLang="en-US" sz="280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69668" name="对象 369667"/>
          <p:cNvGraphicFramePr/>
          <p:nvPr/>
        </p:nvGraphicFramePr>
        <p:xfrm>
          <a:off x="4625340" y="2486660"/>
          <a:ext cx="5292090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2031365" imgH="444500" progId="Equation.3">
                  <p:embed/>
                </p:oleObj>
              </mc:Choice>
              <mc:Fallback>
                <p:oleObj name="" r:id="rId3" imgW="2031365" imgH="4445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5340" y="2486660"/>
                        <a:ext cx="5292090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9" name="文本框 369668"/>
          <p:cNvSpPr txBox="1"/>
          <p:nvPr/>
        </p:nvSpPr>
        <p:spPr>
          <a:xfrm>
            <a:off x="2438400" y="3709988"/>
            <a:ext cx="8077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来表示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与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之间的关系，比较</a:t>
            </a:r>
            <a:endParaRPr lang="zh-CN" altLang="en-US" sz="280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69670" name="文本框 369669"/>
          <p:cNvSpPr txBox="1"/>
          <p:nvPr/>
        </p:nvSpPr>
        <p:spPr>
          <a:xfrm>
            <a:off x="2438400" y="4437063"/>
            <a:ext cx="3657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(3)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(4)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两式，就有</a:t>
            </a:r>
            <a:endParaRPr lang="zh-CN" altLang="en-US" sz="280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69671" name="对象 369670"/>
          <p:cNvGraphicFramePr/>
          <p:nvPr/>
        </p:nvGraphicFramePr>
        <p:xfrm>
          <a:off x="2906713" y="5219700"/>
          <a:ext cx="7010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2513330" imgH="431800" progId="Equation.3">
                  <p:embed/>
                </p:oleObj>
              </mc:Choice>
              <mc:Fallback>
                <p:oleObj name="" r:id="rId5" imgW="2513330" imgH="4318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6713" y="5219700"/>
                        <a:ext cx="701040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  <p:bldP spid="369669" grpId="0"/>
      <p:bldP spid="3696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2802" name="文本框 332801"/>
          <p:cNvSpPr txBox="1"/>
          <p:nvPr/>
        </p:nvSpPr>
        <p:spPr>
          <a:xfrm>
            <a:off x="1992313" y="1700213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0000FF"/>
                </a:solidFill>
                <a:latin typeface="宋体" panose="02010600030101010101" charset="-122"/>
                <a:ea typeface="宋体" panose="02010600030101010101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charset="-122"/>
                <a:ea typeface="宋体" panose="02010600030101010101" charset="-122"/>
              </a:rPr>
              <a:t>2</a:t>
            </a:r>
            <a:endParaRPr lang="en-US" altLang="zh-CN" sz="2800">
              <a:solidFill>
                <a:srgbClr val="0000FF"/>
              </a:solidFill>
              <a:latin typeface="宋体" panose="02010600030101010101" charset="-122"/>
              <a:ea typeface="宋体" panose="02010600030101010101" charset="-122"/>
            </a:endParaRPr>
          </a:p>
        </p:txBody>
      </p:sp>
      <p:graphicFrame>
        <p:nvGraphicFramePr>
          <p:cNvPr id="332803" name="对象 332802"/>
          <p:cNvGraphicFramePr/>
          <p:nvPr/>
        </p:nvGraphicFramePr>
        <p:xfrm>
          <a:off x="2984500" y="2290763"/>
          <a:ext cx="64246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" imgW="2437130" imgH="431800" progId="Equation.DSMT4">
                  <p:embed/>
                </p:oleObj>
              </mc:Choice>
              <mc:Fallback>
                <p:oleObj name="" r:id="rId1" imgW="2437130" imgH="4318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4500" y="2290763"/>
                        <a:ext cx="642461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对象 332805"/>
          <p:cNvGraphicFramePr/>
          <p:nvPr/>
        </p:nvGraphicFramePr>
        <p:xfrm>
          <a:off x="5808663" y="321310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3" imgW="1332865" imgH="330200" progId="Equation.3">
                  <p:embed/>
                </p:oleObj>
              </mc:Choice>
              <mc:Fallback>
                <p:oleObj name="" r:id="rId3" imgW="1332865" imgH="3302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8663" y="3213100"/>
                        <a:ext cx="1333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39" name="组合 332838"/>
          <p:cNvGrpSpPr/>
          <p:nvPr/>
        </p:nvGrpSpPr>
        <p:grpSpPr>
          <a:xfrm>
            <a:off x="3143250" y="1757363"/>
            <a:ext cx="6985000" cy="712787"/>
            <a:chOff x="1020" y="1107"/>
            <a:chExt cx="4400" cy="449"/>
          </a:xfrm>
        </p:grpSpPr>
        <p:graphicFrame>
          <p:nvGraphicFramePr>
            <p:cNvPr id="31749" name="对象 332809"/>
            <p:cNvGraphicFramePr/>
            <p:nvPr/>
          </p:nvGraphicFramePr>
          <p:xfrm>
            <a:off x="1338" y="1117"/>
            <a:ext cx="99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" r:id="rId5" imgW="672465" imgH="254000" progId="Equation.DSMT4">
                    <p:embed/>
                  </p:oleObj>
                </mc:Choice>
                <mc:Fallback>
                  <p:oleObj name="" r:id="rId5" imgW="672465" imgH="254000" progId="Equation.DSMT4">
                    <p:embed/>
                    <p:pic>
                      <p:nvPicPr>
                        <p:cNvPr id="0" name="图片 33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8" y="1117"/>
                          <a:ext cx="998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对象 332811"/>
            <p:cNvGraphicFramePr/>
            <p:nvPr/>
          </p:nvGraphicFramePr>
          <p:xfrm>
            <a:off x="2290" y="1117"/>
            <a:ext cx="99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" r:id="rId7" imgW="685800" imgH="292100" progId="Equation.DSMT4">
                    <p:embed/>
                  </p:oleObj>
                </mc:Choice>
                <mc:Fallback>
                  <p:oleObj name="" r:id="rId7" imgW="685800" imgH="292100" progId="Equation.DSMT4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90" y="1117"/>
                          <a:ext cx="99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对象 332814"/>
            <p:cNvGraphicFramePr/>
            <p:nvPr/>
          </p:nvGraphicFramePr>
          <p:xfrm>
            <a:off x="4422" y="1117"/>
            <a:ext cx="99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" r:id="rId9" imgW="660400" imgH="292100" progId="Equation.DSMT4">
                    <p:embed/>
                  </p:oleObj>
                </mc:Choice>
                <mc:Fallback>
                  <p:oleObj name="" r:id="rId9" imgW="660400" imgH="292100" progId="Equation.DSMT4">
                    <p:embed/>
                    <p:pic>
                      <p:nvPicPr>
                        <p:cNvPr id="0" name="图片 33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22" y="1117"/>
                          <a:ext cx="998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矩形 332819"/>
            <p:cNvSpPr/>
            <p:nvPr/>
          </p:nvSpPr>
          <p:spPr>
            <a:xfrm>
              <a:off x="1020" y="1107"/>
              <a:ext cx="108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设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31753" name="矩形 332820"/>
            <p:cNvSpPr/>
            <p:nvPr/>
          </p:nvSpPr>
          <p:spPr>
            <a:xfrm>
              <a:off x="3198" y="1117"/>
              <a:ext cx="136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，那么矩阵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32822" name="矩形 332821"/>
          <p:cNvSpPr/>
          <p:nvPr/>
        </p:nvSpPr>
        <p:spPr>
          <a:xfrm>
            <a:off x="1992313" y="2420938"/>
            <a:ext cx="17287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其中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3" name="矩形 332822"/>
          <p:cNvSpPr/>
          <p:nvPr/>
        </p:nvSpPr>
        <p:spPr>
          <a:xfrm>
            <a:off x="1992313" y="3141663"/>
            <a:ext cx="40322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称为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charset="-122"/>
              </a:rPr>
              <a:t>与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charset="-122"/>
              </a:rPr>
              <a:t>的乘积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，记为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4" name="文本框 332823"/>
          <p:cNvSpPr txBox="1"/>
          <p:nvPr/>
        </p:nvSpPr>
        <p:spPr>
          <a:xfrm>
            <a:off x="2135188" y="3933825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例１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32825" name="对象 332824"/>
          <p:cNvGraphicFramePr/>
          <p:nvPr/>
        </p:nvGraphicFramePr>
        <p:xfrm>
          <a:off x="2711450" y="4437063"/>
          <a:ext cx="455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1" imgW="4557395" imgH="1002665" progId="Equation.3">
                  <p:embed/>
                </p:oleObj>
              </mc:Choice>
              <mc:Fallback>
                <p:oleObj name="" r:id="rId11" imgW="4557395" imgH="1002665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11450" y="4437063"/>
                        <a:ext cx="4559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6" name="对象 332825"/>
          <p:cNvGraphicFramePr/>
          <p:nvPr/>
        </p:nvGraphicFramePr>
        <p:xfrm>
          <a:off x="7175500" y="4365625"/>
          <a:ext cx="26812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13" imgW="1675765" imgH="1002665" progId="Equation.3">
                  <p:embed/>
                </p:oleObj>
              </mc:Choice>
              <mc:Fallback>
                <p:oleObj name="" r:id="rId13" imgW="1675765" imgH="10026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75500" y="4365625"/>
                        <a:ext cx="2681288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7" name="对象 332826"/>
          <p:cNvGraphicFramePr/>
          <p:nvPr/>
        </p:nvGraphicFramePr>
        <p:xfrm>
          <a:off x="7680325" y="4508500"/>
          <a:ext cx="671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5" imgW="673100" imgH="330200" progId="Equation.3">
                  <p:embed/>
                </p:oleObj>
              </mc:Choice>
              <mc:Fallback>
                <p:oleObj name="" r:id="rId15" imgW="673100" imgH="3302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80325" y="4508500"/>
                        <a:ext cx="6715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8" name="对象 332827"/>
          <p:cNvGraphicFramePr/>
          <p:nvPr/>
        </p:nvGraphicFramePr>
        <p:xfrm>
          <a:off x="8401050" y="45085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7" imgW="698500" imgH="330200" progId="Equation.3">
                  <p:embed/>
                </p:oleObj>
              </mc:Choice>
              <mc:Fallback>
                <p:oleObj name="" r:id="rId17" imgW="698500" imgH="3302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01050" y="4508500"/>
                        <a:ext cx="69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9" name="对象 332828"/>
          <p:cNvGraphicFramePr/>
          <p:nvPr/>
        </p:nvGraphicFramePr>
        <p:xfrm>
          <a:off x="7969250" y="5114925"/>
          <a:ext cx="2143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9" imgW="215900" imgH="329565" progId="Equation.3">
                  <p:embed/>
                </p:oleObj>
              </mc:Choice>
              <mc:Fallback>
                <p:oleObj name="" r:id="rId19" imgW="215900" imgH="329565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69250" y="5114925"/>
                        <a:ext cx="2143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0" name="对象 332829"/>
          <p:cNvGraphicFramePr/>
          <p:nvPr/>
        </p:nvGraphicFramePr>
        <p:xfrm>
          <a:off x="8688388" y="5084763"/>
          <a:ext cx="3921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21" imgW="393700" imgH="330200" progId="Equation.3">
                  <p:embed/>
                </p:oleObj>
              </mc:Choice>
              <mc:Fallback>
                <p:oleObj name="" r:id="rId21" imgW="393700" imgH="3302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688388" y="5084763"/>
                        <a:ext cx="392112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2" name="直接连接符 332831"/>
          <p:cNvSpPr/>
          <p:nvPr/>
        </p:nvSpPr>
        <p:spPr>
          <a:xfrm>
            <a:off x="3575050" y="4652963"/>
            <a:ext cx="1222375" cy="1587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3" name="直接连接符 332832"/>
          <p:cNvSpPr/>
          <p:nvPr/>
        </p:nvSpPr>
        <p:spPr>
          <a:xfrm>
            <a:off x="5735638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4" name="直接连接符 332833"/>
          <p:cNvSpPr/>
          <p:nvPr/>
        </p:nvSpPr>
        <p:spPr>
          <a:xfrm>
            <a:off x="6527800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5" name="直接连接符 332834"/>
          <p:cNvSpPr/>
          <p:nvPr/>
        </p:nvSpPr>
        <p:spPr>
          <a:xfrm flipV="1">
            <a:off x="3503613" y="5157788"/>
            <a:ext cx="1371600" cy="12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6" name="直接连接符 332835"/>
          <p:cNvSpPr/>
          <p:nvPr/>
        </p:nvSpPr>
        <p:spPr>
          <a:xfrm>
            <a:off x="5735638" y="4508500"/>
            <a:ext cx="0" cy="8636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7" name="直接连接符 332836"/>
          <p:cNvSpPr/>
          <p:nvPr/>
        </p:nvSpPr>
        <p:spPr>
          <a:xfrm>
            <a:off x="6527800" y="4581525"/>
            <a:ext cx="0" cy="7207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2838" name="对象 332837"/>
          <p:cNvGraphicFramePr/>
          <p:nvPr/>
        </p:nvGraphicFramePr>
        <p:xfrm>
          <a:off x="8256588" y="4797425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3" imgW="190500" imgH="317500" progId="Equation.3">
                  <p:embed/>
                </p:oleObj>
              </mc:Choice>
              <mc:Fallback>
                <p:oleObj name="" r:id="rId23" imgW="190500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56588" y="4797425"/>
                        <a:ext cx="190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/>
      <p:bldP spid="332822" grpId="0"/>
      <p:bldP spid="332823" grpId="0"/>
      <p:bldP spid="3328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1919288" y="1181100"/>
            <a:ext cx="54133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33875" name="文本框 333874"/>
          <p:cNvSpPr txBox="1"/>
          <p:nvPr/>
        </p:nvSpPr>
        <p:spPr>
          <a:xfrm>
            <a:off x="2424113" y="1196975"/>
            <a:ext cx="7993062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）两个矩阵相乘，必须第二个矩阵的行数与第一个矩阵的列数相等。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33876" name="文本框 333875"/>
          <p:cNvSpPr txBox="1"/>
          <p:nvPr/>
        </p:nvSpPr>
        <p:spPr>
          <a:xfrm>
            <a:off x="2424113" y="2277110"/>
            <a:ext cx="7993062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）计算法则：两个矩阵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乘积的第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行第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列的元素等于第一个矩阵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行与第二个矩阵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列的对应元素乘积的和。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5" grpId="0"/>
      <p:bldP spid="3338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1992313" y="1196975"/>
            <a:ext cx="1427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设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7890" name="矩形 335884"/>
          <p:cNvSpPr/>
          <p:nvPr/>
        </p:nvSpPr>
        <p:spPr>
          <a:xfrm>
            <a:off x="3736975" y="981075"/>
            <a:ext cx="309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endParaRPr lang="zh-CN" altLang="zh-CN" sz="2800" b="1" dirty="0">
              <a:solidFill>
                <a:schemeClr val="bg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35886" name="对象 335885"/>
          <p:cNvGraphicFramePr/>
          <p:nvPr/>
        </p:nvGraphicFramePr>
        <p:xfrm>
          <a:off x="3000375" y="1557338"/>
          <a:ext cx="28082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" imgW="1320165" imgH="711200" progId="Equation.DSMT4">
                  <p:embed/>
                </p:oleObj>
              </mc:Choice>
              <mc:Fallback>
                <p:oleObj name="" r:id="rId1" imgW="1320165" imgH="7112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0375" y="1557338"/>
                        <a:ext cx="2808288" cy="151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7" name="对象 335886"/>
          <p:cNvGraphicFramePr/>
          <p:nvPr/>
        </p:nvGraphicFramePr>
        <p:xfrm>
          <a:off x="5880100" y="1196975"/>
          <a:ext cx="266382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3" imgW="1104900" imgH="914400" progId="Equation.DSMT4">
                  <p:embed/>
                </p:oleObj>
              </mc:Choice>
              <mc:Fallback>
                <p:oleObj name="" r:id="rId3" imgW="1104900" imgH="9144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0100" y="1196975"/>
                        <a:ext cx="2663825" cy="220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8" name="文本框 335887"/>
          <p:cNvSpPr txBox="1"/>
          <p:nvPr/>
        </p:nvSpPr>
        <p:spPr>
          <a:xfrm>
            <a:off x="2279650" y="3500438"/>
            <a:ext cx="5429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则</a:t>
            </a:r>
            <a:endParaRPr lang="zh-CN" altLang="en-US" sz="280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35908" name="对象 335907"/>
          <p:cNvGraphicFramePr/>
          <p:nvPr/>
        </p:nvGraphicFramePr>
        <p:xfrm>
          <a:off x="2424113" y="3644900"/>
          <a:ext cx="58324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5" imgW="2628900" imgH="914400" progId="Equation.DSMT4">
                  <p:embed/>
                </p:oleObj>
              </mc:Choice>
              <mc:Fallback>
                <p:oleObj name="" r:id="rId5" imgW="2628900" imgH="9144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4113" y="3644900"/>
                        <a:ext cx="5832475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35908"/>
          <p:cNvGraphicFramePr/>
          <p:nvPr/>
        </p:nvGraphicFramePr>
        <p:xfrm>
          <a:off x="9228138" y="4514850"/>
          <a:ext cx="2492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7" imgW="114300" imgH="177800" progId="Equation.DSMT4">
                  <p:embed/>
                </p:oleObj>
              </mc:Choice>
              <mc:Fallback>
                <p:oleObj name="" r:id="rId7" imgW="114300" imgH="1778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28138" y="4514850"/>
                        <a:ext cx="24923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0" name="对象 335909"/>
          <p:cNvGraphicFramePr/>
          <p:nvPr/>
        </p:nvGraphicFramePr>
        <p:xfrm>
          <a:off x="8183563" y="3933825"/>
          <a:ext cx="1944687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9" imgW="939165" imgH="711200" progId="Equation.DSMT4">
                  <p:embed/>
                </p:oleObj>
              </mc:Choice>
              <mc:Fallback>
                <p:oleObj name="" r:id="rId9" imgW="939165" imgH="7112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83563" y="3933825"/>
                        <a:ext cx="1944687" cy="147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6597" name="对象 366596"/>
          <p:cNvGraphicFramePr/>
          <p:nvPr/>
        </p:nvGraphicFramePr>
        <p:xfrm>
          <a:off x="3286125" y="476250"/>
          <a:ext cx="564356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" imgW="1943100" imgH="939800" progId="Equation.3">
                  <p:embed/>
                </p:oleObj>
              </mc:Choice>
              <mc:Fallback>
                <p:oleObj name="" r:id="rId1" imgW="1943100" imgH="9398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6125" y="476250"/>
                        <a:ext cx="5643563" cy="229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文本框 366597"/>
          <p:cNvSpPr txBox="1"/>
          <p:nvPr/>
        </p:nvSpPr>
        <p:spPr>
          <a:xfrm>
            <a:off x="1992313" y="3284538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若令</a:t>
            </a:r>
            <a:endParaRPr lang="zh-CN" altLang="en-US" sz="2800">
              <a:latin typeface="宋体" panose="02010600030101010101" charset="-122"/>
              <a:ea typeface="宋体" panose="02010600030101010101" charset="-122"/>
            </a:endParaRPr>
          </a:p>
        </p:txBody>
      </p:sp>
      <p:graphicFrame>
        <p:nvGraphicFramePr>
          <p:cNvPr id="366599" name="对象 366598"/>
          <p:cNvGraphicFramePr/>
          <p:nvPr/>
        </p:nvGraphicFramePr>
        <p:xfrm>
          <a:off x="3286125" y="2854325"/>
          <a:ext cx="333502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3" imgW="1651000" imgH="939800" progId="Equation.3">
                  <p:embed/>
                </p:oleObj>
              </mc:Choice>
              <mc:Fallback>
                <p:oleObj name="" r:id="rId3" imgW="1651000" imgH="9398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6125" y="2854325"/>
                        <a:ext cx="3335020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0" name="对象 366599"/>
          <p:cNvGraphicFramePr/>
          <p:nvPr/>
        </p:nvGraphicFramePr>
        <p:xfrm>
          <a:off x="6959600" y="2997200"/>
          <a:ext cx="1590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5" imgW="647700" imgH="939800" progId="Equation.3">
                  <p:embed/>
                </p:oleObj>
              </mc:Choice>
              <mc:Fallback>
                <p:oleObj name="" r:id="rId5" imgW="647700" imgH="9398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9600" y="2997200"/>
                        <a:ext cx="1590675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1" name="对象 366600"/>
          <p:cNvGraphicFramePr/>
          <p:nvPr/>
        </p:nvGraphicFramePr>
        <p:xfrm>
          <a:off x="8759825" y="2997200"/>
          <a:ext cx="13398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7" imgW="635000" imgH="939165" progId="Equation.3">
                  <p:embed/>
                </p:oleObj>
              </mc:Choice>
              <mc:Fallback>
                <p:oleObj name="" r:id="rId7" imgW="635000" imgH="939165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59825" y="2997200"/>
                        <a:ext cx="133985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2" name="对象 366601"/>
          <p:cNvGraphicFramePr/>
          <p:nvPr/>
        </p:nvGraphicFramePr>
        <p:xfrm>
          <a:off x="5519738" y="5734050"/>
          <a:ext cx="14398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9" imgW="520065" imgH="165100" progId="Equation.DSMT4">
                  <p:embed/>
                </p:oleObj>
              </mc:Choice>
              <mc:Fallback>
                <p:oleObj name="" r:id="rId9" imgW="520065" imgH="1651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19738" y="5734050"/>
                        <a:ext cx="143986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3" name="文本框 366602"/>
          <p:cNvSpPr txBox="1"/>
          <p:nvPr/>
        </p:nvSpPr>
        <p:spPr>
          <a:xfrm>
            <a:off x="1919288" y="5392738"/>
            <a:ext cx="19704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charset="-122"/>
                <a:ea typeface="宋体" panose="02010600030101010101" charset="-122"/>
              </a:rPr>
              <a:t>方程组变成</a:t>
            </a:r>
            <a:endParaRPr lang="zh-CN" altLang="en-US" sz="2800" b="1" dirty="0">
              <a:latin typeface="宋体" panose="02010600030101010101" charset="-122"/>
              <a:ea typeface="宋体" panose="02010600030101010101" charset="-122"/>
            </a:endParaRPr>
          </a:p>
        </p:txBody>
      </p:sp>
      <p:sp>
        <p:nvSpPr>
          <p:cNvPr id="335876" name="文本框 335875"/>
          <p:cNvSpPr txBox="1"/>
          <p:nvPr/>
        </p:nvSpPr>
        <p:spPr>
          <a:xfrm>
            <a:off x="1919288" y="601980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2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    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 build="p"/>
      <p:bldP spid="366603" grpId="0"/>
      <p:bldP spid="3358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1919288" y="601980"/>
            <a:ext cx="94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    </a:t>
            </a:r>
            <a:endParaRPr lang="en-US" altLang="zh-CN" sz="24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13685" y="759460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在空间中作一坐标轴的转轴</a:t>
            </a:r>
            <a:r>
              <a:rPr lang="en-US" altLang="zh-CN" sz="2400"/>
              <a:t>. </a:t>
            </a:r>
            <a:r>
              <a:rPr lang="zh-CN" altLang="en-US" sz="2400"/>
              <a:t>设由坐标系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y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z</a:t>
            </a:r>
            <a:r>
              <a:rPr lang="en-US" altLang="zh-CN" sz="2400" i="1" baseline="-25000"/>
              <a:t>1</a:t>
            </a:r>
            <a:r>
              <a:rPr lang="en-US" altLang="zh-CN" sz="2400"/>
              <a:t>) </a:t>
            </a:r>
            <a:r>
              <a:rPr lang="zh-CN" altLang="en-US" sz="2400"/>
              <a:t>到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的坐标变换的矩阵为</a:t>
            </a:r>
            <a:endParaRPr lang="zh-CN" altLang="en-US" sz="2400">
              <a:sym typeface="+mn-ea"/>
            </a:endParaRPr>
          </a:p>
        </p:txBody>
      </p:sp>
      <p:pic>
        <p:nvPicPr>
          <p:cNvPr id="5" name="334E55B0-647D-440b-865C-3EC943EB4CBC-3" descr="/var/folders/9r/h3kgf21j5qvfs55b6j_q3zkc0000gn/T/com.kingsoft.wpsoffice.mac/wpsoffice.V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3190" y="2002790"/>
            <a:ext cx="2198370" cy="967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13685" y="273050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如果令</a:t>
            </a:r>
            <a:endParaRPr lang="zh-CN" altLang="en-US" sz="2400"/>
          </a:p>
        </p:txBody>
      </p:sp>
      <p:pic>
        <p:nvPicPr>
          <p:cNvPr id="7" name="334E55B0-647D-440b-865C-3EC943EB4CBC-6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505" y="3506470"/>
            <a:ext cx="2769870" cy="894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13685" y="462534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那么坐标变换的公式可以写成</a:t>
            </a:r>
            <a:endParaRPr lang="zh-CN" altLang="en-US" sz="2400"/>
          </a:p>
        </p:txBody>
      </p:sp>
      <p:pic>
        <p:nvPicPr>
          <p:cNvPr id="10" name="334E55B0-647D-440b-865C-3EC943EB4CBC-7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220" y="5341620"/>
            <a:ext cx="1445895" cy="24638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13685" y="759460"/>
            <a:ext cx="5948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如果再做一次坐标系的转轴，设由第二个坐标系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en-US" altLang="zh-CN" sz="2400"/>
              <a:t> </a:t>
            </a:r>
            <a:r>
              <a:rPr lang="zh-CN" altLang="en-US" sz="2400"/>
              <a:t>到 第三个坐标系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的坐标变换公式为</a:t>
            </a:r>
            <a:endParaRPr lang="zh-CN" altLang="en-US" sz="2400">
              <a:sym typeface="+mn-ea"/>
            </a:endParaRPr>
          </a:p>
        </p:txBody>
      </p:sp>
      <p:pic>
        <p:nvPicPr>
          <p:cNvPr id="10" name="334E55B0-647D-440b-865C-3EC943EB4CBC-8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6625" y="1984375"/>
            <a:ext cx="1445895" cy="240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13685" y="2106295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其中</a:t>
            </a:r>
            <a:endParaRPr lang="zh-CN" altLang="en-US" sz="2400"/>
          </a:p>
        </p:txBody>
      </p:sp>
      <p:pic>
        <p:nvPicPr>
          <p:cNvPr id="7" name="334E55B0-647D-440b-865C-3EC943EB4CBC-9" descr="/var/folders/9r/h3kgf21j5qvfs55b6j_q3zkc0000gn/T/com.kingsoft.wpsoffice.mac/wpsoffice.K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70" y="2876550"/>
            <a:ext cx="4613275" cy="1104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40685" y="4242435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那么，由第一个坐标系到第三个坐标系的坐标变换的矩阵即为</a:t>
            </a:r>
            <a:endParaRPr lang="zh-CN" altLang="en-US" sz="2400"/>
          </a:p>
        </p:txBody>
      </p:sp>
      <p:pic>
        <p:nvPicPr>
          <p:cNvPr id="9" name="334E55B0-647D-440b-865C-3EC943EB4CBC-10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5287645"/>
            <a:ext cx="1172845" cy="21717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3793"/>
          <p:cNvSpPr txBox="1"/>
          <p:nvPr/>
        </p:nvSpPr>
        <p:spPr>
          <a:xfrm>
            <a:off x="3124200" y="3810000"/>
            <a:ext cx="57251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注意：不同型的零矩阵是不相等的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4" name="对象 33794"/>
          <p:cNvGraphicFramePr/>
          <p:nvPr/>
        </p:nvGraphicFramePr>
        <p:xfrm>
          <a:off x="4089400" y="1143000"/>
          <a:ext cx="46228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2146300" imgH="927100" progId="Equation.DSMT4">
                  <p:embed/>
                </p:oleObj>
              </mc:Choice>
              <mc:Fallback>
                <p:oleObj name="" r:id="rId1" imgW="2146300" imgH="9271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9400" y="1143000"/>
                        <a:ext cx="4622800" cy="199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矩形 33795"/>
          <p:cNvSpPr/>
          <p:nvPr/>
        </p:nvSpPr>
        <p:spPr>
          <a:xfrm>
            <a:off x="3124200" y="1882775"/>
            <a:ext cx="10775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797" name="对象 33796"/>
          <p:cNvGraphicFramePr/>
          <p:nvPr/>
        </p:nvGraphicFramePr>
        <p:xfrm>
          <a:off x="6096000" y="1874838"/>
          <a:ext cx="53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139700" imgH="139700" progId="Equation.DSMT4">
                  <p:embed/>
                </p:oleObj>
              </mc:Choice>
              <mc:Fallback>
                <p:oleObj name="" r:id="rId3" imgW="139700" imgH="1397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0" y="1874838"/>
                        <a:ext cx="530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1919288" y="1181100"/>
            <a:ext cx="54133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33877" name="文本框 333876"/>
          <p:cNvSpPr txBox="1"/>
          <p:nvPr/>
        </p:nvSpPr>
        <p:spPr>
          <a:xfrm>
            <a:off x="2747328" y="1221740"/>
            <a:ext cx="34559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）矩阵乘法满足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pSp>
        <p:nvGrpSpPr>
          <p:cNvPr id="333883" name="组合 333882"/>
          <p:cNvGrpSpPr/>
          <p:nvPr/>
        </p:nvGrpSpPr>
        <p:grpSpPr>
          <a:xfrm>
            <a:off x="2747328" y="1798003"/>
            <a:ext cx="4751387" cy="590550"/>
            <a:chOff x="567" y="2559"/>
            <a:chExt cx="2993" cy="372"/>
          </a:xfrm>
        </p:grpSpPr>
        <p:graphicFrame>
          <p:nvGraphicFramePr>
            <p:cNvPr id="32774" name="对象 333877"/>
            <p:cNvGraphicFramePr/>
            <p:nvPr/>
          </p:nvGraphicFramePr>
          <p:xfrm>
            <a:off x="1927" y="2568"/>
            <a:ext cx="163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141730" imgH="254000" progId="Equation.DSMT4">
                    <p:embed/>
                  </p:oleObj>
                </mc:Choice>
                <mc:Fallback>
                  <p:oleObj name="" r:id="rId1" imgW="1141730" imgH="2540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7" y="2568"/>
                          <a:ext cx="163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文本框 333880"/>
            <p:cNvSpPr txBox="1"/>
            <p:nvPr/>
          </p:nvSpPr>
          <p:spPr>
            <a:xfrm>
              <a:off x="567" y="2559"/>
              <a:ext cx="217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）结合律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</p:grpSp>
      <p:grpSp>
        <p:nvGrpSpPr>
          <p:cNvPr id="333884" name="组合 333883"/>
          <p:cNvGrpSpPr/>
          <p:nvPr/>
        </p:nvGrpSpPr>
        <p:grpSpPr>
          <a:xfrm>
            <a:off x="2747328" y="2445703"/>
            <a:ext cx="5327650" cy="1177925"/>
            <a:chOff x="567" y="2967"/>
            <a:chExt cx="3356" cy="742"/>
          </a:xfrm>
        </p:grpSpPr>
        <p:graphicFrame>
          <p:nvGraphicFramePr>
            <p:cNvPr id="32777" name="对象 333878"/>
            <p:cNvGraphicFramePr/>
            <p:nvPr/>
          </p:nvGraphicFramePr>
          <p:xfrm>
            <a:off x="1927" y="2968"/>
            <a:ext cx="199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" name="" r:id="rId3" imgW="1370330" imgH="254000" progId="Equation.DSMT4">
                    <p:embed/>
                  </p:oleObj>
                </mc:Choice>
                <mc:Fallback>
                  <p:oleObj name="" r:id="rId3" imgW="1370330" imgH="254000" progId="Equation.DSMT4">
                    <p:embed/>
                    <p:pic>
                      <p:nvPicPr>
                        <p:cNvPr id="0" name="图片 34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7" y="2968"/>
                          <a:ext cx="1996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对象 333879"/>
            <p:cNvGraphicFramePr/>
            <p:nvPr/>
          </p:nvGraphicFramePr>
          <p:xfrm>
            <a:off x="1972" y="3339"/>
            <a:ext cx="1951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" name="" r:id="rId5" imgW="1332230" imgH="254000" progId="Equation.DSMT4">
                    <p:embed/>
                  </p:oleObj>
                </mc:Choice>
                <mc:Fallback>
                  <p:oleObj name="" r:id="rId5" imgW="1332230" imgH="254000" progId="Equation.DSMT4">
                    <p:embed/>
                    <p:pic>
                      <p:nvPicPr>
                        <p:cNvPr id="0" name="图片 34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72" y="3339"/>
                          <a:ext cx="1951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文本框 333881"/>
            <p:cNvSpPr txBox="1"/>
            <p:nvPr/>
          </p:nvSpPr>
          <p:spPr>
            <a:xfrm>
              <a:off x="567" y="2967"/>
              <a:ext cx="217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charset="-122"/>
                </a:rPr>
                <a:t>2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）分配律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4084" name="组合 344083"/>
          <p:cNvGrpSpPr/>
          <p:nvPr/>
        </p:nvGrpSpPr>
        <p:grpSpPr>
          <a:xfrm>
            <a:off x="1919288" y="1196975"/>
            <a:ext cx="7921625" cy="522288"/>
            <a:chOff x="249" y="754"/>
            <a:chExt cx="4990" cy="329"/>
          </a:xfrm>
        </p:grpSpPr>
        <p:sp>
          <p:nvSpPr>
            <p:cNvPr id="33794" name="文本框 344067"/>
            <p:cNvSpPr txBox="1"/>
            <p:nvPr/>
          </p:nvSpPr>
          <p:spPr>
            <a:xfrm>
              <a:off x="249" y="754"/>
              <a:ext cx="421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charset="-122"/>
                </a:rPr>
                <a:t>4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交换律，即一般来说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graphicFrame>
          <p:nvGraphicFramePr>
            <p:cNvPr id="33795" name="对象 344068"/>
            <p:cNvGraphicFramePr/>
            <p:nvPr/>
          </p:nvGraphicFramePr>
          <p:xfrm>
            <a:off x="4241" y="799"/>
            <a:ext cx="9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" imgW="596265" imgH="165100" progId="Equation.DSMT4">
                    <p:embed/>
                  </p:oleObj>
                </mc:Choice>
                <mc:Fallback>
                  <p:oleObj name="" r:id="rId1" imgW="596265" imgH="1651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41" y="799"/>
                          <a:ext cx="99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4070" name="组合 344069"/>
          <p:cNvGrpSpPr/>
          <p:nvPr/>
        </p:nvGrpSpPr>
        <p:grpSpPr>
          <a:xfrm>
            <a:off x="2063750" y="1773238"/>
            <a:ext cx="6423025" cy="1041400"/>
            <a:chOff x="850" y="1171"/>
            <a:chExt cx="4046" cy="656"/>
          </a:xfrm>
        </p:grpSpPr>
        <p:sp>
          <p:nvSpPr>
            <p:cNvPr id="33797" name="文本框 344070"/>
            <p:cNvSpPr txBox="1"/>
            <p:nvPr/>
          </p:nvSpPr>
          <p:spPr>
            <a:xfrm>
              <a:off x="850" y="1333"/>
              <a:ext cx="95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例如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宋体" panose="02010600030101010101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设</a:t>
              </a:r>
              <a:endParaRPr lang="zh-CN" altLang="en-US" sz="280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graphicFrame>
          <p:nvGraphicFramePr>
            <p:cNvPr id="33798" name="对象 344071"/>
            <p:cNvGraphicFramePr/>
            <p:nvPr/>
          </p:nvGraphicFramePr>
          <p:xfrm>
            <a:off x="1800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3" imgW="2322830" imgH="1040765" progId="Equation.3">
                    <p:embed/>
                  </p:oleObj>
                </mc:Choice>
                <mc:Fallback>
                  <p:oleObj name="" r:id="rId3" imgW="2322830" imgH="1040765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00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对象 344072"/>
            <p:cNvGraphicFramePr/>
            <p:nvPr/>
          </p:nvGraphicFramePr>
          <p:xfrm>
            <a:off x="3432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5" imgW="2322830" imgH="1040765" progId="Equation.3">
                    <p:embed/>
                  </p:oleObj>
                </mc:Choice>
                <mc:Fallback>
                  <p:oleObj name="" r:id="rId5" imgW="2322830" imgH="104076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2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74" name="文本框 344073"/>
          <p:cNvSpPr txBox="1"/>
          <p:nvPr/>
        </p:nvSpPr>
        <p:spPr>
          <a:xfrm>
            <a:off x="2206625" y="3054350"/>
            <a:ext cx="540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44075" name="对象 344074"/>
          <p:cNvGraphicFramePr/>
          <p:nvPr/>
        </p:nvGraphicFramePr>
        <p:xfrm>
          <a:off x="2782888" y="2852738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7" imgW="2044700" imgH="977900" progId="Equation.3">
                  <p:embed/>
                </p:oleObj>
              </mc:Choice>
              <mc:Fallback>
                <p:oleObj name="" r:id="rId7" imgW="2044700" imgH="9779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2888" y="2852738"/>
                        <a:ext cx="204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6" name="对象 344075"/>
          <p:cNvGraphicFramePr/>
          <p:nvPr/>
        </p:nvGraphicFramePr>
        <p:xfrm>
          <a:off x="5114925" y="28829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9" imgW="2565400" imgH="977900" progId="Equation.DSMT4">
                  <p:embed/>
                </p:oleObj>
              </mc:Choice>
              <mc:Fallback>
                <p:oleObj name="" r:id="rId9" imgW="2565400" imgH="9779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14925" y="2882900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7" name="对象 344076"/>
          <p:cNvGraphicFramePr/>
          <p:nvPr/>
        </p:nvGraphicFramePr>
        <p:xfrm>
          <a:off x="7824788" y="32131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1" imgW="2158365" imgH="431800" progId="Equation.3">
                  <p:embed/>
                </p:oleObj>
              </mc:Choice>
              <mc:Fallback>
                <p:oleObj name="" r:id="rId11" imgW="2158365" imgH="4318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24788" y="3213100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085" name="组合 344084"/>
          <p:cNvGrpSpPr/>
          <p:nvPr/>
        </p:nvGrpSpPr>
        <p:grpSpPr>
          <a:xfrm>
            <a:off x="1992313" y="3933825"/>
            <a:ext cx="8675687" cy="952500"/>
            <a:chOff x="295" y="2478"/>
            <a:chExt cx="5465" cy="600"/>
          </a:xfrm>
        </p:grpSpPr>
        <p:sp>
          <p:nvSpPr>
            <p:cNvPr id="33805" name="文本框 344077"/>
            <p:cNvSpPr txBox="1"/>
            <p:nvPr/>
          </p:nvSpPr>
          <p:spPr>
            <a:xfrm>
              <a:off x="295" y="2478"/>
              <a:ext cx="5465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charset="-122"/>
                </a:rPr>
                <a:t>5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消去律，即当                   时，不一定有           ；         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graphicFrame>
          <p:nvGraphicFramePr>
            <p:cNvPr id="33806" name="对象 344080"/>
            <p:cNvGraphicFramePr/>
            <p:nvPr/>
          </p:nvGraphicFramePr>
          <p:xfrm>
            <a:off x="3630" y="2509"/>
            <a:ext cx="10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3" imgW="621030" imgH="177800" progId="Equation.DSMT4">
                    <p:embed/>
                  </p:oleObj>
                </mc:Choice>
                <mc:Fallback>
                  <p:oleObj name="" r:id="rId13" imgW="621030" imgH="1778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30" y="2509"/>
                          <a:ext cx="1041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对象 344081"/>
            <p:cNvGraphicFramePr/>
            <p:nvPr/>
          </p:nvGraphicFramePr>
          <p:xfrm>
            <a:off x="748" y="2795"/>
            <a:ext cx="6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5" imgW="405765" imgH="177800" progId="Equation.DSMT4">
                    <p:embed/>
                  </p:oleObj>
                </mc:Choice>
                <mc:Fallback>
                  <p:oleObj name="" r:id="rId15" imgW="405765" imgH="177800" progId="Equation.DSMT4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8" y="2795"/>
                          <a:ext cx="63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83" name="文本框 344082"/>
          <p:cNvSpPr txBox="1"/>
          <p:nvPr/>
        </p:nvSpPr>
        <p:spPr>
          <a:xfrm>
            <a:off x="2063750" y="5013325"/>
            <a:ext cx="8280400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  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因为由上例可以看到，两个不为零的矩阵的乘积可以是零。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/>
      <p:bldP spid="3440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3063" name="对象 343062"/>
          <p:cNvGraphicFramePr/>
          <p:nvPr/>
        </p:nvGraphicFramePr>
        <p:xfrm>
          <a:off x="4583113" y="2781300"/>
          <a:ext cx="223996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1143000" imgH="914400" progId="Equation.DSMT4">
                  <p:embed/>
                </p:oleObj>
              </mc:Choice>
              <mc:Fallback>
                <p:oleObj name="" r:id="rId1" imgW="1143000" imgH="9144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3113" y="2781300"/>
                        <a:ext cx="2239962" cy="179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095" name="组合 343094"/>
          <p:cNvGrpSpPr/>
          <p:nvPr/>
        </p:nvGrpSpPr>
        <p:grpSpPr>
          <a:xfrm>
            <a:off x="1919288" y="2133600"/>
            <a:ext cx="8497887" cy="952500"/>
            <a:chOff x="249" y="611"/>
            <a:chExt cx="5353" cy="600"/>
          </a:xfrm>
        </p:grpSpPr>
        <p:sp>
          <p:nvSpPr>
            <p:cNvPr id="34819" name="矩形 343041"/>
            <p:cNvSpPr/>
            <p:nvPr/>
          </p:nvSpPr>
          <p:spPr>
            <a:xfrm>
              <a:off x="249" y="618"/>
              <a:ext cx="6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charset="-122"/>
                </a:rPr>
                <a:t>3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sp>
          <p:nvSpPr>
            <p:cNvPr id="34820" name="矩形 343074"/>
            <p:cNvSpPr/>
            <p:nvPr/>
          </p:nvSpPr>
          <p:spPr>
            <a:xfrm>
              <a:off x="295" y="611"/>
              <a:ext cx="5307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charset="-122"/>
                </a:rPr>
                <a:t>       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主对角线上的元素全是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，其余元素全是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charset="-122"/>
                </a:rPr>
                <a:t>0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的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charset="-122"/>
              </a:endParaRPr>
            </a:p>
            <a:p>
              <a:pPr indent="0"/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</p:grpSp>
      <p:grpSp>
        <p:nvGrpSpPr>
          <p:cNvPr id="343096" name="组合 343095"/>
          <p:cNvGrpSpPr/>
          <p:nvPr/>
        </p:nvGrpSpPr>
        <p:grpSpPr>
          <a:xfrm>
            <a:off x="1992313" y="4652963"/>
            <a:ext cx="6767512" cy="576262"/>
            <a:chOff x="295" y="2024"/>
            <a:chExt cx="4263" cy="363"/>
          </a:xfrm>
        </p:grpSpPr>
        <p:sp>
          <p:nvSpPr>
            <p:cNvPr id="34822" name="矩形 343075"/>
            <p:cNvSpPr/>
            <p:nvPr/>
          </p:nvSpPr>
          <p:spPr>
            <a:xfrm>
              <a:off x="295" y="2024"/>
              <a:ext cx="426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级单位矩阵，记为     ，简记为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charset="-122"/>
                </a:rPr>
                <a:t>E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graphicFrame>
          <p:nvGraphicFramePr>
            <p:cNvPr id="34823" name="对象 343076"/>
            <p:cNvGraphicFramePr/>
            <p:nvPr/>
          </p:nvGraphicFramePr>
          <p:xfrm>
            <a:off x="2713" y="2024"/>
            <a:ext cx="30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3" imgW="190500" imgH="228600" progId="Equation.DSMT4">
                    <p:embed/>
                  </p:oleObj>
                </mc:Choice>
                <mc:Fallback>
                  <p:oleObj name="" r:id="rId3" imgW="190500" imgH="228600" progId="Equation.DSMT4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13" y="2024"/>
                          <a:ext cx="30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097" name="组合 343096"/>
          <p:cNvGrpSpPr/>
          <p:nvPr/>
        </p:nvGrpSpPr>
        <p:grpSpPr>
          <a:xfrm>
            <a:off x="1992313" y="5229225"/>
            <a:ext cx="5256212" cy="576263"/>
            <a:chOff x="295" y="2341"/>
            <a:chExt cx="3311" cy="363"/>
          </a:xfrm>
        </p:grpSpPr>
        <p:sp>
          <p:nvSpPr>
            <p:cNvPr id="34825" name="矩形 343087"/>
            <p:cNvSpPr/>
            <p:nvPr/>
          </p:nvSpPr>
          <p:spPr>
            <a:xfrm>
              <a:off x="295" y="2341"/>
              <a:ext cx="86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显然有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graphicFrame>
          <p:nvGraphicFramePr>
            <p:cNvPr id="34826" name="对象 343088"/>
            <p:cNvGraphicFramePr/>
            <p:nvPr/>
          </p:nvGraphicFramePr>
          <p:xfrm>
            <a:off x="1247" y="2352"/>
            <a:ext cx="235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5" imgW="1536700" imgH="228600" progId="Equation.DSMT4">
                    <p:embed/>
                  </p:oleObj>
                </mc:Choice>
                <mc:Fallback>
                  <p:oleObj name="" r:id="rId5" imgW="1536700" imgH="228600" progId="Equation.DSMT4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7" y="2352"/>
                          <a:ext cx="2359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103" name="组合 343102"/>
          <p:cNvGrpSpPr/>
          <p:nvPr/>
        </p:nvGrpSpPr>
        <p:grpSpPr>
          <a:xfrm>
            <a:off x="2062163" y="1196975"/>
            <a:ext cx="7705725" cy="560388"/>
            <a:chOff x="249" y="754"/>
            <a:chExt cx="4854" cy="353"/>
          </a:xfrm>
        </p:grpSpPr>
        <p:sp>
          <p:nvSpPr>
            <p:cNvPr id="34828" name="文本框 343099"/>
            <p:cNvSpPr txBox="1"/>
            <p:nvPr/>
          </p:nvSpPr>
          <p:spPr>
            <a:xfrm>
              <a:off x="249" y="754"/>
              <a:ext cx="485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特别的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如果                  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则称          可交换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charset="-122"/>
                </a:rPr>
                <a:t>.</a:t>
              </a:r>
              <a:endParaRPr lang="en-US" altLang="zh-CN" sz="280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graphicFrame>
          <p:nvGraphicFramePr>
            <p:cNvPr id="34829" name="对象 343100"/>
            <p:cNvGraphicFramePr/>
            <p:nvPr/>
          </p:nvGraphicFramePr>
          <p:xfrm>
            <a:off x="1519" y="754"/>
            <a:ext cx="97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7" imgW="583565" imgH="165100" progId="Equation.DSMT4">
                    <p:embed/>
                  </p:oleObj>
                </mc:Choice>
                <mc:Fallback>
                  <p:oleObj name="" r:id="rId7" imgW="583565" imgH="165100" progId="Equation.DSMT4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19" y="754"/>
                          <a:ext cx="977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对象 343101"/>
            <p:cNvGraphicFramePr/>
            <p:nvPr/>
          </p:nvGraphicFramePr>
          <p:xfrm>
            <a:off x="3022" y="767"/>
            <a:ext cx="51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304800" imgH="203200" progId="Equation.DSMT4">
                    <p:embed/>
                  </p:oleObj>
                </mc:Choice>
                <mc:Fallback>
                  <p:oleObj name="" r:id="rId9" imgW="304800" imgH="2032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2" y="767"/>
                          <a:ext cx="510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6115" name="对象 346114"/>
          <p:cNvGraphicFramePr/>
          <p:nvPr/>
        </p:nvGraphicFramePr>
        <p:xfrm>
          <a:off x="4992688" y="2205038"/>
          <a:ext cx="15684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1" imgW="799465" imgH="508000" progId="Equation.DSMT4">
                  <p:embed/>
                </p:oleObj>
              </mc:Choice>
              <mc:Fallback>
                <p:oleObj name="" r:id="rId1" imgW="799465" imgH="5080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92688" y="2205038"/>
                        <a:ext cx="156845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6123" name="组合 346122"/>
          <p:cNvGrpSpPr/>
          <p:nvPr/>
        </p:nvGrpSpPr>
        <p:grpSpPr>
          <a:xfrm>
            <a:off x="1992313" y="1628775"/>
            <a:ext cx="7488237" cy="522288"/>
            <a:chOff x="295" y="1026"/>
            <a:chExt cx="4717" cy="329"/>
          </a:xfrm>
        </p:grpSpPr>
        <p:sp>
          <p:nvSpPr>
            <p:cNvPr id="35843" name="矩形 346113"/>
            <p:cNvSpPr/>
            <p:nvPr/>
          </p:nvSpPr>
          <p:spPr>
            <a:xfrm>
              <a:off x="295" y="1026"/>
              <a:ext cx="6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charset="-122"/>
                </a:rPr>
                <a:t>4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sp>
          <p:nvSpPr>
            <p:cNvPr id="35844" name="矩形 346115"/>
            <p:cNvSpPr/>
            <p:nvPr/>
          </p:nvSpPr>
          <p:spPr>
            <a:xfrm>
              <a:off x="997" y="1026"/>
              <a:ext cx="401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设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是一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charset="-122"/>
                </a:rPr>
                <a:t>n×n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矩阵，则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的方幂定义为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</p:grpSp>
      <p:sp>
        <p:nvSpPr>
          <p:cNvPr id="346117" name="矩形 346116"/>
          <p:cNvSpPr/>
          <p:nvPr/>
        </p:nvSpPr>
        <p:spPr>
          <a:xfrm>
            <a:off x="2243138" y="3357563"/>
            <a:ext cx="84248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由乘法结合律有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46119" name="矩形 346118"/>
          <p:cNvSpPr/>
          <p:nvPr/>
        </p:nvSpPr>
        <p:spPr>
          <a:xfrm>
            <a:off x="2208213" y="4652963"/>
            <a:ext cx="7848600" cy="1210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注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）方幂只能对行数和列数相等的矩阵来定义。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）一般来说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6121" name="对象 346120"/>
          <p:cNvGraphicFramePr/>
          <p:nvPr/>
        </p:nvGraphicFramePr>
        <p:xfrm>
          <a:off x="4943475" y="3500438"/>
          <a:ext cx="16668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850265" imgH="584200" progId="Equation.DSMT4">
                  <p:embed/>
                </p:oleObj>
              </mc:Choice>
              <mc:Fallback>
                <p:oleObj name="" r:id="rId3" imgW="850265" imgH="5842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3475" y="3500438"/>
                        <a:ext cx="1666875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2" name="对象 346121"/>
          <p:cNvGraphicFramePr/>
          <p:nvPr/>
        </p:nvGraphicFramePr>
        <p:xfrm>
          <a:off x="5159375" y="5300663"/>
          <a:ext cx="2025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5" imgW="901065" imgH="279400" progId="Equation.DSMT4">
                  <p:embed/>
                </p:oleObj>
              </mc:Choice>
              <mc:Fallback>
                <p:oleObj name="" r:id="rId5" imgW="901065" imgH="2794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9375" y="5300663"/>
                        <a:ext cx="20256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1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7139" name="矩形 347138"/>
          <p:cNvSpPr/>
          <p:nvPr/>
        </p:nvSpPr>
        <p:spPr>
          <a:xfrm>
            <a:off x="1919288" y="1125538"/>
            <a:ext cx="21605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数量乘法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47140" name="矩形 347139"/>
          <p:cNvSpPr/>
          <p:nvPr/>
        </p:nvSpPr>
        <p:spPr>
          <a:xfrm>
            <a:off x="1919288" y="1700213"/>
            <a:ext cx="20875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5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矩阵</a:t>
            </a:r>
            <a:endParaRPr lang="zh-CN" altLang="en-US" sz="2800" dirty="0">
              <a:latin typeface="Comic Sans MS" panose="030F0902030302020204" pitchFamily="66" charset="0"/>
              <a:ea typeface="宋体" panose="02010600030101010101" charset="-122"/>
            </a:endParaRPr>
          </a:p>
        </p:txBody>
      </p:sp>
      <p:graphicFrame>
        <p:nvGraphicFramePr>
          <p:cNvPr id="347144" name="内容占位符 347143"/>
          <p:cNvGraphicFramePr>
            <a:graphicFrameLocks noGrp="1"/>
          </p:cNvGraphicFramePr>
          <p:nvPr>
            <p:ph idx="4294967295"/>
          </p:nvPr>
        </p:nvGraphicFramePr>
        <p:xfrm>
          <a:off x="4337050" y="1565275"/>
          <a:ext cx="3363913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37050" y="1565275"/>
                        <a:ext cx="3363913" cy="2039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9" name="对象 347148"/>
          <p:cNvGraphicFramePr/>
          <p:nvPr/>
        </p:nvGraphicFramePr>
        <p:xfrm>
          <a:off x="1960563" y="3716338"/>
          <a:ext cx="7480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3" imgW="3046730" imgH="241300" progId="Equation.DSMT4">
                  <p:embed/>
                </p:oleObj>
              </mc:Choice>
              <mc:Fallback>
                <p:oleObj name="" r:id="rId3" imgW="3046730" imgH="241300" progId="Equation.DSMT4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0563" y="3716338"/>
                        <a:ext cx="748030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50" name="矩形 347149"/>
          <p:cNvSpPr/>
          <p:nvPr/>
        </p:nvSpPr>
        <p:spPr>
          <a:xfrm>
            <a:off x="1919288" y="4292600"/>
            <a:ext cx="84248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）用数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乘矩阵就是把矩阵的每个元素都乘上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47151" name="矩形 347150"/>
          <p:cNvSpPr/>
          <p:nvPr/>
        </p:nvSpPr>
        <p:spPr>
          <a:xfrm>
            <a:off x="2495550" y="4724400"/>
            <a:ext cx="77755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）数量乘法满足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47153" name="对象 347152"/>
          <p:cNvGraphicFramePr/>
          <p:nvPr/>
        </p:nvGraphicFramePr>
        <p:xfrm>
          <a:off x="3917950" y="5157788"/>
          <a:ext cx="2898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5" imgW="1294130" imgH="254000" progId="Equation.DSMT4">
                  <p:embed/>
                </p:oleObj>
              </mc:Choice>
              <mc:Fallback>
                <p:oleObj name="" r:id="rId5" imgW="1294130" imgH="2540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7950" y="5157788"/>
                        <a:ext cx="289877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8" name="对象 347157"/>
          <p:cNvGraphicFramePr/>
          <p:nvPr/>
        </p:nvGraphicFramePr>
        <p:xfrm>
          <a:off x="3849688" y="5661025"/>
          <a:ext cx="35417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7" imgW="1395730" imgH="254000" progId="Equation.DSMT4">
                  <p:embed/>
                </p:oleObj>
              </mc:Choice>
              <mc:Fallback>
                <p:oleObj name="" r:id="rId7" imgW="1395730" imgH="2540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9688" y="5661025"/>
                        <a:ext cx="354171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347150" grpId="0"/>
      <p:bldP spid="3471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0217" name="对象 350216"/>
          <p:cNvGraphicFramePr/>
          <p:nvPr/>
        </p:nvGraphicFramePr>
        <p:xfrm>
          <a:off x="5591175" y="981075"/>
          <a:ext cx="1609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" imgW="634365" imgH="203200" progId="Equation.DSMT4">
                  <p:embed/>
                </p:oleObj>
              </mc:Choice>
              <mc:Fallback>
                <p:oleObj name="" r:id="rId1" imgW="634365" imgH="2032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91175" y="981075"/>
                        <a:ext cx="16097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3" name="对象 350222"/>
          <p:cNvGraphicFramePr/>
          <p:nvPr/>
        </p:nvGraphicFramePr>
        <p:xfrm>
          <a:off x="2513013" y="4437063"/>
          <a:ext cx="37988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3" imgW="1497330" imgH="254000" progId="Equation.DSMT4">
                  <p:embed/>
                </p:oleObj>
              </mc:Choice>
              <mc:Fallback>
                <p:oleObj name="" r:id="rId3" imgW="1497330" imgH="2540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3013" y="4437063"/>
                        <a:ext cx="37988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6" name="对象 350225"/>
          <p:cNvGraphicFramePr/>
          <p:nvPr/>
        </p:nvGraphicFramePr>
        <p:xfrm>
          <a:off x="2566988" y="5084763"/>
          <a:ext cx="33797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1332230" imgH="254000" progId="Equation.DSMT4">
                  <p:embed/>
                </p:oleObj>
              </mc:Choice>
              <mc:Fallback>
                <p:oleObj name="" r:id="rId5" imgW="1332230" imgH="2540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6988" y="5084763"/>
                        <a:ext cx="33797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9" name="对象 350228"/>
          <p:cNvGraphicFramePr/>
          <p:nvPr/>
        </p:nvGraphicFramePr>
        <p:xfrm>
          <a:off x="2571750" y="5661025"/>
          <a:ext cx="33797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7" imgW="1332230" imgH="254000" progId="Equation.DSMT4">
                  <p:embed/>
                </p:oleObj>
              </mc:Choice>
              <mc:Fallback>
                <p:oleObj name="" r:id="rId7" imgW="1332230" imgH="2540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71750" y="5661025"/>
                        <a:ext cx="337978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2" name="对象 350231"/>
          <p:cNvGraphicFramePr/>
          <p:nvPr/>
        </p:nvGraphicFramePr>
        <p:xfrm>
          <a:off x="2135188" y="981075"/>
          <a:ext cx="2778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9" imgW="1141730" imgH="254000" progId="Equation.DSMT4">
                  <p:embed/>
                </p:oleObj>
              </mc:Choice>
              <mc:Fallback>
                <p:oleObj name="" r:id="rId9" imgW="1141730" imgH="2540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5188" y="981075"/>
                        <a:ext cx="27781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36" name="组合 350235"/>
          <p:cNvGrpSpPr/>
          <p:nvPr/>
        </p:nvGrpSpPr>
        <p:grpSpPr>
          <a:xfrm>
            <a:off x="1919288" y="2420938"/>
            <a:ext cx="8129588" cy="1792287"/>
            <a:chOff x="344" y="2755"/>
            <a:chExt cx="5121" cy="1129"/>
          </a:xfrm>
        </p:grpSpPr>
        <p:sp>
          <p:nvSpPr>
            <p:cNvPr id="39944" name="矩形 350236"/>
            <p:cNvSpPr/>
            <p:nvPr/>
          </p:nvSpPr>
          <p:spPr>
            <a:xfrm>
              <a:off x="344" y="3103"/>
              <a:ext cx="6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charset="-122"/>
                </a:rPr>
                <a:t>定义</a:t>
              </a:r>
              <a:endParaRPr lang="zh-CN" altLang="en-US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sp>
          <p:nvSpPr>
            <p:cNvPr id="39945" name="矩形 350237"/>
            <p:cNvSpPr/>
            <p:nvPr/>
          </p:nvSpPr>
          <p:spPr>
            <a:xfrm>
              <a:off x="1091" y="3113"/>
              <a:ext cx="56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graphicFrame>
          <p:nvGraphicFramePr>
            <p:cNvPr id="39946" name="对象 350238"/>
            <p:cNvGraphicFramePr/>
            <p:nvPr/>
          </p:nvGraphicFramePr>
          <p:xfrm>
            <a:off x="1621" y="2755"/>
            <a:ext cx="1803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11" imgW="1459865" imgH="913765" progId="Equation.DSMT4">
                    <p:embed/>
                  </p:oleObj>
                </mc:Choice>
                <mc:Fallback>
                  <p:oleObj name="" r:id="rId11" imgW="1459865" imgH="913765" progId="Equation.DSMT4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21" y="2755"/>
                          <a:ext cx="1803" cy="11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矩形 350239"/>
            <p:cNvSpPr/>
            <p:nvPr/>
          </p:nvSpPr>
          <p:spPr>
            <a:xfrm>
              <a:off x="3334" y="3113"/>
              <a:ext cx="213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通常称为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charset="-122"/>
                </a:rPr>
                <a:t>数量矩阵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51050" y="1593850"/>
            <a:ext cx="51498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(5)</a:t>
            </a:r>
            <a:r>
              <a:rPr lang="en-US" altLang="zh-CN" sz="3000" i="1"/>
              <a:t> k(AB)=(kA)B=A(kB)</a:t>
            </a:r>
            <a:endParaRPr lang="en-US" altLang="zh-CN" sz="3000" i="1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22" name="文本框 337921"/>
          <p:cNvSpPr txBox="1"/>
          <p:nvPr/>
        </p:nvSpPr>
        <p:spPr>
          <a:xfrm>
            <a:off x="2135188" y="1003300"/>
            <a:ext cx="307276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algn="l"/>
            <a:r>
              <a:rPr lang="en-US" altLang="zh-CN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charset="-122"/>
              </a:rPr>
              <a:t>、转置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charset="-122"/>
                <a:sym typeface="+mn-ea"/>
              </a:rPr>
              <a:t>(transpose)</a:t>
            </a:r>
            <a:endParaRPr lang="en-US" altLang="zh-CN" sz="2800" dirty="0">
              <a:solidFill>
                <a:srgbClr val="0000FF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pSp>
        <p:nvGrpSpPr>
          <p:cNvPr id="337950" name="组合 337949"/>
          <p:cNvGrpSpPr/>
          <p:nvPr/>
        </p:nvGrpSpPr>
        <p:grpSpPr>
          <a:xfrm>
            <a:off x="2070100" y="1614488"/>
            <a:ext cx="2081213" cy="536575"/>
            <a:chOff x="344" y="1017"/>
            <a:chExt cx="1311" cy="338"/>
          </a:xfrm>
        </p:grpSpPr>
        <p:sp>
          <p:nvSpPr>
            <p:cNvPr id="40963" name="矩形 337943"/>
            <p:cNvSpPr/>
            <p:nvPr/>
          </p:nvSpPr>
          <p:spPr>
            <a:xfrm>
              <a:off x="344" y="1026"/>
              <a:ext cx="6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charset="-122"/>
                </a:rPr>
                <a:t>6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sp>
          <p:nvSpPr>
            <p:cNvPr id="40964" name="矩形 337944"/>
            <p:cNvSpPr/>
            <p:nvPr/>
          </p:nvSpPr>
          <p:spPr>
            <a:xfrm>
              <a:off x="997" y="1017"/>
              <a:ext cx="65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设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</p:grpSp>
      <p:graphicFrame>
        <p:nvGraphicFramePr>
          <p:cNvPr id="337946" name="对象 337945"/>
          <p:cNvGraphicFramePr/>
          <p:nvPr/>
        </p:nvGraphicFramePr>
        <p:xfrm>
          <a:off x="4121150" y="1587500"/>
          <a:ext cx="33924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1150" y="1587500"/>
                        <a:ext cx="3392488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7" name="对象 337946"/>
          <p:cNvGraphicFramePr/>
          <p:nvPr/>
        </p:nvGraphicFramePr>
        <p:xfrm>
          <a:off x="4151313" y="4149725"/>
          <a:ext cx="34464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3" imgW="1574800" imgH="939800" progId="Equation.DSMT4">
                  <p:embed/>
                </p:oleObj>
              </mc:Choice>
              <mc:Fallback>
                <p:oleObj name="" r:id="rId3" imgW="1574800" imgH="939800" progId="Equation.DSMT4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313" y="4149725"/>
                        <a:ext cx="3446462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9" name="矩形 337948"/>
          <p:cNvSpPr/>
          <p:nvPr/>
        </p:nvSpPr>
        <p:spPr>
          <a:xfrm>
            <a:off x="2063750" y="3630613"/>
            <a:ext cx="6373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所谓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charset="-122"/>
              </a:rPr>
              <a:t>转置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就是指矩阵</a:t>
            </a:r>
            <a:endParaRPr lang="zh-CN" altLang="en-US" sz="2800" i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0750" y="6269038"/>
            <a:ext cx="6373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charset="-122"/>
              </a:rPr>
              <a:t>A'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charset="-122"/>
              </a:rPr>
              <a:t>或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aseline="30000">
                <a:latin typeface="Times New Roman" panose="02020703060505090304" pitchFamily="18" charset="0"/>
                <a:ea typeface="宋体" panose="02010600030101010101" charset="-122"/>
              </a:rPr>
              <a:t>T</a:t>
            </a:r>
            <a:endParaRPr lang="en-US" altLang="zh-CN" sz="2800" baseline="3000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49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961" name="矩形 338960"/>
          <p:cNvSpPr/>
          <p:nvPr/>
        </p:nvSpPr>
        <p:spPr>
          <a:xfrm>
            <a:off x="1919288" y="3557588"/>
            <a:ext cx="84248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s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矩阵的转置是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s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矩阵。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38962" name="矩形 338961"/>
          <p:cNvSpPr/>
          <p:nvPr/>
        </p:nvSpPr>
        <p:spPr>
          <a:xfrm>
            <a:off x="2495550" y="4062413"/>
            <a:ext cx="77755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）矩阵的转置满足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38963" name="对象 338962"/>
          <p:cNvGraphicFramePr/>
          <p:nvPr/>
        </p:nvGraphicFramePr>
        <p:xfrm>
          <a:off x="5649913" y="3935413"/>
          <a:ext cx="1758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" imgW="774065" imgH="317500" progId="Equation.DSMT4">
                  <p:embed/>
                </p:oleObj>
              </mc:Choice>
              <mc:Fallback>
                <p:oleObj name="" r:id="rId1" imgW="774065" imgH="317500" progId="Equation.DSMT4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49913" y="3935413"/>
                        <a:ext cx="17589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4" name="对象 338963"/>
          <p:cNvGraphicFramePr/>
          <p:nvPr/>
        </p:nvGraphicFramePr>
        <p:xfrm>
          <a:off x="5635625" y="4432300"/>
          <a:ext cx="3082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3" imgW="1306830" imgH="317500" progId="Equation.DSMT4">
                  <p:embed/>
                </p:oleObj>
              </mc:Choice>
              <mc:Fallback>
                <p:oleObj name="" r:id="rId3" imgW="1306830" imgH="3175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5625" y="4432300"/>
                        <a:ext cx="3082925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5" name="对象 338964"/>
          <p:cNvGraphicFramePr/>
          <p:nvPr/>
        </p:nvGraphicFramePr>
        <p:xfrm>
          <a:off x="5657850" y="5006975"/>
          <a:ext cx="23987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5" imgW="1002665" imgH="317500" progId="Equation.DSMT4">
                  <p:embed/>
                </p:oleObj>
              </mc:Choice>
              <mc:Fallback>
                <p:oleObj name="" r:id="rId5" imgW="1002665" imgH="317500" progId="Equation.DSMT4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7850" y="5006975"/>
                        <a:ext cx="2398713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6" name="对象 338965"/>
          <p:cNvGraphicFramePr/>
          <p:nvPr/>
        </p:nvGraphicFramePr>
        <p:xfrm>
          <a:off x="5675313" y="5538788"/>
          <a:ext cx="22209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7" imgW="913765" imgH="317500" progId="Equation.DSMT4">
                  <p:embed/>
                </p:oleObj>
              </mc:Choice>
              <mc:Fallback>
                <p:oleObj name="" r:id="rId7" imgW="913765" imgH="317500" progId="Equation.DSMT4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75313" y="5538788"/>
                        <a:ext cx="2220912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7" name="文本框 338966"/>
          <p:cNvSpPr txBox="1"/>
          <p:nvPr/>
        </p:nvSpPr>
        <p:spPr>
          <a:xfrm>
            <a:off x="1919288" y="1268413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例如</a:t>
            </a:r>
            <a:endParaRPr lang="zh-CN" altLang="en-US" sz="280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38968" name="对象 338967"/>
          <p:cNvGraphicFramePr/>
          <p:nvPr/>
        </p:nvGraphicFramePr>
        <p:xfrm>
          <a:off x="2711450" y="1063625"/>
          <a:ext cx="25209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9" imgW="965200" imgH="457200" progId="Equation.DSMT4">
                  <p:embed/>
                </p:oleObj>
              </mc:Choice>
              <mc:Fallback>
                <p:oleObj name="" r:id="rId9" imgW="965200" imgH="457200" progId="Equation.DSMT4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1450" y="1063625"/>
                        <a:ext cx="252095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9" name="对象 338968"/>
          <p:cNvGraphicFramePr/>
          <p:nvPr/>
        </p:nvGraphicFramePr>
        <p:xfrm>
          <a:off x="5591175" y="908050"/>
          <a:ext cx="1944688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11" imgW="837565" imgH="711200" progId="Equation.DSMT4">
                  <p:embed/>
                </p:oleObj>
              </mc:Choice>
              <mc:Fallback>
                <p:oleObj name="" r:id="rId11" imgW="837565" imgH="711200" progId="Equation.DSMT4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91175" y="908050"/>
                        <a:ext cx="1944688" cy="164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0" name="对象 338969"/>
          <p:cNvGraphicFramePr/>
          <p:nvPr/>
        </p:nvGraphicFramePr>
        <p:xfrm>
          <a:off x="2782888" y="2613025"/>
          <a:ext cx="1778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13" imgW="774065" imgH="254000" progId="Equation.DSMT4">
                  <p:embed/>
                </p:oleObj>
              </mc:Choice>
              <mc:Fallback>
                <p:oleObj name="" r:id="rId13" imgW="774065" imgH="254000" progId="Equation.DSMT4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82888" y="2613025"/>
                        <a:ext cx="1778000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1" name="对象 338970"/>
          <p:cNvGraphicFramePr/>
          <p:nvPr/>
        </p:nvGraphicFramePr>
        <p:xfrm>
          <a:off x="4727575" y="2276475"/>
          <a:ext cx="18002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15" imgW="660400" imgH="457200" progId="Equation.DSMT4">
                  <p:embed/>
                </p:oleObj>
              </mc:Choice>
              <mc:Fallback>
                <p:oleObj name="" r:id="rId15" imgW="660400" imgH="457200" progId="Equation.DSMT4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27575" y="2276475"/>
                        <a:ext cx="180022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1" grpId="0"/>
      <p:bldP spid="338962" grpId="0"/>
      <p:bldP spid="3389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矩形 359425"/>
          <p:cNvSpPr/>
          <p:nvPr/>
        </p:nvSpPr>
        <p:spPr>
          <a:xfrm>
            <a:off x="1893888" y="1830388"/>
            <a:ext cx="16090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charset="-122"/>
                <a:ea typeface="宋体" panose="02010600030101010101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charset="-122"/>
                <a:ea typeface="宋体" panose="02010600030101010101" charset="-122"/>
              </a:rPr>
              <a:t>4 </a:t>
            </a:r>
            <a:r>
              <a:rPr lang="zh-CN" altLang="en-US" sz="2800" b="1" dirty="0">
                <a:latin typeface="宋体" panose="02010600030101010101" charset="-122"/>
                <a:ea typeface="宋体" panose="02010600030101010101" charset="-122"/>
              </a:rPr>
              <a:t>已知</a:t>
            </a:r>
            <a:endParaRPr lang="zh-CN" altLang="en-US" sz="2800" b="1">
              <a:latin typeface="宋体" panose="02010600030101010101" charset="-122"/>
              <a:ea typeface="宋体" panose="02010600030101010101" charset="-122"/>
            </a:endParaRPr>
          </a:p>
        </p:txBody>
      </p:sp>
      <p:graphicFrame>
        <p:nvGraphicFramePr>
          <p:cNvPr id="43010" name="对象 359426"/>
          <p:cNvGraphicFramePr/>
          <p:nvPr/>
        </p:nvGraphicFramePr>
        <p:xfrm>
          <a:off x="3448050" y="1412875"/>
          <a:ext cx="5384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" imgW="5384800" imgH="1511300" progId="Equation.3">
                  <p:embed/>
                </p:oleObj>
              </mc:Choice>
              <mc:Fallback>
                <p:oleObj name="" r:id="rId1" imgW="5384800" imgH="15113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8050" y="1412875"/>
                        <a:ext cx="5384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359427"/>
          <p:cNvGraphicFramePr/>
          <p:nvPr/>
        </p:nvGraphicFramePr>
        <p:xfrm>
          <a:off x="8891588" y="1798638"/>
          <a:ext cx="13223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3" imgW="634365" imgH="317500" progId="Equation.DSMT4">
                  <p:embed/>
                </p:oleObj>
              </mc:Choice>
              <mc:Fallback>
                <p:oleObj name="" r:id="rId3" imgW="634365" imgH="31750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1588" y="1798638"/>
                        <a:ext cx="132238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文本框 359428"/>
          <p:cNvSpPr txBox="1"/>
          <p:nvPr/>
        </p:nvSpPr>
        <p:spPr>
          <a:xfrm>
            <a:off x="2063750" y="2830513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解法</a:t>
            </a:r>
            <a:r>
              <a:rPr lang="en-US" altLang="zh-CN" sz="2800">
                <a:latin typeface="宋体" panose="02010600030101010101" charset="-122"/>
                <a:ea typeface="宋体" panose="02010600030101010101" charset="-122"/>
              </a:rPr>
              <a:t>1</a:t>
            </a:r>
            <a:endParaRPr lang="en-US" altLang="zh-CN" sz="2800">
              <a:latin typeface="宋体" panose="02010600030101010101" charset="-122"/>
              <a:ea typeface="宋体" panose="02010600030101010101" charset="-122"/>
            </a:endParaRPr>
          </a:p>
        </p:txBody>
      </p:sp>
      <p:graphicFrame>
        <p:nvGraphicFramePr>
          <p:cNvPr id="359430" name="对象 359429"/>
          <p:cNvGraphicFramePr/>
          <p:nvPr/>
        </p:nvGraphicFramePr>
        <p:xfrm>
          <a:off x="2855913" y="3068638"/>
          <a:ext cx="480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5" imgW="4800600" imgH="1511300" progId="Equation.3">
                  <p:embed/>
                </p:oleObj>
              </mc:Choice>
              <mc:Fallback>
                <p:oleObj name="" r:id="rId5" imgW="4800600" imgH="15113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5913" y="3068638"/>
                        <a:ext cx="4800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对象 359430"/>
          <p:cNvGraphicFramePr/>
          <p:nvPr/>
        </p:nvGraphicFramePr>
        <p:xfrm>
          <a:off x="7751763" y="3357563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7" imgW="2552700" imgH="977900" progId="Equation.3">
                  <p:embed/>
                </p:oleObj>
              </mc:Choice>
              <mc:Fallback>
                <p:oleObj name="" r:id="rId7" imgW="2552700" imgH="9779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51763" y="3357563"/>
                        <a:ext cx="2552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对象 359431"/>
          <p:cNvGraphicFramePr/>
          <p:nvPr/>
        </p:nvGraphicFramePr>
        <p:xfrm>
          <a:off x="4094163" y="4610100"/>
          <a:ext cx="265588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9" imgW="1269365" imgH="711200" progId="Equation.DSMT4">
                  <p:embed/>
                </p:oleObj>
              </mc:Choice>
              <mc:Fallback>
                <p:oleObj name="" r:id="rId9" imgW="1269365" imgH="711200" progId="Equation.DSMT4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94163" y="4610100"/>
                        <a:ext cx="2655887" cy="164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矩形 360449"/>
          <p:cNvSpPr/>
          <p:nvPr/>
        </p:nvSpPr>
        <p:spPr>
          <a:xfrm>
            <a:off x="2359025" y="1685925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解法</a:t>
            </a:r>
            <a:r>
              <a:rPr lang="en-US" altLang="zh-CN" sz="2800">
                <a:latin typeface="宋体" panose="02010600030101010101" charset="-122"/>
                <a:ea typeface="宋体" panose="02010600030101010101" charset="-122"/>
              </a:rPr>
              <a:t>2</a:t>
            </a:r>
            <a:endParaRPr lang="en-US" altLang="zh-CN" sz="2800">
              <a:latin typeface="宋体" panose="02010600030101010101" charset="-122"/>
              <a:ea typeface="宋体" panose="02010600030101010101" charset="-122"/>
            </a:endParaRPr>
          </a:p>
        </p:txBody>
      </p:sp>
      <p:graphicFrame>
        <p:nvGraphicFramePr>
          <p:cNvPr id="360451" name="对象 360450"/>
          <p:cNvGraphicFramePr/>
          <p:nvPr/>
        </p:nvGraphicFramePr>
        <p:xfrm>
          <a:off x="2767013" y="2459038"/>
          <a:ext cx="20685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" imgW="812165" imgH="317500" progId="Equation.DSMT4">
                  <p:embed/>
                </p:oleObj>
              </mc:Choice>
              <mc:Fallback>
                <p:oleObj name="" r:id="rId1" imgW="812165" imgH="317500" progId="Equation.DSMT4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7013" y="2459038"/>
                        <a:ext cx="2068512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对象 360451"/>
          <p:cNvGraphicFramePr/>
          <p:nvPr/>
        </p:nvGraphicFramePr>
        <p:xfrm>
          <a:off x="4872038" y="2133600"/>
          <a:ext cx="340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3" imgW="3403600" imgH="1511300" progId="Equation.3">
                  <p:embed/>
                </p:oleObj>
              </mc:Choice>
              <mc:Fallback>
                <p:oleObj name="" r:id="rId3" imgW="3403600" imgH="15113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2038" y="2133600"/>
                        <a:ext cx="3403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对象 360452"/>
          <p:cNvGraphicFramePr/>
          <p:nvPr/>
        </p:nvGraphicFramePr>
        <p:xfrm>
          <a:off x="4943475" y="3933825"/>
          <a:ext cx="16573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5" imgW="1879600" imgH="1511300" progId="Equation.3">
                  <p:embed/>
                </p:oleObj>
              </mc:Choice>
              <mc:Fallback>
                <p:oleObj name="" r:id="rId5" imgW="1879600" imgH="15113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3475" y="3933825"/>
                        <a:ext cx="1657350" cy="147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72706"/>
          <p:cNvSpPr txBox="1"/>
          <p:nvPr/>
        </p:nvSpPr>
        <p:spPr>
          <a:xfrm>
            <a:off x="2163763" y="957898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某工厂生产四种货物，它在上半年和下半年向三家商店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2163763" y="2261870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3763" y="2261870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72713"/>
          <p:cNvGraphicFramePr/>
          <p:nvPr/>
        </p:nvGraphicFramePr>
        <p:xfrm>
          <a:off x="2209800" y="4265295"/>
          <a:ext cx="286067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4265295"/>
                        <a:ext cx="2860675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矩形 72714"/>
          <p:cNvSpPr/>
          <p:nvPr/>
        </p:nvSpPr>
        <p:spPr>
          <a:xfrm>
            <a:off x="2163763" y="6235383"/>
            <a:ext cx="6388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试求：工厂在一年内向各商店发送各种货物的数量．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6" name="矩形 72715"/>
          <p:cNvSpPr/>
          <p:nvPr/>
        </p:nvSpPr>
        <p:spPr>
          <a:xfrm>
            <a:off x="5449888" y="2727325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上半年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7" name="矩形 72716"/>
          <p:cNvSpPr/>
          <p:nvPr/>
        </p:nvSpPr>
        <p:spPr>
          <a:xfrm>
            <a:off x="5449888" y="4767263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下半年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16385" name="矩形 74764"/>
          <p:cNvSpPr>
            <a:spLocks noChangeAspect="1"/>
          </p:cNvSpPr>
          <p:nvPr/>
        </p:nvSpPr>
        <p:spPr>
          <a:xfrm>
            <a:off x="2124710" y="73660"/>
            <a:ext cx="2299335" cy="6483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/>
            <a:r>
              <a:rPr lang="en-US" altLang="zh-CN" sz="2800">
                <a:solidFill>
                  <a:schemeClr val="accent4"/>
                </a:solidFill>
                <a:effectLst/>
              </a:rPr>
              <a:t>1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、加法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/>
      <p:bldP spid="72716" grpId="0"/>
      <p:bldP spid="727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402" name="对象 59401"/>
          <p:cNvGraphicFramePr/>
          <p:nvPr/>
        </p:nvGraphicFramePr>
        <p:xfrm>
          <a:off x="2471738" y="1747838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1738" y="1747838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对象 59402"/>
          <p:cNvGraphicFramePr/>
          <p:nvPr/>
        </p:nvGraphicFramePr>
        <p:xfrm>
          <a:off x="6764338" y="1747838"/>
          <a:ext cx="28606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4338" y="1747838"/>
                        <a:ext cx="2860675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对象 59409"/>
          <p:cNvGraphicFramePr/>
          <p:nvPr/>
        </p:nvGraphicFramePr>
        <p:xfrm>
          <a:off x="3073400" y="4005263"/>
          <a:ext cx="60007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5" imgW="2451100" imgH="685800" progId="Equation.DSMT4">
                  <p:embed/>
                </p:oleObj>
              </mc:Choice>
              <mc:Fallback>
                <p:oleObj name="" r:id="rId5" imgW="2451100" imgH="685800" progId="Equation.DSMT4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3400" y="4005263"/>
                        <a:ext cx="6000750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对象 59413"/>
          <p:cNvGraphicFramePr/>
          <p:nvPr/>
        </p:nvGraphicFramePr>
        <p:xfrm>
          <a:off x="2286000" y="1717675"/>
          <a:ext cx="332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7" imgW="1358265" imgH="711200" progId="Equation.DSMT4">
                  <p:embed/>
                </p:oleObj>
              </mc:Choice>
              <mc:Fallback>
                <p:oleObj name="" r:id="rId7" imgW="1358265" imgH="7112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1717675"/>
                        <a:ext cx="3327400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对象 59414"/>
          <p:cNvGraphicFramePr/>
          <p:nvPr/>
        </p:nvGraphicFramePr>
        <p:xfrm>
          <a:off x="6578600" y="1717675"/>
          <a:ext cx="32337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9" imgW="1320165" imgH="711200" progId="Equation.DSMT4">
                  <p:embed/>
                </p:oleObj>
              </mc:Choice>
              <mc:Fallback>
                <p:oleObj name="" r:id="rId9" imgW="1320165" imgH="7112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8600" y="1717675"/>
                        <a:ext cx="3233738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对象 59415"/>
          <p:cNvGraphicFramePr/>
          <p:nvPr/>
        </p:nvGraphicFramePr>
        <p:xfrm>
          <a:off x="2730500" y="3973513"/>
          <a:ext cx="668655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1" imgW="2729230" imgH="711200" progId="Equation.DSMT4">
                  <p:embed/>
                </p:oleObj>
              </mc:Choice>
              <mc:Fallback>
                <p:oleObj name="" r:id="rId11" imgW="2729230" imgH="711200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30500" y="3973513"/>
                        <a:ext cx="6686550" cy="174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文本框 59397"/>
          <p:cNvSpPr txBox="1"/>
          <p:nvPr/>
        </p:nvSpPr>
        <p:spPr>
          <a:xfrm>
            <a:off x="2163763" y="455613"/>
            <a:ext cx="71723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工厂在一年内向各商店发送货物的数量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59404" name="对象 59403"/>
          <p:cNvGraphicFramePr/>
          <p:nvPr/>
        </p:nvGraphicFramePr>
        <p:xfrm>
          <a:off x="5818188" y="2309813"/>
          <a:ext cx="554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3" imgW="139700" imgH="139700" progId="Equation.DSMT4">
                  <p:embed/>
                </p:oleObj>
              </mc:Choice>
              <mc:Fallback>
                <p:oleObj name="" r:id="rId13" imgW="139700" imgH="1397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18188" y="2309813"/>
                        <a:ext cx="55403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任意多边形 59406"/>
          <p:cNvSpPr/>
          <p:nvPr/>
        </p:nvSpPr>
        <p:spPr>
          <a:xfrm rot="5400000">
            <a:off x="47275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8" name="任意多边形 59407"/>
          <p:cNvSpPr/>
          <p:nvPr/>
        </p:nvSpPr>
        <p:spPr>
          <a:xfrm rot="5400000">
            <a:off x="549592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9" name="任意多边形 59408"/>
          <p:cNvSpPr/>
          <p:nvPr/>
        </p:nvSpPr>
        <p:spPr>
          <a:xfrm rot="5400000">
            <a:off x="62642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3" name="任意多边形 59412"/>
          <p:cNvSpPr/>
          <p:nvPr/>
        </p:nvSpPr>
        <p:spPr>
          <a:xfrm rot="5400000">
            <a:off x="7031038" y="-603250"/>
            <a:ext cx="433387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66" name="文本框 74765"/>
          <p:cNvSpPr txBox="1"/>
          <p:nvPr/>
        </p:nvSpPr>
        <p:spPr>
          <a:xfrm>
            <a:off x="2163763" y="1565275"/>
            <a:ext cx="7905750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m</a:t>
            </a:r>
            <a:r>
              <a:rPr lang="en-US" altLang="en-US" b="1" err="1">
                <a:latin typeface="Times New Roman" panose="02020703060505090304" pitchFamily="18" charset="0"/>
                <a:ea typeface="楷体_GB2312" pitchFamily="49" charset="-122"/>
              </a:rPr>
              <a:t>×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>
                <a:latin typeface="Times New Roman" panose="02020703060505090304" pitchFamily="18" charset="0"/>
                <a:ea typeface="楷体_GB2312" pitchFamily="49" charset="-122"/>
              </a:rPr>
              <a:t>)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＋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，规定为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4767" name="对象 74766"/>
          <p:cNvGraphicFramePr/>
          <p:nvPr/>
        </p:nvGraphicFramePr>
        <p:xfrm>
          <a:off x="3131503" y="2795588"/>
          <a:ext cx="59277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2959100" imgH="939800" progId="Equation.DSMT4">
                  <p:embed/>
                </p:oleObj>
              </mc:Choice>
              <mc:Fallback>
                <p:oleObj name="" r:id="rId1" imgW="2959100" imgH="9398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1503" y="2795588"/>
                        <a:ext cx="5927725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78" name="矩形 331777"/>
          <p:cNvSpPr/>
          <p:nvPr/>
        </p:nvSpPr>
        <p:spPr>
          <a:xfrm>
            <a:off x="1943418" y="5045075"/>
            <a:ext cx="799147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只有当两个矩阵是同型矩阵时，才能进行加法运算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r>
              <a:rPr lang="en-US" altLang="zh-CN" sz="2400" dirty="0">
                <a:latin typeface="楷体_GB2312" pitchFamily="49" charset="-122"/>
                <a:sym typeface="+mn-ea"/>
              </a:rPr>
              <a:t>     2.</a:t>
            </a:r>
            <a:r>
              <a:rPr lang="zh-CN" altLang="en-US" sz="2400" dirty="0">
                <a:latin typeface="楷体_GB2312" pitchFamily="49" charset="-122"/>
                <a:sym typeface="+mn-ea"/>
              </a:rPr>
              <a:t>矩阵的加法就是矩阵对应的元素相加。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3317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1779" name="文本框 331778"/>
          <p:cNvSpPr txBox="1"/>
          <p:nvPr/>
        </p:nvSpPr>
        <p:spPr>
          <a:xfrm>
            <a:off x="2282825" y="1397000"/>
            <a:ext cx="716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31780" name="对象 331779"/>
          <p:cNvGraphicFramePr/>
          <p:nvPr/>
        </p:nvGraphicFramePr>
        <p:xfrm>
          <a:off x="3238500" y="1916113"/>
          <a:ext cx="444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4445000" imgH="1625600" progId="Equation.3">
                  <p:embed/>
                </p:oleObj>
              </mc:Choice>
              <mc:Fallback>
                <p:oleObj name="" r:id="rId1" imgW="4445000" imgH="16256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0" y="1916113"/>
                        <a:ext cx="4445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对象 331780"/>
          <p:cNvGraphicFramePr/>
          <p:nvPr/>
        </p:nvGraphicFramePr>
        <p:xfrm>
          <a:off x="2949575" y="3644900"/>
          <a:ext cx="4330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4330700" imgH="1625600" progId="Equation.3">
                  <p:embed/>
                </p:oleObj>
              </mc:Choice>
              <mc:Fallback>
                <p:oleObj name="" r:id="rId3" imgW="4330700" imgH="16256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9575" y="3644900"/>
                        <a:ext cx="43307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对象 331781"/>
          <p:cNvGraphicFramePr/>
          <p:nvPr/>
        </p:nvGraphicFramePr>
        <p:xfrm>
          <a:off x="7342188" y="3686175"/>
          <a:ext cx="237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2374900" imgH="1511300" progId="Equation.3">
                  <p:embed/>
                </p:oleObj>
              </mc:Choice>
              <mc:Fallback>
                <p:oleObj name="" r:id="rId5" imgW="2374900" imgH="15113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42188" y="3686175"/>
                        <a:ext cx="23749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259" name="矩形 309258"/>
          <p:cNvSpPr/>
          <p:nvPr/>
        </p:nvSpPr>
        <p:spPr>
          <a:xfrm>
            <a:off x="2747963" y="350203"/>
            <a:ext cx="75247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矩阵加法满足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774825" y="1075690"/>
          <a:ext cx="8642350" cy="5267325"/>
        </p:xfrm>
        <a:graphic>
          <a:graphicData uri="http://schemas.openxmlformats.org/drawingml/2006/table">
            <a:tbl>
              <a:tblPr/>
              <a:tblGrid>
                <a:gridCol w="605155"/>
                <a:gridCol w="3568700"/>
                <a:gridCol w="4468495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交换律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结合律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零元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   </a:t>
                      </a:r>
                      <a:endParaRPr lang="en-US" altLang="zh-CN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负元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en-US" altLang="zh-CN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     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2424113" y="1279525"/>
          <a:ext cx="1522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4113" y="1279525"/>
                        <a:ext cx="15224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2424113" y="2181225"/>
          <a:ext cx="1598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798830" imgH="177800" progId="Equation.DSMT4">
                  <p:embed/>
                </p:oleObj>
              </mc:Choice>
              <mc:Fallback>
                <p:oleObj name="" r:id="rId3" imgW="798830" imgH="1778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113" y="2181225"/>
                        <a:ext cx="159861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495868" y="3309938"/>
          <a:ext cx="2868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433830" imgH="203200" progId="Equation.DSMT4">
                  <p:embed/>
                </p:oleObj>
              </mc:Choice>
              <mc:Fallback>
                <p:oleObj name="" r:id="rId5" imgW="1433830" imgH="2032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868" y="3309938"/>
                        <a:ext cx="2868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6024563" y="2193925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925830" imgH="165100" progId="Equation.DSMT4">
                  <p:embed/>
                </p:oleObj>
              </mc:Choice>
              <mc:Fallback>
                <p:oleObj name="" r:id="rId7" imgW="925830" imgH="1651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24563" y="2193925"/>
                        <a:ext cx="1854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6024563" y="3309938"/>
          <a:ext cx="3376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9" imgW="1687830" imgH="203200" progId="Equation.DSMT4">
                  <p:embed/>
                </p:oleObj>
              </mc:Choice>
              <mc:Fallback>
                <p:oleObj name="" r:id="rId9" imgW="1687830" imgH="2032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24563" y="3309938"/>
                        <a:ext cx="3376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10275" y="1268413"/>
            <a:ext cx="3571875" cy="5048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是同型矩阵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3660" y="4566285"/>
            <a:ext cx="2633345" cy="253365"/>
          </a:xfrm>
          <a:prstGeom prst="rect">
            <a:avLst/>
          </a:prstGeom>
        </p:spPr>
      </p:pic>
      <p:pic>
        <p:nvPicPr>
          <p:cNvPr id="6" name="334E55B0-647D-440b-865C-3EC943EB4CBC-2" descr="/var/folders/9r/h3kgf21j5qvfs55b6j_q3zkc0000gn/T/com.kingsoft.wpsoffice.mac/wpsoffice.C10371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6185" y="5686425"/>
            <a:ext cx="2955290" cy="331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69685" y="4439920"/>
            <a:ext cx="1166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68415" y="5581015"/>
            <a:ext cx="1166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13" grpId="1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0276" name="矩形 310275"/>
          <p:cNvSpPr/>
          <p:nvPr/>
        </p:nvSpPr>
        <p:spPr>
          <a:xfrm>
            <a:off x="2136775" y="695325"/>
            <a:ext cx="8207375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）元素全为零的矩阵称为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零矩阵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charset="-122"/>
              </a:rPr>
              <a:t>O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charset="-122"/>
              </a:rPr>
              <a:t>sn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charset="-122"/>
              </a:rPr>
              <a:t>或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。   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  <a:p>
            <a:pPr indent="0" eaLnBrk="0" hangingPunct="0"/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     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对于所有的矩阵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都有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+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10277" name="矩形 310276"/>
          <p:cNvSpPr/>
          <p:nvPr/>
        </p:nvSpPr>
        <p:spPr>
          <a:xfrm>
            <a:off x="2136775" y="1917700"/>
            <a:ext cx="8207375" cy="22453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负矩阵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-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charset="-122"/>
              </a:rPr>
              <a:t>。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+(</a:t>
            </a:r>
            <a:r>
              <a:rPr lang="en-US" altLang="zh-CN" sz="2800" b="1">
                <a:latin typeface="宋体" panose="02010600030101010101" charset="-122"/>
                <a:ea typeface="宋体" panose="02010600030101010101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＝ 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O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19459" name="对象 310277"/>
          <p:cNvGraphicFramePr/>
          <p:nvPr/>
        </p:nvGraphicFramePr>
        <p:xfrm>
          <a:off x="4552950" y="1990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14300" imgH="177800" progId="Equation.DSMT4">
                  <p:embed/>
                </p:oleObj>
              </mc:Choice>
              <mc:Fallback>
                <p:oleObj name="" r:id="rId1" imgW="114300" imgH="1778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0" y="1990725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1" name="对象 310280"/>
          <p:cNvGraphicFramePr/>
          <p:nvPr/>
        </p:nvGraphicFramePr>
        <p:xfrm>
          <a:off x="3863975" y="1917700"/>
          <a:ext cx="32877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" imgW="3238500" imgH="1612900" progId="Equation.DSMT4">
                  <p:embed/>
                </p:oleObj>
              </mc:Choice>
              <mc:Fallback>
                <p:oleObj name="" r:id="rId3" imgW="3238500" imgH="16129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3975" y="1917700"/>
                        <a:ext cx="3287713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5" name="矩形 310284"/>
          <p:cNvSpPr/>
          <p:nvPr/>
        </p:nvSpPr>
        <p:spPr>
          <a:xfrm>
            <a:off x="2208213" y="4365625"/>
            <a:ext cx="8207375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5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减法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定义为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charset="-122"/>
              </a:rPr>
              <a:t>－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＋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 b="1">
                <a:latin typeface="宋体" panose="02010600030101010101" charset="-122"/>
                <a:ea typeface="宋体" panose="02010600030101010101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43455" y="5380355"/>
            <a:ext cx="44018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6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charset="-122"/>
              </a:rPr>
              <a:t>＋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zh-CN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) ≤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＋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/>
      <p:bldP spid="310277" grpId="0"/>
      <p:bldP spid="31028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矩形 92161"/>
          <p:cNvSpPr/>
          <p:nvPr/>
        </p:nvSpPr>
        <p:spPr>
          <a:xfrm>
            <a:off x="6311900" y="1839913"/>
            <a:ext cx="41163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1506" name="文本框 92162"/>
          <p:cNvSpPr txBox="1"/>
          <p:nvPr/>
        </p:nvSpPr>
        <p:spPr>
          <a:xfrm>
            <a:off x="2163763" y="4556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例（续）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某工厂生产四种货物，它向三家商店发送的货物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数量可用数表表示为：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2164" name="矩形 92163"/>
          <p:cNvSpPr/>
          <p:nvPr/>
        </p:nvSpPr>
        <p:spPr>
          <a:xfrm>
            <a:off x="2163763" y="3284538"/>
            <a:ext cx="646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这四种货物的单价及单件重量也可列成数表：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5" name="对象 92164"/>
          <p:cNvGraphicFramePr/>
          <p:nvPr/>
        </p:nvGraphicFramePr>
        <p:xfrm>
          <a:off x="3141663" y="1484313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1663" y="1484313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矩形 92165"/>
          <p:cNvSpPr/>
          <p:nvPr/>
        </p:nvSpPr>
        <p:spPr>
          <a:xfrm>
            <a:off x="5910263" y="4514850"/>
            <a:ext cx="45354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7" name="对象 92166"/>
          <p:cNvGraphicFramePr/>
          <p:nvPr/>
        </p:nvGraphicFramePr>
        <p:xfrm>
          <a:off x="3967163" y="3878263"/>
          <a:ext cx="13065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7163" y="3878263"/>
                        <a:ext cx="1306512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矩形 92168"/>
          <p:cNvSpPr/>
          <p:nvPr/>
        </p:nvSpPr>
        <p:spPr>
          <a:xfrm>
            <a:off x="2163763" y="6237288"/>
            <a:ext cx="6956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试求：工厂向三家商店所发货物的总值及总重量．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7622" name="矩形 367621"/>
          <p:cNvSpPr/>
          <p:nvPr/>
        </p:nvSpPr>
        <p:spPr>
          <a:xfrm>
            <a:off x="1631950" y="47625"/>
            <a:ext cx="1728788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乘法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  <p:bldP spid="92166" grpId="0"/>
      <p:bldP spid="92169" grpId="0"/>
      <p:bldP spid="36762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1886</Words>
  <Application>WPS 演示</Application>
  <PresentationFormat>宽屏</PresentationFormat>
  <Paragraphs>235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119</vt:i4>
      </vt:variant>
      <vt:variant>
        <vt:lpstr>幻灯片标题</vt:lpstr>
      </vt:variant>
      <vt:variant>
        <vt:i4>29</vt:i4>
      </vt:variant>
    </vt:vector>
  </HeadingPairs>
  <TitlesOfParts>
    <vt:vector size="164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楷体_GB2312</vt:lpstr>
      <vt:lpstr>楷体</vt:lpstr>
      <vt:lpstr>Times New Roman</vt:lpstr>
      <vt:lpstr>黑体</vt:lpstr>
      <vt:lpstr>Comic Sans MS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1</cp:revision>
  <dcterms:created xsi:type="dcterms:W3CDTF">2020-02-11T03:23:05Z</dcterms:created>
  <dcterms:modified xsi:type="dcterms:W3CDTF">2020-02-11T03:23:05Z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