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  <p:sldMasterId id="2147483655" r:id="rId5"/>
  </p:sldMasterIdLst>
  <p:notesMasterIdLst>
    <p:notesMasterId r:id="rId9"/>
  </p:notesMasterIdLst>
  <p:handoutMasterIdLst>
    <p:handoutMasterId r:id="rId10"/>
  </p:handoutMasterIdLst>
  <p:sldIdLst>
    <p:sldId id="641" r:id="rId6"/>
    <p:sldId id="628" r:id="rId7"/>
    <p:sldId id="64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5" autoAdjust="0"/>
    <p:restoredTop sz="86410"/>
  </p:normalViewPr>
  <p:slideViewPr>
    <p:cSldViewPr>
      <p:cViewPr varScale="1">
        <p:scale>
          <a:sx n="98" d="100"/>
          <a:sy n="98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7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5/22/2016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4382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5/22/2016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9259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936103"/>
          </a:xfrm>
        </p:spPr>
        <p:txBody>
          <a:bodyPr anchor="b" anchorCtr="0"/>
          <a:lstStyle>
            <a:lvl1pPr algn="ctr">
              <a:defRPr sz="40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C77A4-EEF8-43C8-9650-EEF42AF46F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3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FC6F7-7DA0-4AF4-B3BC-D387263AAF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732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FCB00-C350-433A-AB1B-652CEB6C0D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604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EEB6D-215A-4B60-B7C6-1159CB1711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400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061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061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8610D-2DEC-4BDA-909D-EBD671E2AA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0107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222222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994D-E0C7-4457-9244-284F8780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8682-6C8B-4F29-9F17-C2899333AE8B}" type="datetimeFigureOut">
              <a:rPr lang="zh-CN" altLang="en-US" smtClean="0"/>
              <a:pPr/>
              <a:t>2016/5/22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FD1-F9B1-4CED-B324-7F7E49AA82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9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6"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KSO_BT1"/>
          <p:cNvSpPr>
            <a:spLocks noGrp="1" noChangeArrowheads="1"/>
          </p:cNvSpPr>
          <p:nvPr>
            <p:ph type="ctrTitle"/>
          </p:nvPr>
        </p:nvSpPr>
        <p:spPr>
          <a:xfrm>
            <a:off x="0" y="2087563"/>
            <a:ext cx="6059488" cy="1470025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5124" name="KSO_FD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KSO_FT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26" name="KSO_FN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858B36-1759-4702-950F-9A9CB320043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632200"/>
            <a:ext cx="6011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8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0" y="3643313"/>
            <a:ext cx="6053138" cy="566737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9365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69935-FA5F-4B54-95A1-973F211749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1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67A34-9C52-49BC-AADA-4EC544FF29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1910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203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203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89934-93F5-489D-97FF-54D63871E5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152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4C6CD-890C-48FE-B6CA-545178A0AB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51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ACA16-9AA4-4C2D-A281-CE2DD90111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584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5/22/2016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8" r:id="rId3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100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54100"/>
            <a:ext cx="77755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  <p:sp>
        <p:nvSpPr>
          <p:cNvPr id="410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192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0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192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03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5FF19B6-CAEF-47D7-9003-5075B871DFAC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24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188" indent="-357188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188" indent="-357188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Rot="1" noChangeArrowheads="1"/>
          </p:cNvSpPr>
          <p:nvPr/>
        </p:nvSpPr>
        <p:spPr>
          <a:xfrm>
            <a:off x="214282" y="214290"/>
            <a:ext cx="9144000" cy="93662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                      </a:t>
            </a:r>
            <a:r>
              <a:rPr lang="zh-CN" altLang="en-US" sz="4000" b="1" kern="0" dirty="0" smtClean="0">
                <a:solidFill>
                  <a:schemeClr val="tx1">
                    <a:alpha val="100000"/>
                  </a:schemeClr>
                </a:solidFill>
                <a:latin typeface="宋体" pitchFamily="2" charset="-122"/>
                <a:ea typeface="宋体" pitchFamily="2" charset="-122"/>
              </a:rPr>
              <a:t>网络的社区结构</a:t>
            </a:r>
          </a:p>
        </p:txBody>
      </p:sp>
      <p:pic>
        <p:nvPicPr>
          <p:cNvPr id="539650" name="Picture 2" descr="I:\社区结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14554"/>
            <a:ext cx="3556700" cy="2786082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7158" y="1857364"/>
            <a:ext cx="424497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宋体" pitchFamily="2" charset="-122"/>
                <a:ea typeface="宋体" pitchFamily="2" charset="-122"/>
                <a:cs typeface="微软雅黑"/>
              </a:rPr>
              <a:t>一个网络具有社区结构，指的是可以将这个网络的结点</a:t>
            </a: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微软雅黑"/>
              </a:rPr>
              <a:t>划分成几个互不相交的部分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  <a:cs typeface="微软雅黑"/>
              </a:rPr>
              <a:t>，使得</a:t>
            </a: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微软雅黑"/>
              </a:rPr>
              <a:t>每个部分内部的结点关系紧密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  <a:cs typeface="微软雅黑"/>
              </a:rPr>
              <a:t>（联边多），而</a:t>
            </a: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微软雅黑"/>
              </a:rPr>
              <a:t>部分之间关系稀疏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  <a:cs typeface="微软雅黑"/>
              </a:rPr>
              <a:t>（联边少）。</a:t>
            </a:r>
            <a:endParaRPr lang="zh-CN" altLang="en-US" sz="2600" dirty="0">
              <a:latin typeface="宋体" pitchFamily="2" charset="-122"/>
              <a:ea typeface="宋体" pitchFamily="2" charset="-122"/>
              <a:cs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0694" y="550070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具有社区结构的网络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Rot="1" noChangeArrowheads="1"/>
          </p:cNvSpPr>
          <p:nvPr/>
        </p:nvSpPr>
        <p:spPr>
          <a:xfrm>
            <a:off x="214282" y="214290"/>
            <a:ext cx="9144000" cy="93662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                     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跆拳道俱乐部</a:t>
            </a: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0" t="1996" r="21538" b="20142"/>
          <a:stretch>
            <a:fillRect/>
          </a:stretch>
        </p:blipFill>
        <p:spPr bwMode="auto">
          <a:xfrm>
            <a:off x="2051050" y="3406795"/>
            <a:ext cx="52578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1547809"/>
            <a:ext cx="74898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微软雅黑"/>
              </a:rPr>
              <a:t>一些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微软雅黑"/>
              </a:rPr>
              <a:t>跆拳道爱好者的联系如下图，因关系不合分成两个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微软雅黑"/>
              </a:rPr>
              <a:t>俱乐部。</a:t>
            </a:r>
            <a:endParaRPr lang="zh-CN" altLang="en-US" sz="2800" dirty="0">
              <a:latin typeface="宋体" pitchFamily="2" charset="-122"/>
              <a:ea typeface="宋体" pitchFamily="2" charset="-122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0" t="2029" r="21642" b="10663"/>
          <a:stretch>
            <a:fillRect/>
          </a:stretch>
        </p:blipFill>
        <p:spPr bwMode="auto">
          <a:xfrm>
            <a:off x="2500298" y="4071942"/>
            <a:ext cx="4052047" cy="252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158" y="1428736"/>
            <a:ext cx="7705725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Girvan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Newman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给出了一个研究社区结构的算法，通过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该算法得到的划分方式与实际几乎一致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>
          <a:xfrm>
            <a:off x="214282" y="214290"/>
            <a:ext cx="9144000" cy="93662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                     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跆拳道俱乐部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5720" y="2214554"/>
            <a:ext cx="8229600" cy="16430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Girvan and  M.E.J. Newman, Community structure in social and biological networks, Proc. Natl. Acad. Sci. (2002), 7821-7826.</a:t>
            </a:r>
            <a:endParaRPr lang="zh-CN" altLang="en-US" sz="24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C8E6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000120140530B02PWBG">
  <a:themeElements>
    <a:clrScheme name="A000120140530B02PWBG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40530B02PWBG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40530B02PWBG 1">
        <a:dk1>
          <a:srgbClr val="3D3F41"/>
        </a:dk1>
        <a:lt1>
          <a:srgbClr val="FFFFFF"/>
        </a:lt1>
        <a:dk2>
          <a:srgbClr val="3D3F41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C8E6CC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C8E6CC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28" ma:contentTypeDescription="Create a new document." ma:contentTypeScope="" ma:versionID="8a5d1138c105d8cae0b61e654d3eeb7e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7B9CC895-18B0-4F21-83C5-B9040165B410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263C6-A24E-4F39-8B96-F0A025CDA2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136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DesignTemplate</vt:lpstr>
      <vt:lpstr>A000120140530B02PWBG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2011-07-09T13:31:33Z</dcterms:created>
  <dcterms:modified xsi:type="dcterms:W3CDTF">2016-05-22T15:15:12Z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