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333" r:id="rId6"/>
    <p:sldId id="343" r:id="rId7"/>
    <p:sldId id="342" r:id="rId8"/>
    <p:sldId id="344" r:id="rId9"/>
    <p:sldId id="345" r:id="rId10"/>
    <p:sldId id="346" r:id="rId11"/>
    <p:sldId id="347" r:id="rId12"/>
    <p:sldId id="349" r:id="rId13"/>
    <p:sldId id="350" r:id="rId14"/>
    <p:sldId id="351" r:id="rId15"/>
    <p:sldId id="334" r:id="rId16"/>
    <p:sldId id="352" r:id="rId17"/>
    <p:sldId id="353" r:id="rId18"/>
    <p:sldId id="354" r:id="rId19"/>
    <p:sldId id="355" r:id="rId20"/>
    <p:sldId id="380" r:id="rId21"/>
    <p:sldId id="362" r:id="rId22"/>
    <p:sldId id="363" r:id="rId23"/>
    <p:sldId id="364" r:id="rId24"/>
    <p:sldId id="365" r:id="rId25"/>
    <p:sldId id="366" r:id="rId26"/>
    <p:sldId id="357" r:id="rId27"/>
    <p:sldId id="358" r:id="rId28"/>
    <p:sldId id="367" r:id="rId29"/>
    <p:sldId id="340" r:id="rId30"/>
    <p:sldId id="359" r:id="rId31"/>
    <p:sldId id="360" r:id="rId32"/>
    <p:sldId id="368" r:id="rId33"/>
    <p:sldId id="341" r:id="rId34"/>
    <p:sldId id="373" r:id="rId35"/>
    <p:sldId id="374" r:id="rId36"/>
    <p:sldId id="375" r:id="rId37"/>
    <p:sldId id="336" r:id="rId38"/>
    <p:sldId id="377" r:id="rId39"/>
    <p:sldId id="376" r:id="rId40"/>
    <p:sldId id="379" r:id="rId41"/>
    <p:sldId id="381" r:id="rId42"/>
    <p:sldId id="383" r:id="rId43"/>
    <p:sldId id="384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6B02"/>
    <a:srgbClr val="1A85AE"/>
    <a:srgbClr val="006600"/>
    <a:srgbClr val="996600"/>
    <a:srgbClr val="3333FF"/>
    <a:srgbClr val="FFFFFF"/>
    <a:srgbClr val="9933FF"/>
    <a:srgbClr val="1CADE4"/>
    <a:srgbClr val="DD23D0"/>
    <a:srgbClr val="FE5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6" autoAdjust="0"/>
  </p:normalViewPr>
  <p:slideViewPr>
    <p:cSldViewPr snapToGrid="0">
      <p:cViewPr varScale="1">
        <p:scale>
          <a:sx n="107" d="100"/>
          <a:sy n="107" d="100"/>
        </p:scale>
        <p:origin x="151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A6F7E-2480-4D9E-BA37-71AC6916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318C8-A131-47EB-8FFA-5FE9E6C129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8AB7C-1289-4AC3-BB73-0D37A8691C29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第二章 鸽巢原理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dirty="0" smtClean="0"/>
              <a:t>第二章 鸽巢原理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58AB7C-1289-4AC3-BB73-0D37A8691C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318C8-A131-47EB-8FFA-5FE9E6C129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318C8-A131-47EB-8FFA-5FE9E6C129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1" spc="2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0950948-45D2-4C21-8AE6-97C87026CBC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第五章 二项式系数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4110-D799-47F8-856A-33B3E648527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第五章 二项式系数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A108-9A36-4887-9ECD-5944C1DB152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第五章 二项式系数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lnSpc>
                <a:spcPct val="120000"/>
              </a:lnSpc>
              <a:spcBef>
                <a:spcPts val="1800"/>
              </a:spcBef>
              <a:buSzPct val="60000"/>
              <a:buFont typeface="Wingdings" panose="05000000000000000000" pitchFamily="2" charset="2"/>
              <a:buChar char="n"/>
              <a:defRPr sz="3200" b="1">
                <a:latin typeface="Cambria Math" panose="02040503050406030204" pitchFamily="18" charset="0"/>
              </a:defRPr>
            </a:lvl1pPr>
            <a:lvl2pPr>
              <a:lnSpc>
                <a:spcPct val="120000"/>
              </a:lnSpc>
              <a:spcBef>
                <a:spcPts val="1800"/>
              </a:spcBef>
              <a:defRPr sz="2800" b="1">
                <a:latin typeface="Cambria Math" panose="02040503050406030204" pitchFamily="18" charset="0"/>
              </a:defRPr>
            </a:lvl2pPr>
            <a:lvl3pPr>
              <a:lnSpc>
                <a:spcPct val="120000"/>
              </a:lnSpc>
              <a:spcBef>
                <a:spcPts val="1800"/>
              </a:spcBef>
              <a:defRPr sz="2400" b="1">
                <a:latin typeface="Cambria Math" panose="02040503050406030204" pitchFamily="18" charset="0"/>
              </a:defRPr>
            </a:lvl3pPr>
            <a:lvl4pPr>
              <a:lnSpc>
                <a:spcPct val="120000"/>
              </a:lnSpc>
              <a:defRPr sz="2000" b="1"/>
            </a:lvl4pPr>
            <a:lvl5pPr>
              <a:lnSpc>
                <a:spcPct val="120000"/>
              </a:lnSpc>
              <a:defRPr sz="1600" b="1"/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 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 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 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B8BB9-551B-46B1-93C5-C9EB2AC02AA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第五章 二项式系数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866684" y="5159002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68046" y="4909247"/>
            <a:ext cx="7290054" cy="1499616"/>
          </a:xfrm>
        </p:spPr>
        <p:txBody>
          <a:bodyPr/>
          <a:lstStyle>
            <a:lvl1pPr algn="r">
              <a:defRPr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2FCB-3514-4728-90CF-052905F4639F}" type="datetime1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第五章 二项式系数</a:t>
            </a:r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>
            <a:lvl1pPr>
              <a:defRPr b="1">
                <a:latin typeface="Cambria Math" panose="02040503050406030204" pitchFamily="18" charset="0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>
            <a:lvl1pPr>
              <a:defRPr sz="3200" b="1"/>
            </a:lvl1pPr>
            <a:lvl2pPr>
              <a:defRPr sz="2800" b="1"/>
            </a:lvl2pPr>
            <a:lvl3pPr>
              <a:defRPr sz="2400" b="1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>
            <a:lvl1pPr>
              <a:defRPr sz="3200" b="1"/>
            </a:lvl1pPr>
            <a:lvl2pPr>
              <a:defRPr sz="2800" b="1"/>
            </a:lvl2pPr>
            <a:lvl3pPr>
              <a:defRPr sz="2400" b="1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F0BD-C5F3-40A3-A695-A3FDB4CDCF2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第五章 二项式系数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DE0B-1C8C-4770-AC33-206F46EFBE7B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第五章 二项式系数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33D8-DCB7-4AD5-B4EE-CAC64ACF4A6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第五章 二项式系数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67EC-D3F7-46F6-BE67-003070C001C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第五章 二项式系数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 marL="91440" indent="-91440">
              <a:buSzPct val="50000"/>
              <a:buFont typeface="Wingdings" panose="05000000000000000000" pitchFamily="2" charset="2"/>
              <a:buChar char="n"/>
              <a:defRPr sz="3200" b="1"/>
            </a:lvl1pPr>
            <a:lvl2pPr>
              <a:defRPr sz="3200" b="1"/>
            </a:lvl2pPr>
            <a:lvl3pPr>
              <a:defRPr sz="2400" b="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SzPct val="50000"/>
              <a:buFont typeface="Arial" panose="020B0604020202020204" pitchFamily="34" charset="0"/>
              <a:buNone/>
              <a:defRPr sz="32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CE7D-D20E-4D5D-8F7D-A94CA4B9926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第五章 二项式系数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BF19-98AE-4D2A-978A-2423739C109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第五章 二项式系数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189983-6AA9-40FC-8B25-8E7800199D6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zh-CN" altLang="en-US" smtClean="0"/>
              <a:t>第五章 二项式系数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B975C4C-A277-4ED7-B7A9-E9B686F78657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3.png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组合数学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29025" y="860424"/>
                <a:ext cx="7644385" cy="86265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 smtClean="0"/>
                  <a:t>四面体数：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)(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)/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𝟔</m:t>
                    </m:r>
                  </m:oMath>
                </a14:m>
                <a:r>
                  <a:rPr lang="zh-CN" altLang="en-US" sz="2000" dirty="0" smtClean="0"/>
                  <a:t>     四面体阵列点数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9025" y="860424"/>
                <a:ext cx="7644385" cy="862659"/>
              </a:xfrm>
              <a:blipFill rotWithShape="1">
                <a:blip r:embed="rId1"/>
                <a:stretch>
                  <a:fillRect l="-4" t="-73" r="8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029025" y="1965648"/>
            <a:ext cx="6595079" cy="2555244"/>
            <a:chOff x="1029025" y="1965648"/>
            <a:chExt cx="6595079" cy="2555244"/>
          </a:xfrm>
        </p:grpSpPr>
        <p:sp>
          <p:nvSpPr>
            <p:cNvPr id="62" name="文本框 61"/>
            <p:cNvSpPr txBox="1"/>
            <p:nvPr/>
          </p:nvSpPr>
          <p:spPr>
            <a:xfrm>
              <a:off x="1029025" y="4151560"/>
              <a:ext cx="537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078499" y="4151560"/>
              <a:ext cx="537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801926" y="4151560"/>
              <a:ext cx="537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65" name="椭圆 64"/>
            <p:cNvSpPr/>
            <p:nvPr/>
          </p:nvSpPr>
          <p:spPr>
            <a:xfrm>
              <a:off x="1152420" y="3861322"/>
              <a:ext cx="77586" cy="77586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1839781" y="3247983"/>
              <a:ext cx="779801" cy="690925"/>
              <a:chOff x="1787807" y="1205906"/>
              <a:chExt cx="779801" cy="690925"/>
            </a:xfrm>
          </p:grpSpPr>
          <p:grpSp>
            <p:nvGrpSpPr>
              <p:cNvPr id="84" name="组合 83"/>
              <p:cNvGrpSpPr/>
              <p:nvPr/>
            </p:nvGrpSpPr>
            <p:grpSpPr>
              <a:xfrm>
                <a:off x="1819046" y="1235978"/>
                <a:ext cx="713565" cy="618107"/>
                <a:chOff x="2687782" y="2169428"/>
                <a:chExt cx="713565" cy="618107"/>
              </a:xfrm>
            </p:grpSpPr>
            <p:sp>
              <p:nvSpPr>
                <p:cNvPr id="89" name="等腰三角形 88"/>
                <p:cNvSpPr/>
                <p:nvPr/>
              </p:nvSpPr>
              <p:spPr>
                <a:xfrm>
                  <a:off x="2687782" y="2172393"/>
                  <a:ext cx="713565" cy="615142"/>
                </a:xfrm>
                <a:prstGeom prst="triangle">
                  <a:avLst/>
                </a:prstGeom>
                <a:ln>
                  <a:solidFill>
                    <a:srgbClr val="1A85AE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90" name="直接连接符 89"/>
                <p:cNvCxnSpPr>
                  <a:endCxn id="89" idx="4"/>
                </p:cNvCxnSpPr>
                <p:nvPr/>
              </p:nvCxnSpPr>
              <p:spPr>
                <a:xfrm>
                  <a:off x="3393755" y="2435239"/>
                  <a:ext cx="7592" cy="352296"/>
                </a:xfrm>
                <a:prstGeom prst="line">
                  <a:avLst/>
                </a:prstGeom>
                <a:ln w="19050">
                  <a:solidFill>
                    <a:srgbClr val="1A85AE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/>
                <p:cNvCxnSpPr/>
                <p:nvPr/>
              </p:nvCxnSpPr>
              <p:spPr>
                <a:xfrm flipH="1" flipV="1">
                  <a:off x="3044564" y="2169428"/>
                  <a:ext cx="349191" cy="268777"/>
                </a:xfrm>
                <a:prstGeom prst="line">
                  <a:avLst/>
                </a:prstGeom>
                <a:ln w="19050">
                  <a:solidFill>
                    <a:srgbClr val="1A85AE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连接符 91"/>
                <p:cNvCxnSpPr/>
                <p:nvPr/>
              </p:nvCxnSpPr>
              <p:spPr>
                <a:xfrm flipH="1">
                  <a:off x="2687782" y="2435239"/>
                  <a:ext cx="713565" cy="351906"/>
                </a:xfrm>
                <a:prstGeom prst="line">
                  <a:avLst/>
                </a:prstGeom>
                <a:ln w="19050">
                  <a:solidFill>
                    <a:srgbClr val="1A85AE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5" name="椭圆 84"/>
              <p:cNvSpPr/>
              <p:nvPr/>
            </p:nvSpPr>
            <p:spPr>
              <a:xfrm>
                <a:off x="2486495" y="1456080"/>
                <a:ext cx="77586" cy="7758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2490022" y="1819245"/>
                <a:ext cx="77586" cy="7758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2137035" y="1205906"/>
                <a:ext cx="77586" cy="7758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1787807" y="1816602"/>
                <a:ext cx="77586" cy="7758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3229357" y="2594085"/>
              <a:ext cx="1533050" cy="1344823"/>
              <a:chOff x="1606132" y="2108459"/>
              <a:chExt cx="1533050" cy="1344823"/>
            </a:xfrm>
          </p:grpSpPr>
          <p:grpSp>
            <p:nvGrpSpPr>
              <p:cNvPr id="68" name="组合 67"/>
              <p:cNvGrpSpPr/>
              <p:nvPr/>
            </p:nvGrpSpPr>
            <p:grpSpPr>
              <a:xfrm>
                <a:off x="1639123" y="2147252"/>
                <a:ext cx="1461265" cy="1265783"/>
                <a:chOff x="2687782" y="2169428"/>
                <a:chExt cx="713565" cy="618107"/>
              </a:xfrm>
            </p:grpSpPr>
            <p:sp>
              <p:nvSpPr>
                <p:cNvPr id="80" name="等腰三角形 79"/>
                <p:cNvSpPr/>
                <p:nvPr/>
              </p:nvSpPr>
              <p:spPr>
                <a:xfrm>
                  <a:off x="2687782" y="2172393"/>
                  <a:ext cx="713565" cy="615142"/>
                </a:xfrm>
                <a:prstGeom prst="triangle">
                  <a:avLst/>
                </a:prstGeom>
                <a:ln>
                  <a:solidFill>
                    <a:srgbClr val="1A85AE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1" name="直接连接符 80"/>
                <p:cNvCxnSpPr>
                  <a:endCxn id="80" idx="4"/>
                </p:cNvCxnSpPr>
                <p:nvPr/>
              </p:nvCxnSpPr>
              <p:spPr>
                <a:xfrm>
                  <a:off x="3393755" y="2435239"/>
                  <a:ext cx="7592" cy="352296"/>
                </a:xfrm>
                <a:prstGeom prst="line">
                  <a:avLst/>
                </a:prstGeom>
                <a:ln w="19050">
                  <a:solidFill>
                    <a:srgbClr val="1A85AE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/>
                <p:cNvCxnSpPr/>
                <p:nvPr/>
              </p:nvCxnSpPr>
              <p:spPr>
                <a:xfrm flipH="1" flipV="1">
                  <a:off x="3044564" y="2169428"/>
                  <a:ext cx="349191" cy="268777"/>
                </a:xfrm>
                <a:prstGeom prst="line">
                  <a:avLst/>
                </a:prstGeom>
                <a:ln w="19050">
                  <a:solidFill>
                    <a:srgbClr val="1A85AE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/>
                <p:cNvCxnSpPr/>
                <p:nvPr/>
              </p:nvCxnSpPr>
              <p:spPr>
                <a:xfrm flipH="1">
                  <a:off x="2687782" y="2435239"/>
                  <a:ext cx="705972" cy="351906"/>
                </a:xfrm>
                <a:prstGeom prst="line">
                  <a:avLst/>
                </a:prstGeom>
                <a:ln w="19050">
                  <a:solidFill>
                    <a:srgbClr val="1A85AE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椭圆 68"/>
              <p:cNvSpPr/>
              <p:nvPr/>
            </p:nvSpPr>
            <p:spPr>
              <a:xfrm>
                <a:off x="3061596" y="3368833"/>
                <a:ext cx="77586" cy="7758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2330960" y="2108459"/>
                <a:ext cx="77586" cy="7758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1606132" y="3375696"/>
                <a:ext cx="77586" cy="7758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1980792" y="2718059"/>
                <a:ext cx="77586" cy="7758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2351877" y="3371214"/>
                <a:ext cx="77586" cy="7758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2685480" y="2728678"/>
                <a:ext cx="77586" cy="7758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3048837" y="2649761"/>
                <a:ext cx="77586" cy="7758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等腰三角形 75"/>
              <p:cNvSpPr/>
              <p:nvPr/>
            </p:nvSpPr>
            <p:spPr>
              <a:xfrm>
                <a:off x="2371274" y="2435274"/>
                <a:ext cx="713565" cy="615142"/>
              </a:xfrm>
              <a:prstGeom prst="triangle">
                <a:avLst/>
              </a:prstGeom>
              <a:noFill/>
              <a:ln>
                <a:solidFill>
                  <a:srgbClr val="1A85AE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2685889" y="2390501"/>
                <a:ext cx="77586" cy="7758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2343275" y="3002063"/>
                <a:ext cx="77586" cy="7758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3046047" y="3008442"/>
                <a:ext cx="77586" cy="7758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5" name="文本框 94"/>
            <p:cNvSpPr txBox="1"/>
            <p:nvPr/>
          </p:nvSpPr>
          <p:spPr>
            <a:xfrm>
              <a:off x="6220170" y="4151560"/>
              <a:ext cx="537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20</a:t>
              </a:r>
              <a:endParaRPr lang="zh-CN" altLang="en-US" dirty="0"/>
            </a:p>
          </p:txBody>
        </p:sp>
        <p:grpSp>
          <p:nvGrpSpPr>
            <p:cNvPr id="96" name="组合 95"/>
            <p:cNvGrpSpPr/>
            <p:nvPr/>
          </p:nvGrpSpPr>
          <p:grpSpPr>
            <a:xfrm>
              <a:off x="5372183" y="1965648"/>
              <a:ext cx="2251921" cy="1973260"/>
              <a:chOff x="3946597" y="1231930"/>
              <a:chExt cx="2251921" cy="1973260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3966497" y="1261728"/>
                <a:ext cx="2204127" cy="1909267"/>
                <a:chOff x="3966497" y="1261728"/>
                <a:chExt cx="2204127" cy="1909267"/>
              </a:xfrm>
            </p:grpSpPr>
            <p:grpSp>
              <p:nvGrpSpPr>
                <p:cNvPr id="117" name="组合 116"/>
                <p:cNvGrpSpPr>
                  <a:grpSpLocks noChangeAspect="1"/>
                </p:cNvGrpSpPr>
                <p:nvPr/>
              </p:nvGrpSpPr>
              <p:grpSpPr>
                <a:xfrm>
                  <a:off x="3966497" y="1261728"/>
                  <a:ext cx="2204127" cy="1909267"/>
                  <a:chOff x="2687782" y="2169428"/>
                  <a:chExt cx="713565" cy="618107"/>
                </a:xfrm>
              </p:grpSpPr>
              <p:sp>
                <p:nvSpPr>
                  <p:cNvPr id="120" name="等腰三角形 119"/>
                  <p:cNvSpPr/>
                  <p:nvPr/>
                </p:nvSpPr>
                <p:spPr>
                  <a:xfrm>
                    <a:off x="2687782" y="2172393"/>
                    <a:ext cx="713565" cy="615142"/>
                  </a:xfrm>
                  <a:prstGeom prst="triangle">
                    <a:avLst/>
                  </a:prstGeom>
                  <a:ln>
                    <a:solidFill>
                      <a:srgbClr val="1A85AE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21" name="直接连接符 120"/>
                  <p:cNvCxnSpPr>
                    <a:endCxn id="120" idx="4"/>
                  </p:cNvCxnSpPr>
                  <p:nvPr/>
                </p:nvCxnSpPr>
                <p:spPr>
                  <a:xfrm>
                    <a:off x="3393755" y="2435239"/>
                    <a:ext cx="7592" cy="352296"/>
                  </a:xfrm>
                  <a:prstGeom prst="line">
                    <a:avLst/>
                  </a:prstGeom>
                  <a:ln w="19050">
                    <a:solidFill>
                      <a:srgbClr val="1A85AE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直接连接符 121"/>
                  <p:cNvCxnSpPr/>
                  <p:nvPr/>
                </p:nvCxnSpPr>
                <p:spPr>
                  <a:xfrm flipH="1" flipV="1">
                    <a:off x="3044564" y="2169428"/>
                    <a:ext cx="349191" cy="268777"/>
                  </a:xfrm>
                  <a:prstGeom prst="line">
                    <a:avLst/>
                  </a:prstGeom>
                  <a:ln w="19050">
                    <a:solidFill>
                      <a:srgbClr val="1A85AE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直接连接符 122"/>
                  <p:cNvCxnSpPr/>
                  <p:nvPr/>
                </p:nvCxnSpPr>
                <p:spPr>
                  <a:xfrm flipH="1">
                    <a:off x="2687782" y="2436917"/>
                    <a:ext cx="704205" cy="350228"/>
                  </a:xfrm>
                  <a:prstGeom prst="line">
                    <a:avLst/>
                  </a:prstGeom>
                  <a:ln w="19050">
                    <a:solidFill>
                      <a:srgbClr val="1A85AE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8" name="等腰三角形 117"/>
                <p:cNvSpPr/>
                <p:nvPr/>
              </p:nvSpPr>
              <p:spPr>
                <a:xfrm>
                  <a:off x="5433608" y="1822626"/>
                  <a:ext cx="713565" cy="615142"/>
                </a:xfrm>
                <a:prstGeom prst="triangle">
                  <a:avLst/>
                </a:prstGeom>
                <a:noFill/>
                <a:ln>
                  <a:solidFill>
                    <a:srgbClr val="1A85AE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等腰三角形 118"/>
                <p:cNvSpPr>
                  <a:spLocks noChangeAspect="1"/>
                </p:cNvSpPr>
                <p:nvPr/>
              </p:nvSpPr>
              <p:spPr>
                <a:xfrm>
                  <a:off x="4648864" y="1537784"/>
                  <a:ext cx="1505168" cy="1297558"/>
                </a:xfrm>
                <a:prstGeom prst="triangle">
                  <a:avLst/>
                </a:prstGeom>
                <a:noFill/>
                <a:ln>
                  <a:solidFill>
                    <a:srgbClr val="1A85AE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8" name="椭圆 97"/>
              <p:cNvSpPr/>
              <p:nvPr/>
            </p:nvSpPr>
            <p:spPr>
              <a:xfrm>
                <a:off x="4619546" y="2796831"/>
                <a:ext cx="77586" cy="7758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5362655" y="1487320"/>
                <a:ext cx="77586" cy="7758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6114116" y="2396151"/>
                <a:ext cx="77586" cy="7758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5417016" y="2396022"/>
                <a:ext cx="77586" cy="7758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5758905" y="1783833"/>
                <a:ext cx="77586" cy="7758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6107681" y="2033743"/>
                <a:ext cx="77586" cy="7758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5396153" y="3127604"/>
                <a:ext cx="77586" cy="7758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6120932" y="3127604"/>
                <a:ext cx="77586" cy="7758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3946597" y="3127604"/>
                <a:ext cx="77586" cy="7758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5028034" y="1231930"/>
                <a:ext cx="77586" cy="7758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5367707" y="2796831"/>
                <a:ext cx="77586" cy="7758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5740309" y="2150023"/>
                <a:ext cx="77586" cy="7758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4985776" y="2150023"/>
                <a:ext cx="77586" cy="7758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6115868" y="2796831"/>
                <a:ext cx="77586" cy="7758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4671375" y="3127604"/>
                <a:ext cx="77586" cy="7758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5745071" y="2471752"/>
                <a:ext cx="77586" cy="7758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5376941" y="1838146"/>
                <a:ext cx="77586" cy="7758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/>
              <p:nvPr/>
            </p:nvSpPr>
            <p:spPr>
              <a:xfrm>
                <a:off x="4319915" y="2471752"/>
                <a:ext cx="77586" cy="7758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4683366" y="1838146"/>
                <a:ext cx="77586" cy="7758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3" name="椭圆 92"/>
            <p:cNvSpPr/>
            <p:nvPr/>
          </p:nvSpPr>
          <p:spPr>
            <a:xfrm>
              <a:off x="6478316" y="3217998"/>
              <a:ext cx="77586" cy="77586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另一种组合解释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5" y="1868224"/>
            <a:ext cx="7290055" cy="4602480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 smtClean="0"/>
              <a:t>令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n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是非负整数，且</a:t>
            </a:r>
            <a:r>
              <a:rPr lang="en-US" altLang="zh-CN" sz="2800" dirty="0" smtClean="0"/>
              <a:t>0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cs typeface="Times New Roman" panose="02020603050405020304" pitchFamily="18" charset="0"/>
              </a:rPr>
              <a:t>≤k ≤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n</a:t>
            </a:r>
            <a:br>
              <a:rPr lang="en-US" altLang="zh-CN" sz="2800" dirty="0" smtClean="0">
                <a:cs typeface="Times New Roman" panose="02020603050405020304" pitchFamily="18" charset="0"/>
              </a:rPr>
            </a:br>
            <a:r>
              <a:rPr lang="en-US" altLang="zh-CN" sz="28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p(</a:t>
            </a:r>
            <a:r>
              <a:rPr lang="en-US" altLang="zh-CN" sz="2800" dirty="0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n,k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：表示从点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(0,0)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到点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(</a:t>
            </a:r>
            <a:r>
              <a:rPr lang="en-US" altLang="zh-CN" sz="2800" dirty="0" err="1" smtClean="0">
                <a:cs typeface="Times New Roman" panose="02020603050405020304" pitchFamily="18" charset="0"/>
              </a:rPr>
              <a:t>n,k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的路径的条数，</a:t>
            </a:r>
            <a:endParaRPr lang="en-US" altLang="zh-CN" sz="28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dirty="0" smtClean="0">
                <a:cs typeface="Times New Roman" panose="02020603050405020304" pitchFamily="18" charset="0"/>
              </a:rPr>
              <a:t>其中，每条路径只能够走</a:t>
            </a:r>
            <a:r>
              <a:rPr lang="zh-CN" altLang="en-US" sz="2800" dirty="0">
                <a:cs typeface="Times New Roman" panose="02020603050405020304" pitchFamily="18" charset="0"/>
              </a:rPr>
              <a:t>两种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步子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:</a:t>
            </a:r>
            <a:br>
              <a:rPr lang="en-US" altLang="zh-CN" sz="2800" dirty="0" smtClean="0">
                <a:cs typeface="Times New Roman" panose="02020603050405020304" pitchFamily="18" charset="0"/>
              </a:rPr>
            </a:br>
            <a:r>
              <a:rPr lang="zh-CN" altLang="en-US" sz="2800" dirty="0" smtClean="0">
                <a:cs typeface="Times New Roman" panose="02020603050405020304" pitchFamily="18" charset="0"/>
              </a:rPr>
              <a:t>水平向右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(1,0)                  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斜向上     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(1,1)</a:t>
            </a:r>
            <a:endParaRPr lang="en-US" altLang="zh-CN" sz="28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dirty="0" smtClean="0">
                <a:cs typeface="Times New Roman" panose="02020603050405020304" pitchFamily="18" charset="0"/>
              </a:rPr>
              <a:t>规定：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p(0,0)=1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，</a:t>
            </a:r>
            <a:endParaRPr lang="en-US" altLang="zh-CN" sz="28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dirty="0">
                <a:cs typeface="Times New Roman" panose="02020603050405020304" pitchFamily="18" charset="0"/>
              </a:rPr>
              <a:t>易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知：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p(n,0)=1,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（必须水平移动）</a:t>
            </a:r>
            <a:endParaRPr lang="en-US" altLang="zh-CN" sz="28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            p(</a:t>
            </a:r>
            <a:r>
              <a:rPr lang="en-US" altLang="zh-CN" sz="2800" dirty="0" err="1" smtClean="0">
                <a:cs typeface="Times New Roman" panose="02020603050405020304" pitchFamily="18" charset="0"/>
              </a:rPr>
              <a:t>n,n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)=1,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（必须沿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y=x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移动）</a:t>
            </a:r>
            <a:endParaRPr lang="zh-CN" alt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241501" y="3800304"/>
            <a:ext cx="781397" cy="5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6943897" y="3326478"/>
            <a:ext cx="781397" cy="681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另一种组合解释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sz="2800" dirty="0">
                    <a:cs typeface="Times New Roman" panose="02020603050405020304" pitchFamily="18" charset="0"/>
                  </a:rPr>
                  <a:t>从点</a:t>
                </a:r>
                <a:r>
                  <a:rPr lang="en-US" altLang="zh-CN" sz="2800" dirty="0">
                    <a:cs typeface="Times New Roman" panose="02020603050405020304" pitchFamily="18" charset="0"/>
                  </a:rPr>
                  <a:t>(0,0)</a:t>
                </a:r>
                <a:r>
                  <a:rPr lang="zh-CN" altLang="en-US" sz="2800" dirty="0">
                    <a:cs typeface="Times New Roman" panose="02020603050405020304" pitchFamily="18" charset="0"/>
                  </a:rPr>
                  <a:t>到点</a:t>
                </a:r>
                <a:r>
                  <a:rPr lang="en-US" altLang="zh-CN" sz="2800" dirty="0"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dirty="0" err="1">
                    <a:cs typeface="Times New Roman" panose="02020603050405020304" pitchFamily="18" charset="0"/>
                  </a:rPr>
                  <a:t>n,k</a:t>
                </a:r>
                <a:r>
                  <a:rPr lang="en-US" altLang="zh-CN" sz="2800" dirty="0"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dirty="0"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800" dirty="0" smtClean="0">
                    <a:cs typeface="Times New Roman" panose="02020603050405020304" pitchFamily="18" charset="0"/>
                  </a:rPr>
                  <a:t>路径，有两种选择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en-US" altLang="zh-CN" sz="2800" dirty="0" err="1" smtClean="0"/>
                  <a:t>i</a:t>
                </a:r>
                <a:r>
                  <a:rPr lang="zh-CN" altLang="en-US" sz="2800" dirty="0" smtClean="0"/>
                  <a:t>）从</a:t>
                </a:r>
                <a:r>
                  <a:rPr lang="zh-CN" altLang="en-US" sz="2800" dirty="0">
                    <a:cs typeface="Times New Roman" panose="02020603050405020304" pitchFamily="18" charset="0"/>
                  </a:rPr>
                  <a:t>点</a:t>
                </a:r>
                <a:r>
                  <a:rPr lang="en-US" altLang="zh-CN" sz="2800" dirty="0">
                    <a:cs typeface="Times New Roman" panose="02020603050405020304" pitchFamily="18" charset="0"/>
                  </a:rPr>
                  <a:t>(0,0)</a:t>
                </a:r>
                <a:r>
                  <a:rPr lang="zh-CN" altLang="en-US" sz="2800" dirty="0">
                    <a:cs typeface="Times New Roman" panose="02020603050405020304" pitchFamily="18" charset="0"/>
                  </a:rPr>
                  <a:t>到点</a:t>
                </a:r>
                <a:r>
                  <a:rPr lang="en-US" altLang="zh-CN" sz="2800" dirty="0"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dirty="0" smtClean="0">
                    <a:cs typeface="Times New Roman" panose="02020603050405020304" pitchFamily="18" charset="0"/>
                  </a:rPr>
                  <a:t>n-1,k)</a:t>
                </a:r>
                <a:r>
                  <a:rPr lang="zh-CN" altLang="en-US" sz="2800" dirty="0" smtClean="0">
                    <a:cs typeface="Times New Roman" panose="02020603050405020304" pitchFamily="18" charset="0"/>
                  </a:rPr>
                  <a:t>，再水平右移至</a:t>
                </a:r>
                <a:r>
                  <a:rPr lang="en-US" altLang="zh-CN" sz="2800" dirty="0" smtClean="0"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dirty="0" err="1" smtClean="0">
                    <a:cs typeface="Times New Roman" panose="02020603050405020304" pitchFamily="18" charset="0"/>
                  </a:rPr>
                  <a:t>n,k</a:t>
                </a:r>
                <a:r>
                  <a:rPr lang="en-US" altLang="zh-CN" sz="2800" dirty="0" smtClean="0"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dirty="0" smtClean="0">
                    <a:cs typeface="Times New Roman" panose="02020603050405020304" pitchFamily="18" charset="0"/>
                  </a:rPr>
                  <a:t>；</a:t>
                </a:r>
                <a:endParaRPr lang="en-US" altLang="zh-CN" sz="2800" dirty="0" smtClean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 smtClean="0"/>
                  <a:t>Ii</a:t>
                </a:r>
                <a:r>
                  <a:rPr lang="zh-CN" altLang="en-US" sz="2800" dirty="0" smtClean="0"/>
                  <a:t>）从</a:t>
                </a:r>
                <a:r>
                  <a:rPr lang="zh-CN" altLang="en-US" sz="2800" dirty="0">
                    <a:cs typeface="Times New Roman" panose="02020603050405020304" pitchFamily="18" charset="0"/>
                  </a:rPr>
                  <a:t>点</a:t>
                </a:r>
                <a:r>
                  <a:rPr lang="en-US" altLang="zh-CN" sz="2800" dirty="0">
                    <a:cs typeface="Times New Roman" panose="02020603050405020304" pitchFamily="18" charset="0"/>
                  </a:rPr>
                  <a:t>(0,0)</a:t>
                </a:r>
                <a:r>
                  <a:rPr lang="zh-CN" altLang="en-US" sz="2800" dirty="0">
                    <a:cs typeface="Times New Roman" panose="02020603050405020304" pitchFamily="18" charset="0"/>
                  </a:rPr>
                  <a:t>到点</a:t>
                </a:r>
                <a:r>
                  <a:rPr lang="en-US" altLang="zh-CN" sz="2800" dirty="0"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dirty="0" smtClean="0">
                    <a:cs typeface="Times New Roman" panose="02020603050405020304" pitchFamily="18" charset="0"/>
                  </a:rPr>
                  <a:t>n-1,k-1)</a:t>
                </a:r>
                <a:r>
                  <a:rPr lang="zh-CN" altLang="en-US" sz="2800" dirty="0"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800" dirty="0" smtClean="0">
                    <a:cs typeface="Times New Roman" panose="02020603050405020304" pitchFamily="18" charset="0"/>
                  </a:rPr>
                  <a:t>再斜向上移</a:t>
                </a:r>
                <a:r>
                  <a:rPr lang="zh-CN" altLang="en-US" sz="2800" dirty="0">
                    <a:cs typeface="Times New Roman" panose="02020603050405020304" pitchFamily="18" charset="0"/>
                  </a:rPr>
                  <a:t>至</a:t>
                </a:r>
                <a:r>
                  <a:rPr lang="en-US" altLang="zh-CN" sz="2800" dirty="0"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dirty="0" err="1">
                    <a:cs typeface="Times New Roman" panose="02020603050405020304" pitchFamily="18" charset="0"/>
                  </a:rPr>
                  <a:t>n,k</a:t>
                </a:r>
                <a:r>
                  <a:rPr lang="en-US" altLang="zh-CN" sz="2800" dirty="0"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dirty="0">
                    <a:cs typeface="Times New Roman" panose="02020603050405020304" pitchFamily="18" charset="0"/>
                  </a:rPr>
                  <a:t>；</a:t>
                </a:r>
                <a:endParaRPr lang="en-US" altLang="zh-CN" sz="2800" dirty="0">
                  <a:cs typeface="Times New Roman" panose="02020603050405020304" pitchFamily="18" charset="0"/>
                </a:endParaRPr>
              </a:p>
              <a:p>
                <a:r>
                  <a:rPr lang="zh-CN" altLang="en-US" sz="2800" dirty="0" smtClean="0">
                    <a:cs typeface="Times New Roman" panose="02020603050405020304" pitchFamily="18" charset="0"/>
                  </a:rPr>
                  <a:t>由加法原理：</a:t>
                </a:r>
                <a:r>
                  <a:rPr lang="en-US" altLang="zh-CN" sz="2800" dirty="0" smtClean="0">
                    <a:cs typeface="Times New Roman" panose="02020603050405020304" pitchFamily="18" charset="0"/>
                  </a:rPr>
                  <a:t>p(</a:t>
                </a:r>
                <a:r>
                  <a:rPr lang="en-US" altLang="zh-CN" sz="2800" dirty="0" err="1" smtClean="0">
                    <a:cs typeface="Times New Roman" panose="02020603050405020304" pitchFamily="18" charset="0"/>
                  </a:rPr>
                  <a:t>n,k</a:t>
                </a:r>
                <a:r>
                  <a:rPr lang="en-US" altLang="zh-CN" sz="2800" dirty="0" smtClean="0">
                    <a:cs typeface="Times New Roman" panose="02020603050405020304" pitchFamily="18" charset="0"/>
                  </a:rPr>
                  <a:t>)=p(n-1,k)+p(n-1,k-1)</a:t>
                </a:r>
                <a:endParaRPr lang="en-US" altLang="zh-CN" sz="2800" dirty="0" smtClean="0">
                  <a:cs typeface="Times New Roman" panose="02020603050405020304" pitchFamily="18" charset="0"/>
                </a:endParaRPr>
              </a:p>
              <a:p>
                <a:r>
                  <a:rPr lang="zh-CN" altLang="en-US" sz="2800" dirty="0" smtClean="0"/>
                  <a:t>即</a:t>
                </a:r>
                <a:r>
                  <a:rPr lang="en-US" altLang="zh-CN" sz="2800" dirty="0" smtClean="0"/>
                  <a:t>p(</a:t>
                </a:r>
                <a:r>
                  <a:rPr lang="en-US" altLang="zh-CN" sz="2800" dirty="0" err="1" smtClean="0"/>
                  <a:t>n,k</a:t>
                </a:r>
                <a:r>
                  <a:rPr lang="en-US" altLang="zh-CN" sz="2800" dirty="0" smtClean="0"/>
                  <a:t>)</a:t>
                </a:r>
                <a:r>
                  <a:rPr lang="zh-CN" altLang="en-US" sz="2800" dirty="0" smtClean="0"/>
                  <a:t>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800" dirty="0" smtClean="0"/>
                  <a:t>有相同的递推式和相同的初值，从而</a:t>
                </a:r>
                <a:r>
                  <a:rPr lang="en-US" altLang="zh-CN" sz="2800" dirty="0"/>
                  <a:t>p(</a:t>
                </a:r>
                <a:r>
                  <a:rPr lang="en-US" altLang="zh-CN" sz="2800" dirty="0" err="1"/>
                  <a:t>n,k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)=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/>
              <a:t>二项式定理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二项式定理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  </a:t>
                </a:r>
                <a:r>
                  <a:rPr lang="zh-CN" altLang="en-US" dirty="0" smtClean="0"/>
                  <a:t>令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是一个正整数。对所有的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，有</a:t>
                </a:r>
                <a:br>
                  <a:rPr lang="en-US" altLang="zh-CN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  <m:r>
                            <a:rPr lang="en-US" altLang="zh-CN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𝒌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altLang="zh-CN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证明一：乘法分配律展开，再合并同类项。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证明二：归纳法。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等价形式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US" altLang="zh-CN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i="1">
                        <a:solidFill>
                          <a:srgbClr val="33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zh-CN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en-US" altLang="zh-CN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US" altLang="zh-CN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i="1">
                        <a:solidFill>
                          <a:srgbClr val="33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zh-CN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en-US" altLang="zh-CN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US" altLang="zh-CN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i="1">
                        <a:solidFill>
                          <a:srgbClr val="33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zh-CN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en-US" altLang="zh-CN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特殊情形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令</a:t>
                </a:r>
                <a:r>
                  <a:rPr lang="en-US" altLang="zh-CN" dirty="0" smtClean="0"/>
                  <a:t>y=1</a:t>
                </a:r>
                <a:r>
                  <a:rPr lang="zh-CN" altLang="en-US" dirty="0" smtClean="0"/>
                  <a:t>，得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推论：</a:t>
                </a:r>
                <a:r>
                  <a:rPr lang="en-US" altLang="zh-CN" dirty="0" smtClean="0"/>
                  <a:t>     </a:t>
                </a:r>
                <a:r>
                  <a:rPr lang="zh-CN" altLang="en-US" dirty="0" smtClean="0"/>
                  <a:t>令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是一个正整数。对所有的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，</a:t>
                </a:r>
                <a:r>
                  <a:rPr lang="zh-CN" altLang="en-US" dirty="0"/>
                  <a:t>有</a:t>
                </a:r>
                <a:br>
                  <a:rPr lang="en-US" altLang="zh-CN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𝒌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sup>
                          </m:sSup>
                        </m:e>
                      </m:nary>
                      <m:r>
                        <a:rPr lang="en-US" altLang="zh-CN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𝒌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相关恒等式（一）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22726" y="2282598"/>
                <a:ext cx="6780794" cy="11495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(1)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altLang="zh-CN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2726" y="2282598"/>
                <a:ext cx="6780794" cy="1149592"/>
              </a:xfrm>
              <a:blipFill rotWithShape="1">
                <a:blip r:embed="rId1"/>
                <a:stretch>
                  <a:fillRect l="-6" t="-35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90836" y="3768451"/>
            <a:ext cx="7402289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folHlink"/>
                </a:solidFill>
                <a:latin typeface="Cambria Math" panose="02040503050406030204" pitchFamily="18" charset="0"/>
              </a:rPr>
              <a:t>对应着二项式定理中：</a:t>
            </a:r>
            <a:r>
              <a:rPr lang="en-US" altLang="zh-CN" sz="2800" b="1" dirty="0">
                <a:solidFill>
                  <a:schemeClr val="folHlin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altLang="zh-CN" sz="2800" b="1" i="1" dirty="0">
                <a:solidFill>
                  <a:schemeClr val="folHlin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800" b="1" dirty="0">
                <a:solidFill>
                  <a:schemeClr val="folHlin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1</a:t>
            </a:r>
            <a:r>
              <a:rPr lang="zh-CN" altLang="en-US" sz="2800" b="1" dirty="0">
                <a:solidFill>
                  <a:schemeClr val="folHlink"/>
                </a:solidFill>
                <a:latin typeface="Cambria Math" panose="02040503050406030204" pitchFamily="18" charset="0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altLang="zh-CN" sz="2800" b="1" i="1" dirty="0">
                <a:solidFill>
                  <a:schemeClr val="folHlin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800" b="1" dirty="0">
                <a:solidFill>
                  <a:schemeClr val="folHlin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altLang="zh-CN" sz="2800" b="1" dirty="0" smtClean="0">
                <a:solidFill>
                  <a:schemeClr val="folHlin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sz="2800" b="1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  <a:t>；</a:t>
            </a:r>
            <a:endParaRPr lang="en-US" altLang="zh-CN" sz="2800" b="1" dirty="0">
              <a:solidFill>
                <a:schemeClr val="folHlin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如果</a:t>
            </a:r>
            <a:r>
              <a:rPr lang="en-US" altLang="zh-CN" sz="28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zh-CN" altLang="en-US" sz="2800" b="1" dirty="0">
                <a:solidFill>
                  <a:srgbClr val="0070C0"/>
                </a:solidFill>
                <a:latin typeface="Cambria Math" panose="02040503050406030204" pitchFamily="18" charset="0"/>
              </a:rPr>
              <a:t>是</a:t>
            </a:r>
            <a:r>
              <a:rPr lang="en-US" altLang="zh-CN" sz="28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zh-CN" altLang="en-US" sz="2800" b="1" dirty="0">
                <a:solidFill>
                  <a:srgbClr val="0070C0"/>
                </a:solidFill>
                <a:latin typeface="Cambria Math" panose="02040503050406030204" pitchFamily="18" charset="0"/>
              </a:rPr>
              <a:t>个元素的集合，则</a:t>
            </a:r>
            <a:r>
              <a:rPr lang="en-US" altLang="zh-CN" sz="28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zh-CN" altLang="en-US" sz="2800" b="1" dirty="0">
                <a:solidFill>
                  <a:srgbClr val="0070C0"/>
                </a:solidFill>
                <a:latin typeface="Cambria Math" panose="02040503050406030204" pitchFamily="18" charset="0"/>
              </a:rPr>
              <a:t>的所有组合有多少个？</a:t>
            </a:r>
            <a:endParaRPr lang="zh-CN" altLang="en-US" sz="2800" b="1" dirty="0">
              <a:solidFill>
                <a:srgbClr val="0070C0"/>
              </a:solidFill>
              <a:latin typeface="Cambria Math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相关恒等式（一）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22726" y="2282598"/>
                <a:ext cx="6780794" cy="11495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(1)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altLang="zh-CN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2726" y="2282598"/>
                <a:ext cx="6780794" cy="1149592"/>
              </a:xfrm>
              <a:blipFill rotWithShape="1">
                <a:blip r:embed="rId1"/>
                <a:stretch>
                  <a:fillRect l="-6" t="-35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90836" y="3768451"/>
            <a:ext cx="7402289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folHlink"/>
                </a:solidFill>
                <a:latin typeface="Cambria Math" panose="02040503050406030204" pitchFamily="18" charset="0"/>
              </a:rPr>
              <a:t>对应着二项式定理中：</a:t>
            </a:r>
            <a:r>
              <a:rPr lang="en-US" altLang="zh-CN" sz="2800" b="1" dirty="0">
                <a:solidFill>
                  <a:schemeClr val="folHlin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altLang="zh-CN" sz="2800" b="1" i="1" dirty="0">
                <a:solidFill>
                  <a:schemeClr val="folHlin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800" b="1" dirty="0">
                <a:solidFill>
                  <a:schemeClr val="folHlin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1</a:t>
            </a:r>
            <a:r>
              <a:rPr lang="zh-CN" altLang="en-US" sz="2800" b="1" dirty="0">
                <a:solidFill>
                  <a:schemeClr val="folHlink"/>
                </a:solidFill>
                <a:latin typeface="Cambria Math" panose="02040503050406030204" pitchFamily="18" charset="0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altLang="zh-CN" sz="2800" b="1" i="1" dirty="0">
                <a:solidFill>
                  <a:schemeClr val="folHlin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800" b="1" dirty="0">
                <a:solidFill>
                  <a:schemeClr val="folHlin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altLang="zh-CN" sz="2800" b="1" dirty="0" smtClean="0">
                <a:solidFill>
                  <a:schemeClr val="folHlin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sz="2800" b="1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  <a:t>；</a:t>
            </a:r>
            <a:endParaRPr lang="en-US" altLang="zh-CN" sz="2800" b="1" dirty="0">
              <a:solidFill>
                <a:schemeClr val="folHlin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如果</a:t>
            </a:r>
            <a:r>
              <a:rPr lang="en-US" altLang="zh-CN" sz="28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zh-CN" altLang="en-US" sz="2800" b="1" dirty="0">
                <a:solidFill>
                  <a:srgbClr val="0070C0"/>
                </a:solidFill>
                <a:latin typeface="Cambria Math" panose="02040503050406030204" pitchFamily="18" charset="0"/>
              </a:rPr>
              <a:t>是</a:t>
            </a:r>
            <a:r>
              <a:rPr lang="en-US" altLang="zh-CN" sz="28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zh-CN" altLang="en-US" sz="2800" b="1" dirty="0">
                <a:solidFill>
                  <a:srgbClr val="0070C0"/>
                </a:solidFill>
                <a:latin typeface="Cambria Math" panose="02040503050406030204" pitchFamily="18" charset="0"/>
              </a:rPr>
              <a:t>个元素的集合，则</a:t>
            </a:r>
            <a:r>
              <a:rPr lang="en-US" altLang="zh-CN" sz="28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zh-CN" altLang="en-US" sz="2800" b="1" dirty="0">
                <a:solidFill>
                  <a:srgbClr val="0070C0"/>
                </a:solidFill>
                <a:latin typeface="Cambria Math" panose="02040503050406030204" pitchFamily="18" charset="0"/>
              </a:rPr>
              <a:t>的所有组合有多少个？</a:t>
            </a:r>
            <a:endParaRPr lang="zh-CN" altLang="en-US" sz="2800" b="1" dirty="0">
              <a:solidFill>
                <a:srgbClr val="0070C0"/>
              </a:solidFill>
              <a:latin typeface="Cambria Math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相关恒等式（</a:t>
            </a:r>
            <a:r>
              <a:rPr lang="zh-CN" altLang="en-US" dirty="0"/>
              <a:t>二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/>
              <p:cNvSpPr txBox="1"/>
              <p:nvPr/>
            </p:nvSpPr>
            <p:spPr>
              <a:xfrm>
                <a:off x="856188" y="1912313"/>
                <a:ext cx="7201962" cy="2074896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 fontScale="92500"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32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430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8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310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45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025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71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8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(2)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(−</m:t>
                        </m:r>
                        <m: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endParaRPr lang="en-US" altLang="zh-CN" sz="28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2800" dirty="0"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dirty="0" smtClean="0"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dirty="0">
                    <a:cs typeface="Times New Roman" panose="02020603050405020304" pitchFamily="18" charset="0"/>
                  </a:rPr>
                  <a:t>’)</a:t>
                </a:r>
                <a:r>
                  <a:rPr lang="en-US" altLang="zh-CN" sz="2800" dirty="0" smtClean="0"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88" y="1912313"/>
                <a:ext cx="7201962" cy="2074896"/>
              </a:xfrm>
              <a:prstGeom prst="rect">
                <a:avLst/>
              </a:prstGeom>
              <a:blipFill rotWithShape="1">
                <a:blip r:embed="rId1"/>
                <a:stretch>
                  <a:fillRect l="-3" t="-16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964798" y="4064912"/>
            <a:ext cx="743494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folHlink"/>
                </a:solidFill>
                <a:latin typeface="Cambria Math" panose="02040503050406030204" pitchFamily="18" charset="0"/>
              </a:rPr>
              <a:t>对应着二项式定理中：</a:t>
            </a:r>
            <a:r>
              <a:rPr lang="en-US" altLang="zh-CN" sz="2800" b="1" dirty="0">
                <a:solidFill>
                  <a:schemeClr val="folHlink"/>
                </a:solidFill>
                <a:latin typeface="Cambria Math" panose="02040503050406030204" pitchFamily="18" charset="0"/>
              </a:rPr>
              <a:t>x = 1</a:t>
            </a:r>
            <a:r>
              <a:rPr lang="zh-CN" altLang="en-US" sz="2800" b="1" dirty="0">
                <a:solidFill>
                  <a:schemeClr val="folHlink"/>
                </a:solidFill>
                <a:latin typeface="Cambria Math" panose="02040503050406030204" pitchFamily="18" charset="0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Cambria Math" panose="02040503050406030204" pitchFamily="18" charset="0"/>
              </a:rPr>
              <a:t>y = -1</a:t>
            </a:r>
            <a:endParaRPr lang="en-US" altLang="zh-CN" sz="2800" b="1" dirty="0">
              <a:solidFill>
                <a:schemeClr val="folHlink"/>
              </a:solidFill>
              <a:latin typeface="Cambria Math" panose="02040503050406030204" pitchFamily="18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0C0"/>
                </a:solidFill>
                <a:latin typeface="Cambria Math" panose="02040503050406030204" pitchFamily="18" charset="0"/>
              </a:rPr>
              <a:t>S</a:t>
            </a:r>
            <a:r>
              <a:rPr lang="zh-CN" altLang="en-US" sz="2800" b="1" dirty="0">
                <a:solidFill>
                  <a:srgbClr val="0070C0"/>
                </a:solidFill>
                <a:latin typeface="Cambria Math" panose="02040503050406030204" pitchFamily="18" charset="0"/>
              </a:rPr>
              <a:t>的具有偶数个元素的组合有多少个？具有奇数个元素的组合有多少个？</a:t>
            </a:r>
            <a:endParaRPr lang="en-US" altLang="zh-CN" sz="2800" b="1" dirty="0">
              <a:solidFill>
                <a:srgbClr val="0070C0"/>
              </a:solidFill>
              <a:latin typeface="Cambria Math" panose="02040503050406030204" pitchFamily="18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70C0"/>
                </a:solidFill>
                <a:latin typeface="Cambria Math" panose="02040503050406030204" pitchFamily="18" charset="0"/>
              </a:rPr>
              <a:t>可否建立奇组合与偶组合之间的一一对应？</a:t>
            </a:r>
            <a:endParaRPr lang="zh-CN" altLang="en-US" sz="2800" b="1" dirty="0">
              <a:solidFill>
                <a:srgbClr val="0070C0"/>
              </a:solidFill>
              <a:latin typeface="Cambria Math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</a:t>
            </a:r>
            <a:r>
              <a:rPr lang="zh-CN" altLang="en-US" dirty="0" smtClean="0"/>
              <a:t>项式系数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 </a:t>
            </a:r>
            <a:r>
              <a:rPr lang="en-US" altLang="zh-CN" dirty="0" smtClean="0"/>
              <a:t>Pascal</a:t>
            </a:r>
            <a:r>
              <a:rPr lang="zh-CN" altLang="en-US" dirty="0" smtClean="0"/>
              <a:t>公式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二项式定理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二项式系数的单峰性</a:t>
            </a:r>
            <a:endParaRPr lang="en-US" altLang="zh-CN" dirty="0" smtClean="0"/>
          </a:p>
          <a:p>
            <a:r>
              <a:rPr lang="en-US" altLang="zh-CN" dirty="0" smtClean="0"/>
              <a:t>4 </a:t>
            </a:r>
            <a:r>
              <a:rPr lang="zh-CN" altLang="en-US" dirty="0" smtClean="0"/>
              <a:t>多项式定理</a:t>
            </a:r>
            <a:endParaRPr lang="en-US" altLang="zh-CN" dirty="0" smtClean="0"/>
          </a:p>
          <a:p>
            <a:r>
              <a:rPr lang="en-US" altLang="zh-CN" dirty="0" smtClean="0"/>
              <a:t>5 </a:t>
            </a:r>
            <a:r>
              <a:rPr lang="zh-CN" altLang="en-US" dirty="0" smtClean="0"/>
              <a:t>牛顿二项式</a:t>
            </a:r>
            <a:r>
              <a:rPr lang="zh-CN" altLang="en-US" dirty="0" smtClean="0"/>
              <a:t>定理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相关恒等式（</a:t>
            </a:r>
            <a:r>
              <a:rPr lang="zh-CN" altLang="en-US" dirty="0"/>
              <a:t>三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16169" y="2084832"/>
                <a:ext cx="6297012" cy="100455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dirty="0" smtClean="0">
                    <a:cs typeface="Times New Roman" panose="02020603050405020304" pitchFamily="18" charset="0"/>
                  </a:rPr>
                  <a:t>(3)        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𝒌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6169" y="2084832"/>
                <a:ext cx="6297012" cy="1004551"/>
              </a:xfrm>
              <a:blipFill rotWithShape="1">
                <a:blip r:embed="rId1"/>
                <a:stretch>
                  <a:fillRect l="-3" t="-13" r="9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76172" y="3393167"/>
            <a:ext cx="68797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70C0"/>
                </a:solidFill>
                <a:latin typeface="Cambria Math" panose="02040503050406030204" pitchFamily="18" charset="0"/>
              </a:rPr>
              <a:t>从</a:t>
            </a:r>
            <a:r>
              <a:rPr lang="en-US" altLang="zh-CN" sz="2800" b="1" dirty="0">
                <a:solidFill>
                  <a:srgbClr val="0070C0"/>
                </a:solidFill>
                <a:latin typeface="Cambria Math" panose="02040503050406030204" pitchFamily="18" charset="0"/>
              </a:rPr>
              <a:t>n</a:t>
            </a:r>
            <a:r>
              <a:rPr lang="zh-CN" altLang="en-US" sz="2800" b="1" dirty="0">
                <a:solidFill>
                  <a:srgbClr val="0070C0"/>
                </a:solidFill>
                <a:latin typeface="Cambria Math" panose="02040503050406030204" pitchFamily="18" charset="0"/>
              </a:rPr>
              <a:t>个人中挑选</a:t>
            </a:r>
            <a:r>
              <a:rPr lang="en-US" altLang="zh-CN" sz="2800" b="1" dirty="0">
                <a:solidFill>
                  <a:srgbClr val="0070C0"/>
                </a:solidFill>
                <a:latin typeface="Cambria Math" panose="02040503050406030204" pitchFamily="18" charset="0"/>
              </a:rPr>
              <a:t>k</a:t>
            </a:r>
            <a:r>
              <a:rPr lang="zh-CN" altLang="en-US" sz="2800" b="1" dirty="0">
                <a:solidFill>
                  <a:srgbClr val="0070C0"/>
                </a:solidFill>
                <a:latin typeface="Cambria Math" panose="02040503050406030204" pitchFamily="18" charset="0"/>
              </a:rPr>
              <a:t>个人组成一个队，并选择一人为队长，有多少种组合？</a:t>
            </a:r>
            <a:endParaRPr lang="zh-CN" altLang="en-US" sz="2800" b="1" dirty="0">
              <a:solidFill>
                <a:srgbClr val="0070C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2"/>
              <p:cNvSpPr txBox="1"/>
              <p:nvPr/>
            </p:nvSpPr>
            <p:spPr>
              <a:xfrm>
                <a:off x="876173" y="4733679"/>
                <a:ext cx="3881898" cy="1141434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32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430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8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310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45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025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71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800" dirty="0" smtClean="0">
                    <a:cs typeface="Times New Roman" panose="02020603050405020304" pitchFamily="18" charset="0"/>
                  </a:rPr>
                  <a:t>(4)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e>
                              </m:mr>
                            </m:m>
                          </m:e>
                        </m:d>
                      </m:e>
                    </m:nary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sz="2800" dirty="0" smtClean="0"/>
                  <a:t> ?</a:t>
                </a:r>
                <a:endParaRPr lang="en-US" altLang="zh-CN" sz="2800" dirty="0" smtClean="0"/>
              </a:p>
            </p:txBody>
          </p:sp>
        </mc:Choice>
        <mc:Fallback>
          <p:sp>
            <p:nvSpPr>
              <p:cNvPr id="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73" y="4733679"/>
                <a:ext cx="3881898" cy="1141434"/>
              </a:xfrm>
              <a:prstGeom prst="rect">
                <a:avLst/>
              </a:prstGeom>
              <a:blipFill rotWithShape="1">
                <a:blip r:embed="rId2"/>
                <a:stretch>
                  <a:fillRect l="-13" t="-3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2"/>
              <p:cNvSpPr txBox="1"/>
              <p:nvPr/>
            </p:nvSpPr>
            <p:spPr>
              <a:xfrm>
                <a:off x="4316058" y="4894481"/>
                <a:ext cx="1167050" cy="65792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32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430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8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310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45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025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71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altLang="zh-CN" sz="2800" dirty="0" smtClean="0"/>
              </a:p>
            </p:txBody>
          </p:sp>
        </mc:Choice>
        <mc:Fallback>
          <p:sp>
            <p:nvSpPr>
              <p:cNvPr id="9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058" y="4894481"/>
                <a:ext cx="1167050" cy="657928"/>
              </a:xfrm>
              <a:prstGeom prst="rect">
                <a:avLst/>
              </a:prstGeom>
              <a:blipFill rotWithShape="1">
                <a:blip r:embed="rId3"/>
                <a:stretch>
                  <a:fillRect l="-51" t="-81" r="44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  <p:bldP spid="9" grpId="0" animBg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相关恒等式（四）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934650" y="4070497"/>
                <a:ext cx="7645823" cy="1211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zh-CN" altLang="en-US" sz="2400" b="1" dirty="0" smtClean="0">
                    <a:solidFill>
                      <a:schemeClr val="folHlink"/>
                    </a:solidFill>
                    <a:latin typeface="Cambria Math" panose="02040503050406030204" pitchFamily="18" charset="0"/>
                  </a:rPr>
                  <a:t>对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 smtClean="0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zh-CN" sz="2400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  <m:e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solidFill>
                                      <a:srgbClr val="9966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solidFill>
                                        <a:srgbClr val="9966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>
                                      <a:solidFill>
                                        <a:srgbClr val="9966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b="1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24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400" b="1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24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400" b="1" dirty="0" smtClean="0">
                    <a:solidFill>
                      <a:srgbClr val="996600"/>
                    </a:solidFill>
                    <a:latin typeface="Cambria Math" panose="02040503050406030204" pitchFamily="18" charset="0"/>
                  </a:rPr>
                  <a:t>两边同时求导得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zh-CN" sz="2400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  <m:e>
                        <m:r>
                          <a:rPr lang="en-US" altLang="zh-CN" sz="2400" b="1" i="1" smtClean="0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solidFill>
                                      <a:srgbClr val="9966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solidFill>
                                        <a:srgbClr val="9966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>
                                      <a:solidFill>
                                        <a:srgbClr val="9966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  <m:r>
                              <a:rPr lang="en-US" altLang="zh-CN" sz="2400" b="1" i="1" smtClean="0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en-US" altLang="zh-CN" sz="24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b="1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24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400" b="1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24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en-US" altLang="zh-CN" sz="2400" b="1" i="1" smtClean="0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400" b="1" dirty="0" smtClean="0">
                    <a:solidFill>
                      <a:srgbClr val="996600"/>
                    </a:solidFill>
                    <a:latin typeface="Cambria Math" panose="02040503050406030204" pitchFamily="18" charset="0"/>
                  </a:rPr>
                  <a:t>，再令</a:t>
                </a:r>
                <a:r>
                  <a:rPr lang="en-US" altLang="zh-CN" sz="2400" b="1" dirty="0" smtClean="0">
                    <a:solidFill>
                      <a:srgbClr val="996600"/>
                    </a:solidFill>
                    <a:latin typeface="Cambria Math" panose="02040503050406030204" pitchFamily="18" charset="0"/>
                  </a:rPr>
                  <a:t>x=1</a:t>
                </a:r>
                <a:r>
                  <a:rPr lang="zh-CN" altLang="en-US" sz="2400" b="1" dirty="0" smtClean="0">
                    <a:solidFill>
                      <a:srgbClr val="996600"/>
                    </a:solidFill>
                    <a:latin typeface="Cambria Math" panose="02040503050406030204" pitchFamily="18" charset="0"/>
                  </a:rPr>
                  <a:t>。</a:t>
                </a:r>
                <a:endParaRPr lang="zh-CN" altLang="en-US" sz="2400" b="1" dirty="0">
                  <a:solidFill>
                    <a:srgbClr val="9966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50" y="4070497"/>
                <a:ext cx="7645823" cy="1211998"/>
              </a:xfrm>
              <a:prstGeom prst="rect">
                <a:avLst/>
              </a:prstGeom>
              <a:blipFill rotWithShape="1">
                <a:blip r:embed="rId1"/>
                <a:stretch>
                  <a:fillRect l="-7" t="-12" r="5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2"/>
              <p:cNvSpPr txBox="1"/>
              <p:nvPr/>
            </p:nvSpPr>
            <p:spPr>
              <a:xfrm>
                <a:off x="934650" y="1740854"/>
                <a:ext cx="7123500" cy="1141434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32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430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8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310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45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025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71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800" dirty="0" smtClean="0">
                    <a:cs typeface="Times New Roman" panose="02020603050405020304" pitchFamily="18" charset="0"/>
                  </a:rPr>
                  <a:t>(4)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e>
                              </m:mr>
                            </m:m>
                          </m:e>
                        </m:d>
                      </m:e>
                    </m:nary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altLang="zh-CN" sz="2800" dirty="0" smtClean="0"/>
              </a:p>
            </p:txBody>
          </p:sp>
        </mc:Choice>
        <mc:Fallback>
          <p:sp>
            <p:nvSpPr>
              <p:cNvPr id="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50" y="1740854"/>
                <a:ext cx="7123500" cy="1141434"/>
              </a:xfrm>
              <a:prstGeom prst="rect">
                <a:avLst/>
              </a:prstGeom>
              <a:blipFill rotWithShape="1">
                <a:blip r:embed="rId2"/>
                <a:stretch>
                  <a:fillRect l="-8" t="-28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934650" y="5406264"/>
            <a:ext cx="71933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Cambria Math" panose="02040503050406030204" pitchFamily="18" charset="0"/>
              </a:rPr>
              <a:t>从</a:t>
            </a:r>
            <a:r>
              <a:rPr lang="en-US" altLang="zh-CN" sz="2400" b="1" dirty="0">
                <a:solidFill>
                  <a:srgbClr val="0070C0"/>
                </a:solidFill>
                <a:latin typeface="Cambria Math" panose="02040503050406030204" pitchFamily="18" charset="0"/>
              </a:rPr>
              <a:t>n</a:t>
            </a:r>
            <a:r>
              <a:rPr lang="zh-CN" altLang="en-US" sz="2400" b="1" dirty="0">
                <a:solidFill>
                  <a:srgbClr val="0070C0"/>
                </a:solidFill>
                <a:latin typeface="Cambria Math" panose="02040503050406030204" pitchFamily="18" charset="0"/>
              </a:rPr>
              <a:t>个人中挑选</a:t>
            </a:r>
            <a:r>
              <a:rPr lang="en-US" altLang="zh-CN" sz="2400" b="1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k</a:t>
            </a:r>
            <a:r>
              <a:rPr lang="zh-CN" altLang="en-US" sz="2400" b="1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k=1, 2</a:t>
            </a:r>
            <a:r>
              <a:rPr lang="en-US" altLang="zh-CN" sz="2400" b="1" dirty="0">
                <a:solidFill>
                  <a:srgbClr val="0070C0"/>
                </a:solidFill>
                <a:latin typeface="Cambria Math" panose="02040503050406030204" pitchFamily="18" charset="0"/>
              </a:rPr>
              <a:t>, </a:t>
            </a:r>
            <a:r>
              <a:rPr lang="en-US" altLang="zh-CN" sz="2400" b="1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···, n</a:t>
            </a:r>
            <a:r>
              <a:rPr lang="zh-CN" altLang="en-US" sz="2400" b="1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）个人</a:t>
            </a:r>
            <a:r>
              <a:rPr lang="zh-CN" altLang="en-US" sz="2400" b="1" dirty="0">
                <a:solidFill>
                  <a:srgbClr val="0070C0"/>
                </a:solidFill>
                <a:latin typeface="Cambria Math" panose="02040503050406030204" pitchFamily="18" charset="0"/>
              </a:rPr>
              <a:t>组成一个队，并</a:t>
            </a:r>
            <a:r>
              <a:rPr lang="zh-CN" altLang="en-US" sz="2400" b="1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选择一</a:t>
            </a:r>
            <a:r>
              <a:rPr lang="zh-CN" altLang="en-US" sz="2400" b="1" dirty="0">
                <a:solidFill>
                  <a:srgbClr val="0070C0"/>
                </a:solidFill>
                <a:latin typeface="Cambria Math" panose="02040503050406030204" pitchFamily="18" charset="0"/>
              </a:rPr>
              <a:t>人为队长，有多少种组合？</a:t>
            </a:r>
            <a:endParaRPr lang="zh-CN" altLang="en-US" sz="2400" b="1" dirty="0">
              <a:solidFill>
                <a:srgbClr val="0070C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934650" y="2831936"/>
                <a:ext cx="6879773" cy="11147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zh-CN" altLang="en-US" sz="2400" b="1" dirty="0" smtClean="0">
                    <a:solidFill>
                      <a:schemeClr val="folHlink"/>
                    </a:solidFill>
                    <a:latin typeface="Cambria Math" panose="02040503050406030204" pitchFamily="18" charset="0"/>
                  </a:rPr>
                  <a:t>应用</a:t>
                </a:r>
                <a:r>
                  <a:rPr lang="en-US" altLang="zh-CN" sz="2400" b="1" dirty="0" smtClean="0">
                    <a:solidFill>
                      <a:schemeClr val="folHlink"/>
                    </a:solidFill>
                    <a:latin typeface="Cambria Math" panose="02040503050406030204" pitchFamily="18" charset="0"/>
                  </a:rPr>
                  <a:t>(3)</a:t>
                </a:r>
                <a:r>
                  <a:rPr lang="zh-CN" altLang="en-US" sz="2400" b="1" dirty="0" smtClean="0">
                    <a:solidFill>
                      <a:schemeClr val="folHlink"/>
                    </a:solidFill>
                    <a:latin typeface="Cambria Math" panose="02040503050406030204" pitchFamily="18" charset="0"/>
                  </a:rPr>
                  <a:t>式                         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b="1" i="1" smtClean="0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400" b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altLang="zh-CN" sz="2400" b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d>
                          <m:dPr>
                            <m:ctrlPr>
                              <a:rPr lang="en-US" altLang="zh-CN" sz="2400" b="1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b="1" i="1">
                                    <a:solidFill>
                                      <a:srgbClr val="99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1">
                                      <a:solidFill>
                                        <a:srgbClr val="99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b="1">
                                      <a:solidFill>
                                        <a:srgbClr val="99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mr>
                            </m:m>
                          </m:e>
                        </m:d>
                      </m:e>
                    </m:nary>
                    <m:r>
                      <a:rPr lang="en-US" altLang="zh-CN" sz="2400" b="1">
                        <a:solidFill>
                          <a:srgbClr val="99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b="1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400" b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altLang="zh-CN" sz="2400" b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d>
                          <m:dPr>
                            <m:ctrlPr>
                              <a:rPr lang="en-US" altLang="zh-CN" sz="2400" b="1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b="1" i="1">
                                    <a:solidFill>
                                      <a:srgbClr val="99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1">
                                      <a:solidFill>
                                        <a:srgbClr val="99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400" b="1">
                                      <a:solidFill>
                                        <a:srgbClr val="9966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1">
                                      <a:solidFill>
                                        <a:srgbClr val="99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b="1">
                                      <a:solidFill>
                                        <a:srgbClr val="99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zh-CN" sz="2400" b="1">
                                      <a:solidFill>
                                        <a:srgbClr val="9966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1">
                                      <a:solidFill>
                                        <a:srgbClr val="99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</m:m>
                          </m:e>
                        </m:d>
                      </m:e>
                    </m:nary>
                    <m:r>
                      <a:rPr lang="en-US" altLang="zh-CN" sz="2400" b="1">
                        <a:solidFill>
                          <a:srgbClr val="99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400" b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zh-CN" altLang="en-US" sz="2400" b="1" dirty="0">
                  <a:solidFill>
                    <a:srgbClr val="9966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50" y="2831936"/>
                <a:ext cx="6879773" cy="1114792"/>
              </a:xfrm>
              <a:prstGeom prst="rect">
                <a:avLst/>
              </a:prstGeom>
              <a:blipFill rotWithShape="1">
                <a:blip r:embed="rId3"/>
                <a:stretch>
                  <a:fillRect l="-8" t="-42" r="2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相关恒等式（</a:t>
            </a:r>
            <a:r>
              <a:rPr lang="zh-CN" altLang="en-US" dirty="0"/>
              <a:t>五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642254" y="2667042"/>
                <a:ext cx="8528327" cy="2331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b="1" dirty="0" smtClean="0">
                    <a:solidFill>
                      <a:schemeClr val="folHlink"/>
                    </a:solidFill>
                    <a:latin typeface="Cambria Math" panose="02040503050406030204" pitchFamily="18" charset="0"/>
                  </a:rPr>
                  <a:t>对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i="1" smtClean="0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zh-CN" sz="2000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>
                                    <a:solidFill>
                                      <a:srgbClr val="9966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solidFill>
                                        <a:srgbClr val="9966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i="1">
                                      <a:solidFill>
                                        <a:srgbClr val="9966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altLang="zh-CN" sz="20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000" b="1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20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000" b="1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20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000" b="1" dirty="0" smtClean="0">
                    <a:solidFill>
                      <a:srgbClr val="996600"/>
                    </a:solidFill>
                    <a:latin typeface="Cambria Math" panose="02040503050406030204" pitchFamily="18" charset="0"/>
                  </a:rPr>
                  <a:t>两边同时求导得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zh-CN" sz="2000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  <m:e>
                        <m:r>
                          <a:rPr lang="en-US" altLang="zh-CN" sz="2000" b="1" i="1" smtClean="0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>
                                    <a:solidFill>
                                      <a:srgbClr val="9966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solidFill>
                                        <a:srgbClr val="9966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i="1">
                                      <a:solidFill>
                                        <a:srgbClr val="9966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altLang="zh-CN" sz="20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  <m:r>
                              <a:rPr lang="en-US" altLang="zh-CN" sz="2000" b="1" i="1" smtClean="0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000" b="1" i="1" smtClean="0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en-US" altLang="zh-CN" sz="20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000" b="1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20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000" b="1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20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en-US" altLang="zh-CN" sz="2000" b="1" i="1" smtClean="0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000" b="1" i="1" smtClean="0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000" b="1" dirty="0" smtClean="0">
                    <a:solidFill>
                      <a:srgbClr val="996600"/>
                    </a:solidFill>
                    <a:latin typeface="Cambria Math" panose="02040503050406030204" pitchFamily="18" charset="0"/>
                  </a:rPr>
                  <a:t>，再同时乘以</a:t>
                </a:r>
                <a:r>
                  <a:rPr lang="en-US" altLang="zh-CN" sz="2000" b="1" dirty="0" smtClean="0">
                    <a:solidFill>
                      <a:srgbClr val="996600"/>
                    </a:solidFill>
                    <a:latin typeface="Cambria Math" panose="02040503050406030204" pitchFamily="18" charset="0"/>
                  </a:rPr>
                  <a:t>x</a:t>
                </a:r>
                <a:r>
                  <a:rPr lang="zh-CN" altLang="en-US" sz="2000" b="1" dirty="0" smtClean="0">
                    <a:solidFill>
                      <a:srgbClr val="996600"/>
                    </a:solidFill>
                    <a:latin typeface="Cambria Math" panose="02040503050406030204" pitchFamily="18" charset="0"/>
                  </a:rPr>
                  <a:t>得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zh-CN" sz="2000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  <m:e>
                        <m:r>
                          <a:rPr lang="en-US" altLang="zh-CN" sz="2000" b="1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>
                                    <a:solidFill>
                                      <a:srgbClr val="9966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solidFill>
                                        <a:srgbClr val="9966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i="1">
                                      <a:solidFill>
                                        <a:srgbClr val="9966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altLang="zh-CN" sz="20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𝒏𝒙</m:t>
                            </m:r>
                            <m:r>
                              <a:rPr lang="en-US" altLang="zh-CN" sz="20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000" b="1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20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000" b="1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20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en-US" altLang="zh-CN" sz="2000" b="1" i="1" smtClean="0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000" b="1" i="1" smtClean="0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000" b="1" dirty="0" smtClean="0">
                    <a:solidFill>
                      <a:srgbClr val="996600"/>
                    </a:solidFill>
                    <a:latin typeface="Cambria Math" panose="02040503050406030204" pitchFamily="18" charset="0"/>
                  </a:rPr>
                  <a:t>，</a:t>
                </a:r>
                <a:r>
                  <a:rPr lang="zh-CN" altLang="en-US" sz="2000" b="1" dirty="0">
                    <a:solidFill>
                      <a:srgbClr val="996600"/>
                    </a:solidFill>
                    <a:latin typeface="Cambria Math" panose="02040503050406030204" pitchFamily="18" charset="0"/>
                  </a:rPr>
                  <a:t>两边同时求导得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zh-CN" sz="2000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b="1" i="1" smtClean="0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CN" sz="2000" b="1" i="1" smtClean="0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>
                                    <a:solidFill>
                                      <a:srgbClr val="9966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solidFill>
                                        <a:srgbClr val="9966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i="1">
                                      <a:solidFill>
                                        <a:srgbClr val="9966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altLang="zh-CN" sz="20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  <m:r>
                              <a:rPr lang="en-US" altLang="zh-CN" sz="2000" b="1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000" b="1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2000" i="1" smtClean="0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 smtClean="0">
                                    <a:solidFill>
                                      <a:srgbClr val="9966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>
                                    <a:solidFill>
                                      <a:srgbClr val="9966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  <m:r>
                                  <a:rPr lang="en-US" altLang="zh-CN" sz="2000" i="1">
                                    <a:solidFill>
                                      <a:srgbClr val="9966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9966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i="1">
                                    <a:solidFill>
                                      <a:srgbClr val="9966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9966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000" i="1">
                                    <a:solidFill>
                                      <a:srgbClr val="9966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rgbClr val="9966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9966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9966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n-US" altLang="zh-CN" sz="2000" b="1" i="1" smtClean="0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000" b="1" i="1" smtClean="0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d>
                              <m:dPr>
                                <m:ctrlPr>
                                  <a:rPr lang="en-US" altLang="zh-CN" sz="2000" b="1" i="1" smtClean="0">
                                    <a:solidFill>
                                      <a:srgbClr val="9966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9966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9966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9966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altLang="zh-CN" sz="2000" b="1" i="1" smtClean="0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rgbClr val="9966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srgbClr val="9966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9966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i="1">
                                    <a:solidFill>
                                      <a:srgbClr val="9966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9966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000" i="1">
                                    <a:solidFill>
                                      <a:srgbClr val="9966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rgbClr val="9966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9966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9966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zh-CN" altLang="en-US" sz="2000" b="1" dirty="0">
                    <a:solidFill>
                      <a:srgbClr val="996600"/>
                    </a:solidFill>
                    <a:latin typeface="Cambria Math" panose="02040503050406030204" pitchFamily="18" charset="0"/>
                  </a:rPr>
                  <a:t>，再令</a:t>
                </a:r>
                <a:r>
                  <a:rPr lang="en-US" altLang="zh-CN" sz="2000" b="1" dirty="0">
                    <a:solidFill>
                      <a:srgbClr val="996600"/>
                    </a:solidFill>
                    <a:latin typeface="Cambria Math" panose="02040503050406030204" pitchFamily="18" charset="0"/>
                  </a:rPr>
                  <a:t>x=1</a:t>
                </a:r>
                <a:r>
                  <a:rPr lang="zh-CN" altLang="en-US" sz="2000" b="1" dirty="0" smtClean="0">
                    <a:solidFill>
                      <a:srgbClr val="996600"/>
                    </a:solidFill>
                    <a:latin typeface="Cambria Math" panose="02040503050406030204" pitchFamily="18" charset="0"/>
                  </a:rPr>
                  <a:t>。</a:t>
                </a:r>
                <a:endParaRPr lang="zh-CN" altLang="en-US" sz="2000" b="1" dirty="0">
                  <a:solidFill>
                    <a:srgbClr val="9966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54" y="2667042"/>
                <a:ext cx="8528327" cy="2331407"/>
              </a:xfrm>
              <a:prstGeom prst="rect">
                <a:avLst/>
              </a:prstGeom>
              <a:blipFill rotWithShape="1">
                <a:blip r:embed="rId1"/>
                <a:stretch>
                  <a:fillRect l="-3" t="-2" r="6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2"/>
              <p:cNvSpPr txBox="1"/>
              <p:nvPr/>
            </p:nvSpPr>
            <p:spPr>
              <a:xfrm>
                <a:off x="642254" y="1740854"/>
                <a:ext cx="7762783" cy="1141434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32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430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8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310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45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025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71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800" dirty="0" smtClean="0">
                    <a:cs typeface="Times New Roman" panose="02020603050405020304" pitchFamily="18" charset="0"/>
                  </a:rPr>
                  <a:t>(5)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e>
                              </m:mr>
                            </m:m>
                          </m:e>
                        </m:d>
                      </m:e>
                    </m:nary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altLang="zh-CN" sz="2800" dirty="0" smtClean="0"/>
              </a:p>
            </p:txBody>
          </p:sp>
        </mc:Choice>
        <mc:Fallback>
          <p:sp>
            <p:nvSpPr>
              <p:cNvPr id="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54" y="1740854"/>
                <a:ext cx="7762783" cy="1141434"/>
              </a:xfrm>
              <a:prstGeom prst="rect">
                <a:avLst/>
              </a:prstGeom>
              <a:blipFill rotWithShape="1">
                <a:blip r:embed="rId2"/>
                <a:stretch>
                  <a:fillRect l="-3" t="-28" r="2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42254" y="5236143"/>
            <a:ext cx="75820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Cambria Math" panose="02040503050406030204" pitchFamily="18" charset="0"/>
              </a:rPr>
              <a:t>从</a:t>
            </a:r>
            <a:r>
              <a:rPr lang="en-US" altLang="zh-CN" sz="2400" b="1" dirty="0">
                <a:solidFill>
                  <a:srgbClr val="0070C0"/>
                </a:solidFill>
                <a:latin typeface="Cambria Math" panose="02040503050406030204" pitchFamily="18" charset="0"/>
              </a:rPr>
              <a:t>n</a:t>
            </a:r>
            <a:r>
              <a:rPr lang="zh-CN" altLang="en-US" sz="2400" b="1" dirty="0">
                <a:solidFill>
                  <a:srgbClr val="0070C0"/>
                </a:solidFill>
                <a:latin typeface="Cambria Math" panose="02040503050406030204" pitchFamily="18" charset="0"/>
              </a:rPr>
              <a:t>个人中挑选</a:t>
            </a:r>
            <a:r>
              <a:rPr lang="en-US" altLang="zh-CN" sz="2400" b="1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k</a:t>
            </a:r>
            <a:r>
              <a:rPr lang="zh-CN" altLang="en-US" sz="2400" b="1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k=1, 2</a:t>
            </a:r>
            <a:r>
              <a:rPr lang="en-US" altLang="zh-CN" sz="2400" b="1" dirty="0">
                <a:solidFill>
                  <a:srgbClr val="0070C0"/>
                </a:solidFill>
                <a:latin typeface="Cambria Math" panose="02040503050406030204" pitchFamily="18" charset="0"/>
              </a:rPr>
              <a:t>, </a:t>
            </a:r>
            <a:r>
              <a:rPr lang="en-US" altLang="zh-CN" sz="2400" b="1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···, n</a:t>
            </a:r>
            <a:r>
              <a:rPr lang="zh-CN" altLang="en-US" sz="2400" b="1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）个人</a:t>
            </a:r>
            <a:r>
              <a:rPr lang="zh-CN" altLang="en-US" sz="2400" b="1" dirty="0">
                <a:solidFill>
                  <a:srgbClr val="0070C0"/>
                </a:solidFill>
                <a:latin typeface="Cambria Math" panose="02040503050406030204" pitchFamily="18" charset="0"/>
              </a:rPr>
              <a:t>组成一个队，并</a:t>
            </a:r>
            <a:r>
              <a:rPr lang="zh-CN" altLang="en-US" sz="2400" b="1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选择正副队长各一人（可兼任），</a:t>
            </a:r>
            <a:r>
              <a:rPr lang="zh-CN" altLang="en-US" sz="2400" b="1" dirty="0">
                <a:solidFill>
                  <a:srgbClr val="0070C0"/>
                </a:solidFill>
                <a:latin typeface="Cambria Math" panose="02040503050406030204" pitchFamily="18" charset="0"/>
              </a:rPr>
              <a:t>有多少种组合？</a:t>
            </a:r>
            <a:endParaRPr lang="zh-CN" altLang="en-US" sz="2400" b="1" dirty="0">
              <a:solidFill>
                <a:srgbClr val="0070C0"/>
              </a:solidFill>
              <a:latin typeface="Cambria Math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相关恒等式（</a:t>
            </a:r>
            <a:r>
              <a:rPr lang="zh-CN" altLang="en-US" dirty="0"/>
              <a:t>六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2"/>
              <p:cNvSpPr txBox="1"/>
              <p:nvPr/>
            </p:nvSpPr>
            <p:spPr>
              <a:xfrm>
                <a:off x="934650" y="1740854"/>
                <a:ext cx="7123500" cy="1141434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32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430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8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310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45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025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71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800" dirty="0" smtClean="0">
                    <a:cs typeface="Times New Roman" panose="02020603050405020304" pitchFamily="18" charset="0"/>
                  </a:rPr>
                  <a:t>(6)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𝒌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800" dirty="0" smtClean="0"/>
              </a:p>
            </p:txBody>
          </p:sp>
        </mc:Choice>
        <mc:Fallback>
          <p:sp>
            <p:nvSpPr>
              <p:cNvPr id="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50" y="1740854"/>
                <a:ext cx="7123500" cy="1141434"/>
              </a:xfrm>
              <a:prstGeom prst="rect">
                <a:avLst/>
              </a:prstGeom>
              <a:blipFill rotWithShape="1">
                <a:blip r:embed="rId1"/>
                <a:stretch>
                  <a:fillRect l="-8" t="-28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899726" y="2976725"/>
            <a:ext cx="71119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令</a:t>
            </a:r>
            <a:r>
              <a:rPr lang="en-US" altLang="zh-CN" sz="2400" b="1" dirty="0">
                <a:solidFill>
                  <a:srgbClr val="0070C0"/>
                </a:solidFill>
                <a:latin typeface="Cambria Math" panose="02040503050406030204" pitchFamily="18" charset="0"/>
              </a:rPr>
              <a:t>|S|</a:t>
            </a:r>
            <a:r>
              <a:rPr lang="zh-CN" altLang="en-US" sz="2400" b="1" dirty="0">
                <a:solidFill>
                  <a:srgbClr val="0070C0"/>
                </a:solidFill>
                <a:latin typeface="Cambria Math" panose="02040503050406030204" pitchFamily="18" charset="0"/>
              </a:rPr>
              <a:t>是有限集且</a:t>
            </a:r>
            <a:r>
              <a:rPr lang="en-US" altLang="zh-CN" sz="2400" b="1" dirty="0">
                <a:solidFill>
                  <a:srgbClr val="0070C0"/>
                </a:solidFill>
                <a:latin typeface="Cambria Math" panose="02040503050406030204" pitchFamily="18" charset="0"/>
              </a:rPr>
              <a:t>|S|=2n</a:t>
            </a:r>
            <a:r>
              <a:rPr lang="zh-CN" altLang="en-US" sz="2400" b="1" dirty="0">
                <a:solidFill>
                  <a:srgbClr val="0070C0"/>
                </a:solidFill>
                <a:latin typeface="Cambria Math" panose="02040503050406030204" pitchFamily="18" charset="0"/>
              </a:rPr>
              <a:t>，求</a:t>
            </a:r>
            <a:r>
              <a:rPr lang="en-US" altLang="zh-CN" sz="2400" b="1" dirty="0">
                <a:solidFill>
                  <a:srgbClr val="0070C0"/>
                </a:solidFill>
                <a:latin typeface="Cambria Math" panose="02040503050406030204" pitchFamily="18" charset="0"/>
              </a:rPr>
              <a:t>S</a:t>
            </a:r>
            <a:r>
              <a:rPr lang="zh-CN" altLang="en-US" sz="2400" b="1" dirty="0">
                <a:solidFill>
                  <a:srgbClr val="0070C0"/>
                </a:solidFill>
                <a:latin typeface="Cambria Math" panose="02040503050406030204" pitchFamily="18" charset="0"/>
              </a:rPr>
              <a:t>的</a:t>
            </a:r>
            <a:r>
              <a:rPr lang="en-US" altLang="zh-CN" sz="2400" b="1" dirty="0">
                <a:solidFill>
                  <a:srgbClr val="0070C0"/>
                </a:solidFill>
                <a:latin typeface="Cambria Math" panose="02040503050406030204" pitchFamily="18" charset="0"/>
              </a:rPr>
              <a:t>n-</a:t>
            </a:r>
            <a:r>
              <a:rPr lang="zh-CN" altLang="en-US" sz="2400" b="1" dirty="0">
                <a:solidFill>
                  <a:srgbClr val="0070C0"/>
                </a:solidFill>
                <a:latin typeface="Cambria Math" panose="02040503050406030204" pitchFamily="18" charset="0"/>
              </a:rPr>
              <a:t>组合的个数？</a:t>
            </a:r>
            <a:endParaRPr lang="zh-CN" altLang="en-US" sz="2400" b="1" dirty="0">
              <a:solidFill>
                <a:srgbClr val="0070C0"/>
              </a:solidFill>
              <a:latin typeface="Cambria Math" panose="020405030504060302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zh-CN" altLang="en-US" sz="2400" b="1" dirty="0">
              <a:solidFill>
                <a:srgbClr val="0070C0"/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74132" y="3555329"/>
            <a:ext cx="70096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b="1" dirty="0">
                <a:solidFill>
                  <a:srgbClr val="0070C0"/>
                </a:solidFill>
                <a:latin typeface="Cambria Math" panose="02040503050406030204" pitchFamily="18" charset="0"/>
              </a:rPr>
              <a:t>将</a:t>
            </a:r>
            <a:r>
              <a:rPr lang="en-US" altLang="zh-CN" sz="2400" b="1" dirty="0">
                <a:solidFill>
                  <a:srgbClr val="0070C0"/>
                </a:solidFill>
                <a:latin typeface="Cambria Math" panose="02040503050406030204" pitchFamily="18" charset="0"/>
              </a:rPr>
              <a:t>S</a:t>
            </a:r>
            <a:r>
              <a:rPr lang="zh-CN" altLang="en-US" sz="2400" b="1" dirty="0">
                <a:solidFill>
                  <a:srgbClr val="0070C0"/>
                </a:solidFill>
                <a:latin typeface="Cambria Math" panose="02040503050406030204" pitchFamily="18" charset="0"/>
              </a:rPr>
              <a:t>划分成两个子集</a:t>
            </a:r>
            <a:r>
              <a:rPr lang="en-US" altLang="zh-CN" sz="2400" b="1" dirty="0">
                <a:solidFill>
                  <a:srgbClr val="0070C0"/>
                </a:solidFill>
                <a:latin typeface="Cambria Math" panose="02040503050406030204" pitchFamily="18" charset="0"/>
              </a:rPr>
              <a:t>A</a:t>
            </a:r>
            <a:r>
              <a:rPr lang="zh-CN" altLang="en-US" sz="2400" b="1" dirty="0">
                <a:solidFill>
                  <a:srgbClr val="0070C0"/>
                </a:solidFill>
                <a:latin typeface="Cambria Math" panose="02040503050406030204" pitchFamily="18" charset="0"/>
              </a:rPr>
              <a:t>和</a:t>
            </a:r>
            <a:r>
              <a:rPr lang="en-US" altLang="zh-CN" sz="2400" b="1" dirty="0">
                <a:solidFill>
                  <a:srgbClr val="0070C0"/>
                </a:solidFill>
                <a:latin typeface="Cambria Math" panose="02040503050406030204" pitchFamily="18" charset="0"/>
              </a:rPr>
              <a:t>B</a:t>
            </a:r>
            <a:r>
              <a:rPr lang="zh-CN" altLang="en-US" sz="2400" b="1" dirty="0">
                <a:solidFill>
                  <a:srgbClr val="0070C0"/>
                </a:solidFill>
                <a:latin typeface="Cambria Math" panose="02040503050406030204" pitchFamily="18" charset="0"/>
              </a:rPr>
              <a:t>， </a:t>
            </a:r>
            <a:r>
              <a:rPr lang="en-US" altLang="zh-CN" sz="2400" b="1" dirty="0">
                <a:solidFill>
                  <a:srgbClr val="0070C0"/>
                </a:solidFill>
                <a:latin typeface="Cambria Math" panose="02040503050406030204" pitchFamily="18" charset="0"/>
              </a:rPr>
              <a:t>|A|= |B|=</a:t>
            </a:r>
            <a:r>
              <a:rPr lang="en-US" altLang="zh-CN" sz="2400" b="1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n</a:t>
            </a:r>
            <a:r>
              <a:rPr lang="zh-CN" altLang="en-US" sz="2400" b="1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。</a:t>
            </a:r>
            <a:r>
              <a:rPr lang="en-US" altLang="zh-CN" sz="2400" b="1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Cambria Math" panose="02040503050406030204" pitchFamily="18" charset="0"/>
              </a:rPr>
              <a:t>S</a:t>
            </a:r>
            <a:r>
              <a:rPr lang="zh-CN" altLang="en-US" sz="2400" b="1" dirty="0">
                <a:solidFill>
                  <a:srgbClr val="0070C0"/>
                </a:solidFill>
                <a:latin typeface="Cambria Math" panose="02040503050406030204" pitchFamily="18" charset="0"/>
              </a:rPr>
              <a:t>的每个</a:t>
            </a:r>
            <a:r>
              <a:rPr lang="en-US" altLang="zh-CN" sz="2400" b="1" dirty="0">
                <a:solidFill>
                  <a:srgbClr val="0070C0"/>
                </a:solidFill>
                <a:latin typeface="Cambria Math" panose="02040503050406030204" pitchFamily="18" charset="0"/>
              </a:rPr>
              <a:t>n-</a:t>
            </a:r>
            <a:r>
              <a:rPr lang="zh-CN" altLang="en-US" sz="2400" b="1" dirty="0">
                <a:solidFill>
                  <a:srgbClr val="0070C0"/>
                </a:solidFill>
                <a:latin typeface="Cambria Math" panose="02040503050406030204" pitchFamily="18" charset="0"/>
              </a:rPr>
              <a:t>组合含有</a:t>
            </a:r>
            <a:r>
              <a:rPr lang="en-US" altLang="zh-CN" sz="2400" b="1" dirty="0">
                <a:solidFill>
                  <a:srgbClr val="0070C0"/>
                </a:solidFill>
                <a:latin typeface="Cambria Math" panose="02040503050406030204" pitchFamily="18" charset="0"/>
              </a:rPr>
              <a:t>A</a:t>
            </a:r>
            <a:r>
              <a:rPr lang="zh-CN" altLang="en-US" sz="2400" b="1" dirty="0">
                <a:solidFill>
                  <a:srgbClr val="0070C0"/>
                </a:solidFill>
                <a:latin typeface="Cambria Math" panose="02040503050406030204" pitchFamily="18" charset="0"/>
              </a:rPr>
              <a:t>的</a:t>
            </a:r>
            <a:r>
              <a:rPr lang="en-US" altLang="zh-CN" sz="2400" b="1" dirty="0">
                <a:solidFill>
                  <a:srgbClr val="0070C0"/>
                </a:solidFill>
                <a:latin typeface="Cambria Math" panose="02040503050406030204" pitchFamily="18" charset="0"/>
              </a:rPr>
              <a:t>k</a:t>
            </a:r>
            <a:r>
              <a:rPr lang="zh-CN" altLang="en-US" sz="2400" b="1" dirty="0">
                <a:solidFill>
                  <a:srgbClr val="0070C0"/>
                </a:solidFill>
                <a:latin typeface="Cambria Math" panose="02040503050406030204" pitchFamily="18" charset="0"/>
              </a:rPr>
              <a:t>个元素和</a:t>
            </a:r>
            <a:r>
              <a:rPr lang="en-US" altLang="zh-CN" sz="2400" b="1" dirty="0">
                <a:solidFill>
                  <a:srgbClr val="0070C0"/>
                </a:solidFill>
                <a:latin typeface="Cambria Math" panose="02040503050406030204" pitchFamily="18" charset="0"/>
              </a:rPr>
              <a:t>B</a:t>
            </a:r>
            <a:r>
              <a:rPr lang="zh-CN" altLang="en-US" sz="2400" b="1" dirty="0">
                <a:solidFill>
                  <a:srgbClr val="0070C0"/>
                </a:solidFill>
                <a:latin typeface="Cambria Math" panose="02040503050406030204" pitchFamily="18" charset="0"/>
              </a:rPr>
              <a:t>的</a:t>
            </a:r>
            <a:r>
              <a:rPr lang="en-US" altLang="zh-CN" sz="2400" b="1" dirty="0">
                <a:solidFill>
                  <a:srgbClr val="0070C0"/>
                </a:solidFill>
                <a:latin typeface="Cambria Math" panose="02040503050406030204" pitchFamily="18" charset="0"/>
              </a:rPr>
              <a:t>n-k</a:t>
            </a:r>
            <a:r>
              <a:rPr lang="zh-CN" altLang="en-US" sz="2400" b="1" dirty="0">
                <a:solidFill>
                  <a:srgbClr val="0070C0"/>
                </a:solidFill>
                <a:latin typeface="Cambria Math" panose="02040503050406030204" pitchFamily="18" charset="0"/>
              </a:rPr>
              <a:t>个元素，</a:t>
            </a:r>
            <a:r>
              <a:rPr lang="en-US" altLang="zh-CN" sz="2400" b="1" dirty="0">
                <a:solidFill>
                  <a:srgbClr val="0070C0"/>
                </a:solidFill>
                <a:latin typeface="Cambria Math" panose="02040503050406030204" pitchFamily="18" charset="0"/>
              </a:rPr>
              <a:t>0≤k≤n</a:t>
            </a:r>
            <a:r>
              <a:rPr lang="zh-CN" altLang="en-US" sz="2400" b="1" dirty="0">
                <a:solidFill>
                  <a:srgbClr val="0070C0"/>
                </a:solidFill>
                <a:latin typeface="Cambria Math" panose="02040503050406030204" pitchFamily="18" charset="0"/>
              </a:rPr>
              <a:t>。</a:t>
            </a:r>
            <a:endParaRPr lang="en-US" altLang="zh-CN" sz="2400" b="1" dirty="0">
              <a:solidFill>
                <a:srgbClr val="0070C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/>
              <p:cNvSpPr txBox="1"/>
              <p:nvPr/>
            </p:nvSpPr>
            <p:spPr>
              <a:xfrm>
                <a:off x="934650" y="4562034"/>
                <a:ext cx="7629876" cy="1141434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32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430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8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310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45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025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71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 smtClean="0">
                    <a:cs typeface="Times New Roman" panose="02020603050405020304" pitchFamily="18" charset="0"/>
                  </a:rPr>
                  <a:t>(6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’</a:t>
                </a:r>
                <a:r>
                  <a:rPr lang="en-US" altLang="zh-CN" sz="2400" dirty="0" smtClean="0">
                    <a:cs typeface="Times New Roman" panose="02020603050405020304" pitchFamily="18" charset="0"/>
                  </a:rPr>
                  <a:t>)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𝒎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𝒎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e>
                              </m:mr>
                            </m:m>
                          </m:e>
                        </m:d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dirty="0"/>
                  <a:t>（</a:t>
                </a:r>
                <a:r>
                  <a:rPr lang="zh-CN" altLang="en-US" sz="2000" dirty="0">
                    <a:solidFill>
                      <a:schemeClr val="accent2"/>
                    </a:solidFill>
                  </a:rPr>
                  <a:t>范德蒙卷积公式</a:t>
                </a:r>
                <a:r>
                  <a:rPr lang="zh-CN" altLang="en-US" sz="2000" dirty="0"/>
                  <a:t>）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1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50" y="4562034"/>
                <a:ext cx="7629876" cy="1141434"/>
              </a:xfrm>
              <a:prstGeom prst="rect">
                <a:avLst/>
              </a:prstGeom>
              <a:blipFill rotWithShape="1">
                <a:blip r:embed="rId2"/>
                <a:stretch>
                  <a:fillRect l="-7" t="-17" r="-512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  <p:bldP spid="1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广义的二项式系数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68096" y="2286000"/>
                <a:ext cx="7290055" cy="243485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sz="2400" dirty="0" smtClean="0"/>
                  <a:t>定义：设</a:t>
                </a:r>
                <a:r>
                  <a:rPr lang="en-US" altLang="zh-CN" sz="2400" dirty="0" smtClean="0">
                    <a:solidFill>
                      <a:srgbClr val="3333FF"/>
                    </a:solidFill>
                  </a:rPr>
                  <a:t>r</a:t>
                </a:r>
                <a:r>
                  <a:rPr lang="zh-CN" altLang="en-US" sz="2400" dirty="0" smtClean="0"/>
                  <a:t>是实数，</a:t>
                </a:r>
                <a:r>
                  <a:rPr lang="en-US" altLang="zh-CN" sz="2400" dirty="0" smtClean="0">
                    <a:solidFill>
                      <a:srgbClr val="3333FF"/>
                    </a:solidFill>
                  </a:rPr>
                  <a:t>k</a:t>
                </a:r>
                <a:r>
                  <a:rPr lang="zh-CN" altLang="en-US" sz="2400" dirty="0" smtClean="0"/>
                  <a:t>是整数，定义</a:t>
                </a:r>
                <a:r>
                  <a:rPr lang="zh-CN" altLang="en-US" sz="2400" dirty="0" smtClean="0">
                    <a:solidFill>
                      <a:srgbClr val="C00000"/>
                    </a:solidFill>
                  </a:rPr>
                  <a:t>二项式系数</a:t>
                </a:r>
                <a:r>
                  <a:rPr lang="zh-CN" altLang="en-US" sz="2400" dirty="0" smtClean="0"/>
                  <a:t>为</a:t>
                </a:r>
                <a:br>
                  <a:rPr lang="en-US" altLang="zh-CN" sz="24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400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1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𝒓</m:t>
                                    </m:r>
                                    <m:r>
                                      <a:rPr lang="en-US" altLang="zh-CN" sz="2400" b="1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2400" b="1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𝒓</m:t>
                                    </m:r>
                                    <m:r>
                                      <a:rPr lang="en-US" altLang="zh-CN" sz="2400" b="1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1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2400" b="1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zh-CN" sz="2400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⋯</m:t>
                                    </m:r>
                                    <m:r>
                                      <a:rPr lang="en-US" altLang="zh-CN" sz="2400" b="1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2400" b="1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𝒓</m:t>
                                    </m:r>
                                    <m:r>
                                      <a:rPr lang="en-US" altLang="zh-CN" sz="2400" b="1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1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zh-CN" sz="2400" b="1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b="1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2400" b="1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altLang="zh-CN" sz="2400" b="1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zh-CN" sz="2400" b="1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  <m:r>
                                  <a:rPr lang="en-US" altLang="zh-CN" sz="2400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≥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≤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096" y="2286000"/>
                <a:ext cx="7290055" cy="2434856"/>
              </a:xfrm>
              <a:blipFill rotWithShape="1">
                <a:blip r:embed="rId1"/>
                <a:stretch>
                  <a:fillRect l="-5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/>
              <p:cNvSpPr txBox="1"/>
              <p:nvPr/>
            </p:nvSpPr>
            <p:spPr>
              <a:xfrm>
                <a:off x="768096" y="4782873"/>
                <a:ext cx="7290055" cy="1298949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32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430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8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310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45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025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71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dirty="0" smtClean="0"/>
                  <a:t>例如：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d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" y="4782873"/>
                <a:ext cx="7290055" cy="1298949"/>
              </a:xfrm>
              <a:prstGeom prst="rect">
                <a:avLst/>
              </a:prstGeom>
              <a:blipFill rotWithShape="1">
                <a:blip r:embed="rId2"/>
                <a:stretch>
                  <a:fillRect l="-5" t="-4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892" y="596300"/>
            <a:ext cx="7290054" cy="1499616"/>
          </a:xfrm>
        </p:spPr>
        <p:txBody>
          <a:bodyPr/>
          <a:lstStyle/>
          <a:p>
            <a:r>
              <a:rPr lang="zh-CN" altLang="en-US" dirty="0"/>
              <a:t>相关</a:t>
            </a:r>
            <a:r>
              <a:rPr lang="zh-CN" altLang="en-US" dirty="0" smtClean="0"/>
              <a:t>恒等式（七）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48267" y="2095916"/>
                <a:ext cx="7916673" cy="1147013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800" dirty="0" smtClean="0">
                    <a:cs typeface="Times New Roman" panose="02020603050405020304" pitchFamily="18" charset="0"/>
                  </a:rPr>
                  <a:t>(7)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 smtClean="0">
                    <a:solidFill>
                      <a:schemeClr val="tx1"/>
                    </a:solidFill>
                  </a:rPr>
                  <a:t>（</a:t>
                </a:r>
                <a:r>
                  <a:rPr lang="zh-CN" altLang="en-US" sz="2400" dirty="0" smtClean="0">
                    <a:solidFill>
                      <a:schemeClr val="accent2"/>
                    </a:solidFill>
                  </a:rPr>
                  <a:t>帕斯卡公式</a:t>
                </a:r>
                <a:r>
                  <a:rPr lang="zh-CN" altLang="en-US" sz="2400" dirty="0" smtClean="0">
                    <a:solidFill>
                      <a:schemeClr val="tx1"/>
                    </a:solidFill>
                  </a:rPr>
                  <a:t>）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267" y="2095916"/>
                <a:ext cx="7916673" cy="1147013"/>
              </a:xfrm>
              <a:blipFill rotWithShape="1">
                <a:blip r:embed="rId1"/>
                <a:stretch>
                  <a:fillRect l="-3" t="-36" r="5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/>
              <p:cNvSpPr txBox="1"/>
              <p:nvPr/>
            </p:nvSpPr>
            <p:spPr>
              <a:xfrm>
                <a:off x="748267" y="3282349"/>
                <a:ext cx="7986379" cy="1058408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32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430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8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310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45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025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71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800" dirty="0" smtClean="0">
                    <a:cs typeface="Times New Roman" panose="02020603050405020304" pitchFamily="18" charset="0"/>
                  </a:rPr>
                  <a:t>(8)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800" dirty="0" smtClean="0"/>
              </a:p>
            </p:txBody>
          </p:sp>
        </mc:Choice>
        <mc:Fallback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67" y="3282349"/>
                <a:ext cx="7986379" cy="1058408"/>
              </a:xfrm>
              <a:prstGeom prst="rect">
                <a:avLst/>
              </a:prstGeom>
              <a:blipFill rotWithShape="1">
                <a:blip r:embed="rId2"/>
                <a:stretch>
                  <a:fillRect l="-3" t="-3" r="3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939892" y="4456251"/>
            <a:ext cx="6879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  <a:t>反复应用帕斯卡公式。</a:t>
            </a:r>
            <a:endParaRPr lang="zh-CN" altLang="en-US" sz="2400" b="1" dirty="0">
              <a:solidFill>
                <a:srgbClr val="996600"/>
              </a:solidFill>
              <a:latin typeface="Cambria Math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892" y="596300"/>
            <a:ext cx="7290054" cy="1499616"/>
          </a:xfrm>
        </p:spPr>
        <p:txBody>
          <a:bodyPr/>
          <a:lstStyle/>
          <a:p>
            <a:r>
              <a:rPr lang="zh-CN" altLang="en-US" dirty="0"/>
              <a:t>相关</a:t>
            </a:r>
            <a:r>
              <a:rPr lang="zh-CN" altLang="en-US" dirty="0" smtClean="0"/>
              <a:t>恒等式（八）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17974" y="2095916"/>
                <a:ext cx="7549849" cy="1088535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800" dirty="0" smtClean="0">
                    <a:cs typeface="Times New Roman" panose="02020603050405020304" pitchFamily="18" charset="0"/>
                  </a:rPr>
                  <a:t>(9)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7974" y="2095916"/>
                <a:ext cx="7549849" cy="1088535"/>
              </a:xfrm>
              <a:blipFill rotWithShape="1">
                <a:blip r:embed="rId1"/>
                <a:stretch>
                  <a:fillRect l="-1" t="-38" r="6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24953" y="3467423"/>
            <a:ext cx="6879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  <a:t>反复应用帕斯卡公式。</a:t>
            </a:r>
            <a:endParaRPr lang="zh-CN" altLang="en-US" sz="2400" b="1" dirty="0">
              <a:solidFill>
                <a:srgbClr val="996600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24953" y="4075560"/>
            <a:ext cx="75820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Cambria Math" panose="02040503050406030204" pitchFamily="18" charset="0"/>
              </a:rPr>
              <a:t>从</a:t>
            </a:r>
            <a:r>
              <a:rPr lang="en-US" altLang="zh-CN" sz="2400" b="1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n+1</a:t>
            </a:r>
            <a:r>
              <a:rPr lang="zh-CN" altLang="en-US" sz="2400" b="1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个人</a:t>
            </a:r>
            <a:r>
              <a:rPr lang="zh-CN" altLang="en-US" sz="2400" b="1" dirty="0">
                <a:solidFill>
                  <a:srgbClr val="0070C0"/>
                </a:solidFill>
                <a:latin typeface="Cambria Math" panose="02040503050406030204" pitchFamily="18" charset="0"/>
              </a:rPr>
              <a:t>中挑选</a:t>
            </a:r>
            <a:r>
              <a:rPr lang="en-US" altLang="zh-CN" sz="2400" b="1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k+1</a:t>
            </a:r>
            <a:r>
              <a:rPr lang="zh-CN" altLang="en-US" sz="2400" b="1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个人</a:t>
            </a:r>
            <a:r>
              <a:rPr lang="zh-CN" altLang="en-US" sz="2400" b="1" dirty="0">
                <a:solidFill>
                  <a:srgbClr val="0070C0"/>
                </a:solidFill>
                <a:latin typeface="Cambria Math" panose="02040503050406030204" pitchFamily="18" charset="0"/>
              </a:rPr>
              <a:t>组成一个</a:t>
            </a:r>
            <a:r>
              <a:rPr lang="zh-CN" altLang="en-US" sz="2400" b="1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队。</a:t>
            </a:r>
            <a:endParaRPr lang="zh-CN" altLang="en-US" sz="2400" b="1" dirty="0">
              <a:solidFill>
                <a:srgbClr val="0070C0"/>
              </a:solidFill>
              <a:latin typeface="Cambria Math" panose="020405030504060302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24953" y="4683698"/>
            <a:ext cx="75820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Cambria Math" panose="02040503050406030204" pitchFamily="18" charset="0"/>
              </a:rPr>
              <a:t>等价</a:t>
            </a:r>
            <a:r>
              <a:rPr lang="zh-CN" altLang="en-US" sz="2400" b="1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于先从</a:t>
            </a:r>
            <a:r>
              <a:rPr lang="en-US" altLang="zh-CN" sz="2400" b="1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n+1</a:t>
            </a:r>
            <a:r>
              <a:rPr lang="zh-CN" altLang="en-US" sz="2400" b="1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个人当中挑出一个人，令他的号码是</a:t>
            </a:r>
            <a:r>
              <a:rPr lang="en-US" altLang="zh-CN" sz="2400" b="1" dirty="0" err="1" smtClean="0">
                <a:solidFill>
                  <a:srgbClr val="0070C0"/>
                </a:solidFill>
                <a:latin typeface="Cambria Math" panose="02040503050406030204" pitchFamily="18" charset="0"/>
              </a:rPr>
              <a:t>i</a:t>
            </a:r>
            <a:r>
              <a:rPr lang="en-US" altLang="zh-CN" sz="2400" b="1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 (</a:t>
            </a:r>
            <a:r>
              <a:rPr lang="en-US" altLang="zh-CN" sz="2400" b="1" dirty="0" err="1" smtClean="0">
                <a:solidFill>
                  <a:srgbClr val="0070C0"/>
                </a:solidFill>
                <a:latin typeface="Cambria Math" panose="02040503050406030204" pitchFamily="18" charset="0"/>
              </a:rPr>
              <a:t>i</a:t>
            </a:r>
            <a:r>
              <a:rPr lang="en-US" altLang="zh-CN" sz="2400" b="1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=1, 2,</a:t>
            </a:r>
            <a:r>
              <a:rPr lang="en-US" altLang="zh-CN" sz="2400" b="1" dirty="0">
                <a:solidFill>
                  <a:srgbClr val="0070C0"/>
                </a:solidFill>
                <a:latin typeface="Cambria Math" panose="02040503050406030204" pitchFamily="18" charset="0"/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···, n+1)</a:t>
            </a:r>
            <a:r>
              <a:rPr lang="zh-CN" altLang="en-US" sz="2400" b="1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，作为小队当中号码最大的人。接下来只要从前</a:t>
            </a:r>
            <a:r>
              <a:rPr lang="en-US" altLang="zh-CN" sz="2400" b="1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i-1</a:t>
            </a:r>
            <a:r>
              <a:rPr lang="zh-CN" altLang="en-US" sz="2400" b="1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个人当中挑出剩下的</a:t>
            </a:r>
            <a:r>
              <a:rPr lang="en-US" altLang="zh-CN" sz="2400" b="1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k</a:t>
            </a:r>
            <a:r>
              <a:rPr lang="zh-CN" altLang="en-US" sz="2400" b="1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个人即可。</a:t>
            </a:r>
            <a:endParaRPr lang="en-US" altLang="zh-CN" sz="2400" b="1" dirty="0" smtClean="0">
              <a:solidFill>
                <a:srgbClr val="0070C0"/>
              </a:solidFill>
              <a:latin typeface="Cambria Math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/>
              <a:t>二项式系数的单峰性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第五章 二项式系数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考察帕斯卡三角形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768350" y="2116975"/>
          <a:ext cx="511706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6"/>
                <a:gridCol w="511706"/>
                <a:gridCol w="511706"/>
                <a:gridCol w="511706"/>
                <a:gridCol w="511706"/>
                <a:gridCol w="511706"/>
                <a:gridCol w="511706"/>
                <a:gridCol w="511706"/>
                <a:gridCol w="511706"/>
                <a:gridCol w="511706"/>
              </a:tblGrid>
              <a:tr h="539865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             n</a:t>
                      </a:r>
                      <a:endParaRPr lang="zh-CN" alt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第五章 二项式系数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4438995" y="2779059"/>
            <a:ext cx="4610794" cy="1809566"/>
          </a:xfrm>
          <a:prstGeom prst="cloudCallout">
            <a:avLst>
              <a:gd name="adj1" fmla="val -48987"/>
              <a:gd name="adj2" fmla="val 60969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/>
              <a:t>发现任意一行的系数先递增，再递减。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单峰性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定义：对序列</a:t>
            </a:r>
            <a:r>
              <a:rPr lang="en-US" altLang="zh-CN" dirty="0" smtClean="0">
                <a:solidFill>
                  <a:srgbClr val="3333FF"/>
                </a:solidFill>
              </a:rPr>
              <a:t>s</a:t>
            </a:r>
            <a:r>
              <a:rPr lang="en-US" altLang="zh-CN" baseline="-25000" dirty="0" smtClean="0">
                <a:solidFill>
                  <a:srgbClr val="3333FF"/>
                </a:solidFill>
              </a:rPr>
              <a:t>0</a:t>
            </a:r>
            <a:r>
              <a:rPr lang="en-US" altLang="zh-CN" dirty="0" smtClean="0">
                <a:solidFill>
                  <a:srgbClr val="3333FF"/>
                </a:solidFill>
              </a:rPr>
              <a:t>, s</a:t>
            </a:r>
            <a:r>
              <a:rPr lang="en-US" altLang="zh-CN" baseline="-25000" dirty="0" smtClean="0">
                <a:solidFill>
                  <a:srgbClr val="3333FF"/>
                </a:solidFill>
              </a:rPr>
              <a:t>1</a:t>
            </a:r>
            <a:r>
              <a:rPr lang="en-US" altLang="zh-CN" dirty="0" smtClean="0">
                <a:solidFill>
                  <a:srgbClr val="3333FF"/>
                </a:solidFill>
              </a:rPr>
              <a:t>, ···, </a:t>
            </a:r>
            <a:r>
              <a:rPr lang="en-US" altLang="zh-CN" dirty="0" err="1" smtClean="0">
                <a:solidFill>
                  <a:srgbClr val="3333FF"/>
                </a:solidFill>
              </a:rPr>
              <a:t>s</a:t>
            </a:r>
            <a:r>
              <a:rPr lang="en-US" altLang="zh-CN" baseline="-25000" dirty="0" err="1" smtClean="0">
                <a:solidFill>
                  <a:srgbClr val="3333FF"/>
                </a:solidFill>
              </a:rPr>
              <a:t>n</a:t>
            </a:r>
            <a:r>
              <a:rPr lang="zh-CN" altLang="en-US" dirty="0" smtClean="0"/>
              <a:t>，如果存在一个整数</a:t>
            </a:r>
            <a:r>
              <a:rPr lang="en-US" altLang="zh-CN" dirty="0" smtClean="0">
                <a:solidFill>
                  <a:srgbClr val="3333FF"/>
                </a:solidFill>
              </a:rPr>
              <a:t>t</a:t>
            </a:r>
            <a:r>
              <a:rPr lang="en-US" altLang="zh-CN" dirty="0" smtClean="0"/>
              <a:t>(0</a:t>
            </a:r>
            <a:r>
              <a:rPr lang="en-US" altLang="zh-CN" dirty="0">
                <a:cs typeface="Times New Roman" panose="02020603050405020304" pitchFamily="18" charset="0"/>
              </a:rPr>
              <a:t> ≤ </a:t>
            </a:r>
            <a:r>
              <a:rPr lang="en-US" altLang="zh-CN" dirty="0" smtClean="0"/>
              <a:t>t</a:t>
            </a:r>
            <a:r>
              <a:rPr lang="en-US" altLang="zh-CN" dirty="0">
                <a:cs typeface="Times New Roman" panose="02020603050405020304" pitchFamily="18" charset="0"/>
              </a:rPr>
              <a:t> ≤ </a:t>
            </a:r>
            <a:r>
              <a:rPr lang="en-US" altLang="zh-CN" dirty="0" smtClean="0"/>
              <a:t>n)</a:t>
            </a:r>
            <a:r>
              <a:rPr lang="zh-CN" altLang="en-US" dirty="0" smtClean="0"/>
              <a:t>，使得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>
                <a:solidFill>
                  <a:srgbClr val="3333FF"/>
                </a:solidFill>
              </a:rPr>
              <a:t>s</a:t>
            </a:r>
            <a:r>
              <a:rPr lang="en-US" altLang="zh-CN" baseline="-25000" dirty="0" smtClean="0">
                <a:solidFill>
                  <a:srgbClr val="3333FF"/>
                </a:solidFill>
              </a:rPr>
              <a:t>0</a:t>
            </a:r>
            <a:r>
              <a:rPr lang="en-US" altLang="zh-CN" dirty="0">
                <a:solidFill>
                  <a:srgbClr val="3333FF"/>
                </a:solidFill>
                <a:cs typeface="Times New Roman" panose="02020603050405020304" pitchFamily="18" charset="0"/>
              </a:rPr>
              <a:t>≤</a:t>
            </a:r>
            <a:r>
              <a:rPr lang="en-US" altLang="zh-CN" dirty="0">
                <a:solidFill>
                  <a:srgbClr val="3333FF"/>
                </a:solidFill>
              </a:rPr>
              <a:t>s</a:t>
            </a:r>
            <a:r>
              <a:rPr lang="en-US" altLang="zh-CN" baseline="-25000" dirty="0">
                <a:solidFill>
                  <a:srgbClr val="3333FF"/>
                </a:solidFill>
              </a:rPr>
              <a:t>1</a:t>
            </a:r>
            <a:r>
              <a:rPr lang="en-US" altLang="zh-CN" dirty="0">
                <a:solidFill>
                  <a:srgbClr val="3333FF"/>
                </a:solidFill>
                <a:cs typeface="Times New Roman" panose="02020603050405020304" pitchFamily="18" charset="0"/>
              </a:rPr>
              <a:t>≤</a:t>
            </a:r>
            <a:r>
              <a:rPr lang="en-US" altLang="zh-CN" dirty="0">
                <a:solidFill>
                  <a:srgbClr val="3333FF"/>
                </a:solidFill>
              </a:rPr>
              <a:t>···</a:t>
            </a:r>
            <a:r>
              <a:rPr lang="en-US" altLang="zh-CN" dirty="0">
                <a:solidFill>
                  <a:srgbClr val="3333FF"/>
                </a:solidFill>
                <a:cs typeface="Times New Roman" panose="02020603050405020304" pitchFamily="18" charset="0"/>
              </a:rPr>
              <a:t>≤</a:t>
            </a:r>
            <a:r>
              <a:rPr lang="en-US" altLang="zh-CN" dirty="0" err="1" smtClean="0">
                <a:solidFill>
                  <a:srgbClr val="3333FF"/>
                </a:solidFill>
              </a:rPr>
              <a:t>s</a:t>
            </a:r>
            <a:r>
              <a:rPr lang="en-US" altLang="zh-CN" baseline="-25000" dirty="0" err="1" smtClean="0">
                <a:solidFill>
                  <a:srgbClr val="3333FF"/>
                </a:solidFill>
              </a:rPr>
              <a:t>t</a:t>
            </a:r>
            <a:r>
              <a:rPr lang="en-US" altLang="zh-CN" dirty="0" smtClean="0">
                <a:solidFill>
                  <a:srgbClr val="3333FF"/>
                </a:solidFill>
              </a:rPr>
              <a:t> </a:t>
            </a:r>
            <a:r>
              <a:rPr lang="zh-CN" altLang="en-US" dirty="0" smtClean="0">
                <a:solidFill>
                  <a:srgbClr val="3333FF"/>
                </a:solidFill>
              </a:rPr>
              <a:t>，</a:t>
            </a:r>
            <a:r>
              <a:rPr lang="en-US" altLang="zh-CN" dirty="0" err="1" smtClean="0">
                <a:solidFill>
                  <a:srgbClr val="3333FF"/>
                </a:solidFill>
              </a:rPr>
              <a:t>s</a:t>
            </a:r>
            <a:r>
              <a:rPr lang="en-US" altLang="zh-CN" baseline="-25000" dirty="0" err="1" smtClean="0">
                <a:solidFill>
                  <a:srgbClr val="3333FF"/>
                </a:solidFill>
              </a:rPr>
              <a:t>t</a:t>
            </a:r>
            <a:r>
              <a:rPr lang="en-US" altLang="zh-CN" dirty="0" smtClean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3333FF"/>
                </a:solidFill>
                <a:cs typeface="Times New Roman" panose="02020603050405020304" pitchFamily="18" charset="0"/>
              </a:rPr>
              <a:t>≥ </a:t>
            </a:r>
            <a:r>
              <a:rPr lang="en-US" altLang="zh-CN" dirty="0" smtClean="0">
                <a:solidFill>
                  <a:srgbClr val="3333FF"/>
                </a:solidFill>
              </a:rPr>
              <a:t>s</a:t>
            </a:r>
            <a:r>
              <a:rPr lang="en-US" altLang="zh-CN" baseline="-25000" dirty="0" smtClean="0">
                <a:solidFill>
                  <a:srgbClr val="3333FF"/>
                </a:solidFill>
              </a:rPr>
              <a:t>t+1</a:t>
            </a:r>
            <a:r>
              <a:rPr lang="en-US" altLang="zh-CN" dirty="0">
                <a:solidFill>
                  <a:srgbClr val="3333FF"/>
                </a:solidFill>
                <a:cs typeface="Times New Roman" panose="02020603050405020304" pitchFamily="18" charset="0"/>
              </a:rPr>
              <a:t> ≥ </a:t>
            </a:r>
            <a:r>
              <a:rPr lang="en-US" altLang="zh-CN" dirty="0" smtClean="0">
                <a:solidFill>
                  <a:srgbClr val="3333FF"/>
                </a:solidFill>
              </a:rPr>
              <a:t>···</a:t>
            </a:r>
            <a:r>
              <a:rPr lang="en-US" altLang="zh-CN" dirty="0">
                <a:solidFill>
                  <a:srgbClr val="3333FF"/>
                </a:solidFill>
                <a:cs typeface="Times New Roman" panose="02020603050405020304" pitchFamily="18" charset="0"/>
              </a:rPr>
              <a:t> ≥ </a:t>
            </a:r>
            <a:r>
              <a:rPr lang="en-US" altLang="zh-CN" dirty="0" err="1" smtClean="0">
                <a:solidFill>
                  <a:srgbClr val="3333FF"/>
                </a:solidFill>
              </a:rPr>
              <a:t>s</a:t>
            </a:r>
            <a:r>
              <a:rPr lang="en-US" altLang="zh-CN" baseline="-25000" dirty="0" err="1" smtClean="0">
                <a:solidFill>
                  <a:srgbClr val="3333FF"/>
                </a:solidFill>
              </a:rPr>
              <a:t>n</a:t>
            </a:r>
            <a:r>
              <a:rPr lang="en-US" altLang="zh-CN" baseline="-25000" dirty="0" smtClean="0">
                <a:solidFill>
                  <a:srgbClr val="3333FF"/>
                </a:solidFill>
              </a:rPr>
              <a:t>  </a:t>
            </a:r>
            <a:endParaRPr lang="en-US" altLang="zh-CN" baseline="-25000" dirty="0" smtClean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那么该序列就是</a:t>
            </a:r>
            <a:r>
              <a:rPr lang="zh-CN" altLang="en-US" dirty="0" smtClean="0">
                <a:solidFill>
                  <a:srgbClr val="C00000"/>
                </a:solidFill>
              </a:rPr>
              <a:t>单峰的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注：</a:t>
            </a:r>
            <a:r>
              <a:rPr lang="en-US" altLang="zh-CN" dirty="0">
                <a:solidFill>
                  <a:srgbClr val="3333FF"/>
                </a:solidFill>
              </a:rPr>
              <a:t> </a:t>
            </a:r>
            <a:r>
              <a:rPr lang="en-US" altLang="zh-CN" dirty="0" err="1">
                <a:solidFill>
                  <a:srgbClr val="3333FF"/>
                </a:solidFill>
              </a:rPr>
              <a:t>s</a:t>
            </a:r>
            <a:r>
              <a:rPr lang="en-US" altLang="zh-CN" baseline="-25000" dirty="0" err="1">
                <a:solidFill>
                  <a:srgbClr val="3333FF"/>
                </a:solidFill>
              </a:rPr>
              <a:t>t</a:t>
            </a:r>
            <a:r>
              <a:rPr lang="zh-CN" altLang="en-US" dirty="0" smtClean="0"/>
              <a:t>为该序列的最大数，整数</a:t>
            </a:r>
            <a:r>
              <a:rPr lang="en-US" altLang="zh-CN" dirty="0" smtClean="0">
                <a:solidFill>
                  <a:srgbClr val="3333FF"/>
                </a:solidFill>
              </a:rPr>
              <a:t>t</a:t>
            </a:r>
            <a:r>
              <a:rPr lang="zh-CN" altLang="en-US" dirty="0" smtClean="0"/>
              <a:t>不唯一。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r>
              <a:rPr lang="en-US" altLang="zh-CN" dirty="0" smtClean="0"/>
              <a:t>1, 3, 3, 1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第五章 二项式系数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en-US" altLang="zh-CN" dirty="0"/>
              <a:t>Pascal</a:t>
            </a:r>
            <a:r>
              <a:rPr lang="zh-CN" altLang="en-US" dirty="0"/>
              <a:t>公式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二项式系数的单峰性（</a:t>
            </a:r>
            <a:r>
              <a:rPr lang="en-US" altLang="zh-CN" sz="3600" dirty="0" smtClean="0"/>
              <a:t>unimodal</a:t>
            </a:r>
            <a:r>
              <a:rPr lang="zh-CN" altLang="en-US" sz="3600" dirty="0" smtClean="0"/>
              <a:t>）</a:t>
            </a:r>
            <a:endParaRPr lang="zh-CN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26575" y="2158410"/>
                <a:ext cx="7068099" cy="130248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800" dirty="0">
                    <a:solidFill>
                      <a:srgbClr val="C00000"/>
                    </a:solidFill>
                  </a:rPr>
                  <a:t>定理：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b="0" i="1">
                        <a:solidFill>
                          <a:srgbClr val="33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b="0" i="1">
                        <a:solidFill>
                          <a:srgbClr val="33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r>
                      <a:rPr lang="en-US" altLang="zh-CN" sz="2800" b="0" i="1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800" dirty="0"/>
                  <a:t>是单峰序列</a:t>
                </a:r>
                <a:r>
                  <a:rPr lang="zh-CN" altLang="en-US" sz="2800" dirty="0" smtClean="0"/>
                  <a:t>，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6575" y="2158410"/>
                <a:ext cx="7068099" cy="1302488"/>
              </a:xfrm>
              <a:blipFill rotWithShape="1">
                <a:blip r:embed="rId1"/>
                <a:stretch>
                  <a:fillRect l="-6" t="-3" r="5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900409" y="3763751"/>
            <a:ext cx="3735386" cy="567548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28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45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025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7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dirty="0" smtClean="0"/>
              <a:t>其中</a:t>
            </a:r>
            <a:r>
              <a:rPr lang="zh-CN" altLang="en-US" sz="2800" dirty="0"/>
              <a:t>最大值</a:t>
            </a:r>
            <a:r>
              <a:rPr lang="zh-CN" altLang="en-US" sz="2800" dirty="0" smtClean="0"/>
              <a:t>是</a:t>
            </a:r>
            <a:endParaRPr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3585271" y="3620388"/>
                <a:ext cx="4309403" cy="854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1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altLang="zh-CN" sz="2800" b="1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800" b="1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/</m:t>
                                  </m:r>
                                  <m:r>
                                    <a:rPr lang="en-US" altLang="zh-CN" sz="2800" b="1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b="1" dirty="0">
                    <a:solidFill>
                      <a:prstClr val="black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1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altLang="zh-CN" sz="2800" b="1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800" b="1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/</m:t>
                                  </m:r>
                                  <m:r>
                                    <a:rPr lang="en-US" altLang="zh-CN" sz="2800" b="1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271" y="3620388"/>
                <a:ext cx="4309403" cy="854273"/>
              </a:xfrm>
              <a:prstGeom prst="rect">
                <a:avLst/>
              </a:prstGeom>
              <a:blipFill rotWithShape="1">
                <a:blip r:embed="rId2"/>
                <a:stretch>
                  <a:fillRect l="-1" t="-30" r="8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826575" y="4862626"/>
                <a:ext cx="7636941" cy="13542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sz="24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注：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2400" b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b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的向下取整，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2400" b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b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b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的向上取整。</a:t>
                </a:r>
                <a:endParaRPr lang="en-US" altLang="zh-CN" sz="2400" b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CN" altLang="en-US" sz="2400" b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例如：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r>
                  <a:rPr lang="en-US" altLang="zh-CN" sz="24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</m:oMath>
                </a14:m>
                <a:r>
                  <a:rPr lang="zh-CN" altLang="en-US" sz="24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;      </a:t>
                </a:r>
                <a:endParaRPr lang="en-US" altLang="zh-CN" sz="2400" b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altLang="zh-CN" sz="2400" b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2400" b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     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</m:oMath>
                </a14:m>
                <a:r>
                  <a:rPr lang="en-US" altLang="zh-CN" sz="24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r>
                  <a:rPr lang="zh-CN" altLang="en-US" sz="24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zh-CN" altLang="en-US" sz="2400" b="1" dirty="0">
                    <a:latin typeface="Cambria Math" panose="02040503050406030204" pitchFamily="18" charset="0"/>
                  </a:rPr>
                  <a:t>。</a:t>
                </a:r>
                <a:endParaRPr lang="zh-CN" altLang="en-US" sz="2400" b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75" y="4862626"/>
                <a:ext cx="7636941" cy="1354217"/>
              </a:xfrm>
              <a:prstGeom prst="rect">
                <a:avLst/>
              </a:prstGeom>
              <a:blipFill rotWithShape="1">
                <a:blip r:embed="rId3"/>
                <a:stretch>
                  <a:fillRect l="-6" t="-32" r="3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/>
              <a:t>多项式定理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095" y="585216"/>
            <a:ext cx="8043395" cy="149961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回顾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重集的排列数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7945" y="1967023"/>
                <a:ext cx="7220349" cy="146197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 smtClean="0">
                    <a:solidFill>
                      <a:srgbClr val="C00000"/>
                    </a:solidFill>
                  </a:rPr>
                  <a:t>定理</a:t>
                </a: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   </a:t>
                </a:r>
                <a:r>
                  <a:rPr lang="zh-CN" altLang="en-US" sz="2400" dirty="0" smtClean="0"/>
                  <a:t>令</a:t>
                </a:r>
                <a:r>
                  <a:rPr lang="en-US" altLang="zh-CN" sz="2400" dirty="0" smtClean="0"/>
                  <a:t>S</a:t>
                </a:r>
                <a:r>
                  <a:rPr lang="zh-CN" altLang="en-US" sz="2400" dirty="0" smtClean="0"/>
                  <a:t>是</a:t>
                </a:r>
                <a:r>
                  <a:rPr lang="zh-CN" altLang="en-US" sz="2400" dirty="0"/>
                  <a:t>一个</a:t>
                </a:r>
                <a:r>
                  <a:rPr lang="zh-CN" altLang="en-US" sz="2400" dirty="0" smtClean="0"/>
                  <a:t>有</a:t>
                </a:r>
                <a:r>
                  <a:rPr lang="en-US" altLang="zh-CN" sz="2400" dirty="0" smtClean="0">
                    <a:solidFill>
                      <a:srgbClr val="3333FF"/>
                    </a:solidFill>
                  </a:rPr>
                  <a:t>t</a:t>
                </a:r>
                <a:r>
                  <a:rPr lang="zh-CN" altLang="en-US" sz="2400" dirty="0" smtClean="0"/>
                  <a:t>个</a:t>
                </a:r>
                <a:r>
                  <a:rPr lang="zh-CN" altLang="en-US" sz="2400" dirty="0"/>
                  <a:t>不同类型的</a:t>
                </a:r>
                <a:r>
                  <a:rPr lang="zh-CN" altLang="en-US" sz="2400" dirty="0" smtClean="0"/>
                  <a:t>元的多重集</a:t>
                </a:r>
                <a:r>
                  <a:rPr lang="zh-CN" altLang="en-US" sz="2400" dirty="0"/>
                  <a:t>，</a:t>
                </a:r>
                <a:br>
                  <a:rPr lang="en-US" altLang="zh-CN" sz="2400" dirty="0" smtClean="0"/>
                </a:br>
                <a:r>
                  <a:rPr lang="zh-CN" altLang="en-US" sz="2400" dirty="0" smtClean="0"/>
                  <a:t>各个元的重数分别为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，</a:t>
                </a:r>
                <a:br>
                  <a:rPr lang="en-US" altLang="zh-CN" sz="2400" dirty="0" smtClean="0"/>
                </a:br>
                <a:r>
                  <a:rPr lang="zh-CN" altLang="en-US" sz="2400" dirty="0" smtClean="0"/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4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zh-CN" altLang="en-US" sz="2400" dirty="0"/>
                  <a:t> ，</a:t>
                </a:r>
                <a:r>
                  <a:rPr lang="zh-CN" altLang="en-US" sz="2400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的排列数等于 </a:t>
                </a:r>
                <a:endParaRPr lang="en-US" altLang="zh-CN" sz="24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45" y="1967023"/>
                <a:ext cx="7220349" cy="1461977"/>
              </a:xfrm>
              <a:blipFill rotWithShape="1">
                <a:blip r:embed="rId1"/>
                <a:stretch>
                  <a:fillRect l="-5" t="-29" r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/>
              <p:cNvSpPr txBox="1"/>
              <p:nvPr/>
            </p:nvSpPr>
            <p:spPr>
              <a:xfrm>
                <a:off x="3545110" y="3278732"/>
                <a:ext cx="1806018" cy="999035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32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430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8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310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45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025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71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28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28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8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sz="28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altLang="zh-CN" sz="28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zh-CN" altLang="en-US" sz="2800" dirty="0" smtClean="0"/>
                  <a:t>                   </a:t>
                </a:r>
                <a:br>
                  <a:rPr lang="en-US" altLang="zh-CN" sz="2800" dirty="0" smtClean="0"/>
                </a:br>
                <a:r>
                  <a:rPr lang="zh-CN" altLang="en-US" sz="2800" dirty="0" smtClean="0"/>
                  <a:t>                      </a:t>
                </a:r>
                <a:endParaRPr lang="en-US" altLang="zh-CN" sz="2800" dirty="0" smtClean="0"/>
              </a:p>
            </p:txBody>
          </p:sp>
        </mc:Choice>
        <mc:Fallback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110" y="3278732"/>
                <a:ext cx="1806018" cy="999035"/>
              </a:xfrm>
              <a:prstGeom prst="rect">
                <a:avLst/>
              </a:prstGeom>
              <a:blipFill rotWithShape="1">
                <a:blip r:embed="rId2"/>
                <a:stretch>
                  <a:fillRect l="-30" t="-23" r="34" b="-34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/>
              <p:cNvSpPr txBox="1"/>
              <p:nvPr/>
            </p:nvSpPr>
            <p:spPr>
              <a:xfrm>
                <a:off x="884020" y="4277768"/>
                <a:ext cx="7327860" cy="1649884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32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430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8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310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45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025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71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dirty="0" smtClean="0"/>
                  <a:t>定义：</a:t>
                </a:r>
                <a:r>
                  <a:rPr lang="zh-CN" altLang="en-US" sz="2400" dirty="0" smtClean="0">
                    <a:solidFill>
                      <a:srgbClr val="C00000"/>
                    </a:solidFill>
                  </a:rPr>
                  <a:t>多项式系数</a:t>
                </a:r>
                <a:r>
                  <a:rPr lang="zh-CN" altLang="en-US" sz="2400" dirty="0" smtClean="0"/>
                  <a:t>定义为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24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sz="24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CN" sz="2400" dirty="0" smtClean="0"/>
              </a:p>
            </p:txBody>
          </p:sp>
        </mc:Choice>
        <mc:Fallback>
          <p:sp>
            <p:nvSpPr>
              <p:cNvPr id="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20" y="4277768"/>
                <a:ext cx="7327860" cy="1649884"/>
              </a:xfrm>
              <a:prstGeom prst="rect">
                <a:avLst/>
              </a:prstGeom>
              <a:blipFill rotWithShape="1">
                <a:blip r:embed="rId3"/>
                <a:stretch>
                  <a:fillRect l="-1" t="-25" r="1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981822" y="5829846"/>
                <a:ext cx="414716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 smtClean="0"/>
                  <a:t>这里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zh-CN" altLang="en-US" sz="2400" b="1" dirty="0" smtClean="0"/>
                  <a:t>。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22" y="5829846"/>
                <a:ext cx="4147161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3" t="-118" r="2" b="1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7" grpId="0" build="p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2286000"/>
            <a:ext cx="7700737" cy="648586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</a:rPr>
              <a:t>定理：</a:t>
            </a:r>
            <a:r>
              <a:rPr lang="zh-CN" altLang="en-US" sz="2800" dirty="0" smtClean="0"/>
              <a:t>对于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个不同的变量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 x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,</a:t>
            </a:r>
            <a:r>
              <a:rPr lang="en-US" altLang="zh-CN" sz="2800" dirty="0"/>
              <a:t> ···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x</a:t>
            </a:r>
            <a:r>
              <a:rPr lang="en-US" altLang="zh-CN" sz="2800" baseline="-25000" dirty="0" err="1" smtClean="0"/>
              <a:t>t</a:t>
            </a:r>
            <a:r>
              <a:rPr lang="zh-CN" altLang="en-US" sz="2800" dirty="0" smtClean="0"/>
              <a:t>，有</a:t>
            </a:r>
            <a:endParaRPr lang="zh-CN" alt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/>
              <p:cNvSpPr txBox="1"/>
              <p:nvPr/>
            </p:nvSpPr>
            <p:spPr>
              <a:xfrm>
                <a:off x="340242" y="2976526"/>
                <a:ext cx="8357189" cy="1338060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 fontScale="85000" lnSpcReduction="10000"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32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430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8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310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45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025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71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⋯</m:t>
                            </m:r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sub>
                      <m:sup/>
                      <m:e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⋯,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sup>
                        </m:sSubSup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</m:sup>
                        </m:sSubSup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⋯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𝒕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42" y="2976526"/>
                <a:ext cx="8357189" cy="1338060"/>
              </a:xfrm>
              <a:prstGeom prst="rect">
                <a:avLst/>
              </a:prstGeom>
              <a:blipFill rotWithShape="1">
                <a:blip r:embed="rId1"/>
                <a:stretch>
                  <a:fillRect l="-6" t="-21" r="6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/>
              <p:cNvSpPr txBox="1"/>
              <p:nvPr/>
            </p:nvSpPr>
            <p:spPr>
              <a:xfrm>
                <a:off x="768096" y="4590583"/>
                <a:ext cx="7578463" cy="1973239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32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430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8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310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45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025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71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sz="2400" dirty="0" smtClean="0">
                    <a:solidFill>
                      <a:srgbClr val="1A85AE"/>
                    </a:solidFill>
                    <a:sym typeface="Symbol" panose="05050102010706020507" pitchFamily="18" charset="2"/>
                  </a:rPr>
                  <a:t>证明：利用乘法的分配律将乘积完全展开，再考虑合并同类项，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2400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altLang="zh-CN" sz="24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2400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altLang="zh-CN" sz="24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sz="240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2400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sz="2400" dirty="0">
                    <a:solidFill>
                      <a:srgbClr val="1A85AE"/>
                    </a:solidFill>
                  </a:rPr>
                  <a:t>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2400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2400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2400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>
                    <a:solidFill>
                      <a:srgbClr val="1A85AE"/>
                    </a:solidFill>
                  </a:rPr>
                  <a:t>种排列</a:t>
                </a:r>
                <a:r>
                  <a:rPr lang="zh-CN" altLang="en-US" sz="2400" dirty="0" smtClean="0">
                    <a:solidFill>
                      <a:srgbClr val="1A85AE"/>
                    </a:solidFill>
                  </a:rPr>
                  <a:t>。</a:t>
                </a:r>
                <a:endParaRPr lang="en-US" altLang="zh-CN" sz="2400" dirty="0" smtClean="0">
                  <a:solidFill>
                    <a:srgbClr val="1A85AE"/>
                  </a:solidFill>
                </a:endParaRPr>
              </a:p>
            </p:txBody>
          </p:sp>
        </mc:Choice>
        <mc:Fallback>
          <p:sp>
            <p:nvSpPr>
              <p:cNvPr id="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" y="4590583"/>
                <a:ext cx="7578463" cy="1973239"/>
              </a:xfrm>
              <a:prstGeom prst="rect">
                <a:avLst/>
              </a:prstGeom>
              <a:blipFill rotWithShape="1">
                <a:blip r:embed="rId2"/>
                <a:stretch>
                  <a:fillRect l="-5" t="-9" r="2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20250" y="871869"/>
                <a:ext cx="8212428" cy="8080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2400" dirty="0" smtClean="0">
                            <a:sym typeface="+mn-ea"/>
                          </a:rPr>
                          <m:t>例：展开式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𝟓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zh-CN" altLang="en-US" sz="2400" dirty="0" smtClean="0"/>
                  <a:t>中，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/>
                    </m:sSubSup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p>
                    </m:sSubSup>
                  </m:oMath>
                </a14:m>
                <a:r>
                  <a:rPr lang="zh-CN" altLang="en-US" sz="2400" dirty="0" smtClean="0"/>
                  <a:t>的系数是多少？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0250" y="871869"/>
                <a:ext cx="8212428" cy="808075"/>
              </a:xfrm>
              <a:blipFill rotWithShape="1">
                <a:blip r:embed="rId1"/>
                <a:stretch>
                  <a:fillRect l="-2" t="-2" r="2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446028" y="1812851"/>
                <a:ext cx="4534787" cy="747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9966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solidFill>
                                    <a:srgbClr val="9966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solidFill>
                                      <a:srgbClr val="9966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𝟔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9966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2400" b="1" i="1">
                                    <a:solidFill>
                                      <a:srgbClr val="9966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9966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9966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9966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9966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99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9966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9966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99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99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9966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9966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9966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99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9966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9966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9966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400" b="1" i="1" smtClean="0">
                          <a:solidFill>
                            <a:srgbClr val="996600"/>
                          </a:solidFill>
                          <a:latin typeface="Cambria Math" panose="02040503050406030204" pitchFamily="18" charset="0"/>
                        </a:rPr>
                        <m:t>𝟑𝟔𝟎𝟎𝟎</m:t>
                      </m:r>
                    </m:oMath>
                  </m:oMathPara>
                </a14:m>
                <a:endParaRPr lang="zh-CN" altLang="en-US" sz="2400" b="1" dirty="0">
                  <a:solidFill>
                    <a:srgbClr val="996600"/>
                  </a:solidFill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028" y="1812851"/>
                <a:ext cx="4534787" cy="747256"/>
              </a:xfrm>
              <a:prstGeom prst="rect">
                <a:avLst/>
              </a:prstGeom>
              <a:blipFill rotWithShape="1">
                <a:blip r:embed="rId2"/>
                <a:stretch>
                  <a:fillRect l="-3" t="-75" r="8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/>
              <p:cNvSpPr txBox="1"/>
              <p:nvPr/>
            </p:nvSpPr>
            <p:spPr>
              <a:xfrm>
                <a:off x="720250" y="2827167"/>
                <a:ext cx="8212428" cy="808075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32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430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8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310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45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025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71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dirty="0" smtClean="0"/>
                  <a:t>例：展开式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⋯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400" dirty="0" smtClean="0"/>
                  <a:t>中，共有多少不同的项？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50" y="2827167"/>
                <a:ext cx="8212428" cy="808075"/>
              </a:xfrm>
              <a:prstGeom prst="rect">
                <a:avLst/>
              </a:prstGeom>
              <a:blipFill rotWithShape="1">
                <a:blip r:embed="rId3"/>
                <a:stretch>
                  <a:fillRect l="-2" t="-18" r="2" b="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446027" y="3707330"/>
                <a:ext cx="6964326" cy="237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sz="2400" b="1" dirty="0" smtClean="0">
                    <a:solidFill>
                      <a:srgbClr val="996600"/>
                    </a:solidFill>
                  </a:rPr>
                  <a:t>展开式中，一般项为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altLang="zh-CN" sz="2400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altLang="zh-CN" sz="2400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⋯</m:t>
                        </m:r>
                        <m:r>
                          <a:rPr lang="en-US" altLang="zh-CN" sz="2400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sz="2400" b="1" dirty="0" smtClean="0">
                    <a:solidFill>
                      <a:srgbClr val="996600"/>
                    </a:solidFill>
                  </a:rPr>
                  <a:t>，满足</a:t>
                </a:r>
                <a:br>
                  <a:rPr lang="en-US" altLang="zh-CN" sz="2400" b="1" dirty="0" smtClean="0">
                    <a:solidFill>
                      <a:srgbClr val="996600"/>
                    </a:solidFill>
                  </a:rPr>
                </a:br>
                <a:r>
                  <a:rPr lang="en-US" altLang="zh-CN" sz="2400" b="1" dirty="0" smtClean="0">
                    <a:solidFill>
                      <a:srgbClr val="996600"/>
                    </a:solidFill>
                  </a:rPr>
                  <a:t>           </a:t>
                </a:r>
                <a:r>
                  <a:rPr lang="zh-CN" altLang="en-US" sz="2400" b="1" dirty="0" smtClean="0">
                    <a:solidFill>
                      <a:srgbClr val="99660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1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9966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99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r>
                      <a:rPr lang="en-US" altLang="zh-CN" sz="2400" i="1">
                        <a:solidFill>
                          <a:srgbClr val="9966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9966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>
                        <a:solidFill>
                          <a:srgbClr val="9966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zh-CN" altLang="en-US" sz="2400" b="1" dirty="0">
                    <a:solidFill>
                      <a:srgbClr val="996600"/>
                    </a:solidFill>
                  </a:rPr>
                  <a:t> </a:t>
                </a:r>
                <a:r>
                  <a:rPr lang="zh-CN" altLang="en-US" sz="2400" b="1" dirty="0" smtClean="0">
                    <a:solidFill>
                      <a:srgbClr val="996600"/>
                    </a:solidFill>
                  </a:rPr>
                  <a:t>，</a:t>
                </a:r>
                <a:endParaRPr lang="en-US" altLang="zh-CN" sz="2400" b="1" dirty="0" smtClean="0">
                  <a:solidFill>
                    <a:srgbClr val="996600"/>
                  </a:solidFill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sz="2400" b="1" dirty="0" smtClean="0">
                    <a:solidFill>
                      <a:srgbClr val="996600"/>
                    </a:solidFill>
                  </a:rPr>
                  <a:t>因此不同的项的数目等同于上述方程的非负整数解的个数，即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>
                                  <a:solidFill>
                                    <a:srgbClr val="9966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9966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9966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9966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9966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srgbClr val="9966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b="1" dirty="0" smtClean="0">
                    <a:solidFill>
                      <a:srgbClr val="996600"/>
                    </a:solidFill>
                  </a:rPr>
                  <a:t> 。</a:t>
                </a:r>
                <a:endParaRPr lang="zh-CN" altLang="en-US" sz="2400" b="1" dirty="0">
                  <a:solidFill>
                    <a:srgbClr val="996600"/>
                  </a:solidFill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027" y="3707330"/>
                <a:ext cx="6964326" cy="2376163"/>
              </a:xfrm>
              <a:prstGeom prst="rect">
                <a:avLst/>
              </a:prstGeom>
              <a:blipFill rotWithShape="1">
                <a:blip r:embed="rId4"/>
                <a:stretch>
                  <a:fillRect l="-2" t="-8" r="6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 build="p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 </a:t>
            </a:r>
            <a:r>
              <a:rPr lang="zh-CN" altLang="en-US" dirty="0"/>
              <a:t>牛顿二项式定理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二项式定理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68096" y="2084832"/>
                <a:ext cx="7493402" cy="189259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 smtClean="0">
                    <a:solidFill>
                      <a:srgbClr val="C00000"/>
                    </a:solidFill>
                  </a:rPr>
                  <a:t>定理</a:t>
                </a: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 </a:t>
                </a:r>
                <a:r>
                  <a:rPr lang="zh-CN" altLang="en-US" sz="2400" dirty="0" smtClean="0"/>
                  <a:t>令</a:t>
                </a:r>
                <a:r>
                  <a:rPr lang="en-US" altLang="zh-CN" sz="2400" dirty="0" smtClean="0"/>
                  <a:t>n</a:t>
                </a:r>
                <a:r>
                  <a:rPr lang="zh-CN" altLang="en-US" sz="2400" dirty="0" smtClean="0"/>
                  <a:t>是一个正整数。对所有的</a:t>
                </a:r>
                <a:r>
                  <a:rPr lang="en-US" altLang="zh-CN" sz="2400" dirty="0" smtClean="0"/>
                  <a:t>x</a:t>
                </a:r>
                <a:r>
                  <a:rPr lang="zh-CN" altLang="en-US" sz="2400" dirty="0" smtClean="0"/>
                  <a:t>和</a:t>
                </a:r>
                <a:r>
                  <a:rPr lang="en-US" altLang="zh-CN" sz="2400" dirty="0" smtClean="0"/>
                  <a:t>y</a:t>
                </a:r>
                <a:r>
                  <a:rPr lang="zh-CN" altLang="en-US" sz="2400" dirty="0" smtClean="0"/>
                  <a:t>，有</a:t>
                </a:r>
                <a:br>
                  <a:rPr lang="en-US" altLang="zh-CN" sz="24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sz="24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  <m:r>
                            <a:rPr lang="en-US" altLang="zh-CN" sz="24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  <m:r>
                            <a:rPr lang="en-US" altLang="zh-CN" sz="2400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𝒌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altLang="zh-CN" sz="240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096" y="2084832"/>
                <a:ext cx="7493402" cy="1892595"/>
              </a:xfrm>
              <a:blipFill rotWithShape="1">
                <a:blip r:embed="rId1"/>
                <a:stretch>
                  <a:fillRect l="-5" t="-7" r="2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768096" y="4048975"/>
            <a:ext cx="7493402" cy="1892595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28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45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025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7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1676</a:t>
            </a:r>
            <a:r>
              <a:rPr lang="zh-CN" altLang="en-US" sz="2400" dirty="0" smtClean="0"/>
              <a:t>年，牛顿扩展了上述二项式定理，得到了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x+y</a:t>
            </a:r>
            <a:r>
              <a:rPr lang="en-US" altLang="zh-CN" sz="2400" dirty="0" smtClean="0"/>
              <a:t>)</a:t>
            </a:r>
            <a:r>
              <a:rPr lang="en-US" altLang="zh-CN" sz="2400" baseline="30000" dirty="0" smtClean="0">
                <a:ea typeface="Cambria Math" panose="020405030504060302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400" dirty="0" smtClean="0"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 smtClean="0"/>
              <a:t>的展开式，其中</a:t>
            </a:r>
            <a:r>
              <a:rPr lang="en-US" altLang="zh-CN" sz="2400" dirty="0">
                <a:ea typeface="Cambria Math" panose="020405030504060302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400" dirty="0" smtClean="0"/>
              <a:t>是任意实数。</a:t>
            </a:r>
            <a:r>
              <a:rPr lang="en-US" altLang="zh-CN" sz="2400" dirty="0"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endParaRPr lang="en-US" altLang="zh-CN" sz="2400" dirty="0" smtClean="0"/>
          </a:p>
          <a:p>
            <a:r>
              <a:rPr lang="zh-CN" altLang="en-US" sz="2400" dirty="0" smtClean="0"/>
              <a:t>对应一般的指数，该展开式将是一个无穷级数，需要考虑收敛性问题。我们将只局限于叙述定理并考虑某些特殊情况。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牛顿二项式定理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68096" y="2286000"/>
                <a:ext cx="7801746" cy="305154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 smtClean="0">
                    <a:solidFill>
                      <a:srgbClr val="C00000"/>
                    </a:solidFill>
                  </a:rPr>
                  <a:t>定理</a:t>
                </a: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 </a:t>
                </a:r>
                <a:r>
                  <a:rPr lang="zh-CN" altLang="en-US" sz="2400" dirty="0" smtClean="0"/>
                  <a:t>设</a:t>
                </a:r>
                <a:r>
                  <a:rPr lang="en-US" altLang="zh-CN" sz="2400" dirty="0" smtClean="0">
                    <a:ea typeface="Cambria Math" panose="02040503050406030204" pitchFamily="18" charset="0"/>
                    <a:sym typeface="Symbol" panose="05050102010706020507" pitchFamily="18" charset="2"/>
                  </a:rPr>
                  <a:t></a:t>
                </a:r>
                <a:r>
                  <a:rPr lang="zh-CN" altLang="en-US" sz="2400" dirty="0" smtClean="0"/>
                  <a:t>是实数，对所有满足</a:t>
                </a:r>
                <a:r>
                  <a:rPr lang="en-US" altLang="zh-CN" sz="2400" dirty="0" smtClean="0"/>
                  <a:t>0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≤ </a:t>
                </a:r>
                <a:r>
                  <a:rPr lang="en-US" altLang="zh-CN" sz="2400" dirty="0" smtClean="0"/>
                  <a:t>|x|&lt;|y|</a:t>
                </a:r>
                <a:r>
                  <a:rPr lang="zh-CN" altLang="en-US" sz="2400" dirty="0" smtClean="0"/>
                  <a:t>的</a:t>
                </a:r>
                <a:r>
                  <a:rPr lang="en-US" altLang="zh-CN" sz="2400" dirty="0" smtClean="0"/>
                  <a:t>x</a:t>
                </a:r>
                <a:r>
                  <a:rPr lang="zh-CN" altLang="en-US" sz="2400" dirty="0" smtClean="0"/>
                  <a:t>和</a:t>
                </a:r>
                <a:r>
                  <a:rPr lang="en-US" altLang="zh-CN" sz="2400" dirty="0" smtClean="0"/>
                  <a:t>y</a:t>
                </a:r>
                <a:r>
                  <a:rPr lang="zh-CN" altLang="en-US" sz="2400" dirty="0" smtClean="0"/>
                  <a:t>，有</a:t>
                </a:r>
                <a:br>
                  <a:rPr lang="en-US" altLang="zh-CN" sz="24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sz="24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  <m:r>
                            <a:rPr lang="en-US" altLang="zh-CN" sz="24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400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  <m:r>
                            <a:rPr lang="en-US" altLang="zh-CN" sz="2400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sz="2400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𝒌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altLang="zh-CN" sz="240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4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𝜶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sz="2400" dirty="0"/>
                  <a:t>其中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4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𝜶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  <m:r>
                          <a:rPr lang="en-US" altLang="zh-CN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  <m:r>
                          <a:rPr lang="en-US" altLang="zh-CN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)⋯(</m:t>
                        </m:r>
                        <m:r>
                          <a:rPr lang="zh-CN" altLang="en-US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  <m:r>
                          <a:rPr lang="en-US" altLang="zh-CN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zh-CN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zh-CN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zh-CN" altLang="en-US" sz="2400" dirty="0" smtClean="0"/>
                  <a:t>。</a:t>
                </a:r>
                <a:endParaRPr lang="en-US" altLang="zh-CN" sz="24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096" y="2286000"/>
                <a:ext cx="7801746" cy="3051544"/>
              </a:xfrm>
              <a:blipFill rotWithShape="1">
                <a:blip r:embed="rId1"/>
                <a:stretch>
                  <a:fillRect l="-5" r="7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805310" y="5101600"/>
            <a:ext cx="7583778" cy="111844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28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45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025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7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rgbClr val="996600"/>
                </a:solidFill>
              </a:rPr>
              <a:t>证明可在大多数微积分的书上找到。</a:t>
            </a:r>
            <a:endParaRPr lang="en-US" altLang="zh-CN" sz="2400" dirty="0" smtClean="0">
              <a:solidFill>
                <a:srgbClr val="99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等价形式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68096" y="2286000"/>
                <a:ext cx="7801746" cy="305154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 smtClean="0">
                    <a:solidFill>
                      <a:srgbClr val="C00000"/>
                    </a:solidFill>
                  </a:rPr>
                  <a:t>定理</a:t>
                </a: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</a:t>
                </a:r>
                <a:r>
                  <a:rPr lang="zh-CN" altLang="en-US" sz="2400" dirty="0" smtClean="0"/>
                  <a:t>设</a:t>
                </a:r>
                <a:r>
                  <a:rPr lang="en-US" altLang="zh-CN" sz="2400" dirty="0" smtClean="0">
                    <a:ea typeface="Cambria Math" panose="02040503050406030204" pitchFamily="18" charset="0"/>
                    <a:sym typeface="Symbol" panose="05050102010706020507" pitchFamily="18" charset="2"/>
                  </a:rPr>
                  <a:t></a:t>
                </a:r>
                <a:r>
                  <a:rPr lang="zh-CN" altLang="en-US" sz="2400" dirty="0" smtClean="0"/>
                  <a:t>是实数，对所有满足</a:t>
                </a:r>
                <a:r>
                  <a:rPr lang="en-US" altLang="zh-CN" sz="2400" dirty="0" smtClean="0"/>
                  <a:t>|z|&lt;1</a:t>
                </a:r>
                <a:r>
                  <a:rPr lang="zh-CN" altLang="en-US" sz="2400" dirty="0" smtClean="0"/>
                  <a:t>的</a:t>
                </a:r>
                <a:r>
                  <a:rPr lang="en-US" altLang="zh-CN" sz="2400" dirty="0" smtClean="0"/>
                  <a:t>z</a:t>
                </a:r>
                <a:r>
                  <a:rPr lang="zh-CN" altLang="en-US" sz="2400" dirty="0" smtClean="0"/>
                  <a:t>，有</a:t>
                </a:r>
                <a:br>
                  <a:rPr lang="en-US" altLang="zh-CN" sz="24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zh-CN" sz="24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𝒛</m:t>
                          </m:r>
                          <m:r>
                            <a:rPr lang="en-US" altLang="zh-CN" sz="24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400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  <m:r>
                            <a:rPr lang="en-US" altLang="zh-CN" sz="2400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sz="2400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𝒌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altLang="zh-CN" sz="240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sz="2400" dirty="0"/>
                  <a:t>其中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4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𝜶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  <m:r>
                          <a:rPr lang="en-US" altLang="zh-CN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  <m:r>
                          <a:rPr lang="en-US" altLang="zh-CN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)⋯(</m:t>
                        </m:r>
                        <m:r>
                          <a:rPr lang="zh-CN" altLang="en-US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  <m:r>
                          <a:rPr lang="en-US" altLang="zh-CN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zh-CN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zh-CN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zh-CN" altLang="en-US" sz="2400" dirty="0" smtClean="0"/>
                  <a:t>。</a:t>
                </a:r>
                <a:endParaRPr lang="en-US" altLang="zh-CN" sz="24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096" y="2286000"/>
                <a:ext cx="7801746" cy="3051544"/>
              </a:xfrm>
              <a:blipFill rotWithShape="1">
                <a:blip r:embed="rId1"/>
                <a:stretch>
                  <a:fillRect l="-5" r="7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常用展开式（一）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12094" y="1851979"/>
                <a:ext cx="7046056" cy="102944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(1)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𝒛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2094" y="1851979"/>
                <a:ext cx="7046056" cy="1029444"/>
              </a:xfrm>
              <a:blipFill rotWithShape="1">
                <a:blip r:embed="rId1"/>
                <a:stretch>
                  <a:fillRect l="-8" t="-31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937666" y="3056070"/>
                <a:ext cx="4447725" cy="6554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solidFill>
                                      <a:schemeClr val="folHlin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chemeClr val="folHlink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>
                                    <a:solidFill>
                                      <a:schemeClr val="folHlink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1" i="1" smtClean="0">
                          <a:solidFill>
                            <a:schemeClr val="folHlin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altLang="zh-CN" sz="2400" b="1" dirty="0">
                  <a:solidFill>
                    <a:schemeClr val="folHlin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66" y="3056070"/>
                <a:ext cx="4447725" cy="655436"/>
              </a:xfrm>
              <a:prstGeom prst="rect">
                <a:avLst/>
              </a:prstGeom>
              <a:blipFill rotWithShape="1">
                <a:blip r:embed="rId2"/>
                <a:stretch>
                  <a:fillRect l="-9" t="-69" r="-4241" b="-979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4850449" y="3056070"/>
                <a:ext cx="3841669" cy="6424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sz="2400" b="1" dirty="0" smtClean="0">
                    <a:solidFill>
                      <a:schemeClr val="folHlink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>
                                <a:solidFill>
                                  <a:schemeClr val="folHlin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>
                                <a:solidFill>
                                  <a:schemeClr val="folHlin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>
                                <a:solidFill>
                                  <a:schemeClr val="folHlin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altLang="zh-CN" sz="2400" b="1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f>
                      <m:fPr>
                        <m:ctrlPr>
                          <a:rPr lang="en-US" altLang="zh-CN" sz="2400" b="1" i="1" smtClean="0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chemeClr val="folHlin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chemeClr val="folHlink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chemeClr val="folHlin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chemeClr val="folHlink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400" b="1" i="1" smtClean="0">
                                <a:solidFill>
                                  <a:schemeClr val="folHlin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1" i="1" smtClean="0">
                                <a:solidFill>
                                  <a:schemeClr val="folHlin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altLang="zh-CN" sz="2400" b="1" i="1" smtClean="0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chemeClr val="folHlin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chemeClr val="folHlink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400" b="1" i="1" smtClean="0">
                                <a:solidFill>
                                  <a:schemeClr val="folHlin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1" i="1" smtClean="0">
                                <a:solidFill>
                                  <a:schemeClr val="folHlink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2400" b="1" i="1" smtClean="0">
                                <a:solidFill>
                                  <a:schemeClr val="folHlin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solidFill>
                                  <a:schemeClr val="folHlin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num>
                      <m:den>
                        <m:r>
                          <a:rPr lang="en-US" altLang="zh-CN" sz="2400" b="1" i="1" smtClean="0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400" b="1" i="1" smtClean="0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CN" sz="2400" b="1" dirty="0">
                  <a:solidFill>
                    <a:schemeClr val="folHlin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449" y="3056070"/>
                <a:ext cx="3841669" cy="642484"/>
              </a:xfrm>
              <a:prstGeom prst="rect">
                <a:avLst/>
              </a:prstGeom>
              <a:blipFill rotWithShape="1">
                <a:blip r:embed="rId3"/>
                <a:stretch>
                  <a:fillRect l="-8" t="-70" r="6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5754643" y="3794595"/>
                <a:ext cx="4123432" cy="8993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folHlin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d>
                        <m:dPr>
                          <m:ctrlPr>
                            <a:rPr lang="en-US" altLang="zh-CN" sz="2400" b="1" i="1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1">
                                    <a:solidFill>
                                      <a:schemeClr val="folHlink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sz="2400" b="1">
                                    <a:solidFill>
                                      <a:schemeClr val="folHlin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1">
                                    <a:solidFill>
                                      <a:schemeClr val="folHlink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altLang="zh-CN" sz="2400" b="1">
                                    <a:solidFill>
                                      <a:schemeClr val="folHlin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>
                                    <a:solidFill>
                                      <a:schemeClr val="folHlin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>
                                    <a:solidFill>
                                      <a:schemeClr val="folHlink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400" b="1" i="1">
                          <a:solidFill>
                            <a:schemeClr val="folHlink"/>
                          </a:solidFill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en-US" altLang="zh-CN" sz="2400" b="1" dirty="0">
                  <a:solidFill>
                    <a:schemeClr val="folHlin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643" y="3794595"/>
                <a:ext cx="4123432" cy="899349"/>
              </a:xfrm>
              <a:prstGeom prst="rect">
                <a:avLst/>
              </a:prstGeom>
              <a:blipFill rotWithShape="1">
                <a:blip r:embed="rId4"/>
                <a:stretch>
                  <a:fillRect l="-7" t="-52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内容占位符 2"/>
              <p:cNvSpPr txBox="1"/>
              <p:nvPr/>
            </p:nvSpPr>
            <p:spPr>
              <a:xfrm>
                <a:off x="1081944" y="4476256"/>
                <a:ext cx="7046056" cy="634216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32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430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8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310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45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025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71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 smtClean="0">
                    <a:cs typeface="Times New Roman" panose="02020603050405020304" pitchFamily="18" charset="0"/>
                  </a:rPr>
                  <a:t>(2)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400" dirty="0" smtClean="0"/>
              </a:p>
            </p:txBody>
          </p:sp>
        </mc:Choice>
        <mc:Fallback>
          <p:sp>
            <p:nvSpPr>
              <p:cNvPr id="11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944" y="4476256"/>
                <a:ext cx="7046056" cy="634216"/>
              </a:xfrm>
              <a:prstGeom prst="rect">
                <a:avLst/>
              </a:prstGeom>
              <a:blipFill rotWithShape="1">
                <a:blip r:embed="rId5"/>
                <a:stretch>
                  <a:fillRect l="-8" t="-22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1012094" y="5209452"/>
                <a:ext cx="7254720" cy="745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solidFill>
                                      <a:schemeClr val="folHlin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chemeClr val="folHlin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chemeClr val="folHlink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chemeClr val="folHlin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chemeClr val="folHlin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>
                                    <a:solidFill>
                                      <a:schemeClr val="folHlink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1" i="1" smtClean="0">
                          <a:solidFill>
                            <a:schemeClr val="folHlin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1" i="1">
                                    <a:solidFill>
                                      <a:schemeClr val="folHlink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>
                                    <a:solidFill>
                                      <a:schemeClr val="folHlink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1" i="1" smtClean="0">
                          <a:solidFill>
                            <a:schemeClr val="folHlin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chemeClr val="folHlink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CN" sz="2400" b="1" dirty="0">
                  <a:solidFill>
                    <a:schemeClr val="folHlin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94" y="5209452"/>
                <a:ext cx="7254720" cy="745460"/>
              </a:xfrm>
              <a:prstGeom prst="rect">
                <a:avLst/>
              </a:prstGeom>
              <a:blipFill rotWithShape="1">
                <a:blip r:embed="rId6"/>
                <a:stretch>
                  <a:fillRect l="-7" t="-73" r="5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二项式系数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元集合的</a:t>
                </a:r>
                <a:r>
                  <a:rPr lang="en-US" altLang="zh-CN" dirty="0" smtClean="0"/>
                  <a:t>k-</a:t>
                </a:r>
                <a:r>
                  <a:rPr lang="zh-CN" altLang="en-US" dirty="0" smtClean="0"/>
                  <a:t>组合的个数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由于它们出现在二项式定理中，因此也叫做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二项式系数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!∙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常用展开式（二）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12093" y="1676347"/>
                <a:ext cx="7046056" cy="102944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(3)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𝒛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2093" y="1676347"/>
                <a:ext cx="7046056" cy="1029444"/>
              </a:xfrm>
              <a:blipFill rotWithShape="1">
                <a:blip r:embed="rId1"/>
                <a:stretch>
                  <a:fillRect l="-8" t="-57" r="9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11636" y="3335257"/>
            <a:ext cx="74022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  <a:t>令</a:t>
            </a:r>
            <a:r>
              <a:rPr lang="en-US" altLang="zh-CN" sz="2400" b="1" dirty="0" smtClean="0">
                <a:solidFill>
                  <a:schemeClr val="folHlin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-z</a:t>
            </a:r>
            <a:r>
              <a:rPr lang="zh-CN" altLang="en-US" sz="2400" b="1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  <a:t>代替</a:t>
            </a:r>
            <a:r>
              <a:rPr lang="zh-CN" altLang="en-US" sz="2400" b="1" dirty="0">
                <a:solidFill>
                  <a:schemeClr val="folHlink"/>
                </a:solidFill>
                <a:latin typeface="Cambria Math" panose="02040503050406030204" pitchFamily="18" charset="0"/>
              </a:rPr>
              <a:t>前</a:t>
            </a:r>
            <a:r>
              <a:rPr lang="zh-CN" altLang="en-US" sz="2400" b="1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  <a:t>式中的</a:t>
            </a:r>
            <a:r>
              <a:rPr lang="en-US" altLang="zh-CN" sz="2400" b="1" dirty="0" smtClean="0">
                <a:solidFill>
                  <a:schemeClr val="folHlin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zh-CN" altLang="en-US" sz="2400" b="1" dirty="0" smtClean="0">
                <a:solidFill>
                  <a:schemeClr val="folHlin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。</a:t>
            </a:r>
            <a:endParaRPr lang="en-US" altLang="zh-CN" sz="2400" b="1" dirty="0">
              <a:solidFill>
                <a:schemeClr val="folHlin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911636" y="3901015"/>
                <a:ext cx="7472136" cy="470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zh-CN" sz="24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24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zh-CN" sz="24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sz="24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zh-CN" sz="24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sz="2400" b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   （</a:t>
                </a:r>
                <a:r>
                  <a:rPr lang="en-US" altLang="zh-CN" sz="2400" b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n</a:t>
                </a:r>
                <a:r>
                  <a:rPr lang="zh-CN" altLang="en-US" sz="2400" b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个因子）</a:t>
                </a:r>
                <a:endParaRPr lang="en-US" altLang="zh-CN" sz="2400" b="1" dirty="0" smtClean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36" y="3901015"/>
                <a:ext cx="7472136" cy="470000"/>
              </a:xfrm>
              <a:prstGeom prst="rect">
                <a:avLst/>
              </a:prstGeom>
              <a:blipFill rotWithShape="1">
                <a:blip r:embed="rId2"/>
                <a:stretch>
                  <a:fillRect l="-6" t="-45" r="7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/>
              <p:cNvSpPr txBox="1"/>
              <p:nvPr/>
            </p:nvSpPr>
            <p:spPr>
              <a:xfrm>
                <a:off x="1012093" y="2653748"/>
                <a:ext cx="7046056" cy="634216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32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430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8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310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45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025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71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 smtClean="0">
                    <a:cs typeface="Times New Roman" panose="02020603050405020304" pitchFamily="18" charset="0"/>
                  </a:rPr>
                  <a:t>(4)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400" dirty="0" smtClean="0"/>
              </a:p>
            </p:txBody>
          </p:sp>
        </mc:Choice>
        <mc:Fallback>
          <p:sp>
            <p:nvSpPr>
              <p:cNvPr id="1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93" y="2653748"/>
                <a:ext cx="7046056" cy="634216"/>
              </a:xfrm>
              <a:prstGeom prst="rect">
                <a:avLst/>
              </a:prstGeom>
              <a:blipFill rotWithShape="1">
                <a:blip r:embed="rId3"/>
                <a:stretch>
                  <a:fillRect l="-8" t="-13" r="9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2463437" y="4404550"/>
                <a:ext cx="5388707" cy="6630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d>
                    </m:oMath>
                  </m:oMathPara>
                </a14:m>
                <a:endParaRPr lang="zh-CN" altLang="en-US" sz="2400" b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437" y="4404550"/>
                <a:ext cx="5388707" cy="663067"/>
              </a:xfrm>
              <a:prstGeom prst="rect">
                <a:avLst/>
              </a:prstGeom>
              <a:blipFill rotWithShape="1">
                <a:blip r:embed="rId4"/>
                <a:stretch>
                  <a:fillRect l="-5" t="-29" r="7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1302716" y="5000054"/>
                <a:ext cx="7513004" cy="4755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zh-CN" altLang="en-US" sz="2400" b="1" dirty="0" smtClean="0">
                    <a:solidFill>
                      <a:srgbClr val="0070C0"/>
                    </a:solidFill>
                  </a:rPr>
                  <a:t>从第一个因子选取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CN" altLang="en-US" sz="2400" b="1" dirty="0" smtClean="0">
                    <a:solidFill>
                      <a:srgbClr val="0070C0"/>
                    </a:solidFill>
                  </a:rPr>
                  <a:t>，从第二个因子选取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CN" altLang="en-US" sz="2400" b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，</a:t>
                </a:r>
                <a:r>
                  <a:rPr lang="en-US" altLang="zh-CN" sz="2400" b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···</a:t>
                </a:r>
                <a:endParaRPr lang="zh-CN" altLang="en-US" sz="2400" b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716" y="5000054"/>
                <a:ext cx="7513004" cy="475579"/>
              </a:xfrm>
              <a:prstGeom prst="rect">
                <a:avLst/>
              </a:prstGeom>
              <a:blipFill rotWithShape="1">
                <a:blip r:embed="rId5"/>
                <a:stretch>
                  <a:fillRect l="-4" t="-13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1302716" y="5475633"/>
                <a:ext cx="7513004" cy="4755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zh-CN" altLang="en-US" sz="2400" b="1" dirty="0" smtClean="0">
                    <a:solidFill>
                      <a:srgbClr val="0070C0"/>
                    </a:solidFill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CN" sz="24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70C0"/>
                    </a:solidFill>
                  </a:rPr>
                  <a:t>的系数等于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sz="24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sz="24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sz="24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400" b="1" dirty="0">
                    <a:solidFill>
                      <a:srgbClr val="0070C0"/>
                    </a:solidFill>
                  </a:rPr>
                  <a:t>的非负整数</a:t>
                </a:r>
                <a:r>
                  <a:rPr lang="zh-CN" altLang="en-US" sz="2400" b="1" dirty="0" smtClean="0">
                    <a:solidFill>
                      <a:srgbClr val="0070C0"/>
                    </a:solidFill>
                  </a:rPr>
                  <a:t>解。</a:t>
                </a:r>
                <a:endParaRPr lang="zh-CN" altLang="en-US" sz="2400" b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716" y="5475633"/>
                <a:ext cx="7513004" cy="475579"/>
              </a:xfrm>
              <a:prstGeom prst="rect">
                <a:avLst/>
              </a:prstGeom>
              <a:blipFill rotWithShape="1">
                <a:blip r:embed="rId6"/>
                <a:stretch>
                  <a:fillRect l="-4" t="-6" b="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68347" y="1898400"/>
                <a:ext cx="3665681" cy="1111102"/>
              </a:xfrm>
            </p:spPr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347" y="1898400"/>
                <a:ext cx="3665681" cy="1111102"/>
              </a:xfrm>
              <a:blipFill rotWithShape="1">
                <a:blip r:embed="rId1"/>
                <a:stretch>
                  <a:fillRect l="-17" t="-35" r="12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/>
              <p:cNvSpPr txBox="1"/>
              <p:nvPr/>
            </p:nvSpPr>
            <p:spPr>
              <a:xfrm>
                <a:off x="959482" y="4769244"/>
                <a:ext cx="7610360" cy="1053512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32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430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8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310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45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025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71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000" dirty="0" smtClean="0"/>
                  <a:t>对</a:t>
                </a:r>
                <a:r>
                  <a:rPr lang="en-US" altLang="zh-CN" sz="2000" dirty="0" smtClean="0"/>
                  <a:t>|</a:t>
                </a:r>
                <a:r>
                  <a:rPr lang="en-US" altLang="zh-CN" sz="2000" dirty="0"/>
                  <a:t>z|&lt;</a:t>
                </a:r>
                <a:r>
                  <a:rPr lang="en-US" altLang="zh-CN" sz="2000" dirty="0" smtClean="0"/>
                  <a:t>1</a:t>
                </a:r>
                <a:r>
                  <a:rPr lang="zh-CN" altLang="en-US" sz="2000" dirty="0" smtClean="0"/>
                  <a:t>，有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den>
                        </m:f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82" y="4769244"/>
                <a:ext cx="7610360" cy="1053512"/>
              </a:xfrm>
              <a:prstGeom prst="rect">
                <a:avLst/>
              </a:prstGeom>
              <a:blipFill rotWithShape="1">
                <a:blip r:embed="rId2"/>
                <a:stretch>
                  <a:fillRect l="-8" t="-37" r="7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/>
              <p:cNvSpPr txBox="1"/>
              <p:nvPr/>
            </p:nvSpPr>
            <p:spPr>
              <a:xfrm>
                <a:off x="4434107" y="2006213"/>
                <a:ext cx="3194304" cy="1111102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32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430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8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310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45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025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71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4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107" y="2006213"/>
                <a:ext cx="3194304" cy="1111102"/>
              </a:xfrm>
              <a:prstGeom prst="rect">
                <a:avLst/>
              </a:prstGeom>
              <a:blipFill rotWithShape="1">
                <a:blip r:embed="rId3"/>
                <a:stretch>
                  <a:fillRect l="-17" t="-22" r="5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2"/>
              <p:cNvSpPr txBox="1"/>
              <p:nvPr/>
            </p:nvSpPr>
            <p:spPr>
              <a:xfrm>
                <a:off x="1741440" y="3010830"/>
                <a:ext cx="3240769" cy="1111102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32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430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8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310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45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025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71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4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‼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‼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!∙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‼</m:t>
                        </m:r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440" y="3010830"/>
                <a:ext cx="3240769" cy="1111102"/>
              </a:xfrm>
              <a:prstGeom prst="rect">
                <a:avLst/>
              </a:prstGeom>
              <a:blipFill rotWithShape="1">
                <a:blip r:embed="rId4"/>
                <a:stretch>
                  <a:fillRect l="-8" t="-27" r="20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内容占位符 2"/>
              <p:cNvSpPr txBox="1"/>
              <p:nvPr/>
            </p:nvSpPr>
            <p:spPr>
              <a:xfrm>
                <a:off x="5078618" y="3010195"/>
                <a:ext cx="2210002" cy="1111102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32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430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8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310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45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025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71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4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!∙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618" y="3010195"/>
                <a:ext cx="2210002" cy="1111102"/>
              </a:xfrm>
              <a:prstGeom prst="rect">
                <a:avLst/>
              </a:prstGeom>
              <a:blipFill rotWithShape="1">
                <a:blip r:embed="rId5"/>
                <a:stretch>
                  <a:fillRect l="-24" t="-27" r="4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内容占位符 2"/>
              <p:cNvSpPr txBox="1"/>
              <p:nvPr/>
            </p:nvSpPr>
            <p:spPr>
              <a:xfrm>
                <a:off x="2017030" y="3878981"/>
                <a:ext cx="2689843" cy="1111102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32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430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8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310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45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025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71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4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den>
                    </m:f>
                    <m:d>
                      <m:d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2400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1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030" y="3878981"/>
                <a:ext cx="2689843" cy="1111102"/>
              </a:xfrm>
              <a:prstGeom prst="rect">
                <a:avLst/>
              </a:prstGeom>
              <a:blipFill rotWithShape="1">
                <a:blip r:embed="rId6"/>
                <a:stretch>
                  <a:fillRect l="-10" t="-36" r="9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内容占位符 2"/>
              <p:cNvSpPr txBox="1"/>
              <p:nvPr/>
            </p:nvSpPr>
            <p:spPr>
              <a:xfrm>
                <a:off x="2219834" y="5496762"/>
                <a:ext cx="5908166" cy="1111102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32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430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8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310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45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025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71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000" dirty="0" smtClean="0"/>
                  <a:t>=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𝟓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834" y="5496762"/>
                <a:ext cx="5908166" cy="1111102"/>
              </a:xfrm>
              <a:prstGeom prst="rect">
                <a:avLst/>
              </a:prstGeom>
              <a:blipFill rotWithShape="1">
                <a:blip r:embed="rId7"/>
                <a:stretch>
                  <a:fillRect l="-9" t="-18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 build="p"/>
      <p:bldP spid="9" grpId="0" build="p"/>
      <p:bldP spid="10" grpId="0" build="p"/>
      <p:bldP spid="11" grpId="0" build="p"/>
      <p:bldP spid="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Pascal</a:t>
            </a:r>
            <a:r>
              <a:rPr lang="zh-CN" altLang="en-US" dirty="0" smtClean="0"/>
              <a:t>公式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 smtClean="0"/>
                  <a:t>定理（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Pascal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公式</a:t>
                </a:r>
                <a:r>
                  <a:rPr lang="zh-CN" altLang="en-US" dirty="0" smtClean="0"/>
                  <a:t>）对于满足</a:t>
                </a:r>
                <a:r>
                  <a:rPr lang="en-US" altLang="zh-CN" dirty="0" smtClean="0"/>
                  <a:t>1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cs typeface="Times New Roman" panose="02020603050405020304" pitchFamily="18" charset="0"/>
                  </a:rPr>
                  <a:t>≤k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cs typeface="Times New Roman" panose="02020603050405020304" pitchFamily="18" charset="0"/>
                  </a:rPr>
                  <a:t>≤n-1</a:t>
                </a:r>
                <a:r>
                  <a:rPr lang="zh-CN" altLang="en-US" dirty="0" smtClean="0">
                    <a:cs typeface="Times New Roman" panose="02020603050405020304" pitchFamily="18" charset="0"/>
                  </a:rPr>
                  <a:t>的所有整数</a:t>
                </a:r>
                <a:r>
                  <a:rPr lang="en-US" altLang="zh-CN" dirty="0" smtClean="0"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 smtClean="0">
                    <a:cs typeface="Times New Roman" panose="02020603050405020304" pitchFamily="18" charset="0"/>
                  </a:rPr>
                  <a:t>和</a:t>
                </a:r>
                <a:r>
                  <a:rPr lang="en-US" altLang="zh-CN" dirty="0" smtClean="0"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 smtClean="0">
                    <a:cs typeface="Times New Roman" panose="02020603050405020304" pitchFamily="18" charset="0"/>
                  </a:rPr>
                  <a:t>，</a:t>
                </a:r>
                <a:br>
                  <a:rPr lang="en-US" altLang="zh-CN" dirty="0" smtClean="0"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  <m:r>
                                  <a:rPr lang="en-US" altLang="zh-CN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  <m:r>
                                  <a:rPr lang="en-US" altLang="zh-CN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  <m:r>
                                  <a:rPr lang="en-US" altLang="zh-CN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>
                  <a:cs typeface="Times New Roman" panose="02020603050405020304" pitchFamily="18" charset="0"/>
                </a:endParaRPr>
              </a:p>
              <a:p>
                <a:r>
                  <a:rPr lang="zh-CN" altLang="en-US" dirty="0" smtClean="0">
                    <a:cs typeface="Times New Roman" panose="02020603050405020304" pitchFamily="18" charset="0"/>
                  </a:rPr>
                  <a:t>代数证明：直接将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!∙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zh-CN" altLang="en-US" dirty="0" smtClean="0">
                    <a:cs typeface="Times New Roman" panose="02020603050405020304" pitchFamily="18" charset="0"/>
                  </a:rPr>
                  <a:t>代入验证，学生自行完成。</a:t>
                </a:r>
                <a:br>
                  <a:rPr lang="en-US" altLang="zh-CN" dirty="0" smtClean="0">
                    <a:cs typeface="Times New Roman" panose="02020603050405020304" pitchFamily="18" charset="0"/>
                  </a:rPr>
                </a:b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组合证明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68096" y="1837113"/>
                <a:ext cx="7290055" cy="448610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sz="2400" dirty="0" smtClean="0"/>
                  <a:t>令</a:t>
                </a:r>
                <a:r>
                  <a:rPr lang="en-US" altLang="zh-CN" sz="2400" dirty="0" smtClean="0"/>
                  <a:t>S</a:t>
                </a:r>
                <a:r>
                  <a:rPr lang="zh-CN" altLang="en-US" sz="2400" dirty="0" smtClean="0"/>
                  <a:t>是</a:t>
                </a:r>
                <a:r>
                  <a:rPr lang="en-US" altLang="zh-CN" sz="2400" dirty="0" smtClean="0"/>
                  <a:t>n</a:t>
                </a:r>
                <a:r>
                  <a:rPr lang="zh-CN" altLang="en-US" sz="2400" dirty="0" smtClean="0"/>
                  <a:t>元集合，考虑它的</a:t>
                </a:r>
                <a:r>
                  <a:rPr lang="en-US" altLang="zh-CN" sz="2400" dirty="0" smtClean="0"/>
                  <a:t>k-</a:t>
                </a:r>
                <a:r>
                  <a:rPr lang="zh-CN" altLang="en-US" sz="2400" dirty="0" smtClean="0"/>
                  <a:t>组合。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任取</a:t>
                </a:r>
                <a:r>
                  <a:rPr lang="en-US" altLang="zh-CN" sz="2400" dirty="0" err="1" smtClean="0"/>
                  <a:t>x</a:t>
                </a:r>
                <a:r>
                  <a:rPr lang="en-US" altLang="zh-CN" sz="2400" dirty="0" err="1" smtClean="0">
                    <a:sym typeface="Symbol" panose="05050102010706020507" pitchFamily="18" charset="2"/>
                  </a:rPr>
                  <a:t>S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，将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S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的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k-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组合按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x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分成两大类，</a:t>
                </a:r>
                <a:br>
                  <a:rPr lang="en-US" altLang="zh-CN" sz="2400" dirty="0" smtClean="0">
                    <a:sym typeface="Symbol" panose="05050102010706020507" pitchFamily="18" charset="2"/>
                  </a:rPr>
                </a:br>
                <a:r>
                  <a:rPr lang="en-US" altLang="zh-CN" sz="2400" dirty="0" smtClean="0">
                    <a:sym typeface="Symbol" panose="05050102010706020507" pitchFamily="18" charset="2"/>
                  </a:rPr>
                  <a:t> A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={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不含元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x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的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k-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组合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}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B={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包含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元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x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的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k-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组合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}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。</a:t>
                </a:r>
                <a:endParaRPr lang="en-US" altLang="zh-CN" sz="2400" dirty="0" smtClean="0">
                  <a:sym typeface="Symbol" panose="05050102010706020507" pitchFamily="18" charset="2"/>
                </a:endParaRPr>
              </a:p>
              <a:p>
                <a:r>
                  <a:rPr lang="zh-CN" altLang="en-US" sz="2400" dirty="0" smtClean="0">
                    <a:sym typeface="Symbol" panose="05050102010706020507" pitchFamily="18" charset="2"/>
                  </a:rPr>
                  <a:t>按加法原理，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 smtClean="0">
                    <a:sym typeface="Symbol" panose="05050102010706020507" pitchFamily="18" charset="2"/>
                  </a:rPr>
                  <a:t>=|A|+|B|</a:t>
                </a:r>
                <a:endParaRPr lang="en-US" altLang="zh-CN" sz="2400" dirty="0" smtClean="0">
                  <a:sym typeface="Symbol" panose="05050102010706020507" pitchFamily="18" charset="2"/>
                </a:endParaRPr>
              </a:p>
              <a:p>
                <a:r>
                  <a:rPr lang="en-US" altLang="zh-CN" sz="2400" dirty="0" smtClean="0">
                    <a:sym typeface="Symbol" panose="05050102010706020507" pitchFamily="18" charset="2"/>
                  </a:rPr>
                  <a:t>A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的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k-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组合恰好是集合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S-{x}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的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k-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组合，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故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|A|=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dirty="0" smtClean="0">
                  <a:sym typeface="Symbol" panose="05050102010706020507" pitchFamily="18" charset="2"/>
                </a:endParaRPr>
              </a:p>
              <a:p>
                <a:r>
                  <a:rPr lang="en-US" altLang="zh-CN" sz="2400" dirty="0" smtClean="0">
                    <a:sym typeface="Symbol" panose="05050102010706020507" pitchFamily="18" charset="2"/>
                  </a:rPr>
                  <a:t>B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的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k-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组合是通过将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x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添加到集合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S-{x}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的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(k-1)-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组合得到的，故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|B|=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dirty="0" smtClean="0">
                  <a:sym typeface="Symbol" panose="05050102010706020507" pitchFamily="18" charset="2"/>
                </a:endParaRPr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096" y="1837113"/>
                <a:ext cx="7290055" cy="4486102"/>
              </a:xfrm>
              <a:blipFill rotWithShape="1">
                <a:blip r:embed="rId1"/>
                <a:stretch>
                  <a:fillRect l="-5" t="-1" r="-767" b="-9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举例说明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68096" y="2074857"/>
                <a:ext cx="7290055" cy="402336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zh-CN" altLang="en-US" dirty="0" smtClean="0"/>
                  <a:t>例如：</a:t>
                </a:r>
                <a:r>
                  <a:rPr lang="en-US" altLang="zh-CN" dirty="0" smtClean="0"/>
                  <a:t>S={</a:t>
                </a:r>
                <a:r>
                  <a:rPr lang="en-US" altLang="zh-CN" dirty="0" err="1" smtClean="0"/>
                  <a:t>x,a,b,c,d</a:t>
                </a:r>
                <a:r>
                  <a:rPr lang="en-US" altLang="zh-CN" dirty="0" smtClean="0"/>
                  <a:t>}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n=5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k=3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=10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3-</a:t>
                </a:r>
                <a:r>
                  <a:rPr lang="zh-CN" altLang="en-US" dirty="0" smtClean="0"/>
                  <a:t>组合：</a:t>
                </a:r>
                <a:r>
                  <a:rPr lang="en-US" altLang="zh-CN" dirty="0" smtClean="0"/>
                  <a:t>{</a:t>
                </a:r>
                <a:r>
                  <a:rPr lang="en-US" altLang="zh-CN" dirty="0" err="1" smtClean="0"/>
                  <a:t>a,b,c</a:t>
                </a:r>
                <a:r>
                  <a:rPr lang="en-US" altLang="zh-CN" dirty="0" smtClean="0"/>
                  <a:t>}, {</a:t>
                </a:r>
                <a:r>
                  <a:rPr lang="en-US" altLang="zh-CN" dirty="0" err="1" smtClean="0"/>
                  <a:t>a,b,d</a:t>
                </a:r>
                <a:r>
                  <a:rPr lang="en-US" altLang="zh-CN" dirty="0" smtClean="0"/>
                  <a:t>}, {</a:t>
                </a:r>
                <a:r>
                  <a:rPr lang="en-US" altLang="zh-CN" dirty="0" err="1" smtClean="0"/>
                  <a:t>a,c,d</a:t>
                </a:r>
                <a:r>
                  <a:rPr lang="en-US" altLang="zh-CN" dirty="0" smtClean="0"/>
                  <a:t>}, {</a:t>
                </a:r>
                <a:r>
                  <a:rPr lang="en-US" altLang="zh-CN" dirty="0" err="1" smtClean="0"/>
                  <a:t>b,c,d</a:t>
                </a:r>
                <a:r>
                  <a:rPr lang="en-US" altLang="zh-CN" dirty="0" smtClean="0"/>
                  <a:t>}</a:t>
                </a:r>
                <a:r>
                  <a:rPr lang="zh-CN" altLang="en-US" dirty="0" smtClean="0"/>
                  <a:t>，</a:t>
                </a:r>
                <a:br>
                  <a:rPr lang="en-US" altLang="zh-CN" dirty="0" smtClean="0"/>
                </a:br>
                <a:r>
                  <a:rPr lang="zh-CN" altLang="en-US" dirty="0" smtClean="0"/>
                  <a:t>对应集合</a:t>
                </a:r>
                <a:r>
                  <a:rPr lang="en-US" altLang="zh-CN" dirty="0" smtClean="0"/>
                  <a:t>{</a:t>
                </a:r>
                <a:r>
                  <a:rPr lang="en-US" altLang="zh-CN" dirty="0" err="1" smtClean="0"/>
                  <a:t>a,b,c,d</a:t>
                </a:r>
                <a:r>
                  <a:rPr lang="en-US" altLang="zh-CN" dirty="0" smtClean="0"/>
                  <a:t>}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3-</a:t>
                </a:r>
                <a:r>
                  <a:rPr lang="zh-CN" altLang="en-US" dirty="0" smtClean="0"/>
                  <a:t>组合</a:t>
                </a:r>
                <a:endParaRPr lang="en-US" altLang="zh-CN" dirty="0" smtClean="0"/>
              </a:p>
              <a:p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3-</a:t>
                </a:r>
                <a:r>
                  <a:rPr lang="zh-CN" altLang="en-US" dirty="0" smtClean="0"/>
                  <a:t>组合：</a:t>
                </a:r>
                <a:br>
                  <a:rPr lang="en-US" altLang="zh-CN" dirty="0" smtClean="0"/>
                </a:br>
                <a:r>
                  <a:rPr lang="en-US" altLang="zh-CN" dirty="0" smtClean="0"/>
                  <a:t>         {</a:t>
                </a:r>
                <a:r>
                  <a:rPr lang="en-US" altLang="zh-CN" dirty="0" err="1" smtClean="0"/>
                  <a:t>x,a,b</a:t>
                </a:r>
                <a:r>
                  <a:rPr lang="en-US" altLang="zh-CN" dirty="0" smtClean="0"/>
                  <a:t>},</a:t>
                </a:r>
                <a:r>
                  <a:rPr lang="en-US" altLang="zh-CN" dirty="0"/>
                  <a:t> {</a:t>
                </a:r>
                <a:r>
                  <a:rPr lang="en-US" altLang="zh-CN" dirty="0" err="1" smtClean="0"/>
                  <a:t>x,a,c</a:t>
                </a:r>
                <a:r>
                  <a:rPr lang="en-US" altLang="zh-CN" dirty="0" smtClean="0"/>
                  <a:t>}, </a:t>
                </a:r>
                <a:r>
                  <a:rPr lang="en-US" altLang="zh-CN" dirty="0"/>
                  <a:t>{</a:t>
                </a:r>
                <a:r>
                  <a:rPr lang="en-US" altLang="zh-CN" dirty="0" err="1" smtClean="0"/>
                  <a:t>x,a,d</a:t>
                </a:r>
                <a:r>
                  <a:rPr lang="en-US" altLang="zh-CN" dirty="0" smtClean="0"/>
                  <a:t>}, </a:t>
                </a:r>
                <a:r>
                  <a:rPr lang="en-US" altLang="zh-CN" dirty="0"/>
                  <a:t>{</a:t>
                </a:r>
                <a:r>
                  <a:rPr lang="en-US" altLang="zh-CN" dirty="0" err="1" smtClean="0"/>
                  <a:t>x,b,c</a:t>
                </a:r>
                <a:r>
                  <a:rPr lang="en-US" altLang="zh-CN" dirty="0" smtClean="0"/>
                  <a:t>}, </a:t>
                </a:r>
                <a:r>
                  <a:rPr lang="en-US" altLang="zh-CN" dirty="0"/>
                  <a:t>{</a:t>
                </a:r>
                <a:r>
                  <a:rPr lang="en-US" altLang="zh-CN" dirty="0" err="1" smtClean="0"/>
                  <a:t>x,b,d</a:t>
                </a:r>
                <a:r>
                  <a:rPr lang="en-US" altLang="zh-CN" dirty="0" smtClean="0"/>
                  <a:t>}, </a:t>
                </a:r>
                <a:r>
                  <a:rPr lang="en-US" altLang="zh-CN" dirty="0"/>
                  <a:t>{</a:t>
                </a:r>
                <a:r>
                  <a:rPr lang="en-US" altLang="zh-CN" dirty="0" err="1" smtClean="0"/>
                  <a:t>x,c,d</a:t>
                </a:r>
                <a:r>
                  <a:rPr lang="en-US" altLang="zh-CN" dirty="0" smtClean="0"/>
                  <a:t>}</a:t>
                </a:r>
                <a:r>
                  <a:rPr lang="zh-CN" altLang="en-US" dirty="0" smtClean="0"/>
                  <a:t>，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去掉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后，得</a:t>
                </a:r>
                <a:br>
                  <a:rPr lang="en-US" altLang="zh-CN" dirty="0" smtClean="0"/>
                </a:br>
                <a:r>
                  <a:rPr lang="en-US" altLang="zh-CN" dirty="0" smtClean="0"/>
                  <a:t>                   {</a:t>
                </a:r>
                <a:r>
                  <a:rPr lang="en-US" altLang="zh-CN" dirty="0" err="1" smtClean="0"/>
                  <a:t>a,b</a:t>
                </a:r>
                <a:r>
                  <a:rPr lang="en-US" altLang="zh-CN" dirty="0"/>
                  <a:t>}, </a:t>
                </a:r>
                <a:r>
                  <a:rPr lang="en-US" altLang="zh-CN" dirty="0" smtClean="0"/>
                  <a:t>{</a:t>
                </a:r>
                <a:r>
                  <a:rPr lang="en-US" altLang="zh-CN" dirty="0" err="1" smtClean="0"/>
                  <a:t>a,c</a:t>
                </a:r>
                <a:r>
                  <a:rPr lang="en-US" altLang="zh-CN" dirty="0"/>
                  <a:t>}, </a:t>
                </a:r>
                <a:r>
                  <a:rPr lang="en-US" altLang="zh-CN" dirty="0" smtClean="0"/>
                  <a:t>{</a:t>
                </a:r>
                <a:r>
                  <a:rPr lang="en-US" altLang="zh-CN" dirty="0" err="1" smtClean="0"/>
                  <a:t>a,d</a:t>
                </a:r>
                <a:r>
                  <a:rPr lang="en-US" altLang="zh-CN" dirty="0"/>
                  <a:t>}, </a:t>
                </a:r>
                <a:r>
                  <a:rPr lang="en-US" altLang="zh-CN" dirty="0" smtClean="0"/>
                  <a:t>{</a:t>
                </a:r>
                <a:r>
                  <a:rPr lang="en-US" altLang="zh-CN" dirty="0" err="1" smtClean="0"/>
                  <a:t>b,c</a:t>
                </a:r>
                <a:r>
                  <a:rPr lang="en-US" altLang="zh-CN" dirty="0"/>
                  <a:t>}, </a:t>
                </a:r>
                <a:r>
                  <a:rPr lang="en-US" altLang="zh-CN" dirty="0" smtClean="0"/>
                  <a:t>{</a:t>
                </a:r>
                <a:r>
                  <a:rPr lang="en-US" altLang="zh-CN" dirty="0" err="1" smtClean="0"/>
                  <a:t>b,d</a:t>
                </a:r>
                <a:r>
                  <a:rPr lang="en-US" altLang="zh-CN" dirty="0"/>
                  <a:t>}, </a:t>
                </a:r>
                <a:r>
                  <a:rPr lang="en-US" altLang="zh-CN" dirty="0" smtClean="0"/>
                  <a:t>{</a:t>
                </a:r>
                <a:r>
                  <a:rPr lang="en-US" altLang="zh-CN" dirty="0" err="1" smtClean="0"/>
                  <a:t>c,d</a:t>
                </a:r>
                <a:r>
                  <a:rPr lang="en-US" altLang="zh-CN" dirty="0"/>
                  <a:t>}</a:t>
                </a:r>
                <a:r>
                  <a:rPr lang="zh-CN" altLang="en-US" dirty="0" smtClean="0"/>
                  <a:t>，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恰好是集合</a:t>
                </a:r>
                <a:r>
                  <a:rPr lang="en-US" altLang="zh-CN" dirty="0" smtClean="0"/>
                  <a:t>{</a:t>
                </a:r>
                <a:r>
                  <a:rPr lang="en-US" altLang="zh-CN" dirty="0" err="1" smtClean="0"/>
                  <a:t>a,b,c,d</a:t>
                </a:r>
                <a:r>
                  <a:rPr lang="en-US" altLang="zh-CN" dirty="0" smtClean="0"/>
                  <a:t>}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2-</a:t>
                </a:r>
                <a:r>
                  <a:rPr lang="zh-CN" altLang="en-US" dirty="0" smtClean="0"/>
                  <a:t>组合。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096" y="2074857"/>
                <a:ext cx="7290055" cy="4023360"/>
              </a:xfrm>
              <a:blipFill rotWithShape="1">
                <a:blip r:embed="rId1"/>
                <a:stretch>
                  <a:fillRect l="-5" t="-8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Pascal</a:t>
            </a:r>
            <a:r>
              <a:rPr lang="zh-CN" altLang="en-US" dirty="0" smtClean="0"/>
              <a:t>三角形（杨辉三角）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768350" y="2116975"/>
          <a:ext cx="7289800" cy="4011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980"/>
                <a:gridCol w="728980"/>
                <a:gridCol w="728980"/>
                <a:gridCol w="728980"/>
                <a:gridCol w="728980"/>
                <a:gridCol w="728980"/>
                <a:gridCol w="728980"/>
                <a:gridCol w="728980"/>
                <a:gridCol w="728980"/>
                <a:gridCol w="728980"/>
              </a:tblGrid>
              <a:tr h="674072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     k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观察得结论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68096" y="1840959"/>
                <a:ext cx="7644385" cy="469732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 smtClean="0"/>
                  <a:t>对称性：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 smtClean="0"/>
              </a:p>
              <a:p>
                <a:r>
                  <a:rPr lang="zh-CN" altLang="en-US" sz="2000" dirty="0" smtClean="0"/>
                  <a:t>恒等式（定理</a:t>
                </a:r>
                <a:r>
                  <a:rPr lang="en-US" altLang="zh-CN" sz="2000" dirty="0" smtClean="0"/>
                  <a:t>3.3.2</a:t>
                </a:r>
                <a:r>
                  <a:rPr lang="zh-CN" altLang="en-US" sz="2000" dirty="0" smtClean="0"/>
                  <a:t>）：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r>
                      <a:rPr lang="en-US" altLang="zh-CN" sz="20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zh-CN" altLang="en-US" sz="2000" dirty="0"/>
              </a:p>
              <a:p>
                <a:r>
                  <a:rPr lang="zh-CN" altLang="en-US" sz="2000" dirty="0" smtClean="0"/>
                  <a:t>三角形数：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en-US" altLang="zh-CN" sz="2000" b="1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000" b="1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e>
                        </m:d>
                      </m:num>
                      <m:den>
                        <m:r>
                          <a:rPr lang="en-US" altLang="zh-CN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2000" dirty="0" smtClean="0"/>
                  <a:t>         </a:t>
                </a:r>
                <a:r>
                  <a:rPr lang="zh-CN" altLang="en-US" sz="2000" dirty="0" smtClean="0"/>
                  <a:t>三角形阵列点数</a:t>
                </a:r>
                <a:br>
                  <a:rPr lang="en-US" altLang="zh-CN" sz="2000" dirty="0" smtClean="0"/>
                </a:br>
                <a:br>
                  <a:rPr lang="en-US" altLang="zh-CN" sz="2000" dirty="0" smtClean="0"/>
                </a:br>
                <a:br>
                  <a:rPr lang="en-US" altLang="zh-CN" sz="2000" dirty="0" smtClean="0"/>
                </a:br>
                <a:br>
                  <a:rPr lang="en-US" altLang="zh-CN" sz="2000" dirty="0" smtClean="0"/>
                </a:br>
                <a:endParaRPr lang="en-US" altLang="zh-CN" sz="2000" dirty="0" smtClean="0"/>
              </a:p>
              <a:p>
                <a:r>
                  <a:rPr lang="zh-CN" altLang="en-US" sz="2000" dirty="0" smtClean="0"/>
                  <a:t>四面体数：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)(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)/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𝟔</m:t>
                    </m:r>
                  </m:oMath>
                </a14:m>
                <a:r>
                  <a:rPr lang="zh-CN" altLang="en-US" sz="2000" dirty="0" smtClean="0"/>
                  <a:t>     四面体阵列点数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096" y="1840959"/>
                <a:ext cx="7644385" cy="4697322"/>
              </a:xfrm>
              <a:blipFill rotWithShape="1">
                <a:blip r:embed="rId1"/>
                <a:stretch>
                  <a:fillRect l="-5" t="-2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1396539" y="4039993"/>
            <a:ext cx="5724690" cy="1783293"/>
            <a:chOff x="1396539" y="3652061"/>
            <a:chExt cx="5724690" cy="1783293"/>
          </a:xfrm>
        </p:grpSpPr>
        <p:sp>
          <p:nvSpPr>
            <p:cNvPr id="34" name="椭圆 33"/>
            <p:cNvSpPr/>
            <p:nvPr/>
          </p:nvSpPr>
          <p:spPr>
            <a:xfrm>
              <a:off x="1530927" y="4799214"/>
              <a:ext cx="77586" cy="77586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532611" y="4419603"/>
              <a:ext cx="519545" cy="457197"/>
              <a:chOff x="2532611" y="4419603"/>
              <a:chExt cx="519545" cy="457197"/>
            </a:xfrm>
          </p:grpSpPr>
          <p:sp>
            <p:nvSpPr>
              <p:cNvPr id="58" name="椭圆 57"/>
              <p:cNvSpPr/>
              <p:nvPr/>
            </p:nvSpPr>
            <p:spPr>
              <a:xfrm>
                <a:off x="2532611" y="4799214"/>
                <a:ext cx="77586" cy="7758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2974570" y="4799214"/>
                <a:ext cx="77586" cy="7758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2740431" y="4419603"/>
                <a:ext cx="77586" cy="7758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3848791" y="4031672"/>
              <a:ext cx="961504" cy="845128"/>
              <a:chOff x="3416529" y="4031672"/>
              <a:chExt cx="961504" cy="845128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3416529" y="4799214"/>
                <a:ext cx="77586" cy="7758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4300447" y="4799214"/>
                <a:ext cx="77586" cy="7758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3858488" y="4799214"/>
                <a:ext cx="77586" cy="7758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3624349" y="4419603"/>
                <a:ext cx="77586" cy="7758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4066308" y="4419603"/>
                <a:ext cx="77586" cy="7758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840475" y="4031672"/>
                <a:ext cx="77586" cy="7758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5717766" y="3652061"/>
              <a:ext cx="1403463" cy="1224739"/>
              <a:chOff x="4742406" y="3652061"/>
              <a:chExt cx="1403463" cy="1224739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5626324" y="4799214"/>
                <a:ext cx="77586" cy="7758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6068283" y="4799214"/>
                <a:ext cx="77586" cy="7758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4742406" y="4799214"/>
                <a:ext cx="77586" cy="7758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5184365" y="4799214"/>
                <a:ext cx="77586" cy="7758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5834144" y="4419603"/>
                <a:ext cx="77586" cy="7758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4950226" y="4419603"/>
                <a:ext cx="77586" cy="7758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5392185" y="4419603"/>
                <a:ext cx="77586" cy="7758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5166352" y="4031672"/>
                <a:ext cx="77586" cy="7758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5608311" y="4031672"/>
                <a:ext cx="77586" cy="7758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5374172" y="3652061"/>
                <a:ext cx="77586" cy="7758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1396539" y="5066022"/>
              <a:ext cx="537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610197" y="5066022"/>
              <a:ext cx="537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150824" y="5066022"/>
              <a:ext cx="537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219298" y="5066022"/>
              <a:ext cx="537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6702</Words>
  <Application>WPS 演示</Application>
  <PresentationFormat>On-screen Show (4:3)</PresentationFormat>
  <Paragraphs>654</Paragraphs>
  <Slides>41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5" baseType="lpstr">
      <vt:lpstr>Arial</vt:lpstr>
      <vt:lpstr>宋体</vt:lpstr>
      <vt:lpstr>Wingdings</vt:lpstr>
      <vt:lpstr>Tw Cen MT</vt:lpstr>
      <vt:lpstr>Wingdings 3</vt:lpstr>
      <vt:lpstr>Cambria Math</vt:lpstr>
      <vt:lpstr>Times New Roman</vt:lpstr>
      <vt:lpstr>Symbol</vt:lpstr>
      <vt:lpstr>华文仿宋</vt:lpstr>
      <vt:lpstr>Tw Cen MT Condensed</vt:lpstr>
      <vt:lpstr>微软雅黑</vt:lpstr>
      <vt:lpstr>Arial Unicode MS</vt:lpstr>
      <vt:lpstr>Calibri</vt:lpstr>
      <vt:lpstr>积分</vt:lpstr>
      <vt:lpstr>组合数学</vt:lpstr>
      <vt:lpstr>二项式系数</vt:lpstr>
      <vt:lpstr>1 Pascal公式 </vt:lpstr>
      <vt:lpstr>二项式系数</vt:lpstr>
      <vt:lpstr>Pascal公式</vt:lpstr>
      <vt:lpstr>组合证明</vt:lpstr>
      <vt:lpstr>举例说明</vt:lpstr>
      <vt:lpstr>Pascal三角形（杨辉三角）</vt:lpstr>
      <vt:lpstr>观察得结论</vt:lpstr>
      <vt:lpstr>PowerPoint 演示文稿</vt:lpstr>
      <vt:lpstr>另一种组合解释</vt:lpstr>
      <vt:lpstr>另一种组合解释</vt:lpstr>
      <vt:lpstr>2 二项式定理 </vt:lpstr>
      <vt:lpstr>二项式定理</vt:lpstr>
      <vt:lpstr>等价形式</vt:lpstr>
      <vt:lpstr>特殊情形</vt:lpstr>
      <vt:lpstr>相关恒等式（一）</vt:lpstr>
      <vt:lpstr>相关恒等式（一）</vt:lpstr>
      <vt:lpstr>相关恒等式（二）</vt:lpstr>
      <vt:lpstr>相关恒等式（三）</vt:lpstr>
      <vt:lpstr>相关恒等式（四）</vt:lpstr>
      <vt:lpstr>相关恒等式（五）</vt:lpstr>
      <vt:lpstr>相关恒等式（六）</vt:lpstr>
      <vt:lpstr>广义的二项式系数</vt:lpstr>
      <vt:lpstr>相关恒等式（七）</vt:lpstr>
      <vt:lpstr>相关恒等式（八）</vt:lpstr>
      <vt:lpstr>3 二项式系数的单峰性 </vt:lpstr>
      <vt:lpstr>考察帕斯卡三角形</vt:lpstr>
      <vt:lpstr>单峰性</vt:lpstr>
      <vt:lpstr>二项式系数的单峰性（unimodal）</vt:lpstr>
      <vt:lpstr>4 多项式定理 </vt:lpstr>
      <vt:lpstr>回顾——重集的排列数</vt:lpstr>
      <vt:lpstr>多项式定理</vt:lpstr>
      <vt:lpstr>PowerPoint 演示文稿</vt:lpstr>
      <vt:lpstr>5 牛顿二项式定理 </vt:lpstr>
      <vt:lpstr>回顾——二项式定理</vt:lpstr>
      <vt:lpstr>牛顿二项式定理</vt:lpstr>
      <vt:lpstr>等价形式</vt:lpstr>
      <vt:lpstr>常用展开式（一）</vt:lpstr>
      <vt:lpstr>常用展开式（二）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组合数学</dc:title>
  <dc:creator>YIJUN WU</dc:creator>
  <cp:lastModifiedBy>wusiyi</cp:lastModifiedBy>
  <cp:revision>360</cp:revision>
  <dcterms:created xsi:type="dcterms:W3CDTF">2015-12-09T10:31:00Z</dcterms:created>
  <dcterms:modified xsi:type="dcterms:W3CDTF">2021-10-03T09:03:54Z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A4807BE9618A47E5B8062833BD3DEB33</vt:lpwstr>
  </property>
  <property fmtid="{D5CDD505-2E9C-101B-9397-08002B2CF9AE}" pid="3" name="KSOProductBuildVer">
    <vt:lpwstr>2052-11.1.0.10700</vt:lpwstr>
  </property>
</Properties>
</file>