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notesMasterIdLst>
    <p:notesMasterId r:id="rId42"/>
  </p:notesMasterIdLst>
  <p:sldIdLst>
    <p:sldId id="256" r:id="rId2"/>
    <p:sldId id="258" r:id="rId3"/>
    <p:sldId id="333" r:id="rId4"/>
    <p:sldId id="339" r:id="rId5"/>
    <p:sldId id="340" r:id="rId6"/>
    <p:sldId id="341" r:id="rId7"/>
    <p:sldId id="342" r:id="rId8"/>
    <p:sldId id="343" r:id="rId9"/>
    <p:sldId id="345" r:id="rId10"/>
    <p:sldId id="354" r:id="rId11"/>
    <p:sldId id="334" r:id="rId12"/>
    <p:sldId id="346" r:id="rId13"/>
    <p:sldId id="361" r:id="rId14"/>
    <p:sldId id="359" r:id="rId15"/>
    <p:sldId id="362" r:id="rId16"/>
    <p:sldId id="364" r:id="rId17"/>
    <p:sldId id="365" r:id="rId18"/>
    <p:sldId id="335" r:id="rId19"/>
    <p:sldId id="347" r:id="rId20"/>
    <p:sldId id="348" r:id="rId21"/>
    <p:sldId id="349" r:id="rId22"/>
    <p:sldId id="369" r:id="rId23"/>
    <p:sldId id="370" r:id="rId24"/>
    <p:sldId id="371" r:id="rId25"/>
    <p:sldId id="350" r:id="rId26"/>
    <p:sldId id="351" r:id="rId27"/>
    <p:sldId id="352" r:id="rId28"/>
    <p:sldId id="336" r:id="rId29"/>
    <p:sldId id="372" r:id="rId30"/>
    <p:sldId id="374" r:id="rId31"/>
    <p:sldId id="376" r:id="rId32"/>
    <p:sldId id="377" r:id="rId33"/>
    <p:sldId id="378" r:id="rId34"/>
    <p:sldId id="337" r:id="rId35"/>
    <p:sldId id="379" r:id="rId36"/>
    <p:sldId id="380" r:id="rId37"/>
    <p:sldId id="383" r:id="rId38"/>
    <p:sldId id="382" r:id="rId39"/>
    <p:sldId id="385" r:id="rId40"/>
    <p:sldId id="38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B02"/>
    <a:srgbClr val="1A85AE"/>
    <a:srgbClr val="0000FF"/>
    <a:srgbClr val="0000CC"/>
    <a:srgbClr val="3333FF"/>
    <a:srgbClr val="FFFFCC"/>
    <a:srgbClr val="996600"/>
    <a:srgbClr val="F07B10"/>
    <a:srgbClr val="FFFFFF"/>
    <a:srgbClr val="DD2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6" autoAdjust="0"/>
  </p:normalViewPr>
  <p:slideViewPr>
    <p:cSldViewPr snapToGrid="0">
      <p:cViewPr varScale="1">
        <p:scale>
          <a:sx n="107" d="100"/>
          <a:sy n="107" d="100"/>
        </p:scale>
        <p:origin x="15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6F7E-2480-4D9E-BA37-71AC69165AC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318C8-A131-47EB-8FFA-5FE9E6C12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3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1" spc="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67C937-2CE7-48C6-B5A7-31C7F23F6149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E46-DDF0-4002-A3C2-D9F2A24A87BE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2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052E-7332-4D01-A707-B76D4BA53A55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lnSpc>
                <a:spcPct val="120000"/>
              </a:lnSpc>
              <a:spcBef>
                <a:spcPts val="1800"/>
              </a:spcBef>
              <a:buSzPct val="60000"/>
              <a:buFont typeface="Wingdings" panose="05000000000000000000" pitchFamily="2" charset="2"/>
              <a:buChar char="n"/>
              <a:defRPr sz="2400" b="1">
                <a:latin typeface="Cambria Math" panose="02040503050406030204" pitchFamily="18" charset="0"/>
              </a:defRPr>
            </a:lvl1pPr>
            <a:lvl2pPr>
              <a:lnSpc>
                <a:spcPct val="120000"/>
              </a:lnSpc>
              <a:spcBef>
                <a:spcPts val="1800"/>
              </a:spcBef>
              <a:defRPr sz="2000" b="1">
                <a:latin typeface="Cambria Math" panose="02040503050406030204" pitchFamily="18" charset="0"/>
              </a:defRPr>
            </a:lvl2pPr>
            <a:lvl3pPr>
              <a:lnSpc>
                <a:spcPct val="120000"/>
              </a:lnSpc>
              <a:spcBef>
                <a:spcPts val="1800"/>
              </a:spcBef>
              <a:defRPr sz="2400" b="1">
                <a:latin typeface="Cambria Math" panose="02040503050406030204" pitchFamily="18" charset="0"/>
              </a:defRPr>
            </a:lvl3pPr>
            <a:lvl4pPr>
              <a:lnSpc>
                <a:spcPct val="120000"/>
              </a:lnSpc>
              <a:defRPr sz="2000" b="1"/>
            </a:lvl4pPr>
            <a:lvl5pPr>
              <a:lnSpc>
                <a:spcPct val="120000"/>
              </a:lnSpc>
              <a:defRPr sz="1600" b="1"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AA6-13BE-4A70-A6E5-05580A873088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2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6684" y="5159002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8046" y="4909247"/>
            <a:ext cx="7290054" cy="1499616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807-6535-49A7-95E5-A62A05D3F734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 b="1">
                <a:latin typeface="Cambria Math" panose="02040503050406030204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66FA-9D19-43F6-A971-1F28AC4374B4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1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5ED6-A4AA-41F9-8A29-793685ACC4FE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4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972-9E29-4209-97B7-85C7951E15E1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D6DB-541D-41B0-A430-B6FA4A5CC7AB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 marL="91440" indent="-91440">
              <a:buSzPct val="50000"/>
              <a:buFont typeface="Wingdings" panose="05000000000000000000" pitchFamily="2" charset="2"/>
              <a:buChar char="n"/>
              <a:defRPr sz="3200" b="1"/>
            </a:lvl1pPr>
            <a:lvl2pPr>
              <a:defRPr sz="3200" b="1"/>
            </a:lvl2pPr>
            <a:lvl3pPr>
              <a:defRPr sz="2400" b="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SzPct val="50000"/>
              <a:buFont typeface="Arial" panose="020B0604020202020204" pitchFamily="34" charset="0"/>
              <a:buNone/>
              <a:defRPr sz="3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9084-A5EF-44A3-95B9-2E04999EA453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7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23C-013B-4184-AEB8-7FFBE6B729BE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第六章 容斥原理及应用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29A283-3685-426C-8AAC-6F8A7FB0F39C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第六章 容斥原理及应用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688" y="816290"/>
            <a:ext cx="7312648" cy="9893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重新排列，使单词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不出现的排列共有多少个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26883" y="7294724"/>
            <a:ext cx="4426094" cy="274320"/>
          </a:xfrm>
        </p:spPr>
        <p:txBody>
          <a:bodyPr/>
          <a:lstStyle/>
          <a:p>
            <a:r>
              <a:rPr lang="zh-CN" altLang="en-US" smtClean="0"/>
              <a:t>第六章 容斥原理及应用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22683" y="7294724"/>
            <a:ext cx="730250" cy="274320"/>
          </a:xfrm>
        </p:spPr>
        <p:txBody>
          <a:bodyPr/>
          <a:lstStyle/>
          <a:p>
            <a:fld id="{FB975C4C-A277-4ED7-B7A9-E9B686F78657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43779" y="1943970"/>
            <a:ext cx="7599729" cy="94275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MATH</a:t>
            </a:r>
            <a:r>
              <a:rPr lang="zh-CN" altLang="en-US" sz="2400" dirty="0">
                <a:solidFill>
                  <a:srgbClr val="1A85AE"/>
                </a:solidFill>
              </a:rPr>
              <a:t>出现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2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IS</a:t>
            </a:r>
            <a:r>
              <a:rPr lang="zh-CN" altLang="en-US" sz="2400" dirty="0">
                <a:solidFill>
                  <a:srgbClr val="1A85AE"/>
                </a:solidFill>
              </a:rPr>
              <a:t>出现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3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FUN</a:t>
            </a:r>
            <a:r>
              <a:rPr lang="zh-CN" altLang="en-US" sz="2400" dirty="0">
                <a:solidFill>
                  <a:srgbClr val="1A85AE"/>
                </a:solidFill>
              </a:rPr>
              <a:t>出现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的元的集合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=1, 2, 3)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1615" y="3120645"/>
                <a:ext cx="454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400" b="1" dirty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将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MATH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视为整体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)</a:t>
                </a:r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5" y="3120645"/>
                <a:ext cx="454010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315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1616" y="3660906"/>
                <a:ext cx="146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6" y="3660906"/>
                <a:ext cx="146729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51616" y="4201167"/>
                <a:ext cx="146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6" y="4201167"/>
                <a:ext cx="146729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857049" y="3107112"/>
                <a:ext cx="2107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49" y="3107112"/>
                <a:ext cx="210727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57049" y="4194922"/>
                <a:ext cx="2107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49" y="4194922"/>
                <a:ext cx="210727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857049" y="3651017"/>
                <a:ext cx="2107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49" y="3651017"/>
                <a:ext cx="210727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51616" y="4741427"/>
                <a:ext cx="331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6" y="4741427"/>
                <a:ext cx="331584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911616" y="5337582"/>
                <a:ext cx="7464053" cy="54403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!−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6" y="5337582"/>
                <a:ext cx="7464053" cy="544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57049" y="4738826"/>
                <a:ext cx="2594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49" y="4738826"/>
                <a:ext cx="259486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8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 build="p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带</a:t>
            </a:r>
            <a:r>
              <a:rPr lang="zh-CN" altLang="en-US" dirty="0"/>
              <a:t>重复的组合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6733174" cy="595423"/>
          </a:xfrm>
        </p:spPr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S={a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</a:t>
            </a:r>
            <a:r>
              <a:rPr lang="en-US" altLang="zh-CN" dirty="0"/>
              <a:t>···</a:t>
            </a:r>
            <a:r>
              <a:rPr lang="en-US" altLang="zh-CN" dirty="0" smtClean="0"/>
              <a:t>, a</a:t>
            </a:r>
            <a:r>
              <a:rPr lang="en-US" altLang="zh-CN" baseline="-25000" dirty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那么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组合有多少？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3082166" y="2881423"/>
                <a:ext cx="819981" cy="906490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66" y="2881423"/>
                <a:ext cx="819981" cy="906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>
          <a:xfrm>
            <a:off x="768096" y="3817074"/>
            <a:ext cx="7807061" cy="5954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令</a:t>
            </a:r>
            <a:r>
              <a:rPr lang="en-US" altLang="zh-CN" dirty="0" smtClean="0"/>
              <a:t>M={</a:t>
            </a:r>
            <a:r>
              <a:rPr lang="en-US" altLang="zh-CN" dirty="0" smtClean="0"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cs typeface="Times New Roman" panose="02020603050405020304" pitchFamily="18" charset="0"/>
              </a:rPr>
              <a:t>∙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>
                <a:cs typeface="Times New Roman" panose="02020603050405020304" pitchFamily="18" charset="0"/>
              </a:rPr>
              <a:t>∞∙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···, </a:t>
            </a:r>
            <a:r>
              <a:rPr lang="en-US" altLang="zh-CN" dirty="0">
                <a:cs typeface="Times New Roman" panose="02020603050405020304" pitchFamily="18" charset="0"/>
              </a:rPr>
              <a:t>∞∙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那么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组合有多少？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3070789" y="4367770"/>
                <a:ext cx="2127787" cy="906490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89" y="4367770"/>
                <a:ext cx="2127787" cy="906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/>
          <p:cNvSpPr txBox="1">
            <a:spLocks/>
          </p:cNvSpPr>
          <p:nvPr/>
        </p:nvSpPr>
        <p:spPr>
          <a:xfrm>
            <a:off x="768096" y="5348148"/>
            <a:ext cx="7807061" cy="5954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令</a:t>
            </a:r>
            <a:r>
              <a:rPr lang="en-US" altLang="zh-CN" dirty="0" smtClean="0"/>
              <a:t>M={k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∙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cs typeface="Times New Roman" panose="02020603050405020304" pitchFamily="18" charset="0"/>
              </a:rPr>
              <a:t>k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cs typeface="Times New Roman" panose="02020603050405020304" pitchFamily="18" charset="0"/>
              </a:rPr>
              <a:t>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···, </a:t>
            </a:r>
            <a:r>
              <a:rPr lang="en-US" altLang="zh-CN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/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那么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5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15942" y="2084832"/>
            <a:ext cx="7807061" cy="5954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令</a:t>
            </a:r>
            <a:r>
              <a:rPr lang="en-US" altLang="zh-CN" dirty="0" smtClean="0"/>
              <a:t>M={k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∙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cs typeface="Times New Roman" panose="02020603050405020304" pitchFamily="18" charset="0"/>
              </a:rPr>
              <a:t>k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cs typeface="Times New Roman" panose="02020603050405020304" pitchFamily="18" charset="0"/>
              </a:rPr>
              <a:t>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···, </a:t>
            </a:r>
            <a:r>
              <a:rPr lang="en-US" altLang="zh-CN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/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∙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那么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组合有多少？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815942" y="2732531"/>
                <a:ext cx="8179202" cy="149567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如果所有的 </a:t>
                </a:r>
                <a:r>
                  <a:rPr lang="en-US" altLang="zh-CN" dirty="0" err="1" smtClean="0"/>
                  <a:t>k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err="1" smtClean="0"/>
                  <a:t>≥r</a:t>
                </a:r>
                <a:r>
                  <a:rPr lang="zh-CN" altLang="en-US" dirty="0" smtClean="0"/>
                  <a:t>，那么</a:t>
                </a:r>
                <a:r>
                  <a:rPr lang="en-US" altLang="zh-CN" dirty="0" err="1"/>
                  <a:t>k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组合的选取不产生影响，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可令</a:t>
                </a:r>
                <a:r>
                  <a:rPr lang="en-US" altLang="zh-CN" dirty="0" smtClean="0"/>
                  <a:t>k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=k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/>
                  <a:t> ···=</a:t>
                </a:r>
                <a:r>
                  <a:rPr lang="en-US" altLang="zh-CN" dirty="0" err="1" smtClean="0"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 err="1" smtClean="0"/>
                  <a:t>n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=r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即为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组合的个数。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2" y="2732531"/>
                <a:ext cx="8179202" cy="1495677"/>
              </a:xfrm>
              <a:prstGeom prst="rect">
                <a:avLst/>
              </a:prstGeom>
              <a:blipFill rotWithShape="0">
                <a:blip r:embed="rId2"/>
                <a:stretch>
                  <a:fillRect l="-745" t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815942" y="4078465"/>
                <a:ext cx="7700738" cy="215917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如果存在某个 </a:t>
                </a:r>
                <a:r>
                  <a:rPr lang="en-US" altLang="zh-CN" dirty="0" err="1" smtClean="0"/>
                  <a:t>k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&lt;r</a:t>
                </a:r>
                <a:r>
                  <a:rPr lang="zh-CN" altLang="en-US" dirty="0" smtClean="0"/>
                  <a:t>，那么</a:t>
                </a:r>
                <a:r>
                  <a:rPr lang="en-US" altLang="zh-CN" dirty="0" err="1"/>
                  <a:t>k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组合的选取</a:t>
                </a:r>
                <a:r>
                  <a:rPr lang="zh-CN" altLang="en-US" dirty="0"/>
                  <a:t>会</a:t>
                </a:r>
                <a:r>
                  <a:rPr lang="zh-CN" altLang="en-US" dirty="0" smtClean="0"/>
                  <a:t>产生影响，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令性质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P</a:t>
                </a:r>
                <a:r>
                  <a:rPr lang="en-US" altLang="zh-CN" baseline="-25000" dirty="0" smtClean="0">
                    <a:solidFill>
                      <a:srgbClr val="1A85AE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：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组合中</a:t>
                </a:r>
                <a:r>
                  <a:rPr lang="en-US" altLang="zh-CN" dirty="0" err="1" smtClean="0">
                    <a:solidFill>
                      <a:srgbClr val="1A85AE"/>
                    </a:solidFill>
                  </a:rPr>
                  <a:t>a</a:t>
                </a:r>
                <a:r>
                  <a:rPr lang="en-US" altLang="zh-CN" baseline="-25000" dirty="0" err="1" smtClean="0">
                    <a:solidFill>
                      <a:srgbClr val="1A85AE"/>
                    </a:solidFill>
                  </a:rPr>
                  <a:t>i</a:t>
                </a:r>
                <a:r>
                  <a:rPr lang="zh-CN" altLang="en-US" dirty="0" smtClean="0"/>
                  <a:t>的个数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大于或等于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k</a:t>
                </a:r>
                <a:r>
                  <a:rPr lang="en-US" altLang="zh-CN" baseline="-25000" dirty="0" smtClean="0">
                    <a:solidFill>
                      <a:srgbClr val="1A85AE"/>
                    </a:solidFill>
                  </a:rPr>
                  <a:t>i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+1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集合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1A85AE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：</a:t>
                </a:r>
                <a:r>
                  <a:rPr lang="zh-CN" altLang="en-US" dirty="0" smtClean="0"/>
                  <a:t>满足性质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组合的集合；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∩⋯∩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即为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组合的个数。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2" y="4078465"/>
                <a:ext cx="7700738" cy="2159173"/>
              </a:xfrm>
              <a:prstGeom prst="rect">
                <a:avLst/>
              </a:prstGeom>
              <a:blipFill rotWithShape="0">
                <a:blip r:embed="rId3"/>
                <a:stretch>
                  <a:fillRect l="-792" t="-847" r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586" y="882926"/>
            <a:ext cx="7312648" cy="579475"/>
          </a:xfrm>
        </p:spPr>
        <p:txBody>
          <a:bodyPr/>
          <a:lstStyle/>
          <a:p>
            <a:r>
              <a:rPr lang="zh-CN" altLang="en-US" dirty="0" smtClean="0"/>
              <a:t>例：确定多重集合</a:t>
            </a:r>
            <a:r>
              <a:rPr lang="en-US" altLang="zh-CN" dirty="0" smtClean="0"/>
              <a:t>T={3·a, 4·b, 5·c}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10-</a:t>
            </a:r>
            <a:r>
              <a:rPr lang="zh-CN" altLang="en-US" dirty="0" smtClean="0"/>
              <a:t>组合的数目。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91626" y="1492082"/>
            <a:ext cx="7599729" cy="114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zh-CN" altLang="en-US" sz="2400" dirty="0" smtClean="0">
                <a:solidFill>
                  <a:srgbClr val="1A85AE"/>
                </a:solidFill>
              </a:rPr>
              <a:t>：≥</a:t>
            </a:r>
            <a:r>
              <a:rPr lang="en-US" altLang="zh-CN" sz="2400" dirty="0" smtClean="0">
                <a:solidFill>
                  <a:srgbClr val="1A85AE"/>
                </a:solidFill>
              </a:rPr>
              <a:t>4</a:t>
            </a:r>
            <a:r>
              <a:rPr lang="zh-CN" altLang="en-US" sz="2400" dirty="0" smtClean="0">
                <a:solidFill>
                  <a:srgbClr val="1A85AE"/>
                </a:solidFill>
              </a:rPr>
              <a:t>个</a:t>
            </a: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2</a:t>
            </a:r>
            <a:r>
              <a:rPr lang="zh-CN" altLang="en-US" sz="2400" dirty="0">
                <a:solidFill>
                  <a:srgbClr val="1A85AE"/>
                </a:solidFill>
              </a:rPr>
              <a:t>： ≥ </a:t>
            </a:r>
            <a:r>
              <a:rPr lang="en-US" altLang="zh-CN" sz="2400" dirty="0" smtClean="0">
                <a:solidFill>
                  <a:srgbClr val="1A85AE"/>
                </a:solidFill>
              </a:rPr>
              <a:t>5</a:t>
            </a:r>
            <a:r>
              <a:rPr lang="zh-CN" altLang="en-US" sz="2400" dirty="0" smtClean="0">
                <a:solidFill>
                  <a:srgbClr val="1A85AE"/>
                </a:solidFill>
              </a:rPr>
              <a:t>个</a:t>
            </a:r>
            <a:r>
              <a:rPr lang="en-US" altLang="zh-CN" sz="2400" dirty="0" smtClean="0">
                <a:solidFill>
                  <a:srgbClr val="1A85AE"/>
                </a:solidFill>
              </a:rPr>
              <a:t>b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3</a:t>
            </a:r>
            <a:r>
              <a:rPr lang="zh-CN" altLang="en-US" sz="2400" dirty="0">
                <a:solidFill>
                  <a:srgbClr val="1A85AE"/>
                </a:solidFill>
              </a:rPr>
              <a:t>： ≥ </a:t>
            </a:r>
            <a:r>
              <a:rPr lang="en-US" altLang="zh-CN" sz="2400" dirty="0" smtClean="0">
                <a:solidFill>
                  <a:srgbClr val="1A85AE"/>
                </a:solidFill>
              </a:rPr>
              <a:t>6</a:t>
            </a:r>
            <a:r>
              <a:rPr lang="zh-CN" altLang="en-US" sz="2400" dirty="0" smtClean="0">
                <a:solidFill>
                  <a:srgbClr val="1A85AE"/>
                </a:solidFill>
              </a:rPr>
              <a:t>个</a:t>
            </a:r>
            <a:r>
              <a:rPr lang="en-US" altLang="zh-CN" sz="2400" dirty="0" smtClean="0">
                <a:solidFill>
                  <a:srgbClr val="1A85AE"/>
                </a:solidFill>
              </a:rPr>
              <a:t>c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</a:t>
            </a:r>
            <a:r>
              <a:rPr lang="en-US" altLang="zh-CN" sz="2400" dirty="0" smtClean="0">
                <a:solidFill>
                  <a:srgbClr val="1A85AE"/>
                </a:solidFill>
              </a:rPr>
              <a:t>10-</a:t>
            </a:r>
            <a:r>
              <a:rPr lang="zh-CN" altLang="en-US" sz="2400" dirty="0" smtClean="0">
                <a:solidFill>
                  <a:srgbClr val="1A85AE"/>
                </a:solidFill>
              </a:rPr>
              <a:t>组合的集合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=1, 2, 3)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6933" y="2604961"/>
                <a:ext cx="3168500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3" y="2604961"/>
                <a:ext cx="3168500" cy="636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6932" y="3381143"/>
                <a:ext cx="3168500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2" y="3381143"/>
                <a:ext cx="3168500" cy="636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56932" y="4111249"/>
                <a:ext cx="3168500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2" y="4111249"/>
                <a:ext cx="3168500" cy="636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66943" y="2604961"/>
                <a:ext cx="338647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43" y="2604961"/>
                <a:ext cx="3386472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266943" y="4245363"/>
                <a:ext cx="3386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43" y="4245363"/>
                <a:ext cx="338647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66943" y="3399889"/>
                <a:ext cx="338647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43" y="3399889"/>
                <a:ext cx="3386472" cy="6365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56933" y="4866712"/>
                <a:ext cx="316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3" y="4866712"/>
                <a:ext cx="316850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956932" y="5458424"/>
                <a:ext cx="8001519" cy="54403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2" y="5458424"/>
                <a:ext cx="8001519" cy="544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266943" y="4733656"/>
                <a:ext cx="3143949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43" y="4733656"/>
                <a:ext cx="3143949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 build="p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5171" y="802263"/>
                <a:ext cx="7312648" cy="19356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例：方程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满足条件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 smtClean="0"/>
                  <a:t> 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，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的整数解的个数是多少？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171" y="802263"/>
                <a:ext cx="7312648" cy="1935622"/>
              </a:xfrm>
              <a:blipFill rotWithShape="0">
                <a:blip r:embed="rId2"/>
                <a:stretch>
                  <a:fillRect l="-750" b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855170" y="2759151"/>
                <a:ext cx="7928655" cy="108451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解：对原方程作变量替换，令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0" y="2759151"/>
                <a:ext cx="7928655" cy="1084519"/>
              </a:xfrm>
              <a:prstGeom prst="rect">
                <a:avLst/>
              </a:prstGeom>
              <a:blipFill rotWithShape="0">
                <a:blip r:embed="rId3"/>
                <a:stretch>
                  <a:fillRect l="-692" r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557342" y="3757136"/>
                <a:ext cx="6935783" cy="14748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这样方程变为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CN" dirty="0" smtClean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zh-CN" altLang="en-US" dirty="0" smtClean="0">
                    <a:solidFill>
                      <a:srgbClr val="1A85AE"/>
                    </a:solidFill>
                  </a:rPr>
                  <a:t>满足条件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1A85A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 ，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42" y="3757136"/>
                <a:ext cx="6935783" cy="1474876"/>
              </a:xfrm>
              <a:prstGeom prst="rect">
                <a:avLst/>
              </a:prstGeom>
              <a:blipFill rotWithShape="0">
                <a:blip r:embed="rId4"/>
                <a:stretch>
                  <a:fillRect l="-2021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内容占位符 2"/>
          <p:cNvSpPr txBox="1">
            <a:spLocks/>
          </p:cNvSpPr>
          <p:nvPr/>
        </p:nvSpPr>
        <p:spPr>
          <a:xfrm>
            <a:off x="1544271" y="5232012"/>
            <a:ext cx="7599729" cy="114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y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sz="2400" dirty="0">
                <a:solidFill>
                  <a:srgbClr val="1A85AE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≥5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2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>
                <a:solidFill>
                  <a:srgbClr val="1A85AE"/>
                </a:solidFill>
              </a:rPr>
              <a:t> </a:t>
            </a:r>
            <a:r>
              <a:rPr lang="en-US" altLang="zh-CN" sz="2400" dirty="0" smtClean="0">
                <a:solidFill>
                  <a:srgbClr val="1A85AE"/>
                </a:solidFill>
              </a:rPr>
              <a:t>y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sz="2400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≥7 </a:t>
            </a:r>
            <a:r>
              <a:rPr lang="zh-CN" altLang="en-US" sz="2400" dirty="0" smtClean="0">
                <a:solidFill>
                  <a:srgbClr val="1A85AE"/>
                </a:solidFill>
              </a:rPr>
              <a:t>； </a:t>
            </a: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3</a:t>
            </a:r>
            <a:r>
              <a:rPr lang="zh-CN" altLang="en-US" sz="2400" dirty="0">
                <a:solidFill>
                  <a:srgbClr val="1A85AE"/>
                </a:solidFill>
              </a:rPr>
              <a:t>：</a:t>
            </a:r>
            <a:r>
              <a:rPr lang="en-US" altLang="zh-CN" sz="2400" dirty="0">
                <a:solidFill>
                  <a:srgbClr val="1A85AE"/>
                </a:solidFill>
              </a:rPr>
              <a:t> </a:t>
            </a:r>
            <a:r>
              <a:rPr lang="en-US" altLang="zh-CN" sz="2400" dirty="0" smtClean="0">
                <a:solidFill>
                  <a:srgbClr val="1A85AE"/>
                </a:solidFill>
              </a:rPr>
              <a:t>y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3</a:t>
            </a:r>
            <a:r>
              <a:rPr lang="en-US" altLang="zh-CN" sz="2400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≥6 </a:t>
            </a:r>
            <a:r>
              <a:rPr lang="zh-CN" altLang="en-US" sz="2400" dirty="0">
                <a:solidFill>
                  <a:srgbClr val="1A85AE"/>
                </a:solidFill>
              </a:rPr>
              <a:t>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4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 y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4</a:t>
            </a:r>
            <a:r>
              <a:rPr lang="en-US" altLang="zh-CN" sz="2400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≥7 </a:t>
            </a:r>
            <a:r>
              <a:rPr lang="zh-CN" altLang="en-US" sz="2400" dirty="0">
                <a:solidFill>
                  <a:srgbClr val="1A85AE"/>
                </a:solidFill>
              </a:rPr>
              <a:t>；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的非负整数解的集合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=1, 2, 3, 4)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21" grpId="0" build="p"/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935337" y="753439"/>
                <a:ext cx="7613240" cy="127206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1A85AE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1A85AE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：对应方程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CN" dirty="0" smtClean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满足条件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1A85A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 的整数解。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37" y="753439"/>
                <a:ext cx="7613240" cy="1272063"/>
              </a:xfrm>
              <a:prstGeom prst="rect">
                <a:avLst/>
              </a:prstGeom>
              <a:blipFill rotWithShape="0">
                <a:blip r:embed="rId2"/>
                <a:stretch>
                  <a:fillRect l="-1841" t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935337" y="1862769"/>
                <a:ext cx="7613240" cy="127206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        做变量替换后，对应方程          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                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 smtClean="0">
                    <a:solidFill>
                      <a:srgbClr val="1A85AE"/>
                    </a:solidFill>
                  </a:rPr>
                  <a:t>     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的非负整数解。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37" y="1862769"/>
                <a:ext cx="7613240" cy="1272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31091" y="3003682"/>
                <a:ext cx="6719774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𝟑𝟔𝟒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91" y="3003682"/>
                <a:ext cx="6719774" cy="745460"/>
              </a:xfrm>
              <a:prstGeom prst="rect">
                <a:avLst/>
              </a:prstGeom>
              <a:blipFill rotWithShape="0">
                <a:blip r:embed="rId4"/>
                <a:stretch>
                  <a:fillRect l="-1361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35337" y="3871432"/>
                <a:ext cx="430119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类似可得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𝟐𝟐𝟎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37" y="3871432"/>
                <a:ext cx="4301198" cy="745460"/>
              </a:xfrm>
              <a:prstGeom prst="rect">
                <a:avLst/>
              </a:prstGeom>
              <a:blipFill rotWithShape="0">
                <a:blip r:embed="rId5"/>
                <a:stretch>
                  <a:fillRect l="-2125" r="-1558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63398" y="4627524"/>
                <a:ext cx="430119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𝟐𝟖𝟔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4627524"/>
                <a:ext cx="4301198" cy="745460"/>
              </a:xfrm>
              <a:prstGeom prst="rect">
                <a:avLst/>
              </a:prstGeom>
              <a:blipFill rotWithShape="0">
                <a:blip r:embed="rId6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63398" y="5413152"/>
                <a:ext cx="430119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𝟐𝟐𝟎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5413152"/>
                <a:ext cx="4301198" cy="745460"/>
              </a:xfrm>
              <a:prstGeom prst="rect">
                <a:avLst/>
              </a:prstGeom>
              <a:blipFill rotWithShape="0">
                <a:blip r:embed="rId7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8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9" grpId="0" build="p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9400" y="6284634"/>
            <a:ext cx="730250" cy="274320"/>
          </a:xfrm>
        </p:spPr>
        <p:txBody>
          <a:bodyPr/>
          <a:lstStyle/>
          <a:p>
            <a:fld id="{FB975C4C-A277-4ED7-B7A9-E9B686F78657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08077" y="579458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7" y="579458"/>
                <a:ext cx="3444946" cy="745460"/>
              </a:xfrm>
              <a:prstGeom prst="rect">
                <a:avLst/>
              </a:prstGeom>
              <a:blipFill rotWithShape="0">
                <a:blip r:embed="rId2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08077" y="1399051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7" y="1399051"/>
                <a:ext cx="3444946" cy="745460"/>
              </a:xfrm>
              <a:prstGeom prst="rect">
                <a:avLst/>
              </a:prstGeom>
              <a:blipFill rotWithShape="0">
                <a:blip r:embed="rId3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08077" y="2218644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7" y="2218644"/>
                <a:ext cx="3444946" cy="745460"/>
              </a:xfrm>
              <a:prstGeom prst="rect">
                <a:avLst/>
              </a:prstGeom>
              <a:blipFill rotWithShape="0">
                <a:blip r:embed="rId4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454454" y="579458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4" y="579458"/>
                <a:ext cx="3444946" cy="745460"/>
              </a:xfrm>
              <a:prstGeom prst="rect">
                <a:avLst/>
              </a:prstGeom>
              <a:blipFill rotWithShape="0">
                <a:blip r:embed="rId5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54454" y="1399051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4" y="1399051"/>
                <a:ext cx="3444946" cy="745460"/>
              </a:xfrm>
              <a:prstGeom prst="rect">
                <a:avLst/>
              </a:prstGeom>
              <a:blipFill rotWithShape="0">
                <a:blip r:embed="rId6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454454" y="2218644"/>
                <a:ext cx="344494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4" y="2218644"/>
                <a:ext cx="3444946" cy="745460"/>
              </a:xfrm>
              <a:prstGeom prst="rect">
                <a:avLst/>
              </a:prstGeom>
              <a:blipFill rotWithShape="0">
                <a:blip r:embed="rId7"/>
                <a:stretch>
                  <a:fillRect r="-354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08077" y="3100779"/>
            <a:ext cx="671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三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个及三个以上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交集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为空，</a:t>
            </a:r>
            <a:endParaRPr lang="en-US" altLang="zh-CN" sz="2400" b="1" dirty="0" smtClean="0">
              <a:solidFill>
                <a:srgbClr val="1A85AE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8077" y="3674378"/>
                <a:ext cx="6719774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全集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𝟗𝟔𝟗</m:t>
                    </m:r>
                  </m:oMath>
                </a14:m>
                <a:r>
                  <a:rPr lang="zh-CN" altLang="en-US" sz="2400" b="1" dirty="0" smtClean="0">
                    <a:solidFill>
                      <a:srgbClr val="1A85AE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b="1" dirty="0" smtClean="0">
                  <a:solidFill>
                    <a:srgbClr val="1A85A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7" y="3674378"/>
                <a:ext cx="6719774" cy="745460"/>
              </a:xfrm>
              <a:prstGeom prst="rect">
                <a:avLst/>
              </a:prstGeom>
              <a:blipFill rotWithShape="0">
                <a:blip r:embed="rId8"/>
                <a:stretch>
                  <a:fillRect l="-1452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821559" y="4554817"/>
                <a:ext cx="2897370" cy="65074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59" y="4554817"/>
                <a:ext cx="2897370" cy="6507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内容占位符 2"/>
          <p:cNvSpPr txBox="1">
            <a:spLocks/>
          </p:cNvSpPr>
          <p:nvPr/>
        </p:nvSpPr>
        <p:spPr>
          <a:xfrm>
            <a:off x="627210" y="5182937"/>
            <a:ext cx="901625" cy="5642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= 969</a:t>
            </a:r>
            <a:endParaRPr lang="zh-CN" altLang="en-US" sz="22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371984" y="5182937"/>
            <a:ext cx="3451074" cy="5642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 − (364 + 220 + 286 + 220)</a:t>
            </a:r>
            <a:endParaRPr lang="zh-CN" altLang="en-US" sz="22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727443" y="5189175"/>
            <a:ext cx="4342130" cy="5642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 + (35 + 56 + 35 + 20 + 10 + 20)</a:t>
            </a:r>
            <a:endParaRPr lang="zh-CN" altLang="en-US" sz="22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645959" y="5686554"/>
            <a:ext cx="901625" cy="5642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= 55</a:t>
            </a:r>
            <a:endParaRPr lang="zh-CN" altLang="en-US" sz="22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build="p"/>
      <p:bldP spid="23" grpId="0" build="p"/>
      <p:bldP spid="24" grpId="0" build="p"/>
      <p:bldP spid="25" grpId="0" build="p"/>
      <p:bldP spid="2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3 </a:t>
            </a:r>
            <a:r>
              <a:rPr lang="zh-CN" altLang="en-US" dirty="0"/>
              <a:t>错位</a:t>
            </a:r>
            <a:r>
              <a:rPr lang="zh-CN" altLang="en-US" dirty="0" smtClean="0"/>
              <a:t>排列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错位排列例子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在一个聚会上，</a:t>
            </a:r>
            <a:r>
              <a:rPr lang="en-US" altLang="zh-CN" sz="2800" dirty="0" smtClean="0"/>
              <a:t>10 </a:t>
            </a:r>
            <a:r>
              <a:rPr lang="zh-CN" altLang="en-US" sz="2800" dirty="0" smtClean="0"/>
              <a:t>位绅士查看他们的帽子。有多少种方式使得这些绅士中没有人能够拿到他们来时的帽子？</a:t>
            </a:r>
            <a:endParaRPr lang="en-US" altLang="zh-CN" sz="2800" dirty="0" smtClean="0"/>
          </a:p>
          <a:p>
            <a:r>
              <a:rPr lang="zh-CN" altLang="en-US" sz="2800" dirty="0" smtClean="0"/>
              <a:t>给定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元集合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，它的每一个元都有一个特定的位置，问：有多少个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的排列，使得每一个元都没有站在它们指定的位置？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2341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2413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4321</a:t>
            </a:r>
            <a:r>
              <a:rPr lang="zh-CN" altLang="en-US" sz="2800" dirty="0" smtClean="0"/>
              <a:t>都是错位排列。</a:t>
            </a:r>
            <a:endParaRPr lang="en-US" altLang="zh-CN" sz="2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3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</a:t>
            </a:r>
            <a:r>
              <a:rPr lang="zh-CN" altLang="en-US" dirty="0" smtClean="0"/>
              <a:t>斥原理及应用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容斥原理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带重复的组合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/>
              <a:t>错位</a:t>
            </a:r>
            <a:r>
              <a:rPr lang="zh-CN" altLang="en-US" dirty="0" smtClean="0"/>
              <a:t>排列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带有有禁位置的排列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另一个禁止位置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82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错位排列计数公式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020253" cy="611372"/>
          </a:xfrm>
        </p:spPr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：表示</a:t>
            </a:r>
            <a:r>
              <a:rPr lang="en-US" altLang="zh-CN" dirty="0" smtClean="0"/>
              <a:t>{1, 2, ···, n}</a:t>
            </a:r>
            <a:r>
              <a:rPr lang="zh-CN" altLang="en-US" dirty="0" smtClean="0"/>
              <a:t>的错位排列。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768096" y="3098540"/>
                <a:ext cx="7812378" cy="183496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dirty="0" smtClean="0"/>
                  <a:t>对应</a:t>
                </a:r>
                <a:r>
                  <a:rPr lang="en-US" altLang="zh-CN" dirty="0" smtClean="0"/>
                  <a:t>n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≥1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/>
                </a:r>
                <a:br>
                  <a:rPr lang="en-US" altLang="zh-CN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1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3098540"/>
                <a:ext cx="7812378" cy="1834967"/>
              </a:xfrm>
              <a:prstGeom prst="rect">
                <a:avLst/>
              </a:prstGeom>
              <a:blipFill rotWithShape="0">
                <a:blip r:embed="rId2"/>
                <a:stretch>
                  <a:fillRect l="-702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840751" y="5134675"/>
            <a:ext cx="7020253" cy="6113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注：初始值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5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09098" y="751063"/>
            <a:ext cx="7773908" cy="51746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A85AE"/>
                </a:solidFill>
              </a:rPr>
              <a:t>证明：利用容斥原理进行证明。</a:t>
            </a:r>
            <a:endParaRPr lang="en-US" altLang="zh-CN" sz="2400" dirty="0">
              <a:solidFill>
                <a:srgbClr val="1A85AE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84342" y="1268529"/>
            <a:ext cx="7773908" cy="16873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S</a:t>
            </a:r>
            <a:r>
              <a:rPr lang="zh-CN" altLang="en-US" sz="2400" dirty="0" smtClean="0">
                <a:solidFill>
                  <a:srgbClr val="1A85AE"/>
                </a:solidFill>
              </a:rPr>
              <a:t>：所有</a:t>
            </a:r>
            <a:r>
              <a:rPr lang="en-US" altLang="zh-CN" sz="2400" dirty="0" smtClean="0">
                <a:solidFill>
                  <a:srgbClr val="1A85AE"/>
                </a:solidFill>
              </a:rPr>
              <a:t>n</a:t>
            </a:r>
            <a:r>
              <a:rPr lang="zh-CN" altLang="en-US" sz="2400" dirty="0" smtClean="0">
                <a:solidFill>
                  <a:srgbClr val="1A85AE"/>
                </a:solidFill>
              </a:rPr>
              <a:t>元排列的集合。</a:t>
            </a:r>
            <a:endParaRPr lang="en-US" altLang="zh-CN" sz="2400" dirty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恰好站在第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个位置（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 = </a:t>
            </a:r>
            <a:r>
              <a:rPr lang="en-US" altLang="zh-CN" sz="2400" dirty="0">
                <a:solidFill>
                  <a:srgbClr val="1A85AE"/>
                </a:solidFill>
              </a:rPr>
              <a:t>1, 2, ···, n </a:t>
            </a:r>
            <a:r>
              <a:rPr lang="zh-CN" altLang="en-US" sz="2400" dirty="0" smtClean="0">
                <a:solidFill>
                  <a:srgbClr val="1A85AE"/>
                </a:solidFill>
              </a:rPr>
              <a:t>）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的元的集合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 = 1</a:t>
            </a:r>
            <a:r>
              <a:rPr lang="en-US" altLang="zh-CN" sz="2400" dirty="0">
                <a:solidFill>
                  <a:srgbClr val="1A85AE"/>
                </a:solidFill>
              </a:rPr>
              <a:t>, 2, ···, n </a:t>
            </a:r>
            <a:r>
              <a:rPr lang="en-US" altLang="zh-CN" sz="2400" dirty="0" smtClean="0">
                <a:solidFill>
                  <a:srgbClr val="1A85AE"/>
                </a:solidFill>
              </a:rPr>
              <a:t>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84342" y="2893054"/>
            <a:ext cx="7498664" cy="56569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1A85AE"/>
                </a:solidFill>
              </a:rPr>
              <a:t>对于</a:t>
            </a:r>
            <a:r>
              <a:rPr lang="en-US" altLang="zh-CN" sz="2400" dirty="0" smtClean="0">
                <a:solidFill>
                  <a:srgbClr val="1A85AE"/>
                </a:solidFill>
              </a:rPr>
              <a:t>{1</a:t>
            </a:r>
            <a:r>
              <a:rPr lang="en-US" altLang="zh-CN" sz="2400" dirty="0">
                <a:solidFill>
                  <a:srgbClr val="1A85AE"/>
                </a:solidFill>
              </a:rPr>
              <a:t>, 2, ···, n </a:t>
            </a:r>
            <a:r>
              <a:rPr lang="en-US" altLang="zh-CN" sz="2400" dirty="0" smtClean="0">
                <a:solidFill>
                  <a:srgbClr val="1A85AE"/>
                </a:solidFill>
              </a:rPr>
              <a:t>}</a:t>
            </a:r>
            <a:r>
              <a:rPr lang="zh-CN" altLang="en-US" sz="2400" dirty="0" smtClean="0">
                <a:solidFill>
                  <a:srgbClr val="1A85AE"/>
                </a:solidFill>
              </a:rPr>
              <a:t>的任意</a:t>
            </a:r>
            <a:r>
              <a:rPr lang="en-US" altLang="zh-CN" sz="2400" dirty="0" smtClean="0">
                <a:solidFill>
                  <a:srgbClr val="1A85AE"/>
                </a:solidFill>
              </a:rPr>
              <a:t>k</a:t>
            </a:r>
            <a:r>
              <a:rPr lang="zh-CN" altLang="en-US" sz="2400" dirty="0" smtClean="0">
                <a:solidFill>
                  <a:srgbClr val="1A85AE"/>
                </a:solidFill>
              </a:rPr>
              <a:t>元子集</a:t>
            </a:r>
            <a:r>
              <a:rPr lang="en-US" altLang="zh-CN" sz="2400" dirty="0" smtClean="0">
                <a:solidFill>
                  <a:srgbClr val="1A85AE"/>
                </a:solidFill>
              </a:rPr>
              <a:t> {i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en-US" altLang="zh-CN" sz="2400" dirty="0">
                <a:solidFill>
                  <a:srgbClr val="1A85AE"/>
                </a:solidFill>
              </a:rPr>
              <a:t>, </a:t>
            </a:r>
            <a:r>
              <a:rPr lang="en-US" altLang="zh-CN" sz="2400" dirty="0" smtClean="0">
                <a:solidFill>
                  <a:srgbClr val="1A85AE"/>
                </a:solidFill>
              </a:rPr>
              <a:t>i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2</a:t>
            </a:r>
            <a:r>
              <a:rPr lang="en-US" altLang="zh-CN" sz="2400" dirty="0">
                <a:solidFill>
                  <a:srgbClr val="1A85AE"/>
                </a:solidFill>
              </a:rPr>
              <a:t>, ···, 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baseline="-25000" dirty="0" err="1" smtClean="0">
                <a:solidFill>
                  <a:srgbClr val="1A85AE"/>
                </a:solidFill>
              </a:rPr>
              <a:t>k</a:t>
            </a:r>
            <a:r>
              <a:rPr lang="en-US" altLang="zh-CN" sz="2400" dirty="0" smtClean="0">
                <a:solidFill>
                  <a:srgbClr val="1A85AE"/>
                </a:solidFill>
              </a:rPr>
              <a:t> }</a:t>
            </a:r>
            <a:r>
              <a:rPr lang="zh-CN" altLang="en-US" sz="2400" dirty="0" smtClean="0">
                <a:solidFill>
                  <a:srgbClr val="1A85AE"/>
                </a:solidFill>
              </a:rPr>
              <a:t>，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021042" y="4861891"/>
                <a:ext cx="7498664" cy="11252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另外，</a:t>
                </a:r>
                <a:r>
                  <a:rPr lang="en-US" altLang="zh-CN" sz="2400" dirty="0">
                    <a:solidFill>
                      <a:srgbClr val="1A85AE"/>
                    </a:solidFill>
                  </a:rPr>
                  <a:t> {1, 2, ···, n }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的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k</a:t>
                </a:r>
                <a:r>
                  <a:rPr lang="zh-CN" altLang="en-US" sz="2400" dirty="0">
                    <a:solidFill>
                      <a:srgbClr val="1A85AE"/>
                    </a:solidFill>
                  </a:rPr>
                  <a:t>元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子集有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个，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代入公式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即可。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2" y="4861891"/>
                <a:ext cx="7498664" cy="1125266"/>
              </a:xfrm>
              <a:prstGeom prst="rect">
                <a:avLst/>
              </a:prstGeom>
              <a:blipFill rotWithShape="0">
                <a:blip r:embed="rId2"/>
                <a:stretch>
                  <a:fillRect l="-1868" r="-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1156998" y="4394056"/>
                <a:ext cx="7317151" cy="56263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 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394056"/>
                <a:ext cx="7317151" cy="5626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263323" y="3439397"/>
                <a:ext cx="7498664" cy="11252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显然，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∩⋯∩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表示有</a:t>
                </a:r>
                <a:r>
                  <a:rPr lang="en-US" altLang="zh-CN" sz="2400" dirty="0" smtClean="0">
                    <a:solidFill>
                      <a:srgbClr val="1A85AE"/>
                    </a:solidFill>
                    <a:ea typeface="Cambria Math" panose="02040503050406030204" pitchFamily="18" charset="0"/>
                  </a:rPr>
                  <a:t>k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个元站在它们指定的位置的排列，因此在计数时，只用考虑剩下的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n-k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个元</a:t>
                </a:r>
                <a:r>
                  <a:rPr lang="zh-CN" altLang="en-US" sz="2400" dirty="0">
                    <a:solidFill>
                      <a:srgbClr val="1A85AE"/>
                    </a:solidFill>
                  </a:rPr>
                  <a:t>，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23" y="3439397"/>
                <a:ext cx="7498664" cy="1125266"/>
              </a:xfrm>
              <a:prstGeom prst="rect">
                <a:avLst/>
              </a:prstGeom>
              <a:blipFill rotWithShape="0">
                <a:blip r:embed="rId4"/>
                <a:stretch>
                  <a:fillRect l="-1870" r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 build="p"/>
      <p:bldP spid="12" grpId="0" build="p"/>
      <p:bldP spid="14" grpId="0" build="p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524" y="781493"/>
            <a:ext cx="7131895" cy="108452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数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1, 2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, ··· , 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cs typeface="Times New Roman" panose="02020603050405020304" pitchFamily="18" charset="0"/>
              </a:rPr>
              <a:t>的全排列中，求偶数在原来位置上，其余都不在原来位置上的错排</a:t>
            </a:r>
            <a:r>
              <a:rPr lang="zh-CN" altLang="en-US" dirty="0" smtClean="0">
                <a:cs typeface="Times New Roman" panose="02020603050405020304" pitchFamily="18" charset="0"/>
              </a:rPr>
              <a:t>数目</a:t>
            </a:r>
            <a:r>
              <a:rPr lang="zh-CN" altLang="en-US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50444" y="1903225"/>
            <a:ext cx="7324462" cy="219207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解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：实际上，因偶数都不动，只剩下</a:t>
            </a:r>
            <a:r>
              <a:rPr lang="en-US" altLang="zh-CN" dirty="0">
                <a:solidFill>
                  <a:srgbClr val="1A85AE"/>
                </a:solidFill>
                <a:cs typeface="Times New Roman" panose="02020603050405020304" pitchFamily="18" charset="0"/>
              </a:rPr>
              <a:t>1, 3, 5, 7, 9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五个数进行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排列。又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各数都不在相应的位置，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即转化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1A85AE"/>
                </a:solidFill>
                <a:cs typeface="Times New Roman" panose="02020603050405020304" pitchFamily="18" charset="0"/>
              </a:rPr>
              <a:t>1, 3, 5, 7, 9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五个数的错排问题</a:t>
            </a:r>
            <a:r>
              <a:rPr lang="en-US" altLang="zh-CN" dirty="0">
                <a:solidFill>
                  <a:srgbClr val="1A85AE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1A85AE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总数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2279636" y="3212802"/>
                <a:ext cx="5555618" cy="104730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1A85AE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US" altLang="zh-CN" sz="22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36" y="3212802"/>
                <a:ext cx="5555618" cy="1047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>
          <a:xfrm>
            <a:off x="2715571" y="4260109"/>
            <a:ext cx="5555618" cy="5528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= 120 −120 + 60 − 20 + 5 − 1 = 44</a:t>
            </a:r>
            <a:endParaRPr lang="zh-CN" altLang="en-US" sz="2200" dirty="0">
              <a:solidFill>
                <a:srgbClr val="1A85AE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87658" y="4833289"/>
            <a:ext cx="7131895" cy="108452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cs typeface="Times New Roman" panose="02020603050405020304" pitchFamily="18" charset="0"/>
              </a:rPr>
              <a:t>夫妇，成对排成一排，女士不动，男士不在原先位置上的排列数是多少？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87659" y="5901862"/>
            <a:ext cx="3641812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答案同上。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444" y="818704"/>
            <a:ext cx="7801746" cy="108452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cs typeface="Times New Roman" panose="02020603050405020304" pitchFamily="18" charset="0"/>
              </a:rPr>
              <a:t>字母 </a:t>
            </a:r>
            <a:r>
              <a:rPr lang="en-US" altLang="zh-CN" dirty="0">
                <a:solidFill>
                  <a:srgbClr val="F07B1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07B1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C,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07B1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07B1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cs typeface="Times New Roman" panose="02020603050405020304" pitchFamily="18" charset="0"/>
              </a:rPr>
              <a:t>的全排列中</a:t>
            </a:r>
            <a:r>
              <a:rPr lang="zh-CN" altLang="en-US" dirty="0" smtClean="0"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dirty="0" smtClean="0"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A, C, E, G  4 </a:t>
            </a:r>
            <a:r>
              <a:rPr lang="zh-CN" altLang="en-US" dirty="0">
                <a:cs typeface="Times New Roman" panose="02020603050405020304" pitchFamily="18" charset="0"/>
              </a:rPr>
              <a:t>个字母不在原来位置上的错排</a:t>
            </a:r>
            <a:r>
              <a:rPr lang="zh-CN" altLang="en-US" dirty="0" smtClean="0">
                <a:cs typeface="Times New Roman" panose="02020603050405020304" pitchFamily="18" charset="0"/>
              </a:rPr>
              <a:t>数目。</a:t>
            </a:r>
            <a:endParaRPr lang="en-US" altLang="zh-CN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50444" y="1801330"/>
            <a:ext cx="7336626" cy="13095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此题未限制</a:t>
            </a:r>
            <a:r>
              <a:rPr lang="en-US" altLang="zh-CN" dirty="0" smtClean="0">
                <a:solidFill>
                  <a:srgbClr val="1A85AE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B, D, F, H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动与不动</a:t>
            </a:r>
            <a:r>
              <a:rPr lang="en-US" altLang="zh-CN" dirty="0">
                <a:solidFill>
                  <a:srgbClr val="1A85AE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即其可在对应位置</a:t>
            </a:r>
            <a:r>
              <a:rPr lang="en-US" altLang="zh-CN" dirty="0">
                <a:solidFill>
                  <a:srgbClr val="1A85AE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也可不在对应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位置</a:t>
            </a:r>
            <a:r>
              <a:rPr lang="zh-CN" altLang="en-US" dirty="0" smtClean="0">
                <a:solidFill>
                  <a:srgbClr val="1A85AE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1A85AE"/>
                </a:solidFill>
                <a:latin typeface="+mn-ea"/>
                <a:cs typeface="Times New Roman" panose="02020603050405020304" pitchFamily="18" charset="0"/>
              </a:rPr>
              <a:t>此题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前例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不同</a:t>
            </a:r>
            <a:r>
              <a:rPr lang="zh-CN" altLang="en-US" dirty="0">
                <a:solidFill>
                  <a:srgbClr val="1A85AE"/>
                </a:solidFill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985298" y="4019501"/>
                <a:ext cx="8036427" cy="72301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∩⋯∩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：表示有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个元保持不动的排列的集合。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8" y="4019501"/>
                <a:ext cx="8036427" cy="723016"/>
              </a:xfrm>
              <a:prstGeom prst="rect">
                <a:avLst/>
              </a:prstGeom>
              <a:blipFill rotWithShape="0">
                <a:blip r:embed="rId2"/>
                <a:stretch>
                  <a:fillRect l="-759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2"/>
          <p:cNvSpPr txBox="1">
            <a:spLocks/>
          </p:cNvSpPr>
          <p:nvPr/>
        </p:nvSpPr>
        <p:spPr>
          <a:xfrm>
            <a:off x="1012643" y="2955846"/>
            <a:ext cx="8227050" cy="114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zh-CN" altLang="en-US" sz="2400" dirty="0" smtClean="0">
                <a:solidFill>
                  <a:srgbClr val="1A85AE"/>
                </a:solidFill>
              </a:rPr>
              <a:t>在原位；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2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C</a:t>
            </a:r>
            <a:r>
              <a:rPr lang="zh-CN" altLang="en-US" sz="2400" dirty="0" smtClean="0">
                <a:solidFill>
                  <a:srgbClr val="1A85AE"/>
                </a:solidFill>
              </a:rPr>
              <a:t>在</a:t>
            </a:r>
            <a:r>
              <a:rPr lang="zh-CN" altLang="en-US" sz="2400" dirty="0">
                <a:solidFill>
                  <a:srgbClr val="1A85AE"/>
                </a:solidFill>
              </a:rPr>
              <a:t>原位； </a:t>
            </a:r>
            <a:r>
              <a:rPr lang="en-US" altLang="zh-CN" sz="2400" dirty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3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E</a:t>
            </a:r>
            <a:r>
              <a:rPr lang="zh-CN" altLang="en-US" sz="2400" dirty="0" smtClean="0">
                <a:solidFill>
                  <a:srgbClr val="1A85AE"/>
                </a:solidFill>
              </a:rPr>
              <a:t>在</a:t>
            </a:r>
            <a:r>
              <a:rPr lang="zh-CN" altLang="en-US" sz="2400" dirty="0">
                <a:solidFill>
                  <a:srgbClr val="1A85AE"/>
                </a:solidFill>
              </a:rPr>
              <a:t>原位； 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4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en-US" altLang="zh-CN" sz="2400" dirty="0" smtClean="0">
                <a:solidFill>
                  <a:srgbClr val="1A85AE"/>
                </a:solidFill>
              </a:rPr>
              <a:t>G</a:t>
            </a:r>
            <a:r>
              <a:rPr lang="zh-CN" altLang="en-US" sz="2400" dirty="0" smtClean="0">
                <a:solidFill>
                  <a:srgbClr val="1A85AE"/>
                </a:solidFill>
              </a:rPr>
              <a:t>在</a:t>
            </a:r>
            <a:r>
              <a:rPr lang="zh-CN" altLang="en-US" sz="2400" dirty="0">
                <a:solidFill>
                  <a:srgbClr val="1A85AE"/>
                </a:solidFill>
              </a:rPr>
              <a:t>原位；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的排列的集合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=1, 2, 3, 4)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80053" y="4753546"/>
                <a:ext cx="2897370" cy="65074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53" y="4753546"/>
                <a:ext cx="2897370" cy="6507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850444" y="5236739"/>
                <a:ext cx="6289319" cy="1048390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!−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!+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!−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!+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4" y="5236739"/>
                <a:ext cx="6289319" cy="10483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>
          <a:xfrm>
            <a:off x="6237687" y="5480801"/>
            <a:ext cx="1804152" cy="650742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</a:rPr>
              <a:t>= 24024</a:t>
            </a:r>
            <a:endParaRPr lang="zh-CN" altLang="en-US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4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 build="p"/>
      <p:bldP spid="13" grpId="0" build="p"/>
      <p:bldP spid="14" grpId="0" build="p"/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444" y="818704"/>
            <a:ext cx="7801746" cy="151488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solidFill>
                  <a:srgbClr val="0070C0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cs typeface="Times New Roman" panose="02020603050405020304" pitchFamily="18" charset="0"/>
              </a:rPr>
              <a:t>字母 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A, B, C, D, E, F, G, H</a:t>
            </a:r>
            <a:r>
              <a:rPr lang="zh-CN" altLang="en-US" dirty="0">
                <a:cs typeface="Times New Roman" panose="02020603050405020304" pitchFamily="18" charset="0"/>
              </a:rPr>
              <a:t>的全排列中</a:t>
            </a:r>
            <a:r>
              <a:rPr lang="zh-CN" altLang="en-US" dirty="0" smtClean="0"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dirty="0" smtClean="0"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cs typeface="Times New Roman" panose="02020603050405020304" pitchFamily="18" charset="0"/>
              </a:rPr>
              <a:t>只有 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cs typeface="Times New Roman" panose="02020603050405020304" pitchFamily="18" charset="0"/>
              </a:rPr>
              <a:t>个元素不在原来位置上的排</a:t>
            </a:r>
            <a:r>
              <a:rPr lang="zh-CN" altLang="en-US" dirty="0" smtClean="0">
                <a:cs typeface="Times New Roman" panose="02020603050405020304" pitchFamily="18" charset="0"/>
              </a:rPr>
              <a:t>数</a:t>
            </a:r>
            <a:r>
              <a:rPr lang="en-US" altLang="zh-CN" dirty="0" smtClean="0"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dirty="0" smtClean="0"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cs typeface="Times New Roman" panose="02020603050405020304" pitchFamily="18" charset="0"/>
              </a:rPr>
              <a:t>其中另外 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cs typeface="Times New Roman" panose="02020603050405020304" pitchFamily="18" charset="0"/>
              </a:rPr>
              <a:t>个保持不</a:t>
            </a:r>
            <a:r>
              <a:rPr lang="zh-CN" altLang="en-US" dirty="0" smtClean="0">
                <a:cs typeface="Times New Roman" panose="02020603050405020304" pitchFamily="18" charset="0"/>
              </a:rPr>
              <a:t>动）。</a:t>
            </a:r>
            <a:endParaRPr lang="en-US" altLang="zh-CN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50443" y="2374201"/>
            <a:ext cx="7352575" cy="13095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解：先选择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个位置保持不动，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再对剩下的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个位置进行错排。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621387" y="3683778"/>
                <a:ext cx="1579013" cy="962650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dirty="0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dirty="0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1A85AE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387" y="3683778"/>
                <a:ext cx="1579013" cy="962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2866697" y="3683778"/>
                <a:ext cx="5555618" cy="104730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2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22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2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97" y="3683778"/>
                <a:ext cx="5555618" cy="10473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>
          <a:xfrm>
            <a:off x="2866697" y="4888920"/>
            <a:ext cx="5555618" cy="5528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1A85AE"/>
                </a:solidFill>
              </a:rPr>
              <a:t>= 70·(24−24 + 12 − 4 + 1) = 70 · 9 = 630</a:t>
            </a:r>
            <a:endParaRPr lang="zh-CN" altLang="en-US" sz="2200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11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6983039" cy="60605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(1)  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是最接近</a:t>
            </a:r>
            <a:r>
              <a:rPr lang="en-US" altLang="zh-CN" sz="2800" dirty="0" smtClean="0"/>
              <a:t>n!/e</a:t>
            </a:r>
            <a:r>
              <a:rPr lang="zh-CN" altLang="en-US" sz="2800" dirty="0" smtClean="0"/>
              <a:t>的整数。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2266" y="3229274"/>
                <a:ext cx="7434944" cy="625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66" y="3229274"/>
                <a:ext cx="7434944" cy="6258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22266" y="4061467"/>
                <a:ext cx="7865541" cy="664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 i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66" y="4061467"/>
                <a:ext cx="7865541" cy="664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22267" y="4818117"/>
                <a:ext cx="7865541" cy="664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400" b="1" dirty="0" smtClean="0">
                    <a:solidFill>
                      <a:schemeClr val="folHlink"/>
                    </a:solidFill>
                  </a:rPr>
                  <a:t>根据无穷交错级数的性质，可知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之差小于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chemeClr val="folHlin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chemeClr val="folHlin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chemeClr val="folHlin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67" y="4818117"/>
                <a:ext cx="7865541" cy="664028"/>
              </a:xfrm>
              <a:prstGeom prst="rect">
                <a:avLst/>
              </a:prstGeom>
              <a:blipFill rotWithShape="0">
                <a:blip r:embed="rId4"/>
                <a:stretch>
                  <a:fillRect l="-1007" r="-5035" b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5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73055"/>
            <a:ext cx="7876174" cy="60605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(2) 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=(n-1)</a:t>
            </a:r>
            <a:r>
              <a:rPr lang="en-US" altLang="zh-CN" sz="2800" dirty="0"/>
              <a:t> (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n-1</a:t>
            </a:r>
            <a:r>
              <a:rPr lang="en-US" altLang="zh-CN" sz="2800" dirty="0" smtClean="0"/>
              <a:t> +D</a:t>
            </a:r>
            <a:r>
              <a:rPr lang="en-US" altLang="zh-CN" sz="2800" baseline="-25000" dirty="0" smtClean="0"/>
              <a:t>n-2 </a:t>
            </a:r>
            <a:r>
              <a:rPr lang="en-US" altLang="zh-CN" sz="2800" dirty="0"/>
              <a:t>)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>
                <a:solidFill>
                  <a:schemeClr val="folHlink"/>
                </a:solidFill>
              </a:rPr>
              <a:t>递推关系式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3154" y="2742669"/>
            <a:ext cx="743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代入公式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可直接验证</a:t>
            </a:r>
            <a:endParaRPr lang="en-US" altLang="zh-CN" sz="2400" b="1" dirty="0">
              <a:solidFill>
                <a:schemeClr val="folHlin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3154" y="3351467"/>
            <a:ext cx="7865541" cy="334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考虑</a:t>
            </a:r>
            <a:r>
              <a:rPr lang="en-US" altLang="zh-CN" sz="2400" b="1" dirty="0" err="1" smtClean="0">
                <a:solidFill>
                  <a:srgbClr val="1A85AE"/>
                </a:solidFill>
                <a:latin typeface="Cambria Math" panose="02040503050406030204" pitchFamily="18" charset="0"/>
              </a:rPr>
              <a:t>D</a:t>
            </a:r>
            <a:r>
              <a:rPr lang="en-US" altLang="zh-CN" sz="2400" b="1" baseline="-25000" dirty="0" err="1" smtClean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个错排中，元素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所在的位置，有</a:t>
            </a:r>
            <a:r>
              <a:rPr lang="en-US" altLang="zh-CN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1, 2, ···, 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n-1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共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n-1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种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情况，可以把所有的错排分成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n-1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类。</a:t>
            </a:r>
            <a:endParaRPr lang="en-US" altLang="zh-CN" sz="2400" b="1" dirty="0" smtClean="0">
              <a:solidFill>
                <a:srgbClr val="1A85AE"/>
              </a:solidFill>
              <a:latin typeface="Cambria Math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假设元素</a:t>
            </a:r>
            <a:r>
              <a:rPr lang="en-US" altLang="zh-CN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处于第</a:t>
            </a:r>
            <a:r>
              <a:rPr lang="en-US" altLang="zh-CN" sz="2400" b="1" dirty="0" err="1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个位置，那么元素</a:t>
            </a:r>
            <a:r>
              <a:rPr lang="en-US" altLang="zh-CN" sz="2400" b="1" dirty="0" err="1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的位置有两类可能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：</a:t>
            </a:r>
            <a:endParaRPr lang="en-US" altLang="zh-CN" sz="2400" b="1" dirty="0" smtClean="0">
              <a:solidFill>
                <a:srgbClr val="1A85AE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     </a:t>
            </a:r>
            <a:r>
              <a:rPr lang="en-US" altLang="zh-CN" sz="2400" b="1" dirty="0" err="1" smtClean="0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元素</a:t>
            </a:r>
            <a:r>
              <a:rPr lang="en-US" altLang="zh-CN" sz="2400" b="1" dirty="0" err="1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sz="2400" b="1" dirty="0">
                <a:solidFill>
                  <a:srgbClr val="1A85AE"/>
                </a:solidFill>
                <a:latin typeface="Cambria Math" panose="02040503050406030204" pitchFamily="18" charset="0"/>
              </a:rPr>
              <a:t>位于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第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个位置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对应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n-2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个元的错排；</a:t>
            </a:r>
            <a:endParaRPr lang="en-US" altLang="zh-CN" sz="2400" b="1" dirty="0" smtClean="0">
              <a:solidFill>
                <a:srgbClr val="1A85AE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     ii)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元素</a:t>
            </a:r>
            <a:r>
              <a:rPr lang="en-US" altLang="zh-CN" sz="2400" b="1" dirty="0" err="1" smtClean="0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不在第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个位置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对应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n-1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个元的错排</a:t>
            </a:r>
            <a:endParaRPr lang="en-US" altLang="zh-CN" sz="2400" b="1" dirty="0" smtClean="0">
              <a:solidFill>
                <a:srgbClr val="1A85AE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  （这是因为所有的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j(j=1, ···, i-1, i+1, ···, n-1)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不在第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j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个位置，以及</a:t>
            </a:r>
            <a:r>
              <a:rPr lang="en-US" altLang="zh-CN" sz="2400" b="1" dirty="0" err="1" smtClean="0">
                <a:solidFill>
                  <a:srgbClr val="1A85AE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不在第</a:t>
            </a:r>
            <a:r>
              <a:rPr lang="en-US" altLang="zh-CN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sz="2400" b="1" dirty="0" smtClean="0">
                <a:solidFill>
                  <a:srgbClr val="1A85AE"/>
                </a:solidFill>
                <a:latin typeface="Cambria Math" panose="02040503050406030204" pitchFamily="18" charset="0"/>
              </a:rPr>
              <a:t>个位置）。</a:t>
            </a:r>
            <a:endParaRPr lang="en-US" altLang="zh-CN" sz="2400" b="1" dirty="0">
              <a:solidFill>
                <a:srgbClr val="1A85AE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97452"/>
            <a:ext cx="6983039" cy="60605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(3)      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 = nD</a:t>
            </a:r>
            <a:r>
              <a:rPr lang="en-US" altLang="zh-CN" sz="2800" baseline="-25000" dirty="0" smtClean="0"/>
              <a:t>n-1</a:t>
            </a:r>
            <a:r>
              <a:rPr lang="en-US" altLang="zh-CN" sz="2800" dirty="0" smtClean="0"/>
              <a:t> +(</a:t>
            </a:r>
            <a:r>
              <a:rPr lang="en-US" altLang="zh-CN" sz="2800" dirty="0"/>
              <a:t>–</a:t>
            </a:r>
            <a:r>
              <a:rPr lang="en-US" altLang="zh-CN" sz="2800" dirty="0" smtClean="0"/>
              <a:t>1</a:t>
            </a:r>
            <a:r>
              <a:rPr lang="en-US" altLang="zh-CN" sz="2800" dirty="0"/>
              <a:t>) </a:t>
            </a:r>
            <a:r>
              <a:rPr lang="en-US" altLang="zh-CN" sz="2800" baseline="30000" dirty="0" smtClean="0"/>
              <a:t>n</a:t>
            </a:r>
            <a:r>
              <a:rPr lang="en-US" altLang="zh-CN" sz="2800" baseline="-25000" dirty="0" smtClean="0"/>
              <a:t> 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7582" y="2756126"/>
            <a:ext cx="63663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由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Cambria Math" panose="02040503050406030204" pitchFamily="18" charset="0"/>
              </a:rPr>
              <a:t>D</a:t>
            </a:r>
            <a:r>
              <a:rPr lang="en-US" altLang="zh-CN" sz="2400" b="1" baseline="-25000" dirty="0" err="1">
                <a:solidFill>
                  <a:schemeClr val="folHlink"/>
                </a:solidFill>
                <a:latin typeface="Cambria Math" panose="02040503050406030204" pitchFamily="18" charset="0"/>
              </a:rPr>
              <a:t>n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=(n 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) (D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ambria Math" panose="02040503050406030204" pitchFamily="18" charset="0"/>
              </a:rPr>
              <a:t>n-1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 +D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得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/>
            </a:r>
            <a:b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         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Cambria Math" panose="02040503050406030204" pitchFamily="18" charset="0"/>
              </a:rPr>
              <a:t>D</a:t>
            </a:r>
            <a:r>
              <a:rPr lang="en-US" altLang="zh-CN" sz="2400" b="1" baseline="-25000" dirty="0" err="1" smtClean="0">
                <a:solidFill>
                  <a:schemeClr val="folHlink"/>
                </a:solidFill>
                <a:latin typeface="Cambria Math" panose="02040503050406030204" pitchFamily="18" charset="0"/>
              </a:rPr>
              <a:t>n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n-1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=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–(D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ambria Math" panose="02040503050406030204" pitchFamily="18" charset="0"/>
              </a:rPr>
              <a:t>n-1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 –(n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1)D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)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endParaRPr lang="en-US" altLang="zh-CN" sz="2400" b="1" dirty="0">
              <a:solidFill>
                <a:schemeClr val="folHlink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7581" y="3787005"/>
            <a:ext cx="720041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反复利用上式，可得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/>
            </a:r>
            <a:b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         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Cambria Math" panose="02040503050406030204" pitchFamily="18" charset="0"/>
              </a:rPr>
              <a:t>D</a:t>
            </a:r>
            <a:r>
              <a:rPr lang="en-US" altLang="zh-CN" sz="2400" b="1" baseline="-25000" dirty="0" err="1" smtClean="0">
                <a:solidFill>
                  <a:schemeClr val="folHlink"/>
                </a:solidFill>
                <a:latin typeface="Cambria Math" panose="02040503050406030204" pitchFamily="18" charset="0"/>
              </a:rPr>
              <a:t>n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n-1 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=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–(D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ambria Math" panose="02040503050406030204" pitchFamily="18" charset="0"/>
              </a:rPr>
              <a:t>n-1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 –(n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1)D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)</a:t>
            </a:r>
            <a:b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                             = (–1)</a:t>
            </a:r>
            <a:r>
              <a:rPr lang="en-US" altLang="zh-CN" sz="2400" b="1" baseline="30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(D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–(n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– 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2)D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n-3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)</a:t>
            </a:r>
            <a:b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                             = ···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/>
            </a:r>
            <a:b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                             =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(–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1)</a:t>
            </a:r>
            <a:r>
              <a:rPr lang="en-US" altLang="zh-CN" sz="2400" b="1" baseline="30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(D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– 2D</a:t>
            </a:r>
            <a:r>
              <a:rPr lang="en-US" altLang="zh-CN" sz="2400" b="1" baseline="-25000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 ) = 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>(–1)</a:t>
            </a:r>
            <a:r>
              <a:rPr lang="en-US" altLang="zh-CN" sz="2400" b="1" baseline="30000" dirty="0">
                <a:solidFill>
                  <a:schemeClr val="folHlink"/>
                </a:solidFill>
                <a:latin typeface="Cambria Math" panose="02040503050406030204" pitchFamily="18" charset="0"/>
              </a:rPr>
              <a:t>n-2</a:t>
            </a:r>
            <a: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  <a:t/>
            </a:r>
            <a:br>
              <a:rPr lang="en-US" altLang="zh-CN" sz="2400" b="1" dirty="0">
                <a:solidFill>
                  <a:schemeClr val="folHlink"/>
                </a:solidFill>
                <a:latin typeface="Cambria Math" panose="02040503050406030204" pitchFamily="18" charset="0"/>
              </a:rPr>
            </a:br>
            <a:endParaRPr lang="en-US" altLang="zh-CN" sz="2400" b="1" dirty="0">
              <a:solidFill>
                <a:schemeClr val="folHlink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带有有禁位置的</a:t>
            </a:r>
            <a:r>
              <a:rPr lang="zh-CN" altLang="en-US" dirty="0" smtClean="0"/>
              <a:t>排列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有禁排列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659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考虑错排问题的一种推广：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8095" y="3134833"/>
            <a:ext cx="7290055" cy="6592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设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/>
              <a:t>2</a:t>
            </a:r>
            <a:r>
              <a:rPr lang="en-US" altLang="zh-CN" sz="2800" dirty="0" smtClean="0"/>
              <a:t>, ···,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/>
              <a:t>n</a:t>
            </a:r>
            <a:r>
              <a:rPr lang="zh-CN" altLang="en-US" sz="2800" dirty="0" smtClean="0"/>
              <a:t>是集合</a:t>
            </a:r>
            <a:r>
              <a:rPr lang="en-US" altLang="zh-CN" sz="2800" dirty="0" smtClean="0"/>
              <a:t>{1, 2, ···, n}</a:t>
            </a:r>
            <a:r>
              <a:rPr lang="zh-CN" altLang="en-US" sz="2800" dirty="0" smtClean="0"/>
              <a:t>的子集，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68095" y="3983666"/>
            <a:ext cx="7290055" cy="6592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C00000"/>
                </a:solidFill>
              </a:rPr>
              <a:t>P(X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</a:rPr>
              <a:t>, X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800" dirty="0" smtClean="0">
                <a:solidFill>
                  <a:srgbClr val="C00000"/>
                </a:solidFill>
              </a:rPr>
              <a:t>, ···,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X</a:t>
            </a:r>
            <a:r>
              <a:rPr lang="en-US" altLang="zh-CN" sz="28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CN" sz="2800" dirty="0" smtClean="0">
                <a:solidFill>
                  <a:srgbClr val="C00000"/>
                </a:solidFill>
              </a:rPr>
              <a:t>)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排列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 ··· 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的集合。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68094" y="4832498"/>
            <a:ext cx="7290055" cy="6592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400" dirty="0" smtClean="0"/>
              <a:t>这里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··· a</a:t>
            </a:r>
            <a:r>
              <a:rPr lang="en-US" altLang="zh-CN" sz="2400" baseline="-25000" dirty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{1, 2, ···, n} </a:t>
            </a:r>
            <a:r>
              <a:rPr lang="zh-CN" altLang="en-US" sz="2400" dirty="0" smtClean="0"/>
              <a:t>的排列，且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>
                <a:sym typeface="Symbol" panose="05050102010706020507" pitchFamily="18" charset="2"/>
              </a:rPr>
              <a:t> X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i</a:t>
            </a:r>
            <a:endParaRPr lang="zh-CN" altLang="en-US" sz="2400" baseline="-25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68093" y="5491717"/>
            <a:ext cx="7290055" cy="6592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400" dirty="0" smtClean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sym typeface="Symbol" panose="05050102010706020507" pitchFamily="18" charset="2"/>
              </a:rPr>
              <a:t>可以为空集。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90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1</a:t>
            </a:r>
            <a:r>
              <a:rPr lang="zh-CN" altLang="en-US" dirty="0" smtClean="0"/>
              <a:t> 容</a:t>
            </a:r>
            <a:r>
              <a:rPr lang="zh-CN" altLang="en-US" dirty="0" smtClean="0"/>
              <a:t>斥原理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3575304" cy="1499616"/>
          </a:xfrm>
        </p:spPr>
        <p:txBody>
          <a:bodyPr/>
          <a:lstStyle/>
          <a:p>
            <a:r>
              <a:rPr lang="zh-CN" altLang="en-US" dirty="0" smtClean="0"/>
              <a:t>特殊例子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6004844" cy="558209"/>
          </a:xfrm>
        </p:spPr>
        <p:txBody>
          <a:bodyPr/>
          <a:lstStyle/>
          <a:p>
            <a:r>
              <a:rPr lang="zh-CN" altLang="en-US" dirty="0" smtClean="0"/>
              <a:t>例：令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2, ···, n.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91373" y="3045377"/>
            <a:ext cx="7688091" cy="6494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解：按定义，此时排列</a:t>
            </a:r>
            <a:r>
              <a:rPr lang="en-US" altLang="zh-CN" dirty="0" smtClean="0">
                <a:solidFill>
                  <a:srgbClr val="1A85AE"/>
                </a:solidFill>
              </a:rPr>
              <a:t>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··· 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n</a:t>
            </a:r>
            <a:r>
              <a:rPr lang="zh-CN" altLang="en-US" dirty="0" smtClean="0">
                <a:solidFill>
                  <a:srgbClr val="1A85AE"/>
                </a:solidFill>
              </a:rPr>
              <a:t>满足</a:t>
            </a:r>
            <a:r>
              <a:rPr lang="en-US" altLang="zh-CN" dirty="0" err="1">
                <a:solidFill>
                  <a:srgbClr val="1A85AE"/>
                </a:solidFill>
              </a:rPr>
              <a:t>a</a:t>
            </a:r>
            <a:r>
              <a:rPr lang="en-US" altLang="zh-CN" baseline="-25000" dirty="0" err="1">
                <a:solidFill>
                  <a:srgbClr val="1A85AE"/>
                </a:solidFill>
              </a:rPr>
              <a:t>i</a:t>
            </a:r>
            <a:r>
              <a:rPr lang="en-US" altLang="zh-CN" dirty="0">
                <a:solidFill>
                  <a:srgbClr val="1A85AE"/>
                </a:solidFill>
                <a:sym typeface="Symbol" panose="05050102010706020507" pitchFamily="18" charset="2"/>
              </a:rPr>
              <a:t> </a:t>
            </a:r>
            <a:r>
              <a:rPr lang="en-US" altLang="zh-CN" dirty="0" smtClean="0">
                <a:solidFill>
                  <a:srgbClr val="1A85AE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smtClean="0">
                <a:solidFill>
                  <a:srgbClr val="1A85AE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olidFill>
                  <a:srgbClr val="1A85AE"/>
                </a:solidFill>
                <a:sym typeface="Symbol" panose="05050102010706020507" pitchFamily="18" charset="2"/>
              </a:rPr>
              <a:t>，即</a:t>
            </a:r>
            <a:r>
              <a:rPr lang="en-US" altLang="zh-CN" dirty="0" err="1">
                <a:solidFill>
                  <a:srgbClr val="1A85AE"/>
                </a:solidFill>
              </a:rPr>
              <a:t>a</a:t>
            </a:r>
            <a:r>
              <a:rPr lang="en-US" altLang="zh-CN" baseline="-25000" dirty="0" err="1">
                <a:solidFill>
                  <a:srgbClr val="1A85AE"/>
                </a:solidFill>
              </a:rPr>
              <a:t>i</a:t>
            </a:r>
            <a:r>
              <a:rPr lang="en-US" altLang="zh-CN" baseline="-25000" dirty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dirty="0" err="1" smtClean="0">
                <a:solidFill>
                  <a:srgbClr val="1A85AE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03757" y="3736918"/>
            <a:ext cx="6794956" cy="60839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solidFill>
                  <a:srgbClr val="1A85AE"/>
                </a:solidFill>
              </a:rPr>
              <a:t> P(X</a:t>
            </a:r>
            <a:r>
              <a:rPr lang="en-US" altLang="zh-CN" baseline="-25000" dirty="0">
                <a:solidFill>
                  <a:srgbClr val="1A85AE"/>
                </a:solidFill>
              </a:rPr>
              <a:t>1</a:t>
            </a:r>
            <a:r>
              <a:rPr lang="en-US" altLang="zh-CN" dirty="0">
                <a:solidFill>
                  <a:srgbClr val="1A85AE"/>
                </a:solidFill>
              </a:rPr>
              <a:t>, X</a:t>
            </a:r>
            <a:r>
              <a:rPr lang="en-US" altLang="zh-CN" baseline="-25000" dirty="0">
                <a:solidFill>
                  <a:srgbClr val="1A85AE"/>
                </a:solidFill>
              </a:rPr>
              <a:t>2</a:t>
            </a:r>
            <a:r>
              <a:rPr lang="en-US" altLang="zh-CN" dirty="0">
                <a:solidFill>
                  <a:srgbClr val="1A85AE"/>
                </a:solidFill>
              </a:rPr>
              <a:t>, ···, </a:t>
            </a:r>
            <a:r>
              <a:rPr lang="en-US" altLang="zh-CN" dirty="0" err="1">
                <a:solidFill>
                  <a:srgbClr val="1A85AE"/>
                </a:solidFill>
              </a:rPr>
              <a:t>X</a:t>
            </a:r>
            <a:r>
              <a:rPr lang="en-US" altLang="zh-CN" baseline="-25000" dirty="0" err="1">
                <a:solidFill>
                  <a:srgbClr val="1A85AE"/>
                </a:solidFill>
              </a:rPr>
              <a:t>n</a:t>
            </a:r>
            <a:r>
              <a:rPr lang="en-US" altLang="zh-CN" dirty="0">
                <a:solidFill>
                  <a:srgbClr val="1A85AE"/>
                </a:solidFill>
              </a:rPr>
              <a:t>) </a:t>
            </a:r>
            <a:r>
              <a:rPr lang="en-US" altLang="zh-CN" dirty="0" smtClean="0">
                <a:solidFill>
                  <a:srgbClr val="1A85AE"/>
                </a:solidFill>
              </a:rPr>
              <a:t>= </a:t>
            </a:r>
            <a:r>
              <a:rPr lang="zh-CN" altLang="en-US" dirty="0" smtClean="0">
                <a:solidFill>
                  <a:srgbClr val="1A85AE"/>
                </a:solidFill>
              </a:rPr>
              <a:t>错位排列的集合，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03757" y="4387418"/>
            <a:ext cx="4098274" cy="6949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所以</a:t>
            </a:r>
            <a:r>
              <a:rPr lang="en-US" altLang="zh-CN" dirty="0" smtClean="0">
                <a:solidFill>
                  <a:srgbClr val="1A85AE"/>
                </a:solidFill>
              </a:rPr>
              <a:t>|P(X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>
                <a:solidFill>
                  <a:srgbClr val="1A85AE"/>
                </a:solidFill>
              </a:rPr>
              <a:t>, X</a:t>
            </a:r>
            <a:r>
              <a:rPr lang="en-US" altLang="zh-CN" baseline="-25000" dirty="0">
                <a:solidFill>
                  <a:srgbClr val="1A85AE"/>
                </a:solidFill>
              </a:rPr>
              <a:t>2</a:t>
            </a:r>
            <a:r>
              <a:rPr lang="en-US" altLang="zh-CN" dirty="0">
                <a:solidFill>
                  <a:srgbClr val="1A85AE"/>
                </a:solidFill>
              </a:rPr>
              <a:t>, ···, </a:t>
            </a:r>
            <a:r>
              <a:rPr lang="en-US" altLang="zh-CN" dirty="0" err="1">
                <a:solidFill>
                  <a:srgbClr val="1A85AE"/>
                </a:solidFill>
              </a:rPr>
              <a:t>X</a:t>
            </a:r>
            <a:r>
              <a:rPr lang="en-US" altLang="zh-CN" baseline="-25000" dirty="0" err="1">
                <a:solidFill>
                  <a:srgbClr val="1A85AE"/>
                </a:solidFill>
              </a:rPr>
              <a:t>n</a:t>
            </a:r>
            <a:r>
              <a:rPr lang="en-US" altLang="zh-CN" dirty="0">
                <a:solidFill>
                  <a:srgbClr val="1A85AE"/>
                </a:solidFill>
              </a:rPr>
              <a:t>) </a:t>
            </a:r>
            <a:r>
              <a:rPr lang="en-US" altLang="zh-CN" dirty="0" smtClean="0">
                <a:solidFill>
                  <a:srgbClr val="1A85AE"/>
                </a:solidFill>
              </a:rPr>
              <a:t>|=</a:t>
            </a:r>
            <a:r>
              <a:rPr lang="en-US" altLang="zh-CN" dirty="0" err="1" smtClean="0">
                <a:solidFill>
                  <a:srgbClr val="1A85AE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1A85AE"/>
                </a:solidFill>
              </a:rPr>
              <a:t>n</a:t>
            </a:r>
            <a:r>
              <a:rPr lang="zh-CN" altLang="en-US" dirty="0" smtClean="0">
                <a:solidFill>
                  <a:srgbClr val="1A85AE"/>
                </a:solidFill>
              </a:rPr>
              <a:t>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85011"/>
              </p:ext>
            </p:extLst>
          </p:nvPr>
        </p:nvGraphicFramePr>
        <p:xfrm>
          <a:off x="5309190" y="514036"/>
          <a:ext cx="2160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1503757" y="5060536"/>
            <a:ext cx="6554538" cy="13402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如果将该问题和棋盘联系起来，对应在第</a:t>
            </a:r>
            <a:r>
              <a:rPr lang="en-US" altLang="zh-CN" dirty="0" err="1" smtClean="0">
                <a:solidFill>
                  <a:srgbClr val="1A85AE"/>
                </a:solidFill>
              </a:rPr>
              <a:t>i</a:t>
            </a:r>
            <a:r>
              <a:rPr lang="zh-CN" altLang="en-US" dirty="0" smtClean="0">
                <a:solidFill>
                  <a:srgbClr val="1A85AE"/>
                </a:solidFill>
              </a:rPr>
              <a:t>行，不可以在</a:t>
            </a:r>
            <a:r>
              <a:rPr lang="en-US" altLang="zh-CN" dirty="0" smtClean="0">
                <a:solidFill>
                  <a:srgbClr val="1A85AE"/>
                </a:solidFill>
              </a:rPr>
              <a:t>X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dirty="0" smtClean="0">
                <a:solidFill>
                  <a:srgbClr val="1A85AE"/>
                </a:solidFill>
              </a:rPr>
              <a:t>的位置上放置棋子，如上图所示。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3575304" cy="1499616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719" y="2387009"/>
            <a:ext cx="5074495" cy="1010093"/>
          </a:xfrm>
        </p:spPr>
        <p:txBody>
          <a:bodyPr/>
          <a:lstStyle/>
          <a:p>
            <a:r>
              <a:rPr lang="zh-CN" altLang="en-US" dirty="0" smtClean="0"/>
              <a:t>例：令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i+1}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2, ···, n-1;</a:t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 {n, 1}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719" y="4255504"/>
            <a:ext cx="7922008" cy="6494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解：按定义，此时排列</a:t>
            </a:r>
            <a:r>
              <a:rPr lang="en-US" altLang="zh-CN" dirty="0" smtClean="0">
                <a:solidFill>
                  <a:srgbClr val="1A85AE"/>
                </a:solidFill>
              </a:rPr>
              <a:t>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··· a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n</a:t>
            </a:r>
            <a:r>
              <a:rPr lang="zh-CN" altLang="en-US" dirty="0" smtClean="0">
                <a:solidFill>
                  <a:srgbClr val="1A85AE"/>
                </a:solidFill>
              </a:rPr>
              <a:t>满足</a:t>
            </a:r>
            <a:r>
              <a:rPr lang="en-US" altLang="zh-CN" dirty="0" err="1">
                <a:solidFill>
                  <a:srgbClr val="1A85AE"/>
                </a:solidFill>
              </a:rPr>
              <a:t>a</a:t>
            </a:r>
            <a:r>
              <a:rPr lang="en-US" altLang="zh-CN" baseline="-25000" dirty="0" err="1">
                <a:solidFill>
                  <a:srgbClr val="1A85AE"/>
                </a:solidFill>
              </a:rPr>
              <a:t>i</a:t>
            </a:r>
            <a:r>
              <a:rPr lang="en-US" altLang="zh-CN" dirty="0">
                <a:solidFill>
                  <a:srgbClr val="1A85AE"/>
                </a:solidFill>
                <a:sym typeface="Symbol" panose="05050102010706020507" pitchFamily="18" charset="2"/>
              </a:rPr>
              <a:t> </a:t>
            </a:r>
            <a:r>
              <a:rPr lang="en-US" altLang="zh-CN" dirty="0" smtClean="0">
                <a:solidFill>
                  <a:srgbClr val="1A85AE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smtClean="0">
                <a:solidFill>
                  <a:srgbClr val="1A85AE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olidFill>
                  <a:srgbClr val="1A85AE"/>
                </a:solidFill>
                <a:sym typeface="Symbol" panose="05050102010706020507" pitchFamily="18" charset="2"/>
              </a:rPr>
              <a:t>，即</a:t>
            </a:r>
            <a:r>
              <a:rPr lang="en-US" altLang="zh-CN" dirty="0" err="1">
                <a:solidFill>
                  <a:srgbClr val="1A85AE"/>
                </a:solidFill>
              </a:rPr>
              <a:t>a</a:t>
            </a:r>
            <a:r>
              <a:rPr lang="en-US" altLang="zh-CN" baseline="-25000" dirty="0" err="1">
                <a:solidFill>
                  <a:srgbClr val="1A85AE"/>
                </a:solidFill>
              </a:rPr>
              <a:t>i</a:t>
            </a:r>
            <a:r>
              <a:rPr lang="en-US" altLang="zh-CN" baseline="-25000" dirty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dirty="0" err="1" smtClean="0">
                <a:solidFill>
                  <a:srgbClr val="1A85AE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, i+1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8540"/>
              </p:ext>
            </p:extLst>
          </p:nvPr>
        </p:nvGraphicFramePr>
        <p:xfrm>
          <a:off x="5902136" y="1198340"/>
          <a:ext cx="2520000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000"/>
                <a:gridCol w="420000"/>
                <a:gridCol w="420000"/>
                <a:gridCol w="420000"/>
                <a:gridCol w="420000"/>
                <a:gridCol w="420000"/>
              </a:tblGrid>
              <a:tr h="4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有禁</a:t>
            </a:r>
            <a:r>
              <a:rPr lang="zh-CN" altLang="en-US" dirty="0" smtClean="0"/>
              <a:t>排列的计数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13" y="3800359"/>
            <a:ext cx="7739723" cy="579431"/>
          </a:xfrm>
        </p:spPr>
        <p:txBody>
          <a:bodyPr/>
          <a:lstStyle/>
          <a:p>
            <a:r>
              <a:rPr lang="zh-CN" altLang="en-US" dirty="0" smtClean="0"/>
              <a:t>根据容斥原理，有禁排列的个数为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4682" y="2658447"/>
            <a:ext cx="7473318" cy="54403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令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：在第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行，棋子放置在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所在的列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=1, 2, ···, n)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4682" y="3195926"/>
            <a:ext cx="7068099" cy="544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设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满足性质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的放置方式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=1, 2, ···, n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54682" y="2133241"/>
            <a:ext cx="7068099" cy="544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令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个非攻击型车在</a:t>
            </a:r>
            <a:r>
              <a:rPr lang="en-US" altLang="zh-CN" dirty="0" smtClean="0"/>
              <a:t>n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dirty="0" smtClean="0"/>
              <a:t>n</a:t>
            </a:r>
            <a:r>
              <a:rPr lang="zh-CN" altLang="en-US" dirty="0" smtClean="0"/>
              <a:t>棋盘上的放置方式。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824803" y="4841064"/>
                <a:ext cx="7644031" cy="1569239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i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000" b="1" i="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3" y="4841064"/>
                <a:ext cx="7644031" cy="15692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24803" y="4319012"/>
                <a:ext cx="6059778" cy="1057977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>P(X</a:t>
                </a:r>
                <a:r>
                  <a:rPr lang="en-US" altLang="zh-CN" sz="22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, X</a:t>
                </a:r>
                <a:r>
                  <a:rPr lang="en-US" altLang="zh-CN" sz="22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, ···, </a:t>
                </a:r>
                <a:r>
                  <a:rPr lang="en-US" altLang="zh-CN" sz="22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200" dirty="0" smtClean="0">
                    <a:solidFill>
                      <a:schemeClr val="tx1"/>
                    </a:solidFill>
                  </a:rPr>
                </a:br>
                <a:r>
                  <a:rPr lang="en-US" altLang="zh-CN" sz="22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∩⋯∩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3" y="4319012"/>
                <a:ext cx="6059778" cy="1057977"/>
              </a:xfrm>
              <a:prstGeom prst="rect">
                <a:avLst/>
              </a:prstGeom>
              <a:blipFill rotWithShape="0">
                <a:blip r:embed="rId3"/>
                <a:stretch>
                  <a:fillRect l="-2012" t="-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3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11" grpId="0" build="p"/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有禁排列的计数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13" y="3800359"/>
            <a:ext cx="7808834" cy="10085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/>
              <a:t>个非攻击型</a:t>
            </a:r>
            <a:r>
              <a:rPr lang="zh-CN" altLang="en-US" dirty="0" smtClean="0"/>
              <a:t>车放在带有禁止位置的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dirty="0"/>
              <a:t>n</a:t>
            </a:r>
            <a:r>
              <a:rPr lang="zh-CN" altLang="en-US" dirty="0"/>
              <a:t>棋盘上的放置</a:t>
            </a:r>
            <a:r>
              <a:rPr lang="zh-CN" altLang="en-US" dirty="0" smtClean="0"/>
              <a:t>方式的个数等于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93773" y="2875799"/>
                <a:ext cx="7569602" cy="73865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3" y="2875799"/>
                <a:ext cx="7569602" cy="738655"/>
              </a:xfrm>
              <a:prstGeom prst="rect">
                <a:avLst/>
              </a:prstGeom>
              <a:blipFill rotWithShape="0"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/>
          <p:cNvSpPr txBox="1">
            <a:spLocks/>
          </p:cNvSpPr>
          <p:nvPr/>
        </p:nvSpPr>
        <p:spPr>
          <a:xfrm>
            <a:off x="629148" y="2270737"/>
            <a:ext cx="7498852" cy="7386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令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个非攻击型车全部都处于禁止位置的放置方式。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1436176" y="5334121"/>
                <a:ext cx="6410653" cy="598847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76" y="5334121"/>
                <a:ext cx="6410653" cy="598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1510603" y="4836246"/>
            <a:ext cx="2173579" cy="49787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P(X</a:t>
            </a:r>
            <a:r>
              <a:rPr lang="en-US" altLang="zh-CN" sz="2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, X</a:t>
            </a:r>
            <a:r>
              <a:rPr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, ···, </a:t>
            </a:r>
            <a:r>
              <a:rPr lang="en-US" altLang="zh-CN" sz="2200" dirty="0" err="1">
                <a:solidFill>
                  <a:schemeClr val="tx1"/>
                </a:solidFill>
              </a:rPr>
              <a:t>X</a:t>
            </a:r>
            <a:r>
              <a:rPr lang="en-US" altLang="zh-CN" sz="2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)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8" grpId="0" build="p"/>
      <p:bldP spid="11" grpId="0" build="p"/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/>
              <a:t>另一个禁止位置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相对禁止位置排列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94" y="2200940"/>
            <a:ext cx="1773084" cy="552893"/>
          </a:xfrm>
        </p:spPr>
        <p:txBody>
          <a:bodyPr/>
          <a:lstStyle/>
          <a:p>
            <a:r>
              <a:rPr lang="zh-CN" altLang="en-US" dirty="0" smtClean="0"/>
              <a:t>问题提出：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20678" y="2200940"/>
            <a:ext cx="5058545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cs typeface="Times New Roman" panose="02020603050405020304" pitchFamily="18" charset="0"/>
              </a:rPr>
              <a:t>男孩排成纵队，进行队列</a:t>
            </a:r>
            <a:r>
              <a:rPr lang="zh-CN" altLang="en-US" dirty="0" smtClean="0">
                <a:cs typeface="Times New Roman" panose="02020603050405020304" pitchFamily="18" charset="0"/>
              </a:rPr>
              <a:t>训练</a:t>
            </a:r>
            <a:r>
              <a:rPr lang="zh-CN" altLang="en-US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68096" y="2908005"/>
            <a:ext cx="8133127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第二天再排队，每人前面站的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都不是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昨天的男孩，求排列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5924"/>
              </p:ext>
            </p:extLst>
          </p:nvPr>
        </p:nvGraphicFramePr>
        <p:xfrm>
          <a:off x="1263502" y="3600071"/>
          <a:ext cx="6096000" cy="68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···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···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n-2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endParaRPr lang="zh-CN" altLang="en-US" sz="24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Rectangle 49"/>
          <p:cNvSpPr>
            <a:spLocks noRot="1" noChangeArrowheads="1"/>
          </p:cNvSpPr>
          <p:nvPr/>
        </p:nvSpPr>
        <p:spPr bwMode="auto">
          <a:xfrm>
            <a:off x="609563" y="4583389"/>
            <a:ext cx="7883562" cy="51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rgbClr val="9966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996600"/>
                </a:solidFill>
                <a:latin typeface="Cambria Math" panose="02040503050406030204" pitchFamily="18" charset="0"/>
                <a:ea typeface="+mn-ea"/>
                <a:cs typeface="Times New Roman" panose="02020603050405020304" pitchFamily="18" charset="0"/>
              </a:rPr>
              <a:t>即：不出现</a:t>
            </a:r>
            <a:r>
              <a:rPr lang="en-US" altLang="zh-CN" sz="2400" b="1" dirty="0">
                <a:solidFill>
                  <a:srgbClr val="9966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b="1" dirty="0" smtClean="0">
                <a:solidFill>
                  <a:srgbClr val="9966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23, 34, ···, (n-2)(n-1), (n-1)n </a:t>
            </a:r>
            <a:r>
              <a:rPr lang="zh-CN" altLang="en-US" sz="2400" b="1" dirty="0">
                <a:solidFill>
                  <a:srgbClr val="996600"/>
                </a:solidFill>
                <a:latin typeface="Cambria Math" panose="02040503050406030204" pitchFamily="18" charset="0"/>
                <a:ea typeface="+mn-ea"/>
                <a:cs typeface="Times New Roman" panose="02020603050405020304" pitchFamily="18" charset="0"/>
              </a:rPr>
              <a:t>的排列</a:t>
            </a:r>
            <a:r>
              <a:rPr lang="zh-CN" altLang="en-US" sz="2400" b="1" dirty="0" smtClean="0">
                <a:solidFill>
                  <a:srgbClr val="996600"/>
                </a:solidFill>
                <a:latin typeface="Cambria Math" panose="020405030504060302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lang="zh-CN" altLang="en-US" sz="2400" b="1" dirty="0" smtClean="0">
                <a:solidFill>
                  <a:srgbClr val="9966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996600"/>
              </a:solidFill>
              <a:latin typeface="Cambria Math" panose="0204050305040603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096" y="5229777"/>
            <a:ext cx="4511412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n=3</a:t>
            </a:r>
            <a:r>
              <a:rPr lang="zh-CN" altLang="en-US" dirty="0" smtClean="0">
                <a:cs typeface="Times New Roman" panose="02020603050405020304" pitchFamily="18" charset="0"/>
              </a:rPr>
              <a:t>，第二天可能的排列有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279508" y="5234999"/>
            <a:ext cx="775397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213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28340" y="5234999"/>
            <a:ext cx="775397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321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971803" y="5234999"/>
            <a:ext cx="775397" cy="5528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132</a:t>
            </a:r>
            <a:r>
              <a:rPr lang="zh-CN" altLang="en-US" dirty="0" smtClean="0">
                <a:solidFill>
                  <a:srgbClr val="1A85AE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1A85A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相对禁止排列</a:t>
            </a:r>
            <a:r>
              <a:rPr lang="zh-CN" altLang="en-US" dirty="0"/>
              <a:t>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13" y="3800359"/>
            <a:ext cx="7729089" cy="6015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≥1</a:t>
            </a:r>
            <a:r>
              <a:rPr lang="zh-CN" altLang="en-US" dirty="0" smtClean="0">
                <a:cs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3773" y="2875800"/>
            <a:ext cx="7464377" cy="6314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易验证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=11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29148" y="2270737"/>
            <a:ext cx="7498852" cy="73865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令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：</a:t>
            </a:r>
            <a:r>
              <a:rPr lang="zh-CN" altLang="en-US" dirty="0"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cs typeface="Times New Roman" panose="02020603050405020304" pitchFamily="18" charset="0"/>
              </a:rPr>
              <a:t>出现</a:t>
            </a:r>
            <a:r>
              <a:rPr lang="zh-CN" altLang="en-US" dirty="0">
                <a:cs typeface="Times New Roman" panose="02020603050405020304" pitchFamily="18" charset="0"/>
              </a:rPr>
              <a:t>模式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, 23</a:t>
            </a:r>
            <a:r>
              <a:rPr lang="en-US" altLang="zh-CN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, ···, (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n-1)n </a:t>
            </a:r>
            <a:r>
              <a:rPr lang="zh-CN" altLang="en-US" dirty="0" smtClean="0"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cs typeface="Times New Roman" panose="02020603050405020304" pitchFamily="18" charset="0"/>
              </a:rPr>
              <a:t>元排列的个数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1273640" y="4401879"/>
                <a:ext cx="7584610" cy="103807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40" y="4401879"/>
                <a:ext cx="7584610" cy="10380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915181" y="4547447"/>
            <a:ext cx="716918" cy="49787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8" grpId="0" build="p"/>
      <p:bldP spid="11" grpId="0" build="p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8096" y="1826099"/>
            <a:ext cx="7773908" cy="51746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A85AE"/>
                </a:solidFill>
              </a:rPr>
              <a:t>利用容斥原理进行证明。</a:t>
            </a:r>
            <a:endParaRPr lang="en-US" altLang="zh-CN" sz="2400" dirty="0">
              <a:solidFill>
                <a:srgbClr val="1A85AE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43340" y="2343565"/>
            <a:ext cx="7773908" cy="16873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S</a:t>
            </a:r>
            <a:r>
              <a:rPr lang="zh-CN" altLang="en-US" sz="2400" dirty="0" smtClean="0">
                <a:solidFill>
                  <a:srgbClr val="1A85AE"/>
                </a:solidFill>
              </a:rPr>
              <a:t>：所有</a:t>
            </a:r>
            <a:r>
              <a:rPr lang="en-US" altLang="zh-CN" sz="2400" dirty="0" smtClean="0">
                <a:solidFill>
                  <a:srgbClr val="1A85AE"/>
                </a:solidFill>
              </a:rPr>
              <a:t>n</a:t>
            </a:r>
            <a:r>
              <a:rPr lang="zh-CN" altLang="en-US" sz="2400" dirty="0" smtClean="0">
                <a:solidFill>
                  <a:srgbClr val="1A85AE"/>
                </a:solidFill>
              </a:rPr>
              <a:t>元排列的集合。</a:t>
            </a:r>
            <a:endParaRPr lang="en-US" altLang="zh-CN" sz="2400" dirty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：模式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(i+1)</a:t>
            </a:r>
            <a:r>
              <a:rPr lang="zh-CN" altLang="en-US" sz="2400" dirty="0" smtClean="0">
                <a:solidFill>
                  <a:srgbClr val="1A85AE"/>
                </a:solidFill>
              </a:rPr>
              <a:t>                           （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 = </a:t>
            </a:r>
            <a:r>
              <a:rPr lang="en-US" altLang="zh-CN" sz="2400" dirty="0">
                <a:solidFill>
                  <a:srgbClr val="1A85AE"/>
                </a:solidFill>
              </a:rPr>
              <a:t>1, 2, ···, </a:t>
            </a:r>
            <a:r>
              <a:rPr lang="en-US" altLang="zh-CN" sz="2400" dirty="0" smtClean="0">
                <a:solidFill>
                  <a:srgbClr val="1A85AE"/>
                </a:solidFill>
              </a:rPr>
              <a:t>n-1 </a:t>
            </a:r>
            <a:r>
              <a:rPr lang="zh-CN" altLang="en-US" sz="2400" dirty="0" smtClean="0">
                <a:solidFill>
                  <a:srgbClr val="1A85AE"/>
                </a:solidFill>
              </a:rPr>
              <a:t>） 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400" dirty="0" smtClean="0">
                <a:solidFill>
                  <a:srgbClr val="1A85AE"/>
                </a:solidFill>
              </a:rPr>
              <a:t>P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400" dirty="0" smtClean="0">
                <a:solidFill>
                  <a:srgbClr val="1A85AE"/>
                </a:solidFill>
              </a:rPr>
              <a:t>的</a:t>
            </a:r>
            <a:r>
              <a:rPr lang="zh-CN" altLang="en-US" sz="2400" dirty="0">
                <a:solidFill>
                  <a:srgbClr val="1A85AE"/>
                </a:solidFill>
              </a:rPr>
              <a:t>排列</a:t>
            </a:r>
            <a:r>
              <a:rPr lang="zh-CN" altLang="en-US" sz="2400" dirty="0" smtClean="0">
                <a:solidFill>
                  <a:srgbClr val="1A85AE"/>
                </a:solidFill>
              </a:rPr>
              <a:t>的集合 </a:t>
            </a:r>
            <a:r>
              <a:rPr lang="en-US" altLang="zh-CN" sz="2400" dirty="0" smtClean="0">
                <a:solidFill>
                  <a:srgbClr val="1A85AE"/>
                </a:solidFill>
              </a:rPr>
              <a:t>(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dirty="0" smtClean="0">
                <a:solidFill>
                  <a:srgbClr val="1A85AE"/>
                </a:solidFill>
              </a:rPr>
              <a:t> = 1</a:t>
            </a:r>
            <a:r>
              <a:rPr lang="en-US" altLang="zh-CN" sz="2400" dirty="0">
                <a:solidFill>
                  <a:srgbClr val="1A85AE"/>
                </a:solidFill>
              </a:rPr>
              <a:t>, 2, ···, </a:t>
            </a:r>
            <a:r>
              <a:rPr lang="en-US" altLang="zh-CN" sz="2400" dirty="0" smtClean="0">
                <a:solidFill>
                  <a:srgbClr val="1A85AE"/>
                </a:solidFill>
              </a:rPr>
              <a:t>n-1 )</a:t>
            </a:r>
            <a:r>
              <a:rPr lang="zh-CN" altLang="en-US" sz="2400" dirty="0" smtClean="0">
                <a:solidFill>
                  <a:srgbClr val="1A85AE"/>
                </a:solidFill>
              </a:rPr>
              <a:t>。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58774" y="3933029"/>
            <a:ext cx="7498664" cy="56569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1A85AE"/>
                </a:solidFill>
              </a:rPr>
              <a:t>对于</a:t>
            </a:r>
            <a:r>
              <a:rPr lang="en-US" altLang="zh-CN" sz="2400" dirty="0" smtClean="0">
                <a:solidFill>
                  <a:srgbClr val="1A85AE"/>
                </a:solidFill>
              </a:rPr>
              <a:t>{1</a:t>
            </a:r>
            <a:r>
              <a:rPr lang="en-US" altLang="zh-CN" sz="2400" dirty="0">
                <a:solidFill>
                  <a:srgbClr val="1A85AE"/>
                </a:solidFill>
              </a:rPr>
              <a:t>, 2, ···, </a:t>
            </a:r>
            <a:r>
              <a:rPr lang="en-US" altLang="zh-CN" sz="2400" dirty="0" smtClean="0">
                <a:solidFill>
                  <a:srgbClr val="1A85AE"/>
                </a:solidFill>
              </a:rPr>
              <a:t>n-1 }</a:t>
            </a:r>
            <a:r>
              <a:rPr lang="zh-CN" altLang="en-US" sz="2400" dirty="0" smtClean="0">
                <a:solidFill>
                  <a:srgbClr val="1A85AE"/>
                </a:solidFill>
              </a:rPr>
              <a:t>的任意</a:t>
            </a:r>
            <a:r>
              <a:rPr lang="en-US" altLang="zh-CN" sz="2400" dirty="0" smtClean="0">
                <a:solidFill>
                  <a:srgbClr val="1A85AE"/>
                </a:solidFill>
              </a:rPr>
              <a:t>k</a:t>
            </a:r>
            <a:r>
              <a:rPr lang="zh-CN" altLang="en-US" sz="2400" dirty="0" smtClean="0">
                <a:solidFill>
                  <a:srgbClr val="1A85AE"/>
                </a:solidFill>
              </a:rPr>
              <a:t>元子集</a:t>
            </a:r>
            <a:r>
              <a:rPr lang="en-US" altLang="zh-CN" sz="2400" dirty="0" smtClean="0">
                <a:solidFill>
                  <a:srgbClr val="1A85AE"/>
                </a:solidFill>
              </a:rPr>
              <a:t> {i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</a:t>
            </a:r>
            <a:r>
              <a:rPr lang="en-US" altLang="zh-CN" sz="2400" dirty="0">
                <a:solidFill>
                  <a:srgbClr val="1A85AE"/>
                </a:solidFill>
              </a:rPr>
              <a:t>, </a:t>
            </a:r>
            <a:r>
              <a:rPr lang="en-US" altLang="zh-CN" sz="2400" dirty="0" smtClean="0">
                <a:solidFill>
                  <a:srgbClr val="1A85AE"/>
                </a:solidFill>
              </a:rPr>
              <a:t>i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2</a:t>
            </a:r>
            <a:r>
              <a:rPr lang="en-US" altLang="zh-CN" sz="2400" dirty="0">
                <a:solidFill>
                  <a:srgbClr val="1A85AE"/>
                </a:solidFill>
              </a:rPr>
              <a:t>, ···, </a:t>
            </a:r>
            <a:r>
              <a:rPr lang="en-US" altLang="zh-CN" sz="24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400" baseline="-25000" dirty="0" err="1" smtClean="0">
                <a:solidFill>
                  <a:srgbClr val="1A85AE"/>
                </a:solidFill>
              </a:rPr>
              <a:t>k</a:t>
            </a:r>
            <a:r>
              <a:rPr lang="en-US" altLang="zh-CN" sz="2400" dirty="0" smtClean="0">
                <a:solidFill>
                  <a:srgbClr val="1A85AE"/>
                </a:solidFill>
              </a:rPr>
              <a:t> }</a:t>
            </a:r>
            <a:r>
              <a:rPr lang="zh-CN" altLang="en-US" sz="2400" dirty="0" smtClean="0">
                <a:solidFill>
                  <a:srgbClr val="1A85AE"/>
                </a:solidFill>
              </a:rPr>
              <a:t>，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094731" y="5453380"/>
                <a:ext cx="7317151" cy="56263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 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1" y="5453380"/>
                <a:ext cx="7317151" cy="5626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958774" y="4495084"/>
                <a:ext cx="7498664" cy="11252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∩⋯∩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表示包含</a:t>
                </a:r>
                <a:r>
                  <a:rPr lang="en-US" altLang="zh-CN" sz="2400" dirty="0" smtClean="0">
                    <a:solidFill>
                      <a:srgbClr val="1A85AE"/>
                    </a:solidFill>
                    <a:ea typeface="Cambria Math" panose="02040503050406030204" pitchFamily="18" charset="0"/>
                  </a:rPr>
                  <a:t>k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个模式的排列，可以看作是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(n-k)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个符号的排列。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74" y="4495084"/>
                <a:ext cx="7498664" cy="1125266"/>
              </a:xfrm>
              <a:prstGeom prst="rect">
                <a:avLst/>
              </a:prstGeom>
              <a:blipFill rotWithShape="0">
                <a:blip r:embed="rId3"/>
                <a:stretch>
                  <a:fillRect l="-1870" r="-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0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84342" y="2035124"/>
            <a:ext cx="7773908" cy="16873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∩A</a:t>
            </a:r>
            <a:r>
              <a:rPr lang="en-US" altLang="zh-CN" sz="2400" baseline="-25000" dirty="0">
                <a:solidFill>
                  <a:srgbClr val="1A85AE"/>
                </a:solidFill>
                <a:ea typeface="Cambria Math" panose="02040503050406030204" pitchFamily="18" charset="0"/>
              </a:rPr>
              <a:t>2</a:t>
            </a:r>
            <a:r>
              <a:rPr lang="zh-CN" altLang="en-US" sz="2400" dirty="0" smtClean="0">
                <a:solidFill>
                  <a:srgbClr val="1A85AE"/>
                </a:solidFill>
              </a:rPr>
              <a:t>：可以看作是</a:t>
            </a:r>
            <a:r>
              <a:rPr lang="en-US" altLang="zh-CN" sz="2400" dirty="0" smtClean="0">
                <a:solidFill>
                  <a:srgbClr val="1A85AE"/>
                </a:solidFill>
              </a:rPr>
              <a:t>(n-2)</a:t>
            </a:r>
            <a:r>
              <a:rPr lang="zh-CN" altLang="en-US" sz="2400" dirty="0" smtClean="0">
                <a:solidFill>
                  <a:srgbClr val="1A85AE"/>
                </a:solidFill>
              </a:rPr>
              <a:t>个符号</a:t>
            </a:r>
            <a:r>
              <a:rPr lang="en-US" altLang="zh-CN" sz="2400" dirty="0" smtClean="0">
                <a:solidFill>
                  <a:srgbClr val="1A85AE"/>
                </a:solidFill>
              </a:rPr>
              <a:t>{123, 4, 5, ···, n}</a:t>
            </a:r>
            <a:r>
              <a:rPr lang="zh-CN" altLang="en-US" sz="2400" dirty="0" smtClean="0">
                <a:solidFill>
                  <a:srgbClr val="1A85AE"/>
                </a:solidFill>
              </a:rPr>
              <a:t>的排列；</a:t>
            </a:r>
            <a:endParaRPr lang="en-US" altLang="zh-CN" sz="2400" dirty="0" smtClean="0">
              <a:solidFill>
                <a:srgbClr val="1A85AE"/>
              </a:solidFill>
              <a:ea typeface="Cambria Math" panose="020405030504060302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>
                <a:solidFill>
                  <a:srgbClr val="1A85AE"/>
                </a:solidFill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∩A</a:t>
            </a:r>
            <a:r>
              <a:rPr lang="en-US" altLang="zh-CN" sz="2400" baseline="-250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3</a:t>
            </a:r>
            <a:r>
              <a:rPr lang="zh-CN" altLang="en-US" sz="2400" dirty="0" smtClean="0">
                <a:solidFill>
                  <a:srgbClr val="1A85AE"/>
                </a:solidFill>
              </a:rPr>
              <a:t>：</a:t>
            </a:r>
            <a:r>
              <a:rPr lang="zh-CN" altLang="en-US" sz="2400" dirty="0">
                <a:solidFill>
                  <a:srgbClr val="1A85AE"/>
                </a:solidFill>
              </a:rPr>
              <a:t>可以看作是</a:t>
            </a:r>
            <a:r>
              <a:rPr lang="en-US" altLang="zh-CN" sz="2400" dirty="0">
                <a:solidFill>
                  <a:srgbClr val="1A85AE"/>
                </a:solidFill>
              </a:rPr>
              <a:t>(n-2)</a:t>
            </a:r>
            <a:r>
              <a:rPr lang="zh-CN" altLang="en-US" sz="2400" dirty="0">
                <a:solidFill>
                  <a:srgbClr val="1A85AE"/>
                </a:solidFill>
              </a:rPr>
              <a:t>个符号</a:t>
            </a:r>
            <a:r>
              <a:rPr lang="en-US" altLang="zh-CN" sz="2400" dirty="0">
                <a:solidFill>
                  <a:srgbClr val="1A85AE"/>
                </a:solidFill>
              </a:rPr>
              <a:t>{</a:t>
            </a:r>
            <a:r>
              <a:rPr lang="en-US" altLang="zh-CN" sz="2400" dirty="0" smtClean="0">
                <a:solidFill>
                  <a:srgbClr val="1A85AE"/>
                </a:solidFill>
              </a:rPr>
              <a:t>12, 34</a:t>
            </a:r>
            <a:r>
              <a:rPr lang="en-US" altLang="zh-CN" sz="2400" dirty="0">
                <a:solidFill>
                  <a:srgbClr val="1A85AE"/>
                </a:solidFill>
              </a:rPr>
              <a:t>, 5, ···, n}</a:t>
            </a:r>
            <a:r>
              <a:rPr lang="zh-CN" altLang="en-US" sz="2400" dirty="0">
                <a:solidFill>
                  <a:srgbClr val="1A85AE"/>
                </a:solidFill>
              </a:rPr>
              <a:t>的排列</a:t>
            </a:r>
            <a:r>
              <a:rPr lang="zh-CN" altLang="en-US" sz="2400" dirty="0" smtClean="0">
                <a:solidFill>
                  <a:srgbClr val="1A85AE"/>
                </a:solidFill>
              </a:rPr>
              <a:t>；</a:t>
            </a:r>
            <a:endParaRPr lang="en-US" altLang="zh-CN" sz="2400" dirty="0" smtClean="0">
              <a:solidFill>
                <a:srgbClr val="1A85AE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1A85AE"/>
                </a:solidFill>
              </a:rPr>
              <a:t>                 那么</a:t>
            </a:r>
            <a:r>
              <a:rPr lang="en-US" altLang="zh-CN" sz="2400" dirty="0" smtClean="0">
                <a:solidFill>
                  <a:srgbClr val="1A85AE"/>
                </a:solidFill>
              </a:rPr>
              <a:t>             </a:t>
            </a:r>
            <a:r>
              <a:rPr lang="en-US" altLang="zh-CN" sz="2400" dirty="0">
                <a:solidFill>
                  <a:srgbClr val="1A85AE"/>
                </a:solidFill>
              </a:rPr>
              <a:t>| </a:t>
            </a: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i </a:t>
            </a:r>
            <a:r>
              <a:rPr lang="en-US" altLang="zh-CN" sz="2400" dirty="0">
                <a:solidFill>
                  <a:srgbClr val="1A85AE"/>
                </a:solidFill>
                <a:ea typeface="Cambria Math" panose="02040503050406030204" pitchFamily="18" charset="0"/>
              </a:rPr>
              <a:t>∩</a:t>
            </a:r>
            <a:r>
              <a:rPr lang="en-US" altLang="zh-CN" sz="2400" dirty="0" err="1" smtClean="0">
                <a:solidFill>
                  <a:srgbClr val="1A85AE"/>
                </a:solidFill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 err="1" smtClean="0">
                <a:solidFill>
                  <a:srgbClr val="1A85AE"/>
                </a:solidFill>
                <a:ea typeface="Cambria Math" panose="02040503050406030204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1A85AE"/>
                </a:solidFill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rgbClr val="1A85AE"/>
                </a:solidFill>
              </a:rPr>
              <a:t>|=(n-2)!</a:t>
            </a:r>
            <a:endParaRPr lang="en-US" altLang="zh-CN" sz="2400" dirty="0">
              <a:solidFill>
                <a:srgbClr val="1A85AE"/>
              </a:solidFill>
              <a:ea typeface="Cambria Math" panose="020405030504060302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99776" y="3624588"/>
            <a:ext cx="7498664" cy="56569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1A85AE"/>
                </a:solidFill>
              </a:rPr>
              <a:t>依此类推</a:t>
            </a: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1178016" y="4120537"/>
                <a:ext cx="7317151" cy="56263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 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016" y="4120537"/>
                <a:ext cx="7317151" cy="5626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999776" y="4623433"/>
                <a:ext cx="7583229" cy="142703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另外，</a:t>
                </a:r>
                <a:r>
                  <a:rPr lang="en-US" altLang="zh-CN" sz="2400" dirty="0">
                    <a:solidFill>
                      <a:srgbClr val="1A85AE"/>
                    </a:solidFill>
                  </a:rPr>
                  <a:t> {1, 2, ···, 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n-1 </a:t>
                </a:r>
                <a:r>
                  <a:rPr lang="en-US" altLang="zh-CN" sz="2400" dirty="0">
                    <a:solidFill>
                      <a:srgbClr val="1A85AE"/>
                    </a:solidFill>
                  </a:rPr>
                  <a:t>}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的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k</a:t>
                </a:r>
                <a:r>
                  <a:rPr lang="zh-CN" altLang="en-US" sz="2400" dirty="0">
                    <a:solidFill>
                      <a:srgbClr val="1A85AE"/>
                    </a:solidFill>
                  </a:rPr>
                  <a:t>元</a:t>
                </a:r>
                <a:r>
                  <a:rPr lang="zh-CN" altLang="en-US" sz="2400" dirty="0" smtClean="0">
                    <a:solidFill>
                      <a:srgbClr val="1A85AE"/>
                    </a:solidFill>
                  </a:rPr>
                  <a:t>子集有</a:t>
                </a:r>
                <a:r>
                  <a:rPr lang="en-US" altLang="zh-CN" sz="2400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1A85AE"/>
                    </a:solidFill>
                  </a:rPr>
                  <a:t>个，代入容斥原理的公式即可。</a:t>
                </a:r>
                <a:endParaRPr lang="en-US" altLang="zh-CN" sz="2400" dirty="0" smtClean="0">
                  <a:solidFill>
                    <a:srgbClr val="1A85AE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6" y="4623433"/>
                <a:ext cx="7583229" cy="1427030"/>
              </a:xfrm>
              <a:prstGeom prst="rect">
                <a:avLst/>
              </a:prstGeom>
              <a:blipFill rotWithShape="0">
                <a:blip r:embed="rId3"/>
                <a:stretch>
                  <a:fillRect l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/>
          <p:cNvSpPr txBox="1">
            <a:spLocks/>
          </p:cNvSpPr>
          <p:nvPr/>
        </p:nvSpPr>
        <p:spPr>
          <a:xfrm>
            <a:off x="1084342" y="1074399"/>
            <a:ext cx="7325516" cy="98577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1A85AE"/>
                </a:solidFill>
              </a:rPr>
              <a:t>1</a:t>
            </a:r>
            <a:r>
              <a:rPr lang="zh-CN" altLang="en-US" sz="2400" dirty="0">
                <a:solidFill>
                  <a:srgbClr val="1A85AE"/>
                </a:solidFill>
              </a:rPr>
              <a:t> </a:t>
            </a:r>
            <a:r>
              <a:rPr lang="zh-CN" altLang="en-US" sz="2400" dirty="0" smtClean="0">
                <a:solidFill>
                  <a:srgbClr val="1A85AE"/>
                </a:solidFill>
              </a:rPr>
              <a:t>：       可以看作</a:t>
            </a:r>
            <a:r>
              <a:rPr lang="en-US" altLang="zh-CN" sz="2400" dirty="0" smtClean="0">
                <a:solidFill>
                  <a:srgbClr val="1A85AE"/>
                </a:solidFill>
              </a:rPr>
              <a:t>n-1</a:t>
            </a:r>
            <a:r>
              <a:rPr lang="zh-CN" altLang="en-US" sz="2400" dirty="0" smtClean="0">
                <a:solidFill>
                  <a:srgbClr val="1A85AE"/>
                </a:solidFill>
              </a:rPr>
              <a:t>个符号</a:t>
            </a:r>
            <a:r>
              <a:rPr lang="en-US" altLang="zh-CN" sz="2400" dirty="0" smtClean="0">
                <a:solidFill>
                  <a:srgbClr val="1A85AE"/>
                </a:solidFill>
              </a:rPr>
              <a:t>{12, 3, 4, ···, n}</a:t>
            </a:r>
            <a:r>
              <a:rPr lang="zh-CN" altLang="en-US" sz="2400" dirty="0" smtClean="0">
                <a:solidFill>
                  <a:srgbClr val="1A85AE"/>
                </a:solidFill>
              </a:rPr>
              <a:t>的排列，</a:t>
            </a:r>
            <a:r>
              <a:rPr lang="en-US" altLang="zh-CN" sz="2400" dirty="0" smtClean="0">
                <a:solidFill>
                  <a:srgbClr val="1A85AE"/>
                </a:solidFill>
              </a:rPr>
              <a:t/>
            </a:r>
            <a:br>
              <a:rPr lang="en-US" altLang="zh-CN" sz="2400" dirty="0" smtClean="0">
                <a:solidFill>
                  <a:srgbClr val="1A85AE"/>
                </a:solidFill>
              </a:rPr>
            </a:br>
            <a:r>
              <a:rPr lang="en-US" altLang="zh-CN" sz="2400" dirty="0" smtClean="0">
                <a:solidFill>
                  <a:srgbClr val="1A85AE"/>
                </a:solidFill>
              </a:rPr>
              <a:t>                 </a:t>
            </a:r>
            <a:r>
              <a:rPr lang="zh-CN" altLang="en-US" sz="2400" dirty="0" smtClean="0">
                <a:solidFill>
                  <a:srgbClr val="1A85AE"/>
                </a:solidFill>
              </a:rPr>
              <a:t>那么</a:t>
            </a:r>
            <a:r>
              <a:rPr lang="en-US" altLang="zh-CN" sz="2400" dirty="0" smtClean="0">
                <a:solidFill>
                  <a:srgbClr val="1A85AE"/>
                </a:solidFill>
              </a:rPr>
              <a:t>             | </a:t>
            </a:r>
            <a:r>
              <a:rPr lang="en-US" altLang="zh-CN" sz="2400" dirty="0">
                <a:solidFill>
                  <a:srgbClr val="1A85AE"/>
                </a:solidFill>
              </a:rPr>
              <a:t>A</a:t>
            </a:r>
            <a:r>
              <a:rPr lang="en-US" altLang="zh-CN" sz="2400" baseline="-25000" dirty="0">
                <a:solidFill>
                  <a:srgbClr val="1A85AE"/>
                </a:solidFill>
              </a:rPr>
              <a:t>1 </a:t>
            </a:r>
            <a:r>
              <a:rPr lang="en-US" altLang="zh-CN" sz="2400" dirty="0" smtClean="0">
                <a:solidFill>
                  <a:srgbClr val="1A85AE"/>
                </a:solidFill>
              </a:rPr>
              <a:t>|=(n-1)!</a:t>
            </a:r>
            <a:endParaRPr lang="en-US" altLang="zh-CN" sz="2400" dirty="0" smtClean="0">
              <a:solidFill>
                <a:srgbClr val="1A85AE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4" grpId="0" build="p"/>
      <p:bldP spid="10" grpId="0" build="p"/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73055"/>
            <a:ext cx="5058546" cy="6060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n-1</a:t>
            </a:r>
            <a:endParaRPr lang="zh-CN" altLang="en-US" sz="2800" dirty="0">
              <a:solidFill>
                <a:schemeClr val="folHlin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3154" y="2742669"/>
            <a:ext cx="743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代入公式</a:t>
            </a:r>
            <a:r>
              <a:rPr lang="zh-CN" altLang="en-US" sz="2400" b="1" dirty="0" smtClean="0">
                <a:solidFill>
                  <a:schemeClr val="folHlink"/>
                </a:solidFill>
                <a:latin typeface="Cambria Math" panose="02040503050406030204" pitchFamily="18" charset="0"/>
              </a:rPr>
              <a:t>可直接验证</a:t>
            </a:r>
            <a:endParaRPr lang="en-US" altLang="zh-CN" sz="2400" b="1" dirty="0">
              <a:solidFill>
                <a:schemeClr val="folHlin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7985" y="3375770"/>
                <a:ext cx="5781990" cy="129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chemeClr val="folHlin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folHlin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folHlin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chemeClr val="folHlin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85" y="3375770"/>
                <a:ext cx="5781990" cy="129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33174" y="4502440"/>
                <a:ext cx="4798051" cy="125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74" y="4502440"/>
                <a:ext cx="4798051" cy="12527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10" y="3864978"/>
            <a:ext cx="7739723" cy="57943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中不具有性质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··· 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的元的个数为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29110" y="1853611"/>
            <a:ext cx="7068099" cy="544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设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 , ··· </a:t>
            </a:r>
            <a:r>
              <a:rPr lang="en-US" altLang="zh-CN" dirty="0" smtClean="0"/>
              <a:t>, </a:t>
            </a:r>
            <a:r>
              <a:rPr lang="en-US" altLang="zh-CN" dirty="0"/>
              <a:t>P</a:t>
            </a:r>
            <a:r>
              <a:rPr lang="en-US" altLang="zh-CN" baseline="-25000" dirty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的元所涉及的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个性质，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9110" y="2397606"/>
            <a:ext cx="7068099" cy="544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设 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baseline="-25000" dirty="0" smtClean="0"/>
              <a:t>   </a:t>
            </a:r>
            <a:r>
              <a:rPr lang="en-US" altLang="zh-CN" dirty="0" smtClean="0"/>
              <a:t>={x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dirty="0" smtClean="0">
                <a:sym typeface="Symbol" panose="05050102010706020507" pitchFamily="18" charset="2"/>
              </a:rPr>
              <a:t>S </a:t>
            </a:r>
            <a:r>
              <a:rPr lang="en-US" altLang="zh-CN" dirty="0" smtClean="0"/>
              <a:t>| x</a:t>
            </a:r>
            <a:r>
              <a:rPr lang="zh-CN" altLang="en-US" dirty="0" smtClean="0"/>
              <a:t>具有性质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2, </a:t>
            </a:r>
            <a:r>
              <a:rPr lang="en-US" altLang="zh-CN" dirty="0"/>
              <a:t>···</a:t>
            </a:r>
            <a:r>
              <a:rPr lang="en-US" altLang="zh-CN" dirty="0" smtClean="0"/>
              <a:t>, 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729110" y="2979297"/>
                <a:ext cx="7068099" cy="54403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 ={x</a:t>
                </a:r>
                <a:r>
                  <a:rPr lang="en-US" altLang="zh-CN" dirty="0">
                    <a:sym typeface="Symbol" panose="05050102010706020507" pitchFamily="18" charset="2"/>
                  </a:rPr>
                  <a:t> 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S </a:t>
                </a:r>
                <a:r>
                  <a:rPr lang="en-US" altLang="zh-CN" dirty="0" smtClean="0"/>
                  <a:t>| x</a:t>
                </a:r>
                <a:r>
                  <a:rPr lang="zh-CN" altLang="en-US" dirty="0" smtClean="0"/>
                  <a:t>不具有性质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 2, </a:t>
                </a:r>
                <a:r>
                  <a:rPr lang="en-US" altLang="zh-CN" dirty="0"/>
                  <a:t>···</a:t>
                </a:r>
                <a:r>
                  <a:rPr lang="en-US" altLang="zh-CN" dirty="0" smtClean="0"/>
                  <a:t>, 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0" y="2979297"/>
                <a:ext cx="7068099" cy="544032"/>
              </a:xfrm>
              <a:prstGeom prst="rect">
                <a:avLst/>
              </a:prstGeom>
              <a:blipFill rotWithShape="0">
                <a:blip r:embed="rId2"/>
                <a:stretch>
                  <a:fillRect l="-863" t="-3371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601519" y="4400151"/>
                <a:ext cx="8149076" cy="15780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i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000" b="1" i="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9" y="4400151"/>
                <a:ext cx="8149076" cy="1578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601519" y="4435550"/>
                <a:ext cx="3328983" cy="544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∩⋯∩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9" y="4435550"/>
                <a:ext cx="3328983" cy="544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11" grpId="0" build="p" animBg="1"/>
      <p:bldP spid="10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72646" y="801907"/>
                <a:ext cx="6219271" cy="129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801907"/>
                <a:ext cx="6219271" cy="129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97186" y="1964259"/>
                <a:ext cx="4604894" cy="129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6" y="1964259"/>
                <a:ext cx="4604894" cy="1293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7186" y="3257946"/>
                <a:ext cx="5870168" cy="129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6" y="3257946"/>
                <a:ext cx="5870168" cy="1293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36171" y="4455461"/>
                <a:ext cx="6772163" cy="129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folHlin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71" y="4455461"/>
                <a:ext cx="6772163" cy="12936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36171" y="5649103"/>
                <a:ext cx="219603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folHlin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71" y="5649103"/>
                <a:ext cx="2196030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4816549" y="2060431"/>
            <a:ext cx="1057939" cy="549862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5979631" y="1525045"/>
            <a:ext cx="2402957" cy="746189"/>
          </a:xfrm>
          <a:prstGeom prst="wedgeEllipseCallout">
            <a:avLst>
              <a:gd name="adj1" fmla="val -54036"/>
              <a:gd name="adj2" fmla="val 5791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将</a:t>
            </a:r>
            <a:r>
              <a:rPr lang="en-US" altLang="zh-CN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n</a:t>
            </a:r>
            <a:r>
              <a:rPr lang="zh-CN" altLang="en-US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与</a:t>
            </a:r>
            <a:r>
              <a:rPr lang="en-US" altLang="zh-CN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(-</a:t>
            </a:r>
            <a:r>
              <a:rPr lang="en-US" altLang="zh-CN" b="1" dirty="0" err="1" smtClean="0">
                <a:solidFill>
                  <a:srgbClr val="FFFF0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分开</a:t>
            </a:r>
            <a:endParaRPr lang="zh-CN" altLang="en-US" b="1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几何解释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9993" y="1941579"/>
            <a:ext cx="5234467" cy="2810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2959" y="2371061"/>
            <a:ext cx="3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9" name="Oval 5" descr="大棋盘"/>
          <p:cNvSpPr>
            <a:spLocks noChangeArrowheads="1"/>
          </p:cNvSpPr>
          <p:nvPr/>
        </p:nvSpPr>
        <p:spPr bwMode="auto">
          <a:xfrm>
            <a:off x="3036797" y="2298791"/>
            <a:ext cx="1887538" cy="1844675"/>
          </a:xfrm>
          <a:prstGeom prst="ellipse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 descr="草皮"/>
          <p:cNvSpPr>
            <a:spLocks noChangeArrowheads="1"/>
          </p:cNvSpPr>
          <p:nvPr/>
        </p:nvSpPr>
        <p:spPr bwMode="auto">
          <a:xfrm>
            <a:off x="4361566" y="2128627"/>
            <a:ext cx="1719802" cy="1674993"/>
          </a:xfrm>
          <a:prstGeom prst="ellipse">
            <a:avLst/>
          </a:prstGeom>
          <a:pattFill prst="divot">
            <a:fgClr>
              <a:srgbClr val="FFFF00">
                <a:alpha val="48000"/>
              </a:srgbClr>
            </a:fgClr>
            <a:bgClr>
              <a:schemeClr val="bg1">
                <a:alpha val="48000"/>
              </a:schemeClr>
            </a:bgClr>
          </a:pattFill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 descr="对角砖形"/>
          <p:cNvSpPr>
            <a:spLocks noChangeArrowheads="1"/>
          </p:cNvSpPr>
          <p:nvPr/>
        </p:nvSpPr>
        <p:spPr bwMode="auto">
          <a:xfrm>
            <a:off x="4149241" y="3059093"/>
            <a:ext cx="1395964" cy="1382181"/>
          </a:xfrm>
          <a:prstGeom prst="ellipse">
            <a:avLst/>
          </a:prstGeom>
          <a:pattFill prst="diagBrick">
            <a:fgClr>
              <a:srgbClr val="CC99FF">
                <a:alpha val="49001"/>
              </a:srgbClr>
            </a:fgClr>
            <a:bgClr>
              <a:schemeClr val="bg1">
                <a:alpha val="49001"/>
              </a:schemeClr>
            </a:bgClr>
          </a:pattFill>
          <a:ln w="28575">
            <a:solidFill>
              <a:srgbClr val="99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92475" y="260189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086592" y="211079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612652" y="4006319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blipFill rotWithShape="0">
                <a:blip r:embed="rId2"/>
                <a:stretch>
                  <a:fillRect r="-9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544397" y="256054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26288" y="311814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22554" y="382056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990782" y="325871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0307" y="34667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371726" y="258343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522097" y="307988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build="p" animBg="1"/>
      <p:bldP spid="16" grpId="0" build="p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几何解释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9993" y="1941579"/>
            <a:ext cx="5234467" cy="2810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2959" y="2371061"/>
            <a:ext cx="3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9" name="Oval 5" descr="大棋盘"/>
          <p:cNvSpPr>
            <a:spLocks noChangeArrowheads="1"/>
          </p:cNvSpPr>
          <p:nvPr/>
        </p:nvSpPr>
        <p:spPr bwMode="auto">
          <a:xfrm>
            <a:off x="3036797" y="2298791"/>
            <a:ext cx="1887538" cy="1844675"/>
          </a:xfrm>
          <a:prstGeom prst="ellipse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 descr="草皮"/>
          <p:cNvSpPr>
            <a:spLocks noChangeArrowheads="1"/>
          </p:cNvSpPr>
          <p:nvPr/>
        </p:nvSpPr>
        <p:spPr bwMode="auto">
          <a:xfrm>
            <a:off x="4361566" y="2128627"/>
            <a:ext cx="1719802" cy="1674993"/>
          </a:xfrm>
          <a:prstGeom prst="ellipse">
            <a:avLst/>
          </a:prstGeom>
          <a:pattFill prst="divot">
            <a:fgClr>
              <a:srgbClr val="FFFF00">
                <a:alpha val="48000"/>
              </a:srgbClr>
            </a:fgClr>
            <a:bgClr>
              <a:schemeClr val="bg1">
                <a:alpha val="48000"/>
              </a:schemeClr>
            </a:bgClr>
          </a:pattFill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 descr="对角砖形"/>
          <p:cNvSpPr>
            <a:spLocks noChangeArrowheads="1"/>
          </p:cNvSpPr>
          <p:nvPr/>
        </p:nvSpPr>
        <p:spPr bwMode="auto">
          <a:xfrm>
            <a:off x="4149241" y="3059093"/>
            <a:ext cx="1395964" cy="1382181"/>
          </a:xfrm>
          <a:prstGeom prst="ellipse">
            <a:avLst/>
          </a:prstGeom>
          <a:pattFill prst="diagBrick">
            <a:fgClr>
              <a:srgbClr val="CC99FF">
                <a:alpha val="49001"/>
              </a:srgbClr>
            </a:fgClr>
            <a:bgClr>
              <a:schemeClr val="bg1">
                <a:alpha val="49001"/>
              </a:schemeClr>
            </a:bgClr>
          </a:pattFill>
          <a:ln w="28575">
            <a:solidFill>
              <a:srgbClr val="99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92475" y="260189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086592" y="211079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612652" y="4006319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blipFill rotWithShape="0">
                <a:blip r:embed="rId2"/>
                <a:stretch>
                  <a:fillRect r="-9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544397" y="256054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26288" y="311814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22554" y="382056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990782" y="325871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0307" y="34667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371726" y="258343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522097" y="307988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4861822" y="5222359"/>
                <a:ext cx="3527744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822" y="5222359"/>
                <a:ext cx="3527744" cy="5505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几何解释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9993" y="1941579"/>
            <a:ext cx="5234467" cy="2810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2959" y="2371061"/>
            <a:ext cx="3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9" name="Oval 5" descr="大棋盘"/>
          <p:cNvSpPr>
            <a:spLocks noChangeArrowheads="1"/>
          </p:cNvSpPr>
          <p:nvPr/>
        </p:nvSpPr>
        <p:spPr bwMode="auto">
          <a:xfrm>
            <a:off x="3036797" y="2298791"/>
            <a:ext cx="1887538" cy="1844675"/>
          </a:xfrm>
          <a:prstGeom prst="ellipse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 descr="草皮"/>
          <p:cNvSpPr>
            <a:spLocks noChangeArrowheads="1"/>
          </p:cNvSpPr>
          <p:nvPr/>
        </p:nvSpPr>
        <p:spPr bwMode="auto">
          <a:xfrm>
            <a:off x="4361566" y="2128627"/>
            <a:ext cx="1719802" cy="1674993"/>
          </a:xfrm>
          <a:prstGeom prst="ellipse">
            <a:avLst/>
          </a:prstGeom>
          <a:pattFill prst="divot">
            <a:fgClr>
              <a:srgbClr val="FFFF00">
                <a:alpha val="48000"/>
              </a:srgbClr>
            </a:fgClr>
            <a:bgClr>
              <a:schemeClr val="bg1">
                <a:alpha val="48000"/>
              </a:schemeClr>
            </a:bgClr>
          </a:pattFill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 descr="对角砖形"/>
          <p:cNvSpPr>
            <a:spLocks noChangeArrowheads="1"/>
          </p:cNvSpPr>
          <p:nvPr/>
        </p:nvSpPr>
        <p:spPr bwMode="auto">
          <a:xfrm>
            <a:off x="4149241" y="3059093"/>
            <a:ext cx="1395964" cy="1382181"/>
          </a:xfrm>
          <a:prstGeom prst="ellipse">
            <a:avLst/>
          </a:prstGeom>
          <a:pattFill prst="diagBrick">
            <a:fgClr>
              <a:srgbClr val="CC99FF">
                <a:alpha val="49001"/>
              </a:srgbClr>
            </a:fgClr>
            <a:bgClr>
              <a:schemeClr val="bg1">
                <a:alpha val="49001"/>
              </a:schemeClr>
            </a:bgClr>
          </a:pattFill>
          <a:ln w="28575">
            <a:solidFill>
              <a:srgbClr val="99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92475" y="260189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086592" y="211079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612652" y="4006319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4" y="5222359"/>
                <a:ext cx="1733107" cy="544032"/>
              </a:xfrm>
              <a:prstGeom prst="rect">
                <a:avLst/>
              </a:prstGeom>
              <a:blipFill rotWithShape="0">
                <a:blip r:embed="rId2"/>
                <a:stretch>
                  <a:fillRect r="-9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21" y="5222359"/>
                <a:ext cx="2892056" cy="550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544397" y="256054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26288" y="311814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22554" y="382056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990782" y="3258717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0307" y="34667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371726" y="258343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522097" y="307988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/>
            <a:r>
              <a:rPr kumimoji="0"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4861822" y="5222359"/>
                <a:ext cx="3527744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822" y="5222359"/>
                <a:ext cx="3527744" cy="5505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2679044" y="5772868"/>
                <a:ext cx="1654609" cy="550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44" y="5772868"/>
                <a:ext cx="1654609" cy="5505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100" y="2398578"/>
            <a:ext cx="8064016" cy="57943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推论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中至少具有性质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··· 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之一的元的个数为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709174" y="3157870"/>
                <a:ext cx="8149076" cy="18092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b="1" i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000" b="1" i="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7"/>
                            </m:rP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brk m:alnAt="7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74" y="3157870"/>
                <a:ext cx="8149076" cy="1809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56701" y="3377579"/>
                <a:ext cx="3328983" cy="544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" y="3377579"/>
                <a:ext cx="3328983" cy="544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0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nimBg="1"/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586" y="744710"/>
            <a:ext cx="7312648" cy="579475"/>
          </a:xfrm>
        </p:spPr>
        <p:txBody>
          <a:bodyPr/>
          <a:lstStyle/>
          <a:p>
            <a:r>
              <a:rPr lang="zh-CN" altLang="en-US" dirty="0" smtClean="0"/>
              <a:t>例：求从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之间不能被</a:t>
            </a:r>
            <a:r>
              <a:rPr lang="en-US" altLang="zh-CN" dirty="0" smtClean="0"/>
              <a:t>5, 6, 8</a:t>
            </a:r>
            <a:r>
              <a:rPr lang="zh-CN" altLang="en-US" dirty="0" smtClean="0"/>
              <a:t>整除的整数个数。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91626" y="1353866"/>
            <a:ext cx="7599729" cy="114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A85AE"/>
                </a:solidFill>
              </a:rPr>
              <a:t>P</a:t>
            </a:r>
            <a:r>
              <a:rPr lang="en-US" altLang="zh-CN" sz="2000" baseline="-25000" dirty="0">
                <a:solidFill>
                  <a:srgbClr val="1A85AE"/>
                </a:solidFill>
              </a:rPr>
              <a:t>1</a:t>
            </a:r>
            <a:r>
              <a:rPr lang="zh-CN" altLang="en-US" sz="2000" dirty="0">
                <a:solidFill>
                  <a:srgbClr val="1A85AE"/>
                </a:solidFill>
              </a:rPr>
              <a:t>：能被</a:t>
            </a:r>
            <a:r>
              <a:rPr lang="en-US" altLang="zh-CN" sz="2000" dirty="0">
                <a:solidFill>
                  <a:srgbClr val="1A85AE"/>
                </a:solidFill>
              </a:rPr>
              <a:t>5</a:t>
            </a:r>
            <a:r>
              <a:rPr lang="zh-CN" altLang="en-US" sz="2000" dirty="0">
                <a:solidFill>
                  <a:srgbClr val="1A85AE"/>
                </a:solidFill>
              </a:rPr>
              <a:t>整除； </a:t>
            </a:r>
            <a:r>
              <a:rPr lang="en-US" altLang="zh-CN" sz="2000" dirty="0" smtClean="0">
                <a:solidFill>
                  <a:srgbClr val="1A85AE"/>
                </a:solidFill>
              </a:rPr>
              <a:t>P</a:t>
            </a:r>
            <a:r>
              <a:rPr lang="en-US" altLang="zh-CN" sz="2000" baseline="-25000" dirty="0" smtClean="0">
                <a:solidFill>
                  <a:srgbClr val="1A85AE"/>
                </a:solidFill>
              </a:rPr>
              <a:t>2</a:t>
            </a:r>
            <a:r>
              <a:rPr lang="zh-CN" altLang="en-US" sz="2000" dirty="0" smtClean="0">
                <a:solidFill>
                  <a:srgbClr val="1A85AE"/>
                </a:solidFill>
              </a:rPr>
              <a:t>：</a:t>
            </a:r>
            <a:r>
              <a:rPr lang="zh-CN" altLang="en-US" sz="2000" dirty="0">
                <a:solidFill>
                  <a:srgbClr val="1A85AE"/>
                </a:solidFill>
              </a:rPr>
              <a:t>能</a:t>
            </a:r>
            <a:r>
              <a:rPr lang="zh-CN" altLang="en-US" sz="2000" dirty="0" smtClean="0">
                <a:solidFill>
                  <a:srgbClr val="1A85AE"/>
                </a:solidFill>
              </a:rPr>
              <a:t>被</a:t>
            </a:r>
            <a:r>
              <a:rPr lang="en-US" altLang="zh-CN" sz="2000" dirty="0" smtClean="0">
                <a:solidFill>
                  <a:srgbClr val="1A85AE"/>
                </a:solidFill>
              </a:rPr>
              <a:t>6</a:t>
            </a:r>
            <a:r>
              <a:rPr lang="zh-CN" altLang="en-US" sz="2000" dirty="0" smtClean="0">
                <a:solidFill>
                  <a:srgbClr val="1A85AE"/>
                </a:solidFill>
              </a:rPr>
              <a:t>整除</a:t>
            </a:r>
            <a:r>
              <a:rPr lang="zh-CN" altLang="en-US" sz="2000" dirty="0">
                <a:solidFill>
                  <a:srgbClr val="1A85AE"/>
                </a:solidFill>
              </a:rPr>
              <a:t>； </a:t>
            </a:r>
            <a:r>
              <a:rPr lang="en-US" altLang="zh-CN" sz="2000" dirty="0" smtClean="0">
                <a:solidFill>
                  <a:srgbClr val="1A85AE"/>
                </a:solidFill>
              </a:rPr>
              <a:t>P</a:t>
            </a:r>
            <a:r>
              <a:rPr lang="en-US" altLang="zh-CN" sz="2000" baseline="-25000" dirty="0" smtClean="0">
                <a:solidFill>
                  <a:srgbClr val="1A85AE"/>
                </a:solidFill>
              </a:rPr>
              <a:t>3</a:t>
            </a:r>
            <a:r>
              <a:rPr lang="zh-CN" altLang="en-US" sz="2000" dirty="0" smtClean="0">
                <a:solidFill>
                  <a:srgbClr val="1A85AE"/>
                </a:solidFill>
              </a:rPr>
              <a:t>：</a:t>
            </a:r>
            <a:r>
              <a:rPr lang="zh-CN" altLang="en-US" sz="2000" dirty="0">
                <a:solidFill>
                  <a:srgbClr val="1A85AE"/>
                </a:solidFill>
              </a:rPr>
              <a:t>能</a:t>
            </a:r>
            <a:r>
              <a:rPr lang="zh-CN" altLang="en-US" sz="2000" dirty="0" smtClean="0">
                <a:solidFill>
                  <a:srgbClr val="1A85AE"/>
                </a:solidFill>
              </a:rPr>
              <a:t>被</a:t>
            </a:r>
            <a:r>
              <a:rPr lang="en-US" altLang="zh-CN" sz="2000" dirty="0" smtClean="0">
                <a:solidFill>
                  <a:srgbClr val="1A85AE"/>
                </a:solidFill>
              </a:rPr>
              <a:t>8</a:t>
            </a:r>
            <a:r>
              <a:rPr lang="zh-CN" altLang="en-US" sz="2000" dirty="0" smtClean="0">
                <a:solidFill>
                  <a:srgbClr val="1A85AE"/>
                </a:solidFill>
              </a:rPr>
              <a:t>整除</a:t>
            </a:r>
            <a:r>
              <a:rPr lang="zh-CN" altLang="en-US" sz="2000" dirty="0">
                <a:solidFill>
                  <a:srgbClr val="1A85AE"/>
                </a:solidFill>
              </a:rPr>
              <a:t>； </a:t>
            </a:r>
            <a:endParaRPr lang="en-US" altLang="zh-CN" sz="2000" dirty="0" smtClean="0">
              <a:solidFill>
                <a:srgbClr val="1A85AE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A85AE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000" dirty="0" smtClean="0">
                <a:solidFill>
                  <a:srgbClr val="1A85AE"/>
                </a:solidFill>
              </a:rPr>
              <a:t>：具有性质</a:t>
            </a:r>
            <a:r>
              <a:rPr lang="en-US" altLang="zh-CN" sz="2000" dirty="0" smtClean="0">
                <a:solidFill>
                  <a:srgbClr val="1A85AE"/>
                </a:solidFill>
              </a:rPr>
              <a:t>P</a:t>
            </a:r>
            <a:r>
              <a:rPr lang="en-US" altLang="zh-CN" sz="2000" baseline="-25000" dirty="0" smtClean="0">
                <a:solidFill>
                  <a:srgbClr val="1A85AE"/>
                </a:solidFill>
              </a:rPr>
              <a:t>i</a:t>
            </a:r>
            <a:r>
              <a:rPr lang="zh-CN" altLang="en-US" sz="2000" dirty="0" smtClean="0">
                <a:solidFill>
                  <a:srgbClr val="1A85AE"/>
                </a:solidFill>
              </a:rPr>
              <a:t>的元的集合 </a:t>
            </a:r>
            <a:r>
              <a:rPr lang="en-US" altLang="zh-CN" sz="2000" dirty="0" smtClean="0">
                <a:solidFill>
                  <a:srgbClr val="1A85AE"/>
                </a:solidFill>
              </a:rPr>
              <a:t>(</a:t>
            </a:r>
            <a:r>
              <a:rPr lang="en-US" altLang="zh-CN" sz="2000" dirty="0" err="1" smtClean="0">
                <a:solidFill>
                  <a:srgbClr val="1A85AE"/>
                </a:solidFill>
              </a:rPr>
              <a:t>i</a:t>
            </a:r>
            <a:r>
              <a:rPr lang="en-US" altLang="zh-CN" sz="2000" dirty="0" smtClean="0">
                <a:solidFill>
                  <a:srgbClr val="1A85AE"/>
                </a:solidFill>
              </a:rPr>
              <a:t>=1, 2, 3)</a:t>
            </a:r>
            <a:r>
              <a:rPr lang="zh-CN" altLang="en-US" sz="2000" dirty="0" smtClean="0">
                <a:solidFill>
                  <a:srgbClr val="1A85AE"/>
                </a:solidFill>
              </a:rPr>
              <a:t>。</a:t>
            </a:r>
            <a:endParaRPr lang="zh-CN" altLang="en-US" sz="2000" dirty="0">
              <a:solidFill>
                <a:srgbClr val="1A85AE"/>
              </a:solidFill>
              <a:latin typeface="French Script MT" panose="030204020406070406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6933" y="2296625"/>
                <a:ext cx="2737884" cy="108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  <a:latin typeface="French Script MT" panose="03020402040607040605" pitchFamily="66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3" y="2296625"/>
                <a:ext cx="2737884" cy="10849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6933" y="3072807"/>
                <a:ext cx="2737884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𝟏𝟔𝟔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3" y="3072807"/>
                <a:ext cx="2737884" cy="777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56933" y="3802913"/>
                <a:ext cx="2737884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𝟏𝟐𝟓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3" y="3802913"/>
                <a:ext cx="2737884" cy="777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14789" y="2306127"/>
                <a:ext cx="3386472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789" y="2306127"/>
                <a:ext cx="3386472" cy="7771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314789" y="3849943"/>
                <a:ext cx="3386472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𝟐𝟒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789" y="3849943"/>
                <a:ext cx="3386472" cy="7771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314789" y="3067399"/>
                <a:ext cx="3386472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789" y="3067399"/>
                <a:ext cx="3386472" cy="7771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98943" y="4558376"/>
                <a:ext cx="3485967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𝟏𝟐𝟎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43" y="4558376"/>
                <a:ext cx="3485967" cy="7771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998943" y="5335512"/>
                <a:ext cx="8001519" cy="54403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𝟏𝟔𝟔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𝟏𝟐𝟓</m:t>
                        </m:r>
                      </m:e>
                    </m:d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43" y="5335512"/>
                <a:ext cx="8001519" cy="544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2741926" y="5818959"/>
                <a:ext cx="1028334" cy="544032"/>
              </a:xfrm>
              <a:prstGeom prst="rect">
                <a:avLst/>
              </a:prstGeom>
              <a:noFill/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𝟔𝟎𝟎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26" y="5818959"/>
                <a:ext cx="1028334" cy="5440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26920" y="4781240"/>
                <a:ext cx="21710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20" y="4781240"/>
                <a:ext cx="2171071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 build="p"/>
      <p:bldP spid="17" grpId="0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15793</TotalTime>
  <Words>2151</Words>
  <Application>Microsoft Macintosh PowerPoint</Application>
  <PresentationFormat>On-screen Show (4:3)</PresentationFormat>
  <Paragraphs>330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Calibri</vt:lpstr>
      <vt:lpstr>Cambria Math</vt:lpstr>
      <vt:lpstr>French Script MT</vt:lpstr>
      <vt:lpstr>Symbol</vt:lpstr>
      <vt:lpstr>Times New Roman</vt:lpstr>
      <vt:lpstr>Tw Cen MT</vt:lpstr>
      <vt:lpstr>Tw Cen MT Condensed</vt:lpstr>
      <vt:lpstr>Wingdings</vt:lpstr>
      <vt:lpstr>Wingdings 2</vt:lpstr>
      <vt:lpstr>Wingdings 3</vt:lpstr>
      <vt:lpstr>华文仿宋</vt:lpstr>
      <vt:lpstr>宋体</vt:lpstr>
      <vt:lpstr>Arial</vt:lpstr>
      <vt:lpstr>积分</vt:lpstr>
      <vt:lpstr>组合数学</vt:lpstr>
      <vt:lpstr>容斥原理及应用</vt:lpstr>
      <vt:lpstr> 1 容斥原理</vt:lpstr>
      <vt:lpstr>容斥原理</vt:lpstr>
      <vt:lpstr>几何解释</vt:lpstr>
      <vt:lpstr>几何解释</vt:lpstr>
      <vt:lpstr>几何解释</vt:lpstr>
      <vt:lpstr>推论</vt:lpstr>
      <vt:lpstr>PowerPoint Presentation</vt:lpstr>
      <vt:lpstr>PowerPoint Presentation</vt:lpstr>
      <vt:lpstr>2 带重复的组合</vt:lpstr>
      <vt:lpstr>回顾</vt:lpstr>
      <vt:lpstr>思路</vt:lpstr>
      <vt:lpstr>PowerPoint Presentation</vt:lpstr>
      <vt:lpstr>PowerPoint Presentation</vt:lpstr>
      <vt:lpstr>PowerPoint Presentation</vt:lpstr>
      <vt:lpstr>PowerPoint Presentation</vt:lpstr>
      <vt:lpstr> 3 错位排列</vt:lpstr>
      <vt:lpstr>错位排列例子</vt:lpstr>
      <vt:lpstr>错位排列计数公式</vt:lpstr>
      <vt:lpstr>PowerPoint Presentation</vt:lpstr>
      <vt:lpstr>PowerPoint Presentation</vt:lpstr>
      <vt:lpstr>PowerPoint Presentation</vt:lpstr>
      <vt:lpstr>PowerPoint Presentation</vt:lpstr>
      <vt:lpstr>Dn的性质</vt:lpstr>
      <vt:lpstr>Dn的性质</vt:lpstr>
      <vt:lpstr>Dn的性质</vt:lpstr>
      <vt:lpstr>4 带有有禁位置的排列</vt:lpstr>
      <vt:lpstr>有禁排列</vt:lpstr>
      <vt:lpstr>特殊例子</vt:lpstr>
      <vt:lpstr>例子</vt:lpstr>
      <vt:lpstr>有禁排列的计数</vt:lpstr>
      <vt:lpstr>有禁排列的计数</vt:lpstr>
      <vt:lpstr>5 另一个禁止位置问题</vt:lpstr>
      <vt:lpstr>相对禁止位置排列</vt:lpstr>
      <vt:lpstr>相对禁止排列的计数</vt:lpstr>
      <vt:lpstr>证明：</vt:lpstr>
      <vt:lpstr>PowerPoint Presentation</vt:lpstr>
      <vt:lpstr>性质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YIJUN WU</dc:creator>
  <cp:lastModifiedBy>Microsoft Office User</cp:lastModifiedBy>
  <cp:revision>493</cp:revision>
  <dcterms:created xsi:type="dcterms:W3CDTF">2015-12-09T10:31:15Z</dcterms:created>
  <dcterms:modified xsi:type="dcterms:W3CDTF">2019-08-05T19:48:10Z</dcterms:modified>
</cp:coreProperties>
</file>