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notesMasterIdLst>
    <p:notesMasterId r:id="rId79"/>
  </p:notesMasterIdLst>
  <p:sldIdLst>
    <p:sldId id="256" r:id="rId2"/>
    <p:sldId id="258" r:id="rId3"/>
    <p:sldId id="410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5" r:id="rId23"/>
    <p:sldId id="426" r:id="rId24"/>
    <p:sldId id="427" r:id="rId25"/>
    <p:sldId id="428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9" r:id="rId38"/>
    <p:sldId id="450" r:id="rId39"/>
    <p:sldId id="334" r:id="rId40"/>
    <p:sldId id="348" r:id="rId41"/>
    <p:sldId id="463" r:id="rId42"/>
    <p:sldId id="460" r:id="rId43"/>
    <p:sldId id="472" r:id="rId44"/>
    <p:sldId id="473" r:id="rId45"/>
    <p:sldId id="461" r:id="rId46"/>
    <p:sldId id="462" r:id="rId47"/>
    <p:sldId id="349" r:id="rId48"/>
    <p:sldId id="364" r:id="rId49"/>
    <p:sldId id="365" r:id="rId50"/>
    <p:sldId id="366" r:id="rId51"/>
    <p:sldId id="379" r:id="rId52"/>
    <p:sldId id="464" r:id="rId53"/>
    <p:sldId id="465" r:id="rId54"/>
    <p:sldId id="466" r:id="rId55"/>
    <p:sldId id="467" r:id="rId56"/>
    <p:sldId id="468" r:id="rId57"/>
    <p:sldId id="469" r:id="rId58"/>
    <p:sldId id="470" r:id="rId59"/>
    <p:sldId id="471" r:id="rId60"/>
    <p:sldId id="335" r:id="rId61"/>
    <p:sldId id="371" r:id="rId62"/>
    <p:sldId id="380" r:id="rId63"/>
    <p:sldId id="381" r:id="rId64"/>
    <p:sldId id="372" r:id="rId65"/>
    <p:sldId id="382" r:id="rId66"/>
    <p:sldId id="373" r:id="rId67"/>
    <p:sldId id="383" r:id="rId68"/>
    <p:sldId id="384" r:id="rId69"/>
    <p:sldId id="385" r:id="rId70"/>
    <p:sldId id="338" r:id="rId71"/>
    <p:sldId id="403" r:id="rId72"/>
    <p:sldId id="404" r:id="rId73"/>
    <p:sldId id="405" r:id="rId74"/>
    <p:sldId id="406" r:id="rId75"/>
    <p:sldId id="407" r:id="rId76"/>
    <p:sldId id="408" r:id="rId77"/>
    <p:sldId id="409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A85AE"/>
    <a:srgbClr val="008080"/>
    <a:srgbClr val="B26B02"/>
    <a:srgbClr val="0000CC"/>
    <a:srgbClr val="996600"/>
    <a:srgbClr val="0000FF"/>
    <a:srgbClr val="3333FF"/>
    <a:srgbClr val="B082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86" autoAdjust="0"/>
  </p:normalViewPr>
  <p:slideViewPr>
    <p:cSldViewPr snapToGrid="0">
      <p:cViewPr varScale="1">
        <p:scale>
          <a:sx n="106" d="100"/>
          <a:sy n="106" d="100"/>
        </p:scale>
        <p:origin x="1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6F7E-2480-4D9E-BA37-71AC69165AC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318C8-A131-47EB-8FFA-5FE9E6C12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3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AB7C-1289-4AC3-BB73-0D37A8691C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第二章 鸽巢原理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50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第二章 鸽巢原理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8AB7C-1289-4AC3-BB73-0D37A8691C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2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1" spc="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885756-5010-4702-895C-1158EE5A6847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51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BBB8-3A4D-4121-8589-6669F0DEC90C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2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4E0B-D746-419E-AFA4-CBDA4B320D34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7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lnSpc>
                <a:spcPct val="120000"/>
              </a:lnSpc>
              <a:spcBef>
                <a:spcPts val="1800"/>
              </a:spcBef>
              <a:buSzPct val="60000"/>
              <a:buFont typeface="Wingdings" panose="05000000000000000000" pitchFamily="2" charset="2"/>
              <a:buChar char="n"/>
              <a:defRPr sz="2400" b="1">
                <a:latin typeface="Cambria Math" panose="02040503050406030204" pitchFamily="18" charset="0"/>
              </a:defRPr>
            </a:lvl1pPr>
            <a:lvl2pPr>
              <a:lnSpc>
                <a:spcPct val="120000"/>
              </a:lnSpc>
              <a:spcBef>
                <a:spcPts val="1800"/>
              </a:spcBef>
              <a:defRPr sz="2000" b="1">
                <a:latin typeface="Cambria Math" panose="02040503050406030204" pitchFamily="18" charset="0"/>
              </a:defRPr>
            </a:lvl2pPr>
            <a:lvl3pPr>
              <a:lnSpc>
                <a:spcPct val="120000"/>
              </a:lnSpc>
              <a:spcBef>
                <a:spcPts val="1800"/>
              </a:spcBef>
              <a:defRPr sz="2400" b="1">
                <a:latin typeface="Cambria Math" panose="02040503050406030204" pitchFamily="18" charset="0"/>
              </a:defRPr>
            </a:lvl3pPr>
            <a:lvl4pPr>
              <a:lnSpc>
                <a:spcPct val="120000"/>
              </a:lnSpc>
              <a:defRPr sz="2000" b="1"/>
            </a:lvl4pPr>
            <a:lvl5pPr>
              <a:lnSpc>
                <a:spcPct val="120000"/>
              </a:lnSpc>
              <a:defRPr sz="1600" b="1"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7EC5-AA26-417F-B643-BF335A120310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2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866684" y="5159002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68046" y="4909247"/>
            <a:ext cx="7290054" cy="1499616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74E7-CA9D-435A-8A9D-7B8F7A9EE099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>
            <a:lvl1pPr>
              <a:defRPr b="1">
                <a:latin typeface="Cambria Math" panose="02040503050406030204" pitchFamily="18" charset="0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3200" b="1"/>
            </a:lvl1pPr>
            <a:lvl2pPr>
              <a:defRPr sz="2800" b="1"/>
            </a:lvl2pPr>
            <a:lvl3pPr>
              <a:defRPr sz="24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7BB1-37C0-4C7E-B8B7-D9BC34CE4558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1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455B-B7BB-4036-8C7C-5C48C8D835EC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4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306B-FFB9-4C63-A45B-DB8D91CA25D0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3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5FA2-A23C-471D-8085-7B951330A333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 marL="91440" indent="-91440">
              <a:buSzPct val="50000"/>
              <a:buFont typeface="Wingdings" panose="05000000000000000000" pitchFamily="2" charset="2"/>
              <a:buChar char="n"/>
              <a:defRPr sz="3200" b="1"/>
            </a:lvl1pPr>
            <a:lvl2pPr>
              <a:defRPr sz="3200" b="1"/>
            </a:lvl2pPr>
            <a:lvl3pPr>
              <a:defRPr sz="2400" b="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SzPct val="50000"/>
              <a:buFont typeface="Arial" panose="020B0604020202020204" pitchFamily="34" charset="0"/>
              <a:buNone/>
              <a:defRPr sz="32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9BFC-73B8-48EE-B200-B2835E624F27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7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AC9-203B-4AE2-A5B0-8F153CF4B06B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1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E32FDB-024B-43FF-B4A1-DDD2650AF968}" type="datetime1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zh-CN" altLang="en-US" smtClean="0"/>
              <a:t>第七章 递推关系和生成函数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975C4C-A277-4ED7-B7A9-E9B686F7865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4" Type="http://schemas.openxmlformats.org/officeDocument/2006/relationships/image" Target="../media/image210.png"/><Relationship Id="rId5" Type="http://schemas.openxmlformats.org/officeDocument/2006/relationships/image" Target="../media/image220.png"/><Relationship Id="rId6" Type="http://schemas.openxmlformats.org/officeDocument/2006/relationships/image" Target="../media/image230.png"/><Relationship Id="rId7" Type="http://schemas.openxmlformats.org/officeDocument/2006/relationships/image" Target="../media/image240.png"/><Relationship Id="rId8" Type="http://schemas.openxmlformats.org/officeDocument/2006/relationships/image" Target="../media/image250.png"/><Relationship Id="rId9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4" Type="http://schemas.openxmlformats.org/officeDocument/2006/relationships/image" Target="../media/image280.png"/><Relationship Id="rId5" Type="http://schemas.openxmlformats.org/officeDocument/2006/relationships/image" Target="../media/image290.png"/><Relationship Id="rId6" Type="http://schemas.openxmlformats.org/officeDocument/2006/relationships/image" Target="../media/image300.png"/><Relationship Id="rId7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4" Type="http://schemas.openxmlformats.org/officeDocument/2006/relationships/image" Target="../media/image340.png"/><Relationship Id="rId5" Type="http://schemas.openxmlformats.org/officeDocument/2006/relationships/image" Target="../media/image350.png"/><Relationship Id="rId6" Type="http://schemas.openxmlformats.org/officeDocument/2006/relationships/image" Target="../media/image360.png"/><Relationship Id="rId7" Type="http://schemas.openxmlformats.org/officeDocument/2006/relationships/image" Target="../media/image370.png"/><Relationship Id="rId8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4" Type="http://schemas.openxmlformats.org/officeDocument/2006/relationships/image" Target="../media/image410.png"/><Relationship Id="rId5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4" Type="http://schemas.openxmlformats.org/officeDocument/2006/relationships/image" Target="../media/image4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4" Type="http://schemas.openxmlformats.org/officeDocument/2006/relationships/image" Target="../media/image500.png"/><Relationship Id="rId5" Type="http://schemas.openxmlformats.org/officeDocument/2006/relationships/image" Target="../media/image510.png"/><Relationship Id="rId6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4" Type="http://schemas.openxmlformats.org/officeDocument/2006/relationships/image" Target="../media/image550.png"/><Relationship Id="rId5" Type="http://schemas.openxmlformats.org/officeDocument/2006/relationships/image" Target="../media/image560.png"/><Relationship Id="rId6" Type="http://schemas.openxmlformats.org/officeDocument/2006/relationships/image" Target="../media/image570.png"/><Relationship Id="rId7" Type="http://schemas.openxmlformats.org/officeDocument/2006/relationships/image" Target="../media/image580.png"/><Relationship Id="rId8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1.png"/><Relationship Id="rId3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70.png"/><Relationship Id="rId7" Type="http://schemas.openxmlformats.org/officeDocument/2006/relationships/image" Target="../media/image630.png"/><Relationship Id="rId8" Type="http://schemas.openxmlformats.org/officeDocument/2006/relationships/image" Target="../media/image640.png"/><Relationship Id="rId9" Type="http://schemas.openxmlformats.org/officeDocument/2006/relationships/image" Target="../media/image650.png"/><Relationship Id="rId10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600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4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完美覆盖问题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536944"/>
          </a:xfrm>
        </p:spPr>
        <p:txBody>
          <a:bodyPr/>
          <a:lstStyle/>
          <a:p>
            <a:r>
              <a:rPr lang="zh-CN" altLang="en-US" dirty="0" smtClean="0"/>
              <a:t>例：确定用多米诺骨牌完美覆盖</a:t>
            </a:r>
            <a:r>
              <a:rPr lang="en-US" altLang="zh-CN" dirty="0" smtClean="0"/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 </a:t>
            </a:r>
            <a:r>
              <a:rPr lang="en-US" altLang="zh-CN" dirty="0" smtClean="0"/>
              <a:t>2</a:t>
            </a:r>
            <a:r>
              <a:rPr lang="zh-CN" altLang="en-US" dirty="0" smtClean="0"/>
              <a:t>棋盘的方法数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第七章 递推关系和生成函数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58442" y="3416012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58442" y="3416012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943247" y="5010904"/>
            <a:ext cx="1107813" cy="5369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285978" y="3172733"/>
          <a:ext cx="8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285978" y="3172733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2837024" y="5010904"/>
            <a:ext cx="1107813" cy="5369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2285978" y="3609320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452407" y="3182300"/>
          <a:ext cx="8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452407" y="3182300"/>
          <a:ext cx="43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8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3884407" y="3178049"/>
          <a:ext cx="43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8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4880734" y="3163274"/>
          <a:ext cx="864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4880734" y="3163274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4880734" y="3601331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4880734" y="4015931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6047163" y="3163274"/>
          <a:ext cx="864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6047163" y="3163274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6050710" y="3596164"/>
          <a:ext cx="43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8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6482710" y="3596164"/>
          <a:ext cx="43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8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7213592" y="3163629"/>
          <a:ext cx="864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7213592" y="3163274"/>
          <a:ext cx="43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8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7645592" y="3163274"/>
          <a:ext cx="43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8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/>
          </p:nvPr>
        </p:nvGraphicFramePr>
        <p:xfrm>
          <a:off x="7213592" y="4016286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7" name="内容占位符 2"/>
          <p:cNvSpPr txBox="1">
            <a:spLocks/>
          </p:cNvSpPr>
          <p:nvPr/>
        </p:nvSpPr>
        <p:spPr>
          <a:xfrm>
            <a:off x="5925256" y="5001445"/>
            <a:ext cx="1107813" cy="5369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4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1" grpId="0" build="p"/>
      <p:bldP spid="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完美覆盖问题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2286000"/>
            <a:ext cx="4489704" cy="536944"/>
          </a:xfrm>
        </p:spPr>
        <p:txBody>
          <a:bodyPr/>
          <a:lstStyle/>
          <a:p>
            <a:r>
              <a:rPr lang="zh-CN" altLang="en-US" dirty="0" smtClean="0"/>
              <a:t>将所有的覆盖方式分两类：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43247" y="5010904"/>
            <a:ext cx="4580367" cy="5369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所以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n-1 </a:t>
            </a:r>
            <a:r>
              <a:rPr lang="en-US" altLang="zh-CN" dirty="0"/>
              <a:t>+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   </a:t>
            </a:r>
            <a:r>
              <a:rPr lang="en-US" altLang="zh-CN" dirty="0"/>
              <a:t>(n</a:t>
            </a:r>
            <a:r>
              <a:rPr lang="en-US" altLang="zh-CN" dirty="0">
                <a:cs typeface="Times New Roman" panose="02020603050405020304" pitchFamily="18" charset="0"/>
              </a:rPr>
              <a:t> ≥ </a:t>
            </a:r>
            <a:r>
              <a:rPr lang="en-US" altLang="zh-CN" dirty="0" smtClean="0"/>
              <a:t>2)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43711" y="4061208"/>
            <a:ext cx="1107813" cy="5369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</a:t>
            </a:r>
            <a:r>
              <a:rPr lang="en-US" altLang="zh-CN" baseline="-25000" dirty="0" smtClean="0"/>
              <a:t>n-1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1619060" y="3197768"/>
          <a:ext cx="864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619060" y="3197768"/>
          <a:ext cx="864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4433179" y="3198123"/>
          <a:ext cx="864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4433179" y="3197768"/>
          <a:ext cx="432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/>
              </a:tblGrid>
              <a:tr h="86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37" name="内容占位符 2"/>
          <p:cNvSpPr txBox="1">
            <a:spLocks/>
          </p:cNvSpPr>
          <p:nvPr/>
        </p:nvSpPr>
        <p:spPr>
          <a:xfrm>
            <a:off x="5670075" y="4061208"/>
            <a:ext cx="1107813" cy="5369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h</a:t>
            </a:r>
            <a:r>
              <a:rPr lang="en-US" altLang="zh-CN" baseline="-25000" dirty="0" smtClean="0"/>
              <a:t>n-2</a:t>
            </a:r>
            <a:endParaRPr lang="zh-CN" altLang="en-US" dirty="0"/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943246" y="5692128"/>
            <a:ext cx="6409167" cy="536944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初值为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，可以规定</a:t>
            </a:r>
            <a:r>
              <a:rPr lang="en-US" altLang="zh-CN" smtClean="0"/>
              <a:t>h</a:t>
            </a:r>
            <a:r>
              <a:rPr lang="en-US" altLang="zh-CN" baseline="-25000" smtClean="0"/>
              <a:t>0</a:t>
            </a:r>
            <a:r>
              <a:rPr lang="en-US" altLang="zh-CN" smtClean="0"/>
              <a:t>=1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79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1" grpId="0" build="p"/>
      <p:bldP spid="37" grpId="0" build="p"/>
      <p:bldP spid="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线性递推关系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32904" cy="112173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定义：</a:t>
            </a:r>
            <a:r>
              <a:rPr lang="zh-CN" altLang="en-US" dirty="0"/>
              <a:t>设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h</a:t>
            </a:r>
            <a:r>
              <a:rPr lang="en-US" altLang="zh-CN" baseline="-25000" dirty="0"/>
              <a:t>1</a:t>
            </a:r>
            <a:r>
              <a:rPr lang="en-US" altLang="zh-CN" dirty="0"/>
              <a:t>, ···, 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n</a:t>
            </a:r>
            <a:r>
              <a:rPr lang="en-US" altLang="zh-CN" dirty="0"/>
              <a:t>, ···</a:t>
            </a:r>
            <a:r>
              <a:rPr lang="zh-CN" altLang="en-US" dirty="0"/>
              <a:t>是无穷数列</a:t>
            </a:r>
            <a:r>
              <a:rPr lang="zh-CN" altLang="en-US" dirty="0" smtClean="0"/>
              <a:t>，如果存在数</a:t>
            </a:r>
            <a:r>
              <a:rPr lang="en-US" altLang="zh-CN" dirty="0" smtClean="0"/>
              <a:t>a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···,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3333FF"/>
                </a:solidFill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</a:rPr>
              <a:t>k</a:t>
            </a:r>
            <a:r>
              <a:rPr lang="en-US" altLang="zh-CN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333FF"/>
                </a:solidFill>
                <a:cs typeface="Times New Roman" panose="02020603050405020304" pitchFamily="18" charset="0"/>
              </a:rPr>
              <a:t>≠ </a:t>
            </a:r>
            <a:r>
              <a:rPr lang="en-US" altLang="zh-CN" dirty="0" smtClean="0">
                <a:solidFill>
                  <a:srgbClr val="3333FF"/>
                </a:solidFill>
              </a:rPr>
              <a:t>0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， 使得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52345" y="3397103"/>
            <a:ext cx="5025911" cy="63795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 = 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+ ··· +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-k</a:t>
            </a:r>
            <a:r>
              <a:rPr lang="en-US" altLang="zh-CN" dirty="0"/>
              <a:t>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5917" y="4128978"/>
            <a:ext cx="5025911" cy="63795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那么称该数列满足</a:t>
            </a:r>
            <a:r>
              <a:rPr lang="en-US" altLang="zh-CN" dirty="0" smtClean="0">
                <a:solidFill>
                  <a:srgbClr val="C00000"/>
                </a:solidFill>
              </a:rPr>
              <a:t>k</a:t>
            </a:r>
            <a:r>
              <a:rPr lang="zh-CN" altLang="en-US" dirty="0" smtClean="0">
                <a:solidFill>
                  <a:srgbClr val="C00000"/>
                </a:solidFill>
              </a:rPr>
              <a:t>阶线性递推关系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68096" y="4721648"/>
            <a:ext cx="7232904" cy="131232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若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，称上述线性递推关系是</a:t>
            </a:r>
            <a:r>
              <a:rPr lang="zh-CN" altLang="en-US" dirty="0" smtClean="0">
                <a:solidFill>
                  <a:srgbClr val="C00000"/>
                </a:solidFill>
              </a:rPr>
              <a:t>齐次的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···,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zh-CN" altLang="en-US" dirty="0" smtClean="0"/>
              <a:t>是常数，称它是</a:t>
            </a:r>
            <a:r>
              <a:rPr lang="zh-CN" altLang="en-US" dirty="0" smtClean="0">
                <a:solidFill>
                  <a:srgbClr val="C00000"/>
                </a:solidFill>
              </a:rPr>
              <a:t>常系数的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常见线性递推关系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063" y="2011680"/>
            <a:ext cx="6791653" cy="558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(1) </a:t>
            </a:r>
            <a:r>
              <a:rPr lang="zh-CN" altLang="en-US" dirty="0" smtClean="0"/>
              <a:t>错排</a:t>
            </a: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的两个线性递推关系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469305" y="2616754"/>
            <a:ext cx="4771467" cy="606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(n-1) D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+ (</a:t>
            </a:r>
            <a:r>
              <a:rPr lang="en-US" altLang="zh-CN" dirty="0"/>
              <a:t>n-1)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n-2 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469305" y="3269675"/>
            <a:ext cx="2836341" cy="5333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D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nD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+(–1) </a:t>
            </a:r>
            <a:r>
              <a:rPr lang="en-US" altLang="zh-CN" baseline="30000" dirty="0" smtClean="0"/>
              <a:t>n-2</a:t>
            </a:r>
            <a:r>
              <a:rPr lang="en-US" altLang="zh-CN" baseline="-25000" dirty="0" smtClean="0"/>
              <a:t> 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86063" y="4034429"/>
            <a:ext cx="6791653" cy="5582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(2) Fibonacci</a:t>
            </a:r>
            <a:r>
              <a:rPr lang="zh-CN" altLang="en-US" dirty="0" smtClean="0"/>
              <a:t>数列满足</a:t>
            </a:r>
            <a:r>
              <a:rPr lang="en-US" altLang="zh-CN" dirty="0" smtClean="0"/>
              <a:t>2</a:t>
            </a:r>
            <a:r>
              <a:rPr lang="zh-CN" altLang="en-US" dirty="0" smtClean="0"/>
              <a:t>阶线性递推关系</a:t>
            </a:r>
            <a:endParaRPr lang="en-US" altLang="zh-CN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517153" y="4658794"/>
            <a:ext cx="3272276" cy="606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f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+ f</a:t>
            </a:r>
            <a:r>
              <a:rPr lang="en-US" altLang="zh-CN" baseline="-25000" dirty="0" smtClean="0"/>
              <a:t>n-2 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986063" y="5240283"/>
            <a:ext cx="6791653" cy="55820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/>
              <a:t>(3) </a:t>
            </a:r>
            <a:r>
              <a:rPr lang="zh-CN" altLang="en-US" dirty="0" smtClean="0"/>
              <a:t>阶乘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=n!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阶线性递推关系</a:t>
            </a:r>
            <a:endParaRPr lang="en-US" altLang="zh-CN" dirty="0" smtClean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618162" y="5864648"/>
            <a:ext cx="1804981" cy="606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nh</a:t>
            </a:r>
            <a:r>
              <a:rPr lang="en-US" altLang="zh-CN" baseline="-25000" dirty="0" smtClean="0"/>
              <a:t>n-1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311203" y="2616754"/>
            <a:ext cx="1466513" cy="6060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B26B02"/>
                </a:solidFill>
              </a:rPr>
              <a:t>2</a:t>
            </a:r>
            <a:r>
              <a:rPr lang="zh-CN" altLang="en-US" dirty="0" smtClean="0">
                <a:solidFill>
                  <a:srgbClr val="B26B02"/>
                </a:solidFill>
              </a:rPr>
              <a:t>阶</a:t>
            </a:r>
            <a:endParaRPr lang="zh-CN" altLang="en-US" dirty="0">
              <a:solidFill>
                <a:srgbClr val="B26B02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311203" y="3258698"/>
            <a:ext cx="727550" cy="5333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B26B02"/>
                </a:solidFill>
              </a:rPr>
              <a:t>1</a:t>
            </a:r>
            <a:r>
              <a:rPr lang="zh-CN" altLang="en-US" dirty="0" smtClean="0">
                <a:solidFill>
                  <a:srgbClr val="B26B02"/>
                </a:solidFill>
              </a:rPr>
              <a:t>阶</a:t>
            </a:r>
            <a:endParaRPr lang="zh-CN" altLang="en-US" dirty="0">
              <a:solidFill>
                <a:srgbClr val="B26B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build="p"/>
      <p:bldP spid="10" grpId="0" build="p"/>
      <p:bldP spid="11" grpId="0" build="p"/>
      <p:bldP spid="13" grpId="0" build="p"/>
      <p:bldP spid="14" grpId="0" build="p"/>
      <p:bldP spid="15" grpId="0" build="p"/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常系数线性齐次递推关系的解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5" y="1913242"/>
                <a:ext cx="7290055" cy="962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dirty="0" smtClean="0"/>
                  <a:t>是一个非零的数。则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是下列</a:t>
                </a:r>
                <a:r>
                  <a:rPr lang="zh-CN" altLang="en-US" dirty="0"/>
                  <a:t>常系数线性齐次递推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5" y="1913242"/>
                <a:ext cx="7290055" cy="962247"/>
              </a:xfrm>
              <a:blipFill rotWithShape="0">
                <a:blip r:embed="rId2"/>
                <a:stretch>
                  <a:fillRect l="-753" t="-6329" r="-183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95686" y="4779334"/>
                <a:ext cx="7290055" cy="54226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）如果多项式方程有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个不同的根，则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6" y="4779334"/>
                <a:ext cx="7290055" cy="542261"/>
              </a:xfrm>
              <a:prstGeom prst="rect">
                <a:avLst/>
              </a:prstGeom>
              <a:blipFill rotWithShape="0">
                <a:blip r:embed="rId3"/>
                <a:stretch>
                  <a:fillRect l="-1923" t="-3371" b="-19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499191" y="5263908"/>
                <a:ext cx="7224823" cy="70175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  是递推关系的通解。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91" y="5263908"/>
                <a:ext cx="7224823" cy="701750"/>
              </a:xfrm>
              <a:prstGeom prst="rect">
                <a:avLst/>
              </a:prstGeom>
              <a:blipFill rotWithShape="0">
                <a:blip r:embed="rId4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895686" y="5768954"/>
                <a:ext cx="7110630" cy="97606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dirty="0" smtClean="0">
                    <a:solidFill>
                      <a:srgbClr val="B26B02"/>
                    </a:solidFill>
                  </a:rPr>
                  <a:t>注：上述通解的意义是：无论给定什么样的初值，都存在常数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B26B02"/>
                    </a:solidFill>
                  </a:rPr>
                  <a:t>，使得上式是满足递推关系和初值的唯一数列。</a:t>
                </a:r>
                <a:endParaRPr lang="zh-CN" altLang="en-US" dirty="0">
                  <a:solidFill>
                    <a:srgbClr val="B26B02"/>
                  </a:solidFill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6" y="5768954"/>
                <a:ext cx="7110630" cy="976069"/>
              </a:xfrm>
              <a:prstGeom prst="rect">
                <a:avLst/>
              </a:prstGeom>
              <a:blipFill rotWithShape="0">
                <a:blip r:embed="rId5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11880" y="2746916"/>
                <a:ext cx="7290055" cy="63361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       的解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80" y="2746916"/>
                <a:ext cx="7290055" cy="633619"/>
              </a:xfrm>
              <a:prstGeom prst="rect">
                <a:avLst/>
              </a:prstGeom>
              <a:blipFill rotWithShape="0">
                <a:blip r:embed="rId6"/>
                <a:stretch>
                  <a:fillRect l="-920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05973" y="3285199"/>
                <a:ext cx="7290055" cy="59719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dirty="0" smtClean="0"/>
                  <a:t>是下列多项式方程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73" y="3285199"/>
                <a:ext cx="7290055" cy="597194"/>
              </a:xfrm>
              <a:prstGeom prst="rect">
                <a:avLst/>
              </a:prstGeom>
              <a:blipFill rotWithShape="0">
                <a:blip r:embed="rId7"/>
                <a:stretch>
                  <a:fillRect l="-1923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1340480" y="3772430"/>
                <a:ext cx="7290055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           的根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480" y="3772430"/>
                <a:ext cx="7290055" cy="594537"/>
              </a:xfrm>
              <a:prstGeom prst="rect">
                <a:avLst/>
              </a:prstGeom>
              <a:blipFill rotWithShape="0">
                <a:blip r:embed="rId8"/>
                <a:stretch>
                  <a:fillRect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805973" y="4283328"/>
                <a:ext cx="8146641" cy="54465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dirty="0" smtClean="0">
                    <a:solidFill>
                      <a:srgbClr val="B26B02"/>
                    </a:solidFill>
                  </a:rPr>
                  <a:t>注：也就是方程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B26B02"/>
                    </a:solidFill>
                  </a:rPr>
                  <a:t>的非零根。</a:t>
                </a:r>
                <a:endParaRPr lang="zh-CN" altLang="en-US" sz="2000" dirty="0">
                  <a:solidFill>
                    <a:srgbClr val="B26B02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73" y="4283328"/>
                <a:ext cx="8146641" cy="544653"/>
              </a:xfrm>
              <a:prstGeom prst="rect">
                <a:avLst/>
              </a:prstGeom>
              <a:blipFill rotWithShape="0">
                <a:blip r:embed="rId9"/>
                <a:stretch>
                  <a:fillRect l="-1346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1053" y="973302"/>
                <a:ext cx="7379768" cy="505301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证明：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053" y="973302"/>
                <a:ext cx="7379768" cy="505301"/>
              </a:xfrm>
              <a:blipFill rotWithShape="0">
                <a:blip r:embed="rId2"/>
                <a:stretch>
                  <a:fillRect l="-826" t="-8434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37945" y="2452050"/>
                <a:ext cx="7290055" cy="59719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当且仅当对所有的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45" y="2452050"/>
                <a:ext cx="7290055" cy="597194"/>
              </a:xfrm>
              <a:prstGeom prst="rect">
                <a:avLst/>
              </a:prstGeom>
              <a:blipFill rotWithShape="0">
                <a:blip r:embed="rId3"/>
                <a:stretch>
                  <a:fillRect l="-1923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887045" y="3917432"/>
                <a:ext cx="6887238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1A85AE"/>
                    </a:solidFill>
                  </a:rPr>
                  <a:t>因为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，所以可在上式中将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 消去，得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45" y="3917432"/>
                <a:ext cx="6887238" cy="594537"/>
              </a:xfrm>
              <a:prstGeom prst="rect">
                <a:avLst/>
              </a:prstGeom>
              <a:blipFill rotWithShape="0">
                <a:blip r:embed="rId4"/>
                <a:stretch>
                  <a:fillRect l="-2037" r="-2126"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196631" y="3095663"/>
                <a:ext cx="7035539" cy="54465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>
                    <a:solidFill>
                      <a:srgbClr val="1A85AE"/>
                    </a:solidFill>
                  </a:rPr>
                  <a:t>  </a:t>
                </a:r>
                <a:r>
                  <a:rPr lang="zh-CN" altLang="en-US" dirty="0">
                    <a:solidFill>
                      <a:srgbClr val="1A85AE"/>
                    </a:solidFill>
                  </a:rPr>
                  <a:t>都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成立。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31" y="3095663"/>
                <a:ext cx="7035539" cy="544653"/>
              </a:xfrm>
              <a:prstGeom prst="rect">
                <a:avLst/>
              </a:prstGeom>
              <a:blipFill rotWithShape="0">
                <a:blip r:embed="rId5"/>
                <a:stretch>
                  <a:fillRect l="-953" r="-1473" b="-2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1455943" y="4767883"/>
                <a:ext cx="7290055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 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43" y="4767883"/>
                <a:ext cx="7290055" cy="5945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556896" y="1715445"/>
                <a:ext cx="6887238" cy="50530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的解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96" y="1715445"/>
                <a:ext cx="6887238" cy="505301"/>
              </a:xfrm>
              <a:prstGeom prst="rect">
                <a:avLst/>
              </a:prstGeom>
              <a:blipFill rotWithShape="0">
                <a:blip r:embed="rId7"/>
                <a:stretch>
                  <a:fillRect l="-973" t="-4819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build="p"/>
      <p:bldP spid="12" grpId="0" build="p"/>
      <p:bldP spid="14" grpId="0" build="p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51053" y="973302"/>
                <a:ext cx="7379768" cy="505301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证明：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2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）因为假设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053" y="973302"/>
                <a:ext cx="7379768" cy="505301"/>
              </a:xfrm>
              <a:blipFill rotWithShape="0">
                <a:blip r:embed="rId2"/>
                <a:stretch>
                  <a:fillRect l="-826" t="-8434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768239" y="1478603"/>
                <a:ext cx="7753756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  所以方程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无零根。 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39" y="1478603"/>
                <a:ext cx="7753756" cy="594537"/>
              </a:xfrm>
              <a:prstGeom prst="rect">
                <a:avLst/>
              </a:prstGeom>
              <a:blipFill rotWithShape="0">
                <a:blip r:embed="rId3"/>
                <a:stretch>
                  <a:fillRect r="-629"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768239" y="2024408"/>
                <a:ext cx="7753756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  假设方程有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k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个不同的非零根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r>
                  <a:rPr lang="zh-CN" altLang="en-US" dirty="0">
                    <a:solidFill>
                      <a:srgbClr val="1A85AE"/>
                    </a:solidFill>
                  </a:rPr>
                  <a:t>那么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 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39" y="2024408"/>
                <a:ext cx="7753756" cy="594537"/>
              </a:xfrm>
              <a:prstGeom prst="rect">
                <a:avLst/>
              </a:prstGeom>
              <a:blipFill rotWithShape="0">
                <a:blip r:embed="rId4"/>
                <a:stretch>
                  <a:fillRect t="-306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739369" y="2592346"/>
                <a:ext cx="7753756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b="1" i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b="1" i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69" y="2592346"/>
                <a:ext cx="7753756" cy="5945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内容占位符 2"/>
          <p:cNvSpPr txBox="1">
            <a:spLocks/>
          </p:cNvSpPr>
          <p:nvPr/>
        </p:nvSpPr>
        <p:spPr>
          <a:xfrm>
            <a:off x="768239" y="3164750"/>
            <a:ext cx="7753756" cy="5945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   是递推关系的</a:t>
            </a:r>
            <a:r>
              <a:rPr lang="en-US" altLang="zh-CN" dirty="0" smtClean="0">
                <a:solidFill>
                  <a:srgbClr val="1A85AE"/>
                </a:solidFill>
              </a:rPr>
              <a:t>k</a:t>
            </a:r>
            <a:r>
              <a:rPr lang="zh-CN" altLang="en-US" dirty="0" smtClean="0">
                <a:solidFill>
                  <a:srgbClr val="1A85AE"/>
                </a:solidFill>
              </a:rPr>
              <a:t>个不同的解。 </a:t>
            </a:r>
            <a:endParaRPr lang="zh-CN" altLang="en-US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768238" y="3710555"/>
                <a:ext cx="8035519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   根据递推关系的线性性和齐次性，对于任意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38" y="3710555"/>
                <a:ext cx="8035519" cy="594537"/>
              </a:xfrm>
              <a:prstGeom prst="rect">
                <a:avLst/>
              </a:prstGeom>
              <a:blipFill rotWithShape="0">
                <a:blip r:embed="rId6"/>
                <a:stretch>
                  <a:fillRect r="-835" b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73585" y="4263296"/>
                <a:ext cx="7224823" cy="58760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585" y="4263296"/>
                <a:ext cx="7224823" cy="5876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/>
          <p:cNvSpPr txBox="1">
            <a:spLocks/>
          </p:cNvSpPr>
          <p:nvPr/>
        </p:nvSpPr>
        <p:spPr>
          <a:xfrm>
            <a:off x="965739" y="4828764"/>
            <a:ext cx="7224823" cy="58760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也是递推关系的解。</a:t>
            </a:r>
            <a:endParaRPr lang="zh-CN" altLang="en-US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965738" y="5317635"/>
                <a:ext cx="7779541" cy="108848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下面证明，存在适当的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，使得上式是满足初始条件的唯一解（通解）。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38" y="5317635"/>
                <a:ext cx="7779541" cy="1088481"/>
              </a:xfrm>
              <a:prstGeom prst="rect">
                <a:avLst/>
              </a:prstGeom>
              <a:blipFill rotWithShape="0">
                <a:blip r:embed="rId8"/>
                <a:stretch>
                  <a:fillRect l="-1801" r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  <p:bldP spid="13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35332" y="838878"/>
            <a:ext cx="7753756" cy="59453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   假设</a:t>
            </a:r>
            <a:r>
              <a:rPr lang="en-US" altLang="zh-CN" dirty="0" smtClean="0">
                <a:solidFill>
                  <a:srgbClr val="1A85AE"/>
                </a:solidFill>
              </a:rPr>
              <a:t>k</a:t>
            </a:r>
            <a:r>
              <a:rPr lang="zh-CN" altLang="en-US" dirty="0" smtClean="0">
                <a:solidFill>
                  <a:srgbClr val="1A85AE"/>
                </a:solidFill>
              </a:rPr>
              <a:t>个初始值为</a:t>
            </a:r>
            <a:endParaRPr lang="zh-CN" altLang="en-US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635332" y="1497076"/>
                <a:ext cx="7753756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32" y="1497076"/>
                <a:ext cx="7753756" cy="5945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790301" y="2127338"/>
                <a:ext cx="8311169" cy="58760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代入表达式</a:t>
                </a:r>
                <a:r>
                  <a:rPr lang="en-US" altLang="zh-CN" b="1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中，得线性方程组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1" y="2127338"/>
                <a:ext cx="8311169" cy="587601"/>
              </a:xfrm>
              <a:prstGeom prst="rect">
                <a:avLst/>
              </a:prstGeom>
              <a:blipFill rotWithShape="0">
                <a:blip r:embed="rId3"/>
                <a:stretch>
                  <a:fillRect l="-168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672405" y="2689254"/>
                <a:ext cx="5679610" cy="210071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solidFill>
                                          <a:srgbClr val="1A85A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altLang="zh-CN" b="1" i="1" smtClean="0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1" i="1" smtClean="0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solidFill>
                                          <a:srgbClr val="1A85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solidFill>
                                          <a:srgbClr val="1A85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1A85AE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1A85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bSup>
                                    <m:r>
                                      <a:rPr lang="en-US" altLang="zh-CN" b="1" i="1" smtClean="0">
                                        <a:solidFill>
                                          <a:srgbClr val="1A85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1A85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05" y="2689254"/>
                <a:ext cx="5679610" cy="21007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832831" y="4721300"/>
                <a:ext cx="7986876" cy="114066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此方程组的系数矩阵为</a:t>
                </a:r>
                <a:r>
                  <a:rPr lang="en-US" altLang="zh-CN" dirty="0" err="1" smtClean="0">
                    <a:solidFill>
                      <a:srgbClr val="1A85AE"/>
                    </a:solidFill>
                  </a:rPr>
                  <a:t>Vandermonde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矩阵，当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互不相同时，矩阵非奇异，故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有唯一解。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1" y="4721300"/>
                <a:ext cx="7986876" cy="1140662"/>
              </a:xfrm>
              <a:prstGeom prst="rect">
                <a:avLst/>
              </a:prstGeom>
              <a:blipFill rotWithShape="0">
                <a:blip r:embed="rId5"/>
                <a:stretch>
                  <a:fillRect l="-1756" t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  <p:bldP spid="15" grpId="0" build="p"/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特征方程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2191969"/>
            <a:ext cx="7290055" cy="56348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定义：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/>
              <a:t>对递</a:t>
            </a:r>
            <a:r>
              <a:rPr lang="zh-CN" altLang="en-US" dirty="0"/>
              <a:t>推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1203365" y="4135199"/>
                <a:ext cx="6419514" cy="54226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它的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个根，称为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特征根</a:t>
                </a:r>
                <a:r>
                  <a:rPr lang="zh-CN" altLang="en-US" dirty="0" smtClean="0"/>
                  <a:t>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65" y="4135199"/>
                <a:ext cx="6419514" cy="542261"/>
              </a:xfrm>
              <a:prstGeom prst="rect">
                <a:avLst/>
              </a:prstGeom>
              <a:blipFill rotWithShape="0">
                <a:blip r:embed="rId2"/>
                <a:stretch>
                  <a:fillRect l="-2184" b="-19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235980" y="5363167"/>
                <a:ext cx="7224823" cy="70175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  称为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通解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80" y="5363167"/>
                <a:ext cx="7224823" cy="701750"/>
              </a:xfrm>
              <a:prstGeom prst="rect">
                <a:avLst/>
              </a:prstGeom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957168" y="2793206"/>
                <a:ext cx="7290055" cy="63361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68" y="2793206"/>
                <a:ext cx="7290055" cy="633619"/>
              </a:xfrm>
              <a:prstGeom prst="rect">
                <a:avLst/>
              </a:prstGeom>
              <a:blipFill rotWithShape="0"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1084521" y="3517647"/>
                <a:ext cx="7639493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  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   为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特征方程</a:t>
                </a:r>
                <a:r>
                  <a:rPr lang="zh-CN" altLang="en-US" dirty="0" smtClean="0"/>
                  <a:t>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3517647"/>
                <a:ext cx="7639493" cy="594537"/>
              </a:xfrm>
              <a:prstGeom prst="rect">
                <a:avLst/>
              </a:prstGeom>
              <a:blipFill rotWithShape="0">
                <a:blip r:embed="rId5"/>
                <a:stretch>
                  <a:fillRect r="-798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203365" y="4749183"/>
                <a:ext cx="7290055" cy="54226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个特征根互不相同，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365" y="4749183"/>
                <a:ext cx="7290055" cy="542261"/>
              </a:xfrm>
              <a:prstGeom prst="rect">
                <a:avLst/>
              </a:prstGeom>
              <a:blipFill rotWithShape="0">
                <a:blip r:embed="rId6"/>
                <a:stretch>
                  <a:fillRect l="-1923" b="-19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1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9" grpId="0" build="p"/>
      <p:bldP spid="11" grpId="0" build="p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6782299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例：对初值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=1, 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=2, h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，求解递推关系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 = 2h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+h</a:t>
            </a:r>
            <a:r>
              <a:rPr lang="en-US" altLang="zh-CN" baseline="-25000" dirty="0" smtClean="0"/>
              <a:t>n-2</a:t>
            </a:r>
            <a:r>
              <a:rPr lang="en-US" altLang="zh-CN" dirty="0"/>
              <a:t> – </a:t>
            </a:r>
            <a:r>
              <a:rPr lang="en-US" altLang="zh-CN" dirty="0" smtClean="0"/>
              <a:t>2h</a:t>
            </a:r>
            <a:r>
              <a:rPr lang="en-US" altLang="zh-CN" baseline="-25000" dirty="0" smtClean="0"/>
              <a:t>n-3  </a:t>
            </a:r>
            <a:r>
              <a:rPr lang="en-US" altLang="zh-CN" dirty="0" smtClean="0"/>
              <a:t>(n≥3)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2030" y="2060587"/>
            <a:ext cx="663202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解：特征方程为   </a:t>
            </a:r>
            <a:r>
              <a:rPr lang="en-US" altLang="zh-CN" dirty="0" smtClean="0">
                <a:solidFill>
                  <a:srgbClr val="1A85AE"/>
                </a:solidFill>
              </a:rPr>
              <a:t>x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3</a:t>
            </a:r>
            <a:r>
              <a:rPr lang="en-US" altLang="zh-CN" dirty="0" smtClean="0">
                <a:solidFill>
                  <a:srgbClr val="1A85AE"/>
                </a:solidFill>
              </a:rPr>
              <a:t> – 2x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 – x + 2 = 0</a:t>
            </a:r>
            <a:r>
              <a:rPr lang="zh-CN" altLang="en-US" dirty="0" smtClean="0">
                <a:solidFill>
                  <a:srgbClr val="1A85AE"/>
                </a:solidFill>
              </a:rPr>
              <a:t>，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426268" y="2598887"/>
            <a:ext cx="471935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解得</a:t>
            </a:r>
            <a:r>
              <a:rPr lang="en-US" altLang="zh-CN" dirty="0" smtClean="0">
                <a:solidFill>
                  <a:srgbClr val="1A85AE"/>
                </a:solidFill>
              </a:rPr>
              <a:t> x</a:t>
            </a:r>
            <a:r>
              <a:rPr lang="en-US" altLang="zh-CN" baseline="-25000" dirty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=1, x</a:t>
            </a:r>
            <a:r>
              <a:rPr lang="en-US" altLang="zh-CN" baseline="-25000" dirty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=-1, x</a:t>
            </a:r>
            <a:r>
              <a:rPr lang="en-US" altLang="zh-CN" baseline="-25000" dirty="0">
                <a:solidFill>
                  <a:srgbClr val="1A85AE"/>
                </a:solidFill>
              </a:rPr>
              <a:t>3</a:t>
            </a:r>
            <a:r>
              <a:rPr lang="en-US" altLang="zh-CN" dirty="0" smtClean="0">
                <a:solidFill>
                  <a:srgbClr val="1A85AE"/>
                </a:solidFill>
              </a:rPr>
              <a:t> =2 </a:t>
            </a:r>
            <a:r>
              <a:rPr lang="zh-CN" altLang="en-US" dirty="0" smtClean="0">
                <a:solidFill>
                  <a:srgbClr val="1A85AE"/>
                </a:solidFill>
              </a:rPr>
              <a:t>，</a:t>
            </a:r>
            <a:r>
              <a:rPr lang="en-US" altLang="zh-CN" dirty="0" smtClean="0">
                <a:solidFill>
                  <a:srgbClr val="1A85AE"/>
                </a:solidFill>
              </a:rPr>
              <a:t>  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426268" y="3137187"/>
            <a:ext cx="471935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于是</a:t>
            </a:r>
            <a:r>
              <a:rPr lang="en-US" altLang="zh-CN" dirty="0" smtClean="0">
                <a:solidFill>
                  <a:srgbClr val="1A85AE"/>
                </a:solidFill>
              </a:rPr>
              <a:t> </a:t>
            </a:r>
            <a:r>
              <a:rPr lang="en-US" altLang="zh-CN" dirty="0" err="1" smtClean="0">
                <a:solidFill>
                  <a:srgbClr val="1A85AE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1A85AE"/>
                </a:solidFill>
              </a:rPr>
              <a:t>n</a:t>
            </a:r>
            <a:r>
              <a:rPr lang="en-US" altLang="zh-CN" dirty="0" smtClean="0">
                <a:solidFill>
                  <a:srgbClr val="1A85AE"/>
                </a:solidFill>
              </a:rPr>
              <a:t>= c</a:t>
            </a:r>
            <a:r>
              <a:rPr lang="en-US" altLang="zh-CN" baseline="-25000" dirty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+ c</a:t>
            </a:r>
            <a:r>
              <a:rPr lang="en-US" altLang="zh-CN" baseline="-25000" dirty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(-1)</a:t>
            </a:r>
            <a:r>
              <a:rPr lang="en-US" altLang="zh-CN" baseline="30000" dirty="0">
                <a:solidFill>
                  <a:srgbClr val="1A85AE"/>
                </a:solidFill>
              </a:rPr>
              <a:t>n</a:t>
            </a:r>
            <a:r>
              <a:rPr lang="en-US" altLang="zh-CN" dirty="0" smtClean="0">
                <a:solidFill>
                  <a:srgbClr val="1A85AE"/>
                </a:solidFill>
              </a:rPr>
              <a:t> + c</a:t>
            </a:r>
            <a:r>
              <a:rPr lang="en-US" altLang="zh-CN" baseline="-25000" dirty="0">
                <a:solidFill>
                  <a:srgbClr val="1A85AE"/>
                </a:solidFill>
              </a:rPr>
              <a:t>3</a:t>
            </a:r>
            <a:r>
              <a:rPr lang="en-US" altLang="zh-CN" dirty="0" smtClean="0">
                <a:solidFill>
                  <a:srgbClr val="1A85AE"/>
                </a:solidFill>
              </a:rPr>
              <a:t>2</a:t>
            </a:r>
            <a:r>
              <a:rPr lang="en-US" altLang="zh-CN" baseline="30000" dirty="0">
                <a:solidFill>
                  <a:srgbClr val="1A85AE"/>
                </a:solidFill>
              </a:rPr>
              <a:t>n</a:t>
            </a:r>
            <a:r>
              <a:rPr lang="en-US" altLang="zh-CN" dirty="0" smtClean="0">
                <a:solidFill>
                  <a:srgbClr val="1A85AE"/>
                </a:solidFill>
              </a:rPr>
              <a:t> .  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426268" y="3675487"/>
            <a:ext cx="320952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由初值可得方程组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941947" y="4213786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+ 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 + 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3</a:t>
            </a:r>
            <a:r>
              <a:rPr lang="en-US" altLang="zh-CN" dirty="0" smtClean="0">
                <a:solidFill>
                  <a:srgbClr val="1A85AE"/>
                </a:solidFill>
              </a:rPr>
              <a:t> </a:t>
            </a:r>
            <a:r>
              <a:rPr lang="en-US" altLang="zh-CN" dirty="0">
                <a:solidFill>
                  <a:srgbClr val="1A85AE"/>
                </a:solidFill>
              </a:rPr>
              <a:t>= </a:t>
            </a:r>
            <a:r>
              <a:rPr lang="en-US" altLang="zh-CN" dirty="0" smtClean="0">
                <a:solidFill>
                  <a:srgbClr val="1A85AE"/>
                </a:solidFill>
              </a:rPr>
              <a:t>1  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941947" y="4752086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</a:t>
            </a:r>
            <a:r>
              <a:rPr lang="en-US" altLang="zh-CN" dirty="0">
                <a:solidFill>
                  <a:srgbClr val="1A85AE"/>
                </a:solidFill>
              </a:rPr>
              <a:t>–</a:t>
            </a:r>
            <a:r>
              <a:rPr lang="en-US" altLang="zh-CN" dirty="0" smtClean="0">
                <a:solidFill>
                  <a:srgbClr val="1A85AE"/>
                </a:solidFill>
              </a:rPr>
              <a:t> 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 + 2c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3</a:t>
            </a:r>
            <a:r>
              <a:rPr lang="en-US" altLang="zh-CN" dirty="0" smtClean="0">
                <a:solidFill>
                  <a:srgbClr val="1A85AE"/>
                </a:solidFill>
              </a:rPr>
              <a:t> </a:t>
            </a:r>
            <a:r>
              <a:rPr lang="en-US" altLang="zh-CN" dirty="0">
                <a:solidFill>
                  <a:srgbClr val="1A85AE"/>
                </a:solidFill>
              </a:rPr>
              <a:t>= </a:t>
            </a:r>
            <a:r>
              <a:rPr lang="en-US" altLang="zh-CN" dirty="0" smtClean="0">
                <a:solidFill>
                  <a:srgbClr val="1A85AE"/>
                </a:solidFill>
              </a:rPr>
              <a:t>2  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1941946" y="5290386"/>
            <a:ext cx="235892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+ 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 + 4c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3</a:t>
            </a:r>
            <a:r>
              <a:rPr lang="en-US" altLang="zh-CN" dirty="0" smtClean="0">
                <a:solidFill>
                  <a:srgbClr val="1A85AE"/>
                </a:solidFill>
              </a:rPr>
              <a:t> </a:t>
            </a:r>
            <a:r>
              <a:rPr lang="en-US" altLang="zh-CN" dirty="0">
                <a:solidFill>
                  <a:srgbClr val="1A85AE"/>
                </a:solidFill>
              </a:rPr>
              <a:t>= </a:t>
            </a:r>
            <a:r>
              <a:rPr lang="en-US" altLang="zh-CN" dirty="0" smtClean="0">
                <a:solidFill>
                  <a:srgbClr val="1A85AE"/>
                </a:solidFill>
              </a:rPr>
              <a:t>0  </a:t>
            </a:r>
            <a:endParaRPr lang="zh-CN" altLang="en-US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398556" y="5828686"/>
                <a:ext cx="4773267" cy="75742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因此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rgbClr val="1A85AE"/>
                    </a:solidFill>
                  </a:rPr>
                  <a:t>h</a:t>
                </a:r>
                <a:r>
                  <a:rPr lang="en-US" altLang="zh-CN" baseline="-25000" dirty="0" err="1" smtClean="0">
                    <a:solidFill>
                      <a:srgbClr val="1A85AE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= 2 </a:t>
                </a:r>
                <a:r>
                  <a:rPr lang="en-US" altLang="zh-CN" dirty="0">
                    <a:solidFill>
                      <a:srgbClr val="1A85AE"/>
                    </a:solidFill>
                  </a:rPr>
                  <a:t>–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1A85AE"/>
                    </a:solidFill>
                  </a:rPr>
                  <a:t>(-1)</a:t>
                </a:r>
                <a:r>
                  <a:rPr lang="en-US" altLang="zh-CN" baseline="30000" dirty="0">
                    <a:solidFill>
                      <a:srgbClr val="1A85AE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 </a:t>
                </a:r>
                <a:r>
                  <a:rPr lang="en-US" altLang="zh-CN" dirty="0">
                    <a:solidFill>
                      <a:srgbClr val="1A85AE"/>
                    </a:solidFill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1A85AE"/>
                    </a:solidFill>
                  </a:rPr>
                  <a:t>2</a:t>
                </a:r>
                <a:r>
                  <a:rPr lang="en-US" altLang="zh-CN" baseline="30000" dirty="0" smtClean="0">
                    <a:solidFill>
                      <a:srgbClr val="1A85AE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> .  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56" y="5828686"/>
                <a:ext cx="4773267" cy="757429"/>
              </a:xfrm>
              <a:prstGeom prst="rect">
                <a:avLst/>
              </a:prstGeom>
              <a:blipFill rotWithShape="0">
                <a:blip r:embed="rId2"/>
                <a:stretch>
                  <a:fillRect l="-2937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内容占位符 2"/>
          <p:cNvSpPr txBox="1">
            <a:spLocks/>
          </p:cNvSpPr>
          <p:nvPr/>
        </p:nvSpPr>
        <p:spPr>
          <a:xfrm>
            <a:off x="5183693" y="3675487"/>
            <a:ext cx="138147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1A85AE"/>
                </a:solidFill>
              </a:rPr>
              <a:t>解得</a:t>
            </a: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5699372" y="4213786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= 2  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5699372" y="4752086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2</a:t>
            </a:r>
            <a:r>
              <a:rPr lang="en-US" altLang="zh-CN" dirty="0" smtClean="0">
                <a:solidFill>
                  <a:srgbClr val="1A85AE"/>
                </a:solidFill>
              </a:rPr>
              <a:t> = – 2/3    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5699371" y="5290386"/>
            <a:ext cx="235892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c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3</a:t>
            </a:r>
            <a:r>
              <a:rPr lang="en-US" altLang="zh-CN" dirty="0" smtClean="0">
                <a:solidFill>
                  <a:srgbClr val="1A85AE"/>
                </a:solidFill>
              </a:rPr>
              <a:t> = </a:t>
            </a:r>
            <a:r>
              <a:rPr lang="en-US" altLang="zh-CN" dirty="0">
                <a:solidFill>
                  <a:srgbClr val="1A85AE"/>
                </a:solidFill>
              </a:rPr>
              <a:t>– </a:t>
            </a:r>
            <a:r>
              <a:rPr lang="en-US" altLang="zh-CN" dirty="0" smtClean="0">
                <a:solidFill>
                  <a:srgbClr val="1A85AE"/>
                </a:solidFill>
              </a:rPr>
              <a:t>1/3  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1648047" y="4492256"/>
            <a:ext cx="239232" cy="1190846"/>
          </a:xfrm>
          <a:prstGeom prst="leftBrace">
            <a:avLst/>
          </a:prstGeom>
          <a:ln w="19050">
            <a:solidFill>
              <a:srgbClr val="1A85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5452740" y="4447954"/>
            <a:ext cx="239232" cy="1190846"/>
          </a:xfrm>
          <a:prstGeom prst="leftBrace">
            <a:avLst/>
          </a:prstGeom>
          <a:ln w="19050">
            <a:solidFill>
              <a:srgbClr val="1A85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9" grpId="0" build="p"/>
      <p:bldP spid="20" grpId="0" build="p"/>
      <p:bldP spid="24" grpId="0" build="p"/>
      <p:bldP spid="25" grpId="0" build="p"/>
      <p:bldP spid="26" grpId="0" build="p"/>
      <p:bldP spid="29" grpId="0" build="p"/>
      <p:bldP spid="30" grpId="0" build="p"/>
      <p:bldP spid="33" grpId="0" build="p"/>
      <p:bldP spid="35" grpId="0" build="p"/>
      <p:bldP spid="36" grpId="0" build="p"/>
      <p:bldP spid="37" grpId="0" build="p"/>
      <p:bldP spid="7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</a:t>
            </a:r>
            <a:r>
              <a:rPr lang="zh-CN" altLang="en-US" dirty="0"/>
              <a:t>推关系和生成函数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线性</a:t>
            </a:r>
            <a:r>
              <a:rPr lang="zh-CN" altLang="en-US" dirty="0"/>
              <a:t>齐次递推关系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非</a:t>
            </a:r>
            <a:r>
              <a:rPr lang="zh-CN" altLang="en-US" dirty="0"/>
              <a:t>齐次递推关系</a:t>
            </a:r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普通型生成函数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指数型生成函数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 一个几何例子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7601005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例：由字母</a:t>
            </a:r>
            <a:r>
              <a:rPr lang="en-US" altLang="zh-CN" dirty="0" smtClean="0"/>
              <a:t>a, b, c</a:t>
            </a:r>
            <a:r>
              <a:rPr lang="zh-CN" altLang="en-US" dirty="0" smtClean="0"/>
              <a:t>组成的长度为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的单词，不允许两个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连续出现，这样的单词有多少种？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8235" y="1987118"/>
            <a:ext cx="692442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解：假设满足条件的长度为</a:t>
            </a:r>
            <a:r>
              <a:rPr lang="en-US" altLang="zh-CN" dirty="0" smtClean="0">
                <a:solidFill>
                  <a:srgbClr val="2683C6"/>
                </a:solidFill>
              </a:rPr>
              <a:t>n</a:t>
            </a:r>
            <a:r>
              <a:rPr lang="zh-CN" altLang="en-US" dirty="0" smtClean="0">
                <a:solidFill>
                  <a:srgbClr val="2683C6"/>
                </a:solidFill>
              </a:rPr>
              <a:t>的单词有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zh-CN" altLang="en-US" dirty="0" smtClean="0">
                <a:solidFill>
                  <a:srgbClr val="2683C6"/>
                </a:solidFill>
              </a:rPr>
              <a:t>个。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414972" y="3087984"/>
            <a:ext cx="650096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1. </a:t>
            </a:r>
            <a:r>
              <a:rPr lang="zh-CN" altLang="en-US" dirty="0" smtClean="0">
                <a:solidFill>
                  <a:srgbClr val="2683C6"/>
                </a:solidFill>
              </a:rPr>
              <a:t>以</a:t>
            </a:r>
            <a:r>
              <a:rPr lang="en-US" altLang="zh-CN" dirty="0" smtClean="0">
                <a:solidFill>
                  <a:srgbClr val="2683C6"/>
                </a:solidFill>
              </a:rPr>
              <a:t>a</a:t>
            </a:r>
            <a:r>
              <a:rPr lang="zh-CN" altLang="en-US" dirty="0" smtClean="0">
                <a:solidFill>
                  <a:srgbClr val="2683C6"/>
                </a:solidFill>
              </a:rPr>
              <a:t>开头，那么接下来只能是</a:t>
            </a:r>
            <a:r>
              <a:rPr lang="en-US" altLang="zh-CN" dirty="0" smtClean="0">
                <a:solidFill>
                  <a:srgbClr val="2683C6"/>
                </a:solidFill>
              </a:rPr>
              <a:t>b, c</a:t>
            </a:r>
            <a:r>
              <a:rPr lang="zh-CN" altLang="en-US" dirty="0" smtClean="0">
                <a:solidFill>
                  <a:srgbClr val="2683C6"/>
                </a:solidFill>
              </a:rPr>
              <a:t>，有</a:t>
            </a:r>
            <a:r>
              <a:rPr lang="en-US" altLang="zh-CN" dirty="0" smtClean="0">
                <a:solidFill>
                  <a:srgbClr val="2683C6"/>
                </a:solidFill>
              </a:rPr>
              <a:t>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n-2</a:t>
            </a:r>
            <a:r>
              <a:rPr lang="zh-CN" altLang="en-US" dirty="0" smtClean="0">
                <a:solidFill>
                  <a:srgbClr val="2683C6"/>
                </a:solidFill>
              </a:rPr>
              <a:t>个；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414972" y="3626284"/>
            <a:ext cx="650096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2. </a:t>
            </a:r>
            <a:r>
              <a:rPr lang="zh-CN" altLang="en-US" dirty="0" smtClean="0">
                <a:solidFill>
                  <a:srgbClr val="2683C6"/>
                </a:solidFill>
              </a:rPr>
              <a:t>以</a:t>
            </a:r>
            <a:r>
              <a:rPr lang="en-US" altLang="zh-CN" dirty="0" err="1" smtClean="0">
                <a:solidFill>
                  <a:srgbClr val="2683C6"/>
                </a:solidFill>
              </a:rPr>
              <a:t>b,c</a:t>
            </a:r>
            <a:r>
              <a:rPr lang="zh-CN" altLang="en-US" dirty="0" smtClean="0">
                <a:solidFill>
                  <a:srgbClr val="2683C6"/>
                </a:solidFill>
              </a:rPr>
              <a:t>开头，有</a:t>
            </a:r>
            <a:r>
              <a:rPr lang="en-US" altLang="zh-CN" dirty="0" smtClean="0">
                <a:solidFill>
                  <a:srgbClr val="2683C6"/>
                </a:solidFill>
              </a:rPr>
              <a:t>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</a:t>
            </a:r>
            <a:r>
              <a:rPr lang="zh-CN" altLang="en-US" dirty="0" smtClean="0">
                <a:solidFill>
                  <a:srgbClr val="2683C6"/>
                </a:solidFill>
              </a:rPr>
              <a:t>个</a:t>
            </a:r>
            <a:r>
              <a:rPr lang="en-US" altLang="zh-CN" dirty="0" smtClean="0">
                <a:solidFill>
                  <a:srgbClr val="2683C6"/>
                </a:solidFill>
              </a:rPr>
              <a:t>.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414973" y="2497272"/>
            <a:ext cx="430686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这样的单词分两类：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414972" y="4208339"/>
            <a:ext cx="6782299" cy="6057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递推关系</a:t>
            </a:r>
            <a:r>
              <a:rPr lang="en-US" altLang="zh-CN" dirty="0" smtClean="0">
                <a:solidFill>
                  <a:srgbClr val="2683C6"/>
                </a:solidFill>
              </a:rPr>
              <a:t>        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</a:t>
            </a:r>
            <a:r>
              <a:rPr lang="en-US" altLang="zh-CN" dirty="0" smtClean="0">
                <a:solidFill>
                  <a:srgbClr val="2683C6"/>
                </a:solidFill>
              </a:rPr>
              <a:t>+ 2h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n-2</a:t>
            </a:r>
            <a:r>
              <a:rPr lang="en-US" altLang="zh-CN" dirty="0" smtClean="0">
                <a:solidFill>
                  <a:srgbClr val="2683C6"/>
                </a:solidFill>
              </a:rPr>
              <a:t> (n≥2)</a:t>
            </a: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414972" y="4733782"/>
            <a:ext cx="5730107" cy="6057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初值   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0</a:t>
            </a:r>
            <a:r>
              <a:rPr lang="en-US" altLang="zh-CN" dirty="0" smtClean="0">
                <a:solidFill>
                  <a:srgbClr val="2683C6"/>
                </a:solidFill>
              </a:rPr>
              <a:t> = 1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=3.</a:t>
            </a:r>
          </a:p>
        </p:txBody>
      </p:sp>
    </p:spTree>
    <p:extLst>
      <p:ext uri="{BB962C8B-B14F-4D97-AF65-F5344CB8AC3E}">
        <p14:creationId xmlns:p14="http://schemas.microsoft.com/office/powerpoint/2010/main" val="2459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9" grpId="0" build="p"/>
      <p:bldP spid="20" grpId="0" build="p"/>
      <p:bldP spid="21" grpId="0" build="p"/>
      <p:bldP spid="22" grpId="0" build="p"/>
      <p:bldP spid="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61612" y="1816039"/>
            <a:ext cx="533979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特征方程为   </a:t>
            </a:r>
            <a:r>
              <a:rPr lang="en-US" altLang="zh-CN" dirty="0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 – 2x – 2 = 0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dirty="0">
              <a:solidFill>
                <a:srgbClr val="2683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889324" y="2354339"/>
                <a:ext cx="4719352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2683C6"/>
                    </a:solidFill>
                  </a:rPr>
                  <a:t>解得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x</a:t>
                </a:r>
                <a:r>
                  <a:rPr lang="en-US" altLang="zh-CN" baseline="-25000" dirty="0" smtClean="0">
                    <a:solidFill>
                      <a:srgbClr val="2683C6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= 1+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dirty="0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, x</a:t>
                </a:r>
                <a:r>
                  <a:rPr lang="en-US" altLang="zh-CN" baseline="-25000" dirty="0" smtClean="0">
                    <a:solidFill>
                      <a:srgbClr val="2683C6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= 1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2683C6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2683C6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 </a:t>
                </a:r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4" y="2354339"/>
                <a:ext cx="4719352" cy="509676"/>
              </a:xfrm>
              <a:prstGeom prst="rect">
                <a:avLst/>
              </a:prstGeom>
              <a:blipFill rotWithShape="0">
                <a:blip r:embed="rId2"/>
                <a:stretch>
                  <a:fillRect l="-2972" b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889323" y="2892639"/>
                <a:ext cx="5947411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2683C6"/>
                    </a:solidFill>
                  </a:rPr>
                  <a:t>于是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rgbClr val="2683C6"/>
                    </a:solidFill>
                  </a:rPr>
                  <a:t>h</a:t>
                </a:r>
                <a:r>
                  <a:rPr lang="en-US" altLang="zh-CN" baseline="-25000" dirty="0" err="1" smtClean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= c</a:t>
                </a:r>
                <a:r>
                  <a:rPr lang="en-US" altLang="zh-CN" baseline="-25000" dirty="0">
                    <a:solidFill>
                      <a:srgbClr val="2683C6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(1+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)</a:t>
                </a:r>
                <a:r>
                  <a:rPr lang="en-US" altLang="zh-CN" baseline="30000" dirty="0" smtClean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+ c</a:t>
                </a:r>
                <a:r>
                  <a:rPr lang="en-US" altLang="zh-CN" baseline="-25000" dirty="0">
                    <a:solidFill>
                      <a:srgbClr val="2683C6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(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1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)</a:t>
                </a:r>
                <a:r>
                  <a:rPr lang="en-US" altLang="zh-CN" baseline="30000" dirty="0" smtClean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.  </a:t>
                </a:r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3" y="2892639"/>
                <a:ext cx="5947411" cy="509676"/>
              </a:xfrm>
              <a:prstGeom prst="rect">
                <a:avLst/>
              </a:prstGeom>
              <a:blipFill rotWithShape="0">
                <a:blip r:embed="rId3"/>
                <a:stretch>
                  <a:fillRect l="-2357" b="-33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内容占位符 2"/>
          <p:cNvSpPr txBox="1">
            <a:spLocks/>
          </p:cNvSpPr>
          <p:nvPr/>
        </p:nvSpPr>
        <p:spPr>
          <a:xfrm>
            <a:off x="889324" y="3430939"/>
            <a:ext cx="320952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由初值可得方程组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405003" y="3969238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 +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 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1  </a:t>
            </a:r>
            <a:endParaRPr lang="zh-CN" altLang="en-US" dirty="0">
              <a:solidFill>
                <a:srgbClr val="2683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1405003" y="4507538"/>
                <a:ext cx="3757424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c</a:t>
                </a:r>
                <a:r>
                  <a:rPr lang="en-US" altLang="zh-CN" baseline="-25000" dirty="0">
                    <a:solidFill>
                      <a:srgbClr val="2683C6"/>
                    </a:solidFill>
                  </a:rPr>
                  <a:t>1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 (1+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)+ 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c</a:t>
                </a:r>
                <a:r>
                  <a:rPr lang="en-US" altLang="zh-CN" baseline="-25000" dirty="0">
                    <a:solidFill>
                      <a:srgbClr val="2683C6"/>
                    </a:solidFill>
                  </a:rPr>
                  <a:t>2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(1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)</a:t>
                </a:r>
                <a:r>
                  <a:rPr lang="en-US" altLang="zh-CN" baseline="30000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= 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3  </a:t>
                </a:r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03" y="4507538"/>
                <a:ext cx="3757424" cy="509676"/>
              </a:xfrm>
              <a:prstGeom prst="rect">
                <a:avLst/>
              </a:prstGeom>
              <a:blipFill rotWithShape="0">
                <a:blip r:embed="rId4"/>
                <a:stretch>
                  <a:fillRect l="-3728" r="-324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889323" y="5178891"/>
                <a:ext cx="6873574" cy="83911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2683C6"/>
                    </a:solidFill>
                  </a:rPr>
                  <a:t>因此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rgbClr val="2683C6"/>
                    </a:solidFill>
                  </a:rPr>
                  <a:t>h</a:t>
                </a:r>
                <a:r>
                  <a:rPr lang="en-US" altLang="zh-CN" baseline="-25000" dirty="0" err="1" smtClean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dirty="0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altLang="zh-CN" b="1" i="1" dirty="0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(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1+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)</a:t>
                </a:r>
                <a:r>
                  <a:rPr lang="en-US" altLang="zh-CN" baseline="30000" dirty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dirty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den>
                    </m:f>
                    <m:r>
                      <a:rPr lang="en-US" altLang="zh-CN" i="1" dirty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2683C6"/>
                    </a:solidFill>
                  </a:rPr>
                  <a:t>(1 –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2683C6"/>
                    </a:solidFill>
                  </a:rPr>
                  <a:t>)</a:t>
                </a:r>
                <a:r>
                  <a:rPr lang="en-US" altLang="zh-CN" baseline="30000" dirty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.  </a:t>
                </a:r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3" y="5178891"/>
                <a:ext cx="6873574" cy="839115"/>
              </a:xfrm>
              <a:prstGeom prst="rect">
                <a:avLst/>
              </a:prstGeom>
              <a:blipFill rotWithShape="0">
                <a:blip r:embed="rId5"/>
                <a:stretch>
                  <a:fillRect l="-2041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内容占位符 2"/>
          <p:cNvSpPr txBox="1">
            <a:spLocks/>
          </p:cNvSpPr>
          <p:nvPr/>
        </p:nvSpPr>
        <p:spPr>
          <a:xfrm>
            <a:off x="4646749" y="3430939"/>
            <a:ext cx="138147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2683C6"/>
                </a:solidFill>
              </a:rPr>
              <a:t>解得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2"/>
              <p:cNvSpPr txBox="1">
                <a:spLocks/>
              </p:cNvSpPr>
              <p:nvPr/>
            </p:nvSpPr>
            <p:spPr>
              <a:xfrm>
                <a:off x="5442037" y="3929992"/>
                <a:ext cx="2819462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c</a:t>
                </a:r>
                <a:r>
                  <a:rPr lang="en-US" altLang="zh-CN" baseline="-25000" dirty="0" smtClean="0">
                    <a:solidFill>
                      <a:srgbClr val="2683C6"/>
                    </a:solidFill>
                  </a:rPr>
                  <a:t>1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= 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2+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)/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3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37" y="3929992"/>
                <a:ext cx="2819462" cy="509676"/>
              </a:xfrm>
              <a:prstGeom prst="rect">
                <a:avLst/>
              </a:prstGeom>
              <a:blipFill rotWithShape="0">
                <a:blip r:embed="rId6"/>
                <a:stretch>
                  <a:fillRect l="-4978" b="-30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2"/>
              <p:cNvSpPr txBox="1">
                <a:spLocks/>
              </p:cNvSpPr>
              <p:nvPr/>
            </p:nvSpPr>
            <p:spPr>
              <a:xfrm>
                <a:off x="5442036" y="4468292"/>
                <a:ext cx="2819462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c</a:t>
                </a:r>
                <a:r>
                  <a:rPr lang="en-US" altLang="zh-CN" baseline="-25000" dirty="0" smtClean="0">
                    <a:solidFill>
                      <a:srgbClr val="2683C6"/>
                    </a:solidFill>
                  </a:rPr>
                  <a:t>2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= </a:t>
                </a:r>
                <a:r>
                  <a:rPr lang="en-US" altLang="zh-CN" dirty="0" smtClean="0">
                    <a:solidFill>
                      <a:srgbClr val="2683C6"/>
                    </a:solidFill>
                  </a:rPr>
                  <a:t>(–2</a:t>
                </a:r>
                <a:r>
                  <a:rPr lang="en-US" altLang="zh-CN" dirty="0">
                    <a:solidFill>
                      <a:srgbClr val="2683C6"/>
                    </a:solidFill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dirty="0">
                    <a:solidFill>
                      <a:srgbClr val="2683C6"/>
                    </a:solidFill>
                  </a:rPr>
                  <a:t>)/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3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36" y="4468292"/>
                <a:ext cx="2819462" cy="509676"/>
              </a:xfrm>
              <a:prstGeom prst="rect">
                <a:avLst/>
              </a:prstGeom>
              <a:blipFill rotWithShape="0">
                <a:blip r:embed="rId7"/>
                <a:stretch>
                  <a:fillRect l="-497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内容占位符 2"/>
          <p:cNvSpPr txBox="1">
            <a:spLocks/>
          </p:cNvSpPr>
          <p:nvPr/>
        </p:nvSpPr>
        <p:spPr>
          <a:xfrm>
            <a:off x="889324" y="676616"/>
            <a:ext cx="6782299" cy="6057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递推关系</a:t>
            </a:r>
            <a:r>
              <a:rPr lang="en-US" altLang="zh-CN" dirty="0" smtClean="0">
                <a:solidFill>
                  <a:srgbClr val="2683C6"/>
                </a:solidFill>
              </a:rPr>
              <a:t>        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</a:t>
            </a:r>
            <a:r>
              <a:rPr lang="en-US" altLang="zh-CN" dirty="0" smtClean="0">
                <a:solidFill>
                  <a:srgbClr val="2683C6"/>
                </a:solidFill>
              </a:rPr>
              <a:t>+ 2h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n-2</a:t>
            </a:r>
            <a:r>
              <a:rPr lang="en-US" altLang="zh-CN" dirty="0" smtClean="0">
                <a:solidFill>
                  <a:srgbClr val="2683C6"/>
                </a:solidFill>
              </a:rPr>
              <a:t> (n≥2)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889324" y="1202059"/>
            <a:ext cx="5730107" cy="6057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初值   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0</a:t>
            </a:r>
            <a:r>
              <a:rPr lang="en-US" altLang="zh-CN" dirty="0" smtClean="0">
                <a:solidFill>
                  <a:srgbClr val="2683C6"/>
                </a:solidFill>
              </a:rPr>
              <a:t> = 1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=3.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201479" y="4194545"/>
            <a:ext cx="191386" cy="760227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5229447" y="4160876"/>
            <a:ext cx="191386" cy="760227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 build="p"/>
      <p:bldP spid="20" grpId="0" build="p"/>
      <p:bldP spid="24" grpId="0" build="p"/>
      <p:bldP spid="25" grpId="0" build="p"/>
      <p:bldP spid="26" grpId="0" build="p"/>
      <p:bldP spid="30" grpId="0" build="p"/>
      <p:bldP spid="33" grpId="0" build="p"/>
      <p:bldP spid="35" grpId="0" build="p"/>
      <p:bldP spid="36" grpId="0" build="p"/>
      <p:bldP spid="23" grpId="0" build="p"/>
      <p:bldP spid="27" grpId="0" build="p"/>
      <p:bldP spid="18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6782299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例：对初值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 a, 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= </a:t>
            </a:r>
            <a:r>
              <a:rPr lang="en-US" altLang="zh-CN" dirty="0" smtClean="0"/>
              <a:t>b(</a:t>
            </a:r>
            <a:r>
              <a:rPr lang="en-US" altLang="zh-CN" dirty="0" smtClean="0">
                <a:ea typeface="Cambria Math" panose="02040503050406030204" pitchFamily="18" charset="0"/>
              </a:rPr>
              <a:t>≠</a:t>
            </a:r>
            <a:r>
              <a:rPr lang="en-US" altLang="zh-CN" dirty="0" smtClean="0"/>
              <a:t>2a)</a:t>
            </a:r>
            <a:r>
              <a:rPr lang="zh-CN" altLang="en-US" dirty="0" smtClean="0"/>
              <a:t>，求解递推关系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 = 4h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smtClean="0"/>
              <a:t>4h</a:t>
            </a:r>
            <a:r>
              <a:rPr lang="en-US" altLang="zh-CN" baseline="-25000" dirty="0" smtClean="0"/>
              <a:t>n-2                </a:t>
            </a:r>
            <a:r>
              <a:rPr lang="en-US" altLang="zh-CN" dirty="0" smtClean="0"/>
              <a:t>(n≥2)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2031" y="2060587"/>
            <a:ext cx="61399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解：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488935" y="2060587"/>
            <a:ext cx="533979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特征方程为   </a:t>
            </a:r>
            <a:r>
              <a:rPr lang="en-US" altLang="zh-CN" dirty="0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 – 4x + 4 = 0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16647" y="2598887"/>
            <a:ext cx="471935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解得</a:t>
            </a:r>
            <a:r>
              <a:rPr lang="en-US" altLang="zh-CN" dirty="0" smtClean="0">
                <a:solidFill>
                  <a:srgbClr val="2683C6"/>
                </a:solidFill>
              </a:rPr>
              <a:t> x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>
                <a:solidFill>
                  <a:srgbClr val="2683C6"/>
                </a:solidFill>
              </a:rPr>
              <a:t>= x</a:t>
            </a:r>
            <a:r>
              <a:rPr lang="en-US" altLang="zh-CN" baseline="-25000" dirty="0">
                <a:solidFill>
                  <a:srgbClr val="2683C6"/>
                </a:solidFill>
              </a:rPr>
              <a:t>2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r>
              <a:rPr lang="en-US" altLang="zh-CN" dirty="0" smtClean="0">
                <a:solidFill>
                  <a:srgbClr val="2683C6"/>
                </a:solidFill>
              </a:rPr>
              <a:t> 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516646" y="3137187"/>
            <a:ext cx="496921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2683C6"/>
                </a:solidFill>
              </a:rPr>
              <a:t>那么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=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+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zh-CN" altLang="en-US" dirty="0" smtClean="0">
                <a:solidFill>
                  <a:srgbClr val="2683C6"/>
                </a:solidFill>
              </a:rPr>
              <a:t>成立吗？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516646" y="3726434"/>
            <a:ext cx="320952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由初值可得方程组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032325" y="4264733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 +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 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a 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931315" y="4764875"/>
            <a:ext cx="1965518" cy="5088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 (c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>
                <a:solidFill>
                  <a:srgbClr val="2683C6"/>
                </a:solidFill>
              </a:rPr>
              <a:t>+ </a:t>
            </a:r>
            <a:r>
              <a:rPr lang="en-US" altLang="zh-CN" dirty="0" smtClean="0">
                <a:solidFill>
                  <a:srgbClr val="2683C6"/>
                </a:solidFill>
              </a:rPr>
              <a:t>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)2= b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r>
              <a:rPr lang="en-US" altLang="zh-CN" dirty="0" smtClean="0">
                <a:solidFill>
                  <a:srgbClr val="2683C6"/>
                </a:solidFill>
              </a:rPr>
              <a:t> 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3876323" y="4736252"/>
            <a:ext cx="1961973" cy="5088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zh-CN" altLang="en-US" dirty="0" smtClean="0">
                <a:solidFill>
                  <a:srgbClr val="2683C6"/>
                </a:solidFill>
              </a:rPr>
              <a:t>与</a:t>
            </a:r>
            <a:r>
              <a:rPr lang="en-US" altLang="zh-CN" dirty="0" smtClean="0">
                <a:solidFill>
                  <a:srgbClr val="2683C6"/>
                </a:solidFill>
              </a:rPr>
              <a:t>b</a:t>
            </a:r>
            <a:r>
              <a:rPr lang="en-US" altLang="zh-CN" dirty="0" smtClean="0">
                <a:solidFill>
                  <a:srgbClr val="2683C6"/>
                </a:solidFill>
                <a:ea typeface="Cambria Math" panose="02040503050406030204" pitchFamily="18" charset="0"/>
              </a:rPr>
              <a:t>≠</a:t>
            </a:r>
            <a:r>
              <a:rPr lang="en-US" altLang="zh-CN" dirty="0" smtClean="0">
                <a:solidFill>
                  <a:srgbClr val="2683C6"/>
                </a:solidFill>
              </a:rPr>
              <a:t>2a</a:t>
            </a:r>
            <a:r>
              <a:rPr lang="zh-CN" altLang="en-US" dirty="0" smtClean="0">
                <a:solidFill>
                  <a:srgbClr val="2683C6"/>
                </a:solidFill>
              </a:rPr>
              <a:t>矛盾。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88300" y="5354122"/>
            <a:ext cx="496921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所以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=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+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zh-CN" altLang="en-US" dirty="0" smtClean="0">
                <a:solidFill>
                  <a:srgbClr val="2683C6"/>
                </a:solidFill>
              </a:rPr>
              <a:t>不是通解。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6" name="云形标注 25"/>
          <p:cNvSpPr/>
          <p:nvPr/>
        </p:nvSpPr>
        <p:spPr>
          <a:xfrm>
            <a:off x="4166480" y="2657364"/>
            <a:ext cx="4499055" cy="2295872"/>
          </a:xfrm>
          <a:prstGeom prst="cloudCallout">
            <a:avLst>
              <a:gd name="adj1" fmla="val -31411"/>
              <a:gd name="adj2" fmla="val 6850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问题：</a:t>
            </a:r>
            <a:r>
              <a:rPr lang="en-US" altLang="zh-CN" sz="24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/>
            </a:r>
            <a:br>
              <a:rPr lang="en-US" altLang="zh-CN" sz="24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</a:br>
            <a:r>
              <a:rPr lang="zh-CN" altLang="en-US" sz="24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那么当解是重根时，通解是什么样的呢？</a:t>
            </a:r>
            <a:endParaRPr lang="en-US" altLang="zh-CN" sz="2400" b="1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1834117" y="4444410"/>
            <a:ext cx="191386" cy="760227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9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24" grpId="0" build="p"/>
      <p:bldP spid="25" grpId="0" build="p"/>
      <p:bldP spid="26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带重根的解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53302"/>
                <a:ext cx="7488086" cy="56348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是常</a:t>
                </a:r>
                <a:r>
                  <a:rPr lang="zh-CN" altLang="en-US" dirty="0"/>
                  <a:t>系数线性齐次递推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53302"/>
                <a:ext cx="7488086" cy="563485"/>
              </a:xfrm>
              <a:blipFill rotWithShape="0">
                <a:blip r:embed="rId2"/>
                <a:stretch>
                  <a:fillRect l="-733" t="-65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1029923" y="4350805"/>
                <a:ext cx="7290055" cy="64597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sSubSup>
                        <m:sSub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23" y="4350805"/>
                <a:ext cx="7290055" cy="6459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>
          <a:xfrm>
            <a:off x="805973" y="4968113"/>
            <a:ext cx="7224823" cy="54146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这个递推关系的通解是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111880" y="2746916"/>
                <a:ext cx="7290055" cy="63361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80" y="2746916"/>
                <a:ext cx="7290055" cy="633619"/>
              </a:xfrm>
              <a:prstGeom prst="rect">
                <a:avLst/>
              </a:prstGeom>
              <a:blipFill rotWithShape="0"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805973" y="3285199"/>
            <a:ext cx="7290055" cy="59719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的特征方程的互不相同的根。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548134" y="3838002"/>
                <a:ext cx="8011075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    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是特征方程的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/>
                  <a:t>重根，那么它对</a:t>
                </a:r>
                <a:r>
                  <a:rPr lang="zh-CN" altLang="en-US" dirty="0"/>
                  <a:t>应</a:t>
                </a:r>
                <a:r>
                  <a:rPr lang="zh-CN" altLang="en-US" dirty="0" smtClean="0"/>
                  <a:t>通解中的部分是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4" y="3838002"/>
                <a:ext cx="8011075" cy="594537"/>
              </a:xfrm>
              <a:prstGeom prst="rect">
                <a:avLst/>
              </a:prstGeom>
              <a:blipFill rotWithShape="0">
                <a:blip r:embed="rId5"/>
                <a:stretch>
                  <a:fillRect r="-609" b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395893" y="5509582"/>
                <a:ext cx="6078795" cy="70175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93" y="5509582"/>
                <a:ext cx="6078795" cy="7017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7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9" grpId="0" build="p"/>
      <p:bldP spid="10" grpId="0" build="p"/>
      <p:bldP spid="11" grpId="0" build="p"/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6782299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例：对初值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 a, 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= </a:t>
            </a:r>
            <a:r>
              <a:rPr lang="en-US" altLang="zh-CN" dirty="0" smtClean="0"/>
              <a:t>b(</a:t>
            </a:r>
            <a:r>
              <a:rPr lang="en-US" altLang="zh-CN" dirty="0" smtClean="0">
                <a:ea typeface="Cambria Math" panose="02040503050406030204" pitchFamily="18" charset="0"/>
              </a:rPr>
              <a:t>≠</a:t>
            </a:r>
            <a:r>
              <a:rPr lang="en-US" altLang="zh-CN" dirty="0" smtClean="0"/>
              <a:t>2a)</a:t>
            </a:r>
            <a:r>
              <a:rPr lang="zh-CN" altLang="en-US" dirty="0" smtClean="0"/>
              <a:t>，求解递推关系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 = 4h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smtClean="0"/>
              <a:t>4h</a:t>
            </a:r>
            <a:r>
              <a:rPr lang="en-US" altLang="zh-CN" baseline="-25000" dirty="0" smtClean="0"/>
              <a:t>n-2                </a:t>
            </a:r>
            <a:r>
              <a:rPr lang="en-US" altLang="zh-CN" dirty="0" smtClean="0"/>
              <a:t>(n≥2)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2031" y="2060587"/>
            <a:ext cx="61399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解：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488935" y="2060587"/>
            <a:ext cx="533979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特征方程为   </a:t>
            </a:r>
            <a:r>
              <a:rPr lang="en-US" altLang="zh-CN" dirty="0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 – 4x + 4 = 0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16647" y="2598887"/>
            <a:ext cx="471935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解得</a:t>
            </a:r>
            <a:r>
              <a:rPr lang="en-US" altLang="zh-CN" dirty="0" smtClean="0">
                <a:solidFill>
                  <a:srgbClr val="2683C6"/>
                </a:solidFill>
              </a:rPr>
              <a:t> x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>
                <a:solidFill>
                  <a:srgbClr val="2683C6"/>
                </a:solidFill>
              </a:rPr>
              <a:t>= x</a:t>
            </a:r>
            <a:r>
              <a:rPr lang="en-US" altLang="zh-CN" baseline="-25000" dirty="0">
                <a:solidFill>
                  <a:srgbClr val="2683C6"/>
                </a:solidFill>
              </a:rPr>
              <a:t>2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r>
              <a:rPr lang="en-US" altLang="zh-CN" dirty="0" smtClean="0">
                <a:solidFill>
                  <a:srgbClr val="2683C6"/>
                </a:solidFill>
              </a:rPr>
              <a:t> 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516646" y="3137187"/>
            <a:ext cx="496921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令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=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+ 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n2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516646" y="3726434"/>
            <a:ext cx="320952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由初值可得方程组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032325" y="4264733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 = a 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931315" y="4764875"/>
            <a:ext cx="1965518" cy="5088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 (c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>
                <a:solidFill>
                  <a:srgbClr val="2683C6"/>
                </a:solidFill>
              </a:rPr>
              <a:t>+ </a:t>
            </a:r>
            <a:r>
              <a:rPr lang="en-US" altLang="zh-CN" dirty="0" smtClean="0">
                <a:solidFill>
                  <a:srgbClr val="2683C6"/>
                </a:solidFill>
              </a:rPr>
              <a:t>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)2= b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88300" y="5354122"/>
            <a:ext cx="496921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所以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= a2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>
                <a:solidFill>
                  <a:srgbClr val="2683C6"/>
                </a:solidFill>
              </a:rPr>
              <a:t>+ (b – </a:t>
            </a:r>
            <a:r>
              <a:rPr lang="en-US" altLang="zh-CN" dirty="0" smtClean="0">
                <a:solidFill>
                  <a:srgbClr val="2683C6"/>
                </a:solidFill>
              </a:rPr>
              <a:t>2a)2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n-1 </a:t>
            </a:r>
            <a:r>
              <a:rPr lang="zh-CN" altLang="en-US" dirty="0" smtClean="0">
                <a:solidFill>
                  <a:srgbClr val="2683C6"/>
                </a:solidFill>
              </a:rPr>
              <a:t>。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481358" y="3726434"/>
            <a:ext cx="320952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解得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896027" y="4260494"/>
            <a:ext cx="22059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 = a 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4896027" y="4764875"/>
            <a:ext cx="1965518" cy="50887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c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= </a:t>
            </a:r>
            <a:r>
              <a:rPr lang="en-US" altLang="zh-CN" dirty="0">
                <a:solidFill>
                  <a:srgbClr val="2683C6"/>
                </a:solidFill>
              </a:rPr>
              <a:t>(b – </a:t>
            </a:r>
            <a:r>
              <a:rPr lang="en-US" altLang="zh-CN" dirty="0" smtClean="0">
                <a:solidFill>
                  <a:srgbClr val="2683C6"/>
                </a:solidFill>
              </a:rPr>
              <a:t>2a)/2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1834117" y="4444410"/>
            <a:ext cx="191386" cy="760227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4687195" y="4432004"/>
            <a:ext cx="191386" cy="760227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25" grpId="0" build="p"/>
      <p:bldP spid="18" grpId="0" build="p"/>
      <p:bldP spid="19" grpId="0" build="p"/>
      <p:bldP spid="20" grpId="0" build="p"/>
      <p:bldP spid="21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698" y="630679"/>
            <a:ext cx="7818972" cy="129058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例：对初值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= 1, h</a:t>
            </a:r>
            <a:r>
              <a:rPr lang="en-US" altLang="zh-CN" baseline="-25000" dirty="0"/>
              <a:t>1</a:t>
            </a:r>
            <a:r>
              <a:rPr lang="en-US" altLang="zh-CN" dirty="0"/>
              <a:t>= 0,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 </a:t>
            </a:r>
            <a:r>
              <a:rPr lang="en-US" altLang="zh-CN" dirty="0"/>
              <a:t>1,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 2</a:t>
            </a:r>
            <a:r>
              <a:rPr lang="zh-CN" altLang="en-US" dirty="0" smtClean="0"/>
              <a:t>，求解递推关系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–h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+ 3h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 + 5h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+ 2h</a:t>
            </a:r>
            <a:r>
              <a:rPr lang="en-US" altLang="zh-CN" baseline="-25000" dirty="0" smtClean="0"/>
              <a:t>n-2               </a:t>
            </a:r>
            <a:r>
              <a:rPr lang="en-US" altLang="zh-CN" dirty="0" smtClean="0"/>
              <a:t>(n≥4)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46971" y="1911731"/>
            <a:ext cx="61399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解：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360968" y="1870037"/>
            <a:ext cx="533979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特征方程为   </a:t>
            </a:r>
            <a:r>
              <a:rPr lang="en-US" altLang="zh-CN" sz="2200" dirty="0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+ 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 – 3x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 </a:t>
            </a:r>
            <a:r>
              <a:rPr lang="en-US" altLang="zh-CN" sz="2200" dirty="0" smtClean="0">
                <a:solidFill>
                  <a:srgbClr val="2683C6"/>
                </a:solidFill>
              </a:rPr>
              <a:t>– 5x – 2 = 0</a:t>
            </a:r>
            <a:r>
              <a:rPr lang="zh-CN" altLang="en-US" sz="2200" dirty="0" smtClean="0">
                <a:solidFill>
                  <a:srgbClr val="2683C6"/>
                </a:solidFill>
              </a:rPr>
              <a:t>，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431587" y="2340238"/>
            <a:ext cx="471935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解得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x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1</a:t>
            </a:r>
            <a:r>
              <a:rPr lang="en-US" altLang="zh-CN" sz="2200" dirty="0">
                <a:solidFill>
                  <a:srgbClr val="2683C6"/>
                </a:solidFill>
              </a:rPr>
              <a:t>= x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2</a:t>
            </a:r>
            <a:r>
              <a:rPr lang="en-US" altLang="zh-CN" sz="2200" dirty="0">
                <a:solidFill>
                  <a:srgbClr val="2683C6"/>
                </a:solidFill>
              </a:rPr>
              <a:t>= </a:t>
            </a:r>
            <a:r>
              <a:rPr lang="en-US" altLang="zh-CN" sz="2200" dirty="0" smtClean="0">
                <a:solidFill>
                  <a:srgbClr val="2683C6"/>
                </a:solidFill>
              </a:rPr>
              <a:t>x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=</a:t>
            </a:r>
            <a:r>
              <a:rPr lang="en-US" altLang="zh-CN" sz="2200" dirty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–1,  x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</a:rPr>
              <a:t>= 2.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31586" y="2810439"/>
            <a:ext cx="6541648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令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1</a:t>
            </a:r>
            <a:r>
              <a:rPr lang="en-US" altLang="zh-CN" sz="2200" dirty="0">
                <a:solidFill>
                  <a:srgbClr val="2683C6"/>
                </a:solidFill>
              </a:rPr>
              <a:t>(–1)</a:t>
            </a:r>
            <a:r>
              <a:rPr lang="en-US" altLang="zh-CN" sz="2200" baseline="30000" dirty="0">
                <a:solidFill>
                  <a:srgbClr val="2683C6"/>
                </a:solidFill>
              </a:rPr>
              <a:t>n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n(–</a:t>
            </a:r>
            <a:r>
              <a:rPr lang="en-US" altLang="zh-CN" sz="2200" dirty="0">
                <a:solidFill>
                  <a:srgbClr val="2683C6"/>
                </a:solidFill>
              </a:rPr>
              <a:t>1)</a:t>
            </a:r>
            <a:r>
              <a:rPr lang="en-US" altLang="zh-CN" sz="2200" baseline="30000" dirty="0">
                <a:solidFill>
                  <a:srgbClr val="2683C6"/>
                </a:solidFill>
              </a:rPr>
              <a:t>n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n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(–</a:t>
            </a:r>
            <a:r>
              <a:rPr lang="en-US" altLang="zh-CN" sz="2200" dirty="0">
                <a:solidFill>
                  <a:srgbClr val="2683C6"/>
                </a:solidFill>
              </a:rPr>
              <a:t>1)</a:t>
            </a:r>
            <a:r>
              <a:rPr lang="en-US" altLang="zh-CN" sz="2200" baseline="30000" dirty="0">
                <a:solidFill>
                  <a:srgbClr val="2683C6"/>
                </a:solidFill>
              </a:rPr>
              <a:t>n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n </a:t>
            </a:r>
            <a:r>
              <a:rPr lang="zh-CN" altLang="en-US" sz="2200" dirty="0" smtClean="0">
                <a:solidFill>
                  <a:srgbClr val="2683C6"/>
                </a:solidFill>
              </a:rPr>
              <a:t>，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31586" y="3280640"/>
            <a:ext cx="320952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由初值可得方程组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933383" y="3750841"/>
            <a:ext cx="3297836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   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 smtClean="0">
                <a:solidFill>
                  <a:srgbClr val="2683C6"/>
                </a:solidFill>
              </a:rPr>
              <a:t>                        +   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</a:rPr>
              <a:t> = 1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933383" y="4198691"/>
            <a:ext cx="3297836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– 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 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–</a:t>
            </a:r>
            <a:r>
              <a:rPr lang="en-US" altLang="zh-CN" sz="2200" dirty="0" smtClean="0">
                <a:solidFill>
                  <a:srgbClr val="2683C6"/>
                </a:solidFill>
              </a:rPr>
              <a:t>   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   –   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2c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</a:rPr>
              <a:t> = 0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33383" y="4646541"/>
            <a:ext cx="3297836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   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2c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 + 4c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4c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</a:rPr>
              <a:t> = 1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33383" y="5094391"/>
            <a:ext cx="3297836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– 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 smtClean="0">
                <a:solidFill>
                  <a:srgbClr val="2683C6"/>
                </a:solidFill>
              </a:rPr>
              <a:t>  – 3c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  – 9c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8c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</a:rPr>
              <a:t> = 2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5018304" y="3268886"/>
            <a:ext cx="1052888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rgbClr val="2683C6"/>
                </a:solidFill>
              </a:rPr>
              <a:t>解得</a:t>
            </a:r>
            <a:endParaRPr lang="en-US" altLang="zh-CN" sz="2200" dirty="0">
              <a:solidFill>
                <a:srgbClr val="2683C6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5520101" y="3739087"/>
            <a:ext cx="1566500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 smtClean="0">
                <a:solidFill>
                  <a:srgbClr val="2683C6"/>
                </a:solidFill>
              </a:rPr>
              <a:t>= 7/9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5520101" y="4186937"/>
            <a:ext cx="1566500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2 </a:t>
            </a: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– </a:t>
            </a:r>
            <a:r>
              <a:rPr lang="en-US" altLang="zh-CN" sz="2200" dirty="0" smtClean="0">
                <a:solidFill>
                  <a:srgbClr val="2683C6"/>
                </a:solidFill>
              </a:rPr>
              <a:t>3/9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5520101" y="4634787"/>
            <a:ext cx="1566500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 = 0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5520101" y="5082637"/>
            <a:ext cx="1566500" cy="4584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c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</a:rPr>
              <a:t> = 2/9 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431586" y="5575004"/>
                <a:ext cx="6541648" cy="71415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dirty="0" smtClean="0">
                    <a:solidFill>
                      <a:srgbClr val="2683C6"/>
                    </a:solidFill>
                  </a:rPr>
                  <a:t>因此</a:t>
                </a: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sz="2200" dirty="0" err="1" smtClean="0">
                    <a:solidFill>
                      <a:srgbClr val="2683C6"/>
                    </a:solidFill>
                  </a:rPr>
                  <a:t>h</a:t>
                </a:r>
                <a:r>
                  <a:rPr lang="en-US" altLang="zh-CN" sz="2200" baseline="-25000" dirty="0" err="1" smtClean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sz="2200" baseline="-25000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solidFill>
                      <a:srgbClr val="2683C6"/>
                    </a:solidFill>
                  </a:rPr>
                  <a:t>(–1)</a:t>
                </a:r>
                <a:r>
                  <a:rPr lang="en-US" altLang="zh-CN" sz="2200" baseline="30000" dirty="0" smtClean="0">
                    <a:solidFill>
                      <a:srgbClr val="2683C6"/>
                    </a:solidFill>
                  </a:rPr>
                  <a:t>n</a:t>
                </a: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0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solidFill>
                      <a:srgbClr val="2683C6"/>
                    </a:solidFill>
                  </a:rPr>
                  <a:t>n(–1)</a:t>
                </a:r>
                <a:r>
                  <a:rPr lang="en-US" altLang="zh-CN" sz="2200" baseline="30000" dirty="0" smtClean="0">
                    <a:solidFill>
                      <a:srgbClr val="2683C6"/>
                    </a:solidFill>
                  </a:rPr>
                  <a:t>n </a:t>
                </a: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solidFill>
                      <a:srgbClr val="2683C6"/>
                    </a:solidFill>
                  </a:rPr>
                  <a:t>2</a:t>
                </a:r>
                <a:r>
                  <a:rPr lang="en-US" altLang="zh-CN" sz="2200" baseline="30000" dirty="0" smtClean="0">
                    <a:solidFill>
                      <a:srgbClr val="2683C6"/>
                    </a:solidFill>
                  </a:rPr>
                  <a:t>n </a:t>
                </a: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.</a:t>
                </a:r>
                <a:endParaRPr lang="zh-CN" altLang="en-US" sz="2200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86" y="5575004"/>
                <a:ext cx="6541648" cy="714154"/>
              </a:xfrm>
              <a:prstGeom prst="rect">
                <a:avLst/>
              </a:prstGeom>
              <a:blipFill rotWithShape="0">
                <a:blip r:embed="rId2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/>
          <p:cNvSpPr/>
          <p:nvPr/>
        </p:nvSpPr>
        <p:spPr>
          <a:xfrm>
            <a:off x="1775637" y="3934048"/>
            <a:ext cx="164805" cy="1648046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5341088" y="3879113"/>
            <a:ext cx="164805" cy="1648046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2" grpId="0" build="p"/>
      <p:bldP spid="13" grpId="0" build="p"/>
      <p:bldP spid="14" grpId="0" build="p"/>
      <p:bldP spid="15" grpId="0" build="p"/>
      <p:bldP spid="16" grpId="0" build="p"/>
      <p:bldP spid="21" grpId="0" build="p"/>
      <p:bldP spid="22" grpId="0" build="p"/>
      <p:bldP spid="23" grpId="0" build="p"/>
      <p:bldP spid="24" grpId="0" build="p"/>
      <p:bldP spid="26" grpId="0" build="p"/>
      <p:bldP spid="27" grpId="0" build="p"/>
      <p:bldP spid="28" grpId="0" build="p"/>
      <p:bldP spid="29" grpId="0" build="p"/>
      <p:bldP spid="30" grpId="0" build="p"/>
      <p:bldP spid="20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 </a:t>
            </a:r>
            <a:r>
              <a:rPr lang="zh-CN" altLang="en-US" dirty="0"/>
              <a:t>非齐次递推关系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汉诺塔问题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5999"/>
            <a:ext cx="7290055" cy="40510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游戏道具：</a:t>
            </a:r>
            <a:r>
              <a:rPr lang="en-US" altLang="zh-CN" dirty="0" smtClean="0"/>
              <a:t>3</a:t>
            </a:r>
            <a:r>
              <a:rPr lang="zh-CN" altLang="en-US" dirty="0"/>
              <a:t>根柱子和</a:t>
            </a:r>
            <a:r>
              <a:rPr lang="en-US" altLang="zh-CN" dirty="0"/>
              <a:t>64</a:t>
            </a:r>
            <a:r>
              <a:rPr lang="zh-CN" altLang="en-US" dirty="0"/>
              <a:t>个大小不等的</a:t>
            </a:r>
            <a:r>
              <a:rPr lang="zh-CN" altLang="en-US" dirty="0" smtClean="0"/>
              <a:t>金盘。</a:t>
            </a:r>
            <a:endParaRPr lang="en-US" altLang="zh-CN" dirty="0" smtClean="0"/>
          </a:p>
          <a:p>
            <a:r>
              <a:rPr lang="zh-CN" altLang="en-US" dirty="0" smtClean="0"/>
              <a:t>初始条件：开始</a:t>
            </a:r>
            <a:r>
              <a:rPr lang="zh-CN" altLang="en-US" dirty="0"/>
              <a:t>时，盘子按照大小次序放在第一根柱子上，大盘在下，小盘在上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游戏规则：每次只能把</a:t>
            </a:r>
            <a:r>
              <a:rPr lang="zh-CN" altLang="en-US" dirty="0"/>
              <a:t>一个盘子从一根柱子移动到另一根柱子上</a:t>
            </a:r>
            <a:r>
              <a:rPr lang="zh-CN" altLang="en-US" dirty="0" smtClean="0"/>
              <a:t>，不</a:t>
            </a:r>
            <a:r>
              <a:rPr lang="zh-CN" altLang="en-US" dirty="0"/>
              <a:t>允许放在比它小的盘子上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游戏目标：把</a:t>
            </a:r>
            <a:r>
              <a:rPr lang="zh-CN" altLang="en-US" dirty="0"/>
              <a:t>所有盘子按照大小次序原样搬到第二根柱子上，最大的盘子放在最</a:t>
            </a:r>
            <a:r>
              <a:rPr lang="zh-CN" altLang="en-US" dirty="0" smtClean="0"/>
              <a:t>下面，一共要移动多少次？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递推公式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/>
              <a:t>：</a:t>
            </a:r>
            <a:r>
              <a:rPr lang="zh-CN" altLang="en-US" dirty="0" smtClean="0"/>
              <a:t>转移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个盘子所需的移动次数。</a:t>
            </a:r>
            <a:endParaRPr lang="en-US" altLang="zh-CN" dirty="0" smtClean="0"/>
          </a:p>
          <a:p>
            <a:r>
              <a:rPr lang="zh-CN" altLang="en-US" dirty="0" smtClean="0"/>
              <a:t>为了移动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个盘子，我们需要先把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个盘子放到另一根柱子上，然后把最大的的盘子移到空柱子上，最后再把那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个盘子移到最大圆盘所在的柱子上。因此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3333FF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n</a:t>
            </a:r>
            <a:r>
              <a:rPr lang="en-US" altLang="zh-CN" dirty="0" smtClean="0">
                <a:solidFill>
                  <a:srgbClr val="3333FF"/>
                </a:solidFill>
              </a:rPr>
              <a:t>=2h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n-1</a:t>
            </a:r>
            <a:r>
              <a:rPr lang="en-US" altLang="zh-CN" dirty="0" smtClean="0">
                <a:solidFill>
                  <a:srgbClr val="3333FF"/>
                </a:solidFill>
              </a:rPr>
              <a:t>+1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（递推公式）</a:t>
            </a:r>
            <a:endParaRPr lang="en-US" altLang="zh-CN" dirty="0" smtClean="0"/>
          </a:p>
          <a:p>
            <a:r>
              <a:rPr lang="zh-CN" altLang="en-US" dirty="0" smtClean="0"/>
              <a:t>可以验证，</a:t>
            </a:r>
            <a:r>
              <a:rPr lang="en-US" altLang="zh-CN" dirty="0" smtClean="0">
                <a:solidFill>
                  <a:srgbClr val="3333FF"/>
                </a:solidFill>
              </a:rPr>
              <a:t>h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0</a:t>
            </a:r>
            <a:r>
              <a:rPr lang="en-US" altLang="zh-CN" dirty="0" smtClean="0">
                <a:solidFill>
                  <a:srgbClr val="3333FF"/>
                </a:solidFill>
              </a:rPr>
              <a:t>=0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（初值）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6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</a:t>
            </a:r>
            <a:r>
              <a:rPr lang="zh-CN" altLang="en-US" dirty="0" smtClean="0"/>
              <a:t>问题的解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525299" cy="262092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根据递推公式</a:t>
            </a:r>
            <a:r>
              <a:rPr lang="en-US" altLang="zh-CN" dirty="0" err="1" smtClean="0">
                <a:solidFill>
                  <a:srgbClr val="3333FF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3333FF"/>
                </a:solidFill>
              </a:rPr>
              <a:t>n</a:t>
            </a:r>
            <a:r>
              <a:rPr lang="en-US" altLang="zh-CN" dirty="0" smtClean="0">
                <a:solidFill>
                  <a:srgbClr val="3333FF"/>
                </a:solidFill>
              </a:rPr>
              <a:t>=2h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n-1</a:t>
            </a:r>
            <a:r>
              <a:rPr lang="en-US" altLang="zh-CN" dirty="0" smtClean="0">
                <a:solidFill>
                  <a:srgbClr val="3333FF"/>
                </a:solidFill>
              </a:rPr>
              <a:t>+1</a:t>
            </a:r>
            <a:r>
              <a:rPr lang="zh-CN" altLang="en-US" dirty="0" smtClean="0"/>
              <a:t>以及初值</a:t>
            </a:r>
            <a:r>
              <a:rPr lang="en-US" altLang="zh-CN" dirty="0" smtClean="0">
                <a:solidFill>
                  <a:srgbClr val="3333FF"/>
                </a:solidFill>
              </a:rPr>
              <a:t>h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0</a:t>
            </a:r>
            <a:r>
              <a:rPr lang="en-US" altLang="zh-CN" dirty="0" smtClean="0">
                <a:solidFill>
                  <a:srgbClr val="3333FF"/>
                </a:solidFill>
              </a:rPr>
              <a:t>=0</a:t>
            </a:r>
            <a:r>
              <a:rPr lang="zh-CN" altLang="en-US" dirty="0" smtClean="0"/>
              <a:t>，容易计算出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是下面的几何序列的部分和：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= 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n-1</a:t>
            </a:r>
            <a:r>
              <a:rPr lang="en-US" altLang="zh-CN" dirty="0" smtClean="0">
                <a:solidFill>
                  <a:srgbClr val="0000FF"/>
                </a:solidFill>
              </a:rPr>
              <a:t>+2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n-2</a:t>
            </a:r>
            <a:r>
              <a:rPr lang="en-US" altLang="zh-CN" dirty="0" smtClean="0">
                <a:solidFill>
                  <a:srgbClr val="0000FF"/>
                </a:solidFill>
              </a:rPr>
              <a:t>+···+2+1 = 2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 – 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</a:p>
          <a:p>
            <a:r>
              <a:rPr lang="zh-CN" altLang="en-US" dirty="0" smtClean="0">
                <a:solidFill>
                  <a:srgbClr val="B26B02"/>
                </a:solidFill>
              </a:rPr>
              <a:t>用归纳法证明。假定</a:t>
            </a:r>
            <a:r>
              <a:rPr lang="en-US" altLang="zh-CN" dirty="0" smtClean="0">
                <a:solidFill>
                  <a:srgbClr val="B26B02"/>
                </a:solidFill>
              </a:rPr>
              <a:t>n=k</a:t>
            </a:r>
            <a:r>
              <a:rPr lang="zh-CN" altLang="en-US" dirty="0">
                <a:solidFill>
                  <a:srgbClr val="B26B02"/>
                </a:solidFill>
              </a:rPr>
              <a:t>时成立，那么</a:t>
            </a:r>
            <a:r>
              <a:rPr lang="en-US" altLang="zh-CN" dirty="0">
                <a:solidFill>
                  <a:srgbClr val="B26B02"/>
                </a:solidFill>
              </a:rPr>
              <a:t>n=k+1</a:t>
            </a:r>
            <a:r>
              <a:rPr lang="zh-CN" altLang="en-US" dirty="0" smtClean="0">
                <a:solidFill>
                  <a:srgbClr val="B26B02"/>
                </a:solidFill>
              </a:rPr>
              <a:t>时，</a:t>
            </a:r>
            <a:endParaRPr lang="en-US" altLang="zh-CN" dirty="0">
              <a:solidFill>
                <a:srgbClr val="B26B0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643509" y="4745666"/>
            <a:ext cx="5661057" cy="512134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B26B02"/>
                </a:solidFill>
              </a:rPr>
              <a:t>h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k+1 </a:t>
            </a:r>
            <a:r>
              <a:rPr lang="en-US" altLang="zh-CN" dirty="0" smtClean="0">
                <a:solidFill>
                  <a:srgbClr val="B26B02"/>
                </a:solidFill>
              </a:rPr>
              <a:t>= 2h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k</a:t>
            </a:r>
            <a:r>
              <a:rPr lang="en-US" altLang="zh-CN" dirty="0" smtClean="0">
                <a:solidFill>
                  <a:srgbClr val="B26B02"/>
                </a:solidFill>
              </a:rPr>
              <a:t>+1 = 2(2</a:t>
            </a:r>
            <a:r>
              <a:rPr lang="en-US" altLang="zh-CN" baseline="30000" dirty="0" smtClean="0">
                <a:solidFill>
                  <a:srgbClr val="B26B02"/>
                </a:solidFill>
              </a:rPr>
              <a:t>n</a:t>
            </a:r>
            <a:r>
              <a:rPr lang="en-US" altLang="zh-CN" dirty="0">
                <a:solidFill>
                  <a:srgbClr val="B26B02"/>
                </a:solidFill>
              </a:rPr>
              <a:t> – </a:t>
            </a:r>
            <a:r>
              <a:rPr lang="en-US" altLang="zh-CN" dirty="0" smtClean="0">
                <a:solidFill>
                  <a:srgbClr val="B26B02"/>
                </a:solidFill>
              </a:rPr>
              <a:t>1) + 1 = 2</a:t>
            </a:r>
            <a:r>
              <a:rPr lang="en-US" altLang="zh-CN" baseline="30000" dirty="0" smtClean="0">
                <a:solidFill>
                  <a:srgbClr val="B26B02"/>
                </a:solidFill>
              </a:rPr>
              <a:t>n+1</a:t>
            </a:r>
            <a:r>
              <a:rPr lang="en-US" altLang="zh-CN" dirty="0">
                <a:solidFill>
                  <a:srgbClr val="B26B02"/>
                </a:solidFill>
              </a:rPr>
              <a:t> – </a:t>
            </a:r>
            <a:r>
              <a:rPr lang="en-US" altLang="zh-CN" dirty="0" smtClean="0">
                <a:solidFill>
                  <a:srgbClr val="B26B02"/>
                </a:solidFill>
              </a:rPr>
              <a:t>1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50" y="508695"/>
            <a:ext cx="3406775" cy="14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  </a:t>
            </a:r>
            <a:r>
              <a:rPr lang="zh-CN" altLang="en-US" dirty="0" smtClean="0"/>
              <a:t>线性</a:t>
            </a:r>
            <a:r>
              <a:rPr lang="zh-CN" altLang="en-US" dirty="0"/>
              <a:t>齐次递推关系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例：非齐次递推公式求解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566" y="1967023"/>
            <a:ext cx="7290055" cy="96224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例（</a:t>
            </a:r>
            <a:r>
              <a:rPr lang="zh-CN" altLang="en-US" dirty="0" smtClean="0">
                <a:solidFill>
                  <a:srgbClr val="2683C6"/>
                </a:solidFill>
              </a:rPr>
              <a:t>汉诺塔问题</a:t>
            </a:r>
            <a:r>
              <a:rPr lang="zh-CN" altLang="en-US" dirty="0" smtClean="0"/>
              <a:t>）求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的公式，满足初值为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且递</a:t>
            </a:r>
            <a:r>
              <a:rPr lang="zh-CN" altLang="en-US" dirty="0"/>
              <a:t>推</a:t>
            </a:r>
            <a:r>
              <a:rPr lang="zh-CN" altLang="en-US" dirty="0" smtClean="0"/>
              <a:t>公式为</a:t>
            </a:r>
            <a:r>
              <a:rPr lang="en-US" altLang="zh-CN" dirty="0" smtClean="0"/>
              <a:t>    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2h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+ 1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(n≥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84185" y="2927141"/>
            <a:ext cx="443108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2683C6"/>
                </a:solidFill>
              </a:rPr>
              <a:t>解：令 </a:t>
            </a:r>
            <a:r>
              <a:rPr lang="en-US" altLang="zh-CN" sz="2000" dirty="0" smtClean="0">
                <a:solidFill>
                  <a:srgbClr val="2683C6"/>
                </a:solidFill>
              </a:rPr>
              <a:t>g(x) = </a:t>
            </a:r>
            <a:r>
              <a:rPr lang="el-GR" altLang="zh-CN" sz="2000" dirty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r>
              <a:rPr lang="zh-CN" altLang="en-US" sz="2000" dirty="0" smtClean="0">
                <a:solidFill>
                  <a:srgbClr val="2683C6"/>
                </a:solidFill>
              </a:rPr>
              <a:t>，</a:t>
            </a: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13122" y="3426019"/>
            <a:ext cx="286547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2683C6"/>
                </a:solidFill>
              </a:rPr>
              <a:t>有 </a:t>
            </a:r>
            <a:r>
              <a:rPr lang="en-US" altLang="zh-CN" sz="2000" dirty="0" smtClean="0">
                <a:solidFill>
                  <a:srgbClr val="2683C6"/>
                </a:solidFill>
              </a:rPr>
              <a:t>g(x) = 1 +  </a:t>
            </a:r>
            <a:r>
              <a:rPr lang="el-GR" altLang="zh-CN" sz="2000" dirty="0" smtClean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</a:t>
            </a:r>
            <a:r>
              <a:rPr lang="en-US" altLang="zh-CN" sz="2000" baseline="-25000" dirty="0" smtClean="0">
                <a:solidFill>
                  <a:srgbClr val="2683C6"/>
                </a:solidFill>
              </a:rPr>
              <a:t>1 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07713" y="3425167"/>
            <a:ext cx="277686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2683C6"/>
                </a:solidFill>
              </a:rPr>
              <a:t>= 1 + </a:t>
            </a:r>
            <a:r>
              <a:rPr lang="el-GR" altLang="zh-CN" sz="2000" dirty="0" smtClean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</a:t>
            </a:r>
            <a:r>
              <a:rPr lang="en-US" altLang="zh-CN" sz="2000" baseline="-25000" dirty="0" smtClean="0">
                <a:solidFill>
                  <a:srgbClr val="2683C6"/>
                </a:solidFill>
              </a:rPr>
              <a:t>1 </a:t>
            </a:r>
            <a:r>
              <a:rPr lang="en-US" altLang="zh-CN" sz="2000" dirty="0" smtClean="0">
                <a:solidFill>
                  <a:srgbClr val="2683C6"/>
                </a:solidFill>
              </a:rPr>
              <a:t>(</a:t>
            </a:r>
            <a:r>
              <a:rPr lang="en-US" altLang="zh-CN" sz="2000" dirty="0">
                <a:solidFill>
                  <a:srgbClr val="2683C6"/>
                </a:solidFill>
              </a:rPr>
              <a:t>2h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n-1</a:t>
            </a:r>
            <a:r>
              <a:rPr lang="en-US" altLang="zh-CN" sz="2000" dirty="0">
                <a:solidFill>
                  <a:srgbClr val="2683C6"/>
                </a:solidFill>
              </a:rPr>
              <a:t>+1</a:t>
            </a:r>
            <a:r>
              <a:rPr lang="en-US" altLang="zh-CN" sz="2000" dirty="0" smtClean="0">
                <a:solidFill>
                  <a:srgbClr val="2683C6"/>
                </a:solidFill>
              </a:rPr>
              <a:t>)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135373" y="3934677"/>
            <a:ext cx="326596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2683C6"/>
                </a:solidFill>
              </a:rPr>
              <a:t>= </a:t>
            </a:r>
            <a:r>
              <a:rPr lang="en-US" altLang="zh-CN" sz="2000" dirty="0" smtClean="0">
                <a:solidFill>
                  <a:srgbClr val="2683C6"/>
                </a:solidFill>
              </a:rPr>
              <a:t>1 + </a:t>
            </a:r>
            <a:r>
              <a:rPr lang="en-US" altLang="zh-CN" sz="2000" dirty="0">
                <a:solidFill>
                  <a:srgbClr val="2683C6"/>
                </a:solidFill>
              </a:rPr>
              <a:t>2</a:t>
            </a:r>
            <a:r>
              <a:rPr lang="el-GR" altLang="zh-CN" sz="2000" dirty="0" smtClean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1 </a:t>
            </a:r>
            <a:r>
              <a:rPr lang="en-US" altLang="zh-CN" sz="2000" dirty="0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 smtClean="0">
                <a:solidFill>
                  <a:srgbClr val="2683C6"/>
                </a:solidFill>
              </a:rPr>
              <a:t>n-1</a:t>
            </a:r>
            <a:r>
              <a:rPr lang="en-US" altLang="zh-CN" sz="2000" dirty="0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r>
              <a:rPr lang="en-US" altLang="zh-CN" sz="2000" dirty="0">
                <a:solidFill>
                  <a:srgbClr val="2683C6"/>
                </a:solidFill>
              </a:rPr>
              <a:t>+ </a:t>
            </a:r>
            <a:r>
              <a:rPr lang="el-GR" altLang="zh-CN" sz="2000" dirty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1 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endParaRPr lang="zh-CN" altLang="en-US" sz="2000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351722" y="3939142"/>
            <a:ext cx="328723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2683C6"/>
                </a:solidFill>
              </a:rPr>
              <a:t>= </a:t>
            </a:r>
            <a:r>
              <a:rPr lang="en-US" altLang="zh-CN" sz="2000" dirty="0" smtClean="0">
                <a:solidFill>
                  <a:srgbClr val="2683C6"/>
                </a:solidFill>
              </a:rPr>
              <a:t>1 + 2x g(x)</a:t>
            </a:r>
            <a:r>
              <a:rPr lang="el-GR" altLang="zh-CN" sz="2000" dirty="0" smtClean="0">
                <a:solidFill>
                  <a:srgbClr val="2683C6"/>
                </a:solidFill>
              </a:rPr>
              <a:t> </a:t>
            </a:r>
            <a:r>
              <a:rPr lang="en-US" altLang="zh-CN" sz="2000" dirty="0" smtClean="0">
                <a:solidFill>
                  <a:srgbClr val="2683C6"/>
                </a:solidFill>
              </a:rPr>
              <a:t>+ 1/(1</a:t>
            </a:r>
            <a:r>
              <a:rPr lang="en-US" altLang="zh-CN" sz="2000" dirty="0">
                <a:solidFill>
                  <a:srgbClr val="2683C6"/>
                </a:solidFill>
              </a:rPr>
              <a:t> – </a:t>
            </a:r>
            <a:r>
              <a:rPr lang="en-US" altLang="zh-CN" sz="2000" dirty="0" smtClean="0">
                <a:solidFill>
                  <a:srgbClr val="2683C6"/>
                </a:solidFill>
              </a:rPr>
              <a:t>x) –1</a:t>
            </a:r>
            <a:endParaRPr lang="zh-CN" altLang="en-US" sz="2000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20210" y="4415835"/>
            <a:ext cx="463402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2683C6"/>
                </a:solidFill>
              </a:rPr>
              <a:t>所以        </a:t>
            </a:r>
            <a:r>
              <a:rPr lang="en-US" altLang="zh-CN" sz="2000" dirty="0">
                <a:solidFill>
                  <a:srgbClr val="2683C6"/>
                </a:solidFill>
              </a:rPr>
              <a:t>(1 – </a:t>
            </a:r>
            <a:r>
              <a:rPr lang="en-US" altLang="zh-CN" sz="2000" dirty="0" smtClean="0">
                <a:solidFill>
                  <a:srgbClr val="2683C6"/>
                </a:solidFill>
              </a:rPr>
              <a:t>2x) g(x)= 1/(1</a:t>
            </a:r>
            <a:r>
              <a:rPr lang="en-US" altLang="zh-CN" sz="2000" dirty="0">
                <a:solidFill>
                  <a:srgbClr val="2683C6"/>
                </a:solidFill>
              </a:rPr>
              <a:t> – </a:t>
            </a:r>
            <a:r>
              <a:rPr lang="en-US" altLang="zh-CN" sz="2000" dirty="0" smtClean="0">
                <a:solidFill>
                  <a:srgbClr val="2683C6"/>
                </a:solidFill>
              </a:rPr>
              <a:t>x) </a:t>
            </a:r>
            <a:endParaRPr lang="zh-CN" altLang="en-US" sz="2000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329071" y="4876579"/>
            <a:ext cx="271130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2683C6"/>
                </a:solidFill>
              </a:rPr>
              <a:t>g(x)= 1/(1</a:t>
            </a:r>
            <a:r>
              <a:rPr lang="en-US" altLang="zh-CN" sz="2000" dirty="0">
                <a:solidFill>
                  <a:srgbClr val="2683C6"/>
                </a:solidFill>
              </a:rPr>
              <a:t> – </a:t>
            </a:r>
            <a:r>
              <a:rPr lang="en-US" altLang="zh-CN" sz="2000" dirty="0" smtClean="0">
                <a:solidFill>
                  <a:srgbClr val="2683C6"/>
                </a:solidFill>
              </a:rPr>
              <a:t>x)</a:t>
            </a:r>
            <a:r>
              <a:rPr lang="en-US" altLang="zh-CN" sz="2000" dirty="0">
                <a:solidFill>
                  <a:srgbClr val="2683C6"/>
                </a:solidFill>
              </a:rPr>
              <a:t> (1 – 2x)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endParaRPr lang="zh-CN" altLang="en-US" sz="2000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990756" y="4885439"/>
            <a:ext cx="2877878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2683C6"/>
                </a:solidFill>
              </a:rPr>
              <a:t>= </a:t>
            </a:r>
            <a:r>
              <a:rPr lang="en-US" altLang="zh-CN" sz="2000" dirty="0">
                <a:solidFill>
                  <a:srgbClr val="2683C6"/>
                </a:solidFill>
              </a:rPr>
              <a:t>1</a:t>
            </a:r>
            <a:r>
              <a:rPr lang="en-US" altLang="zh-CN" sz="2000" dirty="0" smtClean="0">
                <a:solidFill>
                  <a:srgbClr val="2683C6"/>
                </a:solidFill>
              </a:rPr>
              <a:t>/(</a:t>
            </a:r>
            <a:r>
              <a:rPr lang="en-US" altLang="zh-CN" sz="2000" dirty="0">
                <a:solidFill>
                  <a:srgbClr val="2683C6"/>
                </a:solidFill>
              </a:rPr>
              <a:t>1 – 2x) –</a:t>
            </a:r>
            <a:r>
              <a:rPr lang="en-US" altLang="zh-CN" sz="2000" dirty="0" smtClean="0">
                <a:solidFill>
                  <a:srgbClr val="2683C6"/>
                </a:solidFill>
              </a:rPr>
              <a:t>1</a:t>
            </a:r>
            <a:r>
              <a:rPr lang="en-US" altLang="zh-CN" sz="2000" dirty="0">
                <a:solidFill>
                  <a:srgbClr val="2683C6"/>
                </a:solidFill>
              </a:rPr>
              <a:t>/(1 – x</a:t>
            </a:r>
            <a:r>
              <a:rPr lang="en-US" altLang="zh-CN" sz="2000" dirty="0" smtClean="0">
                <a:solidFill>
                  <a:srgbClr val="2683C6"/>
                </a:solidFill>
              </a:rPr>
              <a:t>)</a:t>
            </a: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793360" y="5363837"/>
            <a:ext cx="276800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2683C6"/>
                </a:solidFill>
              </a:rPr>
              <a:t>= </a:t>
            </a:r>
            <a:r>
              <a:rPr lang="el-GR" altLang="zh-CN" sz="2000" dirty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sz="2000" dirty="0" smtClean="0">
                <a:solidFill>
                  <a:srgbClr val="2683C6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smtClean="0">
                <a:solidFill>
                  <a:srgbClr val="2683C6"/>
                </a:solidFill>
              </a:rPr>
              <a:t>n</a:t>
            </a:r>
            <a:r>
              <a:rPr lang="el-GR" altLang="zh-CN" sz="2000" dirty="0">
                <a:solidFill>
                  <a:srgbClr val="2683C6"/>
                </a:solidFill>
              </a:rPr>
              <a:t> </a:t>
            </a:r>
            <a:r>
              <a:rPr lang="en-US" altLang="zh-CN" sz="2000" dirty="0" smtClean="0">
                <a:solidFill>
                  <a:srgbClr val="2683C6"/>
                </a:solidFill>
              </a:rPr>
              <a:t> – </a:t>
            </a:r>
            <a:r>
              <a:rPr lang="el-GR" altLang="zh-CN" sz="2000" dirty="0" smtClean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199862" y="5367382"/>
            <a:ext cx="276800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2683C6"/>
                </a:solidFill>
              </a:rPr>
              <a:t>= </a:t>
            </a:r>
            <a:r>
              <a:rPr lang="el-GR" altLang="zh-CN" sz="2000" dirty="0">
                <a:solidFill>
                  <a:srgbClr val="2683C6"/>
                </a:solidFill>
              </a:rPr>
              <a:t>Σ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sz="2000" dirty="0" smtClean="0">
                <a:solidFill>
                  <a:srgbClr val="2683C6"/>
                </a:solidFill>
              </a:rPr>
              <a:t>(2</a:t>
            </a:r>
            <a:r>
              <a:rPr lang="en-US" altLang="zh-CN" sz="2000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sz="2000" dirty="0" smtClean="0">
                <a:solidFill>
                  <a:srgbClr val="2683C6"/>
                </a:solidFill>
              </a:rPr>
              <a:t>–1</a:t>
            </a:r>
            <a:r>
              <a:rPr lang="en-US" altLang="zh-CN" sz="2000" dirty="0">
                <a:solidFill>
                  <a:srgbClr val="2683C6"/>
                </a:solidFill>
              </a:rPr>
              <a:t>)</a:t>
            </a:r>
            <a:r>
              <a:rPr lang="en-US" altLang="zh-CN" sz="2000" dirty="0" smtClean="0">
                <a:solidFill>
                  <a:srgbClr val="2683C6"/>
                </a:solidFill>
              </a:rPr>
              <a:t> 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000" baseline="30000" dirty="0" err="1" smtClean="0">
                <a:solidFill>
                  <a:srgbClr val="2683C6"/>
                </a:solidFill>
              </a:rPr>
              <a:t>n</a:t>
            </a:r>
            <a:endParaRPr lang="zh-CN" altLang="en-US" sz="2000" dirty="0">
              <a:solidFill>
                <a:srgbClr val="2683C6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00718" y="5897238"/>
            <a:ext cx="276800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2683C6"/>
                </a:solidFill>
              </a:rPr>
              <a:t>于是有 </a:t>
            </a:r>
            <a:r>
              <a:rPr lang="en-US" altLang="zh-CN" sz="20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000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sz="2000" dirty="0">
                <a:solidFill>
                  <a:srgbClr val="2683C6"/>
                </a:solidFill>
              </a:rPr>
              <a:t>= 2</a:t>
            </a:r>
            <a:r>
              <a:rPr lang="en-US" altLang="zh-CN" sz="2000" baseline="30000" dirty="0">
                <a:solidFill>
                  <a:srgbClr val="2683C6"/>
                </a:solidFill>
              </a:rPr>
              <a:t>n</a:t>
            </a:r>
            <a:r>
              <a:rPr lang="en-US" altLang="zh-CN" sz="2000" dirty="0">
                <a:solidFill>
                  <a:srgbClr val="2683C6"/>
                </a:solidFill>
              </a:rPr>
              <a:t>–1</a:t>
            </a:r>
            <a:endParaRPr lang="zh-CN" altLang="en-US" sz="20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2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6670656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zh-CN" altLang="en-US" dirty="0" smtClean="0"/>
              <a:t>求解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3h</a:t>
            </a:r>
            <a:r>
              <a:rPr lang="en-US" altLang="zh-CN" baseline="-25000" dirty="0" smtClean="0"/>
              <a:t>n-1 </a:t>
            </a:r>
            <a:r>
              <a:rPr lang="en-US" altLang="zh-CN" dirty="0" smtClean="0"/>
              <a:t>– 4n</a:t>
            </a:r>
            <a:r>
              <a:rPr lang="en-US" altLang="zh-CN" baseline="-25000" dirty="0" smtClean="0"/>
              <a:t>                </a:t>
            </a:r>
            <a:r>
              <a:rPr lang="en-US" altLang="zh-CN" dirty="0"/>
              <a:t>(n</a:t>
            </a:r>
            <a:r>
              <a:rPr lang="en-US" altLang="zh-CN" dirty="0" smtClean="0"/>
              <a:t>≥1)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h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= 2                                    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01143" y="1991475"/>
            <a:ext cx="554750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解：</a:t>
            </a:r>
            <a:r>
              <a:rPr lang="zh-CN" altLang="en-US" dirty="0" smtClean="0">
                <a:solidFill>
                  <a:srgbClr val="B26B02"/>
                </a:solidFill>
              </a:rPr>
              <a:t>首先考虑齐次递推关系的通解</a:t>
            </a:r>
            <a:endParaRPr lang="zh-CN" altLang="en-US" dirty="0">
              <a:solidFill>
                <a:srgbClr val="0CA45C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646969" y="2588808"/>
            <a:ext cx="320040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= 3h</a:t>
            </a:r>
            <a:r>
              <a:rPr lang="en-US" altLang="zh-CN" baseline="-25000" dirty="0">
                <a:solidFill>
                  <a:srgbClr val="2683C6"/>
                </a:solidFill>
              </a:rPr>
              <a:t>n-1 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           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n≥1</a:t>
            </a:r>
            <a:r>
              <a:rPr lang="en-US" altLang="zh-CN" dirty="0" smtClean="0">
                <a:solidFill>
                  <a:srgbClr val="2683C6"/>
                </a:solidFill>
              </a:rPr>
              <a:t>)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532006" y="3122342"/>
            <a:ext cx="591078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它的通解是      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c3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                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n≥1)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585169" y="3831316"/>
            <a:ext cx="512397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接下来，考虑原问题的一个特殊解</a:t>
            </a:r>
            <a:endParaRPr lang="zh-CN" altLang="en-US" dirty="0">
              <a:solidFill>
                <a:srgbClr val="B26B02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3148154" y="4322322"/>
            <a:ext cx="470930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= </a:t>
            </a:r>
            <a:r>
              <a:rPr lang="en-US" altLang="zh-CN" dirty="0" err="1" smtClean="0">
                <a:solidFill>
                  <a:srgbClr val="2683C6"/>
                </a:solidFill>
              </a:rPr>
              <a:t>rn</a:t>
            </a:r>
            <a:r>
              <a:rPr lang="en-US" altLang="zh-CN" dirty="0" smtClean="0">
                <a:solidFill>
                  <a:srgbClr val="2683C6"/>
                </a:solidFill>
              </a:rPr>
              <a:t> + s           (r, s</a:t>
            </a:r>
            <a:r>
              <a:rPr lang="zh-CN" altLang="en-US" dirty="0" smtClean="0">
                <a:solidFill>
                  <a:srgbClr val="2683C6"/>
                </a:solidFill>
              </a:rPr>
              <a:t>为待定系数）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622382" y="4877123"/>
            <a:ext cx="430526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将其带入非齐次递推公式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3031196" y="5413380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rn</a:t>
            </a:r>
            <a:r>
              <a:rPr lang="en-US" altLang="zh-CN" dirty="0" smtClean="0">
                <a:solidFill>
                  <a:srgbClr val="2683C6"/>
                </a:solidFill>
              </a:rPr>
              <a:t> + s </a:t>
            </a:r>
            <a:r>
              <a:rPr lang="en-US" altLang="zh-CN" dirty="0">
                <a:solidFill>
                  <a:srgbClr val="2683C6"/>
                </a:solidFill>
              </a:rPr>
              <a:t>= 3r(n – 1</a:t>
            </a:r>
            <a:r>
              <a:rPr lang="en-US" altLang="zh-CN" dirty="0" smtClean="0">
                <a:solidFill>
                  <a:srgbClr val="2683C6"/>
                </a:solidFill>
              </a:rPr>
              <a:t>) + 3s – 4n</a:t>
            </a:r>
            <a:endParaRPr lang="zh-CN" altLang="en-US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21" grpId="0" build="p"/>
      <p:bldP spid="22" grpId="0" build="p"/>
      <p:bldP spid="23" grpId="0" build="p"/>
      <p:bldP spid="27" grpId="0" build="p"/>
      <p:bldP spid="28" grpId="0" build="p"/>
      <p:bldP spid="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324131" y="793534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rn</a:t>
            </a:r>
            <a:r>
              <a:rPr lang="en-US" altLang="zh-CN" dirty="0" smtClean="0">
                <a:solidFill>
                  <a:srgbClr val="2683C6"/>
                </a:solidFill>
              </a:rPr>
              <a:t> + s </a:t>
            </a:r>
            <a:r>
              <a:rPr lang="en-US" altLang="zh-CN" dirty="0">
                <a:solidFill>
                  <a:srgbClr val="2683C6"/>
                </a:solidFill>
              </a:rPr>
              <a:t>= 3r(n – 1</a:t>
            </a:r>
            <a:r>
              <a:rPr lang="en-US" altLang="zh-CN" dirty="0" smtClean="0">
                <a:solidFill>
                  <a:srgbClr val="2683C6"/>
                </a:solidFill>
              </a:rPr>
              <a:t>) + 3s – 4n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60382" y="1330706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以</a:t>
            </a:r>
            <a:r>
              <a:rPr lang="en-US" altLang="zh-CN" dirty="0" smtClean="0">
                <a:solidFill>
                  <a:srgbClr val="2683C6"/>
                </a:solidFill>
              </a:rPr>
              <a:t>n</a:t>
            </a:r>
            <a:r>
              <a:rPr lang="zh-CN" altLang="en-US" dirty="0" smtClean="0">
                <a:solidFill>
                  <a:srgbClr val="2683C6"/>
                </a:solidFill>
              </a:rPr>
              <a:t>作为变量，合并同类项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354257" y="1867878"/>
            <a:ext cx="429109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(– 2r + 4)n </a:t>
            </a:r>
            <a:r>
              <a:rPr lang="en-US" altLang="zh-CN" dirty="0">
                <a:solidFill>
                  <a:srgbClr val="2683C6"/>
                </a:solidFill>
              </a:rPr>
              <a:t>+ (– </a:t>
            </a:r>
            <a:r>
              <a:rPr lang="en-US" altLang="zh-CN" dirty="0" smtClean="0">
                <a:solidFill>
                  <a:srgbClr val="2683C6"/>
                </a:solidFill>
              </a:rPr>
              <a:t>2s + 3r) = 0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860382" y="2405050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比较两边的系数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350713" y="2942222"/>
            <a:ext cx="202281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– 2r + 4 = 0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350713" y="3479394"/>
            <a:ext cx="202281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– 2s + 3r = 0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4976954" y="2425632"/>
            <a:ext cx="98791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解得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5384537" y="2909414"/>
            <a:ext cx="92588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r = 2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5384536" y="3402056"/>
            <a:ext cx="92588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s = 3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860382" y="4016566"/>
            <a:ext cx="367794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最后合成原问题</a:t>
            </a:r>
            <a:r>
              <a:rPr lang="zh-CN" altLang="en-US" dirty="0">
                <a:solidFill>
                  <a:srgbClr val="B26B02"/>
                </a:solidFill>
              </a:rPr>
              <a:t>的通解</a:t>
            </a:r>
            <a:endParaRPr lang="zh-CN" altLang="en-US" baseline="30000" dirty="0">
              <a:solidFill>
                <a:srgbClr val="B26B02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2636021" y="4553738"/>
            <a:ext cx="407843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c3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 smtClean="0">
                <a:solidFill>
                  <a:srgbClr val="2683C6"/>
                </a:solidFill>
              </a:rPr>
              <a:t>+ 2n + 3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860382" y="5090910"/>
            <a:ext cx="233647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根据初值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0</a:t>
            </a:r>
            <a:r>
              <a:rPr lang="en-US" altLang="zh-CN" dirty="0" smtClean="0">
                <a:solidFill>
                  <a:srgbClr val="2683C6"/>
                </a:solidFill>
              </a:rPr>
              <a:t>= 2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3442323" y="5091138"/>
            <a:ext cx="249596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2 = c3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0 </a:t>
            </a:r>
            <a:r>
              <a:rPr lang="en-US" altLang="zh-CN" dirty="0" smtClean="0">
                <a:solidFill>
                  <a:srgbClr val="2683C6"/>
                </a:solidFill>
              </a:rPr>
              <a:t>+ 2·0 + 3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6088059" y="5110631"/>
            <a:ext cx="153548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2683C6"/>
                </a:solidFill>
              </a:rPr>
              <a:t>得</a:t>
            </a:r>
            <a:r>
              <a:rPr lang="en-US" altLang="zh-CN" dirty="0" smtClean="0">
                <a:solidFill>
                  <a:srgbClr val="2683C6"/>
                </a:solidFill>
              </a:rPr>
              <a:t>c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–1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860382" y="5628083"/>
            <a:ext cx="596749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所以解为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–3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 smtClean="0">
                <a:solidFill>
                  <a:srgbClr val="2683C6"/>
                </a:solidFill>
              </a:rPr>
              <a:t>+ 2n + 3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                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≥0)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2094614" y="3104707"/>
            <a:ext cx="170121" cy="738964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>
            <a:off x="5144395" y="3086986"/>
            <a:ext cx="170121" cy="738964"/>
          </a:xfrm>
          <a:prstGeom prst="leftBrace">
            <a:avLst/>
          </a:prstGeom>
          <a:ln w="19050">
            <a:solidFill>
              <a:srgbClr val="2683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5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3" grpId="0" build="p"/>
      <p:bldP spid="14" grpId="0" build="p"/>
      <p:bldP spid="15" grpId="0" build="p"/>
      <p:bldP spid="16" grpId="0" build="p"/>
      <p:bldP spid="17" grpId="0" build="p"/>
      <p:bldP spid="24" grpId="0" build="p"/>
      <p:bldP spid="25" grpId="0" build="p"/>
      <p:bldP spid="26" grpId="0" build="p"/>
      <p:bldP spid="29" grpId="0" build="p"/>
      <p:bldP spid="30" grpId="0" build="p"/>
      <p:bldP spid="32" grpId="0" build="p"/>
      <p:bldP spid="33" grpId="0" build="p"/>
      <p:bldP spid="34" grpId="0" build="p"/>
      <p:bldP spid="35" grpId="0" build="p"/>
      <p:bldP spid="19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566" y="1967024"/>
            <a:ext cx="5281829" cy="49973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求解非齐次递推关系的步骤：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244790" y="2571307"/>
            <a:ext cx="5281829" cy="49973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求齐次递推关系的通解；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244790" y="3186223"/>
            <a:ext cx="5281829" cy="49973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求非齐次递推关系的一个特殊解；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244790" y="3801139"/>
            <a:ext cx="7078731" cy="49973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将通解与特殊解合成，利用初值求解出通解中的常数。</a:t>
            </a:r>
            <a:endParaRPr lang="zh-CN" altLang="en-US" dirty="0"/>
          </a:p>
        </p:txBody>
      </p:sp>
      <p:sp>
        <p:nvSpPr>
          <p:cNvPr id="21" name="云形标注 20"/>
          <p:cNvSpPr/>
          <p:nvPr/>
        </p:nvSpPr>
        <p:spPr>
          <a:xfrm>
            <a:off x="4751271" y="1163490"/>
            <a:ext cx="3356055" cy="1723250"/>
          </a:xfrm>
          <a:prstGeom prst="cloudCallout">
            <a:avLst>
              <a:gd name="adj1" fmla="val -31411"/>
              <a:gd name="adj2" fmla="val 6850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特殊解如何求？</a:t>
            </a:r>
            <a:endParaRPr lang="en-US" altLang="zh-CN" sz="2400" b="1" baseline="-25000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7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  <p:bldP spid="18" grpId="0" build="p"/>
      <p:bldP spid="19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特殊解的求法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566" y="1967024"/>
            <a:ext cx="7381760" cy="49973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对于非齐次部分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，需要尝试求特定类型的特殊解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20497" y="2592572"/>
            <a:ext cx="7750354" cy="49973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次多项式，那么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次多项式，例如：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244790" y="3186223"/>
            <a:ext cx="5281829" cy="4997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/>
              <a:t>1. </a:t>
            </a:r>
            <a:r>
              <a:rPr lang="zh-CN" altLang="en-US" sz="2200" dirty="0" smtClean="0"/>
              <a:t>若</a:t>
            </a:r>
            <a:r>
              <a:rPr lang="en-US" altLang="zh-CN" sz="2200" dirty="0" err="1" smtClean="0"/>
              <a:t>b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d</a:t>
            </a:r>
            <a:r>
              <a:rPr lang="zh-CN" altLang="en-US" sz="2200" dirty="0" smtClean="0"/>
              <a:t>，                   那么</a:t>
            </a:r>
            <a:r>
              <a:rPr lang="en-US" altLang="zh-CN" sz="2200" dirty="0" err="1" smtClean="0"/>
              <a:t>h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r</a:t>
            </a:r>
            <a:r>
              <a:rPr lang="zh-CN" altLang="en-US" sz="2200" dirty="0" smtClean="0"/>
              <a:t>；</a:t>
            </a:r>
            <a:endParaRPr lang="zh-CN" altLang="en-US" sz="22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44790" y="3745319"/>
            <a:ext cx="5540555" cy="4997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/>
              <a:t>2. </a:t>
            </a:r>
            <a:r>
              <a:rPr lang="zh-CN" altLang="en-US" sz="2200" dirty="0" smtClean="0"/>
              <a:t>若</a:t>
            </a:r>
            <a:r>
              <a:rPr lang="en-US" altLang="zh-CN" sz="2200" dirty="0" err="1" smtClean="0"/>
              <a:t>b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dn</a:t>
            </a:r>
            <a:r>
              <a:rPr lang="en-US" altLang="zh-CN" sz="2200" dirty="0" smtClean="0"/>
              <a:t> + e</a:t>
            </a:r>
            <a:r>
              <a:rPr lang="zh-CN" altLang="en-US" sz="2200" dirty="0" smtClean="0"/>
              <a:t>，          那么</a:t>
            </a:r>
            <a:r>
              <a:rPr lang="en-US" altLang="zh-CN" sz="2200" dirty="0" err="1" smtClean="0"/>
              <a:t>h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rn</a:t>
            </a:r>
            <a:r>
              <a:rPr lang="en-US" altLang="zh-CN" sz="2200" dirty="0" smtClean="0"/>
              <a:t> + s</a:t>
            </a:r>
            <a:r>
              <a:rPr lang="zh-CN" altLang="en-US" sz="2200" dirty="0" smtClean="0"/>
              <a:t>；</a:t>
            </a:r>
            <a:endParaRPr lang="zh-CN" altLang="en-US" sz="22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244790" y="4304415"/>
            <a:ext cx="6307871" cy="4997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/>
              <a:t>3. </a:t>
            </a:r>
            <a:r>
              <a:rPr lang="zh-CN" altLang="en-US" sz="2200" dirty="0" smtClean="0"/>
              <a:t>若</a:t>
            </a:r>
            <a:r>
              <a:rPr lang="en-US" altLang="zh-CN" sz="2200" dirty="0" err="1" smtClean="0"/>
              <a:t>b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dn</a:t>
            </a:r>
            <a:r>
              <a:rPr lang="en-US" altLang="zh-CN" sz="2200" baseline="30000" dirty="0" smtClean="0"/>
              <a:t>2</a:t>
            </a:r>
            <a:r>
              <a:rPr lang="en-US" altLang="zh-CN" sz="2200" dirty="0" smtClean="0"/>
              <a:t>+ </a:t>
            </a:r>
            <a:r>
              <a:rPr lang="en-US" altLang="zh-CN" sz="2200" dirty="0" err="1" smtClean="0"/>
              <a:t>en</a:t>
            </a:r>
            <a:r>
              <a:rPr lang="en-US" altLang="zh-CN" sz="2200" dirty="0" smtClean="0"/>
              <a:t> + f</a:t>
            </a:r>
            <a:r>
              <a:rPr lang="zh-CN" altLang="en-US" sz="2200" dirty="0" smtClean="0"/>
              <a:t>，那么</a:t>
            </a:r>
            <a:r>
              <a:rPr lang="en-US" altLang="zh-CN" sz="2200" dirty="0" err="1" smtClean="0"/>
              <a:t>h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rn</a:t>
            </a:r>
            <a:r>
              <a:rPr lang="en-US" altLang="zh-CN" sz="2200" baseline="30000" dirty="0" smtClean="0"/>
              <a:t>2</a:t>
            </a:r>
            <a:r>
              <a:rPr lang="en-US" altLang="zh-CN" sz="2200" dirty="0" smtClean="0"/>
              <a:t> + </a:t>
            </a:r>
            <a:r>
              <a:rPr lang="en-US" altLang="zh-CN" sz="2200" dirty="0" err="1" smtClean="0"/>
              <a:t>sn</a:t>
            </a:r>
            <a:r>
              <a:rPr lang="en-US" altLang="zh-CN" sz="2200" dirty="0" smtClean="0"/>
              <a:t> + t</a:t>
            </a:r>
            <a:r>
              <a:rPr lang="zh-CN" altLang="en-US" sz="2200" dirty="0" smtClean="0"/>
              <a:t>；</a:t>
            </a:r>
            <a:endParaRPr lang="zh-CN" altLang="en-US" sz="22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29358" y="4961860"/>
            <a:ext cx="7750354" cy="49973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若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的指数形式，那么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也是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指数形式，例如：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280232" y="5530703"/>
            <a:ext cx="6307871" cy="49973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/>
              <a:t>1. </a:t>
            </a:r>
            <a:r>
              <a:rPr lang="zh-CN" altLang="en-US" sz="2200" dirty="0" smtClean="0"/>
              <a:t>若</a:t>
            </a:r>
            <a:r>
              <a:rPr lang="en-US" altLang="zh-CN" sz="2200" dirty="0" err="1" smtClean="0"/>
              <a:t>b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d</a:t>
            </a:r>
            <a:r>
              <a:rPr lang="en-US" altLang="zh-CN" sz="2200" baseline="30000" dirty="0" err="1" smtClean="0"/>
              <a:t>n</a:t>
            </a:r>
            <a:r>
              <a:rPr lang="zh-CN" altLang="en-US" sz="2200" dirty="0" smtClean="0"/>
              <a:t>，那么</a:t>
            </a:r>
            <a:r>
              <a:rPr lang="en-US" altLang="zh-CN" sz="2200" dirty="0" err="1" smtClean="0"/>
              <a:t>h</a:t>
            </a:r>
            <a:r>
              <a:rPr lang="en-US" altLang="zh-CN" sz="2200" baseline="-25000" dirty="0" err="1" smtClean="0"/>
              <a:t>n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pd</a:t>
            </a:r>
            <a:r>
              <a:rPr lang="en-US" altLang="zh-CN" sz="2200" baseline="30000" dirty="0" err="1" smtClean="0"/>
              <a:t>n</a:t>
            </a:r>
            <a:r>
              <a:rPr lang="en-US" altLang="zh-CN" sz="2200" baseline="30000" dirty="0" smtClean="0"/>
              <a:t> </a:t>
            </a:r>
            <a:r>
              <a:rPr lang="en-US" altLang="zh-CN" sz="2200" dirty="0" smtClean="0"/>
              <a:t>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038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  <p:bldP spid="1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6670656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zh-CN" altLang="en-US" dirty="0" smtClean="0"/>
              <a:t>求解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2h</a:t>
            </a:r>
            <a:r>
              <a:rPr lang="en-US" altLang="zh-CN" baseline="-25000" dirty="0" smtClean="0"/>
              <a:t>n-1 </a:t>
            </a:r>
            <a:r>
              <a:rPr lang="en-US" altLang="zh-CN" dirty="0" smtClean="0"/>
              <a:t>+ 3</a:t>
            </a:r>
            <a:r>
              <a:rPr lang="en-US" altLang="zh-CN" baseline="30000" dirty="0" smtClean="0"/>
              <a:t>n</a:t>
            </a:r>
            <a:r>
              <a:rPr lang="en-US" altLang="zh-CN" baseline="-25000" dirty="0" smtClean="0"/>
              <a:t>                </a:t>
            </a:r>
            <a:r>
              <a:rPr lang="en-US" altLang="zh-CN" dirty="0"/>
              <a:t>(n</a:t>
            </a:r>
            <a:r>
              <a:rPr lang="en-US" altLang="zh-CN" dirty="0" smtClean="0"/>
              <a:t>≥1)</a:t>
            </a:r>
            <a:br>
              <a:rPr lang="en-US" altLang="zh-CN" dirty="0" smtClean="0"/>
            </a:br>
            <a:r>
              <a:rPr lang="en-US" altLang="zh-CN" dirty="0" smtClean="0"/>
              <a:t>                            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 2                                    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45962" y="2007424"/>
            <a:ext cx="554750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解法一：</a:t>
            </a:r>
            <a:r>
              <a:rPr lang="zh-CN" altLang="en-US" dirty="0" smtClean="0">
                <a:solidFill>
                  <a:srgbClr val="B26B02"/>
                </a:solidFill>
              </a:rPr>
              <a:t>首先考虑齐次递推关系的通解</a:t>
            </a:r>
            <a:endParaRPr lang="zh-CN" altLang="en-US" dirty="0">
              <a:solidFill>
                <a:srgbClr val="0CA45C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646969" y="2588808"/>
            <a:ext cx="320040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            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n≥1</a:t>
            </a:r>
            <a:r>
              <a:rPr lang="en-US" altLang="zh-CN" dirty="0" smtClean="0">
                <a:solidFill>
                  <a:srgbClr val="2683C6"/>
                </a:solidFill>
              </a:rPr>
              <a:t>)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532006" y="3122342"/>
            <a:ext cx="591078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它的通解是      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c2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                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n≥1)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585169" y="3831316"/>
            <a:ext cx="512397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接下来，考虑原问题的一个特殊解</a:t>
            </a:r>
            <a:endParaRPr lang="zh-CN" altLang="en-US" dirty="0">
              <a:solidFill>
                <a:srgbClr val="B26B02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3148154" y="4322322"/>
            <a:ext cx="470930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=  p3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         (p</a:t>
            </a:r>
            <a:r>
              <a:rPr lang="zh-CN" altLang="en-US" dirty="0" smtClean="0">
                <a:solidFill>
                  <a:srgbClr val="2683C6"/>
                </a:solidFill>
              </a:rPr>
              <a:t>为待定系数）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622382" y="4877123"/>
            <a:ext cx="430526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将其带入非齐次递推公式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3031196" y="5413380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83C6"/>
                </a:solidFill>
              </a:rPr>
              <a:t>p3</a:t>
            </a:r>
            <a:r>
              <a:rPr lang="en-US" altLang="zh-CN" baseline="30000" dirty="0">
                <a:solidFill>
                  <a:srgbClr val="2683C6"/>
                </a:solidFill>
              </a:rPr>
              <a:t>n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2·p3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n-1 </a:t>
            </a:r>
            <a:r>
              <a:rPr lang="en-US" altLang="zh-CN" dirty="0" smtClean="0">
                <a:solidFill>
                  <a:srgbClr val="2683C6"/>
                </a:solidFill>
              </a:rPr>
              <a:t>+ </a:t>
            </a:r>
            <a:r>
              <a:rPr lang="en-US" altLang="zh-CN" dirty="0">
                <a:solidFill>
                  <a:srgbClr val="2683C6"/>
                </a:solidFill>
              </a:rPr>
              <a:t>3</a:t>
            </a:r>
            <a:r>
              <a:rPr lang="en-US" altLang="zh-CN" baseline="30000" dirty="0">
                <a:solidFill>
                  <a:srgbClr val="2683C6"/>
                </a:solidFill>
              </a:rPr>
              <a:t>n</a:t>
            </a:r>
            <a:endParaRPr lang="zh-CN" altLang="en-US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21" grpId="0" build="p"/>
      <p:bldP spid="22" grpId="0" build="p"/>
      <p:bldP spid="23" grpId="0" build="p"/>
      <p:bldP spid="27" grpId="0" build="p"/>
      <p:bldP spid="28" grpId="0" build="p"/>
      <p:bldP spid="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324132" y="793534"/>
            <a:ext cx="325796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83C6"/>
                </a:solidFill>
              </a:rPr>
              <a:t>p3</a:t>
            </a:r>
            <a:r>
              <a:rPr lang="en-US" altLang="zh-CN" baseline="30000" dirty="0">
                <a:solidFill>
                  <a:srgbClr val="2683C6"/>
                </a:solidFill>
              </a:rPr>
              <a:t>n </a:t>
            </a:r>
            <a:r>
              <a:rPr lang="en-US" altLang="zh-CN" dirty="0">
                <a:solidFill>
                  <a:srgbClr val="2683C6"/>
                </a:solidFill>
              </a:rPr>
              <a:t>= 2·p3</a:t>
            </a:r>
            <a:r>
              <a:rPr lang="en-US" altLang="zh-CN" baseline="30000" dirty="0">
                <a:solidFill>
                  <a:srgbClr val="2683C6"/>
                </a:solidFill>
              </a:rPr>
              <a:t>n-1 </a:t>
            </a:r>
            <a:r>
              <a:rPr lang="en-US" altLang="zh-CN" dirty="0">
                <a:solidFill>
                  <a:srgbClr val="2683C6"/>
                </a:solidFill>
              </a:rPr>
              <a:t>+ 3</a:t>
            </a:r>
            <a:r>
              <a:rPr lang="en-US" altLang="zh-CN" baseline="30000" dirty="0">
                <a:solidFill>
                  <a:srgbClr val="2683C6"/>
                </a:solidFill>
              </a:rPr>
              <a:t>n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60382" y="1330706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两边同时除以</a:t>
            </a:r>
            <a:r>
              <a:rPr lang="en-US" altLang="zh-CN" dirty="0">
                <a:solidFill>
                  <a:srgbClr val="2683C6"/>
                </a:solidFill>
              </a:rPr>
              <a:t>3</a:t>
            </a:r>
            <a:r>
              <a:rPr lang="en-US" altLang="zh-CN" baseline="30000" dirty="0">
                <a:solidFill>
                  <a:srgbClr val="2683C6"/>
                </a:solidFill>
              </a:rPr>
              <a:t>n-1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354257" y="1867878"/>
            <a:ext cx="429109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3p = 2p + 3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886964" y="2405050"/>
            <a:ext cx="94183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2683C6"/>
                </a:solidFill>
              </a:rPr>
              <a:t>解得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2520833" y="2383102"/>
            <a:ext cx="158865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p = 3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881647" y="3049003"/>
            <a:ext cx="367794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最后合成原问题</a:t>
            </a:r>
            <a:r>
              <a:rPr lang="zh-CN" altLang="en-US" dirty="0">
                <a:solidFill>
                  <a:srgbClr val="B26B02"/>
                </a:solidFill>
              </a:rPr>
              <a:t>的通解</a:t>
            </a:r>
            <a:endParaRPr lang="zh-CN" altLang="en-US" baseline="30000" dirty="0">
              <a:solidFill>
                <a:srgbClr val="B26B02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2657287" y="3586175"/>
            <a:ext cx="2908858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c2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 smtClean="0">
                <a:solidFill>
                  <a:srgbClr val="2683C6"/>
                </a:solidFill>
              </a:rPr>
              <a:t>+ 3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n+1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881647" y="4123347"/>
            <a:ext cx="233647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根据初值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0</a:t>
            </a:r>
            <a:r>
              <a:rPr lang="en-US" altLang="zh-CN" dirty="0" smtClean="0">
                <a:solidFill>
                  <a:srgbClr val="2683C6"/>
                </a:solidFill>
              </a:rPr>
              <a:t>= 2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2682095" y="4750896"/>
            <a:ext cx="249596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2 = c2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0 </a:t>
            </a:r>
            <a:r>
              <a:rPr lang="en-US" altLang="zh-CN" dirty="0" smtClean="0">
                <a:solidFill>
                  <a:srgbClr val="2683C6"/>
                </a:solidFill>
              </a:rPr>
              <a:t>+ 3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5614910" y="4786337"/>
            <a:ext cx="153548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2683C6"/>
                </a:solidFill>
              </a:rPr>
              <a:t>得</a:t>
            </a:r>
            <a:r>
              <a:rPr lang="en-US" altLang="zh-CN" dirty="0" smtClean="0">
                <a:solidFill>
                  <a:srgbClr val="2683C6"/>
                </a:solidFill>
              </a:rPr>
              <a:t>c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–1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924178" y="5457961"/>
            <a:ext cx="596749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所以解为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–2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 smtClean="0">
                <a:solidFill>
                  <a:srgbClr val="2683C6"/>
                </a:solidFill>
              </a:rPr>
              <a:t>+ 3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n+1                       </a:t>
            </a:r>
            <a:r>
              <a:rPr lang="en-US" altLang="zh-CN" dirty="0" smtClean="0">
                <a:solidFill>
                  <a:srgbClr val="2683C6"/>
                </a:solidFill>
              </a:rPr>
              <a:t>(n≥0)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6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3" grpId="0" build="p"/>
      <p:bldP spid="14" grpId="0" build="p"/>
      <p:bldP spid="15" grpId="0" build="p"/>
      <p:bldP spid="24" grpId="0" build="p"/>
      <p:bldP spid="29" grpId="0" build="p"/>
      <p:bldP spid="30" grpId="0" build="p"/>
      <p:bldP spid="32" grpId="0" build="p"/>
      <p:bldP spid="33" grpId="0" build="p"/>
      <p:bldP spid="34" grpId="0" build="p"/>
      <p:bldP spid="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6"/>
            <a:ext cx="6670656" cy="107053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/>
              <a:t>例：求解        </a:t>
            </a:r>
            <a:r>
              <a:rPr lang="en-US" altLang="zh-CN" sz="2400" dirty="0" err="1" smtClean="0"/>
              <a:t>h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 = 3h</a:t>
            </a:r>
            <a:r>
              <a:rPr lang="en-US" altLang="zh-CN" sz="2400" baseline="-25000" dirty="0" smtClean="0"/>
              <a:t>n-1 </a:t>
            </a:r>
            <a:r>
              <a:rPr lang="en-US" altLang="zh-CN" sz="2400" dirty="0" smtClean="0"/>
              <a:t>+ 3</a:t>
            </a:r>
            <a:r>
              <a:rPr lang="en-US" altLang="zh-CN" sz="2400" baseline="30000" dirty="0" smtClean="0"/>
              <a:t>n</a:t>
            </a:r>
            <a:r>
              <a:rPr lang="en-US" altLang="zh-CN" sz="2400" baseline="-25000" dirty="0" smtClean="0"/>
              <a:t>                </a:t>
            </a:r>
            <a:r>
              <a:rPr lang="en-US" altLang="zh-CN" sz="2400" dirty="0" smtClean="0"/>
              <a:t>(n≥1)</a:t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h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= 2                                     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56594" y="1901099"/>
            <a:ext cx="554750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解法一：</a:t>
            </a:r>
            <a:r>
              <a:rPr lang="zh-CN" altLang="en-US" dirty="0" smtClean="0">
                <a:solidFill>
                  <a:srgbClr val="B26B02"/>
                </a:solidFill>
              </a:rPr>
              <a:t>首先考虑齐次递推关系的通解</a:t>
            </a:r>
            <a:endParaRPr lang="zh-CN" altLang="en-US" dirty="0">
              <a:solidFill>
                <a:srgbClr val="0CA45C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657601" y="2381040"/>
            <a:ext cx="320040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3h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            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n≥1</a:t>
            </a:r>
            <a:r>
              <a:rPr lang="en-US" altLang="zh-CN" dirty="0" smtClean="0">
                <a:solidFill>
                  <a:srgbClr val="2683C6"/>
                </a:solidFill>
              </a:rPr>
              <a:t>)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542638" y="2860981"/>
            <a:ext cx="591078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它的通解是      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c3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                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n≥1)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595801" y="3340922"/>
            <a:ext cx="512397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接下来，考虑原问题的一个特殊解</a:t>
            </a:r>
            <a:endParaRPr lang="zh-CN" altLang="en-US" dirty="0">
              <a:solidFill>
                <a:srgbClr val="B26B02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3158786" y="3820863"/>
            <a:ext cx="470930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=  p·3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         (p</a:t>
            </a:r>
            <a:r>
              <a:rPr lang="zh-CN" altLang="en-US" dirty="0" smtClean="0">
                <a:solidFill>
                  <a:srgbClr val="2683C6"/>
                </a:solidFill>
              </a:rPr>
              <a:t>为待定系数）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633014" y="4300804"/>
            <a:ext cx="430526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将其带入非齐次递推公式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3057777" y="4780743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p·3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3·p·3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n-1 </a:t>
            </a:r>
            <a:r>
              <a:rPr lang="en-US" altLang="zh-CN" dirty="0" smtClean="0">
                <a:solidFill>
                  <a:srgbClr val="2683C6"/>
                </a:solidFill>
              </a:rPr>
              <a:t>+ 3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604662" y="5295928"/>
            <a:ext cx="300455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两边同时除以</a:t>
            </a:r>
            <a:r>
              <a:rPr lang="en-US" altLang="zh-CN" dirty="0" smtClean="0">
                <a:solidFill>
                  <a:srgbClr val="2683C6"/>
                </a:solidFill>
              </a:rPr>
              <a:t>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zh-CN" altLang="en-US" dirty="0" smtClean="0">
                <a:solidFill>
                  <a:srgbClr val="2683C6"/>
                </a:solidFill>
              </a:rPr>
              <a:t>，得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1522" y="5306788"/>
            <a:ext cx="263241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p = p + 1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609977" y="5865225"/>
            <a:ext cx="643886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显然有问题，所以再尝试，令   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>
                <a:solidFill>
                  <a:srgbClr val="2683C6"/>
                </a:solidFill>
              </a:rPr>
              <a:t>=  </a:t>
            </a:r>
            <a:r>
              <a:rPr lang="en-US" altLang="zh-CN" dirty="0" smtClean="0">
                <a:solidFill>
                  <a:srgbClr val="2683C6"/>
                </a:solidFill>
              </a:rPr>
              <a:t>p·n·3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7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21" grpId="0" build="p"/>
      <p:bldP spid="22" grpId="0" build="p"/>
      <p:bldP spid="23" grpId="0" build="p"/>
      <p:bldP spid="27" grpId="0" build="p"/>
      <p:bldP spid="28" grpId="0" build="p"/>
      <p:bldP spid="31" grpId="0" build="p"/>
      <p:bldP spid="12" grpId="0" build="p"/>
      <p:bldP spid="13" grpId="0" build="p"/>
      <p:bldP spid="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2324132" y="793534"/>
            <a:ext cx="443285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p·n·3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3·p·(n-1)·3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n-1 </a:t>
            </a:r>
            <a:r>
              <a:rPr lang="en-US" altLang="zh-CN" dirty="0">
                <a:solidFill>
                  <a:srgbClr val="2683C6"/>
                </a:solidFill>
              </a:rPr>
              <a:t>+ 3</a:t>
            </a:r>
            <a:r>
              <a:rPr lang="en-US" altLang="zh-CN" baseline="30000" dirty="0">
                <a:solidFill>
                  <a:srgbClr val="2683C6"/>
                </a:solidFill>
              </a:rPr>
              <a:t>n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60382" y="1330706"/>
            <a:ext cx="416704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两边同时除以</a:t>
            </a:r>
            <a:r>
              <a:rPr lang="en-US" altLang="zh-CN" dirty="0" smtClean="0">
                <a:solidFill>
                  <a:srgbClr val="2683C6"/>
                </a:solidFill>
              </a:rPr>
              <a:t>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354257" y="1867878"/>
            <a:ext cx="429109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p·n</a:t>
            </a:r>
            <a:r>
              <a:rPr lang="en-US" altLang="zh-CN" dirty="0" smtClean="0">
                <a:solidFill>
                  <a:srgbClr val="2683C6"/>
                </a:solidFill>
              </a:rPr>
              <a:t> = p</a:t>
            </a:r>
            <a:r>
              <a:rPr lang="en-US" altLang="zh-CN" dirty="0">
                <a:solidFill>
                  <a:srgbClr val="2683C6"/>
                </a:solidFill>
              </a:rPr>
              <a:t>·(n-1</a:t>
            </a:r>
            <a:r>
              <a:rPr lang="en-US" altLang="zh-CN" dirty="0" smtClean="0">
                <a:solidFill>
                  <a:srgbClr val="2683C6"/>
                </a:solidFill>
              </a:rPr>
              <a:t>) + 1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886964" y="2405050"/>
            <a:ext cx="94183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2683C6"/>
                </a:solidFill>
              </a:rPr>
              <a:t>解得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2520833" y="2383102"/>
            <a:ext cx="158865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p = 1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>
          <a:xfrm>
            <a:off x="881647" y="3049003"/>
            <a:ext cx="367794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最后合成原问题</a:t>
            </a:r>
            <a:r>
              <a:rPr lang="zh-CN" altLang="en-US" dirty="0">
                <a:solidFill>
                  <a:srgbClr val="B26B02"/>
                </a:solidFill>
              </a:rPr>
              <a:t>的通解</a:t>
            </a:r>
            <a:endParaRPr lang="zh-CN" altLang="en-US" baseline="30000" dirty="0">
              <a:solidFill>
                <a:srgbClr val="B26B02"/>
              </a:solidFill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2657287" y="3586175"/>
            <a:ext cx="2908858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= c3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 smtClean="0">
                <a:solidFill>
                  <a:srgbClr val="2683C6"/>
                </a:solidFill>
              </a:rPr>
              <a:t>+ n3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881647" y="4123347"/>
            <a:ext cx="233647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根据初值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0</a:t>
            </a:r>
            <a:r>
              <a:rPr lang="en-US" altLang="zh-CN" dirty="0" smtClean="0">
                <a:solidFill>
                  <a:srgbClr val="2683C6"/>
                </a:solidFill>
              </a:rPr>
              <a:t>= 2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2682095" y="4750896"/>
            <a:ext cx="249596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2 = c·3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0 </a:t>
            </a:r>
            <a:r>
              <a:rPr lang="en-US" altLang="zh-CN" dirty="0" smtClean="0">
                <a:solidFill>
                  <a:srgbClr val="2683C6"/>
                </a:solidFill>
              </a:rPr>
              <a:t>+ 0·3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0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5614910" y="4786337"/>
            <a:ext cx="153548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2683C6"/>
                </a:solidFill>
              </a:rPr>
              <a:t>得</a:t>
            </a:r>
            <a:r>
              <a:rPr lang="en-US" altLang="zh-CN" dirty="0" smtClean="0">
                <a:solidFill>
                  <a:srgbClr val="2683C6"/>
                </a:solidFill>
              </a:rPr>
              <a:t>c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934810" y="5261259"/>
            <a:ext cx="596749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所以解为  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</a:t>
            </a:r>
            <a:r>
              <a:rPr lang="en-US" altLang="zh-CN" dirty="0" smtClean="0">
                <a:solidFill>
                  <a:srgbClr val="2683C6"/>
                </a:solidFill>
              </a:rPr>
              <a:t>+ n3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                      </a:t>
            </a:r>
            <a:r>
              <a:rPr lang="en-US" altLang="zh-CN" dirty="0" smtClean="0">
                <a:solidFill>
                  <a:srgbClr val="2683C6"/>
                </a:solidFill>
              </a:rPr>
              <a:t>(n≥0)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694501" y="5789341"/>
            <a:ext cx="208483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(2 + </a:t>
            </a:r>
            <a:r>
              <a:rPr lang="en-US" altLang="zh-CN" dirty="0">
                <a:solidFill>
                  <a:srgbClr val="2683C6"/>
                </a:solidFill>
              </a:rPr>
              <a:t>n) 3</a:t>
            </a:r>
            <a:r>
              <a:rPr lang="en-US" altLang="zh-CN" baseline="30000" dirty="0">
                <a:solidFill>
                  <a:srgbClr val="2683C6"/>
                </a:solidFill>
              </a:rPr>
              <a:t>n</a:t>
            </a:r>
            <a:endParaRPr lang="zh-CN" altLang="en-US" baseline="300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3" grpId="0" build="p"/>
      <p:bldP spid="14" grpId="0" build="p"/>
      <p:bldP spid="15" grpId="0" build="p"/>
      <p:bldP spid="24" grpId="0" build="p"/>
      <p:bldP spid="29" grpId="0" build="p"/>
      <p:bldP spid="30" grpId="0" build="p"/>
      <p:bldP spid="32" grpId="0" build="p"/>
      <p:bldP spid="33" grpId="0" build="p"/>
      <p:bldP spid="34" grpId="0" build="p"/>
      <p:bldP spid="35" grpId="0" build="p"/>
      <p:bldP spid="1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 </a:t>
            </a:r>
            <a:r>
              <a:rPr lang="zh-CN" altLang="en-US" dirty="0" smtClean="0"/>
              <a:t>普通型生成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1945758"/>
            <a:ext cx="6855448" cy="988828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C00000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smtClean="0"/>
              <a:t>h</a:t>
            </a:r>
            <a:r>
              <a:rPr lang="en-US" altLang="zh-CN" baseline="-25000" smtClean="0"/>
              <a:t>0</a:t>
            </a:r>
            <a:r>
              <a:rPr lang="en-US" altLang="zh-CN" smtClean="0"/>
              <a:t>, h</a:t>
            </a:r>
            <a:r>
              <a:rPr lang="en-US" altLang="zh-CN" baseline="-25000"/>
              <a:t>1</a:t>
            </a:r>
            <a:r>
              <a:rPr lang="en-US" altLang="zh-CN" smtClean="0"/>
              <a:t>, h</a:t>
            </a:r>
            <a:r>
              <a:rPr lang="en-US" altLang="zh-CN" baseline="-25000"/>
              <a:t>2</a:t>
            </a:r>
            <a:r>
              <a:rPr lang="en-US" altLang="zh-CN" smtClean="0"/>
              <a:t>, ···, h</a:t>
            </a:r>
            <a:r>
              <a:rPr lang="en-US" altLang="zh-CN" baseline="-25000"/>
              <a:t>n</a:t>
            </a:r>
            <a:r>
              <a:rPr lang="en-US" altLang="zh-CN" smtClean="0"/>
              <a:t>, ···  </a:t>
            </a:r>
            <a:r>
              <a:rPr lang="zh-CN" altLang="en-US" smtClean="0"/>
              <a:t>表示一个数列。</a:t>
            </a:r>
            <a:r>
              <a:rPr lang="en-US" altLang="zh-CN"/>
              <a:t>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0000FF"/>
                </a:solidFill>
              </a:rPr>
              <a:t>h</a:t>
            </a:r>
            <a:r>
              <a:rPr lang="en-US" altLang="zh-CN" baseline="-25000" smtClean="0">
                <a:solidFill>
                  <a:srgbClr val="0000FF"/>
                </a:solidFill>
              </a:rPr>
              <a:t>n</a:t>
            </a:r>
            <a:r>
              <a:rPr lang="zh-CN" altLang="en-US" smtClean="0"/>
              <a:t>叫做数列的</a:t>
            </a:r>
            <a:r>
              <a:rPr lang="zh-CN" altLang="en-US" smtClean="0">
                <a:solidFill>
                  <a:srgbClr val="C00000"/>
                </a:solidFill>
              </a:rPr>
              <a:t>一般项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C00000"/>
                </a:solidFill>
              </a:rPr>
              <a:t>通项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24804" y="3066903"/>
            <a:ext cx="1785489" cy="52184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CC"/>
                </a:solidFill>
              </a:rPr>
              <a:t>算术数列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866253" y="3066903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mtClean="0"/>
              <a:t>h</a:t>
            </a:r>
            <a:r>
              <a:rPr lang="en-US" altLang="zh-CN" baseline="-25000" smtClean="0"/>
              <a:t>0</a:t>
            </a:r>
            <a:r>
              <a:rPr lang="en-US" altLang="zh-CN" smtClean="0"/>
              <a:t>, h</a:t>
            </a:r>
            <a:r>
              <a:rPr lang="en-US" altLang="zh-CN" baseline="-25000" smtClean="0"/>
              <a:t>0</a:t>
            </a:r>
            <a:r>
              <a:rPr lang="en-US" altLang="zh-CN" smtClean="0"/>
              <a:t>+ q, h</a:t>
            </a:r>
            <a:r>
              <a:rPr lang="en-US" altLang="zh-CN" baseline="-25000" smtClean="0"/>
              <a:t>0</a:t>
            </a:r>
            <a:r>
              <a:rPr lang="en-US" altLang="zh-CN" smtClean="0"/>
              <a:t>+2q, ···, h</a:t>
            </a:r>
            <a:r>
              <a:rPr lang="en-US" altLang="zh-CN" baseline="-25000" smtClean="0"/>
              <a:t>0</a:t>
            </a:r>
            <a:r>
              <a:rPr lang="en-US" altLang="zh-CN" smtClean="0"/>
              <a:t>+ nq, ···</a:t>
            </a:r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66253" y="3639490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递</a:t>
            </a:r>
            <a:r>
              <a:rPr lang="zh-CN" altLang="en-US" smtClean="0"/>
              <a:t>推关系      </a:t>
            </a:r>
            <a:r>
              <a:rPr lang="en-US" altLang="zh-CN" smtClean="0"/>
              <a:t>h</a:t>
            </a:r>
            <a:r>
              <a:rPr lang="en-US" altLang="zh-CN" baseline="-25000" smtClean="0"/>
              <a:t>n</a:t>
            </a:r>
            <a:r>
              <a:rPr lang="en-US" altLang="zh-CN" smtClean="0"/>
              <a:t> = h</a:t>
            </a:r>
            <a:r>
              <a:rPr lang="en-US" altLang="zh-CN" baseline="-25000" smtClean="0"/>
              <a:t>n-1</a:t>
            </a:r>
            <a:r>
              <a:rPr lang="en-US" altLang="zh-CN" smtClean="0"/>
              <a:t>+ q</a:t>
            </a:r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866253" y="4212078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通项                </a:t>
            </a:r>
            <a:r>
              <a:rPr lang="en-US" altLang="zh-CN" smtClean="0"/>
              <a:t>h</a:t>
            </a:r>
            <a:r>
              <a:rPr lang="en-US" altLang="zh-CN" baseline="-25000" smtClean="0"/>
              <a:t>n</a:t>
            </a:r>
            <a:r>
              <a:rPr lang="en-US" altLang="zh-CN" smtClean="0"/>
              <a:t> = h</a:t>
            </a:r>
            <a:r>
              <a:rPr lang="en-US" altLang="zh-CN" baseline="-25000" smtClean="0"/>
              <a:t>0</a:t>
            </a:r>
            <a:r>
              <a:rPr lang="en-US" altLang="zh-CN" smtClean="0"/>
              <a:t>+ nq</a:t>
            </a:r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24804" y="4784666"/>
            <a:ext cx="1785489" cy="52184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CC"/>
                </a:solidFill>
              </a:rPr>
              <a:t>几何数列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66253" y="4784666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mtClean="0"/>
              <a:t>h</a:t>
            </a:r>
            <a:r>
              <a:rPr lang="en-US" altLang="zh-CN" baseline="-25000" smtClean="0"/>
              <a:t>0</a:t>
            </a:r>
            <a:r>
              <a:rPr lang="en-US" altLang="zh-CN" smtClean="0"/>
              <a:t>, qh</a:t>
            </a:r>
            <a:r>
              <a:rPr lang="en-US" altLang="zh-CN" baseline="-25000" smtClean="0"/>
              <a:t>0</a:t>
            </a:r>
            <a:r>
              <a:rPr lang="en-US" altLang="zh-CN" smtClean="0"/>
              <a:t>, q</a:t>
            </a:r>
            <a:r>
              <a:rPr lang="en-US" altLang="zh-CN" baseline="30000" smtClean="0"/>
              <a:t>2</a:t>
            </a:r>
            <a:r>
              <a:rPr lang="en-US" altLang="zh-CN" smtClean="0"/>
              <a:t>h</a:t>
            </a:r>
            <a:r>
              <a:rPr lang="en-US" altLang="zh-CN" baseline="-25000" smtClean="0"/>
              <a:t>0</a:t>
            </a:r>
            <a:r>
              <a:rPr lang="en-US" altLang="zh-CN" smtClean="0"/>
              <a:t>, ···, q</a:t>
            </a:r>
            <a:r>
              <a:rPr lang="en-US" altLang="zh-CN" baseline="30000" smtClean="0"/>
              <a:t>n</a:t>
            </a:r>
            <a:r>
              <a:rPr lang="en-US" altLang="zh-CN" smtClean="0"/>
              <a:t>h</a:t>
            </a:r>
            <a:r>
              <a:rPr lang="en-US" altLang="zh-CN" baseline="-25000" smtClean="0"/>
              <a:t>0</a:t>
            </a:r>
            <a:r>
              <a:rPr lang="en-US" altLang="zh-CN" smtClean="0"/>
              <a:t>, ···</a:t>
            </a:r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66253" y="5357253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递</a:t>
            </a:r>
            <a:r>
              <a:rPr lang="zh-CN" altLang="en-US" smtClean="0"/>
              <a:t>推关系      </a:t>
            </a:r>
            <a:r>
              <a:rPr lang="en-US" altLang="zh-CN" smtClean="0"/>
              <a:t>h</a:t>
            </a:r>
            <a:r>
              <a:rPr lang="en-US" altLang="zh-CN" baseline="-25000" smtClean="0"/>
              <a:t>n</a:t>
            </a:r>
            <a:r>
              <a:rPr lang="en-US" altLang="zh-CN" smtClean="0"/>
              <a:t> = qh</a:t>
            </a:r>
            <a:r>
              <a:rPr lang="en-US" altLang="zh-CN" baseline="-25000" smtClean="0"/>
              <a:t>n-1</a:t>
            </a:r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66253" y="5929841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mtClean="0"/>
              <a:t>通项                </a:t>
            </a:r>
            <a:r>
              <a:rPr lang="en-US" altLang="zh-CN" smtClean="0"/>
              <a:t>h</a:t>
            </a:r>
            <a:r>
              <a:rPr lang="en-US" altLang="zh-CN" baseline="-25000" smtClean="0"/>
              <a:t>n</a:t>
            </a:r>
            <a:r>
              <a:rPr lang="en-US" altLang="zh-CN" smtClean="0"/>
              <a:t> = q</a:t>
            </a:r>
            <a:r>
              <a:rPr lang="en-US" altLang="zh-CN" baseline="30000" smtClean="0"/>
              <a:t>n</a:t>
            </a:r>
            <a:r>
              <a:rPr lang="en-US" altLang="zh-CN" smtClean="0"/>
              <a:t>h</a:t>
            </a:r>
            <a:r>
              <a:rPr lang="en-US" altLang="zh-CN" baseline="-25000" smtClean="0"/>
              <a:t>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2286000"/>
            <a:ext cx="7073416" cy="115894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定义：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···,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, ···</a:t>
            </a:r>
            <a:r>
              <a:rPr lang="zh-CN" altLang="en-US" dirty="0" smtClean="0"/>
              <a:t>是无穷数列，它的</a:t>
            </a:r>
            <a:r>
              <a:rPr lang="zh-CN" altLang="en-US" dirty="0" smtClean="0">
                <a:solidFill>
                  <a:srgbClr val="C00000"/>
                </a:solidFill>
              </a:rPr>
              <a:t>生成函数</a:t>
            </a:r>
            <a:r>
              <a:rPr lang="zh-CN" altLang="en-US" dirty="0" smtClean="0"/>
              <a:t>定义为无穷级数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354341" y="3186224"/>
            <a:ext cx="4774790" cy="613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g(x) = 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+ 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···</a:t>
            </a:r>
            <a:r>
              <a:rPr lang="en-US" altLang="zh-CN" dirty="0"/>
              <a:t> +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···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7173" y="3860901"/>
            <a:ext cx="4774790" cy="613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注：</a:t>
            </a:r>
            <a:r>
              <a:rPr lang="en-US" altLang="zh-CN" dirty="0" err="1">
                <a:solidFill>
                  <a:srgbClr val="B26B02"/>
                </a:solidFill>
              </a:rPr>
              <a:t>x</a:t>
            </a:r>
            <a:r>
              <a:rPr lang="en-US" altLang="zh-CN" baseline="30000" dirty="0" err="1">
                <a:solidFill>
                  <a:srgbClr val="B26B02"/>
                </a:solidFill>
              </a:rPr>
              <a:t>n</a:t>
            </a:r>
            <a:r>
              <a:rPr lang="zh-CN" altLang="en-US" dirty="0" smtClean="0">
                <a:solidFill>
                  <a:srgbClr val="B26B02"/>
                </a:solidFill>
              </a:rPr>
              <a:t>充当</a:t>
            </a:r>
            <a:r>
              <a:rPr lang="en-US" altLang="zh-CN" dirty="0" err="1">
                <a:solidFill>
                  <a:srgbClr val="B26B02"/>
                </a:solidFill>
              </a:rPr>
              <a:t>h</a:t>
            </a:r>
            <a:r>
              <a:rPr lang="en-US" altLang="zh-CN" baseline="-25000" dirty="0" err="1">
                <a:solidFill>
                  <a:srgbClr val="B26B02"/>
                </a:solidFill>
              </a:rPr>
              <a:t>n</a:t>
            </a:r>
            <a:r>
              <a:rPr lang="zh-CN" altLang="en-US" dirty="0" smtClean="0">
                <a:solidFill>
                  <a:srgbClr val="B26B02"/>
                </a:solidFill>
              </a:rPr>
              <a:t>的“占位符”</a:t>
            </a:r>
            <a:r>
              <a:rPr lang="en-US" altLang="zh-CN" dirty="0" smtClean="0">
                <a:solidFill>
                  <a:srgbClr val="B26B02"/>
                </a:solidFill>
              </a:rPr>
              <a:t> </a:t>
            </a:r>
            <a:endParaRPr lang="zh-CN" altLang="en-US" dirty="0">
              <a:solidFill>
                <a:srgbClr val="B26B02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68096" y="4606312"/>
            <a:ext cx="7073416" cy="11589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1A85AE"/>
                </a:solidFill>
              </a:rPr>
              <a:t>例：每一项都是</a:t>
            </a:r>
            <a:r>
              <a:rPr lang="en-US" altLang="zh-CN" dirty="0" smtClean="0">
                <a:solidFill>
                  <a:srgbClr val="1A85AE"/>
                </a:solidFill>
              </a:rPr>
              <a:t>1</a:t>
            </a:r>
            <a:r>
              <a:rPr lang="zh-CN" altLang="en-US" dirty="0" smtClean="0">
                <a:solidFill>
                  <a:srgbClr val="1A85AE"/>
                </a:solidFill>
              </a:rPr>
              <a:t>的数列</a:t>
            </a:r>
            <a:r>
              <a:rPr lang="en-US" altLang="zh-CN" dirty="0" smtClean="0">
                <a:solidFill>
                  <a:srgbClr val="1A85AE"/>
                </a:solidFill>
              </a:rPr>
              <a:t>1, 1, ···, 1, ···</a:t>
            </a:r>
            <a:r>
              <a:rPr lang="zh-CN" altLang="en-US" dirty="0" smtClean="0">
                <a:solidFill>
                  <a:srgbClr val="1A85AE"/>
                </a:solidFill>
              </a:rPr>
              <a:t>，它的生成函数定义为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310039" y="5304953"/>
            <a:ext cx="3718622" cy="613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g(x) = 1 + x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 </a:t>
            </a:r>
            <a:r>
              <a:rPr lang="en-US" altLang="zh-CN" dirty="0">
                <a:solidFill>
                  <a:srgbClr val="1A85AE"/>
                </a:solidFill>
              </a:rPr>
              <a:t>+ </a:t>
            </a:r>
            <a:r>
              <a:rPr lang="en-US" altLang="zh-CN" dirty="0" smtClean="0">
                <a:solidFill>
                  <a:srgbClr val="1A85AE"/>
                </a:solidFill>
              </a:rPr>
              <a:t>···</a:t>
            </a:r>
            <a:r>
              <a:rPr lang="en-US" altLang="zh-CN" dirty="0">
                <a:solidFill>
                  <a:srgbClr val="1A85AE"/>
                </a:solidFill>
              </a:rPr>
              <a:t> + </a:t>
            </a:r>
            <a:r>
              <a:rPr lang="en-US" altLang="zh-CN" dirty="0" err="1" smtClean="0">
                <a:solidFill>
                  <a:srgbClr val="1A85AE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1A85AE"/>
                </a:solidFill>
              </a:rPr>
              <a:t>n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 </a:t>
            </a:r>
            <a:r>
              <a:rPr lang="en-US" altLang="zh-CN" dirty="0" smtClean="0">
                <a:solidFill>
                  <a:srgbClr val="1A85AE"/>
                </a:solidFill>
              </a:rPr>
              <a:t>+ ···</a:t>
            </a:r>
            <a:endParaRPr lang="zh-CN" altLang="en-US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5943601" y="5081104"/>
                <a:ext cx="1185530" cy="91971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5081104"/>
                <a:ext cx="1185530" cy="9197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9" grpId="0" build="p"/>
      <p:bldP spid="10" grpId="0" build="p"/>
      <p:bldP spid="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牛顿二项式定理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1259" y="1935125"/>
                <a:ext cx="6871397" cy="226473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sz="2000" dirty="0" smtClean="0"/>
                  <a:t>设</a:t>
                </a:r>
                <a:r>
                  <a:rPr lang="en-US" altLang="zh-CN" sz="2000" dirty="0" smtClean="0">
                    <a:ea typeface="Cambria Math" panose="02040503050406030204" pitchFamily="18" charset="0"/>
                    <a:sym typeface="Symbol" panose="05050102010706020507" pitchFamily="18" charset="2"/>
                  </a:rPr>
                  <a:t></a:t>
                </a:r>
                <a:r>
                  <a:rPr lang="zh-CN" altLang="en-US" sz="2000" dirty="0" smtClean="0"/>
                  <a:t>是实数，对所有满足</a:t>
                </a:r>
                <a:r>
                  <a:rPr lang="en-US" altLang="zh-CN" sz="2000" dirty="0" smtClean="0"/>
                  <a:t>|z|&lt;1</a:t>
                </a:r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z</a:t>
                </a:r>
                <a:r>
                  <a:rPr lang="zh-CN" altLang="en-US" sz="2000" dirty="0" smtClean="0"/>
                  <a:t>，有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rgbClr val="3333FF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00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3333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3333FF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)⋯(</m:t>
                        </m:r>
                        <m:r>
                          <a:rPr lang="zh-CN" altLang="en-US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CN" sz="20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259" y="1935125"/>
                <a:ext cx="6871397" cy="2264735"/>
              </a:xfrm>
              <a:blipFill rotWithShape="0">
                <a:blip r:embed="rId2"/>
                <a:stretch>
                  <a:fillRect l="-1597" t="-806" b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>
          <a:xfrm>
            <a:off x="821260" y="4355676"/>
            <a:ext cx="4548182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如果令</a:t>
            </a:r>
            <a:r>
              <a:rPr lang="en-US" altLang="zh-CN" sz="2000" dirty="0" smtClean="0">
                <a:ea typeface="Cambria Math" panose="02040503050406030204" pitchFamily="18" charset="0"/>
                <a:sym typeface="Symbol" panose="05050102010706020507" pitchFamily="18" charset="2"/>
              </a:rPr>
              <a:t>= -n</a:t>
            </a:r>
            <a:r>
              <a:rPr lang="zh-CN" altLang="en-US" sz="2000" dirty="0" smtClean="0">
                <a:ea typeface="Cambria Math" panose="020405030504060302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ea typeface="Cambria Math" panose="02040503050406030204" pitchFamily="18" charset="0"/>
                <a:sym typeface="Symbol" panose="05050102010706020507" pitchFamily="18" charset="2"/>
              </a:rPr>
              <a:t>z=-</a:t>
            </a:r>
            <a:r>
              <a:rPr lang="en-US" altLang="zh-CN" sz="2000" dirty="0" err="1" smtClean="0">
                <a:ea typeface="Cambria Math" panose="02040503050406030204" pitchFamily="18" charset="0"/>
                <a:sym typeface="Symbol" panose="05050102010706020507" pitchFamily="18" charset="2"/>
              </a:rPr>
              <a:t>rx</a:t>
            </a:r>
            <a:r>
              <a:rPr lang="zh-CN" altLang="en-US" sz="2000" dirty="0" smtClean="0">
                <a:ea typeface="Cambria Math" panose="020405030504060302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ea typeface="Cambria Math" panose="020405030504060302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000" dirty="0" smtClean="0"/>
              <a:t>那么</a:t>
            </a:r>
            <a:endParaRPr lang="en-US" altLang="zh-CN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14810" y="5062742"/>
                <a:ext cx="3283463" cy="847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𝒓𝒙</m:t>
                          </m:r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𝒓𝒙</m:t>
                              </m:r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810" y="5062742"/>
                <a:ext cx="3283463" cy="847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61684" y="5062742"/>
                <a:ext cx="2679451" cy="847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solidFill>
                                        <a:srgbClr val="3333FF"/>
                                      </a:solidFill>
                                      <a:latin typeface="Cambria Math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3333FF"/>
                                  </a:solidFill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84" y="5062742"/>
                <a:ext cx="2679451" cy="8474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74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7601005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例：确定下列数列的生成函数：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0, 1, 4, ···, 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···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190615" y="2341828"/>
            <a:ext cx="3134663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zh-CN" sz="2200" dirty="0" smtClean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= (1 – </a:t>
            </a:r>
            <a:r>
              <a:rPr lang="en-US" altLang="zh-CN" sz="2200" dirty="0" smtClean="0">
                <a:solidFill>
                  <a:schemeClr val="accent2"/>
                </a:solidFill>
              </a:rPr>
              <a:t>x</a:t>
            </a:r>
            <a:r>
              <a:rPr lang="en-US" altLang="zh-CN" sz="2200" dirty="0">
                <a:solidFill>
                  <a:schemeClr val="accent2"/>
                </a:solidFill>
              </a:rPr>
              <a:t>)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-1</a:t>
            </a:r>
            <a:endParaRPr lang="zh-CN" altLang="en-US" sz="2200" baseline="30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2200" baseline="30000" dirty="0">
              <a:solidFill>
                <a:schemeClr val="accent2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817361" y="2341828"/>
            <a:ext cx="2645565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B26B02"/>
                </a:solidFill>
              </a:rPr>
              <a:t>两边同时求导</a:t>
            </a:r>
            <a:endParaRPr lang="zh-CN" altLang="en-US" sz="2400" baseline="30000" dirty="0">
              <a:solidFill>
                <a:srgbClr val="B26B02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190615" y="2930574"/>
            <a:ext cx="3134663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zh-CN" sz="2200" dirty="0" smtClean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sz="2200" dirty="0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n-1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= </a:t>
            </a:r>
            <a:r>
              <a:rPr lang="en-US" altLang="zh-CN" sz="2200" dirty="0" smtClean="0">
                <a:solidFill>
                  <a:schemeClr val="accent2"/>
                </a:solidFill>
              </a:rPr>
              <a:t>(1 </a:t>
            </a:r>
            <a:r>
              <a:rPr lang="en-US" altLang="zh-CN" sz="2200" dirty="0">
                <a:solidFill>
                  <a:schemeClr val="accent2"/>
                </a:solidFill>
              </a:rPr>
              <a:t>– </a:t>
            </a:r>
            <a:r>
              <a:rPr lang="en-US" altLang="zh-CN" sz="2200" dirty="0" smtClean="0">
                <a:solidFill>
                  <a:schemeClr val="accent2"/>
                </a:solidFill>
              </a:rPr>
              <a:t>x)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-2</a:t>
            </a:r>
            <a:endParaRPr lang="zh-CN" altLang="en-US" sz="2200" baseline="30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2200" baseline="30000" dirty="0">
              <a:solidFill>
                <a:schemeClr val="accent2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5817361" y="2930574"/>
            <a:ext cx="2645565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B26B02"/>
                </a:solidFill>
              </a:rPr>
              <a:t>两边同时</a:t>
            </a:r>
            <a:r>
              <a:rPr lang="zh-CN" altLang="en-US" sz="2400" dirty="0">
                <a:solidFill>
                  <a:srgbClr val="B26B02"/>
                </a:solidFill>
              </a:rPr>
              <a:t>乘</a:t>
            </a:r>
            <a:r>
              <a:rPr lang="zh-CN" altLang="en-US" sz="2400" dirty="0" smtClean="0">
                <a:solidFill>
                  <a:srgbClr val="B26B02"/>
                </a:solidFill>
              </a:rPr>
              <a:t>以</a:t>
            </a:r>
            <a:r>
              <a:rPr lang="en-US" altLang="zh-CN" sz="2400" dirty="0" smtClean="0">
                <a:solidFill>
                  <a:srgbClr val="B26B02"/>
                </a:solidFill>
              </a:rPr>
              <a:t>x</a:t>
            </a:r>
            <a:endParaRPr lang="zh-CN" altLang="en-US" sz="2400" baseline="30000" dirty="0">
              <a:solidFill>
                <a:srgbClr val="B26B02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90615" y="3540461"/>
            <a:ext cx="3134663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zh-CN" sz="2200" dirty="0" smtClean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nx</a:t>
            </a:r>
            <a:r>
              <a:rPr lang="en-US" altLang="zh-CN" sz="2200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= </a:t>
            </a:r>
            <a:r>
              <a:rPr lang="en-US" altLang="zh-CN" sz="2200" dirty="0" smtClean="0">
                <a:solidFill>
                  <a:schemeClr val="accent2"/>
                </a:solidFill>
              </a:rPr>
              <a:t>x(1 </a:t>
            </a:r>
            <a:r>
              <a:rPr lang="en-US" altLang="zh-CN" sz="2200" dirty="0">
                <a:solidFill>
                  <a:schemeClr val="accent2"/>
                </a:solidFill>
              </a:rPr>
              <a:t>– </a:t>
            </a:r>
            <a:r>
              <a:rPr lang="en-US" altLang="zh-CN" sz="2200" dirty="0" smtClean="0">
                <a:solidFill>
                  <a:schemeClr val="accent2"/>
                </a:solidFill>
              </a:rPr>
              <a:t>x)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-2</a:t>
            </a:r>
            <a:endParaRPr lang="zh-CN" altLang="en-US" sz="2200" baseline="30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2200" baseline="30000" dirty="0">
              <a:solidFill>
                <a:schemeClr val="accent2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817361" y="3540461"/>
            <a:ext cx="2645565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B26B02"/>
                </a:solidFill>
              </a:rPr>
              <a:t>两边同时求导</a:t>
            </a:r>
            <a:endParaRPr lang="zh-CN" altLang="en-US" sz="2400" baseline="30000" dirty="0">
              <a:solidFill>
                <a:srgbClr val="B26B02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90615" y="4164492"/>
            <a:ext cx="5061828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zh-CN" sz="2200" dirty="0" smtClean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sz="2200" dirty="0" smtClean="0">
                <a:solidFill>
                  <a:schemeClr val="accent2"/>
                </a:solidFill>
              </a:rPr>
              <a:t>n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200" dirty="0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n-1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= </a:t>
            </a:r>
            <a:r>
              <a:rPr lang="en-US" altLang="zh-CN" sz="2200" dirty="0" smtClean="0">
                <a:solidFill>
                  <a:schemeClr val="accent2"/>
                </a:solidFill>
              </a:rPr>
              <a:t>(1 </a:t>
            </a:r>
            <a:r>
              <a:rPr lang="en-US" altLang="zh-CN" sz="2200" dirty="0">
                <a:solidFill>
                  <a:schemeClr val="accent2"/>
                </a:solidFill>
              </a:rPr>
              <a:t>– </a:t>
            </a:r>
            <a:r>
              <a:rPr lang="en-US" altLang="zh-CN" sz="2200" dirty="0" smtClean="0">
                <a:solidFill>
                  <a:schemeClr val="accent2"/>
                </a:solidFill>
              </a:rPr>
              <a:t>x)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-2</a:t>
            </a:r>
            <a:r>
              <a:rPr lang="en-US" altLang="zh-CN" sz="2200" dirty="0" smtClean="0">
                <a:solidFill>
                  <a:schemeClr val="accent2"/>
                </a:solidFill>
              </a:rPr>
              <a:t>+2x(1 </a:t>
            </a:r>
            <a:r>
              <a:rPr lang="en-US" altLang="zh-CN" sz="2200" dirty="0">
                <a:solidFill>
                  <a:schemeClr val="accent2"/>
                </a:solidFill>
              </a:rPr>
              <a:t>– x</a:t>
            </a:r>
            <a:r>
              <a:rPr lang="en-US" altLang="zh-CN" sz="2200" dirty="0" smtClean="0">
                <a:solidFill>
                  <a:schemeClr val="accent2"/>
                </a:solidFill>
              </a:rPr>
              <a:t>)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-3</a:t>
            </a:r>
            <a:endParaRPr lang="zh-CN" altLang="en-US" sz="2200" baseline="30000" dirty="0">
              <a:solidFill>
                <a:schemeClr val="accent2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5817361" y="4164492"/>
            <a:ext cx="2645565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>
                <a:solidFill>
                  <a:srgbClr val="B26B02"/>
                </a:solidFill>
              </a:rPr>
              <a:t>两边同时</a:t>
            </a:r>
            <a:r>
              <a:rPr lang="zh-CN" altLang="en-US" sz="2400" dirty="0">
                <a:solidFill>
                  <a:srgbClr val="B26B02"/>
                </a:solidFill>
              </a:rPr>
              <a:t>乘</a:t>
            </a:r>
            <a:r>
              <a:rPr lang="zh-CN" altLang="en-US" sz="2400" dirty="0" smtClean="0">
                <a:solidFill>
                  <a:srgbClr val="B26B02"/>
                </a:solidFill>
              </a:rPr>
              <a:t>以</a:t>
            </a:r>
            <a:r>
              <a:rPr lang="en-US" altLang="zh-CN" sz="2400" dirty="0" smtClean="0">
                <a:solidFill>
                  <a:srgbClr val="B26B02"/>
                </a:solidFill>
              </a:rPr>
              <a:t>x</a:t>
            </a:r>
            <a:endParaRPr lang="zh-CN" altLang="en-US" sz="2400" baseline="30000" dirty="0">
              <a:solidFill>
                <a:srgbClr val="B26B02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85299" y="4826782"/>
            <a:ext cx="5003442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zh-CN" sz="2200" dirty="0" smtClean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sz="2200" dirty="0" smtClean="0">
                <a:solidFill>
                  <a:schemeClr val="accent2"/>
                </a:solidFill>
              </a:rPr>
              <a:t>n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200" dirty="0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= </a:t>
            </a:r>
            <a:r>
              <a:rPr lang="en-US" altLang="zh-CN" sz="2200" dirty="0" smtClean="0">
                <a:solidFill>
                  <a:schemeClr val="accent2"/>
                </a:solidFill>
              </a:rPr>
              <a:t>x(1 </a:t>
            </a:r>
            <a:r>
              <a:rPr lang="en-US" altLang="zh-CN" sz="2200" dirty="0">
                <a:solidFill>
                  <a:schemeClr val="accent2"/>
                </a:solidFill>
              </a:rPr>
              <a:t>– </a:t>
            </a:r>
            <a:r>
              <a:rPr lang="en-US" altLang="zh-CN" sz="2200" dirty="0" smtClean="0">
                <a:solidFill>
                  <a:schemeClr val="accent2"/>
                </a:solidFill>
              </a:rPr>
              <a:t>x)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-2</a:t>
            </a:r>
            <a:r>
              <a:rPr lang="en-US" altLang="zh-CN" sz="2200" dirty="0" smtClean="0">
                <a:solidFill>
                  <a:schemeClr val="accent2"/>
                </a:solidFill>
              </a:rPr>
              <a:t>+2x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200" dirty="0" smtClean="0">
                <a:solidFill>
                  <a:schemeClr val="accent2"/>
                </a:solidFill>
              </a:rPr>
              <a:t>(1 </a:t>
            </a:r>
            <a:r>
              <a:rPr lang="en-US" altLang="zh-CN" sz="2200" dirty="0">
                <a:solidFill>
                  <a:schemeClr val="accent2"/>
                </a:solidFill>
              </a:rPr>
              <a:t>– x)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-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3</a:t>
            </a:r>
            <a:endParaRPr lang="zh-CN" altLang="en-US" sz="2200" baseline="30000" dirty="0">
              <a:solidFill>
                <a:schemeClr val="accent2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2339163" y="5436669"/>
            <a:ext cx="2993066" cy="56884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8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chemeClr val="accent2"/>
                </a:solidFill>
              </a:rPr>
              <a:t>= (x+x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sz="2200" dirty="0">
                <a:solidFill>
                  <a:schemeClr val="accent2"/>
                </a:solidFill>
              </a:rPr>
              <a:t>) (</a:t>
            </a:r>
            <a:r>
              <a:rPr lang="en-US" altLang="zh-CN" sz="2200" dirty="0" smtClean="0">
                <a:solidFill>
                  <a:schemeClr val="accent2"/>
                </a:solidFill>
              </a:rPr>
              <a:t>1 </a:t>
            </a:r>
            <a:r>
              <a:rPr lang="en-US" altLang="zh-CN" sz="2200" dirty="0">
                <a:solidFill>
                  <a:schemeClr val="accent2"/>
                </a:solidFill>
              </a:rPr>
              <a:t>– x)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-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3</a:t>
            </a:r>
            <a:endParaRPr lang="zh-CN" altLang="en-US" sz="2200" baseline="30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24" grpId="0" build="p"/>
      <p:bldP spid="2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36339" y="726202"/>
            <a:ext cx="443108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解法二：</a:t>
            </a:r>
            <a:r>
              <a:rPr lang="zh-CN" altLang="en-US" dirty="0" smtClean="0">
                <a:solidFill>
                  <a:srgbClr val="2683C6"/>
                </a:solidFill>
              </a:rPr>
              <a:t>令 </a:t>
            </a:r>
            <a:r>
              <a:rPr lang="en-US" altLang="zh-CN" dirty="0" smtClean="0">
                <a:solidFill>
                  <a:srgbClr val="2683C6"/>
                </a:solidFill>
              </a:rPr>
              <a:t>g(x) = </a:t>
            </a:r>
            <a:r>
              <a:rPr lang="el-GR" altLang="zh-CN" dirty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zh-CN" altLang="en-US" dirty="0" smtClean="0">
                <a:solidFill>
                  <a:srgbClr val="2683C6"/>
                </a:solidFill>
              </a:rPr>
              <a:t>，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14401" y="1395200"/>
            <a:ext cx="370012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有 </a:t>
            </a:r>
            <a:r>
              <a:rPr lang="en-US" altLang="zh-CN" dirty="0" smtClean="0">
                <a:solidFill>
                  <a:srgbClr val="2683C6"/>
                </a:solidFill>
              </a:rPr>
              <a:t>g(x) = 2 +  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198090" y="1395200"/>
            <a:ext cx="371253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2 + 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 </a:t>
            </a:r>
            <a:r>
              <a:rPr lang="en-US" altLang="zh-CN" dirty="0" smtClean="0">
                <a:solidFill>
                  <a:srgbClr val="2683C6"/>
                </a:solidFill>
              </a:rPr>
              <a:t>(2h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</a:t>
            </a:r>
            <a:r>
              <a:rPr lang="en-US" altLang="zh-CN" dirty="0" smtClean="0">
                <a:solidFill>
                  <a:srgbClr val="2683C6"/>
                </a:solidFill>
              </a:rPr>
              <a:t>+3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)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896141" y="2018602"/>
            <a:ext cx="508413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 + </a:t>
            </a:r>
            <a:r>
              <a:rPr lang="en-US" altLang="zh-CN" dirty="0">
                <a:solidFill>
                  <a:srgbClr val="2683C6"/>
                </a:solidFill>
              </a:rPr>
              <a:t>2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1 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</a:t>
            </a:r>
            <a:r>
              <a:rPr lang="en-US" altLang="zh-CN" dirty="0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+ </a:t>
            </a:r>
            <a:r>
              <a:rPr lang="el-GR" altLang="zh-CN" dirty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1 </a:t>
            </a:r>
            <a:r>
              <a:rPr lang="en-US" altLang="zh-CN" dirty="0">
                <a:solidFill>
                  <a:srgbClr val="2683C6"/>
                </a:solidFill>
              </a:rPr>
              <a:t>3</a:t>
            </a:r>
            <a:r>
              <a:rPr lang="en-US" altLang="zh-CN" baseline="30000" dirty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896141" y="2642004"/>
            <a:ext cx="532868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2 + 2x g(x)</a:t>
            </a:r>
            <a:r>
              <a:rPr lang="el-GR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smtClean="0">
                <a:solidFill>
                  <a:srgbClr val="2683C6"/>
                </a:solidFill>
              </a:rPr>
              <a:t>+ 1/(1</a:t>
            </a:r>
            <a:r>
              <a:rPr lang="en-US" altLang="zh-CN" dirty="0">
                <a:solidFill>
                  <a:srgbClr val="2683C6"/>
                </a:solidFill>
              </a:rPr>
              <a:t> – </a:t>
            </a:r>
            <a:r>
              <a:rPr lang="en-US" altLang="zh-CN" dirty="0" smtClean="0">
                <a:solidFill>
                  <a:srgbClr val="2683C6"/>
                </a:solidFill>
              </a:rPr>
              <a:t>3x) –1</a:t>
            </a:r>
            <a:endParaRPr lang="zh-CN" altLang="en-US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37437" y="3265406"/>
            <a:ext cx="605878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所以        </a:t>
            </a:r>
            <a:r>
              <a:rPr lang="en-US" altLang="zh-CN" dirty="0">
                <a:solidFill>
                  <a:srgbClr val="2683C6"/>
                </a:solidFill>
              </a:rPr>
              <a:t>(1 – </a:t>
            </a:r>
            <a:r>
              <a:rPr lang="en-US" altLang="zh-CN" dirty="0" smtClean="0">
                <a:solidFill>
                  <a:srgbClr val="2683C6"/>
                </a:solidFill>
              </a:rPr>
              <a:t>2x) g(x)= 1/(1</a:t>
            </a:r>
            <a:r>
              <a:rPr lang="en-US" altLang="zh-CN" dirty="0">
                <a:solidFill>
                  <a:srgbClr val="2683C6"/>
                </a:solidFill>
              </a:rPr>
              <a:t> – </a:t>
            </a:r>
            <a:r>
              <a:rPr lang="en-US" altLang="zh-CN" dirty="0" smtClean="0">
                <a:solidFill>
                  <a:srgbClr val="2683C6"/>
                </a:solidFill>
              </a:rPr>
              <a:t>3x) + 1 </a:t>
            </a:r>
            <a:endParaRPr lang="zh-CN" altLang="en-US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376918" y="3888808"/>
            <a:ext cx="562462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g(x)= 1/(1</a:t>
            </a:r>
            <a:r>
              <a:rPr lang="en-US" altLang="zh-CN" dirty="0">
                <a:solidFill>
                  <a:srgbClr val="2683C6"/>
                </a:solidFill>
              </a:rPr>
              <a:t> – </a:t>
            </a:r>
            <a:r>
              <a:rPr lang="en-US" altLang="zh-CN" dirty="0" smtClean="0">
                <a:solidFill>
                  <a:srgbClr val="2683C6"/>
                </a:solidFill>
              </a:rPr>
              <a:t>3x)</a:t>
            </a:r>
            <a:r>
              <a:rPr lang="en-US" altLang="zh-CN" dirty="0">
                <a:solidFill>
                  <a:srgbClr val="2683C6"/>
                </a:solidFill>
              </a:rPr>
              <a:t> (1 – 2x</a:t>
            </a:r>
            <a:r>
              <a:rPr lang="en-US" altLang="zh-CN" dirty="0" smtClean="0">
                <a:solidFill>
                  <a:srgbClr val="2683C6"/>
                </a:solidFill>
              </a:rPr>
              <a:t>) + </a:t>
            </a:r>
            <a:r>
              <a:rPr lang="en-US" altLang="zh-CN" dirty="0">
                <a:solidFill>
                  <a:srgbClr val="2683C6"/>
                </a:solidFill>
              </a:rPr>
              <a:t>1</a:t>
            </a:r>
            <a:r>
              <a:rPr lang="en-US" altLang="zh-CN" dirty="0" smtClean="0">
                <a:solidFill>
                  <a:srgbClr val="2683C6"/>
                </a:solidFill>
              </a:rPr>
              <a:t>/(</a:t>
            </a:r>
            <a:r>
              <a:rPr lang="en-US" altLang="zh-CN" dirty="0">
                <a:solidFill>
                  <a:srgbClr val="2683C6"/>
                </a:solidFill>
              </a:rPr>
              <a:t>1 – 2x) </a:t>
            </a:r>
            <a:endParaRPr lang="zh-CN" altLang="en-US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928038" y="4512210"/>
            <a:ext cx="531804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3/(</a:t>
            </a:r>
            <a:r>
              <a:rPr lang="en-US" altLang="zh-CN" dirty="0">
                <a:solidFill>
                  <a:srgbClr val="2683C6"/>
                </a:solidFill>
              </a:rPr>
              <a:t>1 – </a:t>
            </a:r>
            <a:r>
              <a:rPr lang="en-US" altLang="zh-CN" dirty="0" smtClean="0">
                <a:solidFill>
                  <a:srgbClr val="2683C6"/>
                </a:solidFill>
              </a:rPr>
              <a:t>3x</a:t>
            </a:r>
            <a:r>
              <a:rPr lang="en-US" altLang="zh-CN" dirty="0">
                <a:solidFill>
                  <a:srgbClr val="2683C6"/>
                </a:solidFill>
              </a:rPr>
              <a:t>) </a:t>
            </a:r>
            <a:r>
              <a:rPr lang="en-US" altLang="zh-CN" dirty="0" smtClean="0">
                <a:solidFill>
                  <a:srgbClr val="2683C6"/>
                </a:solidFill>
              </a:rPr>
              <a:t>– 2/(</a:t>
            </a:r>
            <a:r>
              <a:rPr lang="en-US" altLang="zh-CN" dirty="0">
                <a:solidFill>
                  <a:srgbClr val="2683C6"/>
                </a:solidFill>
              </a:rPr>
              <a:t>1 – 2x) + 1</a:t>
            </a:r>
            <a:r>
              <a:rPr lang="en-US" altLang="zh-CN" dirty="0" smtClean="0">
                <a:solidFill>
                  <a:srgbClr val="2683C6"/>
                </a:solidFill>
              </a:rPr>
              <a:t>/(</a:t>
            </a:r>
            <a:r>
              <a:rPr lang="en-US" altLang="zh-CN" dirty="0">
                <a:solidFill>
                  <a:srgbClr val="2683C6"/>
                </a:solidFill>
              </a:rPr>
              <a:t>1 – 2x)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915634" y="5135612"/>
            <a:ext cx="352291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3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dirty="0" smtClean="0">
                <a:solidFill>
                  <a:srgbClr val="2683C6"/>
                </a:solidFill>
              </a:rPr>
              <a:t>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l-GR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smtClean="0">
                <a:solidFill>
                  <a:srgbClr val="2683C6"/>
                </a:solidFill>
              </a:rPr>
              <a:t> – 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dirty="0" smtClean="0">
                <a:solidFill>
                  <a:srgbClr val="2683C6"/>
                </a:solidFill>
              </a:rPr>
              <a:t>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332230" y="5135612"/>
            <a:ext cx="276800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</a:t>
            </a:r>
            <a:r>
              <a:rPr lang="el-GR" altLang="zh-CN" dirty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dirty="0" smtClean="0">
                <a:solidFill>
                  <a:srgbClr val="2683C6"/>
                </a:solidFill>
              </a:rPr>
              <a:t>(3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n+1 </a:t>
            </a:r>
            <a:r>
              <a:rPr lang="en-US" altLang="zh-CN" dirty="0" smtClean="0">
                <a:solidFill>
                  <a:srgbClr val="2683C6"/>
                </a:solidFill>
              </a:rPr>
              <a:t>– 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) 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16667" y="5759015"/>
            <a:ext cx="318622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于是有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dirty="0">
                <a:solidFill>
                  <a:srgbClr val="2683C6"/>
                </a:solidFill>
              </a:rPr>
              <a:t>= </a:t>
            </a:r>
            <a:r>
              <a:rPr lang="en-US" altLang="zh-CN" dirty="0" smtClean="0">
                <a:solidFill>
                  <a:srgbClr val="2683C6"/>
                </a:solidFill>
              </a:rPr>
              <a:t>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n+1 </a:t>
            </a:r>
            <a:r>
              <a:rPr lang="en-US" altLang="zh-CN" dirty="0">
                <a:solidFill>
                  <a:srgbClr val="2683C6"/>
                </a:solidFill>
              </a:rPr>
              <a:t>– 2</a:t>
            </a:r>
            <a:r>
              <a:rPr lang="en-US" altLang="zh-CN" baseline="30000" dirty="0">
                <a:solidFill>
                  <a:srgbClr val="2683C6"/>
                </a:solidFill>
              </a:rPr>
              <a:t>n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736339" y="-92211"/>
            <a:ext cx="6670656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zh-CN" altLang="en-US" dirty="0" smtClean="0"/>
              <a:t>求解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2h</a:t>
            </a:r>
            <a:r>
              <a:rPr lang="en-US" altLang="zh-CN" baseline="-25000" dirty="0" smtClean="0"/>
              <a:t>n-1 </a:t>
            </a:r>
            <a:r>
              <a:rPr lang="en-US" altLang="zh-CN" dirty="0" smtClean="0"/>
              <a:t>+ 3</a:t>
            </a:r>
            <a:r>
              <a:rPr lang="en-US" altLang="zh-CN" baseline="30000" dirty="0" smtClean="0"/>
              <a:t>n</a:t>
            </a:r>
            <a:r>
              <a:rPr lang="en-US" altLang="zh-CN" baseline="-25000" dirty="0" smtClean="0"/>
              <a:t>                </a:t>
            </a:r>
            <a:r>
              <a:rPr lang="en-US" altLang="zh-CN" dirty="0"/>
              <a:t>(n</a:t>
            </a:r>
            <a:r>
              <a:rPr lang="en-US" altLang="zh-CN" dirty="0" smtClean="0"/>
              <a:t>≥1)</a:t>
            </a:r>
            <a:r>
              <a:rPr lang="zh-CN" altLang="en-US" dirty="0" smtClean="0"/>
              <a:t>；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= 2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1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736339" y="726202"/>
                <a:ext cx="4431084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C00000"/>
                    </a:solidFill>
                  </a:rPr>
                  <a:t>解法二：</a:t>
                </a:r>
                <a:r>
                  <a:rPr lang="zh-CN" altLang="en-US" dirty="0" smtClean="0">
                    <a:solidFill>
                      <a:srgbClr val="2683C6"/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>
                    <a:solidFill>
                      <a:srgbClr val="2683C6"/>
                    </a:solidFill>
                  </a:rPr>
                  <a:t>，</a:t>
                </a:r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9" y="726202"/>
                <a:ext cx="4431084" cy="509676"/>
              </a:xfrm>
              <a:prstGeom prst="rect">
                <a:avLst/>
              </a:prstGeom>
              <a:blipFill rotWithShape="0">
                <a:blip r:embed="rId2"/>
                <a:stretch>
                  <a:fillRect l="-3164" t="-109524" r="-2201" b="-1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891365" y="1275756"/>
                <a:ext cx="3700129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2683C6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65" y="1275756"/>
                <a:ext cx="3700129" cy="509676"/>
              </a:xfrm>
              <a:prstGeom prst="rect">
                <a:avLst/>
              </a:prstGeom>
              <a:blipFill rotWithShape="0">
                <a:blip r:embed="rId3"/>
                <a:stretch>
                  <a:fillRect l="-3789" t="-109524" b="-1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4198090" y="1275756"/>
                <a:ext cx="4047459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2683C6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90" y="1275756"/>
                <a:ext cx="4047459" cy="509676"/>
              </a:xfrm>
              <a:prstGeom prst="rect">
                <a:avLst/>
              </a:prstGeom>
              <a:blipFill rotWithShape="0">
                <a:blip r:embed="rId4"/>
                <a:stretch>
                  <a:fillRect t="-109524" b="-1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896140" y="1825310"/>
                <a:ext cx="5217041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0" y="1825310"/>
                <a:ext cx="5217041" cy="509676"/>
              </a:xfrm>
              <a:prstGeom prst="rect">
                <a:avLst/>
              </a:prstGeom>
              <a:blipFill rotWithShape="0">
                <a:blip r:embed="rId5"/>
                <a:stretch>
                  <a:fillRect t="-109524" b="-1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1896140" y="2374864"/>
                <a:ext cx="5605129" cy="82421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𝒙𝒈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40" y="2374864"/>
                <a:ext cx="5605129" cy="8242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891365" y="3238953"/>
                <a:ext cx="6117265" cy="77496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2683C6"/>
                    </a:solidFill>
                  </a:rPr>
                  <a:t>所以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65" y="3238953"/>
                <a:ext cx="6117265" cy="774967"/>
              </a:xfrm>
              <a:prstGeom prst="rect">
                <a:avLst/>
              </a:prstGeom>
              <a:blipFill rotWithShape="0">
                <a:blip r:embed="rId7"/>
                <a:stretch>
                  <a:fillRect l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2004240" y="4053798"/>
                <a:ext cx="3184448" cy="74698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40" y="4053798"/>
                <a:ext cx="3184448" cy="7469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2824719" y="4840664"/>
                <a:ext cx="4937050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19" y="4840664"/>
                <a:ext cx="4937050" cy="509676"/>
              </a:xfrm>
              <a:prstGeom prst="rect">
                <a:avLst/>
              </a:prstGeom>
              <a:blipFill rotWithShape="0">
                <a:blip r:embed="rId9"/>
                <a:stretch>
                  <a:fillRect l="-2840" t="-109524" b="-1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939904" y="5390218"/>
                <a:ext cx="3290775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2683C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904" y="5390218"/>
                <a:ext cx="3290775" cy="509676"/>
              </a:xfrm>
              <a:prstGeom prst="rect">
                <a:avLst/>
              </a:prstGeom>
              <a:blipFill rotWithShape="0">
                <a:blip r:embed="rId10"/>
                <a:stretch>
                  <a:fillRect l="-4259" t="-109524" b="-17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891365" y="5939769"/>
                <a:ext cx="4307956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2683C6"/>
                    </a:solidFill>
                  </a:rPr>
                  <a:t>于是有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2683C6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65" y="5939769"/>
                <a:ext cx="4307956" cy="509676"/>
              </a:xfrm>
              <a:prstGeom prst="rect">
                <a:avLst/>
              </a:prstGeom>
              <a:blipFill rotWithShape="0">
                <a:blip r:embed="rId11"/>
                <a:stretch>
                  <a:fillRect l="-3253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719579" y="93476"/>
            <a:ext cx="8138671" cy="91104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/>
              <a:t>例：求解 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=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h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 = 3h</a:t>
            </a:r>
            <a:r>
              <a:rPr lang="en-US" altLang="zh-CN" sz="2400" baseline="-25000" dirty="0" smtClean="0"/>
              <a:t>n-1 </a:t>
            </a:r>
            <a:r>
              <a:rPr lang="en-US" altLang="zh-CN" sz="2400" dirty="0" smtClean="0"/>
              <a:t>+ 3</a:t>
            </a:r>
            <a:r>
              <a:rPr lang="en-US" altLang="zh-CN" sz="2400" baseline="30000" dirty="0" smtClean="0"/>
              <a:t>n</a:t>
            </a:r>
            <a:r>
              <a:rPr lang="en-US" altLang="zh-CN" sz="2400" baseline="-25000" dirty="0" smtClean="0"/>
              <a:t>                </a:t>
            </a:r>
            <a:r>
              <a:rPr lang="en-US" altLang="zh-CN" sz="2400" dirty="0" smtClean="0"/>
              <a:t>(n≥1</a:t>
            </a:r>
            <a:r>
              <a:rPr lang="en-US" altLang="zh-CN" dirty="0"/>
              <a:t>)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6782299" cy="11614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例：对初值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=1, 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= – 2</a:t>
            </a:r>
            <a:r>
              <a:rPr lang="zh-CN" altLang="en-US" dirty="0" smtClean="0"/>
              <a:t>，求解递推关系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 = 5h</a:t>
            </a:r>
            <a:r>
              <a:rPr lang="en-US" altLang="zh-CN" baseline="-25000" dirty="0" smtClean="0"/>
              <a:t>n-1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smtClean="0"/>
              <a:t>6h</a:t>
            </a:r>
            <a:r>
              <a:rPr lang="en-US" altLang="zh-CN" baseline="-25000" dirty="0" smtClean="0"/>
              <a:t>n-2                </a:t>
            </a:r>
            <a:r>
              <a:rPr lang="en-US" altLang="zh-CN" dirty="0" smtClean="0"/>
              <a:t>(n≥2)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2031" y="2060587"/>
            <a:ext cx="506904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解：令 </a:t>
            </a:r>
            <a:r>
              <a:rPr lang="en-US" altLang="zh-CN" dirty="0" smtClean="0">
                <a:solidFill>
                  <a:srgbClr val="2683C6"/>
                </a:solidFill>
              </a:rPr>
              <a:t>g(x) = </a:t>
            </a:r>
            <a:r>
              <a:rPr lang="el-GR" altLang="zh-CN" dirty="0">
                <a:solidFill>
                  <a:schemeClr val="accent2"/>
                </a:solidFill>
              </a:rPr>
              <a:t>Σ</a:t>
            </a:r>
            <a:r>
              <a:rPr lang="en-US" altLang="zh-CN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dirty="0" err="1" smtClean="0">
                <a:solidFill>
                  <a:schemeClr val="accent2"/>
                </a:solidFill>
              </a:rPr>
              <a:t>h</a:t>
            </a:r>
            <a:r>
              <a:rPr lang="en-US" altLang="zh-CN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err="1" smtClean="0">
                <a:solidFill>
                  <a:schemeClr val="accent2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2403877" y="2689816"/>
            <a:ext cx="415109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1 </a:t>
            </a:r>
            <a:r>
              <a:rPr lang="en-US" altLang="zh-CN" dirty="0">
                <a:solidFill>
                  <a:srgbClr val="2683C6"/>
                </a:solidFill>
              </a:rPr>
              <a:t>–</a:t>
            </a:r>
            <a:r>
              <a:rPr lang="en-US" altLang="zh-CN" dirty="0" smtClean="0">
                <a:solidFill>
                  <a:srgbClr val="2683C6"/>
                </a:solidFill>
              </a:rPr>
              <a:t> 2x + </a:t>
            </a:r>
            <a:r>
              <a:rPr lang="el-GR" altLang="zh-CN" dirty="0" smtClean="0">
                <a:solidFill>
                  <a:schemeClr val="accent2"/>
                </a:solidFill>
              </a:rPr>
              <a:t>Σ</a:t>
            </a:r>
            <a:r>
              <a:rPr lang="en-US" altLang="zh-CN" baseline="-25000" dirty="0">
                <a:solidFill>
                  <a:schemeClr val="accent2"/>
                </a:solidFill>
              </a:rPr>
              <a:t>n ≥ 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 </a:t>
            </a:r>
            <a:r>
              <a:rPr lang="en-US" altLang="zh-CN" dirty="0" err="1" smtClean="0">
                <a:solidFill>
                  <a:schemeClr val="accent2"/>
                </a:solidFill>
              </a:rPr>
              <a:t>h</a:t>
            </a:r>
            <a:r>
              <a:rPr lang="en-US" altLang="zh-CN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err="1" smtClean="0">
                <a:solidFill>
                  <a:schemeClr val="accent2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403876" y="3319045"/>
            <a:ext cx="449665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1 </a:t>
            </a:r>
            <a:r>
              <a:rPr lang="en-US" altLang="zh-CN" dirty="0">
                <a:solidFill>
                  <a:srgbClr val="2683C6"/>
                </a:solidFill>
              </a:rPr>
              <a:t>–</a:t>
            </a:r>
            <a:r>
              <a:rPr lang="en-US" altLang="zh-CN" dirty="0" smtClean="0">
                <a:solidFill>
                  <a:srgbClr val="2683C6"/>
                </a:solidFill>
              </a:rPr>
              <a:t> 2x + 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2 </a:t>
            </a:r>
            <a:r>
              <a:rPr lang="en-US" altLang="zh-CN" dirty="0" smtClean="0">
                <a:solidFill>
                  <a:srgbClr val="2683C6"/>
                </a:solidFill>
              </a:rPr>
              <a:t>(</a:t>
            </a:r>
            <a:r>
              <a:rPr lang="en-US" altLang="zh-CN" dirty="0">
                <a:solidFill>
                  <a:srgbClr val="2683C6"/>
                </a:solidFill>
              </a:rPr>
              <a:t>5h</a:t>
            </a:r>
            <a:r>
              <a:rPr lang="en-US" altLang="zh-CN" baseline="-25000" dirty="0">
                <a:solidFill>
                  <a:srgbClr val="2683C6"/>
                </a:solidFill>
              </a:rPr>
              <a:t>n-1</a:t>
            </a:r>
            <a:r>
              <a:rPr lang="en-US" altLang="zh-CN" dirty="0">
                <a:solidFill>
                  <a:srgbClr val="2683C6"/>
                </a:solidFill>
              </a:rPr>
              <a:t> – 6h</a:t>
            </a:r>
            <a:r>
              <a:rPr lang="en-US" altLang="zh-CN" baseline="-25000" dirty="0">
                <a:solidFill>
                  <a:srgbClr val="2683C6"/>
                </a:solidFill>
              </a:rPr>
              <a:t>n-2 </a:t>
            </a:r>
            <a:r>
              <a:rPr lang="en-US" altLang="zh-CN" dirty="0" smtClean="0">
                <a:solidFill>
                  <a:srgbClr val="2683C6"/>
                </a:solidFill>
              </a:rPr>
              <a:t>)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2403875" y="3948274"/>
            <a:ext cx="572412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1 </a:t>
            </a:r>
            <a:r>
              <a:rPr lang="en-US" altLang="zh-CN" dirty="0">
                <a:solidFill>
                  <a:srgbClr val="2683C6"/>
                </a:solidFill>
              </a:rPr>
              <a:t>–</a:t>
            </a:r>
            <a:r>
              <a:rPr lang="en-US" altLang="zh-CN" dirty="0" smtClean="0">
                <a:solidFill>
                  <a:srgbClr val="2683C6"/>
                </a:solidFill>
              </a:rPr>
              <a:t> 2x </a:t>
            </a:r>
            <a:r>
              <a:rPr lang="en-US" altLang="zh-CN" dirty="0">
                <a:solidFill>
                  <a:srgbClr val="2683C6"/>
                </a:solidFill>
              </a:rPr>
              <a:t>+ 5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2 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n-1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– </a:t>
            </a:r>
            <a:r>
              <a:rPr lang="en-US" altLang="zh-CN" dirty="0">
                <a:solidFill>
                  <a:srgbClr val="2683C6"/>
                </a:solidFill>
              </a:rPr>
              <a:t>6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l-GR" altLang="zh-CN" dirty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2 </a:t>
            </a:r>
            <a:r>
              <a:rPr lang="en-US" altLang="zh-CN" dirty="0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n-2 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2403875" y="4577503"/>
            <a:ext cx="572412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1 </a:t>
            </a:r>
            <a:r>
              <a:rPr lang="en-US" altLang="zh-CN" dirty="0">
                <a:solidFill>
                  <a:srgbClr val="2683C6"/>
                </a:solidFill>
              </a:rPr>
              <a:t>–</a:t>
            </a:r>
            <a:r>
              <a:rPr lang="en-US" altLang="zh-CN" dirty="0" smtClean="0">
                <a:solidFill>
                  <a:srgbClr val="2683C6"/>
                </a:solidFill>
              </a:rPr>
              <a:t> 2x </a:t>
            </a:r>
            <a:r>
              <a:rPr lang="en-US" altLang="zh-CN" dirty="0">
                <a:solidFill>
                  <a:srgbClr val="2683C6"/>
                </a:solidFill>
              </a:rPr>
              <a:t>+ </a:t>
            </a:r>
            <a:r>
              <a:rPr lang="en-US" altLang="zh-CN" dirty="0" smtClean="0">
                <a:solidFill>
                  <a:srgbClr val="2683C6"/>
                </a:solidFill>
              </a:rPr>
              <a:t>5x </a:t>
            </a:r>
            <a:r>
              <a:rPr lang="el-GR" altLang="zh-CN" dirty="0" smtClean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≥ 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1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– 6x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r>
              <a:rPr lang="el-GR" altLang="zh-CN" dirty="0">
                <a:solidFill>
                  <a:srgbClr val="2683C6"/>
                </a:solidFill>
              </a:rPr>
              <a:t>Σ</a:t>
            </a:r>
            <a:r>
              <a:rPr lang="en-US" altLang="zh-CN" baseline="-25000" dirty="0">
                <a:solidFill>
                  <a:srgbClr val="2683C6"/>
                </a:solidFill>
              </a:rPr>
              <a:t>n 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≥0 </a:t>
            </a: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dirty="0" err="1" smtClean="0">
                <a:solidFill>
                  <a:srgbClr val="2683C6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2403875" y="5206732"/>
            <a:ext cx="572412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1 </a:t>
            </a:r>
            <a:r>
              <a:rPr lang="en-US" altLang="zh-CN" dirty="0">
                <a:solidFill>
                  <a:srgbClr val="2683C6"/>
                </a:solidFill>
              </a:rPr>
              <a:t>–</a:t>
            </a:r>
            <a:r>
              <a:rPr lang="en-US" altLang="zh-CN" dirty="0" smtClean="0">
                <a:solidFill>
                  <a:srgbClr val="2683C6"/>
                </a:solidFill>
              </a:rPr>
              <a:t> 2x </a:t>
            </a:r>
            <a:r>
              <a:rPr lang="en-US" altLang="zh-CN" dirty="0">
                <a:solidFill>
                  <a:srgbClr val="2683C6"/>
                </a:solidFill>
              </a:rPr>
              <a:t>+ </a:t>
            </a:r>
            <a:r>
              <a:rPr lang="en-US" altLang="zh-CN" dirty="0" smtClean="0">
                <a:solidFill>
                  <a:srgbClr val="2683C6"/>
                </a:solidFill>
              </a:rPr>
              <a:t>5x(g(x)</a:t>
            </a:r>
            <a:r>
              <a:rPr lang="en-US" altLang="zh-CN" dirty="0">
                <a:solidFill>
                  <a:srgbClr val="2683C6"/>
                </a:solidFill>
              </a:rPr>
              <a:t> –</a:t>
            </a:r>
            <a:r>
              <a:rPr lang="en-US" altLang="zh-CN" dirty="0" smtClean="0">
                <a:solidFill>
                  <a:srgbClr val="2683C6"/>
                </a:solidFill>
              </a:rPr>
              <a:t>1)– 6x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 g(x)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1537322" y="5716408"/>
            <a:ext cx="572412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所以            </a:t>
            </a:r>
            <a:r>
              <a:rPr lang="en-US" altLang="zh-CN" dirty="0" smtClean="0">
                <a:solidFill>
                  <a:srgbClr val="2683C6"/>
                </a:solidFill>
              </a:rPr>
              <a:t>(1-5x+</a:t>
            </a:r>
            <a:r>
              <a:rPr lang="en-US" altLang="zh-CN" dirty="0">
                <a:solidFill>
                  <a:srgbClr val="2683C6"/>
                </a:solidFill>
              </a:rPr>
              <a:t>6x</a:t>
            </a:r>
            <a:r>
              <a:rPr lang="en-US" altLang="zh-CN" baseline="30000" dirty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) g(x) = 1 </a:t>
            </a:r>
            <a:r>
              <a:rPr lang="en-US" altLang="zh-CN" dirty="0">
                <a:solidFill>
                  <a:srgbClr val="2683C6"/>
                </a:solidFill>
              </a:rPr>
              <a:t>–</a:t>
            </a:r>
            <a:r>
              <a:rPr lang="en-US" altLang="zh-CN" dirty="0" smtClean="0">
                <a:solidFill>
                  <a:srgbClr val="2683C6"/>
                </a:solidFill>
              </a:rPr>
              <a:t> 7x</a:t>
            </a:r>
            <a:endParaRPr lang="zh-CN" altLang="en-US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21" grpId="0" build="p"/>
      <p:bldP spid="22" grpId="0" build="p"/>
      <p:bldP spid="23" grpId="0" build="p"/>
      <p:bldP spid="27" grpId="0" build="p"/>
      <p:bldP spid="28" grpId="0" build="p"/>
      <p:bldP spid="3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867470" y="735742"/>
            <a:ext cx="572412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由于         </a:t>
            </a:r>
            <a:r>
              <a:rPr lang="en-US" altLang="zh-CN" dirty="0" smtClean="0">
                <a:solidFill>
                  <a:srgbClr val="2683C6"/>
                </a:solidFill>
              </a:rPr>
              <a:t>(1-5x+</a:t>
            </a:r>
            <a:r>
              <a:rPr lang="en-US" altLang="zh-CN" dirty="0">
                <a:solidFill>
                  <a:srgbClr val="2683C6"/>
                </a:solidFill>
              </a:rPr>
              <a:t>6x</a:t>
            </a:r>
            <a:r>
              <a:rPr lang="en-US" altLang="zh-CN" baseline="30000" dirty="0">
                <a:solidFill>
                  <a:srgbClr val="2683C6"/>
                </a:solidFill>
              </a:rPr>
              <a:t>2</a:t>
            </a:r>
            <a:r>
              <a:rPr lang="en-US" altLang="zh-CN" dirty="0" smtClean="0">
                <a:solidFill>
                  <a:srgbClr val="2683C6"/>
                </a:solidFill>
              </a:rPr>
              <a:t>) g(x) = 1 </a:t>
            </a:r>
            <a:r>
              <a:rPr lang="en-US" altLang="zh-CN" dirty="0">
                <a:solidFill>
                  <a:srgbClr val="2683C6"/>
                </a:solidFill>
              </a:rPr>
              <a:t>–</a:t>
            </a:r>
            <a:r>
              <a:rPr lang="en-US" altLang="zh-CN" dirty="0" smtClean="0">
                <a:solidFill>
                  <a:srgbClr val="2683C6"/>
                </a:solidFill>
              </a:rPr>
              <a:t> 7x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67470" y="1622874"/>
            <a:ext cx="2035218" cy="51958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2683C6"/>
                </a:solidFill>
              </a:rPr>
              <a:t>因此         </a:t>
            </a:r>
            <a:r>
              <a:rPr lang="en-US" altLang="zh-CN" dirty="0" smtClean="0">
                <a:solidFill>
                  <a:srgbClr val="2683C6"/>
                </a:solidFill>
              </a:rPr>
              <a:t>g(x) </a:t>
            </a:r>
            <a:endParaRPr lang="zh-CN" altLang="en-US" dirty="0">
              <a:solidFill>
                <a:srgbClr val="2683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682136" y="1486470"/>
                <a:ext cx="2385589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36" y="1486470"/>
                <a:ext cx="2385589" cy="792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888391" y="1486470"/>
                <a:ext cx="2933432" cy="838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91" y="1486470"/>
                <a:ext cx="2933432" cy="8384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682136" y="2364197"/>
                <a:ext cx="2788584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400" b="1" i="1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36" y="2364197"/>
                <a:ext cx="2788584" cy="7936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内容占位符 2"/>
          <p:cNvSpPr txBox="1">
            <a:spLocks/>
          </p:cNvSpPr>
          <p:nvPr/>
        </p:nvSpPr>
        <p:spPr>
          <a:xfrm>
            <a:off x="2136312" y="3461731"/>
            <a:ext cx="4455283" cy="51958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g(x) = 5</a:t>
            </a:r>
            <a:r>
              <a:rPr lang="el-GR" altLang="zh-CN" dirty="0" smtClean="0">
                <a:solidFill>
                  <a:schemeClr val="accent2"/>
                </a:solidFill>
              </a:rPr>
              <a:t>Σ</a:t>
            </a:r>
            <a:r>
              <a:rPr lang="en-US" altLang="zh-CN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dirty="0" smtClean="0">
                <a:solidFill>
                  <a:schemeClr val="accent2"/>
                </a:solidFill>
              </a:rPr>
              <a:t>(2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</a:rPr>
              <a:t>) 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n</a:t>
            </a:r>
            <a:r>
              <a:rPr lang="el-GR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– 4</a:t>
            </a:r>
            <a:r>
              <a:rPr lang="el-GR" altLang="zh-CN" dirty="0" smtClean="0">
                <a:solidFill>
                  <a:schemeClr val="accent2"/>
                </a:solidFill>
              </a:rPr>
              <a:t>Σ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n </a:t>
            </a:r>
            <a:r>
              <a:rPr lang="en-US" altLang="zh-CN" baseline="-25000" dirty="0">
                <a:solidFill>
                  <a:schemeClr val="accent2"/>
                </a:solidFill>
              </a:rPr>
              <a:t>≥ 0 </a:t>
            </a:r>
            <a:r>
              <a:rPr lang="en-US" altLang="zh-CN" dirty="0" smtClean="0">
                <a:solidFill>
                  <a:schemeClr val="accent2"/>
                </a:solidFill>
              </a:rPr>
              <a:t>(3x)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n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734690" y="4138010"/>
            <a:ext cx="3856905" cy="51958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2683C6"/>
                </a:solidFill>
              </a:rPr>
              <a:t>= </a:t>
            </a:r>
            <a:r>
              <a:rPr lang="el-GR" altLang="zh-CN" dirty="0" smtClean="0">
                <a:solidFill>
                  <a:schemeClr val="accent2"/>
                </a:solidFill>
              </a:rPr>
              <a:t>Σ</a:t>
            </a:r>
            <a:r>
              <a:rPr lang="en-US" altLang="zh-CN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dirty="0" smtClean="0">
                <a:solidFill>
                  <a:srgbClr val="2683C6"/>
                </a:solidFill>
              </a:rPr>
              <a:t>5·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–4·3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 </a:t>
            </a:r>
            <a:r>
              <a:rPr lang="en-US" altLang="zh-CN" dirty="0" err="1" smtClean="0">
                <a:solidFill>
                  <a:schemeClr val="accent2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accent2"/>
                </a:solidFill>
              </a:rPr>
              <a:t>n</a:t>
            </a:r>
            <a:r>
              <a:rPr lang="el-GR" altLang="zh-CN" dirty="0" smtClean="0">
                <a:solidFill>
                  <a:schemeClr val="accent2"/>
                </a:solidFill>
              </a:rPr>
              <a:t> </a:t>
            </a:r>
            <a:endParaRPr lang="zh-CN" altLang="en-US" dirty="0">
              <a:solidFill>
                <a:srgbClr val="2683C6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147975" y="4904390"/>
            <a:ext cx="5092797" cy="51958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2683C6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dirty="0" smtClean="0">
                <a:solidFill>
                  <a:srgbClr val="2683C6"/>
                </a:solidFill>
              </a:rPr>
              <a:t>= 5·2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–4·3</a:t>
            </a:r>
            <a:r>
              <a:rPr lang="en-US" altLang="zh-CN" baseline="30000" dirty="0" smtClean="0">
                <a:solidFill>
                  <a:srgbClr val="2683C6"/>
                </a:solidFill>
              </a:rPr>
              <a:t>n           </a:t>
            </a:r>
            <a:r>
              <a:rPr lang="en-US" altLang="zh-CN" dirty="0" smtClean="0">
                <a:solidFill>
                  <a:srgbClr val="2683C6"/>
                </a:solidFill>
              </a:rPr>
              <a:t>             (</a:t>
            </a:r>
            <a:r>
              <a:rPr lang="en-US" altLang="zh-CN" dirty="0">
                <a:solidFill>
                  <a:srgbClr val="2683C6"/>
                </a:solidFill>
              </a:rPr>
              <a:t>n</a:t>
            </a:r>
            <a:r>
              <a:rPr lang="en-US" altLang="zh-CN" dirty="0" smtClean="0">
                <a:solidFill>
                  <a:srgbClr val="2683C6"/>
                </a:solidFill>
              </a:rPr>
              <a:t>≥0)          </a:t>
            </a:r>
            <a:endParaRPr lang="zh-CN" altLang="en-US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12" grpId="0" build="p"/>
      <p:bldP spid="7" grpId="0"/>
      <p:bldP spid="14" grpId="0"/>
      <p:bldP spid="16" grpId="0"/>
      <p:bldP spid="17" grpId="0" build="p"/>
      <p:bldP spid="18" grpId="0" build="p"/>
      <p:bldP spid="1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513" y="736909"/>
            <a:ext cx="7493402" cy="169263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例：设</a:t>
            </a:r>
            <a:r>
              <a:rPr lang="en-US" altLang="zh-CN" dirty="0" smtClean="0"/>
              <a:t>k</a:t>
            </a:r>
            <a:r>
              <a:rPr lang="zh-CN" altLang="en-US" dirty="0" smtClean="0"/>
              <a:t>为一给定的整数，数列为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···,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, ···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令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zh-CN" altLang="en-US" dirty="0" smtClean="0"/>
              <a:t>是方程</a:t>
            </a:r>
            <a:r>
              <a:rPr lang="en-US" altLang="zh-CN" dirty="0" smtClean="0"/>
              <a:t>z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+z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+</a:t>
            </a:r>
            <a:r>
              <a:rPr lang="en-US" altLang="zh-CN" dirty="0"/>
              <a:t> </a:t>
            </a:r>
            <a:r>
              <a:rPr lang="en-US" altLang="zh-CN" dirty="0" smtClean="0"/>
              <a:t>···+</a:t>
            </a:r>
            <a:r>
              <a:rPr lang="en-US" altLang="zh-CN" dirty="0" err="1" smtClean="0"/>
              <a:t>z</a:t>
            </a:r>
            <a:r>
              <a:rPr lang="en-US" altLang="zh-CN" baseline="-25000" dirty="0" err="1"/>
              <a:t>k</a:t>
            </a:r>
            <a:r>
              <a:rPr lang="en-US" altLang="zh-CN" dirty="0" smtClean="0"/>
              <a:t>=n</a:t>
            </a:r>
            <a:r>
              <a:rPr lang="zh-CN" altLang="en-US" dirty="0" smtClean="0"/>
              <a:t>的非负整数解的数目，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求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zh-CN" altLang="en-US" dirty="0" smtClean="0"/>
              <a:t>的生成函数。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913629" y="2429540"/>
                <a:ext cx="6880037" cy="94112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解：一方面，根据</a:t>
                </a:r>
                <a:r>
                  <a:rPr lang="en-US" altLang="zh-CN" dirty="0" err="1" smtClean="0">
                    <a:solidFill>
                      <a:srgbClr val="1A85AE"/>
                    </a:solidFill>
                  </a:rPr>
                  <a:t>h</a:t>
                </a:r>
                <a:r>
                  <a:rPr lang="en-US" altLang="zh-CN" baseline="-25000" dirty="0" err="1" smtClean="0">
                    <a:solidFill>
                      <a:srgbClr val="1A85AE"/>
                    </a:solidFill>
                  </a:rPr>
                  <a:t>n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的定义，知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29" y="2429540"/>
                <a:ext cx="6880037" cy="941129"/>
              </a:xfrm>
              <a:prstGeom prst="rect">
                <a:avLst/>
              </a:prstGeom>
              <a:blipFill rotWithShape="0">
                <a:blip r:embed="rId2"/>
                <a:stretch>
                  <a:fillRect l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>
          <a:xfrm>
            <a:off x="1430342" y="4477853"/>
            <a:ext cx="7073416" cy="6256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1A85AE"/>
                </a:solidFill>
              </a:rPr>
              <a:t>另一方面，根据二项式系数的性质，知</a:t>
            </a:r>
            <a:endParaRPr lang="zh-CN" altLang="en-US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2982433" y="4898346"/>
                <a:ext cx="3253563" cy="115589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33" y="4898346"/>
                <a:ext cx="3253563" cy="11558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491332" y="3428510"/>
                <a:ext cx="6350180" cy="109515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1A85AE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32" y="3428510"/>
                <a:ext cx="6350180" cy="1095151"/>
              </a:xfrm>
              <a:prstGeom prst="rect">
                <a:avLst/>
              </a:prstGeom>
              <a:blipFill rotWithShape="0">
                <a:blip r:embed="rId4"/>
                <a:stretch>
                  <a:fillRect l="-2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8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build="p"/>
      <p:bldP spid="11" grpId="0" build="p"/>
      <p:bldP spid="1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778" y="1029544"/>
            <a:ext cx="7493402" cy="62405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例：什么样数列的生成函数是如下的式子？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1014639" y="3115416"/>
                <a:ext cx="6880037" cy="94112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解：设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分别是三个因子，其中</a:t>
                </a:r>
                <a:r>
                  <a:rPr lang="en-US" altLang="zh-CN" dirty="0" smtClean="0">
                    <a:solidFill>
                      <a:srgbClr val="1A85AE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1A85AE"/>
                    </a:solidFill>
                  </a:rPr>
                </a:br>
                <a:r>
                  <a:rPr lang="en-US" altLang="zh-CN" dirty="0" smtClean="0">
                    <a:solidFill>
                      <a:srgbClr val="1A85AE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>
                    <a:solidFill>
                      <a:srgbClr val="1A85AE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39" y="3115416"/>
                <a:ext cx="6880037" cy="941129"/>
              </a:xfrm>
              <a:prstGeom prst="rect">
                <a:avLst/>
              </a:prstGeom>
              <a:blipFill rotWithShape="0">
                <a:blip r:embed="rId2"/>
                <a:stretch>
                  <a:fillRect l="-2037" t="-259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592342" y="4742666"/>
                <a:ext cx="7073416" cy="62569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1A85AE"/>
                    </a:solidFill>
                  </a:rPr>
                  <a:t>显然，当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。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342" y="4742666"/>
                <a:ext cx="7073416" cy="625699"/>
              </a:xfrm>
              <a:prstGeom prst="rect">
                <a:avLst/>
              </a:prstGeom>
              <a:blipFill rotWithShape="0">
                <a:blip r:embed="rId3"/>
                <a:stretch>
                  <a:fillRect l="-1981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592342" y="4114387"/>
                <a:ext cx="6350180" cy="63691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是方程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>
                    <a:solidFill>
                      <a:srgbClr val="1A85AE"/>
                    </a:solidFill>
                  </a:rPr>
                  <a:t>的整数解。</a:t>
                </a:r>
                <a:endParaRPr lang="zh-CN" altLang="en-US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342" y="4114387"/>
                <a:ext cx="6350180" cy="636912"/>
              </a:xfrm>
              <a:prstGeom prst="rect">
                <a:avLst/>
              </a:prstGeom>
              <a:blipFill rotWithShape="0">
                <a:blip r:embed="rId4"/>
                <a:stretch>
                  <a:fillRect l="-1056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1369159" y="1760451"/>
            <a:ext cx="6758841" cy="62405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(1+x+x</a:t>
            </a:r>
            <a:r>
              <a:rPr lang="en-US" altLang="zh-CN" baseline="30000" dirty="0"/>
              <a:t>2</a:t>
            </a:r>
            <a:r>
              <a:rPr lang="en-US" altLang="zh-CN" dirty="0"/>
              <a:t>+x</a:t>
            </a:r>
            <a:r>
              <a:rPr lang="en-US" altLang="zh-CN" baseline="30000" dirty="0"/>
              <a:t>3</a:t>
            </a:r>
            <a:r>
              <a:rPr lang="en-US" altLang="zh-CN" dirty="0"/>
              <a:t>+x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5</a:t>
            </a:r>
            <a:r>
              <a:rPr lang="en-US" altLang="zh-CN" dirty="0" smtClean="0"/>
              <a:t>)</a:t>
            </a:r>
            <a:r>
              <a:rPr lang="en-US" altLang="zh-CN" dirty="0"/>
              <a:t> (</a:t>
            </a:r>
            <a:r>
              <a:rPr lang="en-US" altLang="zh-CN" dirty="0" smtClean="0"/>
              <a:t>1+x+x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)(1+x+x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+x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build="p"/>
      <p:bldP spid="12" grpId="0" build="p"/>
      <p:bldP spid="1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289" y="668037"/>
            <a:ext cx="7493402" cy="624057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例：确定苹果、香蕉、橘子和梨的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组合数的个数。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91354" y="2298540"/>
            <a:ext cx="6880037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1A85AE"/>
                </a:solidFill>
              </a:rPr>
              <a:t>解：上述问题相当于是方程</a:t>
            </a:r>
            <a:endParaRPr lang="zh-CN" altLang="en-US" sz="2000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329908" y="3243603"/>
                <a:ext cx="755165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1A85AE"/>
                    </a:solidFill>
                  </a:rPr>
                  <a:t>是偶数，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1A85AE"/>
                    </a:solidFill>
                  </a:rPr>
                  <a:t>是奇数，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dirty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1A85AE"/>
                    </a:solidFill>
                  </a:rPr>
                  <a:t>的整数解。 </a:t>
                </a: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08" y="3243603"/>
                <a:ext cx="7551658" cy="562080"/>
              </a:xfrm>
              <a:prstGeom prst="rect">
                <a:avLst/>
              </a:prstGeom>
              <a:blipFill rotWithShape="0"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2094614" y="2742459"/>
                <a:ext cx="6350180" cy="51409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solidFill>
                      <a:srgbClr val="1A85AE"/>
                    </a:solidFill>
                  </a:rPr>
                  <a:t>           </a:t>
                </a:r>
                <a:r>
                  <a:rPr lang="zh-CN" altLang="en-US" sz="2000" dirty="0">
                    <a:solidFill>
                      <a:srgbClr val="1A85AE"/>
                    </a:solidFill>
                  </a:rPr>
                  <a:t>满足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条件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14" y="2742459"/>
                <a:ext cx="6350180" cy="514093"/>
              </a:xfrm>
              <a:prstGeom prst="rect">
                <a:avLst/>
              </a:prstGeom>
              <a:blipFill rotWithShape="0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1547354" y="1170761"/>
            <a:ext cx="6669746" cy="112777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n</a:t>
            </a:r>
            <a:r>
              <a:rPr lang="zh-CN" altLang="en-US" dirty="0" smtClean="0"/>
              <a:t>组合中，苹果偶数个，香蕉奇数个，橘子不超过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个，梨至少有一个。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06592" y="3832945"/>
            <a:ext cx="6694408" cy="5620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1A85AE"/>
                </a:solidFill>
              </a:rPr>
              <a:t>该方程对应生成函数 </a:t>
            </a:r>
            <a:endParaRPr lang="zh-CN" altLang="en-US" sz="2000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79541" y="4342232"/>
                <a:ext cx="3313255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41" y="4342232"/>
                <a:ext cx="3313255" cy="562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1265274" y="4862955"/>
            <a:ext cx="1658680" cy="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1511412" y="4863641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B26B02"/>
                </a:solidFill>
              </a:rPr>
              <a:t>苹果因子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113003" y="4341866"/>
                <a:ext cx="249925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03" y="4341866"/>
                <a:ext cx="2499258" cy="5620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3246658" y="4850654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>
          <a:xfrm>
            <a:off x="3492796" y="4853718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rgbClr val="B26B02"/>
                </a:solidFill>
              </a:rPr>
              <a:t>香蕉</a:t>
            </a:r>
            <a:r>
              <a:rPr lang="zh-CN" altLang="en-US" sz="2000" dirty="0" smtClean="0">
                <a:solidFill>
                  <a:srgbClr val="B26B02"/>
                </a:solidFill>
              </a:rPr>
              <a:t>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5176023" y="4352864"/>
                <a:ext cx="249925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23" y="4352864"/>
                <a:ext cx="2499258" cy="5620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 flipV="1">
            <a:off x="5309678" y="4861652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5555816" y="4864716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B26B02"/>
                </a:solidFill>
              </a:rPr>
              <a:t>橘子因子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7073157" y="4352864"/>
                <a:ext cx="2347289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57" y="4352864"/>
                <a:ext cx="2347289" cy="5620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 flipV="1">
            <a:off x="7206813" y="4861652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7452951" y="4864716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B26B02"/>
                </a:solidFill>
              </a:rPr>
              <a:t>梨因子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1329908" y="5308661"/>
                <a:ext cx="4036011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08" y="5308661"/>
                <a:ext cx="4036011" cy="9812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5176023" y="5288129"/>
                <a:ext cx="2431572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23" y="5288129"/>
                <a:ext cx="2431572" cy="98122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41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build="p"/>
      <p:bldP spid="12" grpId="0" build="p"/>
      <p:bldP spid="10" grpId="0" build="p"/>
      <p:bldP spid="11" grpId="0" build="p"/>
      <p:bldP spid="13" grpId="0" build="p"/>
      <p:bldP spid="15" grpId="0"/>
      <p:bldP spid="16" grpId="0" build="p"/>
      <p:bldP spid="18" grpId="0"/>
      <p:bldP spid="21" grpId="0" build="p"/>
      <p:bldP spid="23" grpId="0"/>
      <p:bldP spid="24" grpId="0" build="p"/>
      <p:bldP spid="26" grpId="0"/>
      <p:bldP spid="27" grpId="0" build="p"/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常见递推关系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7" y="1945758"/>
            <a:ext cx="6557733" cy="552893"/>
          </a:xfrm>
        </p:spPr>
        <p:txBody>
          <a:bodyPr>
            <a:normAutofit/>
          </a:bodyPr>
          <a:lstStyle/>
          <a:p>
            <a:r>
              <a:rPr lang="zh-CN" altLang="en-US" smtClean="0"/>
              <a:t>例如：</a:t>
            </a:r>
            <a:r>
              <a:rPr lang="en-US" altLang="zh-CN" smtClean="0"/>
              <a:t>D</a:t>
            </a:r>
            <a:r>
              <a:rPr lang="en-US" altLang="zh-CN" baseline="-25000" smtClean="0"/>
              <a:t>n</a:t>
            </a:r>
            <a:r>
              <a:rPr lang="zh-CN" altLang="en-US" smtClean="0"/>
              <a:t>表示</a:t>
            </a:r>
            <a:r>
              <a:rPr lang="en-US" altLang="zh-CN" smtClean="0"/>
              <a:t>n</a:t>
            </a:r>
            <a:r>
              <a:rPr lang="zh-CN" altLang="en-US" smtClean="0"/>
              <a:t>元错位排列，它的递推关系有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962485" y="2763889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n</a:t>
            </a:r>
            <a:r>
              <a:rPr lang="en-US" altLang="zh-CN" smtClean="0"/>
              <a:t> =(n-1) (D</a:t>
            </a:r>
            <a:r>
              <a:rPr lang="en-US" altLang="zh-CN" baseline="-25000" smtClean="0"/>
              <a:t>n-1</a:t>
            </a:r>
            <a:r>
              <a:rPr lang="en-US" altLang="zh-CN" smtClean="0"/>
              <a:t>+ D</a:t>
            </a:r>
            <a:r>
              <a:rPr lang="en-US" altLang="zh-CN" baseline="-25000" smtClean="0"/>
              <a:t>n-2</a:t>
            </a:r>
            <a:r>
              <a:rPr lang="en-US" altLang="zh-CN" smtClean="0"/>
              <a:t>)          (n</a:t>
            </a:r>
            <a:r>
              <a:rPr lang="en-US" altLang="zh-CN" smtClean="0">
                <a:ea typeface="Cambria Math" panose="02040503050406030204" pitchFamily="18" charset="0"/>
              </a:rPr>
              <a:t>≥</a:t>
            </a:r>
            <a:r>
              <a:rPr lang="en-US" altLang="zh-CN" smtClean="0"/>
              <a:t>3)</a:t>
            </a:r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962485" y="3336477"/>
            <a:ext cx="4459577" cy="55125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mtClean="0"/>
              <a:t>D</a:t>
            </a:r>
            <a:r>
              <a:rPr lang="en-US" altLang="zh-CN" baseline="-25000" smtClean="0"/>
              <a:t>n</a:t>
            </a:r>
            <a:r>
              <a:rPr lang="en-US" altLang="zh-CN" smtClean="0"/>
              <a:t> = nD</a:t>
            </a:r>
            <a:r>
              <a:rPr lang="en-US" altLang="zh-CN" baseline="-25000" smtClean="0"/>
              <a:t>n-1</a:t>
            </a:r>
            <a:r>
              <a:rPr lang="en-US" altLang="zh-CN" smtClean="0"/>
              <a:t>+ (-1)</a:t>
            </a:r>
            <a:r>
              <a:rPr lang="en-US" altLang="zh-CN" baseline="30000" smtClean="0"/>
              <a:t>n                </a:t>
            </a:r>
            <a:r>
              <a:rPr lang="en-US" altLang="zh-CN" smtClean="0"/>
              <a:t>         (n</a:t>
            </a:r>
            <a:r>
              <a:rPr lang="en-US" altLang="zh-CN">
                <a:ea typeface="Cambria Math" panose="02040503050406030204" pitchFamily="18" charset="0"/>
              </a:rPr>
              <a:t>≥</a:t>
            </a:r>
            <a:r>
              <a:rPr lang="en-US" altLang="zh-CN" smtClean="0"/>
              <a:t>2)</a:t>
            </a:r>
            <a:endParaRPr lang="zh-CN" altLang="en-US" baseline="30000"/>
          </a:p>
        </p:txBody>
      </p:sp>
    </p:spTree>
    <p:extLst>
      <p:ext uri="{BB962C8B-B14F-4D97-AF65-F5344CB8AC3E}">
        <p14:creationId xmlns:p14="http://schemas.microsoft.com/office/powerpoint/2010/main" val="959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3630" y="463987"/>
                <a:ext cx="7493402" cy="16926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例：设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表示下列方程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:r>
                  <a:rPr lang="en-US" altLang="zh-CN" dirty="0" smtClean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:r>
                  <a:rPr lang="zh-CN" altLang="en-US" dirty="0" smtClean="0">
                    <a:solidFill>
                      <a:schemeClr val="tx1"/>
                    </a:solidFill>
                  </a:rPr>
                  <a:t>的非负整数解的个数，求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的生成函数。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630" y="463987"/>
                <a:ext cx="7493402" cy="1692631"/>
              </a:xfrm>
              <a:blipFill rotWithShape="0">
                <a:blip r:embed="rId2"/>
                <a:stretch>
                  <a:fillRect l="-814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28000" y="6192428"/>
            <a:ext cx="730250" cy="274320"/>
          </a:xfrm>
        </p:spPr>
        <p:txBody>
          <a:bodyPr/>
          <a:lstStyle/>
          <a:p>
            <a:fld id="{FB975C4C-A277-4ED7-B7A9-E9B686F78657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5088" y="2086278"/>
            <a:ext cx="6454734" cy="5458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1A85AE"/>
                </a:solidFill>
              </a:rPr>
              <a:t>解：作变量替换：</a:t>
            </a:r>
            <a:endParaRPr lang="zh-CN" altLang="en-US" sz="2000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2148430" y="2492385"/>
                <a:ext cx="5311512" cy="49490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430" y="2492385"/>
                <a:ext cx="5311512" cy="494904"/>
              </a:xfrm>
              <a:prstGeom prst="rect">
                <a:avLst/>
              </a:prstGeom>
              <a:blipFill rotWithShape="0">
                <a:blip r:embed="rId3"/>
                <a:stretch>
                  <a:fillRect l="-91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1279245" y="2987289"/>
                <a:ext cx="6350180" cy="49490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是下列方程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>
                        <a:solidFill>
                          <a:srgbClr val="1A85AE"/>
                        </a:solidFill>
                      </a:rPr>
                      <m:t>的非负整数解的个数</m:t>
                    </m:r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  <a:p>
                <a:pPr marL="0" indent="0">
                  <a:buNone/>
                </a:pP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45" y="2987289"/>
                <a:ext cx="6350180" cy="494904"/>
              </a:xfrm>
              <a:prstGeom prst="rect">
                <a:avLst/>
              </a:prstGeom>
              <a:blipFill rotWithShape="0">
                <a:blip r:embed="rId4"/>
                <a:stretch>
                  <a:fillRect l="-172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406699" y="3436665"/>
                <a:ext cx="6350180" cy="49490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99" y="3436665"/>
                <a:ext cx="6350180" cy="4949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279245" y="3917129"/>
                <a:ext cx="7369635" cy="51337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3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的倍数，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4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的倍数，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2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的倍数，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5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的倍数。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45" y="3917129"/>
                <a:ext cx="7369635" cy="513378"/>
              </a:xfrm>
              <a:prstGeom prst="rect">
                <a:avLst/>
              </a:prstGeom>
              <a:blipFill rotWithShape="0">
                <a:blip r:embed="rId6"/>
                <a:stretch>
                  <a:fillRect l="-1406" t="-1190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1283194" y="4360495"/>
                <a:ext cx="669440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生成函数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 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94" y="4360495"/>
                <a:ext cx="6694408" cy="562080"/>
              </a:xfrm>
              <a:prstGeom prst="rect">
                <a:avLst/>
              </a:prstGeom>
              <a:blipFill rotWithShape="0">
                <a:blip r:embed="rId7"/>
                <a:stretch>
                  <a:fillRect l="-1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446568" y="4859799"/>
                <a:ext cx="2488019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4859799"/>
                <a:ext cx="2488019" cy="5620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707065" y="5380522"/>
            <a:ext cx="1658680" cy="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953203" y="5381208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B26B02"/>
                </a:solidFill>
              </a:rPr>
              <a:t>3</a:t>
            </a:r>
            <a:r>
              <a:rPr lang="zh-CN" altLang="en-US" sz="2000" dirty="0">
                <a:solidFill>
                  <a:srgbClr val="B26B02"/>
                </a:solidFill>
              </a:rPr>
              <a:t>的倍数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2554794" y="4859433"/>
                <a:ext cx="249925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94" y="4859433"/>
                <a:ext cx="2499258" cy="5620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/>
          <p:nvPr/>
        </p:nvCxnSpPr>
        <p:spPr>
          <a:xfrm flipV="1">
            <a:off x="2688449" y="5368221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2934587" y="5371285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4</a:t>
            </a:r>
            <a:r>
              <a:rPr lang="zh-CN" altLang="en-US" sz="2000" dirty="0" smtClean="0">
                <a:solidFill>
                  <a:srgbClr val="B26B02"/>
                </a:solidFill>
              </a:rPr>
              <a:t>的</a:t>
            </a:r>
            <a:r>
              <a:rPr lang="zh-CN" altLang="en-US" sz="2000" dirty="0">
                <a:solidFill>
                  <a:srgbClr val="B26B02"/>
                </a:solidFill>
              </a:rPr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 txBox="1">
                <a:spLocks/>
              </p:cNvSpPr>
              <p:nvPr/>
            </p:nvSpPr>
            <p:spPr>
              <a:xfrm>
                <a:off x="4617814" y="4870431"/>
                <a:ext cx="249925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14" y="4870431"/>
                <a:ext cx="2499258" cy="5620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/>
          <p:nvPr/>
        </p:nvCxnSpPr>
        <p:spPr>
          <a:xfrm flipV="1">
            <a:off x="4874280" y="5379333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>
          <a:xfrm>
            <a:off x="5068144" y="5366788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2</a:t>
            </a:r>
            <a:r>
              <a:rPr lang="zh-CN" altLang="en-US" sz="2000" dirty="0" smtClean="0">
                <a:solidFill>
                  <a:srgbClr val="B26B02"/>
                </a:solidFill>
              </a:rPr>
              <a:t>的</a:t>
            </a:r>
            <a:r>
              <a:rPr lang="zh-CN" altLang="en-US" sz="2000" dirty="0">
                <a:solidFill>
                  <a:srgbClr val="B26B02"/>
                </a:solidFill>
              </a:rPr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6690054" y="4886950"/>
                <a:ext cx="2347289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054" y="4886950"/>
                <a:ext cx="2347289" cy="56208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 flipV="1">
            <a:off x="7076959" y="5385097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7214619" y="5402680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5</a:t>
            </a:r>
            <a:r>
              <a:rPr lang="zh-CN" altLang="en-US" sz="2000" dirty="0" smtClean="0">
                <a:solidFill>
                  <a:srgbClr val="B26B02"/>
                </a:solidFill>
              </a:rPr>
              <a:t>的</a:t>
            </a:r>
            <a:r>
              <a:rPr lang="zh-CN" altLang="en-US" sz="2000" dirty="0">
                <a:solidFill>
                  <a:srgbClr val="B26B02"/>
                </a:solidFill>
              </a:rPr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/>
              <p:cNvSpPr txBox="1">
                <a:spLocks/>
              </p:cNvSpPr>
              <p:nvPr/>
            </p:nvSpPr>
            <p:spPr>
              <a:xfrm>
                <a:off x="1329908" y="5694316"/>
                <a:ext cx="4036011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908" y="5694316"/>
                <a:ext cx="4036011" cy="9812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2" grpId="0" build="p"/>
      <p:bldP spid="10" grpId="0" build="p"/>
      <p:bldP spid="13" grpId="0" build="p"/>
      <p:bldP spid="15" grpId="0" build="p"/>
      <p:bldP spid="16" grpId="0" build="p"/>
      <p:bldP spid="17" grpId="0" build="p"/>
      <p:bldP spid="19" grpId="0"/>
      <p:bldP spid="20" grpId="0" build="p"/>
      <p:bldP spid="22" grpId="0"/>
      <p:bldP spid="23" grpId="0" build="p"/>
      <p:bldP spid="25" grpId="0"/>
      <p:bldP spid="26" grpId="0" build="p"/>
      <p:bldP spid="28" grpId="0"/>
      <p:bldP spid="2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630" y="463987"/>
            <a:ext cx="7493402" cy="119299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例：有无限多的一毛、五毛、一元硬币。确定用这些硬币凑成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毛钱的</a:t>
            </a:r>
            <a:r>
              <a:rPr lang="zh-CN" altLang="en-US" dirty="0"/>
              <a:t>方法</a:t>
            </a:r>
            <a:r>
              <a:rPr lang="zh-CN" altLang="en-US" dirty="0" smtClean="0"/>
              <a:t>数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生成函数</a:t>
            </a:r>
            <a:r>
              <a:rPr lang="en-US" altLang="zh-CN" dirty="0" smtClean="0">
                <a:solidFill>
                  <a:schemeClr val="tx1"/>
                </a:solidFill>
              </a:rPr>
              <a:t>g(x).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28000" y="6192428"/>
            <a:ext cx="730250" cy="274320"/>
          </a:xfrm>
        </p:spPr>
        <p:txBody>
          <a:bodyPr/>
          <a:lstStyle/>
          <a:p>
            <a:fld id="{FB975C4C-A277-4ED7-B7A9-E9B686F78657}" type="slidenum">
              <a:rPr lang="zh-CN" altLang="en-US" smtClean="0"/>
              <a:t>51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69509" y="1583230"/>
                <a:ext cx="6454734" cy="54584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是下列方程的非负整数解的个数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9" y="1583230"/>
                <a:ext cx="6454734" cy="545843"/>
              </a:xfrm>
              <a:prstGeom prst="rect">
                <a:avLst/>
              </a:prstGeom>
              <a:blipFill rotWithShape="0">
                <a:blip r:embed="rId2"/>
                <a:stretch>
                  <a:fillRect l="-1700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2802455" y="2727227"/>
                <a:ext cx="4283372" cy="49490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55" y="2727227"/>
                <a:ext cx="4283372" cy="494904"/>
              </a:xfrm>
              <a:prstGeom prst="rect">
                <a:avLst/>
              </a:prstGeom>
              <a:blipFill rotWithShape="0">
                <a:blip r:embed="rId3"/>
                <a:stretch>
                  <a:fillRect l="-1140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1156072" y="3248316"/>
                <a:ext cx="5301413" cy="49490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于是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是下列方程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>
                        <a:solidFill>
                          <a:srgbClr val="1A85AE"/>
                        </a:solidFill>
                      </a:rPr>
                      <m:t>的非负整数解的个数</m:t>
                    </m:r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  <a:p>
                <a:pPr marL="0" indent="0">
                  <a:buNone/>
                </a:pP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72" y="3248316"/>
                <a:ext cx="5301413" cy="494904"/>
              </a:xfrm>
              <a:prstGeom prst="rect">
                <a:avLst/>
              </a:prstGeom>
              <a:blipFill rotWithShape="0">
                <a:blip r:embed="rId4"/>
                <a:stretch>
                  <a:fillRect l="-207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2215212" y="3685445"/>
                <a:ext cx="3829044" cy="49490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12" y="3685445"/>
                <a:ext cx="3829044" cy="4949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128271" y="4152494"/>
                <a:ext cx="6121015" cy="51337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1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的倍数，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5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的倍数，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是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10</a:t>
                </a: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的倍数。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71" y="4152494"/>
                <a:ext cx="6121015" cy="513378"/>
              </a:xfrm>
              <a:prstGeom prst="rect">
                <a:avLst/>
              </a:prstGeom>
              <a:blipFill rotWithShape="0">
                <a:blip r:embed="rId6"/>
                <a:stretch>
                  <a:fillRect l="-1793" t="-1190" r="-797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207629" y="4703310"/>
                <a:ext cx="2007583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生成函数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 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29" y="4703310"/>
                <a:ext cx="2007583" cy="562080"/>
              </a:xfrm>
              <a:prstGeom prst="rect">
                <a:avLst/>
              </a:prstGeom>
              <a:blipFill rotWithShape="0">
                <a:blip r:embed="rId7"/>
                <a:stretch>
                  <a:fillRect l="-5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2208033" y="4703676"/>
                <a:ext cx="2488019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33" y="4703676"/>
                <a:ext cx="2488019" cy="5620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2468530" y="5224399"/>
            <a:ext cx="1658680" cy="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2714668" y="5225085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1</a:t>
            </a:r>
            <a:r>
              <a:rPr lang="zh-CN" altLang="en-US" sz="2000" dirty="0" smtClean="0">
                <a:solidFill>
                  <a:srgbClr val="B26B02"/>
                </a:solidFill>
              </a:rPr>
              <a:t>的</a:t>
            </a:r>
            <a:r>
              <a:rPr lang="zh-CN" altLang="en-US" sz="2000" dirty="0">
                <a:solidFill>
                  <a:srgbClr val="B26B02"/>
                </a:solidFill>
              </a:rPr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4188779" y="4703310"/>
                <a:ext cx="249925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79" y="4703310"/>
                <a:ext cx="2499258" cy="5620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/>
          <p:nvPr/>
        </p:nvCxnSpPr>
        <p:spPr>
          <a:xfrm flipV="1">
            <a:off x="4449914" y="5212098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4696052" y="5215162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5</a:t>
            </a:r>
            <a:r>
              <a:rPr lang="zh-CN" altLang="en-US" sz="2000" dirty="0" smtClean="0">
                <a:solidFill>
                  <a:srgbClr val="B26B02"/>
                </a:solidFill>
              </a:rPr>
              <a:t>的</a:t>
            </a:r>
            <a:r>
              <a:rPr lang="zh-CN" altLang="en-US" sz="2000" dirty="0">
                <a:solidFill>
                  <a:srgbClr val="B26B02"/>
                </a:solidFill>
              </a:rPr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 txBox="1">
                <a:spLocks/>
              </p:cNvSpPr>
              <p:nvPr/>
            </p:nvSpPr>
            <p:spPr>
              <a:xfrm>
                <a:off x="6379279" y="4714308"/>
                <a:ext cx="2499258" cy="5620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79" y="4714308"/>
                <a:ext cx="2499258" cy="56208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/>
          <p:nvPr/>
        </p:nvCxnSpPr>
        <p:spPr>
          <a:xfrm flipV="1">
            <a:off x="6635745" y="5223210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内容占位符 2"/>
          <p:cNvSpPr txBox="1">
            <a:spLocks/>
          </p:cNvSpPr>
          <p:nvPr/>
        </p:nvSpPr>
        <p:spPr>
          <a:xfrm>
            <a:off x="6829609" y="5210665"/>
            <a:ext cx="1412542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10</a:t>
            </a:r>
            <a:r>
              <a:rPr lang="zh-CN" altLang="en-US" sz="2000" dirty="0" smtClean="0">
                <a:solidFill>
                  <a:srgbClr val="B26B02"/>
                </a:solidFill>
              </a:rPr>
              <a:t>的</a:t>
            </a:r>
            <a:r>
              <a:rPr lang="zh-CN" altLang="en-US" sz="2000" dirty="0">
                <a:solidFill>
                  <a:srgbClr val="B26B02"/>
                </a:solidFill>
              </a:rPr>
              <a:t>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/>
              <p:cNvSpPr txBox="1">
                <a:spLocks/>
              </p:cNvSpPr>
              <p:nvPr/>
            </p:nvSpPr>
            <p:spPr>
              <a:xfrm>
                <a:off x="1276746" y="5596235"/>
                <a:ext cx="3614232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46" y="5596235"/>
                <a:ext cx="3614232" cy="98122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2215212" y="2005473"/>
                <a:ext cx="4164067" cy="49490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dirty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dirty="0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12" y="2005473"/>
                <a:ext cx="4164067" cy="4949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内容占位符 2"/>
          <p:cNvSpPr txBox="1">
            <a:spLocks/>
          </p:cNvSpPr>
          <p:nvPr/>
        </p:nvSpPr>
        <p:spPr>
          <a:xfrm>
            <a:off x="1156072" y="2381744"/>
            <a:ext cx="2264867" cy="49490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1A85AE"/>
                </a:solidFill>
              </a:rPr>
              <a:t>作变量替换：</a:t>
            </a:r>
            <a:endParaRPr lang="zh-CN" altLang="en-US" sz="2000" dirty="0">
              <a:solidFill>
                <a:srgbClr val="1A85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2" grpId="0" build="p"/>
      <p:bldP spid="10" grpId="0" build="p"/>
      <p:bldP spid="13" grpId="0" build="p"/>
      <p:bldP spid="15" grpId="0" build="p"/>
      <p:bldP spid="16" grpId="0" build="p"/>
      <p:bldP spid="17" grpId="0" build="p"/>
      <p:bldP spid="19" grpId="0"/>
      <p:bldP spid="20" grpId="0" build="p"/>
      <p:bldP spid="22" grpId="0"/>
      <p:bldP spid="23" grpId="0" build="p"/>
      <p:bldP spid="25" grpId="0"/>
      <p:bldP spid="29" grpId="0" build="p"/>
      <p:bldP spid="30" grpId="0" build="p"/>
      <p:bldP spid="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5" y="1922657"/>
            <a:ext cx="7290055" cy="1435395"/>
          </a:xfrm>
        </p:spPr>
        <p:txBody>
          <a:bodyPr/>
          <a:lstStyle/>
          <a:p>
            <a:r>
              <a:rPr lang="zh-CN" altLang="en-US" dirty="0" smtClean="0"/>
              <a:t>本节所讨论的方法，建立在求解特征方程所有根的基础上，那么如果是高次方程，很难求出所有的根，怎么办？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8096" y="3295968"/>
            <a:ext cx="7493402" cy="15151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可以考虑用生成函数来求解</a:t>
            </a:r>
            <a:r>
              <a:rPr lang="en-US" altLang="zh-CN" dirty="0" smtClean="0"/>
              <a:t>k</a:t>
            </a:r>
            <a:r>
              <a:rPr lang="zh-CN" altLang="en-US" dirty="0" smtClean="0"/>
              <a:t>阶常系数线性齐次线性递推关系，相应的生成函数形如</a:t>
            </a:r>
            <a:r>
              <a:rPr lang="en-US" altLang="zh-CN" dirty="0" smtClean="0"/>
              <a:t>p(x)/q(x)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是次数小于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的多项式，</a:t>
            </a:r>
            <a:r>
              <a:rPr lang="en-US" altLang="zh-CN" dirty="0" smtClean="0"/>
              <a:t>q(x)</a:t>
            </a:r>
            <a:r>
              <a:rPr lang="zh-CN" altLang="en-US" dirty="0" smtClean="0"/>
              <a:t>是常数项为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次多项式。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68096" y="4749023"/>
            <a:ext cx="7493402" cy="1721681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zh-CN" altLang="en-US" dirty="0" smtClean="0"/>
              <a:t>如何用生成函数</a:t>
            </a:r>
            <a:r>
              <a:rPr lang="en-US" altLang="zh-CN" dirty="0" smtClean="0"/>
              <a:t>p(x)/q(x)</a:t>
            </a:r>
            <a:r>
              <a:rPr lang="zh-CN" altLang="en-US" dirty="0" smtClean="0"/>
              <a:t>求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的表达式？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首先将</a:t>
            </a:r>
            <a:r>
              <a:rPr lang="en-US" altLang="zh-CN" dirty="0" smtClean="0"/>
              <a:t>p(x)/q(x)</a:t>
            </a:r>
            <a:r>
              <a:rPr lang="zh-CN" altLang="en-US" dirty="0" smtClean="0"/>
              <a:t>表示成</a:t>
            </a:r>
            <a:r>
              <a:rPr lang="en-US" altLang="zh-CN" dirty="0" smtClean="0"/>
              <a:t>c/(1-rx)</a:t>
            </a:r>
            <a:r>
              <a:rPr lang="en-US" altLang="zh-CN" baseline="30000" dirty="0" smtClean="0"/>
              <a:t>t</a:t>
            </a:r>
            <a:r>
              <a:rPr lang="zh-CN" altLang="en-US" dirty="0" smtClean="0"/>
              <a:t>的和的形式；</a:t>
            </a:r>
            <a:endParaRPr lang="en-US" altLang="zh-CN" dirty="0" smtClean="0"/>
          </a:p>
          <a:p>
            <a:pPr lvl="1">
              <a:spcBef>
                <a:spcPts val="200"/>
              </a:spcBef>
            </a:pPr>
            <a:r>
              <a:rPr lang="zh-CN" altLang="en-US" dirty="0" smtClean="0"/>
              <a:t>接下来，求出</a:t>
            </a:r>
            <a:r>
              <a:rPr lang="en-US" altLang="zh-CN" dirty="0"/>
              <a:t>c/(1-rx)</a:t>
            </a:r>
            <a:r>
              <a:rPr lang="en-US" altLang="zh-CN" baseline="30000" dirty="0"/>
              <a:t>t</a:t>
            </a:r>
            <a:r>
              <a:rPr lang="zh-CN" altLang="en-US" dirty="0" smtClean="0"/>
              <a:t>的幂级数，然后合并同类项，比较系数，得到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的表达式。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7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7090642" cy="1161499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例：对初值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=0, 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 1</a:t>
            </a:r>
            <a:r>
              <a:rPr lang="en-US" altLang="zh-CN" dirty="0"/>
              <a:t>,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 –1</a:t>
            </a:r>
            <a:r>
              <a:rPr lang="zh-CN" altLang="en-US" dirty="0" smtClean="0"/>
              <a:t>，求解递推关系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 = – h</a:t>
            </a:r>
            <a:r>
              <a:rPr lang="en-US" altLang="zh-CN" baseline="-25000" dirty="0" smtClean="0"/>
              <a:t>n-1 </a:t>
            </a:r>
            <a:r>
              <a:rPr lang="en-US" altLang="zh-CN" sz="2600" dirty="0" smtClean="0"/>
              <a:t>+</a:t>
            </a:r>
            <a:r>
              <a:rPr lang="en-US" altLang="zh-CN" dirty="0" smtClean="0"/>
              <a:t>16h</a:t>
            </a:r>
            <a:r>
              <a:rPr lang="en-US" altLang="zh-CN" baseline="-25000" dirty="0" smtClean="0"/>
              <a:t>n-2</a:t>
            </a:r>
            <a:r>
              <a:rPr lang="en-US" altLang="zh-CN" dirty="0" smtClean="0"/>
              <a:t> </a:t>
            </a:r>
            <a:r>
              <a:rPr lang="en-US" altLang="zh-CN" dirty="0"/>
              <a:t>– </a:t>
            </a:r>
            <a:r>
              <a:rPr lang="en-US" altLang="zh-CN" dirty="0" smtClean="0"/>
              <a:t>20h</a:t>
            </a:r>
            <a:r>
              <a:rPr lang="en-US" altLang="zh-CN" baseline="-25000" dirty="0" smtClean="0"/>
              <a:t>n-3                </a:t>
            </a:r>
            <a:r>
              <a:rPr lang="en-US" altLang="zh-CN" dirty="0" smtClean="0"/>
              <a:t>(n≥3)</a:t>
            </a:r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2031" y="2060587"/>
            <a:ext cx="506904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解：令 </a:t>
            </a:r>
            <a:r>
              <a:rPr lang="en-US" altLang="zh-CN" sz="2200" dirty="0" smtClean="0">
                <a:solidFill>
                  <a:srgbClr val="2683C6"/>
                </a:solidFill>
              </a:rPr>
              <a:t>g(x) = </a:t>
            </a:r>
            <a:r>
              <a:rPr lang="el-GR" altLang="zh-CN" sz="2200" dirty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0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dirty="0" smtClean="0">
                <a:solidFill>
                  <a:schemeClr val="accent2"/>
                </a:solidFill>
              </a:rPr>
              <a:t>，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424763" y="2689816"/>
            <a:ext cx="585020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有 </a:t>
            </a:r>
            <a:r>
              <a:rPr lang="en-US" altLang="zh-CN" sz="2200" dirty="0" smtClean="0">
                <a:solidFill>
                  <a:srgbClr val="2683C6"/>
                </a:solidFill>
              </a:rPr>
              <a:t>g(x) = x </a:t>
            </a:r>
            <a:r>
              <a:rPr lang="en-US" altLang="zh-CN" sz="2200" dirty="0">
                <a:solidFill>
                  <a:srgbClr val="2683C6"/>
                </a:solidFill>
              </a:rPr>
              <a:t>–</a:t>
            </a:r>
            <a:r>
              <a:rPr lang="en-US" altLang="zh-CN" sz="2200" dirty="0" smtClean="0">
                <a:solidFill>
                  <a:srgbClr val="2683C6"/>
                </a:solidFill>
              </a:rPr>
              <a:t> 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 + </a:t>
            </a:r>
            <a:r>
              <a:rPr lang="el-GR" altLang="zh-CN" sz="2200" dirty="0" smtClean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3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403876" y="3319045"/>
            <a:ext cx="560244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x – x</a:t>
            </a:r>
            <a:r>
              <a:rPr lang="en-US" altLang="zh-CN" sz="2200" baseline="30000" dirty="0">
                <a:solidFill>
                  <a:srgbClr val="2683C6"/>
                </a:solidFill>
              </a:rPr>
              <a:t>2</a:t>
            </a:r>
            <a:r>
              <a:rPr lang="en-US" altLang="zh-CN" sz="2200" dirty="0">
                <a:solidFill>
                  <a:srgbClr val="2683C6"/>
                </a:solidFill>
              </a:rPr>
              <a:t> + </a:t>
            </a:r>
            <a:r>
              <a:rPr lang="el-GR" altLang="zh-CN" sz="2200" dirty="0" smtClean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 </a:t>
            </a:r>
            <a:r>
              <a:rPr lang="en-US" altLang="zh-CN" sz="2200" dirty="0" smtClean="0">
                <a:solidFill>
                  <a:srgbClr val="2683C6"/>
                </a:solidFill>
              </a:rPr>
              <a:t>(</a:t>
            </a:r>
            <a:r>
              <a:rPr lang="en-US" altLang="zh-CN" sz="2200" dirty="0">
                <a:solidFill>
                  <a:srgbClr val="2683C6"/>
                </a:solidFill>
              </a:rPr>
              <a:t>– h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n-1 </a:t>
            </a:r>
            <a:r>
              <a:rPr lang="en-US" altLang="zh-CN" sz="2200" dirty="0">
                <a:solidFill>
                  <a:srgbClr val="2683C6"/>
                </a:solidFill>
              </a:rPr>
              <a:t>+16h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n-2</a:t>
            </a:r>
            <a:r>
              <a:rPr lang="en-US" altLang="zh-CN" sz="2200" dirty="0">
                <a:solidFill>
                  <a:srgbClr val="2683C6"/>
                </a:solidFill>
              </a:rPr>
              <a:t> – 20h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n-3 </a:t>
            </a:r>
            <a:r>
              <a:rPr lang="en-US" altLang="zh-CN" sz="2200" dirty="0" smtClean="0">
                <a:solidFill>
                  <a:srgbClr val="2683C6"/>
                </a:solidFill>
              </a:rPr>
              <a:t>)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2403876" y="3948274"/>
            <a:ext cx="6373302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x – x</a:t>
            </a:r>
            <a:r>
              <a:rPr lang="en-US" altLang="zh-CN" sz="2200" baseline="30000" dirty="0">
                <a:solidFill>
                  <a:srgbClr val="2683C6"/>
                </a:solidFill>
              </a:rPr>
              <a:t>2</a:t>
            </a:r>
            <a:r>
              <a:rPr lang="en-US" altLang="zh-CN" sz="2200" dirty="0">
                <a:solidFill>
                  <a:srgbClr val="2683C6"/>
                </a:solidFill>
              </a:rPr>
              <a:t> – </a:t>
            </a:r>
            <a:r>
              <a:rPr lang="el-GR" altLang="zh-CN" sz="2200" dirty="0" smtClean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n-1</a:t>
            </a:r>
            <a:r>
              <a:rPr lang="en-US" altLang="zh-CN" sz="2200" dirty="0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16</a:t>
            </a:r>
            <a:r>
              <a:rPr lang="el-GR" altLang="zh-CN" sz="2200" dirty="0" smtClean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n-2</a:t>
            </a:r>
            <a:r>
              <a:rPr lang="en-US" altLang="zh-CN" sz="2200" dirty="0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– 20</a:t>
            </a:r>
            <a:r>
              <a:rPr lang="el-GR" altLang="zh-CN" sz="2200" dirty="0" smtClean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3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n-2</a:t>
            </a:r>
            <a:r>
              <a:rPr lang="en-US" altLang="zh-CN" sz="2200" dirty="0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endParaRPr lang="zh-CN" altLang="en-US" sz="2200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2403875" y="4577503"/>
            <a:ext cx="652747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x – x</a:t>
            </a:r>
            <a:r>
              <a:rPr lang="en-US" altLang="zh-CN" sz="2200" baseline="30000" dirty="0">
                <a:solidFill>
                  <a:srgbClr val="2683C6"/>
                </a:solidFill>
              </a:rPr>
              <a:t>2</a:t>
            </a:r>
            <a:r>
              <a:rPr lang="en-US" altLang="zh-CN" sz="2200" dirty="0">
                <a:solidFill>
                  <a:srgbClr val="2683C6"/>
                </a:solidFill>
              </a:rPr>
              <a:t> – </a:t>
            </a:r>
            <a:r>
              <a:rPr lang="en-US" altLang="zh-CN" sz="2200" dirty="0" smtClean="0">
                <a:solidFill>
                  <a:srgbClr val="2683C6"/>
                </a:solidFill>
              </a:rPr>
              <a:t>x </a:t>
            </a:r>
            <a:r>
              <a:rPr lang="el-GR" altLang="zh-CN" sz="2200" dirty="0" smtClean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2 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16x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l-GR" altLang="zh-CN" sz="2200" dirty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≥ 1 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– 20x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l-GR" altLang="zh-CN" sz="2200" dirty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≥0 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2403875" y="5206732"/>
            <a:ext cx="652747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x – x</a:t>
            </a:r>
            <a:r>
              <a:rPr lang="en-US" altLang="zh-CN" sz="2200" baseline="30000" dirty="0">
                <a:solidFill>
                  <a:srgbClr val="2683C6"/>
                </a:solidFill>
              </a:rPr>
              <a:t>2</a:t>
            </a:r>
            <a:r>
              <a:rPr lang="en-US" altLang="zh-CN" sz="2200" dirty="0">
                <a:solidFill>
                  <a:srgbClr val="2683C6"/>
                </a:solidFill>
              </a:rPr>
              <a:t> – </a:t>
            </a:r>
            <a:r>
              <a:rPr lang="en-US" altLang="zh-CN" sz="2200" dirty="0" smtClean="0">
                <a:solidFill>
                  <a:srgbClr val="2683C6"/>
                </a:solidFill>
              </a:rPr>
              <a:t>x(g(x</a:t>
            </a:r>
            <a:r>
              <a:rPr lang="en-US" altLang="zh-CN" sz="2200" dirty="0">
                <a:solidFill>
                  <a:srgbClr val="2683C6"/>
                </a:solidFill>
              </a:rPr>
              <a:t>) </a:t>
            </a:r>
            <a:r>
              <a:rPr lang="en-US" altLang="zh-CN" sz="2200" dirty="0" smtClean="0">
                <a:solidFill>
                  <a:srgbClr val="2683C6"/>
                </a:solidFill>
              </a:rPr>
              <a:t>– x) +</a:t>
            </a:r>
            <a:r>
              <a:rPr lang="en-US" altLang="zh-CN" sz="2200" dirty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16x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g(x) </a:t>
            </a:r>
            <a:r>
              <a:rPr lang="en-US" altLang="zh-CN" sz="2200" dirty="0">
                <a:solidFill>
                  <a:srgbClr val="2683C6"/>
                </a:solidFill>
              </a:rPr>
              <a:t>– </a:t>
            </a:r>
            <a:r>
              <a:rPr lang="en-US" altLang="zh-CN" sz="2200" dirty="0" smtClean="0">
                <a:solidFill>
                  <a:srgbClr val="2683C6"/>
                </a:solidFill>
              </a:rPr>
              <a:t>20x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g(x)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1537322" y="5716408"/>
            <a:ext cx="652747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所以            </a:t>
            </a:r>
            <a:r>
              <a:rPr lang="en-US" altLang="zh-CN" sz="2200" dirty="0" smtClean="0">
                <a:solidFill>
                  <a:srgbClr val="2683C6"/>
                </a:solidFill>
              </a:rPr>
              <a:t>(1 + x </a:t>
            </a:r>
            <a:r>
              <a:rPr lang="en-US" altLang="zh-CN" sz="2200" dirty="0">
                <a:solidFill>
                  <a:srgbClr val="2683C6"/>
                </a:solidFill>
              </a:rPr>
              <a:t>– </a:t>
            </a:r>
            <a:r>
              <a:rPr lang="en-US" altLang="zh-CN" sz="2200" dirty="0" smtClean="0">
                <a:solidFill>
                  <a:srgbClr val="2683C6"/>
                </a:solidFill>
              </a:rPr>
              <a:t>16x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+20x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3</a:t>
            </a:r>
            <a:r>
              <a:rPr lang="en-US" altLang="zh-CN" sz="2200" dirty="0" smtClean="0">
                <a:solidFill>
                  <a:srgbClr val="2683C6"/>
                </a:solidFill>
              </a:rPr>
              <a:t>) g(x) = x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21" grpId="0" build="p"/>
      <p:bldP spid="22" grpId="0" build="p"/>
      <p:bldP spid="23" grpId="0" build="p"/>
      <p:bldP spid="27" grpId="0" build="p"/>
      <p:bldP spid="28" grpId="0" build="p"/>
      <p:bldP spid="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732304" y="863333"/>
                <a:ext cx="5724125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dirty="0" smtClean="0">
                    <a:solidFill>
                      <a:srgbClr val="2683C6"/>
                    </a:solidFill>
                  </a:rPr>
                  <a:t>由于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altLang="zh-CN" sz="2200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200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zh-CN" altLang="en-US" sz="2200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2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4" y="863333"/>
                <a:ext cx="5724125" cy="509676"/>
              </a:xfrm>
              <a:prstGeom prst="rect">
                <a:avLst/>
              </a:prstGeom>
              <a:blipFill rotWithShape="0">
                <a:blip r:embed="rId2"/>
                <a:stretch>
                  <a:fillRect l="-2130" b="-2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732304" y="1767254"/>
                <a:ext cx="1511166" cy="51958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dirty="0" smtClean="0">
                    <a:solidFill>
                      <a:srgbClr val="2683C6"/>
                    </a:solidFill>
                  </a:rPr>
                  <a:t>因此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2683C6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200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4" y="1767254"/>
                <a:ext cx="1511166" cy="519588"/>
              </a:xfrm>
              <a:prstGeom prst="rect">
                <a:avLst/>
              </a:prstGeom>
              <a:blipFill rotWithShape="0">
                <a:blip r:embed="rId3"/>
                <a:stretch>
                  <a:fillRect l="-8065" b="-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48882" y="1669756"/>
                <a:ext cx="3166636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sSup>
                            <m:sSupPr>
                              <m:ctrlP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  <m:sSup>
                            <m:sSupPr>
                              <m:ctrlP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82" y="1669756"/>
                <a:ext cx="3166636" cy="6826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81213" y="1627548"/>
                <a:ext cx="2834174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13" y="1627548"/>
                <a:ext cx="2834174" cy="7248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129022" y="2476184"/>
                <a:ext cx="4361771" cy="783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num>
                        <m:den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200" b="1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200" b="1" i="1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num>
                        <m:den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22" y="2476184"/>
                <a:ext cx="4361771" cy="7830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29020" y="3501003"/>
                <a:ext cx="6956501" cy="913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1" i="1" smtClean="0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  <m:r>
                        <a:rPr lang="en-US" altLang="zh-CN" sz="2200" b="1" i="1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1" i="1" smtClean="0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smtClean="0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1" i="1" smtClean="0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20" y="3501003"/>
                <a:ext cx="6956501" cy="9136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949920" y="4733144"/>
                <a:ext cx="5668310" cy="735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200" b="1" i="1" smtClean="0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d>
                        <m:dPr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200" b="1" i="1">
                          <a:solidFill>
                            <a:srgbClr val="2683C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200" b="1" i="1" smtClean="0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𝟒𝟗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>
                                  <a:solidFill>
                                    <a:srgbClr val="2683C6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1" i="1">
                              <a:solidFill>
                                <a:srgbClr val="2683C6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20" y="4733144"/>
                <a:ext cx="5668310" cy="7352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内容占位符 2"/>
          <p:cNvSpPr txBox="1">
            <a:spLocks/>
          </p:cNvSpPr>
          <p:nvPr/>
        </p:nvSpPr>
        <p:spPr>
          <a:xfrm>
            <a:off x="864596" y="4840951"/>
            <a:ext cx="1378874" cy="51958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所以有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12" grpId="0" build="p"/>
      <p:bldP spid="7" grpId="0"/>
      <p:bldP spid="14" grpId="0"/>
      <p:bldP spid="16" grpId="0"/>
      <p:bldP spid="15" grpId="0"/>
      <p:bldP spid="20" grpId="0"/>
      <p:bldP spid="2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1826248" cy="1499616"/>
          </a:xfrm>
        </p:spPr>
        <p:txBody>
          <a:bodyPr/>
          <a:lstStyle/>
          <a:p>
            <a:r>
              <a:rPr lang="zh-CN" altLang="en-US" dirty="0" smtClean="0"/>
              <a:t>总结：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7031" y="668015"/>
            <a:ext cx="6493942" cy="1426599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h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···, </a:t>
            </a:r>
            <a:r>
              <a:rPr lang="en-US" altLang="zh-CN" dirty="0" err="1" smtClean="0"/>
              <a:t>h</a:t>
            </a:r>
            <a:r>
              <a:rPr lang="en-US" altLang="zh-CN" baseline="-25000" dirty="0" err="1"/>
              <a:t>n</a:t>
            </a:r>
            <a:r>
              <a:rPr lang="en-US" altLang="zh-CN" dirty="0" smtClean="0"/>
              <a:t>, ···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k</a:t>
            </a:r>
            <a:r>
              <a:rPr lang="zh-CN" altLang="en-US" dirty="0" smtClean="0"/>
              <a:t>阶递推关系式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</a:rPr>
              <a:t> + a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h</a:t>
            </a:r>
            <a:r>
              <a:rPr lang="en-US" altLang="zh-CN" baseline="-25000" dirty="0">
                <a:solidFill>
                  <a:srgbClr val="0000FF"/>
                </a:solidFill>
              </a:rPr>
              <a:t>n-1</a:t>
            </a:r>
            <a:r>
              <a:rPr lang="en-US" altLang="zh-CN" dirty="0" smtClean="0">
                <a:solidFill>
                  <a:srgbClr val="0000FF"/>
                </a:solidFill>
              </a:rPr>
              <a:t> + ··· + </a:t>
            </a:r>
            <a:r>
              <a:rPr lang="en-US" altLang="zh-CN" dirty="0" err="1" smtClean="0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dirty="0" err="1" smtClean="0">
                <a:solidFill>
                  <a:srgbClr val="0000FF"/>
                </a:solidFill>
              </a:rPr>
              <a:t>h</a:t>
            </a:r>
            <a:r>
              <a:rPr lang="en-US" altLang="zh-CN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</a:rPr>
              <a:t>-k</a:t>
            </a:r>
            <a:r>
              <a:rPr lang="en-US" altLang="zh-CN" dirty="0" smtClean="0">
                <a:solidFill>
                  <a:srgbClr val="0000FF"/>
                </a:solidFill>
              </a:rPr>
              <a:t> = 0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n≥k</a:t>
            </a:r>
            <a:r>
              <a:rPr lang="zh-CN" altLang="en-US" dirty="0" smtClean="0"/>
              <a:t>且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k</a:t>
            </a:r>
            <a:r>
              <a:rPr lang="en-US" altLang="zh-CN" dirty="0" smtClean="0">
                <a:ea typeface="Cambria Math" panose="02040503050406030204" pitchFamily="18" charset="0"/>
              </a:rPr>
              <a:t>≠</a:t>
            </a:r>
            <a:r>
              <a:rPr lang="en-US" altLang="zh-CN" dirty="0" smtClean="0"/>
              <a:t>0)</a:t>
            </a:r>
            <a:br>
              <a:rPr lang="en-US" altLang="zh-CN" dirty="0" smtClean="0"/>
            </a:br>
            <a:r>
              <a:rPr lang="zh-CN" altLang="en-US" dirty="0" smtClean="0"/>
              <a:t>其中，初始值为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h</a:t>
            </a:r>
            <a:r>
              <a:rPr lang="en-US" altLang="zh-CN" baseline="-25000" dirty="0"/>
              <a:t>1</a:t>
            </a:r>
            <a:r>
              <a:rPr lang="en-US" altLang="zh-CN" dirty="0"/>
              <a:t>, h</a:t>
            </a:r>
            <a:r>
              <a:rPr lang="en-US" altLang="zh-CN" baseline="-25000" dirty="0"/>
              <a:t>2</a:t>
            </a:r>
            <a:r>
              <a:rPr lang="en-US" altLang="zh-CN" dirty="0"/>
              <a:t>, ···,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k-1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8096" y="2105122"/>
            <a:ext cx="7493402" cy="105806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设</a:t>
            </a:r>
            <a:r>
              <a:rPr lang="en-US" altLang="zh-CN" dirty="0" smtClean="0"/>
              <a:t>g(x)</a:t>
            </a:r>
            <a:r>
              <a:rPr lang="zh-CN" altLang="en-US" dirty="0" smtClean="0"/>
              <a:t>是该数列的生成函数，那么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g(x) = p(x)/q(x)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970114" y="3132876"/>
            <a:ext cx="6972406" cy="91813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p(x) = h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 + (h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+a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)x + (h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 +a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+a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)x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··· </a:t>
            </a:r>
            <a:br>
              <a:rPr lang="en-US" altLang="zh-CN" dirty="0" smtClean="0"/>
            </a:br>
            <a:r>
              <a:rPr lang="en-US" altLang="zh-CN" dirty="0" smtClean="0"/>
              <a:t>              + (h</a:t>
            </a:r>
            <a:r>
              <a:rPr lang="en-US" altLang="zh-CN" baseline="-25000" dirty="0"/>
              <a:t>k-1</a:t>
            </a:r>
            <a:r>
              <a:rPr lang="en-US" altLang="zh-CN" dirty="0" smtClean="0"/>
              <a:t> + a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k-2</a:t>
            </a:r>
            <a:r>
              <a:rPr lang="en-US" altLang="zh-CN" dirty="0" smtClean="0"/>
              <a:t> + ··· + a</a:t>
            </a:r>
            <a:r>
              <a:rPr lang="en-US" altLang="zh-CN" baseline="-25000" dirty="0"/>
              <a:t>k-1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)x</a:t>
            </a:r>
            <a:r>
              <a:rPr lang="en-US" altLang="zh-CN" baseline="30000" dirty="0" smtClean="0"/>
              <a:t>k-1</a:t>
            </a:r>
            <a:endParaRPr lang="zh-CN" altLang="en-US" baseline="30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4923" y="4056136"/>
            <a:ext cx="6972406" cy="5690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q(x) = 1 +  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x +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··· +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k</a:t>
            </a:r>
            <a:endParaRPr lang="zh-CN" altLang="en-US" baseline="300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30120" y="4635670"/>
            <a:ext cx="7493402" cy="105806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设</a:t>
            </a:r>
            <a:r>
              <a:rPr lang="en-US" altLang="zh-CN" dirty="0" smtClean="0"/>
              <a:t>r(x) = 0</a:t>
            </a:r>
            <a:r>
              <a:rPr lang="zh-CN" altLang="en-US" dirty="0" smtClean="0"/>
              <a:t>是该数列的特征方程，即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r(x)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k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/>
              <a:t>k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</a:t>
            </a:r>
            <a:r>
              <a:rPr lang="en-US" altLang="zh-CN" dirty="0"/>
              <a:t>+ ··· +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854929" y="5612095"/>
            <a:ext cx="5657513" cy="51757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那么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q(x) = </a:t>
            </a:r>
            <a:r>
              <a:rPr lang="en-US" altLang="zh-CN" dirty="0" err="1" smtClean="0">
                <a:solidFill>
                  <a:srgbClr val="0000FF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0000FF"/>
                </a:solidFill>
              </a:rPr>
              <a:t>k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r(1/x)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075" y="536945"/>
            <a:ext cx="7090642" cy="1488558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h</a:t>
            </a:r>
            <a:r>
              <a:rPr lang="en-US" altLang="zh-CN" baseline="-25000" dirty="0"/>
              <a:t>1</a:t>
            </a:r>
            <a:r>
              <a:rPr lang="en-US" altLang="zh-CN" dirty="0"/>
              <a:t>, h</a:t>
            </a:r>
            <a:r>
              <a:rPr lang="en-US" altLang="zh-CN" baseline="-25000" dirty="0"/>
              <a:t>2</a:t>
            </a:r>
            <a:r>
              <a:rPr lang="en-US" altLang="zh-CN" dirty="0"/>
              <a:t>, ···, 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n</a:t>
            </a:r>
            <a:r>
              <a:rPr lang="en-US" altLang="zh-CN" dirty="0"/>
              <a:t>, ···</a:t>
            </a:r>
            <a:r>
              <a:rPr lang="zh-CN" altLang="en-US" dirty="0"/>
              <a:t>满足</a:t>
            </a:r>
            <a:r>
              <a:rPr lang="en-US" altLang="zh-CN" dirty="0"/>
              <a:t>k</a:t>
            </a:r>
            <a:r>
              <a:rPr lang="zh-CN" altLang="en-US" dirty="0"/>
              <a:t>阶递推关系式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>
                <a:solidFill>
                  <a:srgbClr val="0000FF"/>
                </a:solidFill>
              </a:rPr>
              <a:t>h</a:t>
            </a:r>
            <a:r>
              <a:rPr lang="en-US" altLang="zh-CN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 + a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h</a:t>
            </a:r>
            <a:r>
              <a:rPr lang="en-US" altLang="zh-CN" baseline="-25000" dirty="0">
                <a:solidFill>
                  <a:srgbClr val="0000FF"/>
                </a:solidFill>
              </a:rPr>
              <a:t>n-1</a:t>
            </a:r>
            <a:r>
              <a:rPr lang="en-US" altLang="zh-CN" dirty="0">
                <a:solidFill>
                  <a:srgbClr val="0000FF"/>
                </a:solidFill>
              </a:rPr>
              <a:t> + ··· + </a:t>
            </a:r>
            <a:r>
              <a:rPr lang="en-US" altLang="zh-CN" dirty="0" err="1">
                <a:solidFill>
                  <a:srgbClr val="0000FF"/>
                </a:solidFill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dirty="0" err="1">
                <a:solidFill>
                  <a:srgbClr val="0000FF"/>
                </a:solidFill>
              </a:rPr>
              <a:t>h</a:t>
            </a:r>
            <a:r>
              <a:rPr lang="en-US" altLang="zh-CN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</a:rPr>
              <a:t>-k</a:t>
            </a:r>
            <a:r>
              <a:rPr lang="en-US" altLang="zh-CN" dirty="0">
                <a:solidFill>
                  <a:srgbClr val="0000FF"/>
                </a:solidFill>
              </a:rPr>
              <a:t> = 0 </a:t>
            </a:r>
            <a:r>
              <a:rPr lang="en-US" altLang="zh-CN" dirty="0"/>
              <a:t>(</a:t>
            </a:r>
            <a:r>
              <a:rPr lang="en-US" altLang="zh-CN" dirty="0" err="1"/>
              <a:t>n≥k</a:t>
            </a:r>
            <a:r>
              <a:rPr lang="zh-CN" altLang="en-US" dirty="0"/>
              <a:t>且</a:t>
            </a:r>
            <a:r>
              <a:rPr lang="en-US" altLang="zh-CN" dirty="0"/>
              <a:t>a</a:t>
            </a:r>
            <a:r>
              <a:rPr lang="en-US" altLang="zh-CN" baseline="-25000" dirty="0"/>
              <a:t>k</a:t>
            </a:r>
            <a:r>
              <a:rPr lang="en-US" altLang="zh-CN" dirty="0">
                <a:ea typeface="Cambria Math" panose="02040503050406030204" pitchFamily="18" charset="0"/>
              </a:rPr>
              <a:t>≠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zh-CN" altLang="en-US" dirty="0"/>
              <a:t>其中，初始值为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h</a:t>
            </a:r>
            <a:r>
              <a:rPr lang="en-US" altLang="zh-CN" baseline="-25000" dirty="0"/>
              <a:t>1</a:t>
            </a:r>
            <a:r>
              <a:rPr lang="en-US" altLang="zh-CN" dirty="0"/>
              <a:t>, h</a:t>
            </a:r>
            <a:r>
              <a:rPr lang="en-US" altLang="zh-CN" baseline="-25000" dirty="0"/>
              <a:t>2</a:t>
            </a:r>
            <a:r>
              <a:rPr lang="en-US" altLang="zh-CN" dirty="0"/>
              <a:t>, ···, h</a:t>
            </a:r>
            <a:r>
              <a:rPr lang="en-US" altLang="zh-CN" baseline="-25000" dirty="0"/>
              <a:t>k-1</a:t>
            </a:r>
            <a:r>
              <a:rPr lang="en-US" altLang="zh-CN" dirty="0"/>
              <a:t>. </a:t>
            </a:r>
            <a:endParaRPr lang="zh-CN" altLang="en-US" dirty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56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47577" y="1959578"/>
            <a:ext cx="531628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rgbClr val="2683C6"/>
                </a:solidFill>
              </a:rPr>
              <a:t>证明</a:t>
            </a:r>
            <a:r>
              <a:rPr lang="zh-CN" altLang="en-US" sz="2200" dirty="0" smtClean="0">
                <a:solidFill>
                  <a:srgbClr val="2683C6"/>
                </a:solidFill>
              </a:rPr>
              <a:t>：令 </a:t>
            </a:r>
            <a:r>
              <a:rPr lang="en-US" altLang="zh-CN" sz="2200" dirty="0" smtClean="0">
                <a:solidFill>
                  <a:srgbClr val="2683C6"/>
                </a:solidFill>
              </a:rPr>
              <a:t>g(x) = </a:t>
            </a:r>
            <a:r>
              <a:rPr lang="el-GR" altLang="zh-CN" sz="2200" dirty="0">
                <a:solidFill>
                  <a:srgbClr val="2683C6"/>
                </a:solidFill>
              </a:rPr>
              <a:t>Σ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n ≥ 0 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err="1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2683C6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zh-CN" altLang="en-US" sz="2200" dirty="0" smtClean="0">
                <a:solidFill>
                  <a:srgbClr val="2683C6"/>
                </a:solidFill>
              </a:rPr>
              <a:t>，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398722" y="2527432"/>
            <a:ext cx="585020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有 </a:t>
            </a:r>
            <a:r>
              <a:rPr lang="en-US" altLang="zh-CN" sz="2200" dirty="0" smtClean="0">
                <a:solidFill>
                  <a:srgbClr val="2683C6"/>
                </a:solidFill>
              </a:rPr>
              <a:t>g(x) = 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0</a:t>
            </a:r>
            <a:r>
              <a:rPr lang="en-US" altLang="zh-CN" sz="2200" dirty="0">
                <a:solidFill>
                  <a:srgbClr val="2683C6"/>
                </a:solidFill>
              </a:rPr>
              <a:t> 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>
                <a:solidFill>
                  <a:srgbClr val="2683C6"/>
                </a:solidFill>
              </a:rPr>
              <a:t>x +</a:t>
            </a:r>
            <a:r>
              <a:rPr lang="en-US" altLang="zh-CN" sz="2200" dirty="0" smtClean="0">
                <a:solidFill>
                  <a:srgbClr val="2683C6"/>
                </a:solidFill>
              </a:rPr>
              <a:t> ··· </a:t>
            </a:r>
            <a:r>
              <a:rPr lang="en-US" altLang="zh-CN" sz="2200" dirty="0">
                <a:solidFill>
                  <a:srgbClr val="2683C6"/>
                </a:solidFill>
              </a:rPr>
              <a:t>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k-1</a:t>
            </a:r>
            <a:r>
              <a:rPr lang="en-US" altLang="zh-CN" sz="2200" dirty="0" smtClean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k-1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+ </a:t>
            </a:r>
            <a:r>
              <a:rPr lang="el-GR" altLang="zh-CN" sz="2200" dirty="0" smtClean="0">
                <a:solidFill>
                  <a:srgbClr val="0CA45C"/>
                </a:solidFill>
              </a:rPr>
              <a:t>Σ</a:t>
            </a:r>
            <a:r>
              <a:rPr lang="en-US" altLang="zh-CN" sz="2200" baseline="-25000" dirty="0">
                <a:solidFill>
                  <a:srgbClr val="0CA45C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0CA45C"/>
                </a:solidFill>
              </a:rPr>
              <a:t>k </a:t>
            </a:r>
            <a:r>
              <a:rPr lang="en-US" altLang="zh-CN" sz="2200" dirty="0" err="1" smtClean="0">
                <a:solidFill>
                  <a:srgbClr val="0CA45C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rgbClr val="0CA45C"/>
                </a:solidFill>
              </a:rPr>
              <a:t>n</a:t>
            </a:r>
            <a:r>
              <a:rPr lang="en-US" altLang="zh-CN" sz="2200" dirty="0" err="1" smtClean="0">
                <a:solidFill>
                  <a:srgbClr val="0CA45C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0CA45C"/>
                </a:solidFill>
              </a:rPr>
              <a:t>n</a:t>
            </a:r>
            <a:r>
              <a:rPr lang="en-US" altLang="zh-CN" sz="2200" dirty="0" smtClean="0">
                <a:solidFill>
                  <a:srgbClr val="0CA45C"/>
                </a:solidFill>
              </a:rPr>
              <a:t> </a:t>
            </a:r>
            <a:endParaRPr lang="zh-CN" altLang="en-US" sz="2200" dirty="0">
              <a:solidFill>
                <a:srgbClr val="0CA45C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314043" y="3095286"/>
            <a:ext cx="680391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0</a:t>
            </a:r>
            <a:r>
              <a:rPr lang="en-US" altLang="zh-CN" sz="2200" dirty="0">
                <a:solidFill>
                  <a:srgbClr val="2683C6"/>
                </a:solidFill>
              </a:rPr>
              <a:t> 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>
                <a:solidFill>
                  <a:srgbClr val="2683C6"/>
                </a:solidFill>
              </a:rPr>
              <a:t>x + ··· 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k-1</a:t>
            </a:r>
            <a:r>
              <a:rPr lang="en-US" altLang="zh-CN" sz="2200" dirty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>
                <a:solidFill>
                  <a:srgbClr val="2683C6"/>
                </a:solidFill>
              </a:rPr>
              <a:t>k-1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+ </a:t>
            </a:r>
            <a:r>
              <a:rPr lang="el-GR" altLang="zh-CN" sz="2200" dirty="0" smtClean="0">
                <a:solidFill>
                  <a:srgbClr val="00B050"/>
                </a:solidFill>
              </a:rPr>
              <a:t>Σ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k </a:t>
            </a:r>
            <a:r>
              <a:rPr lang="en-US" altLang="zh-CN" sz="2200" dirty="0" smtClean="0">
                <a:solidFill>
                  <a:srgbClr val="00B050"/>
                </a:solidFill>
              </a:rPr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–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n-1</a:t>
            </a:r>
            <a:r>
              <a:rPr lang="en-US" altLang="zh-CN" sz="2200" dirty="0">
                <a:solidFill>
                  <a:srgbClr val="00B050"/>
                </a:solidFill>
              </a:rPr>
              <a:t> – </a:t>
            </a:r>
            <a:r>
              <a:rPr lang="en-US" altLang="zh-CN" sz="2200" dirty="0" smtClean="0">
                <a:solidFill>
                  <a:srgbClr val="00B050"/>
                </a:solidFill>
              </a:rPr>
              <a:t>··· </a:t>
            </a:r>
            <a:r>
              <a:rPr lang="en-US" altLang="zh-CN" sz="2200" dirty="0">
                <a:solidFill>
                  <a:srgbClr val="00B050"/>
                </a:solidFill>
              </a:rPr>
              <a:t>–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 err="1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 err="1">
                <a:solidFill>
                  <a:srgbClr val="00B050"/>
                </a:solidFill>
              </a:rPr>
              <a:t>k</a:t>
            </a:r>
            <a:r>
              <a:rPr lang="en-US" altLang="zh-CN" sz="2200" dirty="0" err="1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-k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 smtClean="0">
                <a:solidFill>
                  <a:srgbClr val="00B050"/>
                </a:solidFill>
              </a:rPr>
              <a:t>)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00B050"/>
                </a:solidFill>
              </a:rPr>
              <a:t>n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314042" y="3663140"/>
            <a:ext cx="714947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0</a:t>
            </a:r>
            <a:r>
              <a:rPr lang="en-US" altLang="zh-CN" sz="2200" dirty="0">
                <a:solidFill>
                  <a:srgbClr val="2683C6"/>
                </a:solidFill>
              </a:rPr>
              <a:t> 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>
                <a:solidFill>
                  <a:srgbClr val="2683C6"/>
                </a:solidFill>
              </a:rPr>
              <a:t>x + ··· 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k-1</a:t>
            </a:r>
            <a:r>
              <a:rPr lang="en-US" altLang="zh-CN" sz="2200" dirty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>
                <a:solidFill>
                  <a:srgbClr val="2683C6"/>
                </a:solidFill>
              </a:rPr>
              <a:t>k-1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– 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1</a:t>
            </a:r>
            <a:r>
              <a:rPr lang="el-GR" altLang="zh-CN" sz="2200" dirty="0" smtClean="0">
                <a:solidFill>
                  <a:srgbClr val="00B050"/>
                </a:solidFill>
              </a:rPr>
              <a:t>Σ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k </a:t>
            </a:r>
            <a:r>
              <a:rPr lang="en-US" altLang="zh-CN" sz="2200" dirty="0" smtClean="0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n-1</a:t>
            </a:r>
            <a:r>
              <a:rPr lang="en-US" altLang="zh-CN" sz="2200" dirty="0" smtClean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00B050"/>
                </a:solidFill>
              </a:rPr>
              <a:t>n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– ··· – 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 err="1" smtClean="0">
                <a:solidFill>
                  <a:srgbClr val="00B050"/>
                </a:solidFill>
              </a:rPr>
              <a:t>k</a:t>
            </a:r>
            <a:r>
              <a:rPr lang="el-GR" altLang="zh-CN" sz="2200" dirty="0" smtClean="0">
                <a:solidFill>
                  <a:srgbClr val="00B050"/>
                </a:solidFill>
              </a:rPr>
              <a:t>Σ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n ≥ k 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rgbClr val="00B050"/>
                </a:solidFill>
              </a:rPr>
              <a:t>n-k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00B050"/>
                </a:solidFill>
              </a:rPr>
              <a:t>n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endParaRPr lang="zh-CN" altLang="en-US" sz="2200" dirty="0">
              <a:solidFill>
                <a:srgbClr val="2683C6"/>
              </a:solidFill>
            </a:endParaRPr>
          </a:p>
          <a:p>
            <a:pPr marL="0" indent="0">
              <a:buNone/>
            </a:pP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1314041" y="4230994"/>
            <a:ext cx="7447187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>
                <a:solidFill>
                  <a:srgbClr val="2683C6"/>
                </a:solidFill>
              </a:rPr>
              <a:t>0</a:t>
            </a:r>
            <a:r>
              <a:rPr lang="en-US" altLang="zh-CN" sz="2200" dirty="0">
                <a:solidFill>
                  <a:srgbClr val="2683C6"/>
                </a:solidFill>
              </a:rPr>
              <a:t> 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</a:t>
            </a:r>
            <a:r>
              <a:rPr lang="en-US" altLang="zh-CN" sz="2200" dirty="0">
                <a:solidFill>
                  <a:srgbClr val="2683C6"/>
                </a:solidFill>
              </a:rPr>
              <a:t>x + ··· + </a:t>
            </a:r>
            <a:r>
              <a:rPr lang="en-US" altLang="zh-CN" sz="2200" dirty="0" smtClean="0">
                <a:solidFill>
                  <a:srgbClr val="2683C6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k-1</a:t>
            </a:r>
            <a:r>
              <a:rPr lang="en-US" altLang="zh-CN" sz="2200" dirty="0">
                <a:solidFill>
                  <a:srgbClr val="2683C6"/>
                </a:solidFill>
              </a:rPr>
              <a:t>x</a:t>
            </a:r>
            <a:r>
              <a:rPr lang="en-US" altLang="zh-CN" sz="2200" baseline="30000" dirty="0">
                <a:solidFill>
                  <a:srgbClr val="2683C6"/>
                </a:solidFill>
              </a:rPr>
              <a:t>k-1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– 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200" dirty="0" smtClean="0">
                <a:solidFill>
                  <a:srgbClr val="00B050"/>
                </a:solidFill>
              </a:rPr>
              <a:t>x (g(x) </a:t>
            </a:r>
            <a:r>
              <a:rPr lang="en-US" altLang="zh-CN" sz="2200" dirty="0">
                <a:solidFill>
                  <a:srgbClr val="00B050"/>
                </a:solidFill>
              </a:rPr>
              <a:t>– h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0</a:t>
            </a:r>
            <a:r>
              <a:rPr lang="en-US" altLang="zh-CN" sz="2200" dirty="0">
                <a:solidFill>
                  <a:srgbClr val="00B050"/>
                </a:solidFill>
              </a:rPr>
              <a:t> – </a:t>
            </a:r>
            <a:r>
              <a:rPr lang="en-US" altLang="zh-CN" sz="2200" dirty="0" smtClean="0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x – ··· – </a:t>
            </a:r>
            <a:r>
              <a:rPr lang="en-US" altLang="zh-CN" sz="2200" dirty="0" smtClean="0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k-2</a:t>
            </a:r>
            <a:r>
              <a:rPr lang="en-US" altLang="zh-CN" sz="2200" dirty="0" smtClean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00B050"/>
                </a:solidFill>
              </a:rPr>
              <a:t>k-2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) 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536788" y="4798848"/>
            <a:ext cx="627760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00B050"/>
                </a:solidFill>
              </a:rPr>
              <a:t>– a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2200" dirty="0" smtClean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00B050"/>
                </a:solidFill>
              </a:rPr>
              <a:t>2</a:t>
            </a:r>
            <a:r>
              <a:rPr lang="en-US" altLang="zh-CN" sz="2200" dirty="0" smtClean="0">
                <a:solidFill>
                  <a:srgbClr val="00B050"/>
                </a:solidFill>
              </a:rPr>
              <a:t> (g(x) </a:t>
            </a:r>
            <a:r>
              <a:rPr lang="en-US" altLang="zh-CN" sz="2200" dirty="0">
                <a:solidFill>
                  <a:srgbClr val="00B050"/>
                </a:solidFill>
              </a:rPr>
              <a:t>– h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0</a:t>
            </a:r>
            <a:r>
              <a:rPr lang="en-US" altLang="zh-CN" sz="2200" dirty="0">
                <a:solidFill>
                  <a:srgbClr val="00B050"/>
                </a:solidFill>
              </a:rPr>
              <a:t> – </a:t>
            </a:r>
            <a:r>
              <a:rPr lang="en-US" altLang="zh-CN" sz="2200" dirty="0" smtClean="0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x – ··· – </a:t>
            </a:r>
            <a:r>
              <a:rPr lang="en-US" altLang="zh-CN" sz="2200" dirty="0" smtClean="0">
                <a:solidFill>
                  <a:srgbClr val="00B050"/>
                </a:solidFill>
              </a:rPr>
              <a:t>h</a:t>
            </a:r>
            <a:r>
              <a:rPr lang="en-US" altLang="zh-CN" sz="2200" baseline="-25000" dirty="0" smtClean="0">
                <a:solidFill>
                  <a:srgbClr val="00B050"/>
                </a:solidFill>
              </a:rPr>
              <a:t>k-3</a:t>
            </a:r>
            <a:r>
              <a:rPr lang="en-US" altLang="zh-CN" sz="2200" dirty="0" smtClean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smtClean="0">
                <a:solidFill>
                  <a:srgbClr val="00B050"/>
                </a:solidFill>
              </a:rPr>
              <a:t>k-3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) </a:t>
            </a:r>
            <a:r>
              <a:rPr lang="en-US" altLang="zh-CN" sz="2200" dirty="0" smtClean="0">
                <a:solidFill>
                  <a:srgbClr val="00B050"/>
                </a:solidFill>
              </a:rPr>
              <a:t>– </a:t>
            </a:r>
            <a:r>
              <a:rPr lang="en-US" altLang="zh-CN" sz="2200" dirty="0">
                <a:solidFill>
                  <a:srgbClr val="00B050"/>
                </a:solidFill>
              </a:rPr>
              <a:t>··· </a:t>
            </a:r>
            <a:r>
              <a:rPr lang="en-US" altLang="zh-CN" sz="2200" dirty="0" smtClean="0">
                <a:solidFill>
                  <a:srgbClr val="00B050"/>
                </a:solidFill>
              </a:rPr>
              <a:t>– 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 err="1" smtClean="0">
                <a:solidFill>
                  <a:srgbClr val="00B050"/>
                </a:solidFill>
              </a:rPr>
              <a:t>k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rgbClr val="00B050"/>
                </a:solidFill>
              </a:rPr>
              <a:t>k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g</a:t>
            </a:r>
            <a:r>
              <a:rPr lang="en-US" altLang="zh-CN" sz="2200" dirty="0" smtClean="0">
                <a:solidFill>
                  <a:srgbClr val="00B050"/>
                </a:solidFill>
              </a:rPr>
              <a:t>(x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4164" y="5366702"/>
            <a:ext cx="5850206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所以    </a:t>
            </a:r>
            <a:r>
              <a:rPr lang="en-US" altLang="zh-CN" sz="2200" dirty="0" smtClean="0">
                <a:solidFill>
                  <a:srgbClr val="00B050"/>
                </a:solidFill>
              </a:rPr>
              <a:t>(</a:t>
            </a:r>
            <a:r>
              <a:rPr lang="en-US" altLang="zh-CN" sz="2200" dirty="0">
                <a:solidFill>
                  <a:srgbClr val="00B050"/>
                </a:solidFill>
              </a:rPr>
              <a:t>1 +  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x + a</a:t>
            </a:r>
            <a:r>
              <a:rPr lang="en-US" altLang="zh-CN" sz="22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200" dirty="0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>
                <a:solidFill>
                  <a:srgbClr val="00B050"/>
                </a:solidFill>
              </a:rPr>
              <a:t>2</a:t>
            </a:r>
            <a:r>
              <a:rPr lang="en-US" altLang="zh-CN" sz="2200" dirty="0">
                <a:solidFill>
                  <a:srgbClr val="00B050"/>
                </a:solidFill>
              </a:rPr>
              <a:t> + ··· + </a:t>
            </a:r>
            <a:r>
              <a:rPr lang="en-US" altLang="zh-CN" sz="2200" dirty="0" err="1">
                <a:solidFill>
                  <a:srgbClr val="00B050"/>
                </a:solidFill>
              </a:rPr>
              <a:t>a</a:t>
            </a:r>
            <a:r>
              <a:rPr lang="en-US" altLang="zh-CN" sz="2200" baseline="-25000" dirty="0" err="1">
                <a:solidFill>
                  <a:srgbClr val="00B050"/>
                </a:solidFill>
              </a:rPr>
              <a:t>k</a:t>
            </a:r>
            <a:r>
              <a:rPr lang="en-US" altLang="zh-CN" sz="2200" dirty="0" err="1">
                <a:solidFill>
                  <a:srgbClr val="00B050"/>
                </a:solidFill>
              </a:rPr>
              <a:t>x</a:t>
            </a:r>
            <a:r>
              <a:rPr lang="en-US" altLang="zh-CN" sz="2200" baseline="30000" dirty="0" err="1">
                <a:solidFill>
                  <a:srgbClr val="00B050"/>
                </a:solidFill>
              </a:rPr>
              <a:t>k</a:t>
            </a:r>
            <a:r>
              <a:rPr lang="en-US" altLang="zh-CN" sz="2200" dirty="0" smtClean="0">
                <a:solidFill>
                  <a:srgbClr val="00B050"/>
                </a:solidFill>
              </a:rPr>
              <a:t>) g(x) </a:t>
            </a:r>
            <a:endParaRPr lang="zh-CN" altLang="en-US" sz="2200" dirty="0">
              <a:solidFill>
                <a:srgbClr val="0CA45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03289" y="5934554"/>
            <a:ext cx="8503497" cy="42903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altLang="zh-CN" sz="2000" dirty="0">
                <a:solidFill>
                  <a:srgbClr val="2683C6"/>
                </a:solidFill>
              </a:rPr>
              <a:t>=</a:t>
            </a:r>
            <a:r>
              <a:rPr lang="en-US" altLang="zh-CN" sz="2000" dirty="0" smtClean="0">
                <a:solidFill>
                  <a:srgbClr val="2683C6"/>
                </a:solidFill>
              </a:rPr>
              <a:t> 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0</a:t>
            </a:r>
            <a:r>
              <a:rPr lang="en-US" altLang="zh-CN" sz="2000" dirty="0" smtClean="0">
                <a:solidFill>
                  <a:srgbClr val="2683C6"/>
                </a:solidFill>
              </a:rPr>
              <a:t> + (h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1</a:t>
            </a:r>
            <a:r>
              <a:rPr lang="en-US" altLang="zh-CN" sz="2000" dirty="0" smtClean="0">
                <a:solidFill>
                  <a:srgbClr val="2683C6"/>
                </a:solidFill>
              </a:rPr>
              <a:t>+a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1</a:t>
            </a:r>
            <a:r>
              <a:rPr lang="en-US" altLang="zh-CN" sz="2000" dirty="0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0</a:t>
            </a:r>
            <a:r>
              <a:rPr lang="en-US" altLang="zh-CN" sz="2000" dirty="0" smtClean="0">
                <a:solidFill>
                  <a:srgbClr val="2683C6"/>
                </a:solidFill>
              </a:rPr>
              <a:t>)x + (h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2</a:t>
            </a:r>
            <a:r>
              <a:rPr lang="en-US" altLang="zh-CN" sz="2000" dirty="0" smtClean="0">
                <a:solidFill>
                  <a:srgbClr val="2683C6"/>
                </a:solidFill>
              </a:rPr>
              <a:t> +a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1</a:t>
            </a:r>
            <a:r>
              <a:rPr lang="en-US" altLang="zh-CN" sz="2000" dirty="0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1</a:t>
            </a:r>
            <a:r>
              <a:rPr lang="en-US" altLang="zh-CN" sz="2000" dirty="0" smtClean="0">
                <a:solidFill>
                  <a:srgbClr val="2683C6"/>
                </a:solidFill>
              </a:rPr>
              <a:t>+a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2</a:t>
            </a:r>
            <a:r>
              <a:rPr lang="en-US" altLang="zh-CN" sz="2000" dirty="0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0</a:t>
            </a:r>
            <a:r>
              <a:rPr lang="en-US" altLang="zh-CN" sz="2000" dirty="0" smtClean="0">
                <a:solidFill>
                  <a:srgbClr val="2683C6"/>
                </a:solidFill>
              </a:rPr>
              <a:t>)x</a:t>
            </a:r>
            <a:r>
              <a:rPr lang="en-US" altLang="zh-CN" sz="20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000" dirty="0" smtClean="0">
                <a:solidFill>
                  <a:srgbClr val="2683C6"/>
                </a:solidFill>
              </a:rPr>
              <a:t> + ··· + (h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k-1</a:t>
            </a:r>
            <a:r>
              <a:rPr lang="en-US" altLang="zh-CN" sz="2000" dirty="0" smtClean="0">
                <a:solidFill>
                  <a:srgbClr val="2683C6"/>
                </a:solidFill>
              </a:rPr>
              <a:t> + a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1</a:t>
            </a:r>
            <a:r>
              <a:rPr lang="en-US" altLang="zh-CN" sz="2000" dirty="0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k-2</a:t>
            </a:r>
            <a:r>
              <a:rPr lang="en-US" altLang="zh-CN" sz="2000" dirty="0" smtClean="0">
                <a:solidFill>
                  <a:srgbClr val="2683C6"/>
                </a:solidFill>
              </a:rPr>
              <a:t> + ··· + a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k-1</a:t>
            </a:r>
            <a:r>
              <a:rPr lang="en-US" altLang="zh-CN" sz="2000" dirty="0" smtClean="0">
                <a:solidFill>
                  <a:srgbClr val="2683C6"/>
                </a:solidFill>
              </a:rPr>
              <a:t>h</a:t>
            </a:r>
            <a:r>
              <a:rPr lang="en-US" altLang="zh-CN" sz="2000" baseline="-25000" dirty="0">
                <a:solidFill>
                  <a:srgbClr val="2683C6"/>
                </a:solidFill>
              </a:rPr>
              <a:t>0</a:t>
            </a:r>
            <a:r>
              <a:rPr lang="en-US" altLang="zh-CN" sz="2000" dirty="0" smtClean="0">
                <a:solidFill>
                  <a:srgbClr val="2683C6"/>
                </a:solidFill>
              </a:rPr>
              <a:t>)x</a:t>
            </a:r>
            <a:r>
              <a:rPr lang="en-US" altLang="zh-CN" sz="2000" baseline="30000" dirty="0" smtClean="0">
                <a:solidFill>
                  <a:srgbClr val="2683C6"/>
                </a:solidFill>
              </a:rPr>
              <a:t>k-1</a:t>
            </a:r>
            <a:endParaRPr lang="zh-CN" altLang="en-US" sz="2000" baseline="30000" dirty="0">
              <a:solidFill>
                <a:srgbClr val="2683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21" grpId="0" build="p"/>
      <p:bldP spid="22" grpId="0" build="p"/>
      <p:bldP spid="23" grpId="0" build="p"/>
      <p:bldP spid="27" grpId="0" build="p"/>
      <p:bldP spid="10" grpId="0" build="p"/>
      <p:bldP spid="11" grpId="0" build="p"/>
      <p:bldP spid="1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177" y="774341"/>
            <a:ext cx="6629400" cy="51751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反过来，如果给定两个多项式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57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72133" y="1304076"/>
            <a:ext cx="5292462" cy="5885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p(x) = d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+ 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 + ··· + </a:t>
            </a:r>
            <a:r>
              <a:rPr lang="en-US" altLang="zh-CN" dirty="0"/>
              <a:t>d</a:t>
            </a:r>
            <a:r>
              <a:rPr lang="en-US" altLang="zh-CN" baseline="-25000" dirty="0"/>
              <a:t>k-1 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k-1</a:t>
            </a:r>
            <a:endParaRPr lang="zh-CN" altLang="en-US" baseline="300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6942" y="1972155"/>
            <a:ext cx="6809374" cy="56902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q(x) = 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+  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 + ··· +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k</a:t>
            </a:r>
            <a:r>
              <a:rPr lang="en-US" altLang="zh-CN" baseline="30000" dirty="0" smtClean="0"/>
              <a:t>        </a:t>
            </a:r>
            <a:r>
              <a:rPr lang="zh-CN" altLang="en-US" dirty="0" smtClean="0"/>
              <a:t>（其中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r>
              <a:rPr lang="en-US" altLang="zh-CN" dirty="0" smtClean="0">
                <a:ea typeface="Cambria Math" panose="02040503050406030204" pitchFamily="18" charset="0"/>
              </a:rPr>
              <a:t>≠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r>
              <a:rPr lang="en-US" altLang="zh-CN" baseline="30000" dirty="0" smtClean="0"/>
              <a:t>         </a:t>
            </a:r>
            <a:endParaRPr lang="zh-CN" altLang="en-US" baseline="300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46068" y="2732442"/>
            <a:ext cx="7493402" cy="105806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那么有理式</a:t>
            </a:r>
            <a:r>
              <a:rPr lang="en-US" altLang="zh-CN" dirty="0" smtClean="0"/>
              <a:t>p(x)/q(x)</a:t>
            </a:r>
            <a:r>
              <a:rPr lang="zh-CN" altLang="en-US" dirty="0" smtClean="0"/>
              <a:t>一定可以展开成幂级数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+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 ···+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</a:t>
            </a:r>
            <a:r>
              <a:rPr lang="en-US" altLang="zh-CN" dirty="0"/>
              <a:t>···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70877" y="3804558"/>
            <a:ext cx="7906300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由于      </a:t>
            </a:r>
            <a:r>
              <a:rPr lang="en-US" altLang="zh-CN" dirty="0" smtClean="0"/>
              <a:t>p(x)/q(x) = 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+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 ···+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···</a:t>
            </a:r>
            <a:r>
              <a:rPr lang="zh-CN" altLang="en-US" dirty="0" smtClean="0"/>
              <a:t>， 所以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45558" y="4568330"/>
            <a:ext cx="8654903" cy="55479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+ d</a:t>
            </a:r>
            <a:r>
              <a:rPr lang="en-US" altLang="zh-CN" baseline="-25000" dirty="0"/>
              <a:t>1</a:t>
            </a:r>
            <a:r>
              <a:rPr lang="en-US" altLang="zh-CN" dirty="0"/>
              <a:t>x + ··· + d</a:t>
            </a:r>
            <a:r>
              <a:rPr lang="en-US" altLang="zh-CN" baseline="-25000" dirty="0"/>
              <a:t>k-1 </a:t>
            </a:r>
            <a:r>
              <a:rPr lang="en-US" altLang="zh-CN" dirty="0"/>
              <a:t>x</a:t>
            </a:r>
            <a:r>
              <a:rPr lang="en-US" altLang="zh-CN" baseline="30000" dirty="0"/>
              <a:t>k-1</a:t>
            </a:r>
            <a:r>
              <a:rPr lang="en-US" altLang="zh-CN" dirty="0" smtClean="0"/>
              <a:t> = (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/>
              <a:t> +  b</a:t>
            </a:r>
            <a:r>
              <a:rPr lang="en-US" altLang="zh-CN" baseline="-25000" dirty="0"/>
              <a:t>1</a:t>
            </a:r>
            <a:r>
              <a:rPr lang="en-US" altLang="zh-CN" dirty="0"/>
              <a:t>x + ··· +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k</a:t>
            </a:r>
            <a:r>
              <a:rPr lang="en-US" altLang="zh-CN" dirty="0" smtClean="0"/>
              <a:t>)(h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+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 ···+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···)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3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  <p:bldP spid="12" grpId="0" build="p"/>
      <p:bldP spid="1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58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65815" y="239232"/>
            <a:ext cx="8654903" cy="554791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+ d</a:t>
            </a:r>
            <a:r>
              <a:rPr lang="en-US" altLang="zh-CN" baseline="-25000" dirty="0"/>
              <a:t>1</a:t>
            </a:r>
            <a:r>
              <a:rPr lang="en-US" altLang="zh-CN" dirty="0"/>
              <a:t>x + ··· + d</a:t>
            </a:r>
            <a:r>
              <a:rPr lang="en-US" altLang="zh-CN" baseline="-25000" dirty="0"/>
              <a:t>k-1 </a:t>
            </a:r>
            <a:r>
              <a:rPr lang="en-US" altLang="zh-CN" dirty="0"/>
              <a:t>x</a:t>
            </a:r>
            <a:r>
              <a:rPr lang="en-US" altLang="zh-CN" baseline="30000" dirty="0"/>
              <a:t>k-1</a:t>
            </a:r>
            <a:r>
              <a:rPr lang="en-US" altLang="zh-CN" dirty="0" smtClean="0"/>
              <a:t> = (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/>
              <a:t> +  b</a:t>
            </a:r>
            <a:r>
              <a:rPr lang="en-US" altLang="zh-CN" baseline="-25000" dirty="0"/>
              <a:t>1</a:t>
            </a:r>
            <a:r>
              <a:rPr lang="en-US" altLang="zh-CN" dirty="0"/>
              <a:t>x + ··· +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k</a:t>
            </a:r>
            <a:r>
              <a:rPr lang="en-US" altLang="zh-CN" dirty="0" smtClean="0"/>
              <a:t>)(h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h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+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 ···+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+ ···)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17698" y="792000"/>
            <a:ext cx="6943061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将上述方程右边展开，比较两边的系数，我们得到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944528" y="1481469"/>
            <a:ext cx="2154864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928578" y="2156637"/>
            <a:ext cx="2399414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 </a:t>
            </a:r>
            <a:r>
              <a:rPr lang="en-US" altLang="zh-CN" dirty="0"/>
              <a:t>b</a:t>
            </a:r>
            <a:r>
              <a:rPr lang="en-US" altLang="zh-CN" baseline="-25000" dirty="0"/>
              <a:t>0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+b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baseline="-25000" dirty="0" smtClean="0"/>
              <a:t> 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985285" y="2888512"/>
            <a:ext cx="2399414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··· ···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923262" y="3496339"/>
            <a:ext cx="4813004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 = 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k-1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k-2 </a:t>
            </a:r>
            <a:r>
              <a:rPr lang="en-US" altLang="zh-CN" dirty="0"/>
              <a:t>+ ··· +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k-1 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0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958703" y="4238846"/>
            <a:ext cx="6064101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0 = 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n-1 </a:t>
            </a:r>
            <a:r>
              <a:rPr lang="en-US" altLang="zh-CN" dirty="0"/>
              <a:t>+ ··· +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baseline="-25000" dirty="0" smtClean="0"/>
              <a:t>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-k      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n≥k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909084" y="4859079"/>
            <a:ext cx="6064101" cy="55479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注：因为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>
                <a:ea typeface="Cambria Math" panose="02040503050406030204" pitchFamily="18" charset="0"/>
              </a:rPr>
              <a:t>≠</a:t>
            </a:r>
            <a:r>
              <a:rPr lang="en-US" altLang="zh-CN" dirty="0"/>
              <a:t>0 </a:t>
            </a:r>
            <a:r>
              <a:rPr lang="zh-CN" altLang="en-US" dirty="0" smtClean="0"/>
              <a:t>，所以上式也可以写成</a:t>
            </a:r>
            <a:endParaRPr lang="zh-CN" altLang="en-US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658680" y="5528929"/>
            <a:ext cx="6064101" cy="554791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0 =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en-US" altLang="zh-CN" dirty="0"/>
              <a:t>+ (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/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)h</a:t>
            </a:r>
            <a:r>
              <a:rPr lang="en-US" altLang="zh-CN" baseline="-25000" dirty="0" smtClean="0"/>
              <a:t>n-1 </a:t>
            </a:r>
            <a:r>
              <a:rPr lang="en-US" altLang="zh-CN" dirty="0"/>
              <a:t>+ ··· +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/>
              <a:t>/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baseline="-25000" dirty="0" smtClean="0"/>
              <a:t>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baseline="-25000" dirty="0" smtClean="0"/>
              <a:t>-k              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n≥k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0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8728" y="780693"/>
                <a:ext cx="7488086" cy="12332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定理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dirty="0" smtClean="0"/>
                  <a:t>是满足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阶常</a:t>
                </a:r>
                <a:r>
                  <a:rPr lang="zh-CN" altLang="en-US" dirty="0"/>
                  <a:t>系数线性齐次递推</a:t>
                </a:r>
                <a:r>
                  <a:rPr lang="zh-CN" altLang="en-US" dirty="0" smtClean="0"/>
                  <a:t>关系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8728" y="780693"/>
                <a:ext cx="7488086" cy="1233202"/>
              </a:xfrm>
              <a:blipFill rotWithShape="0">
                <a:blip r:embed="rId2"/>
                <a:stretch>
                  <a:fillRect l="-814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59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37945" y="4858907"/>
                <a:ext cx="7545827" cy="163921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）反之，给定满足上述条件的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，则存在满足上面递推关系的数列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dirty="0" smtClean="0"/>
                  <a:t>，且它的生成函数是</a:t>
                </a:r>
                <a:r>
                  <a:rPr lang="en-US" altLang="zh-CN" dirty="0" smtClean="0"/>
                  <a:t>p(x)/q(x)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45" y="4858907"/>
                <a:ext cx="7545827" cy="1639214"/>
              </a:xfrm>
              <a:prstGeom prst="rect">
                <a:avLst/>
              </a:prstGeom>
              <a:blipFill rotWithShape="0">
                <a:blip r:embed="rId3"/>
                <a:stretch>
                  <a:fillRect l="-1858" t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1332949" y="1753574"/>
                <a:ext cx="7290055" cy="63361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949" y="1753574"/>
                <a:ext cx="7290055" cy="633619"/>
              </a:xfrm>
              <a:prstGeom prst="rect">
                <a:avLst/>
              </a:prstGeom>
              <a:blipFill rotWithShape="0">
                <a:blip r:embed="rId4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 txBox="1">
                <a:spLocks/>
              </p:cNvSpPr>
              <p:nvPr/>
            </p:nvSpPr>
            <p:spPr>
              <a:xfrm>
                <a:off x="837945" y="2346499"/>
                <a:ext cx="7290055" cy="59719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的数列，则它的生成函数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是如下形式的函数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45" y="2346499"/>
                <a:ext cx="7290055" cy="597194"/>
              </a:xfrm>
              <a:prstGeom prst="rect">
                <a:avLst/>
              </a:prstGeom>
              <a:blipFill rotWithShape="0">
                <a:blip r:embed="rId5"/>
                <a:stretch>
                  <a:fillRect l="-1923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778728" y="3713104"/>
                <a:ext cx="6635584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其中，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次多项式，且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8" y="3713104"/>
                <a:ext cx="6635584" cy="594537"/>
              </a:xfrm>
              <a:prstGeom prst="rect">
                <a:avLst/>
              </a:prstGeom>
              <a:blipFill rotWithShape="0">
                <a:blip r:embed="rId6"/>
                <a:stretch>
                  <a:fillRect l="-2114" t="-306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2682061" y="2713772"/>
                <a:ext cx="3163186" cy="103636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061" y="2713772"/>
                <a:ext cx="3163186" cy="10363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757751" y="4264370"/>
                <a:ext cx="5920109" cy="5945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是次数小于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次的多项式。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751" y="4264370"/>
                <a:ext cx="5920109" cy="594537"/>
              </a:xfrm>
              <a:prstGeom prst="rect">
                <a:avLst/>
              </a:prstGeom>
              <a:blipFill rotWithShape="0">
                <a:blip r:embed="rId8"/>
                <a:stretch>
                  <a:fillRect l="-1133" t="-3093" b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build="p"/>
      <p:bldP spid="10" grpId="0" build="p"/>
      <p:bldP spid="11" grpId="0" build="p"/>
      <p:bldP spid="13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数列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748583" cy="40233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/>
              <a:t>Fibonacci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1202</a:t>
            </a:r>
            <a:r>
              <a:rPr lang="zh-CN" altLang="en-US" dirty="0" smtClean="0"/>
              <a:t>年出版的著作</a:t>
            </a:r>
            <a:r>
              <a:rPr lang="en-US" altLang="zh-CN" dirty="0" smtClean="0"/>
              <a:t>Liber Abaci</a:t>
            </a:r>
            <a:r>
              <a:rPr lang="zh-CN" altLang="en-US" dirty="0" smtClean="0"/>
              <a:t>中提出了以下问题：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兔子</a:t>
            </a:r>
            <a:r>
              <a:rPr lang="zh-CN" altLang="en-US" dirty="0"/>
              <a:t>在出生两个月后，就有繁殖能力，一对兔子每个月能生出一对小兔子来。如果所有兔都不死，那么一年以后可以繁殖多少对兔子？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分析：</a:t>
            </a:r>
            <a:endParaRPr lang="zh-CN" altLang="en-US" dirty="0"/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第一个月和第二个月，小</a:t>
            </a:r>
            <a:r>
              <a:rPr lang="zh-CN" altLang="en-US" dirty="0"/>
              <a:t>兔子没有繁殖能力，所以还是一对；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两个月后，生下一对小兔总数共有两对；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三个月以后，老兔子又生下一对，因为小兔子还没有繁殖能力，所以一共是三对；</a:t>
            </a:r>
          </a:p>
          <a:p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3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/>
              <a:t>指数生成函数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</a:t>
            </a:r>
            <a:r>
              <a:rPr lang="zh-CN" altLang="en-US" dirty="0" smtClean="0"/>
              <a:t>生成函数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56344"/>
                <a:ext cx="7073416" cy="115894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定义：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···,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···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dirty="0" smtClean="0"/>
                  <a:t>无穷数列，它的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指数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生成函数</a:t>
                </a:r>
                <a:r>
                  <a:rPr lang="zh-CN" altLang="en-US" dirty="0" smtClean="0"/>
                  <a:t>定义为无穷级数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56344"/>
                <a:ext cx="7073416" cy="1158949"/>
              </a:xfrm>
              <a:blipFill rotWithShape="0">
                <a:blip r:embed="rId2"/>
                <a:stretch>
                  <a:fillRect l="-776" t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2743199" y="2788860"/>
                <a:ext cx="3221665" cy="139286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1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9" y="2788860"/>
                <a:ext cx="3221665" cy="13928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/>
          <p:cNvSpPr txBox="1">
            <a:spLocks/>
          </p:cNvSpPr>
          <p:nvPr/>
        </p:nvSpPr>
        <p:spPr>
          <a:xfrm>
            <a:off x="768096" y="4606312"/>
            <a:ext cx="7073416" cy="11589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1A85AE"/>
                </a:solidFill>
              </a:rPr>
              <a:t>例：每一项都是</a:t>
            </a:r>
            <a:r>
              <a:rPr lang="en-US" altLang="zh-CN" dirty="0" smtClean="0">
                <a:solidFill>
                  <a:srgbClr val="1A85AE"/>
                </a:solidFill>
              </a:rPr>
              <a:t>1</a:t>
            </a:r>
            <a:r>
              <a:rPr lang="zh-CN" altLang="en-US" dirty="0" smtClean="0">
                <a:solidFill>
                  <a:srgbClr val="1A85AE"/>
                </a:solidFill>
              </a:rPr>
              <a:t>的数列</a:t>
            </a:r>
            <a:r>
              <a:rPr lang="en-US" altLang="zh-CN" dirty="0" smtClean="0">
                <a:solidFill>
                  <a:srgbClr val="1A85AE"/>
                </a:solidFill>
              </a:rPr>
              <a:t>1, 1, ···, 1, ···</a:t>
            </a:r>
            <a:r>
              <a:rPr lang="zh-CN" altLang="en-US" dirty="0" smtClean="0">
                <a:solidFill>
                  <a:srgbClr val="1A85AE"/>
                </a:solidFill>
              </a:rPr>
              <a:t>，它的</a:t>
            </a:r>
            <a:r>
              <a:rPr lang="zh-CN" altLang="en-US" dirty="0">
                <a:solidFill>
                  <a:srgbClr val="1A85AE"/>
                </a:solidFill>
              </a:rPr>
              <a:t>指数</a:t>
            </a:r>
            <a:r>
              <a:rPr lang="zh-CN" altLang="en-US" dirty="0" smtClean="0">
                <a:solidFill>
                  <a:srgbClr val="1A85AE"/>
                </a:solidFill>
              </a:rPr>
              <a:t>生成函数定义为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323645" y="5671397"/>
            <a:ext cx="4521602" cy="61314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g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(e)</a:t>
            </a:r>
            <a:r>
              <a:rPr lang="en-US" altLang="zh-CN" dirty="0" smtClean="0">
                <a:solidFill>
                  <a:srgbClr val="1A85AE"/>
                </a:solidFill>
              </a:rPr>
              <a:t>(x) = 1 + x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1</a:t>
            </a:r>
            <a:r>
              <a:rPr lang="en-US" altLang="zh-CN" dirty="0" smtClean="0">
                <a:solidFill>
                  <a:srgbClr val="1A85AE"/>
                </a:solidFill>
              </a:rPr>
              <a:t>/1!+ ···</a:t>
            </a:r>
            <a:r>
              <a:rPr lang="en-US" altLang="zh-CN" dirty="0">
                <a:solidFill>
                  <a:srgbClr val="1A85AE"/>
                </a:solidFill>
              </a:rPr>
              <a:t> + </a:t>
            </a:r>
            <a:r>
              <a:rPr lang="en-US" altLang="zh-CN" dirty="0" err="1" smtClean="0">
                <a:solidFill>
                  <a:srgbClr val="1A85AE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1A85AE"/>
                </a:solidFill>
              </a:rPr>
              <a:t>n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 </a:t>
            </a:r>
            <a:r>
              <a:rPr lang="en-US" altLang="zh-CN" dirty="0" smtClean="0">
                <a:solidFill>
                  <a:srgbClr val="1A85AE"/>
                </a:solidFill>
              </a:rPr>
              <a:t>/n!+ ···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582094" y="5634263"/>
            <a:ext cx="1185530" cy="57223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= e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x</a:t>
            </a:r>
            <a:endParaRPr lang="zh-CN" altLang="en-US" baseline="30000" dirty="0">
              <a:solidFill>
                <a:srgbClr val="1A85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9" grpId="0" build="p"/>
      <p:bldP spid="10" grpId="0" build="p"/>
      <p:bldP spid="1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056344"/>
            <a:ext cx="7073416" cy="16172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确定下列数列的指数生成函数：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P(n,0)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P(n,1)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···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这里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元集合的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排列的数目。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62</a:t>
            </a:fld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376268" y="3880819"/>
            <a:ext cx="4194653" cy="613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g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(e)</a:t>
            </a:r>
            <a:r>
              <a:rPr lang="en-US" altLang="zh-CN" dirty="0" smtClean="0">
                <a:solidFill>
                  <a:srgbClr val="1A85AE"/>
                </a:solidFill>
              </a:rPr>
              <a:t>(x) = </a:t>
            </a:r>
            <a:r>
              <a:rPr lang="el-GR" altLang="zh-CN" dirty="0" smtClean="0">
                <a:solidFill>
                  <a:srgbClr val="1A85AE"/>
                </a:solidFill>
              </a:rPr>
              <a:t>Σ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k </a:t>
            </a:r>
            <a:r>
              <a:rPr lang="en-US" altLang="zh-CN" baseline="-25000" dirty="0">
                <a:solidFill>
                  <a:srgbClr val="1A85AE"/>
                </a:solidFill>
              </a:rPr>
              <a:t>≥ 0 </a:t>
            </a:r>
            <a:r>
              <a:rPr lang="en-US" altLang="zh-CN" dirty="0" smtClean="0">
                <a:solidFill>
                  <a:srgbClr val="1A85AE"/>
                </a:solidFill>
              </a:rPr>
              <a:t>P(</a:t>
            </a:r>
            <a:r>
              <a:rPr lang="en-US" altLang="zh-CN" dirty="0" err="1" smtClean="0">
                <a:solidFill>
                  <a:srgbClr val="1A85AE"/>
                </a:solidFill>
              </a:rPr>
              <a:t>n,k</a:t>
            </a:r>
            <a:r>
              <a:rPr lang="en-US" altLang="zh-CN" dirty="0" smtClean="0">
                <a:solidFill>
                  <a:srgbClr val="1A85AE"/>
                </a:solidFill>
              </a:rPr>
              <a:t>) </a:t>
            </a:r>
            <a:r>
              <a:rPr lang="en-US" altLang="zh-CN" dirty="0" err="1" smtClean="0">
                <a:solidFill>
                  <a:srgbClr val="1A85AE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1A85AE"/>
                </a:solidFill>
              </a:rPr>
              <a:t>k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 </a:t>
            </a:r>
            <a:r>
              <a:rPr lang="en-US" altLang="zh-CN" dirty="0" smtClean="0">
                <a:solidFill>
                  <a:srgbClr val="1A85AE"/>
                </a:solidFill>
              </a:rPr>
              <a:t>/k!</a:t>
            </a:r>
            <a:endParaRPr lang="zh-CN" altLang="en-US" dirty="0">
              <a:solidFill>
                <a:srgbClr val="1A85A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/>
              <p:cNvSpPr txBox="1">
                <a:spLocks/>
              </p:cNvSpPr>
              <p:nvPr/>
            </p:nvSpPr>
            <p:spPr>
              <a:xfrm>
                <a:off x="3248248" y="4482066"/>
                <a:ext cx="3795822" cy="9405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1A85AE"/>
                    </a:solidFill>
                  </a:rPr>
                  <a:t>= </a:t>
                </a:r>
                <a:r>
                  <a:rPr lang="el-GR" altLang="zh-CN" dirty="0">
                    <a:solidFill>
                      <a:srgbClr val="1A85AE"/>
                    </a:solidFill>
                  </a:rPr>
                  <a:t>Σ</a:t>
                </a:r>
                <a:r>
                  <a:rPr lang="en-US" altLang="zh-CN" baseline="-25000" dirty="0">
                    <a:solidFill>
                      <a:srgbClr val="1A85AE"/>
                    </a:solidFill>
                  </a:rPr>
                  <a:t>k ≥ 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rgbClr val="1A85AE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1A85AE"/>
                    </a:solidFill>
                  </a:rPr>
                  <a:t>x</a:t>
                </a:r>
                <a:r>
                  <a:rPr lang="en-US" altLang="zh-CN" baseline="30000" dirty="0" err="1">
                    <a:solidFill>
                      <a:srgbClr val="1A85AE"/>
                    </a:solidFill>
                  </a:rPr>
                  <a:t>k</a:t>
                </a:r>
                <a:r>
                  <a:rPr lang="en-US" altLang="zh-CN" baseline="30000" dirty="0">
                    <a:solidFill>
                      <a:srgbClr val="1A85AE"/>
                    </a:solidFill>
                  </a:rPr>
                  <a:t> </a:t>
                </a:r>
                <a:endParaRPr lang="zh-CN" altLang="en-US" baseline="30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48" y="4482066"/>
                <a:ext cx="3795822" cy="940538"/>
              </a:xfrm>
              <a:prstGeom prst="rect">
                <a:avLst/>
              </a:prstGeom>
              <a:blipFill rotWithShape="0">
                <a:blip r:embed="rId2"/>
                <a:stretch>
                  <a:fillRect l="-3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内容占位符 2"/>
          <p:cNvSpPr txBox="1">
            <a:spLocks/>
          </p:cNvSpPr>
          <p:nvPr/>
        </p:nvSpPr>
        <p:spPr>
          <a:xfrm>
            <a:off x="3248248" y="5392857"/>
            <a:ext cx="1703090" cy="613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= (1+x)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n</a:t>
            </a:r>
            <a:endParaRPr lang="zh-CN" altLang="en-US" baseline="30000" dirty="0">
              <a:solidFill>
                <a:srgbClr val="1A85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build="p"/>
      <p:bldP spid="1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056345"/>
            <a:ext cx="7073416" cy="10765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确定下列数列的指数生成函数：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···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···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63</a:t>
            </a:fld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025393" y="3281471"/>
            <a:ext cx="4194653" cy="613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g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(e)</a:t>
            </a:r>
            <a:r>
              <a:rPr lang="en-US" altLang="zh-CN" dirty="0" smtClean="0">
                <a:solidFill>
                  <a:srgbClr val="1A85AE"/>
                </a:solidFill>
              </a:rPr>
              <a:t>(x) = </a:t>
            </a:r>
            <a:r>
              <a:rPr lang="el-GR" altLang="zh-CN" dirty="0" smtClean="0">
                <a:solidFill>
                  <a:srgbClr val="1A85AE"/>
                </a:solidFill>
              </a:rPr>
              <a:t>Σ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n≥ </a:t>
            </a:r>
            <a:r>
              <a:rPr lang="en-US" altLang="zh-CN" baseline="-25000" dirty="0">
                <a:solidFill>
                  <a:srgbClr val="1A85AE"/>
                </a:solidFill>
              </a:rPr>
              <a:t>0 </a:t>
            </a:r>
            <a:r>
              <a:rPr lang="en-US" altLang="zh-CN" dirty="0" smtClean="0">
                <a:solidFill>
                  <a:srgbClr val="1A85AE"/>
                </a:solidFill>
              </a:rPr>
              <a:t>a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n</a:t>
            </a:r>
            <a:r>
              <a:rPr lang="en-US" altLang="zh-CN" dirty="0" smtClean="0">
                <a:solidFill>
                  <a:srgbClr val="1A85AE"/>
                </a:solidFill>
              </a:rPr>
              <a:t> </a:t>
            </a:r>
            <a:r>
              <a:rPr lang="en-US" altLang="zh-CN" dirty="0" err="1" smtClean="0">
                <a:solidFill>
                  <a:srgbClr val="1A85AE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1A85AE"/>
                </a:solidFill>
              </a:rPr>
              <a:t>n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 </a:t>
            </a:r>
            <a:r>
              <a:rPr lang="en-US" altLang="zh-CN" dirty="0" smtClean="0">
                <a:solidFill>
                  <a:srgbClr val="1A85AE"/>
                </a:solidFill>
              </a:rPr>
              <a:t>/n!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97373" y="4024802"/>
            <a:ext cx="2711301" cy="6361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= </a:t>
            </a:r>
            <a:r>
              <a:rPr lang="el-GR" altLang="zh-CN" dirty="0" smtClean="0">
                <a:solidFill>
                  <a:srgbClr val="1A85AE"/>
                </a:solidFill>
              </a:rPr>
              <a:t>Σ</a:t>
            </a:r>
            <a:r>
              <a:rPr lang="en-US" altLang="zh-CN" baseline="-25000" dirty="0" smtClean="0">
                <a:solidFill>
                  <a:srgbClr val="1A85AE"/>
                </a:solidFill>
              </a:rPr>
              <a:t>n </a:t>
            </a:r>
            <a:r>
              <a:rPr lang="en-US" altLang="zh-CN" baseline="-25000" dirty="0">
                <a:solidFill>
                  <a:srgbClr val="1A85AE"/>
                </a:solidFill>
              </a:rPr>
              <a:t>≥ 0 </a:t>
            </a:r>
            <a:r>
              <a:rPr lang="en-US" altLang="zh-CN" dirty="0" smtClean="0">
                <a:solidFill>
                  <a:srgbClr val="1A85AE"/>
                </a:solidFill>
              </a:rPr>
              <a:t>(ax)</a:t>
            </a:r>
            <a:r>
              <a:rPr lang="en-US" altLang="zh-CN" baseline="30000" dirty="0" smtClean="0">
                <a:solidFill>
                  <a:srgbClr val="1A85AE"/>
                </a:solidFill>
              </a:rPr>
              <a:t>n </a:t>
            </a:r>
            <a:r>
              <a:rPr lang="en-US" altLang="zh-CN" dirty="0" smtClean="0">
                <a:solidFill>
                  <a:srgbClr val="1A85AE"/>
                </a:solidFill>
              </a:rPr>
              <a:t>/</a:t>
            </a:r>
            <a:r>
              <a:rPr lang="en-US" altLang="zh-CN" dirty="0">
                <a:solidFill>
                  <a:srgbClr val="1A85AE"/>
                </a:solidFill>
              </a:rPr>
              <a:t>n!</a:t>
            </a:r>
            <a:endParaRPr lang="zh-CN" altLang="en-US" dirty="0">
              <a:solidFill>
                <a:srgbClr val="1A85AE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97373" y="4793509"/>
            <a:ext cx="1703090" cy="61314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1A85AE"/>
                </a:solidFill>
              </a:rPr>
              <a:t>= </a:t>
            </a:r>
            <a:r>
              <a:rPr lang="en-US" altLang="zh-CN" dirty="0" err="1" smtClean="0">
                <a:solidFill>
                  <a:srgbClr val="1A85AE"/>
                </a:solidFill>
              </a:rPr>
              <a:t>e</a:t>
            </a:r>
            <a:r>
              <a:rPr lang="en-US" altLang="zh-CN" baseline="30000" dirty="0" err="1" smtClean="0">
                <a:solidFill>
                  <a:srgbClr val="1A85AE"/>
                </a:solidFill>
              </a:rPr>
              <a:t>ax</a:t>
            </a:r>
            <a:endParaRPr lang="zh-CN" altLang="en-US" baseline="30000" dirty="0">
              <a:solidFill>
                <a:srgbClr val="1A85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6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build="p"/>
      <p:bldP spid="1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重集排列的指数生成函数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56345"/>
                <a:ext cx="7359904" cy="61242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C00000"/>
                    </a:solidFill>
                  </a:rPr>
                  <a:t>定理：</a:t>
                </a:r>
                <a:r>
                  <a:rPr lang="zh-CN" altLang="en-US" dirty="0" smtClean="0"/>
                  <a:t>设重集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, ···,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56345"/>
                <a:ext cx="7359904" cy="612428"/>
              </a:xfrm>
              <a:blipFill rotWithShape="0">
                <a:blip r:embed="rId2"/>
                <a:stretch>
                  <a:fillRect l="-746" t="-70297" b="-80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45287" y="2668773"/>
                <a:ext cx="6156252" cy="5129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latin typeface="+mn-ea"/>
                  </a:rPr>
                  <a:t>其中重数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是非负整数。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7" y="2668773"/>
                <a:ext cx="6156252" cy="512980"/>
              </a:xfrm>
              <a:prstGeom prst="rect">
                <a:avLst/>
              </a:prstGeom>
              <a:blipFill rotWithShape="0">
                <a:blip r:embed="rId3"/>
                <a:stretch>
                  <a:fillRect l="-2277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1896138" y="3896483"/>
                <a:ext cx="6162012" cy="6947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⋯∙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38" y="3896483"/>
                <a:ext cx="6162012" cy="6947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845287" y="3282628"/>
                <a:ext cx="6836736" cy="5129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S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排列数，那么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的指数生成函数为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7" y="3282628"/>
                <a:ext cx="6836736" cy="512980"/>
              </a:xfrm>
              <a:prstGeom prst="rect">
                <a:avLst/>
              </a:prstGeom>
              <a:blipFill rotWithShape="0">
                <a:blip r:embed="rId5"/>
                <a:stretch>
                  <a:fillRect l="-2052" t="-823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845287" y="4591909"/>
                <a:ext cx="3873797" cy="61349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/>
                  <a:t>其中，对每个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7" y="4591909"/>
                <a:ext cx="3873797" cy="613493"/>
              </a:xfrm>
              <a:prstGeom prst="rect">
                <a:avLst/>
              </a:prstGeom>
              <a:blipFill rotWithShape="0">
                <a:blip r:embed="rId6"/>
                <a:stretch>
                  <a:fillRect l="-362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1954617" y="5013581"/>
                <a:ext cx="5105401" cy="132298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617" y="5013581"/>
                <a:ext cx="5105401" cy="13229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8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2" grpId="0" build="p" animBg="1"/>
      <p:bldP spid="13" grpId="0" build="p"/>
      <p:bldP spid="14" grpId="0" build="p"/>
      <p:bldP spid="1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825" y="814132"/>
                <a:ext cx="7311858" cy="76480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证明：设生成函数为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rgbClr val="1A85AE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1A85AE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。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825" y="814132"/>
                <a:ext cx="7311858" cy="764804"/>
              </a:xfrm>
              <a:blipFill rotWithShape="0"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723012" y="3084063"/>
                <a:ext cx="3258513" cy="529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⋯∙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2" y="3084063"/>
                <a:ext cx="3258513" cy="529902"/>
              </a:xfrm>
              <a:prstGeom prst="rect">
                <a:avLst/>
              </a:prstGeom>
              <a:blipFill rotWithShape="0">
                <a:blip r:embed="rId3"/>
                <a:stretch>
                  <a:fillRect l="-5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792124" y="1622501"/>
                <a:ext cx="2748517" cy="48633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对每个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2000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，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4" y="1622501"/>
                <a:ext cx="2748517" cy="486337"/>
              </a:xfrm>
              <a:prstGeom prst="rect">
                <a:avLst/>
              </a:prstGeom>
              <a:blipFill rotWithShape="0">
                <a:blip r:embed="rId4"/>
                <a:stretch>
                  <a:fillRect l="-399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3230668" y="1622501"/>
                <a:ext cx="4270745" cy="923997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68" y="1622501"/>
                <a:ext cx="4270745" cy="923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775955" y="2646403"/>
                <a:ext cx="4499202" cy="1272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000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000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1" i="1" smtClean="0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1" i="1" smtClean="0">
                                                  <a:solidFill>
                                                    <a:srgbClr val="1A85AE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rgbClr val="1A85AE"/>
                                  </a:solidFill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rgbClr val="1A85AE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55" y="2646403"/>
                <a:ext cx="4499202" cy="12720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3775955" y="3820013"/>
                <a:ext cx="5002993" cy="1272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rgbClr val="1A85AE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55" y="3820013"/>
                <a:ext cx="5002993" cy="12720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3775955" y="5036153"/>
                <a:ext cx="2624844" cy="1272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55" y="5036153"/>
                <a:ext cx="2624844" cy="12720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0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074" y="891177"/>
            <a:ext cx="7493402" cy="624057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例：设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表示由数字</a:t>
            </a:r>
            <a:r>
              <a:rPr lang="en-US" altLang="zh-CN" dirty="0" smtClean="0"/>
              <a:t>1,2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</a:t>
            </a:r>
            <a:r>
              <a:rPr lang="zh-CN" altLang="en-US" dirty="0" smtClean="0"/>
              <a:t>构造的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位数的个数。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789498" y="2921824"/>
                <a:ext cx="3633645" cy="58692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解：指数生成函数为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8" y="2921824"/>
                <a:ext cx="3633645" cy="586921"/>
              </a:xfrm>
              <a:prstGeom prst="rect">
                <a:avLst/>
              </a:prstGeom>
              <a:blipFill rotWithShape="0">
                <a:blip r:embed="rId2"/>
                <a:stretch>
                  <a:fillRect l="-3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1424936" y="1398922"/>
            <a:ext cx="7318139" cy="122200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的个数是偶数，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至少有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至多有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确定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n</a:t>
            </a:r>
            <a:r>
              <a:rPr lang="zh-CN" altLang="en-US" dirty="0" smtClean="0"/>
              <a:t>的指数生成函数。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294524" y="3609890"/>
                <a:ext cx="2365482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24" y="3609890"/>
                <a:ext cx="2365482" cy="9572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1622205" y="4633744"/>
            <a:ext cx="1658680" cy="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1833166" y="4636967"/>
            <a:ext cx="1268561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1</a:t>
            </a:r>
            <a:r>
              <a:rPr lang="zh-CN" altLang="en-US" sz="2000" dirty="0" smtClean="0">
                <a:solidFill>
                  <a:srgbClr val="B26B02"/>
                </a:solidFill>
              </a:rPr>
              <a:t>有偶数个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567365" y="3618248"/>
                <a:ext cx="1848321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65" y="3618248"/>
                <a:ext cx="1848321" cy="9572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3682721" y="4633744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>
          <a:xfrm>
            <a:off x="3802080" y="4668273"/>
            <a:ext cx="1163264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2</a:t>
            </a:r>
            <a:r>
              <a:rPr lang="zh-CN" altLang="en-US" sz="2000" dirty="0" smtClean="0">
                <a:solidFill>
                  <a:srgbClr val="B26B02"/>
                </a:solidFill>
              </a:rPr>
              <a:t>至少</a:t>
            </a:r>
            <a:r>
              <a:rPr lang="en-US" altLang="zh-CN" sz="2000" dirty="0" smtClean="0">
                <a:solidFill>
                  <a:srgbClr val="B26B02"/>
                </a:solidFill>
              </a:rPr>
              <a:t>3</a:t>
            </a:r>
            <a:r>
              <a:rPr lang="zh-CN" altLang="en-US" sz="2000" dirty="0" smtClean="0">
                <a:solidFill>
                  <a:srgbClr val="B26B02"/>
                </a:solidFill>
              </a:rPr>
              <a:t>个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5374568" y="3591749"/>
                <a:ext cx="2864387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68" y="3591749"/>
                <a:ext cx="2864387" cy="9572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 flipV="1">
            <a:off x="5992870" y="4633744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6175416" y="4664006"/>
            <a:ext cx="1278978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3</a:t>
            </a:r>
            <a:r>
              <a:rPr lang="zh-CN" altLang="en-US" sz="2000" dirty="0" smtClean="0">
                <a:solidFill>
                  <a:srgbClr val="B26B02"/>
                </a:solidFill>
              </a:rPr>
              <a:t>至多</a:t>
            </a:r>
            <a:r>
              <a:rPr lang="en-US" altLang="zh-CN" sz="2000" dirty="0" smtClean="0">
                <a:solidFill>
                  <a:srgbClr val="B26B02"/>
                </a:solidFill>
              </a:rPr>
              <a:t>4</a:t>
            </a:r>
            <a:r>
              <a:rPr lang="zh-CN" altLang="en-US" sz="2000" dirty="0" smtClean="0">
                <a:solidFill>
                  <a:srgbClr val="B26B02"/>
                </a:solidFill>
              </a:rPr>
              <a:t>个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0" grpId="0" build="p"/>
      <p:bldP spid="13" grpId="0" build="p"/>
      <p:bldP spid="15" grpId="0"/>
      <p:bldP spid="16" grpId="0" build="p"/>
      <p:bldP spid="18" grpId="0"/>
      <p:bldP spid="21" grpId="0" build="p"/>
      <p:bldP spid="2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7493402" cy="624057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例：用红、白、蓝三种颜色给</a:t>
            </a:r>
            <a:r>
              <a:rPr lang="en-US" altLang="zh-CN" dirty="0" smtClean="0"/>
              <a:t>1</a:t>
            </a:r>
            <a:r>
              <a:rPr lang="en-US" altLang="zh-CN" dirty="0">
                <a:sym typeface="Symbol" panose="05050102010706020507" pitchFamily="18" charset="2"/>
              </a:rPr>
              <a:t>  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的棋盘着色。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69243" y="2002107"/>
                <a:ext cx="7428054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解：设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表示这样的着色数，那么指数生成函数为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3" y="2002107"/>
                <a:ext cx="7428054" cy="509676"/>
              </a:xfrm>
              <a:prstGeom prst="rect">
                <a:avLst/>
              </a:prstGeom>
              <a:blipFill rotWithShape="0">
                <a:blip r:embed="rId2"/>
                <a:stretch>
                  <a:fillRect l="-147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内容占位符 2"/>
          <p:cNvSpPr txBox="1">
            <a:spLocks/>
          </p:cNvSpPr>
          <p:nvPr/>
        </p:nvSpPr>
        <p:spPr>
          <a:xfrm>
            <a:off x="1419620" y="1287281"/>
            <a:ext cx="7318139" cy="6078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/>
              <a:t>如果要求红色格子是偶数，那么有多少种着色方式？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944261" y="2479198"/>
                <a:ext cx="3465024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1" y="2479198"/>
                <a:ext cx="3465024" cy="9572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2305501" y="3497509"/>
            <a:ext cx="1658680" cy="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2516462" y="3500732"/>
            <a:ext cx="1268561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B26B02"/>
                </a:solidFill>
              </a:rPr>
              <a:t>红色因子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4267782" y="2479734"/>
                <a:ext cx="2244806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82" y="2479734"/>
                <a:ext cx="2244806" cy="9572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4542626" y="3482436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>
          <a:xfrm>
            <a:off x="4661985" y="3516965"/>
            <a:ext cx="1163264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B26B02"/>
                </a:solidFill>
              </a:rPr>
              <a:t>白色因子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6445760" y="2480270"/>
                <a:ext cx="2291999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60" y="2480270"/>
                <a:ext cx="2291999" cy="9572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 flipV="1">
            <a:off x="6723820" y="3473535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6906366" y="3503797"/>
            <a:ext cx="1278978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rgbClr val="B26B02"/>
                </a:solidFill>
              </a:rPr>
              <a:t>蓝色</a:t>
            </a:r>
            <a:r>
              <a:rPr lang="zh-CN" altLang="en-US" sz="2000" dirty="0" smtClean="0">
                <a:solidFill>
                  <a:srgbClr val="B26B02"/>
                </a:solidFill>
              </a:rPr>
              <a:t>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944261" y="3909682"/>
                <a:ext cx="3238170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1" y="3909682"/>
                <a:ext cx="3238170" cy="9812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4047762" y="3893764"/>
                <a:ext cx="1777487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62" y="3893764"/>
                <a:ext cx="1777487" cy="9812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1768030" y="4604205"/>
                <a:ext cx="3101681" cy="145514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030" y="4604205"/>
                <a:ext cx="3101681" cy="14551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4709832" y="4737082"/>
                <a:ext cx="2529296" cy="121790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32" y="4737082"/>
                <a:ext cx="2529296" cy="12179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>
              <a:xfrm>
                <a:off x="1216187" y="6010191"/>
                <a:ext cx="4692614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000" b="1" i="0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187" y="6010191"/>
                <a:ext cx="4692614" cy="509676"/>
              </a:xfrm>
              <a:prstGeom prst="rect">
                <a:avLst/>
              </a:prstGeom>
              <a:blipFill rotWithShape="0">
                <a:blip r:embed="rId10"/>
                <a:stretch>
                  <a:fillRect l="-234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7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0" grpId="0" build="p"/>
      <p:bldP spid="13" grpId="0" build="p"/>
      <p:bldP spid="15" grpId="0"/>
      <p:bldP spid="16" grpId="0" build="p"/>
      <p:bldP spid="18" grpId="0"/>
      <p:bldP spid="21" grpId="0" build="p"/>
      <p:bldP spid="23" grpId="0"/>
      <p:bldP spid="27" grpId="0" build="p"/>
      <p:bldP spid="28" grpId="0" build="p"/>
      <p:bldP spid="30" grpId="0" build="p"/>
      <p:bldP spid="31" grpId="0" build="p"/>
      <p:bldP spid="3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808" y="708425"/>
            <a:ext cx="7551881" cy="12938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例：设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表示</a:t>
            </a:r>
            <a:r>
              <a:rPr lang="zh-CN" altLang="en-US" dirty="0"/>
              <a:t>每个数字都是奇数，且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出现偶数次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位数的个数，</a:t>
            </a:r>
            <a:r>
              <a:rPr lang="zh-CN" altLang="en-US" dirty="0"/>
              <a:t>确定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n</a:t>
            </a:r>
            <a:r>
              <a:rPr lang="zh-CN" altLang="en-US" dirty="0"/>
              <a:t>的公式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08837" y="1911731"/>
                <a:ext cx="3633645" cy="58692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解：指数生成函数为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7" y="1911731"/>
                <a:ext cx="3633645" cy="586921"/>
              </a:xfrm>
              <a:prstGeom prst="rect">
                <a:avLst/>
              </a:prstGeom>
              <a:blipFill rotWithShape="0">
                <a:blip r:embed="rId2"/>
                <a:stretch>
                  <a:fillRect l="-3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4008475" y="1563122"/>
                <a:ext cx="2416090" cy="110216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75" y="1563122"/>
                <a:ext cx="2416090" cy="11021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4386763" y="2586977"/>
            <a:ext cx="1658680" cy="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4284921" y="2590200"/>
            <a:ext cx="1855382" cy="509676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1</a:t>
            </a:r>
            <a:r>
              <a:rPr lang="zh-CN" altLang="en-US" sz="2000" dirty="0" smtClean="0">
                <a:solidFill>
                  <a:srgbClr val="B26B02"/>
                </a:solidFill>
              </a:rPr>
              <a:t>和</a:t>
            </a:r>
            <a:r>
              <a:rPr lang="en-US" altLang="zh-CN" sz="2000" dirty="0" smtClean="0">
                <a:solidFill>
                  <a:srgbClr val="B26B02"/>
                </a:solidFill>
              </a:rPr>
              <a:t>3</a:t>
            </a:r>
            <a:r>
              <a:rPr lang="zh-CN" altLang="en-US" sz="2000" dirty="0" smtClean="0">
                <a:solidFill>
                  <a:srgbClr val="B26B02"/>
                </a:solidFill>
              </a:rPr>
              <a:t>出现偶数次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6315739" y="1554864"/>
                <a:ext cx="2333846" cy="107225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39" y="1554864"/>
                <a:ext cx="2333846" cy="10722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 flipV="1">
            <a:off x="6604334" y="2596859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7033528" y="2618609"/>
            <a:ext cx="831347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>
                <a:solidFill>
                  <a:srgbClr val="B26B02"/>
                </a:solidFill>
              </a:rPr>
              <a:t>5, 7, 9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48593" y="2933245"/>
                <a:ext cx="3416269" cy="112656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93" y="2933245"/>
                <a:ext cx="3416269" cy="1126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4386763" y="3099876"/>
                <a:ext cx="2710975" cy="82295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63" y="3099876"/>
                <a:ext cx="2710975" cy="8229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/>
              <p:cNvSpPr txBox="1">
                <a:spLocks/>
              </p:cNvSpPr>
              <p:nvPr/>
            </p:nvSpPr>
            <p:spPr>
              <a:xfrm>
                <a:off x="2019638" y="3878435"/>
                <a:ext cx="4624280" cy="136757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1A85A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8" y="3878435"/>
                <a:ext cx="4624280" cy="13675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982713" y="5213153"/>
                <a:ext cx="3229899" cy="121653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solidFill>
                                            <a:srgbClr val="1A85AE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13" y="5213153"/>
                <a:ext cx="3229899" cy="12165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5488769" y="5511266"/>
                <a:ext cx="2847157" cy="67993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因此</a:t>
                </a:r>
                <a:r>
                  <a:rPr lang="en-US" altLang="zh-CN" sz="2000" b="1" dirty="0" smtClean="0">
                    <a:solidFill>
                      <a:srgbClr val="1A85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rgbClr val="1A85AE"/>
                    </a:solidFill>
                  </a:rPr>
                  <a:t>.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769" y="5511266"/>
                <a:ext cx="2847157" cy="679930"/>
              </a:xfrm>
              <a:prstGeom prst="rect">
                <a:avLst/>
              </a:prstGeom>
              <a:blipFill rotWithShape="0">
                <a:blip r:embed="rId9"/>
                <a:stretch>
                  <a:fillRect l="-3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2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3" grpId="0" build="p"/>
      <p:bldP spid="15" grpId="0"/>
      <p:bldP spid="21" grpId="0" build="p"/>
      <p:bldP spid="23" grpId="0"/>
      <p:bldP spid="19" grpId="0" build="p"/>
      <p:bldP spid="20" grpId="0" build="p"/>
      <p:bldP spid="24" grpId="0" build="p"/>
      <p:bldP spid="25" grpId="0" build="p"/>
      <p:bldP spid="2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758" y="779535"/>
            <a:ext cx="7707330" cy="1161499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例：用红、白、蓝三种颜色给</a:t>
            </a:r>
            <a:r>
              <a:rPr lang="en-US" altLang="zh-CN" dirty="0" smtClean="0"/>
              <a:t>1</a:t>
            </a:r>
            <a:r>
              <a:rPr lang="en-US" altLang="zh-CN" dirty="0">
                <a:sym typeface="Symbol" panose="05050102010706020507" pitchFamily="18" charset="2"/>
              </a:rPr>
              <a:t>  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的棋盘着色</a:t>
            </a:r>
            <a:r>
              <a:rPr lang="zh-CN" altLang="en-US" dirty="0"/>
              <a:t>。如果要求红格是偶数，至少有一个蓝格，那么有多少种着色方式？</a:t>
            </a:r>
          </a:p>
          <a:p>
            <a:pPr>
              <a:lnSpc>
                <a:spcPct val="140000"/>
              </a:lnSpc>
            </a:pPr>
            <a:endParaRPr lang="en-US" altLang="zh-CN" dirty="0" smtClean="0"/>
          </a:p>
          <a:p>
            <a:pPr marL="0" indent="0">
              <a:lnSpc>
                <a:spcPct val="140000"/>
              </a:lnSpc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69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69243" y="2002107"/>
                <a:ext cx="7428054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解：设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表示这样的着色数，那么指数生成函数为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3" y="2002107"/>
                <a:ext cx="7428054" cy="509676"/>
              </a:xfrm>
              <a:prstGeom prst="rect">
                <a:avLst/>
              </a:prstGeom>
              <a:blipFill rotWithShape="0">
                <a:blip r:embed="rId2"/>
                <a:stretch>
                  <a:fillRect l="-147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944261" y="2479198"/>
                <a:ext cx="3465024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1" y="2479198"/>
                <a:ext cx="3465024" cy="9572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2305501" y="3497509"/>
            <a:ext cx="1658680" cy="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>
          <a:xfrm>
            <a:off x="2516462" y="3500732"/>
            <a:ext cx="1268561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B26B02"/>
                </a:solidFill>
              </a:rPr>
              <a:t>红色因子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4267782" y="2479734"/>
                <a:ext cx="2244806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82" y="2479734"/>
                <a:ext cx="2244806" cy="9572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4542626" y="3482436"/>
            <a:ext cx="1573477" cy="23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/>
          <p:cNvSpPr txBox="1">
            <a:spLocks/>
          </p:cNvSpPr>
          <p:nvPr/>
        </p:nvSpPr>
        <p:spPr>
          <a:xfrm>
            <a:off x="4661985" y="3516965"/>
            <a:ext cx="1163264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>
                <a:solidFill>
                  <a:srgbClr val="B26B02"/>
                </a:solidFill>
              </a:rPr>
              <a:t>白色因子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/>
              <p:cNvSpPr txBox="1">
                <a:spLocks/>
              </p:cNvSpPr>
              <p:nvPr/>
            </p:nvSpPr>
            <p:spPr>
              <a:xfrm>
                <a:off x="6445760" y="2480270"/>
                <a:ext cx="2291999" cy="95723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60" y="2480270"/>
                <a:ext cx="2291999" cy="9572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>
          <a:xfrm>
            <a:off x="6723820" y="3475913"/>
            <a:ext cx="1234650" cy="65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2"/>
          <p:cNvSpPr txBox="1">
            <a:spLocks/>
          </p:cNvSpPr>
          <p:nvPr/>
        </p:nvSpPr>
        <p:spPr>
          <a:xfrm>
            <a:off x="6757460" y="3492316"/>
            <a:ext cx="1278978" cy="50967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rgbClr val="B26B02"/>
                </a:solidFill>
              </a:rPr>
              <a:t>蓝色</a:t>
            </a:r>
            <a:r>
              <a:rPr lang="zh-CN" altLang="en-US" sz="2000" dirty="0" smtClean="0">
                <a:solidFill>
                  <a:srgbClr val="B26B02"/>
                </a:solidFill>
              </a:rPr>
              <a:t>因子</a:t>
            </a:r>
            <a:endParaRPr lang="zh-CN" altLang="en-US" sz="2000" dirty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/>
              <p:cNvSpPr txBox="1">
                <a:spLocks/>
              </p:cNvSpPr>
              <p:nvPr/>
            </p:nvSpPr>
            <p:spPr>
              <a:xfrm>
                <a:off x="944260" y="3909682"/>
                <a:ext cx="3765571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0" y="3909682"/>
                <a:ext cx="3765571" cy="9812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/>
              <p:cNvSpPr txBox="1">
                <a:spLocks/>
              </p:cNvSpPr>
              <p:nvPr/>
            </p:nvSpPr>
            <p:spPr>
              <a:xfrm>
                <a:off x="4913179" y="3905541"/>
                <a:ext cx="3045291" cy="9812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2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79" y="3905541"/>
                <a:ext cx="3045291" cy="9812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796511" y="4609270"/>
                <a:ext cx="4774410" cy="121790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rgbClr val="1A85A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1A85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 smtClean="0">
                                  <a:solidFill>
                                    <a:srgbClr val="1A85AE"/>
                                  </a:solidFill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1A85AE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i="1">
                                  <a:solidFill>
                                    <a:srgbClr val="1A85AE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511" y="4609270"/>
                <a:ext cx="4774410" cy="12179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>
              <a:xfrm>
                <a:off x="869243" y="5827172"/>
                <a:ext cx="5950157" cy="509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dirty="0" smtClean="0">
                    <a:solidFill>
                      <a:srgbClr val="1A85AE"/>
                    </a:solidFill>
                  </a:rPr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1A85A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1A85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rgbClr val="1A85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000">
                        <a:solidFill>
                          <a:srgbClr val="1A85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dirty="0" smtClean="0">
                    <a:solidFill>
                      <a:srgbClr val="1A85AE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1A85AE"/>
                    </a:solidFill>
                  </a:rPr>
                  <a:t>(n=1,2,···)</a:t>
                </a:r>
                <a:endParaRPr lang="zh-CN" altLang="en-US" sz="2000" dirty="0">
                  <a:solidFill>
                    <a:srgbClr val="1A85AE"/>
                  </a:solidFill>
                </a:endParaRPr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3" y="5827172"/>
                <a:ext cx="5950157" cy="509676"/>
              </a:xfrm>
              <a:prstGeom prst="rect">
                <a:avLst/>
              </a:prstGeom>
              <a:blipFill rotWithShape="0">
                <a:blip r:embed="rId9"/>
                <a:stretch>
                  <a:fillRect l="-1844" t="-238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93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13" grpId="0" build="p"/>
      <p:bldP spid="15" grpId="0"/>
      <p:bldP spid="16" grpId="0" build="p"/>
      <p:bldP spid="18" grpId="0"/>
      <p:bldP spid="21" grpId="0" build="p"/>
      <p:bldP spid="23" grpId="0"/>
      <p:bldP spid="27" grpId="0" build="p"/>
      <p:bldP spid="28" grpId="0" build="p"/>
      <p:bldP spid="31" grpId="0" build="p"/>
      <p:bldP spid="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371" y="813390"/>
            <a:ext cx="4282369" cy="5316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依此类推，可得下表：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46087" y="1572437"/>
          <a:ext cx="7804305" cy="9474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9070"/>
                <a:gridCol w="468358"/>
                <a:gridCol w="468358"/>
                <a:gridCol w="468358"/>
                <a:gridCol w="468358"/>
                <a:gridCol w="468358"/>
                <a:gridCol w="468358"/>
                <a:gridCol w="468358"/>
                <a:gridCol w="524185"/>
                <a:gridCol w="524185"/>
                <a:gridCol w="524185"/>
                <a:gridCol w="524185"/>
                <a:gridCol w="524185"/>
                <a:gridCol w="685804"/>
              </a:tblGrid>
              <a:tr h="473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经过月数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73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</a:rPr>
                        <a:t>总体对数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21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34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55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89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</a:rPr>
                        <a:t>144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890371" y="2747335"/>
            <a:ext cx="7663522" cy="109633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我们发现，如果用</a:t>
            </a:r>
            <a:r>
              <a:rPr lang="en-US" altLang="zh-CN" dirty="0" smtClean="0">
                <a:solidFill>
                  <a:srgbClr val="3333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3333FF"/>
                </a:solidFill>
              </a:rPr>
              <a:t>i</a:t>
            </a:r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3333FF"/>
                </a:solidFill>
              </a:rPr>
              <a:t>第</a:t>
            </a:r>
            <a:r>
              <a:rPr lang="en-US" altLang="zh-CN" dirty="0" err="1" smtClean="0">
                <a:solidFill>
                  <a:srgbClr val="3333FF"/>
                </a:solidFill>
              </a:rPr>
              <a:t>i</a:t>
            </a:r>
            <a:r>
              <a:rPr lang="zh-CN" altLang="en-US" dirty="0" smtClean="0">
                <a:solidFill>
                  <a:srgbClr val="3333FF"/>
                </a:solidFill>
              </a:rPr>
              <a:t>个月兔子的对数</a:t>
            </a:r>
            <a:r>
              <a:rPr lang="zh-CN" altLang="en-US" dirty="0" smtClean="0"/>
              <a:t>，那么它满足以下递推关系：</a:t>
            </a:r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547139" y="3625703"/>
            <a:ext cx="3018466" cy="1096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A85AE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 err="1" smtClean="0">
                <a:solidFill>
                  <a:srgbClr val="002060"/>
                </a:solidFill>
              </a:rPr>
              <a:t>f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n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= f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n-1 </a:t>
            </a:r>
            <a:r>
              <a:rPr lang="en-US" altLang="zh-CN" dirty="0" smtClean="0">
                <a:solidFill>
                  <a:srgbClr val="002060"/>
                </a:solidFill>
              </a:rPr>
              <a:t>+ f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n-2</a:t>
            </a:r>
            <a:r>
              <a:rPr lang="en-US" altLang="zh-CN" dirty="0" smtClean="0">
                <a:solidFill>
                  <a:srgbClr val="002060"/>
                </a:solidFill>
              </a:rPr>
              <a:t>   (n</a:t>
            </a:r>
            <a:r>
              <a:rPr lang="en-US" altLang="zh-CN" dirty="0">
                <a:solidFill>
                  <a:srgbClr val="002060"/>
                </a:solidFill>
                <a:cs typeface="Times New Roman" panose="02020603050405020304" pitchFamily="18" charset="0"/>
              </a:rPr>
              <a:t> ≥ </a:t>
            </a:r>
            <a:r>
              <a:rPr lang="en-US" altLang="zh-CN" dirty="0" smtClean="0">
                <a:solidFill>
                  <a:srgbClr val="002060"/>
                </a:solidFill>
              </a:rPr>
              <a:t>2)</a:t>
            </a:r>
            <a:br>
              <a:rPr lang="en-US" altLang="zh-CN" dirty="0" smtClean="0">
                <a:solidFill>
                  <a:srgbClr val="002060"/>
                </a:solidFill>
              </a:rPr>
            </a:br>
            <a:r>
              <a:rPr lang="en-US" altLang="zh-CN" dirty="0" smtClean="0">
                <a:solidFill>
                  <a:srgbClr val="002060"/>
                </a:solidFill>
              </a:rPr>
              <a:t>f</a:t>
            </a:r>
            <a:r>
              <a:rPr lang="en-US" altLang="zh-CN" baseline="-25000" dirty="0">
                <a:solidFill>
                  <a:srgbClr val="002060"/>
                </a:solidFill>
              </a:rPr>
              <a:t>0</a:t>
            </a:r>
            <a:r>
              <a:rPr lang="en-US" altLang="zh-CN" dirty="0" smtClean="0">
                <a:solidFill>
                  <a:srgbClr val="002060"/>
                </a:solidFill>
              </a:rPr>
              <a:t>=0,      f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dirty="0" smtClean="0">
                <a:solidFill>
                  <a:srgbClr val="002060"/>
                </a:solidFill>
              </a:rPr>
              <a:t>=1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46087" y="4800602"/>
            <a:ext cx="7663522" cy="109633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称</a:t>
            </a:r>
            <a:r>
              <a:rPr lang="en-US" altLang="zh-CN" dirty="0" smtClean="0"/>
              <a:t>f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, f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, f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···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C00000"/>
                </a:solidFill>
              </a:rPr>
              <a:t>Fibonacci</a:t>
            </a:r>
            <a:r>
              <a:rPr lang="zh-CN" altLang="en-US" dirty="0" smtClean="0">
                <a:solidFill>
                  <a:srgbClr val="C00000"/>
                </a:solidFill>
              </a:rPr>
              <a:t>数列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称上述递推公式为</a:t>
            </a:r>
            <a:r>
              <a:rPr lang="en-US" altLang="zh-CN" dirty="0" smtClean="0">
                <a:solidFill>
                  <a:srgbClr val="C00000"/>
                </a:solidFill>
              </a:rPr>
              <a:t>Fibonacci</a:t>
            </a:r>
            <a:r>
              <a:rPr lang="zh-CN" altLang="en-US" dirty="0" smtClean="0">
                <a:solidFill>
                  <a:srgbClr val="C00000"/>
                </a:solidFill>
              </a:rPr>
              <a:t>公式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云形标注 1"/>
          <p:cNvSpPr/>
          <p:nvPr/>
        </p:nvSpPr>
        <p:spPr>
          <a:xfrm>
            <a:off x="3632200" y="220627"/>
            <a:ext cx="5394842" cy="2831309"/>
          </a:xfrm>
          <a:prstGeom prst="cloudCallout">
            <a:avLst>
              <a:gd name="adj1" fmla="val -31411"/>
              <a:gd name="adj2" fmla="val 6850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mtClean="0">
                <a:solidFill>
                  <a:srgbClr val="FFFF00"/>
                </a:solidFill>
                <a:latin typeface="Cambria Math" panose="02040503050406030204" pitchFamily="18" charset="0"/>
              </a:rPr>
              <a:t>所有的兔子分两类：</a:t>
            </a:r>
            <a:endParaRPr lang="en-US" altLang="zh-CN" b="1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b="1" smtClean="0">
                <a:solidFill>
                  <a:srgbClr val="FFFF00"/>
                </a:solidFill>
                <a:latin typeface="Cambria Math" panose="02040503050406030204" pitchFamily="18" charset="0"/>
              </a:rPr>
              <a:t>①第</a:t>
            </a:r>
            <a:r>
              <a:rPr lang="en-US" altLang="zh-CN" b="1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zh-CN" altLang="en-US" b="1" smtClean="0">
                <a:solidFill>
                  <a:srgbClr val="FFFF00"/>
                </a:solidFill>
                <a:latin typeface="Cambria Math" panose="02040503050406030204" pitchFamily="18" charset="0"/>
              </a:rPr>
              <a:t>个月已经存在的</a:t>
            </a:r>
            <a:r>
              <a:rPr lang="en-US" altLang="zh-CN" b="1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 f</a:t>
            </a:r>
            <a:r>
              <a:rPr lang="en-US" altLang="zh-CN" b="1" baseline="-2500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</a:p>
          <a:p>
            <a:r>
              <a:rPr lang="zh-CN" altLang="en-US" b="1">
                <a:solidFill>
                  <a:srgbClr val="FFFF00"/>
                </a:solidFill>
                <a:latin typeface="Cambria Math" panose="02040503050406030204" pitchFamily="18" charset="0"/>
              </a:rPr>
              <a:t>②</a:t>
            </a:r>
            <a:r>
              <a:rPr lang="zh-CN" altLang="en-US" b="1" smtClean="0">
                <a:solidFill>
                  <a:srgbClr val="FFFF00"/>
                </a:solidFill>
                <a:latin typeface="Cambria Math" panose="02040503050406030204" pitchFamily="18" charset="0"/>
              </a:rPr>
              <a:t>第</a:t>
            </a:r>
            <a:r>
              <a:rPr lang="en-US" altLang="zh-CN" b="1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b="1" smtClean="0">
                <a:solidFill>
                  <a:srgbClr val="FFFF00"/>
                </a:solidFill>
                <a:latin typeface="Cambria Math" panose="02040503050406030204" pitchFamily="18" charset="0"/>
              </a:rPr>
              <a:t>个月新出生的，由于兔子要两个月成熟，所以只有那些第</a:t>
            </a:r>
            <a:r>
              <a:rPr lang="en-US" altLang="zh-CN" b="1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n-2</a:t>
            </a:r>
            <a:r>
              <a:rPr lang="zh-CN" altLang="en-US" b="1" smtClean="0">
                <a:solidFill>
                  <a:srgbClr val="FFFF00"/>
                </a:solidFill>
                <a:latin typeface="Cambria Math" panose="02040503050406030204" pitchFamily="18" charset="0"/>
              </a:rPr>
              <a:t>个月已有的兔子能生小兔子：</a:t>
            </a:r>
            <a:r>
              <a:rPr lang="en-US" altLang="zh-CN" b="1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b="1" baseline="-2500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n-2</a:t>
            </a:r>
          </a:p>
        </p:txBody>
      </p:sp>
    </p:spTree>
    <p:extLst>
      <p:ext uri="{BB962C8B-B14F-4D97-AF65-F5344CB8AC3E}">
        <p14:creationId xmlns:p14="http://schemas.microsoft.com/office/powerpoint/2010/main" val="208572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0" grpId="0" build="p" animBg="1"/>
      <p:bldP spid="11" grpId="0" build="p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zh-CN" altLang="en-US" dirty="0"/>
              <a:t>一个几何例子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97819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凸集</a:t>
            </a:r>
            <a:r>
              <a:rPr lang="zh-CN" altLang="en-US" dirty="0" smtClean="0"/>
              <a:t>：对集合</a:t>
            </a:r>
            <a:r>
              <a:rPr lang="en-US" altLang="zh-CN" dirty="0" smtClean="0"/>
              <a:t>K</a:t>
            </a:r>
            <a:r>
              <a:rPr lang="zh-CN" altLang="en-US" dirty="0" smtClean="0"/>
              <a:t>中任意两点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，如果线段</a:t>
            </a:r>
            <a:r>
              <a:rPr lang="en-US" altLang="zh-CN" dirty="0" err="1" smtClean="0"/>
              <a:t>pq</a:t>
            </a:r>
            <a:r>
              <a:rPr lang="zh-CN" altLang="en-US" dirty="0" smtClean="0"/>
              <a:t>都包含在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内，那么称</a:t>
            </a:r>
            <a:r>
              <a:rPr lang="en-US" altLang="zh-CN" dirty="0" smtClean="0"/>
              <a:t>K</a:t>
            </a:r>
            <a:r>
              <a:rPr lang="zh-CN" altLang="en-US" dirty="0" smtClean="0"/>
              <a:t>是凸的。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71</a:t>
            </a:fld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190847" y="3923414"/>
            <a:ext cx="962246" cy="96224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七边形 9"/>
          <p:cNvSpPr/>
          <p:nvPr/>
        </p:nvSpPr>
        <p:spPr>
          <a:xfrm>
            <a:off x="4354032" y="3779874"/>
            <a:ext cx="1158949" cy="115894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心形 11"/>
          <p:cNvSpPr/>
          <p:nvPr/>
        </p:nvSpPr>
        <p:spPr>
          <a:xfrm>
            <a:off x="6209413" y="3875568"/>
            <a:ext cx="988828" cy="988828"/>
          </a:xfrm>
          <a:prstGeom prst="hear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新月形 12"/>
          <p:cNvSpPr/>
          <p:nvPr/>
        </p:nvSpPr>
        <p:spPr>
          <a:xfrm>
            <a:off x="2886739" y="3747977"/>
            <a:ext cx="675167" cy="1350334"/>
          </a:xfrm>
          <a:prstGeom prst="mo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30079" y="5364125"/>
            <a:ext cx="51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凸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7377" y="5364125"/>
            <a:ext cx="84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非凸</a:t>
            </a:r>
            <a:endParaRPr lang="zh-CN" altLang="en-US" sz="2400" b="1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381154" y="3864935"/>
            <a:ext cx="15948" cy="1153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94521" y="5364125"/>
            <a:ext cx="515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凸</a:t>
            </a:r>
            <a:endParaRPr lang="zh-CN" alt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6221819" y="5364125"/>
            <a:ext cx="84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非凸</a:t>
            </a:r>
            <a:endParaRPr lang="zh-CN" altLang="en-US" sz="2400" b="1" dirty="0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411434" y="3976577"/>
            <a:ext cx="606054" cy="10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/>
      <p:bldP spid="16" grpId="0"/>
      <p:bldP spid="21" grpId="0"/>
      <p:bldP spid="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1"/>
            <a:ext cx="7290055" cy="5422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多边形</a:t>
            </a:r>
            <a:r>
              <a:rPr lang="zh-CN" altLang="en-US" dirty="0" smtClean="0"/>
              <a:t>：边界由有线条线段构成的区域。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72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76176" y="4899836"/>
            <a:ext cx="132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三角形</a:t>
            </a:r>
          </a:p>
        </p:txBody>
      </p:sp>
      <p:sp>
        <p:nvSpPr>
          <p:cNvPr id="6" name="等腰三角形 5"/>
          <p:cNvSpPr/>
          <p:nvPr/>
        </p:nvSpPr>
        <p:spPr>
          <a:xfrm>
            <a:off x="1047307" y="3195085"/>
            <a:ext cx="622005" cy="118553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62716" y="3572540"/>
            <a:ext cx="1201479" cy="6964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正五边形 7"/>
          <p:cNvSpPr/>
          <p:nvPr/>
        </p:nvSpPr>
        <p:spPr>
          <a:xfrm>
            <a:off x="3758611" y="3189767"/>
            <a:ext cx="1127051" cy="1127052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5390707" y="3407734"/>
            <a:ext cx="1143000" cy="866554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七边形 19"/>
          <p:cNvSpPr/>
          <p:nvPr/>
        </p:nvSpPr>
        <p:spPr>
          <a:xfrm>
            <a:off x="6932427" y="3237614"/>
            <a:ext cx="1158949" cy="1158949"/>
          </a:xfrm>
          <a:prstGeom prst="hep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96830" y="4899836"/>
            <a:ext cx="120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四边形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669120" y="4899836"/>
            <a:ext cx="120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五边形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5501908" y="4899836"/>
            <a:ext cx="120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六边形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7074196" y="4899836"/>
            <a:ext cx="120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七边形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27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7" grpId="0" animBg="1"/>
      <p:bldP spid="8" grpId="0" animBg="1"/>
      <p:bldP spid="11" grpId="0" animBg="1"/>
      <p:bldP spid="20" grpId="0" animBg="1"/>
      <p:bldP spid="24" grpId="0"/>
      <p:bldP spid="25" grpId="0"/>
      <p:bldP spid="26" grpId="0"/>
      <p:bldP spid="2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779" y="2232838"/>
            <a:ext cx="7355178" cy="157361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三角剖分</a:t>
            </a:r>
            <a:r>
              <a:rPr lang="zh-CN" altLang="en-US" dirty="0" smtClean="0"/>
              <a:t>：通过在凸多边形的内部添加互不相交的对角线，使得多边形被分成若干个不相交的三角形区域。</a:t>
            </a:r>
            <a:endParaRPr lang="en-US" altLang="zh-CN" dirty="0" smtClean="0"/>
          </a:p>
          <a:p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n+1</a:t>
            </a:r>
            <a:r>
              <a:rPr lang="zh-CN" altLang="en-US" dirty="0" smtClean="0"/>
              <a:t>边形三角剖分的方法数。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73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20726" y="5532472"/>
            <a:ext cx="86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148316" y="4141382"/>
            <a:ext cx="622005" cy="1185530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306726" y="4113029"/>
            <a:ext cx="1522226" cy="1094117"/>
            <a:chOff x="3306726" y="4113029"/>
            <a:chExt cx="1522226" cy="1094117"/>
          </a:xfrm>
        </p:grpSpPr>
        <p:sp>
          <p:nvSpPr>
            <p:cNvPr id="7" name="矩形 6"/>
            <p:cNvSpPr/>
            <p:nvPr/>
          </p:nvSpPr>
          <p:spPr>
            <a:xfrm>
              <a:off x="3599122" y="4322135"/>
              <a:ext cx="1057939" cy="59010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06726" y="4113029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626934" y="4113029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26934" y="4837814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06726" y="4837814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620386" y="4332767"/>
            <a:ext cx="1004777" cy="5688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628168" y="4127206"/>
            <a:ext cx="1522226" cy="1094117"/>
            <a:chOff x="3306726" y="4113029"/>
            <a:chExt cx="1522226" cy="1094117"/>
          </a:xfrm>
        </p:grpSpPr>
        <p:sp>
          <p:nvSpPr>
            <p:cNvPr id="29" name="矩形 28"/>
            <p:cNvSpPr/>
            <p:nvPr/>
          </p:nvSpPr>
          <p:spPr>
            <a:xfrm>
              <a:off x="3599122" y="4322135"/>
              <a:ext cx="1057939" cy="59010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06726" y="4113029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26934" y="4113029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26934" y="4837814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6726" y="4837814"/>
              <a:ext cx="202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cxnSp>
        <p:nvCxnSpPr>
          <p:cNvPr id="34" name="直接连接符 33"/>
          <p:cNvCxnSpPr/>
          <p:nvPr/>
        </p:nvCxnSpPr>
        <p:spPr>
          <a:xfrm flipH="1">
            <a:off x="5932968" y="4348716"/>
            <a:ext cx="1036674" cy="574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14777" y="5509435"/>
            <a:ext cx="86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=2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五边形 21"/>
          <p:cNvSpPr/>
          <p:nvPr/>
        </p:nvSpPr>
        <p:spPr>
          <a:xfrm>
            <a:off x="1031358" y="816935"/>
            <a:ext cx="1105786" cy="105313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74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167964" y="2231062"/>
            <a:ext cx="86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=5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42546" y="802749"/>
            <a:ext cx="683412" cy="1067313"/>
            <a:chOff x="2793960" y="2785729"/>
            <a:chExt cx="613318" cy="783455"/>
          </a:xfrm>
        </p:grpSpPr>
        <p:cxnSp>
          <p:nvCxnSpPr>
            <p:cNvPr id="13" name="直接连接符 12"/>
            <p:cNvCxnSpPr>
              <a:endCxn id="22" idx="2"/>
            </p:cNvCxnSpPr>
            <p:nvPr/>
          </p:nvCxnSpPr>
          <p:spPr>
            <a:xfrm flipH="1">
              <a:off x="2793960" y="2785729"/>
              <a:ext cx="305432" cy="783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2" idx="4"/>
            </p:cNvCxnSpPr>
            <p:nvPr/>
          </p:nvCxnSpPr>
          <p:spPr>
            <a:xfrm flipH="1" flipV="1">
              <a:off x="3094077" y="2791046"/>
              <a:ext cx="313201" cy="7781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五边形 34"/>
          <p:cNvSpPr/>
          <p:nvPr/>
        </p:nvSpPr>
        <p:spPr>
          <a:xfrm>
            <a:off x="2511499" y="816935"/>
            <a:ext cx="1105786" cy="105313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正五边形 39"/>
          <p:cNvSpPr/>
          <p:nvPr/>
        </p:nvSpPr>
        <p:spPr>
          <a:xfrm>
            <a:off x="3991640" y="816935"/>
            <a:ext cx="1105786" cy="105313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正五边形 43"/>
          <p:cNvSpPr/>
          <p:nvPr/>
        </p:nvSpPr>
        <p:spPr>
          <a:xfrm>
            <a:off x="5471781" y="816935"/>
            <a:ext cx="1105786" cy="105313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正五边形 47"/>
          <p:cNvSpPr/>
          <p:nvPr/>
        </p:nvSpPr>
        <p:spPr>
          <a:xfrm>
            <a:off x="6951921" y="816935"/>
            <a:ext cx="1105786" cy="105313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4336447">
            <a:off x="2793127" y="859457"/>
            <a:ext cx="683412" cy="1067313"/>
            <a:chOff x="2793960" y="2785729"/>
            <a:chExt cx="613318" cy="783455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793960" y="2785729"/>
              <a:ext cx="305432" cy="783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3094077" y="2791046"/>
              <a:ext cx="313201" cy="7781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8667613">
            <a:off x="4237383" y="916163"/>
            <a:ext cx="683412" cy="1067313"/>
            <a:chOff x="2793960" y="2785729"/>
            <a:chExt cx="613318" cy="783455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2793960" y="2785729"/>
              <a:ext cx="305432" cy="783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 flipV="1">
              <a:off x="3094077" y="2791046"/>
              <a:ext cx="313201" cy="7781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 rot="12964492">
            <a:off x="5644425" y="919707"/>
            <a:ext cx="683412" cy="1067313"/>
            <a:chOff x="2793960" y="2785729"/>
            <a:chExt cx="613318" cy="783455"/>
          </a:xfrm>
        </p:grpSpPr>
        <p:cxnSp>
          <p:nvCxnSpPr>
            <p:cNvPr id="60" name="直接连接符 59"/>
            <p:cNvCxnSpPr/>
            <p:nvPr/>
          </p:nvCxnSpPr>
          <p:spPr>
            <a:xfrm flipH="1">
              <a:off x="2793960" y="2785729"/>
              <a:ext cx="305432" cy="78345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 flipV="1">
              <a:off x="3094077" y="2791046"/>
              <a:ext cx="313201" cy="7781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6951919" y="1219194"/>
            <a:ext cx="1105783" cy="650869"/>
            <a:chOff x="3076887" y="2771491"/>
            <a:chExt cx="359169" cy="1307940"/>
          </a:xfrm>
        </p:grpSpPr>
        <p:cxnSp>
          <p:nvCxnSpPr>
            <p:cNvPr id="63" name="直接连接符 62"/>
            <p:cNvCxnSpPr>
              <a:stCxn id="48" idx="1"/>
              <a:endCxn id="48" idx="4"/>
            </p:cNvCxnSpPr>
            <p:nvPr/>
          </p:nvCxnSpPr>
          <p:spPr>
            <a:xfrm>
              <a:off x="3076887" y="2771493"/>
              <a:ext cx="290574" cy="13079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48" idx="5"/>
              <a:endCxn id="48" idx="1"/>
            </p:cNvCxnSpPr>
            <p:nvPr/>
          </p:nvCxnSpPr>
          <p:spPr>
            <a:xfrm flipH="1">
              <a:off x="3076887" y="2771491"/>
              <a:ext cx="3591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446568" y="3163177"/>
            <a:ext cx="1084521" cy="933902"/>
            <a:chOff x="457200" y="2824707"/>
            <a:chExt cx="1084521" cy="933902"/>
          </a:xfrm>
        </p:grpSpPr>
        <p:sp>
          <p:nvSpPr>
            <p:cNvPr id="71" name="六边形 70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 flipH="1">
              <a:off x="457200" y="2824707"/>
              <a:ext cx="851012" cy="4687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662223" y="3163177"/>
            <a:ext cx="1084521" cy="933902"/>
            <a:chOff x="457200" y="2824707"/>
            <a:chExt cx="1084521" cy="933902"/>
          </a:xfrm>
        </p:grpSpPr>
        <p:sp>
          <p:nvSpPr>
            <p:cNvPr id="83" name="六边形 82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 flipH="1">
              <a:off x="457200" y="2824707"/>
              <a:ext cx="851012" cy="4687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2877878" y="3163177"/>
            <a:ext cx="1084521" cy="933902"/>
            <a:chOff x="457200" y="2824707"/>
            <a:chExt cx="1084521" cy="933902"/>
          </a:xfrm>
        </p:grpSpPr>
        <p:sp>
          <p:nvSpPr>
            <p:cNvPr id="89" name="六边形 88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457200" y="2824707"/>
              <a:ext cx="851012" cy="4687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4093533" y="3163177"/>
            <a:ext cx="1084521" cy="933902"/>
            <a:chOff x="457200" y="2824707"/>
            <a:chExt cx="1084521" cy="933902"/>
          </a:xfrm>
        </p:grpSpPr>
        <p:sp>
          <p:nvSpPr>
            <p:cNvPr id="95" name="六边形 94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 flipH="1">
              <a:off x="457200" y="2824707"/>
              <a:ext cx="851012" cy="4687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5309188" y="3163177"/>
            <a:ext cx="1084521" cy="933902"/>
            <a:chOff x="457200" y="2824707"/>
            <a:chExt cx="1084521" cy="933902"/>
          </a:xfrm>
        </p:grpSpPr>
        <p:sp>
          <p:nvSpPr>
            <p:cNvPr id="98" name="六边形 97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 flipH="1">
              <a:off x="457200" y="2824707"/>
              <a:ext cx="851012" cy="46872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6524843" y="3160527"/>
            <a:ext cx="1079205" cy="936552"/>
            <a:chOff x="7901761" y="2909776"/>
            <a:chExt cx="1079205" cy="936552"/>
          </a:xfrm>
        </p:grpSpPr>
        <p:sp>
          <p:nvSpPr>
            <p:cNvPr id="118" name="六边形 117"/>
            <p:cNvSpPr/>
            <p:nvPr/>
          </p:nvSpPr>
          <p:spPr>
            <a:xfrm>
              <a:off x="7901761" y="2909776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/>
            <p:cNvCxnSpPr>
              <a:endCxn id="118" idx="2"/>
            </p:cNvCxnSpPr>
            <p:nvPr/>
          </p:nvCxnSpPr>
          <p:spPr>
            <a:xfrm flipH="1">
              <a:off x="8134348" y="2918637"/>
              <a:ext cx="4876" cy="921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18" idx="5"/>
            </p:cNvCxnSpPr>
            <p:nvPr/>
          </p:nvCxnSpPr>
          <p:spPr>
            <a:xfrm flipH="1">
              <a:off x="8123273" y="2909776"/>
              <a:ext cx="625106" cy="93655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7735185" y="3160527"/>
            <a:ext cx="1079205" cy="936552"/>
            <a:chOff x="7901761" y="2909776"/>
            <a:chExt cx="1079205" cy="936552"/>
          </a:xfrm>
        </p:grpSpPr>
        <p:sp>
          <p:nvSpPr>
            <p:cNvPr id="127" name="六边形 126"/>
            <p:cNvSpPr/>
            <p:nvPr/>
          </p:nvSpPr>
          <p:spPr>
            <a:xfrm>
              <a:off x="7901761" y="2909776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连接符 127"/>
            <p:cNvCxnSpPr>
              <a:endCxn id="127" idx="2"/>
            </p:cNvCxnSpPr>
            <p:nvPr/>
          </p:nvCxnSpPr>
          <p:spPr>
            <a:xfrm flipH="1">
              <a:off x="8134348" y="2918637"/>
              <a:ext cx="4876" cy="921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7" idx="5"/>
            </p:cNvCxnSpPr>
            <p:nvPr/>
          </p:nvCxnSpPr>
          <p:spPr>
            <a:xfrm flipH="1">
              <a:off x="8123273" y="2909776"/>
              <a:ext cx="625106" cy="93655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435932" y="4467446"/>
            <a:ext cx="1079205" cy="930349"/>
            <a:chOff x="7901761" y="2909776"/>
            <a:chExt cx="1079205" cy="930349"/>
          </a:xfrm>
        </p:grpSpPr>
        <p:sp>
          <p:nvSpPr>
            <p:cNvPr id="50" name="六边形 49"/>
            <p:cNvSpPr/>
            <p:nvPr/>
          </p:nvSpPr>
          <p:spPr>
            <a:xfrm>
              <a:off x="7901761" y="2909776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endCxn id="50" idx="1"/>
            </p:cNvCxnSpPr>
            <p:nvPr/>
          </p:nvCxnSpPr>
          <p:spPr>
            <a:xfrm>
              <a:off x="8139224" y="2918637"/>
              <a:ext cx="609155" cy="921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50" idx="5"/>
              <a:endCxn id="50" idx="1"/>
            </p:cNvCxnSpPr>
            <p:nvPr/>
          </p:nvCxnSpPr>
          <p:spPr>
            <a:xfrm>
              <a:off x="8748379" y="2909776"/>
              <a:ext cx="0" cy="9303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1658086" y="4467446"/>
            <a:ext cx="1079205" cy="930349"/>
            <a:chOff x="7901761" y="2909776"/>
            <a:chExt cx="1079205" cy="930349"/>
          </a:xfrm>
        </p:grpSpPr>
        <p:sp>
          <p:nvSpPr>
            <p:cNvPr id="66" name="六边形 65"/>
            <p:cNvSpPr/>
            <p:nvPr/>
          </p:nvSpPr>
          <p:spPr>
            <a:xfrm>
              <a:off x="7901761" y="2909776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endCxn id="66" idx="1"/>
            </p:cNvCxnSpPr>
            <p:nvPr/>
          </p:nvCxnSpPr>
          <p:spPr>
            <a:xfrm>
              <a:off x="8139224" y="2918637"/>
              <a:ext cx="609155" cy="921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66" idx="5"/>
              <a:endCxn id="66" idx="1"/>
            </p:cNvCxnSpPr>
            <p:nvPr/>
          </p:nvCxnSpPr>
          <p:spPr>
            <a:xfrm>
              <a:off x="8748379" y="2909776"/>
              <a:ext cx="0" cy="93034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2880240" y="4467446"/>
            <a:ext cx="1079205" cy="930349"/>
            <a:chOff x="462516" y="2828260"/>
            <a:chExt cx="1079205" cy="930349"/>
          </a:xfrm>
        </p:grpSpPr>
        <p:sp>
          <p:nvSpPr>
            <p:cNvPr id="70" name="六边形 69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/>
            <p:cNvCxnSpPr>
              <a:endCxn id="70" idx="0"/>
            </p:cNvCxnSpPr>
            <p:nvPr/>
          </p:nvCxnSpPr>
          <p:spPr>
            <a:xfrm>
              <a:off x="689786" y="2838893"/>
              <a:ext cx="851935" cy="4545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4102394" y="4467446"/>
            <a:ext cx="1079205" cy="930349"/>
            <a:chOff x="462516" y="2828260"/>
            <a:chExt cx="1079205" cy="930349"/>
          </a:xfrm>
        </p:grpSpPr>
        <p:sp>
          <p:nvSpPr>
            <p:cNvPr id="78" name="六边形 77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endCxn id="78" idx="0"/>
            </p:cNvCxnSpPr>
            <p:nvPr/>
          </p:nvCxnSpPr>
          <p:spPr>
            <a:xfrm>
              <a:off x="689786" y="2838893"/>
              <a:ext cx="851935" cy="4545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5324548" y="4467446"/>
            <a:ext cx="1079205" cy="930349"/>
            <a:chOff x="462516" y="2828260"/>
            <a:chExt cx="1079205" cy="930349"/>
          </a:xfrm>
        </p:grpSpPr>
        <p:sp>
          <p:nvSpPr>
            <p:cNvPr id="85" name="六边形 84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/>
            <p:cNvCxnSpPr>
              <a:endCxn id="85" idx="0"/>
            </p:cNvCxnSpPr>
            <p:nvPr/>
          </p:nvCxnSpPr>
          <p:spPr>
            <a:xfrm>
              <a:off x="689786" y="2838893"/>
              <a:ext cx="851935" cy="4545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6546702" y="4467446"/>
            <a:ext cx="1079205" cy="930349"/>
            <a:chOff x="462516" y="2828260"/>
            <a:chExt cx="1079205" cy="930349"/>
          </a:xfrm>
        </p:grpSpPr>
        <p:sp>
          <p:nvSpPr>
            <p:cNvPr id="91" name="六边形 90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/>
            <p:cNvCxnSpPr>
              <a:endCxn id="91" idx="0"/>
            </p:cNvCxnSpPr>
            <p:nvPr/>
          </p:nvCxnSpPr>
          <p:spPr>
            <a:xfrm>
              <a:off x="689786" y="2838893"/>
              <a:ext cx="851935" cy="4545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7768856" y="4467446"/>
            <a:ext cx="1079205" cy="930349"/>
            <a:chOff x="462516" y="2828260"/>
            <a:chExt cx="1079205" cy="930349"/>
          </a:xfrm>
        </p:grpSpPr>
        <p:sp>
          <p:nvSpPr>
            <p:cNvPr id="100" name="六边形 99"/>
            <p:cNvSpPr/>
            <p:nvPr/>
          </p:nvSpPr>
          <p:spPr>
            <a:xfrm>
              <a:off x="462516" y="2828260"/>
              <a:ext cx="1079205" cy="930349"/>
            </a:xfrm>
            <a:prstGeom prst="hexag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>
              <a:endCxn id="100" idx="0"/>
            </p:cNvCxnSpPr>
            <p:nvPr/>
          </p:nvCxnSpPr>
          <p:spPr>
            <a:xfrm>
              <a:off x="689786" y="2838893"/>
              <a:ext cx="851935" cy="4545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684470" y="3182668"/>
            <a:ext cx="614033" cy="914409"/>
            <a:chOff x="2561891" y="2785729"/>
            <a:chExt cx="551055" cy="671217"/>
          </a:xfrm>
        </p:grpSpPr>
        <p:cxnSp>
          <p:nvCxnSpPr>
            <p:cNvPr id="104" name="直接连接符 103"/>
            <p:cNvCxnSpPr>
              <a:endCxn id="71" idx="2"/>
            </p:cNvCxnSpPr>
            <p:nvPr/>
          </p:nvCxnSpPr>
          <p:spPr>
            <a:xfrm flipH="1">
              <a:off x="2561891" y="2785729"/>
              <a:ext cx="537502" cy="6712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71" idx="1"/>
            </p:cNvCxnSpPr>
            <p:nvPr/>
          </p:nvCxnSpPr>
          <p:spPr>
            <a:xfrm flipH="1" flipV="1">
              <a:off x="3094077" y="2791046"/>
              <a:ext cx="18869" cy="6659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 rot="3384329">
            <a:off x="1867312" y="3257314"/>
            <a:ext cx="784754" cy="914409"/>
            <a:chOff x="2561891" y="2785729"/>
            <a:chExt cx="704266" cy="671217"/>
          </a:xfrm>
        </p:grpSpPr>
        <p:cxnSp>
          <p:nvCxnSpPr>
            <p:cNvPr id="107" name="直接连接符 106"/>
            <p:cNvCxnSpPr/>
            <p:nvPr/>
          </p:nvCxnSpPr>
          <p:spPr>
            <a:xfrm flipH="1">
              <a:off x="2561891" y="2785729"/>
              <a:ext cx="537502" cy="6712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83" idx="2"/>
            </p:cNvCxnSpPr>
            <p:nvPr/>
          </p:nvCxnSpPr>
          <p:spPr>
            <a:xfrm rot="18215671" flipV="1">
              <a:off x="2747495" y="2935418"/>
              <a:ext cx="620547" cy="4167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 rot="6920447">
            <a:off x="2893880" y="3159861"/>
            <a:ext cx="1080719" cy="834495"/>
            <a:chOff x="2304135" y="2833125"/>
            <a:chExt cx="969875" cy="612556"/>
          </a:xfrm>
        </p:grpSpPr>
        <p:cxnSp>
          <p:nvCxnSpPr>
            <p:cNvPr id="110" name="直接连接符 109"/>
            <p:cNvCxnSpPr>
              <a:endCxn id="89" idx="5"/>
            </p:cNvCxnSpPr>
            <p:nvPr/>
          </p:nvCxnSpPr>
          <p:spPr>
            <a:xfrm rot="14679553" flipV="1">
              <a:off x="2718067" y="2512080"/>
              <a:ext cx="5953" cy="8338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89" idx="3"/>
            </p:cNvCxnSpPr>
            <p:nvPr/>
          </p:nvCxnSpPr>
          <p:spPr>
            <a:xfrm rot="14679553">
              <a:off x="2763349" y="2935020"/>
              <a:ext cx="612556" cy="4087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 rot="11321899">
            <a:off x="4333914" y="3172343"/>
            <a:ext cx="879081" cy="927836"/>
            <a:chOff x="2387500" y="2829900"/>
            <a:chExt cx="788919" cy="681073"/>
          </a:xfrm>
        </p:grpSpPr>
        <p:cxnSp>
          <p:nvCxnSpPr>
            <p:cNvPr id="113" name="直接连接符 112"/>
            <p:cNvCxnSpPr>
              <a:endCxn id="95" idx="0"/>
            </p:cNvCxnSpPr>
            <p:nvPr/>
          </p:nvCxnSpPr>
          <p:spPr>
            <a:xfrm rot="10278101" flipV="1">
              <a:off x="2387500" y="2830012"/>
              <a:ext cx="748017" cy="3442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0278101" flipH="1">
              <a:off x="2643373" y="2829900"/>
              <a:ext cx="533046" cy="6810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 rot="16200000">
            <a:off x="5622849" y="3326218"/>
            <a:ext cx="465178" cy="1076547"/>
            <a:chOff x="2683147" y="2785730"/>
            <a:chExt cx="417467" cy="790233"/>
          </a:xfrm>
        </p:grpSpPr>
        <p:cxnSp>
          <p:nvCxnSpPr>
            <p:cNvPr id="116" name="直接连接符 115"/>
            <p:cNvCxnSpPr>
              <a:endCxn id="98" idx="1"/>
            </p:cNvCxnSpPr>
            <p:nvPr/>
          </p:nvCxnSpPr>
          <p:spPr>
            <a:xfrm rot="5400000">
              <a:off x="2581518" y="2887359"/>
              <a:ext cx="619504" cy="4162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98" idx="0"/>
            </p:cNvCxnSpPr>
            <p:nvPr/>
          </p:nvCxnSpPr>
          <p:spPr>
            <a:xfrm rot="5400000" flipH="1">
              <a:off x="2704887" y="3180236"/>
              <a:ext cx="784918" cy="65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>
            <a:endCxn id="118" idx="1"/>
          </p:cNvCxnSpPr>
          <p:nvPr/>
        </p:nvCxnSpPr>
        <p:spPr>
          <a:xfrm>
            <a:off x="7358138" y="3180897"/>
            <a:ext cx="13323" cy="909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endCxn id="127" idx="2"/>
          </p:cNvCxnSpPr>
          <p:nvPr/>
        </p:nvCxnSpPr>
        <p:spPr>
          <a:xfrm flipH="1">
            <a:off x="7967772" y="3620375"/>
            <a:ext cx="839938" cy="470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73803" y="4492246"/>
            <a:ext cx="13323" cy="909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66" idx="1"/>
          </p:cNvCxnSpPr>
          <p:nvPr/>
        </p:nvCxnSpPr>
        <p:spPr>
          <a:xfrm flipH="1" flipV="1">
            <a:off x="1658679" y="4928191"/>
            <a:ext cx="846025" cy="469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/>
          <p:cNvGrpSpPr/>
          <p:nvPr/>
        </p:nvGrpSpPr>
        <p:grpSpPr>
          <a:xfrm>
            <a:off x="3112829" y="4483384"/>
            <a:ext cx="614031" cy="914412"/>
            <a:chOff x="3087232" y="2785729"/>
            <a:chExt cx="551053" cy="671219"/>
          </a:xfrm>
        </p:grpSpPr>
        <p:cxnSp>
          <p:nvCxnSpPr>
            <p:cNvPr id="131" name="直接连接符 130"/>
            <p:cNvCxnSpPr>
              <a:endCxn id="70" idx="2"/>
            </p:cNvCxnSpPr>
            <p:nvPr/>
          </p:nvCxnSpPr>
          <p:spPr>
            <a:xfrm flipH="1">
              <a:off x="3087232" y="2785729"/>
              <a:ext cx="12162" cy="6712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70" idx="1"/>
            </p:cNvCxnSpPr>
            <p:nvPr/>
          </p:nvCxnSpPr>
          <p:spPr>
            <a:xfrm flipH="1" flipV="1">
              <a:off x="3094080" y="2791046"/>
              <a:ext cx="544205" cy="665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 rot="6825343">
            <a:off x="6589901" y="4504223"/>
            <a:ext cx="944715" cy="850699"/>
            <a:chOff x="2417917" y="2834152"/>
            <a:chExt cx="847821" cy="624451"/>
          </a:xfrm>
        </p:grpSpPr>
        <p:cxnSp>
          <p:nvCxnSpPr>
            <p:cNvPr id="134" name="直接连接符 133"/>
            <p:cNvCxnSpPr>
              <a:endCxn id="91" idx="4"/>
            </p:cNvCxnSpPr>
            <p:nvPr/>
          </p:nvCxnSpPr>
          <p:spPr>
            <a:xfrm rot="14774657" flipH="1" flipV="1">
              <a:off x="2605495" y="2715388"/>
              <a:ext cx="452938" cy="8280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91" idx="3"/>
            </p:cNvCxnSpPr>
            <p:nvPr/>
          </p:nvCxnSpPr>
          <p:spPr>
            <a:xfrm rot="14774657">
              <a:off x="2742398" y="2935264"/>
              <a:ext cx="624451" cy="4222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/>
          <p:nvPr/>
        </p:nvGrpSpPr>
        <p:grpSpPr>
          <a:xfrm rot="3405930">
            <a:off x="7984447" y="4555446"/>
            <a:ext cx="776083" cy="926810"/>
            <a:chOff x="2561891" y="2785729"/>
            <a:chExt cx="696484" cy="680320"/>
          </a:xfrm>
        </p:grpSpPr>
        <p:cxnSp>
          <p:nvCxnSpPr>
            <p:cNvPr id="137" name="直接连接符 136"/>
            <p:cNvCxnSpPr/>
            <p:nvPr/>
          </p:nvCxnSpPr>
          <p:spPr>
            <a:xfrm flipH="1">
              <a:off x="2561891" y="2785729"/>
              <a:ext cx="537502" cy="6712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00" idx="2"/>
            </p:cNvCxnSpPr>
            <p:nvPr/>
          </p:nvCxnSpPr>
          <p:spPr>
            <a:xfrm rot="18194070" flipV="1">
              <a:off x="2735634" y="2943308"/>
              <a:ext cx="634896" cy="4105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 rot="16200000">
            <a:off x="4410977" y="4627173"/>
            <a:ext cx="474446" cy="1066802"/>
            <a:chOff x="2673608" y="2785730"/>
            <a:chExt cx="425785" cy="783080"/>
          </a:xfrm>
        </p:grpSpPr>
        <p:cxnSp>
          <p:nvCxnSpPr>
            <p:cNvPr id="140" name="直接连接符 139"/>
            <p:cNvCxnSpPr>
              <a:endCxn id="78" idx="1"/>
            </p:cNvCxnSpPr>
            <p:nvPr/>
          </p:nvCxnSpPr>
          <p:spPr>
            <a:xfrm rot="5400000">
              <a:off x="2580325" y="2879013"/>
              <a:ext cx="612352" cy="425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78" idx="0"/>
            </p:cNvCxnSpPr>
            <p:nvPr/>
          </p:nvCxnSpPr>
          <p:spPr>
            <a:xfrm rot="5400000" flipH="1" flipV="1">
              <a:off x="2703693" y="3178425"/>
              <a:ext cx="777764" cy="30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/>
          <p:cNvGrpSpPr/>
          <p:nvPr/>
        </p:nvGrpSpPr>
        <p:grpSpPr>
          <a:xfrm rot="11763232">
            <a:off x="5540182" y="4587671"/>
            <a:ext cx="893008" cy="934568"/>
            <a:chOff x="2429330" y="2775281"/>
            <a:chExt cx="801418" cy="686015"/>
          </a:xfrm>
        </p:grpSpPr>
        <p:cxnSp>
          <p:nvCxnSpPr>
            <p:cNvPr id="143" name="直接连接符 142"/>
            <p:cNvCxnSpPr>
              <a:endCxn id="85" idx="0"/>
            </p:cNvCxnSpPr>
            <p:nvPr/>
          </p:nvCxnSpPr>
          <p:spPr>
            <a:xfrm rot="9836768" flipV="1">
              <a:off x="2429330" y="2875274"/>
              <a:ext cx="740811" cy="3367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85" idx="4"/>
            </p:cNvCxnSpPr>
            <p:nvPr/>
          </p:nvCxnSpPr>
          <p:spPr>
            <a:xfrm rot="9836768">
              <a:off x="3209635" y="2775281"/>
              <a:ext cx="21113" cy="6860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4224671" y="5647657"/>
            <a:ext cx="121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=14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/>
      <p:bldP spid="35" grpId="0" animBg="1"/>
      <p:bldP spid="40" grpId="0" animBg="1"/>
      <p:bldP spid="44" grpId="0" animBg="1"/>
      <p:bldP spid="48" grpId="0" animBg="1"/>
      <p:bldP spid="14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计数公式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307812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定理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/>
              <a:t>设</a:t>
            </a:r>
            <a:r>
              <a:rPr lang="en-US" altLang="zh-CN" dirty="0" err="1" smtClean="0">
                <a:solidFill>
                  <a:srgbClr val="0000FF"/>
                </a:solidFill>
              </a:rPr>
              <a:t>h</a:t>
            </a:r>
            <a:r>
              <a:rPr lang="en-US" altLang="zh-CN" baseline="-25000" dirty="0" err="1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/>
              <a:t>表示在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条边的凸多边形内部插入</a:t>
            </a:r>
            <a:r>
              <a:rPr lang="zh-CN" altLang="en-US" dirty="0"/>
              <a:t>互</a:t>
            </a:r>
            <a:r>
              <a:rPr lang="zh-CN" altLang="en-US" dirty="0" smtClean="0"/>
              <a:t>不相交的对角线将其分成三角形区域的方法数。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</a:t>
            </a:r>
            <a:r>
              <a:rPr lang="zh-CN" altLang="en-US" dirty="0" smtClean="0"/>
              <a:t>。则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zh-CN" altLang="en-US" dirty="0" smtClean="0"/>
              <a:t>满足递推关系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= 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n-1</a:t>
            </a:r>
            <a:r>
              <a:rPr lang="en-US" altLang="zh-CN" dirty="0" smtClean="0"/>
              <a:t> + h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n-2</a:t>
            </a:r>
            <a:r>
              <a:rPr lang="en-US" altLang="zh-CN" dirty="0" smtClean="0"/>
              <a:t> +···+h</a:t>
            </a:r>
            <a:r>
              <a:rPr lang="en-US" altLang="zh-CN" baseline="-25000" dirty="0"/>
              <a:t>n-1</a:t>
            </a:r>
            <a:r>
              <a:rPr lang="en-US" altLang="zh-CN" dirty="0" smtClean="0"/>
              <a:t>h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      (n≥2)</a:t>
            </a:r>
          </a:p>
          <a:p>
            <a:pPr marL="0" indent="0">
              <a:buNone/>
            </a:pPr>
            <a:r>
              <a:rPr lang="zh-CN" altLang="en-US" dirty="0" smtClean="0"/>
              <a:t>且该递推关系的解是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801678" y="5417289"/>
                <a:ext cx="390746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>
                    <a:latin typeface="Cambria Math" panose="02040503050406030204" pitchFamily="18" charset="0"/>
                  </a:rPr>
                  <a:t>      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≥1)</a:t>
                </a:r>
                <a:endParaRPr lang="zh-CN" altLang="en-US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78" y="5417289"/>
                <a:ext cx="3907466" cy="7454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362" y="754911"/>
            <a:ext cx="1145764" cy="56352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证明：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76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72338" y="818708"/>
            <a:ext cx="216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Cambria Math" panose="02040503050406030204" pitchFamily="18" charset="0"/>
              </a:rPr>
              <a:t>定义</a:t>
            </a:r>
            <a:r>
              <a:rPr lang="en-US" altLang="zh-CN" sz="2400" b="1" dirty="0">
                <a:solidFill>
                  <a:prstClr val="black"/>
                </a:solidFill>
                <a:latin typeface="Cambria Math" panose="02040503050406030204" pitchFamily="18" charset="0"/>
              </a:rPr>
              <a:t>h</a:t>
            </a:r>
            <a:r>
              <a:rPr lang="en-US" altLang="zh-CN" sz="2400" b="1" baseline="-25000" dirty="0">
                <a:solidFill>
                  <a:prstClr val="black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latin typeface="Cambria Math" panose="02040503050406030204" pitchFamily="18" charset="0"/>
              </a:rPr>
              <a:t>=1</a:t>
            </a:r>
            <a:r>
              <a:rPr lang="zh-CN" altLang="en-US" sz="2400" b="1" dirty="0">
                <a:solidFill>
                  <a:prstClr val="black"/>
                </a:solidFill>
                <a:latin typeface="Cambria Math" panose="02040503050406030204" pitchFamily="18" charset="0"/>
              </a:rPr>
              <a:t>。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167963" y="675167"/>
            <a:ext cx="10632" cy="893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203401" y="673394"/>
            <a:ext cx="10632" cy="893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2882" y="1779182"/>
            <a:ext cx="423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下面考虑证明递推公式。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058" y="2356886"/>
            <a:ext cx="7775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任意选取</a:t>
            </a:r>
            <a:r>
              <a:rPr lang="en-US" altLang="zh-CN" sz="24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n+1</a:t>
            </a:r>
            <a:r>
              <a:rPr lang="zh-CN" altLang="en-US" sz="24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边形的一条边，作为</a:t>
            </a:r>
            <a:r>
              <a:rPr lang="zh-CN" altLang="en-US" sz="2400" b="1" dirty="0" smtClean="0">
                <a:solidFill>
                  <a:srgbClr val="0000FF"/>
                </a:solidFill>
                <a:latin typeface="Cambria Math" panose="02040503050406030204" pitchFamily="18" charset="0"/>
              </a:rPr>
              <a:t>基边</a:t>
            </a:r>
            <a:r>
              <a:rPr lang="zh-CN" altLang="en-US" sz="2400" b="1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。我们从基边的两个端点出发，同时向另一个顶点作两条对角线，形成一个以基边作为底边的三角形。</a:t>
            </a:r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72880" y="3616842"/>
            <a:ext cx="4699589" cy="2752798"/>
            <a:chOff x="1775638" y="3563679"/>
            <a:chExt cx="4699589" cy="2752798"/>
          </a:xfrm>
        </p:grpSpPr>
        <p:sp>
          <p:nvSpPr>
            <p:cNvPr id="17" name="十边形 16"/>
            <p:cNvSpPr/>
            <p:nvPr/>
          </p:nvSpPr>
          <p:spPr>
            <a:xfrm>
              <a:off x="2094613" y="3891515"/>
              <a:ext cx="4189228" cy="1993605"/>
            </a:xfrm>
            <a:prstGeom prst="decagon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179675" y="5459819"/>
              <a:ext cx="28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840818" y="5495261"/>
              <a:ext cx="63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276601" y="3563679"/>
              <a:ext cx="28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75638" y="4736805"/>
              <a:ext cx="281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44656" y="5947145"/>
              <a:ext cx="3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80908" y="5918791"/>
              <a:ext cx="66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n+1</a:t>
              </a:r>
              <a:endParaRPr lang="zh-CN" altLang="en-US" dirty="0"/>
            </a:p>
          </p:txBody>
        </p:sp>
      </p:grpSp>
      <p:sp>
        <p:nvSpPr>
          <p:cNvPr id="18" name="直角三角形 17"/>
          <p:cNvSpPr/>
          <p:nvPr/>
        </p:nvSpPr>
        <p:spPr>
          <a:xfrm>
            <a:off x="2743199" y="3955312"/>
            <a:ext cx="1265275" cy="1988289"/>
          </a:xfrm>
          <a:prstGeom prst="rtTriangle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961168" y="5970182"/>
            <a:ext cx="7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基边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842978" y="4533014"/>
            <a:ext cx="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</a:t>
            </a:r>
            <a:r>
              <a:rPr lang="en-US" altLang="zh-CN" b="1" baseline="-25000" dirty="0" smtClean="0"/>
              <a:t>1</a:t>
            </a:r>
            <a:endParaRPr lang="zh-CN" altLang="en-US" b="1" baseline="-25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607291" y="4983126"/>
            <a:ext cx="11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k+1</a:t>
            </a:r>
            <a:r>
              <a:rPr lang="zh-CN" altLang="en-US" b="1" dirty="0" smtClean="0"/>
              <a:t>条边</a:t>
            </a:r>
            <a:endParaRPr lang="zh-CN" altLang="en-US" b="1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808229" y="4520609"/>
            <a:ext cx="49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</a:t>
            </a:r>
            <a:r>
              <a:rPr lang="en-US" altLang="zh-CN" b="1" baseline="-25000" dirty="0" smtClean="0"/>
              <a:t>2</a:t>
            </a:r>
            <a:endParaRPr lang="zh-CN" altLang="en-US" b="1" baseline="-25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732030" y="4986670"/>
            <a:ext cx="146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n-k+1</a:t>
            </a:r>
            <a:r>
              <a:rPr lang="zh-CN" altLang="en-US" b="1" dirty="0" smtClean="0"/>
              <a:t>条边</a:t>
            </a:r>
            <a:endParaRPr lang="zh-CN" altLang="en-US" b="1" baseline="-25000" dirty="0"/>
          </a:p>
        </p:txBody>
      </p:sp>
      <p:sp>
        <p:nvSpPr>
          <p:cNvPr id="31" name="矩形 30"/>
          <p:cNvSpPr/>
          <p:nvPr/>
        </p:nvSpPr>
        <p:spPr>
          <a:xfrm>
            <a:off x="5587410" y="4562495"/>
            <a:ext cx="3460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l-GR" altLang="zh-CN" sz="2400" b="1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altLang="zh-CN" sz="2400" b="1" baseline="-2500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k=1</a:t>
            </a:r>
            <a:r>
              <a:rPr lang="en-US" altLang="zh-CN" sz="2400" b="1" baseline="3000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400" b="1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sz="2400" b="1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n-k</a:t>
            </a:r>
            <a:r>
              <a:rPr lang="en-US" altLang="zh-CN" sz="2400" b="1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n≥2)</a:t>
            </a:r>
            <a:endParaRPr lang="zh-CN" altLang="en-US" sz="2400" b="1" dirty="0">
              <a:solidFill>
                <a:srgbClr val="0000FF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8" grpId="0" animBg="1"/>
      <p:bldP spid="26" grpId="0"/>
      <p:bldP spid="27" grpId="0"/>
      <p:bldP spid="28" grpId="0"/>
      <p:bldP spid="29" grpId="0"/>
      <p:bldP spid="3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77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5545" y="802759"/>
            <a:ext cx="747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1CADE4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latin typeface="Cambria Math" panose="02040503050406030204" pitchFamily="18" charset="0"/>
              </a:rPr>
              <a:t>接下来求解递归公式     </a:t>
            </a:r>
            <a:r>
              <a:rPr lang="en-US" altLang="zh-CN" sz="24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l-GR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k=1</a:t>
            </a:r>
            <a:r>
              <a:rPr lang="en-US" altLang="zh-CN" sz="2400" b="1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n-k       </a:t>
            </a:r>
            <a:r>
              <a:rPr lang="en-US" altLang="zh-CN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n≥2)</a:t>
            </a:r>
            <a: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sz="2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400" b="1" dirty="0" smtClean="0">
                <a:latin typeface="Cambria Math" panose="02040503050406030204" pitchFamily="18" charset="0"/>
              </a:rPr>
              <a:t>初值                                     </a:t>
            </a:r>
            <a:r>
              <a:rPr lang="en-US" altLang="zh-CN" sz="2400" b="1" dirty="0" smtClean="0">
                <a:latin typeface="Cambria Math" panose="02040503050406030204" pitchFamily="18" charset="0"/>
              </a:rPr>
              <a:t>h</a:t>
            </a:r>
            <a:r>
              <a:rPr lang="en-US" altLang="zh-CN" sz="2400" b="1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sz="2400" b="1" dirty="0" smtClean="0">
                <a:latin typeface="Cambria Math" panose="02040503050406030204" pitchFamily="18" charset="0"/>
              </a:rPr>
              <a:t>=1</a:t>
            </a:r>
            <a:r>
              <a:rPr lang="zh-CN" altLang="en-US" sz="2400" b="1" dirty="0">
                <a:latin typeface="Cambria Math" panose="02040503050406030204" pitchFamily="18" charset="0"/>
              </a:rPr>
              <a:t>。</a:t>
            </a: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858613" y="1746927"/>
            <a:ext cx="3793131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令  </a:t>
            </a:r>
            <a:r>
              <a:rPr lang="en-US" altLang="zh-CN" sz="2200" dirty="0" smtClean="0">
                <a:solidFill>
                  <a:srgbClr val="2683C6"/>
                </a:solidFill>
              </a:rPr>
              <a:t>g(x)  = </a:t>
            </a:r>
            <a:r>
              <a:rPr lang="el-GR" altLang="zh-CN" sz="2200" dirty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1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dirty="0" smtClean="0">
                <a:solidFill>
                  <a:schemeClr val="accent2"/>
                </a:solidFill>
              </a:rPr>
              <a:t>，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835577" y="2282099"/>
            <a:ext cx="4379694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则  </a:t>
            </a:r>
            <a:r>
              <a:rPr lang="en-US" altLang="zh-CN" sz="2200" dirty="0" smtClean="0">
                <a:solidFill>
                  <a:srgbClr val="2683C6"/>
                </a:solidFill>
              </a:rPr>
              <a:t>g(x)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 = </a:t>
            </a:r>
            <a:r>
              <a:rPr lang="el-GR" altLang="zh-CN" sz="2200" dirty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2 </a:t>
            </a:r>
            <a:r>
              <a:rPr lang="el-GR" altLang="zh-CN" sz="2200" dirty="0" smtClean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k=1</a:t>
            </a:r>
            <a:r>
              <a:rPr lang="en-US" altLang="zh-CN" sz="2200" baseline="30000" dirty="0" smtClean="0">
                <a:solidFill>
                  <a:schemeClr val="accent2"/>
                </a:solidFill>
              </a:rPr>
              <a:t>n-1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-k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4624312" y="2280326"/>
            <a:ext cx="159573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l-GR" altLang="zh-CN" sz="2200" dirty="0">
                <a:solidFill>
                  <a:schemeClr val="accent2"/>
                </a:solidFill>
              </a:rPr>
              <a:t>Σ</a:t>
            </a:r>
            <a:r>
              <a:rPr lang="en-US" altLang="zh-CN" sz="2200" baseline="-25000" dirty="0">
                <a:solidFill>
                  <a:schemeClr val="accent2"/>
                </a:solidFill>
              </a:rPr>
              <a:t>n ≥ 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2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h</a:t>
            </a:r>
            <a:r>
              <a:rPr lang="en-US" altLang="zh-CN" sz="2200" baseline="-25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x</a:t>
            </a:r>
            <a:r>
              <a:rPr lang="en-US" altLang="zh-CN" sz="2200" baseline="30000" dirty="0" err="1" smtClean="0">
                <a:solidFill>
                  <a:schemeClr val="accent2"/>
                </a:solidFill>
              </a:rPr>
              <a:t>n</a:t>
            </a:r>
            <a:r>
              <a:rPr lang="en-US" altLang="zh-CN" sz="2200" dirty="0" smtClean="0">
                <a:solidFill>
                  <a:schemeClr val="accent2"/>
                </a:solidFill>
              </a:rPr>
              <a:t> 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6169577" y="2310452"/>
            <a:ext cx="2161033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 smtClean="0">
                <a:solidFill>
                  <a:schemeClr val="accent2"/>
                </a:solidFill>
              </a:rPr>
              <a:t>g(x) – h</a:t>
            </a:r>
            <a:r>
              <a:rPr lang="en-US" altLang="zh-CN" sz="2200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sz="2200" dirty="0" smtClean="0">
                <a:solidFill>
                  <a:schemeClr val="accent2"/>
                </a:solidFill>
              </a:rPr>
              <a:t>x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828489" y="2923597"/>
            <a:ext cx="3360739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rgbClr val="2683C6"/>
                </a:solidFill>
              </a:rPr>
              <a:t>于是</a:t>
            </a:r>
            <a:r>
              <a:rPr lang="zh-CN" altLang="en-US" sz="2200" dirty="0" smtClean="0">
                <a:solidFill>
                  <a:srgbClr val="2683C6"/>
                </a:solidFill>
              </a:rPr>
              <a:t>  </a:t>
            </a:r>
            <a:r>
              <a:rPr lang="en-US" altLang="zh-CN" sz="2200" dirty="0" smtClean="0">
                <a:solidFill>
                  <a:srgbClr val="2683C6"/>
                </a:solidFill>
              </a:rPr>
              <a:t>g(x)</a:t>
            </a:r>
            <a:r>
              <a:rPr lang="en-US" altLang="zh-CN" sz="2200" baseline="30000" dirty="0" smtClean="0">
                <a:solidFill>
                  <a:srgbClr val="2683C6"/>
                </a:solidFill>
              </a:rPr>
              <a:t>2</a:t>
            </a:r>
            <a:r>
              <a:rPr lang="en-US" altLang="zh-CN" sz="22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</a:rPr>
              <a:t>– </a:t>
            </a:r>
            <a:r>
              <a:rPr lang="en-US" altLang="zh-CN" sz="2200" dirty="0" smtClean="0">
                <a:solidFill>
                  <a:schemeClr val="accent2"/>
                </a:solidFill>
              </a:rPr>
              <a:t>g(x) + x </a:t>
            </a: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 smtClean="0">
                <a:solidFill>
                  <a:schemeClr val="accent2"/>
                </a:solidFill>
              </a:rPr>
              <a:t>0</a:t>
            </a:r>
            <a:r>
              <a:rPr lang="zh-CN" altLang="en-US" sz="2200" dirty="0" smtClean="0">
                <a:solidFill>
                  <a:schemeClr val="accent2"/>
                </a:solidFill>
              </a:rPr>
              <a:t>，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4112177" y="2948406"/>
            <a:ext cx="406426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解得  </a:t>
            </a:r>
            <a:r>
              <a:rPr lang="en-US" altLang="zh-CN" sz="2200" dirty="0" smtClean="0">
                <a:solidFill>
                  <a:srgbClr val="2683C6"/>
                </a:solidFill>
              </a:rPr>
              <a:t>g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1,2</a:t>
            </a:r>
            <a:r>
              <a:rPr lang="en-US" altLang="zh-CN" sz="2200" dirty="0" smtClean="0">
                <a:solidFill>
                  <a:srgbClr val="2683C6"/>
                </a:solidFill>
              </a:rPr>
              <a:t>(x) = (1</a:t>
            </a:r>
            <a:r>
              <a:rPr lang="en-US" altLang="zh-CN" sz="22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±(1</a:t>
            </a:r>
            <a:r>
              <a:rPr lang="en-US" altLang="zh-CN" sz="2200" dirty="0">
                <a:solidFill>
                  <a:srgbClr val="2683C6"/>
                </a:solidFill>
              </a:rPr>
              <a:t> – </a:t>
            </a:r>
            <a:r>
              <a:rPr lang="en-US" altLang="zh-CN" sz="22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x )</a:t>
            </a:r>
            <a:r>
              <a:rPr lang="en-US" altLang="zh-CN" sz="2200" baseline="300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1/2</a:t>
            </a:r>
            <a:r>
              <a:rPr lang="en-US" altLang="zh-CN" sz="22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)/2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858615" y="3522564"/>
            <a:ext cx="2113185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由于 </a:t>
            </a:r>
            <a:r>
              <a:rPr lang="en-US" altLang="zh-CN" sz="2200" dirty="0" smtClean="0">
                <a:solidFill>
                  <a:schemeClr val="accent2"/>
                </a:solidFill>
              </a:rPr>
              <a:t>g(0) </a:t>
            </a:r>
            <a:r>
              <a:rPr lang="en-US" altLang="zh-CN" sz="2200" dirty="0" smtClean="0">
                <a:solidFill>
                  <a:srgbClr val="2683C6"/>
                </a:solidFill>
              </a:rPr>
              <a:t>= </a:t>
            </a:r>
            <a:r>
              <a:rPr lang="en-US" altLang="zh-CN" sz="2200" dirty="0" smtClean="0">
                <a:solidFill>
                  <a:schemeClr val="accent2"/>
                </a:solidFill>
              </a:rPr>
              <a:t>0</a:t>
            </a:r>
            <a:r>
              <a:rPr lang="zh-CN" altLang="en-US" sz="2200" dirty="0" smtClean="0">
                <a:solidFill>
                  <a:schemeClr val="accent2"/>
                </a:solidFill>
              </a:rPr>
              <a:t>，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3057781" y="3520793"/>
            <a:ext cx="4198940" cy="50967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 smtClean="0">
                <a:solidFill>
                  <a:srgbClr val="2683C6"/>
                </a:solidFill>
              </a:rPr>
              <a:t>所以   </a:t>
            </a:r>
            <a:r>
              <a:rPr lang="en-US" altLang="zh-CN" sz="2200" dirty="0" smtClean="0">
                <a:solidFill>
                  <a:srgbClr val="2683C6"/>
                </a:solidFill>
              </a:rPr>
              <a:t>g</a:t>
            </a:r>
            <a:r>
              <a:rPr lang="en-US" altLang="zh-CN" sz="2200" baseline="-25000" dirty="0" smtClean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(x) = (1</a:t>
            </a:r>
            <a:r>
              <a:rPr lang="en-US" altLang="zh-CN" sz="2200" dirty="0">
                <a:solidFill>
                  <a:srgbClr val="2683C6"/>
                </a:solidFill>
              </a:rPr>
              <a:t> </a:t>
            </a:r>
            <a:r>
              <a:rPr lang="en-US" altLang="zh-CN" sz="2200" dirty="0" smtClean="0">
                <a:solidFill>
                  <a:srgbClr val="2683C6"/>
                </a:solidFill>
              </a:rPr>
              <a:t>– </a:t>
            </a:r>
            <a:r>
              <a:rPr lang="en-US" altLang="zh-CN" sz="22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(1</a:t>
            </a:r>
            <a:r>
              <a:rPr lang="en-US" altLang="zh-CN" sz="2200" dirty="0">
                <a:solidFill>
                  <a:srgbClr val="2683C6"/>
                </a:solidFill>
              </a:rPr>
              <a:t> – </a:t>
            </a:r>
            <a:r>
              <a:rPr lang="en-US" altLang="zh-CN" sz="2200" dirty="0" smtClean="0">
                <a:solidFill>
                  <a:srgbClr val="2683C6"/>
                </a:solidFill>
              </a:rPr>
              <a:t>4</a:t>
            </a:r>
            <a:r>
              <a:rPr lang="en-US" altLang="zh-CN" sz="22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x )</a:t>
            </a:r>
            <a:r>
              <a:rPr lang="en-US" altLang="zh-CN" sz="2200" baseline="300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1/2</a:t>
            </a:r>
            <a:r>
              <a:rPr lang="en-US" altLang="zh-CN" sz="2200" dirty="0" smtClean="0">
                <a:solidFill>
                  <a:srgbClr val="2683C6"/>
                </a:solidFill>
                <a:cs typeface="Times New Roman" panose="02020603050405020304" pitchFamily="18" charset="0"/>
              </a:rPr>
              <a:t>)/2</a:t>
            </a:r>
            <a:endParaRPr lang="zh-CN" altLang="en-US" sz="2200" dirty="0">
              <a:solidFill>
                <a:srgbClr val="2683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内容占位符 2"/>
              <p:cNvSpPr txBox="1">
                <a:spLocks/>
              </p:cNvSpPr>
              <p:nvPr/>
            </p:nvSpPr>
            <p:spPr>
              <a:xfrm>
                <a:off x="879738" y="4078129"/>
                <a:ext cx="8040978" cy="91917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32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8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dirty="0" smtClean="0">
                    <a:solidFill>
                      <a:srgbClr val="2683C6"/>
                    </a:solidFill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2683C6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2683C6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smtClean="0">
                        <a:solidFill>
                          <a:srgbClr val="2683C6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2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200" b="0" i="1">
                            <a:solidFill>
                              <a:srgbClr val="2683C6"/>
                            </a:solidFill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rgbClr val="2683C6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2683C6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rgbClr val="2683C6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200" b="1" i="1" smtClean="0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𝒏</m:t>
                                </m:r>
                                <m: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𝟐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𝒏</m:t>
                                </m:r>
                                <m: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200" b="1" i="1" smtClean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2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i="1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  <m:r>
                                    <a:rPr lang="en-US" altLang="zh-CN" sz="2200" b="1" i="1" smtClean="0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  <m:t>𝒏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200" b="1" i="1" smtClean="0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  <m:t>𝒏</m:t>
                                  </m:r>
                                  <m:r>
                                    <a:rPr lang="en-US" altLang="zh-CN" sz="2200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sz="2200">
                                      <a:solidFill>
                                        <a:srgbClr val="2683C6"/>
                                      </a:solidFill>
                                      <a:latin typeface="Cambria Math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2683C6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200" b="1" i="1" smtClean="0">
                                <a:solidFill>
                                  <a:srgbClr val="2683C6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200" dirty="0" smtClean="0">
                    <a:solidFill>
                      <a:srgbClr val="2683C6"/>
                    </a:solidFill>
                  </a:rPr>
                  <a:t>    </a:t>
                </a:r>
                <a:endParaRPr lang="zh-CN" altLang="en-US" sz="2200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4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38" y="4078129"/>
                <a:ext cx="8040978" cy="919175"/>
              </a:xfrm>
              <a:prstGeom prst="rect">
                <a:avLst/>
              </a:prstGeom>
              <a:blipFill rotWithShape="0">
                <a:blip r:embed="rId2"/>
                <a:stretch>
                  <a:fillRect l="-1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内容占位符 2"/>
              <p:cNvSpPr txBox="1">
                <a:spLocks/>
              </p:cNvSpPr>
              <p:nvPr/>
            </p:nvSpPr>
            <p:spPr>
              <a:xfrm>
                <a:off x="902915" y="4943784"/>
                <a:ext cx="6369755" cy="79248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dirty="0" smtClean="0">
                    <a:solidFill>
                      <a:srgbClr val="2683C6"/>
                    </a:solidFill>
                  </a:rPr>
                  <a:t>所以   </a:t>
                </a: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g</a:t>
                </a:r>
                <a:r>
                  <a:rPr lang="en-US" altLang="zh-CN" sz="2200" baseline="-25000" dirty="0" smtClean="0">
                    <a:solidFill>
                      <a:srgbClr val="2683C6"/>
                    </a:solidFill>
                  </a:rPr>
                  <a:t> </a:t>
                </a: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2683C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000" b="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rgbClr val="2683C6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2683C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rgbClr val="2683C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solidFill>
                                            <a:srgbClr val="2683C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1" i="1" smtClean="0">
                                          <a:solidFill>
                                            <a:srgbClr val="2683C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2683C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rgbClr val="2683C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2683C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rgbClr val="2683C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rgbClr val="2683C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2683C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𝟒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2683C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zh-CN" altLang="en-US" sz="2200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41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15" y="4943784"/>
                <a:ext cx="6369755" cy="792481"/>
              </a:xfrm>
              <a:prstGeom prst="rect">
                <a:avLst/>
              </a:prstGeom>
              <a:blipFill rotWithShape="0">
                <a:blip r:embed="rId3"/>
                <a:stretch>
                  <a:fillRect l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内容占位符 2"/>
              <p:cNvSpPr txBox="1">
                <a:spLocks/>
              </p:cNvSpPr>
              <p:nvPr/>
            </p:nvSpPr>
            <p:spPr>
              <a:xfrm>
                <a:off x="2240847" y="5744771"/>
                <a:ext cx="2565070" cy="792481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200" dirty="0" smtClean="0">
                    <a:solidFill>
                      <a:srgbClr val="2683C6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2683C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rgbClr val="2683C6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>
                                      <a:solidFill>
                                        <a:srgbClr val="2683C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2683C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200" dirty="0">
                  <a:solidFill>
                    <a:srgbClr val="2683C6"/>
                  </a:solidFill>
                </a:endParaRPr>
              </a:p>
            </p:txBody>
          </p:sp>
        </mc:Choice>
        <mc:Fallback xmlns="">
          <p:sp>
            <p:nvSpPr>
              <p:cNvPr id="4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47" y="5744771"/>
                <a:ext cx="2565070" cy="792481"/>
              </a:xfrm>
              <a:prstGeom prst="rect">
                <a:avLst/>
              </a:prstGeom>
              <a:blipFill rotWithShape="0"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3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/>
      <p:bldP spid="41" grpId="0" build="p"/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Fibonacci</a:t>
            </a:r>
            <a:r>
              <a:rPr lang="zh-CN" altLang="en-US" dirty="0" smtClean="0"/>
              <a:t>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6113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定理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 smtClean="0"/>
              <a:t>Fibonacci</a:t>
            </a:r>
            <a:r>
              <a:rPr lang="zh-CN" altLang="en-US" dirty="0" smtClean="0"/>
              <a:t>数满足公式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1982972" y="2897372"/>
                <a:ext cx="5882020" cy="1240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1A85AE"/>
                </a:solidFill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206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solidFill>
                                            <a:srgbClr val="00206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972" y="2897372"/>
                <a:ext cx="5882020" cy="12404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1A85AE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/>
          <p:cNvSpPr txBox="1">
            <a:spLocks/>
          </p:cNvSpPr>
          <p:nvPr/>
        </p:nvSpPr>
        <p:spPr>
          <a:xfrm>
            <a:off x="2757360" y="4977810"/>
            <a:ext cx="3018466" cy="1096335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 err="1" smtClean="0">
                <a:solidFill>
                  <a:srgbClr val="B26B02"/>
                </a:solidFill>
              </a:rPr>
              <a:t>f</a:t>
            </a:r>
            <a:r>
              <a:rPr lang="en-US" altLang="zh-CN" baseline="-25000" dirty="0" err="1" smtClean="0">
                <a:solidFill>
                  <a:srgbClr val="B26B02"/>
                </a:solidFill>
              </a:rPr>
              <a:t>n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 </a:t>
            </a:r>
            <a:r>
              <a:rPr lang="en-US" altLang="zh-CN" dirty="0" smtClean="0">
                <a:solidFill>
                  <a:srgbClr val="B26B02"/>
                </a:solidFill>
              </a:rPr>
              <a:t>= f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n-1 </a:t>
            </a:r>
            <a:r>
              <a:rPr lang="en-US" altLang="zh-CN" dirty="0" smtClean="0">
                <a:solidFill>
                  <a:srgbClr val="B26B02"/>
                </a:solidFill>
              </a:rPr>
              <a:t>+ f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n-2</a:t>
            </a:r>
            <a:r>
              <a:rPr lang="en-US" altLang="zh-CN" dirty="0" smtClean="0">
                <a:solidFill>
                  <a:srgbClr val="B26B02"/>
                </a:solidFill>
              </a:rPr>
              <a:t>   (n</a:t>
            </a:r>
            <a:r>
              <a:rPr lang="en-US" altLang="zh-CN" dirty="0">
                <a:solidFill>
                  <a:srgbClr val="B26B02"/>
                </a:solidFill>
                <a:cs typeface="Times New Roman" panose="02020603050405020304" pitchFamily="18" charset="0"/>
              </a:rPr>
              <a:t> ≥ </a:t>
            </a:r>
            <a:r>
              <a:rPr lang="en-US" altLang="zh-CN" dirty="0" smtClean="0">
                <a:solidFill>
                  <a:srgbClr val="B26B02"/>
                </a:solidFill>
              </a:rPr>
              <a:t>2)</a:t>
            </a:r>
            <a:br>
              <a:rPr lang="en-US" altLang="zh-CN" dirty="0" smtClean="0">
                <a:solidFill>
                  <a:srgbClr val="B26B02"/>
                </a:solidFill>
              </a:rPr>
            </a:br>
            <a:r>
              <a:rPr lang="en-US" altLang="zh-CN" dirty="0" smtClean="0">
                <a:solidFill>
                  <a:srgbClr val="B26B02"/>
                </a:solidFill>
              </a:rPr>
              <a:t>f</a:t>
            </a:r>
            <a:r>
              <a:rPr lang="en-US" altLang="zh-CN" baseline="-25000" dirty="0">
                <a:solidFill>
                  <a:srgbClr val="B26B02"/>
                </a:solidFill>
              </a:rPr>
              <a:t>0</a:t>
            </a:r>
            <a:r>
              <a:rPr lang="en-US" altLang="zh-CN" dirty="0" smtClean="0">
                <a:solidFill>
                  <a:srgbClr val="B26B02"/>
                </a:solidFill>
              </a:rPr>
              <a:t>=0,      f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1</a:t>
            </a:r>
            <a:r>
              <a:rPr lang="en-US" altLang="zh-CN" dirty="0" smtClean="0">
                <a:solidFill>
                  <a:srgbClr val="B26B02"/>
                </a:solidFill>
              </a:rPr>
              <a:t>=1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68096" y="4454942"/>
            <a:ext cx="6996995" cy="52286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Clr>
                <a:srgbClr val="B26B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B26B02"/>
                </a:solidFill>
              </a:rPr>
              <a:t>证明：</a:t>
            </a:r>
            <a:r>
              <a:rPr lang="en-US" altLang="zh-CN" dirty="0" smtClean="0">
                <a:solidFill>
                  <a:srgbClr val="B26B02"/>
                </a:solidFill>
              </a:rPr>
              <a:t>Fibonacci</a:t>
            </a:r>
            <a:r>
              <a:rPr lang="zh-CN" altLang="en-US" dirty="0" smtClean="0">
                <a:solidFill>
                  <a:srgbClr val="B26B02"/>
                </a:solidFill>
              </a:rPr>
              <a:t>数列满足递推关系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animBg="1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5C4C-A277-4ED7-B7A9-E9B686F78657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792093" y="1016112"/>
            <a:ext cx="1287521" cy="522000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 err="1" smtClean="0">
                <a:solidFill>
                  <a:srgbClr val="B26B02"/>
                </a:solidFill>
              </a:rPr>
              <a:t>f</a:t>
            </a:r>
            <a:r>
              <a:rPr lang="en-US" altLang="zh-CN" baseline="-25000" dirty="0" err="1" smtClean="0">
                <a:solidFill>
                  <a:srgbClr val="B26B02"/>
                </a:solidFill>
              </a:rPr>
              <a:t>n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 </a:t>
            </a:r>
            <a:r>
              <a:rPr lang="en-US" altLang="zh-CN" dirty="0" smtClean="0">
                <a:solidFill>
                  <a:srgbClr val="B26B02"/>
                </a:solidFill>
              </a:rPr>
              <a:t>= </a:t>
            </a:r>
            <a:r>
              <a:rPr lang="en-US" altLang="zh-CN" dirty="0" err="1" smtClean="0">
                <a:solidFill>
                  <a:srgbClr val="B26B02"/>
                </a:solidFill>
              </a:rPr>
              <a:t>q</a:t>
            </a:r>
            <a:r>
              <a:rPr lang="en-US" altLang="zh-CN" baseline="30000" dirty="0" err="1" smtClean="0">
                <a:solidFill>
                  <a:srgbClr val="B26B02"/>
                </a:solidFill>
              </a:rPr>
              <a:t>n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99028" y="536844"/>
            <a:ext cx="6996995" cy="52286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Clr>
                <a:srgbClr val="B26B02"/>
              </a:buClr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求解这个递推关系的一种方法是寻找形如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799028" y="1524101"/>
            <a:ext cx="6627813" cy="522868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Clr>
                <a:srgbClr val="B26B02"/>
              </a:buClr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的解，这里</a:t>
            </a:r>
            <a:r>
              <a:rPr lang="en-US" altLang="zh-CN" dirty="0" smtClean="0">
                <a:solidFill>
                  <a:srgbClr val="B26B02"/>
                </a:solidFill>
              </a:rPr>
              <a:t>q</a:t>
            </a:r>
            <a:r>
              <a:rPr lang="zh-CN" altLang="en-US" dirty="0" smtClean="0">
                <a:solidFill>
                  <a:srgbClr val="B26B02"/>
                </a:solidFill>
              </a:rPr>
              <a:t>是一个非零常数。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99028" y="2119424"/>
            <a:ext cx="6099560" cy="522000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由于</a:t>
            </a:r>
            <a:r>
              <a:rPr lang="en-US" altLang="zh-CN" dirty="0" err="1" smtClean="0">
                <a:solidFill>
                  <a:srgbClr val="B26B02"/>
                </a:solidFill>
              </a:rPr>
              <a:t>f</a:t>
            </a:r>
            <a:r>
              <a:rPr lang="en-US" altLang="zh-CN" baseline="-25000" dirty="0" err="1" smtClean="0">
                <a:solidFill>
                  <a:srgbClr val="B26B02"/>
                </a:solidFill>
              </a:rPr>
              <a:t>n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 </a:t>
            </a:r>
            <a:r>
              <a:rPr lang="en-US" altLang="zh-CN" dirty="0" smtClean="0">
                <a:solidFill>
                  <a:srgbClr val="B26B02"/>
                </a:solidFill>
              </a:rPr>
              <a:t>= f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n-1 </a:t>
            </a:r>
            <a:r>
              <a:rPr lang="en-US" altLang="zh-CN" dirty="0" smtClean="0">
                <a:solidFill>
                  <a:srgbClr val="B26B02"/>
                </a:solidFill>
              </a:rPr>
              <a:t>+ f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n-2</a:t>
            </a:r>
            <a:r>
              <a:rPr lang="zh-CN" altLang="en-US" dirty="0" smtClean="0">
                <a:solidFill>
                  <a:srgbClr val="B26B02"/>
                </a:solidFill>
              </a:rPr>
              <a:t>，故</a:t>
            </a:r>
            <a:r>
              <a:rPr lang="en-US" altLang="zh-CN" dirty="0" err="1" smtClean="0">
                <a:solidFill>
                  <a:srgbClr val="B26B02"/>
                </a:solidFill>
              </a:rPr>
              <a:t>q</a:t>
            </a:r>
            <a:r>
              <a:rPr lang="en-US" altLang="zh-CN" baseline="30000" dirty="0" err="1" smtClean="0">
                <a:solidFill>
                  <a:srgbClr val="B26B02"/>
                </a:solidFill>
              </a:rPr>
              <a:t>n</a:t>
            </a:r>
            <a:r>
              <a:rPr lang="en-US" altLang="zh-CN" baseline="30000" dirty="0" smtClean="0">
                <a:solidFill>
                  <a:srgbClr val="B26B02"/>
                </a:solidFill>
              </a:rPr>
              <a:t> </a:t>
            </a:r>
            <a:r>
              <a:rPr lang="en-US" altLang="zh-CN" dirty="0" smtClean="0">
                <a:solidFill>
                  <a:srgbClr val="B26B02"/>
                </a:solidFill>
              </a:rPr>
              <a:t>= q</a:t>
            </a:r>
            <a:r>
              <a:rPr lang="en-US" altLang="zh-CN" baseline="30000" dirty="0" smtClean="0">
                <a:solidFill>
                  <a:srgbClr val="B26B02"/>
                </a:solidFill>
              </a:rPr>
              <a:t>n-1</a:t>
            </a:r>
            <a:r>
              <a:rPr lang="en-US" altLang="zh-CN" dirty="0" smtClean="0">
                <a:solidFill>
                  <a:srgbClr val="B26B02"/>
                </a:solidFill>
              </a:rPr>
              <a:t>+q</a:t>
            </a:r>
            <a:r>
              <a:rPr lang="en-US" altLang="zh-CN" baseline="30000" dirty="0" smtClean="0">
                <a:solidFill>
                  <a:srgbClr val="B26B02"/>
                </a:solidFill>
              </a:rPr>
              <a:t>n-2</a:t>
            </a:r>
            <a:r>
              <a:rPr lang="zh-CN" altLang="en-US" dirty="0" smtClean="0">
                <a:solidFill>
                  <a:srgbClr val="B26B02"/>
                </a:solidFill>
              </a:rPr>
              <a:t>，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99028" y="2819401"/>
            <a:ext cx="6099560" cy="522000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又因为</a:t>
            </a:r>
            <a:r>
              <a:rPr lang="en-US" altLang="zh-CN" dirty="0" smtClean="0">
                <a:solidFill>
                  <a:srgbClr val="B26B02"/>
                </a:solidFill>
              </a:rPr>
              <a:t>q</a:t>
            </a:r>
            <a:r>
              <a:rPr lang="en-US" altLang="zh-CN" dirty="0" smtClean="0">
                <a:solidFill>
                  <a:srgbClr val="B26B02"/>
                </a:solidFill>
                <a:ea typeface="Cambria Math" panose="02040503050406030204" pitchFamily="18" charset="0"/>
              </a:rPr>
              <a:t>≠</a:t>
            </a:r>
            <a:r>
              <a:rPr lang="en-US" altLang="zh-CN" dirty="0" smtClean="0">
                <a:solidFill>
                  <a:srgbClr val="B26B02"/>
                </a:solidFill>
              </a:rPr>
              <a:t>0</a:t>
            </a:r>
            <a:r>
              <a:rPr lang="zh-CN" altLang="en-US" dirty="0" smtClean="0">
                <a:solidFill>
                  <a:srgbClr val="B26B02"/>
                </a:solidFill>
              </a:rPr>
              <a:t>，</a:t>
            </a:r>
            <a:r>
              <a:rPr lang="zh-CN" altLang="en-US" dirty="0">
                <a:solidFill>
                  <a:srgbClr val="B26B02"/>
                </a:solidFill>
              </a:rPr>
              <a:t>所以</a:t>
            </a:r>
            <a:r>
              <a:rPr lang="en-US" altLang="zh-CN" dirty="0" smtClean="0">
                <a:solidFill>
                  <a:srgbClr val="B26B02"/>
                </a:solidFill>
              </a:rPr>
              <a:t>q</a:t>
            </a:r>
            <a:r>
              <a:rPr lang="en-US" altLang="zh-CN" baseline="30000" dirty="0" smtClean="0">
                <a:solidFill>
                  <a:srgbClr val="B26B02"/>
                </a:solidFill>
              </a:rPr>
              <a:t>2 </a:t>
            </a:r>
            <a:r>
              <a:rPr lang="en-US" altLang="zh-CN" dirty="0" smtClean="0">
                <a:solidFill>
                  <a:srgbClr val="B26B02"/>
                </a:solidFill>
              </a:rPr>
              <a:t>- q - 1=0</a:t>
            </a:r>
            <a:r>
              <a:rPr lang="zh-CN" altLang="en-US" dirty="0" smtClean="0">
                <a:solidFill>
                  <a:srgbClr val="B26B02"/>
                </a:solidFill>
              </a:rPr>
              <a:t>，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99028" y="3496235"/>
            <a:ext cx="847077" cy="522000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解得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334491" y="3313380"/>
                <a:ext cx="1778443" cy="817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B26B02"/>
                    </a:solidFill>
                  </a:rPr>
                  <a:t>，</a:t>
                </a:r>
                <a:endParaRPr lang="zh-CN" altLang="en-US" dirty="0">
                  <a:solidFill>
                    <a:srgbClr val="B26B02"/>
                  </a:solidFill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91" y="3313380"/>
                <a:ext cx="1778443" cy="817902"/>
              </a:xfrm>
              <a:prstGeom prst="rect">
                <a:avLst/>
              </a:prstGeom>
              <a:blipFill rotWithShape="0">
                <a:blip r:embed="rId2"/>
                <a:stretch>
                  <a:fillRect r="-3425" b="-2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799028" y="4012949"/>
                <a:ext cx="4740535" cy="10516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B26B02"/>
                    </a:solidFill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rgbClr val="B26B02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solidFill>
                                      <a:srgbClr val="B26B0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B26B0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rgbClr val="B26B0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rgbClr val="B26B0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b="1" i="1" smtClean="0">
                                    <a:solidFill>
                                      <a:srgbClr val="B26B0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B26B02"/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B26B0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B26B0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rgbClr val="B26B0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solidFill>
                                          <a:srgbClr val="B26B0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B26B0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B26B02"/>
                    </a:solidFill>
                  </a:rPr>
                  <a:t>，</a:t>
                </a:r>
                <a:endParaRPr lang="zh-CN" altLang="en-US" dirty="0">
                  <a:solidFill>
                    <a:srgbClr val="B26B02"/>
                  </a:solidFill>
                </a:endParaRPr>
              </a:p>
            </p:txBody>
          </p:sp>
        </mc:Choice>
        <mc:Fallback xmlns="">
          <p:sp>
            <p:nvSpPr>
              <p:cNvPr id="1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8" y="4012949"/>
                <a:ext cx="4740535" cy="1051681"/>
              </a:xfrm>
              <a:prstGeom prst="rect">
                <a:avLst/>
              </a:prstGeom>
              <a:blipFill rotWithShape="0">
                <a:blip r:embed="rId3"/>
                <a:stretch>
                  <a:fillRect l="-29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4542286" y="3341401"/>
                <a:ext cx="1778443" cy="817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B26B02"/>
                    </a:solidFill>
                  </a:rPr>
                  <a:t>，</a:t>
                </a:r>
                <a:endParaRPr lang="zh-CN" altLang="en-US" dirty="0">
                  <a:solidFill>
                    <a:srgbClr val="B26B02"/>
                  </a:solidFill>
                </a:endParaRPr>
              </a:p>
            </p:txBody>
          </p:sp>
        </mc:Choice>
        <mc:Fallback xmlns="">
          <p:sp>
            <p:nvSpPr>
              <p:cNvPr id="1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86" y="3341401"/>
                <a:ext cx="1778443" cy="817902"/>
              </a:xfrm>
              <a:prstGeom prst="rect">
                <a:avLst/>
              </a:prstGeom>
              <a:blipFill rotWithShape="0">
                <a:blip r:embed="rId4"/>
                <a:stretch>
                  <a:fillRect r="-3425" b="-2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内容占位符 2"/>
          <p:cNvSpPr txBox="1">
            <a:spLocks/>
          </p:cNvSpPr>
          <p:nvPr/>
        </p:nvSpPr>
        <p:spPr>
          <a:xfrm>
            <a:off x="5332098" y="4308851"/>
            <a:ext cx="2875646" cy="522000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2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0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400" b="1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 smtClean="0">
                <a:solidFill>
                  <a:srgbClr val="B26B02"/>
                </a:solidFill>
              </a:rPr>
              <a:t>由于</a:t>
            </a:r>
            <a:r>
              <a:rPr lang="en-US" altLang="zh-CN" dirty="0">
                <a:solidFill>
                  <a:srgbClr val="B26B02"/>
                </a:solidFill>
              </a:rPr>
              <a:t>f</a:t>
            </a:r>
            <a:r>
              <a:rPr lang="en-US" altLang="zh-CN" baseline="-25000" dirty="0">
                <a:solidFill>
                  <a:srgbClr val="B26B02"/>
                </a:solidFill>
              </a:rPr>
              <a:t>0</a:t>
            </a:r>
            <a:r>
              <a:rPr lang="en-US" altLang="zh-CN" dirty="0">
                <a:solidFill>
                  <a:srgbClr val="B26B02"/>
                </a:solidFill>
              </a:rPr>
              <a:t>=0,      </a:t>
            </a:r>
            <a:r>
              <a:rPr lang="en-US" altLang="zh-CN" dirty="0" smtClean="0">
                <a:solidFill>
                  <a:srgbClr val="B26B02"/>
                </a:solidFill>
              </a:rPr>
              <a:t>f</a:t>
            </a:r>
            <a:r>
              <a:rPr lang="en-US" altLang="zh-CN" baseline="-25000" dirty="0" smtClean="0">
                <a:solidFill>
                  <a:srgbClr val="B26B02"/>
                </a:solidFill>
              </a:rPr>
              <a:t>1</a:t>
            </a:r>
            <a:r>
              <a:rPr lang="en-US" altLang="zh-CN" dirty="0" smtClean="0">
                <a:solidFill>
                  <a:srgbClr val="B26B02"/>
                </a:solidFill>
              </a:rPr>
              <a:t>=1</a:t>
            </a:r>
            <a:r>
              <a:rPr lang="zh-CN" altLang="en-US" dirty="0" smtClean="0">
                <a:solidFill>
                  <a:srgbClr val="B26B02"/>
                </a:solidFill>
              </a:rPr>
              <a:t>，</a:t>
            </a:r>
            <a:endParaRPr lang="en-US" altLang="zh-CN" dirty="0" smtClean="0">
              <a:solidFill>
                <a:srgbClr val="B26B0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799027" y="4869612"/>
                <a:ext cx="4740535" cy="15515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B26B02"/>
                    </a:solidFill>
                  </a:rPr>
                  <a:t>有</a:t>
                </a:r>
                <a:r>
                  <a:rPr lang="en-US" altLang="zh-CN" dirty="0" smtClean="0">
                    <a:solidFill>
                      <a:srgbClr val="B26B0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B26B0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rgbClr val="B26B0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B26B0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B26B0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B26B0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B26B0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solidFill>
                                                <a:srgbClr val="B26B02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B26B0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B26B0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B26B0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B26B02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B26B0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B26B0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rgbClr val="B26B0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solidFill>
                                                <a:srgbClr val="B26B02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B26B0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B26B0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B26B0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rgbClr val="B26B0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B26B02"/>
                    </a:solidFill>
                  </a:rPr>
                  <a:t>，</a:t>
                </a:r>
                <a:endParaRPr lang="zh-CN" altLang="en-US" dirty="0">
                  <a:solidFill>
                    <a:srgbClr val="B26B02"/>
                  </a:solidFill>
                </a:endParaRPr>
              </a:p>
            </p:txBody>
          </p:sp>
        </mc:Choice>
        <mc:Fallback xmlns="">
          <p:sp>
            <p:nvSpPr>
              <p:cNvPr id="1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7" y="4869612"/>
                <a:ext cx="4740535" cy="1551573"/>
              </a:xfrm>
              <a:prstGeom prst="rect">
                <a:avLst/>
              </a:prstGeom>
              <a:blipFill rotWithShape="0">
                <a:blip r:embed="rId5"/>
                <a:stretch>
                  <a:fillRect l="-29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/>
              <p:cNvSpPr txBox="1">
                <a:spLocks/>
              </p:cNvSpPr>
              <p:nvPr/>
            </p:nvSpPr>
            <p:spPr>
              <a:xfrm>
                <a:off x="5060440" y="5267123"/>
                <a:ext cx="3556720" cy="694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45720" tIns="45720" rIns="4572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20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n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400" b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12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rgbClr val="B26B02"/>
                    </a:solidFill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solidFill>
                          <a:srgbClr val="B26B0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B26B02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B26B0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B26B02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B26B02"/>
                    </a:solidFill>
                  </a:rPr>
                  <a:t>。</a:t>
                </a:r>
                <a:endParaRPr lang="zh-CN" altLang="en-US" dirty="0">
                  <a:solidFill>
                    <a:srgbClr val="B26B02"/>
                  </a:solidFill>
                </a:endParaRPr>
              </a:p>
            </p:txBody>
          </p:sp>
        </mc:Choice>
        <mc:Fallback xmlns="">
          <p:sp>
            <p:nvSpPr>
              <p:cNvPr id="20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440" y="5267123"/>
                <a:ext cx="3556720" cy="694428"/>
              </a:xfrm>
              <a:prstGeom prst="rect">
                <a:avLst/>
              </a:prstGeom>
              <a:blipFill rotWithShape="0">
                <a:blip r:embed="rId6"/>
                <a:stretch>
                  <a:fillRect l="-3938" b="-70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67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20171</TotalTime>
  <Words>5370</Words>
  <Application>Microsoft Macintosh PowerPoint</Application>
  <PresentationFormat>On-screen Show (4:3)</PresentationFormat>
  <Paragraphs>737</Paragraphs>
  <Slides>77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Calibri</vt:lpstr>
      <vt:lpstr>Cambria Math</vt:lpstr>
      <vt:lpstr>Symbol</vt:lpstr>
      <vt:lpstr>Times New Roman</vt:lpstr>
      <vt:lpstr>Tw Cen MT</vt:lpstr>
      <vt:lpstr>Tw Cen MT Condensed</vt:lpstr>
      <vt:lpstr>Wingdings</vt:lpstr>
      <vt:lpstr>Wingdings 3</vt:lpstr>
      <vt:lpstr>华文仿宋</vt:lpstr>
      <vt:lpstr>宋体</vt:lpstr>
      <vt:lpstr>Arial</vt:lpstr>
      <vt:lpstr>积分</vt:lpstr>
      <vt:lpstr>组合数学</vt:lpstr>
      <vt:lpstr>递推关系和生成函数</vt:lpstr>
      <vt:lpstr>1  线性齐次递推关系</vt:lpstr>
      <vt:lpstr>数列</vt:lpstr>
      <vt:lpstr>常见递推关系</vt:lpstr>
      <vt:lpstr>Fibonacci数列</vt:lpstr>
      <vt:lpstr>PowerPoint Presentation</vt:lpstr>
      <vt:lpstr>Fibonacci公式</vt:lpstr>
      <vt:lpstr>PowerPoint Presentation</vt:lpstr>
      <vt:lpstr>完美覆盖问题</vt:lpstr>
      <vt:lpstr>完美覆盖问题</vt:lpstr>
      <vt:lpstr>线性递推关系</vt:lpstr>
      <vt:lpstr>常见线性递推关系</vt:lpstr>
      <vt:lpstr>常系数线性齐次递推关系的解</vt:lpstr>
      <vt:lpstr>PowerPoint Presentation</vt:lpstr>
      <vt:lpstr>PowerPoint Presentation</vt:lpstr>
      <vt:lpstr>PowerPoint Presentation</vt:lpstr>
      <vt:lpstr>特征方程</vt:lpstr>
      <vt:lpstr>PowerPoint Presentation</vt:lpstr>
      <vt:lpstr>PowerPoint Presentation</vt:lpstr>
      <vt:lpstr>PowerPoint Presentation</vt:lpstr>
      <vt:lpstr>PowerPoint Presentation</vt:lpstr>
      <vt:lpstr>带重根的解</vt:lpstr>
      <vt:lpstr>PowerPoint Presentation</vt:lpstr>
      <vt:lpstr>PowerPoint Presentation</vt:lpstr>
      <vt:lpstr>2 非齐次递推关系</vt:lpstr>
      <vt:lpstr>汉诺塔问题</vt:lpstr>
      <vt:lpstr>递推公式</vt:lpstr>
      <vt:lpstr>汉诺塔问题的解</vt:lpstr>
      <vt:lpstr>例：非齐次递推公式求解</vt:lpstr>
      <vt:lpstr>PowerPoint Presentation</vt:lpstr>
      <vt:lpstr>PowerPoint Presentation</vt:lpstr>
      <vt:lpstr>总结</vt:lpstr>
      <vt:lpstr>特殊解的求法</vt:lpstr>
      <vt:lpstr>PowerPoint Presentation</vt:lpstr>
      <vt:lpstr>PowerPoint Presentation</vt:lpstr>
      <vt:lpstr>PowerPoint Presentation</vt:lpstr>
      <vt:lpstr>PowerPoint Presentation</vt:lpstr>
      <vt:lpstr>3 普通型生成函数</vt:lpstr>
      <vt:lpstr>生成函数</vt:lpstr>
      <vt:lpstr>回顾——牛顿二项式定理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问题：</vt:lpstr>
      <vt:lpstr>PowerPoint Presentation</vt:lpstr>
      <vt:lpstr>PowerPoint Presentation</vt:lpstr>
      <vt:lpstr>总结：</vt:lpstr>
      <vt:lpstr>PowerPoint Presentation</vt:lpstr>
      <vt:lpstr>PowerPoint Presentation</vt:lpstr>
      <vt:lpstr>PowerPoint Presentation</vt:lpstr>
      <vt:lpstr>PowerPoint Presentation</vt:lpstr>
      <vt:lpstr>3 指数生成函数</vt:lpstr>
      <vt:lpstr>指数生成函数</vt:lpstr>
      <vt:lpstr>例</vt:lpstr>
      <vt:lpstr>例</vt:lpstr>
      <vt:lpstr>重集排列的指数生成函数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一个几何例子</vt:lpstr>
      <vt:lpstr>基本概念</vt:lpstr>
      <vt:lpstr>基本概念</vt:lpstr>
      <vt:lpstr>基本概念</vt:lpstr>
      <vt:lpstr>PowerPoint Presentation</vt:lpstr>
      <vt:lpstr>计数公式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YIJUN WU</dc:creator>
  <cp:lastModifiedBy>Microsoft Office User</cp:lastModifiedBy>
  <cp:revision>557</cp:revision>
  <dcterms:created xsi:type="dcterms:W3CDTF">2015-12-09T10:31:15Z</dcterms:created>
  <dcterms:modified xsi:type="dcterms:W3CDTF">2019-08-05T20:30:14Z</dcterms:modified>
</cp:coreProperties>
</file>