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1"/>
  </p:notesMasterIdLst>
  <p:sldIdLst>
    <p:sldId id="256" r:id="rId2"/>
    <p:sldId id="280" r:id="rId3"/>
    <p:sldId id="257" r:id="rId4"/>
    <p:sldId id="263" r:id="rId5"/>
    <p:sldId id="261" r:id="rId6"/>
    <p:sldId id="264" r:id="rId7"/>
    <p:sldId id="265" r:id="rId8"/>
    <p:sldId id="266" r:id="rId9"/>
    <p:sldId id="267" r:id="rId10"/>
    <p:sldId id="262" r:id="rId11"/>
    <p:sldId id="268" r:id="rId12"/>
    <p:sldId id="271" r:id="rId13"/>
    <p:sldId id="258" r:id="rId14"/>
    <p:sldId id="259" r:id="rId15"/>
    <p:sldId id="260" r:id="rId16"/>
    <p:sldId id="269" r:id="rId17"/>
    <p:sldId id="270" r:id="rId18"/>
    <p:sldId id="273" r:id="rId19"/>
    <p:sldId id="272" r:id="rId20"/>
    <p:sldId id="298" r:id="rId21"/>
    <p:sldId id="281" r:id="rId22"/>
    <p:sldId id="282" r:id="rId23"/>
    <p:sldId id="292" r:id="rId24"/>
    <p:sldId id="296" r:id="rId25"/>
    <p:sldId id="293" r:id="rId26"/>
    <p:sldId id="294" r:id="rId27"/>
    <p:sldId id="295" r:id="rId28"/>
    <p:sldId id="285" r:id="rId29"/>
    <p:sldId id="286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EB03C80B-2475-4EE2-A6DD-C77B9271C7FE}">
          <p14:sldIdLst>
            <p14:sldId id="256"/>
            <p14:sldId id="280"/>
            <p14:sldId id="257"/>
            <p14:sldId id="263"/>
            <p14:sldId id="261"/>
            <p14:sldId id="264"/>
            <p14:sldId id="265"/>
            <p14:sldId id="266"/>
            <p14:sldId id="267"/>
            <p14:sldId id="262"/>
            <p14:sldId id="268"/>
          </p14:sldIdLst>
        </p14:section>
        <p14:section name="模块化演变过程" id="{378341E2-E7B4-4A10-A976-FE54C5693643}">
          <p14:sldIdLst>
            <p14:sldId id="271"/>
            <p14:sldId id="258"/>
            <p14:sldId id="259"/>
            <p14:sldId id="260"/>
            <p14:sldId id="269"/>
            <p14:sldId id="270"/>
            <p14:sldId id="273"/>
            <p14:sldId id="272"/>
          </p14:sldIdLst>
        </p14:section>
        <p14:section name="SeaJS" id="{5A5857A7-448C-4245-A8DB-80F41204FDD6}">
          <p14:sldIdLst>
            <p14:sldId id="298"/>
            <p14:sldId id="281"/>
            <p14:sldId id="282"/>
            <p14:sldId id="292"/>
            <p14:sldId id="296"/>
            <p14:sldId id="293"/>
            <p14:sldId id="294"/>
            <p14:sldId id="295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C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43" autoAdjust="0"/>
  </p:normalViewPr>
  <p:slideViewPr>
    <p:cSldViewPr snapToGrid="0">
      <p:cViewPr varScale="1">
        <p:scale>
          <a:sx n="68" d="100"/>
          <a:sy n="68" d="100"/>
        </p:scale>
        <p:origin x="12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04CF9-C7C0-43E6-91FA-9D3FFA7708B3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57576-CBE9-48D6-92D4-216E387B6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307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命名冲突</a:t>
            </a:r>
            <a:endParaRPr lang="en-US" altLang="zh-CN"/>
          </a:p>
          <a:p>
            <a:r>
              <a:rPr lang="en-US" altLang="zh-CN"/>
              <a:t>a.js</a:t>
            </a:r>
          </a:p>
          <a:p>
            <a:r>
              <a:rPr lang="en-US" altLang="zh-CN"/>
              <a:t>var foo = 'bar';</a:t>
            </a:r>
          </a:p>
          <a:p>
            <a:endParaRPr lang="en-US" altLang="zh-CN"/>
          </a:p>
          <a:p>
            <a:r>
              <a:rPr lang="en-US" altLang="zh-CN"/>
              <a:t>b.js</a:t>
            </a:r>
          </a:p>
          <a:p>
            <a:r>
              <a:rPr lang="en-US" altLang="zh-CN"/>
              <a:t>var foo = 'baz';</a:t>
            </a:r>
          </a:p>
          <a:p>
            <a:endParaRPr lang="en-US" altLang="zh-CN"/>
          </a:p>
          <a:p>
            <a:r>
              <a:rPr lang="en-US" altLang="zh-CN"/>
              <a:t>index.html</a:t>
            </a:r>
          </a:p>
          <a:p>
            <a:r>
              <a:rPr lang="en-US" altLang="zh-CN"/>
              <a:t>&lt;body&gt;</a:t>
            </a:r>
          </a:p>
          <a:p>
            <a:r>
              <a:rPr lang="en-US" altLang="zh-CN"/>
              <a:t>  &lt;script src="a.js"&gt;&lt;/script&gt;</a:t>
            </a:r>
          </a:p>
          <a:p>
            <a:r>
              <a:rPr lang="en-US" altLang="zh-CN"/>
              <a:t>  &lt;script src="b.js"&gt;&lt;/script&gt;</a:t>
            </a:r>
          </a:p>
          <a:p>
            <a:r>
              <a:rPr lang="en-US" altLang="zh-CN"/>
              <a:t>  &lt;script&gt;</a:t>
            </a:r>
          </a:p>
          <a:p>
            <a:r>
              <a:rPr lang="en-US" altLang="zh-CN"/>
              <a:t>    console.log(foo);</a:t>
            </a:r>
          </a:p>
          <a:p>
            <a:r>
              <a:rPr lang="en-US" altLang="zh-CN"/>
              <a:t>  &lt;/script&gt;</a:t>
            </a:r>
          </a:p>
          <a:p>
            <a:r>
              <a:rPr lang="en-US" altLang="zh-CN"/>
              <a:t>&lt;/body&gt;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文件依赖</a:t>
            </a:r>
            <a:endParaRPr lang="en-US" altLang="zh-CN"/>
          </a:p>
          <a:p>
            <a:r>
              <a:rPr lang="en-US" altLang="zh-CN"/>
              <a:t>main.js</a:t>
            </a:r>
          </a:p>
          <a:p>
            <a:r>
              <a:rPr lang="en-US" altLang="zh-CN"/>
              <a:t>$(function() {</a:t>
            </a:r>
          </a:p>
          <a:p>
            <a:r>
              <a:rPr lang="en-US" altLang="zh-CN"/>
              <a:t>  // doSomething</a:t>
            </a:r>
          </a:p>
          <a:p>
            <a:r>
              <a:rPr lang="en-US" altLang="zh-CN"/>
              <a:t>  </a:t>
            </a:r>
          </a:p>
          <a:p>
            <a:r>
              <a:rPr lang="en-US" altLang="zh-CN"/>
              <a:t>});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index.html</a:t>
            </a:r>
          </a:p>
          <a:p>
            <a:r>
              <a:rPr lang="en-US" altLang="zh-CN"/>
              <a:t>&lt;body&gt;</a:t>
            </a:r>
          </a:p>
          <a:p>
            <a:r>
              <a:rPr lang="en-US" altLang="zh-CN"/>
              <a:t>&lt;script src="main.js"&gt;&lt;/script&gt;</a:t>
            </a:r>
          </a:p>
          <a:p>
            <a:r>
              <a:rPr lang="en-US" altLang="zh-CN"/>
              <a:t>&lt;/body&gt;</a:t>
            </a:r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57576-CBE9-48D6-92D4-216E387B68E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401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&lt;!DOCTYPE html&gt;</a:t>
            </a:r>
          </a:p>
          <a:p>
            <a:r>
              <a:rPr lang="en-US" altLang="zh-CN"/>
              <a:t>&lt;html lang="en"&gt;</a:t>
            </a:r>
          </a:p>
          <a:p>
            <a:endParaRPr lang="en-US" altLang="zh-CN"/>
          </a:p>
          <a:p>
            <a:r>
              <a:rPr lang="en-US" altLang="zh-CN"/>
              <a:t>&lt;head&gt;</a:t>
            </a:r>
          </a:p>
          <a:p>
            <a:r>
              <a:rPr lang="en-US" altLang="zh-CN"/>
              <a:t>  &lt;meta charset="UTF-8"&gt;</a:t>
            </a:r>
          </a:p>
          <a:p>
            <a:r>
              <a:rPr lang="en-US" altLang="zh-CN"/>
              <a:t>  &lt;title&gt;</a:t>
            </a:r>
            <a:r>
              <a:rPr lang="zh-CN" altLang="en-US"/>
              <a:t>模块化演变 </a:t>
            </a:r>
            <a:r>
              <a:rPr lang="en-US" altLang="zh-CN"/>
              <a:t>- </a:t>
            </a:r>
            <a:r>
              <a:rPr lang="zh-CN" altLang="en-US"/>
              <a:t>全局函数</a:t>
            </a:r>
            <a:r>
              <a:rPr lang="en-US" altLang="zh-CN"/>
              <a:t>&lt;/title&gt;</a:t>
            </a:r>
          </a:p>
          <a:p>
            <a:r>
              <a:rPr lang="en-US" altLang="zh-CN"/>
              <a:t>  &lt;style&gt;</a:t>
            </a:r>
          </a:p>
          <a:p>
            <a:endParaRPr lang="en-US" altLang="zh-CN"/>
          </a:p>
          <a:p>
            <a:r>
              <a:rPr lang="en-US" altLang="zh-CN"/>
              <a:t>  &lt;/style&gt;</a:t>
            </a:r>
          </a:p>
          <a:p>
            <a:r>
              <a:rPr lang="en-US" altLang="zh-CN"/>
              <a:t>&lt;/head&gt;</a:t>
            </a:r>
          </a:p>
          <a:p>
            <a:endParaRPr lang="en-US" altLang="zh-CN"/>
          </a:p>
          <a:p>
            <a:r>
              <a:rPr lang="en-US" altLang="zh-CN"/>
              <a:t>&lt;body&gt;</a:t>
            </a:r>
          </a:p>
          <a:p>
            <a:r>
              <a:rPr lang="en-US" altLang="zh-CN"/>
              <a:t>  &lt;div class="wrap"&gt;</a:t>
            </a:r>
          </a:p>
          <a:p>
            <a:r>
              <a:rPr lang="en-US" altLang="zh-CN"/>
              <a:t>    &lt;input type="text" id="x"&gt;</a:t>
            </a:r>
          </a:p>
          <a:p>
            <a:r>
              <a:rPr lang="en-US" altLang="zh-CN"/>
              <a:t>    &lt;select name="" id="opt"&gt;</a:t>
            </a:r>
          </a:p>
          <a:p>
            <a:r>
              <a:rPr lang="en-US" altLang="zh-CN"/>
              <a:t>      &lt;option value="0"&gt;+&lt;/option&gt;</a:t>
            </a:r>
          </a:p>
          <a:p>
            <a:r>
              <a:rPr lang="en-US" altLang="zh-CN"/>
              <a:t>      &lt;option value="1"&gt;-&lt;/option&gt;</a:t>
            </a:r>
          </a:p>
          <a:p>
            <a:r>
              <a:rPr lang="en-US" altLang="zh-CN"/>
              <a:t>      &lt;option value="2"&gt;*&lt;/option&gt;</a:t>
            </a:r>
          </a:p>
          <a:p>
            <a:r>
              <a:rPr lang="en-US" altLang="zh-CN"/>
              <a:t>      &lt;option value="3"&gt;/&lt;/option&gt;</a:t>
            </a:r>
          </a:p>
          <a:p>
            <a:r>
              <a:rPr lang="en-US" altLang="zh-CN"/>
              <a:t>    &lt;/select&gt;</a:t>
            </a:r>
          </a:p>
          <a:p>
            <a:r>
              <a:rPr lang="en-US" altLang="zh-CN"/>
              <a:t>    &lt;input type="text" id="y"&gt;</a:t>
            </a:r>
          </a:p>
          <a:p>
            <a:r>
              <a:rPr lang="en-US" altLang="zh-CN"/>
              <a:t>    &lt;input type="button" id="cal" value="="&gt;</a:t>
            </a:r>
          </a:p>
          <a:p>
            <a:r>
              <a:rPr lang="en-US" altLang="zh-CN"/>
              <a:t>    &lt;input type="text" id="result"&gt;</a:t>
            </a:r>
          </a:p>
          <a:p>
            <a:r>
              <a:rPr lang="en-US" altLang="zh-CN"/>
              <a:t>  &lt;/div&gt;</a:t>
            </a:r>
          </a:p>
          <a:p>
            <a:r>
              <a:rPr lang="en-US" altLang="zh-CN"/>
              <a:t>  &lt;script&gt;</a:t>
            </a:r>
          </a:p>
          <a:p>
            <a:r>
              <a:rPr lang="en-US" altLang="zh-CN"/>
              <a:t>  var oX = document.getElementById('x');</a:t>
            </a:r>
          </a:p>
          <a:p>
            <a:r>
              <a:rPr lang="en-US" altLang="zh-CN"/>
              <a:t>  var oY = document.getElementById('y');</a:t>
            </a:r>
          </a:p>
          <a:p>
            <a:r>
              <a:rPr lang="en-US" altLang="zh-CN"/>
              <a:t>  var oOpt = document.getElementById('opt');</a:t>
            </a:r>
          </a:p>
          <a:p>
            <a:r>
              <a:rPr lang="en-US" altLang="zh-CN"/>
              <a:t>  var oCal = document.getElementById('cal');</a:t>
            </a:r>
          </a:p>
          <a:p>
            <a:r>
              <a:rPr lang="en-US" altLang="zh-CN"/>
              <a:t>  var oResult = document.getElementById('result');</a:t>
            </a:r>
          </a:p>
          <a:p>
            <a:endParaRPr lang="en-US" altLang="zh-CN"/>
          </a:p>
          <a:p>
            <a:r>
              <a:rPr lang="en-US" altLang="zh-CN"/>
              <a:t>  oCal.addEventListener('click', function() {</a:t>
            </a:r>
          </a:p>
          <a:p>
            <a:r>
              <a:rPr lang="en-US" altLang="zh-CN"/>
              <a:t>    var x = oX.value;</a:t>
            </a:r>
          </a:p>
          <a:p>
            <a:r>
              <a:rPr lang="en-US" altLang="zh-CN"/>
              <a:t>    var y = oY.value;</a:t>
            </a:r>
          </a:p>
          <a:p>
            <a:r>
              <a:rPr lang="en-US" altLang="zh-CN"/>
              <a:t>    var opt = oOpt.value;</a:t>
            </a:r>
          </a:p>
          <a:p>
            <a:endParaRPr lang="en-US" altLang="zh-CN"/>
          </a:p>
          <a:p>
            <a:r>
              <a:rPr lang="en-US" altLang="zh-CN"/>
              <a:t>    var result = 0;</a:t>
            </a:r>
          </a:p>
          <a:p>
            <a:r>
              <a:rPr lang="en-US" altLang="zh-CN"/>
              <a:t>    switch (opt) {</a:t>
            </a:r>
          </a:p>
          <a:p>
            <a:r>
              <a:rPr lang="en-US" altLang="zh-CN"/>
              <a:t>      case '0':</a:t>
            </a:r>
          </a:p>
          <a:p>
            <a:r>
              <a:rPr lang="en-US" altLang="zh-CN"/>
              <a:t>        result = add(x, y);</a:t>
            </a:r>
          </a:p>
          <a:p>
            <a:r>
              <a:rPr lang="en-US" altLang="zh-CN"/>
              <a:t>        break;</a:t>
            </a:r>
          </a:p>
          <a:p>
            <a:r>
              <a:rPr lang="en-US" altLang="zh-CN"/>
              <a:t>      case '1':</a:t>
            </a:r>
          </a:p>
          <a:p>
            <a:r>
              <a:rPr lang="en-US" altLang="zh-CN"/>
              <a:t>        result = substract(x, y);</a:t>
            </a:r>
          </a:p>
          <a:p>
            <a:r>
              <a:rPr lang="en-US" altLang="zh-CN"/>
              <a:t>        break;</a:t>
            </a:r>
          </a:p>
          <a:p>
            <a:r>
              <a:rPr lang="en-US" altLang="zh-CN"/>
              <a:t>      case '2':</a:t>
            </a:r>
          </a:p>
          <a:p>
            <a:r>
              <a:rPr lang="en-US" altLang="zh-CN"/>
              <a:t>        result = multiply(x, y);</a:t>
            </a:r>
          </a:p>
          <a:p>
            <a:r>
              <a:rPr lang="en-US" altLang="zh-CN"/>
              <a:t>        break;</a:t>
            </a:r>
          </a:p>
          <a:p>
            <a:r>
              <a:rPr lang="en-US" altLang="zh-CN"/>
              <a:t>      case '3':</a:t>
            </a:r>
          </a:p>
          <a:p>
            <a:r>
              <a:rPr lang="en-US" altLang="zh-CN"/>
              <a:t>        result = divide(x, y);</a:t>
            </a:r>
          </a:p>
          <a:p>
            <a:r>
              <a:rPr lang="en-US" altLang="zh-CN"/>
              <a:t>        break;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    oResult.value = result;</a:t>
            </a:r>
          </a:p>
          <a:p>
            <a:r>
              <a:rPr lang="en-US" altLang="zh-CN"/>
              <a:t>  });</a:t>
            </a:r>
          </a:p>
          <a:p>
            <a:endParaRPr lang="en-US" altLang="zh-CN"/>
          </a:p>
          <a:p>
            <a:r>
              <a:rPr lang="en-US" altLang="zh-CN"/>
              <a:t>  function add(x, y) {</a:t>
            </a:r>
          </a:p>
          <a:p>
            <a:r>
              <a:rPr lang="en-US" altLang="zh-CN"/>
              <a:t>    return parseFloat(x) + parseFloat(y);</a:t>
            </a:r>
          </a:p>
          <a:p>
            <a:r>
              <a:rPr lang="en-US" altLang="zh-CN"/>
              <a:t>  }</a:t>
            </a:r>
          </a:p>
          <a:p>
            <a:endParaRPr lang="en-US" altLang="zh-CN"/>
          </a:p>
          <a:p>
            <a:r>
              <a:rPr lang="en-US" altLang="zh-CN"/>
              <a:t>  function substract(x, y) {</a:t>
            </a:r>
          </a:p>
          <a:p>
            <a:r>
              <a:rPr lang="en-US" altLang="zh-CN"/>
              <a:t>    return parseFloat(x) - parseFloat(y);</a:t>
            </a:r>
          </a:p>
          <a:p>
            <a:r>
              <a:rPr lang="en-US" altLang="zh-CN"/>
              <a:t>  }</a:t>
            </a:r>
          </a:p>
          <a:p>
            <a:endParaRPr lang="en-US" altLang="zh-CN"/>
          </a:p>
          <a:p>
            <a:r>
              <a:rPr lang="en-US" altLang="zh-CN"/>
              <a:t>  function multiply(x, y) {</a:t>
            </a:r>
          </a:p>
          <a:p>
            <a:r>
              <a:rPr lang="en-US" altLang="zh-CN"/>
              <a:t>    return parseFloat(x) * parseFloat(y);</a:t>
            </a:r>
          </a:p>
          <a:p>
            <a:r>
              <a:rPr lang="en-US" altLang="zh-CN"/>
              <a:t>  }</a:t>
            </a:r>
          </a:p>
          <a:p>
            <a:endParaRPr lang="en-US" altLang="zh-CN"/>
          </a:p>
          <a:p>
            <a:r>
              <a:rPr lang="en-US" altLang="zh-CN"/>
              <a:t>  function divide(x, y) {</a:t>
            </a:r>
          </a:p>
          <a:p>
            <a:r>
              <a:rPr lang="en-US" altLang="zh-CN"/>
              <a:t>    return parseFloat(x) / parseFloat(y);</a:t>
            </a:r>
          </a:p>
          <a:p>
            <a:r>
              <a:rPr lang="en-US" altLang="zh-CN"/>
              <a:t>  }</a:t>
            </a:r>
          </a:p>
          <a:p>
            <a:r>
              <a:rPr lang="en-US" altLang="zh-CN"/>
              <a:t>  &lt;/script&gt;</a:t>
            </a:r>
          </a:p>
          <a:p>
            <a:r>
              <a:rPr lang="en-US" altLang="zh-CN"/>
              <a:t>&lt;/body&gt;</a:t>
            </a:r>
          </a:p>
          <a:p>
            <a:endParaRPr lang="en-US" altLang="zh-CN"/>
          </a:p>
          <a:p>
            <a:r>
              <a:rPr lang="en-US" altLang="zh-CN"/>
              <a:t>&lt;/html&gt;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57576-CBE9-48D6-92D4-216E387B68E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72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CMD</a:t>
            </a:r>
          </a:p>
          <a:p>
            <a:r>
              <a:rPr lang="en-US" altLang="zh-CN"/>
              <a:t>https://github.com/cmdjs/specification/blob/master/draft/module.md</a:t>
            </a:r>
          </a:p>
          <a:p>
            <a:endParaRPr lang="en-US" altLang="zh-CN"/>
          </a:p>
          <a:p>
            <a:r>
              <a:rPr lang="en-US" altLang="zh-CN"/>
              <a:t>AMD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57576-CBE9-48D6-92D4-216E387B68E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13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683" y="2427335"/>
            <a:ext cx="8494633" cy="92333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2000" y="3717000"/>
            <a:ext cx="7200000" cy="72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1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9"/>
            <a:ext cx="7886700" cy="3052118"/>
          </a:xfrm>
          <a:prstGeom prst="rect">
            <a:avLst/>
          </a:prstGeom>
        </p:spPr>
        <p:txBody>
          <a:bodyPr anchor="b"/>
          <a:lstStyle>
            <a:lvl1pPr algn="l">
              <a:defRPr sz="480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3632887"/>
            <a:ext cx="78867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628650" y="3807619"/>
            <a:ext cx="7886700" cy="25066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zh-CN" altLang="en-US" sz="2400" kern="12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r>
              <a:rPr lang="zh-CN" altLang="en-US"/>
              <a:t>李鹏周</a:t>
            </a:r>
            <a:r>
              <a:rPr lang="en-US" altLang="zh-CN"/>
              <a:t>@</a:t>
            </a:r>
            <a:r>
              <a:rPr lang="zh-CN" altLang="en-US"/>
              <a:t>传智播客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9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列表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65849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r>
              <a:rPr lang="zh-CN" altLang="en-US"/>
              <a:t>李鹏周</a:t>
            </a:r>
            <a:r>
              <a:rPr lang="en-US" altLang="zh-CN"/>
              <a:t>@</a:t>
            </a:r>
            <a:r>
              <a:rPr lang="zh-CN" altLang="en-US"/>
              <a:t>传智播客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r>
              <a:rPr lang="zh-CN" altLang="en-US"/>
              <a:t>李鹏周</a:t>
            </a:r>
            <a:r>
              <a:rPr lang="en-US" altLang="zh-CN"/>
              <a:t>@</a:t>
            </a:r>
            <a:r>
              <a:rPr lang="zh-CN" altLang="en-US"/>
              <a:t>传智播客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2000" y="2340000"/>
            <a:ext cx="5760000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3600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30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96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onjs.org/" TargetMode="External"/><Relationship Id="rId7" Type="http://schemas.openxmlformats.org/officeDocument/2006/relationships/hyperlink" Target="http://seaj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requirejs.org/" TargetMode="External"/><Relationship Id="rId5" Type="http://schemas.openxmlformats.org/officeDocument/2006/relationships/hyperlink" Target="https://github.com/amdjs/amdjs-api" TargetMode="External"/><Relationship Id="rId4" Type="http://schemas.openxmlformats.org/officeDocument/2006/relationships/hyperlink" Target="https://nodej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js/seajs" TargetMode="External"/><Relationship Id="rId2" Type="http://schemas.openxmlformats.org/officeDocument/2006/relationships/hyperlink" Target="http://seajs.org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0/js/a.js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8423" y="2427335"/>
            <a:ext cx="3647153" cy="923330"/>
          </a:xfrm>
        </p:spPr>
        <p:txBody>
          <a:bodyPr/>
          <a:lstStyle/>
          <a:p>
            <a:r>
              <a:rPr lang="zh-CN" altLang="en-US"/>
              <a:t>模块化开发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讲师：孔令涛</a:t>
            </a:r>
          </a:p>
        </p:txBody>
      </p:sp>
    </p:spTree>
    <p:extLst>
      <p:ext uri="{BB962C8B-B14F-4D97-AF65-F5344CB8AC3E}">
        <p14:creationId xmlns:p14="http://schemas.microsoft.com/office/powerpoint/2010/main" val="13314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非模块化开发的问题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C0C59"/>
                </a:solidFill>
              </a:rPr>
              <a:t>命名冲突</a:t>
            </a:r>
            <a:endParaRPr lang="en-US" altLang="zh-CN" sz="3200">
              <a:solidFill>
                <a:srgbClr val="FC0C59"/>
              </a:solidFill>
            </a:endParaRPr>
          </a:p>
          <a:p>
            <a:pPr marL="0" indent="0">
              <a:buNone/>
            </a:pPr>
            <a:r>
              <a:rPr lang="en-US" altLang="zh-CN" sz="2800"/>
              <a:t>   </a:t>
            </a:r>
            <a:r>
              <a:rPr lang="en-US" altLang="zh-CN"/>
              <a:t> </a:t>
            </a:r>
            <a:r>
              <a:rPr lang="zh-CN" altLang="en-US"/>
              <a:t>团队协作开发，不同开发人员的变量和函数命名可能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相同</a:t>
            </a:r>
            <a:endParaRPr lang="en-US" altLang="zh-CN"/>
          </a:p>
          <a:p>
            <a:r>
              <a:rPr lang="zh-CN" altLang="en-US" sz="3200">
                <a:solidFill>
                  <a:srgbClr val="FC0C59"/>
                </a:solidFill>
              </a:rPr>
              <a:t>文件依赖</a:t>
            </a:r>
            <a:endParaRPr lang="en-US" altLang="zh-CN" sz="3200">
              <a:solidFill>
                <a:srgbClr val="FC0C59"/>
              </a:solidFill>
            </a:endParaRPr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代码重用时，引入 </a:t>
            </a:r>
            <a:r>
              <a:rPr lang="en-US" altLang="zh-CN" err="1"/>
              <a:t>js</a:t>
            </a:r>
            <a:r>
              <a:rPr lang="en-US" altLang="zh-CN"/>
              <a:t> </a:t>
            </a:r>
            <a:r>
              <a:rPr lang="zh-CN" altLang="en-US"/>
              <a:t>文件的数目可能少了或者引入的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顺序不对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孔令涛</a:t>
            </a:r>
            <a:r>
              <a:rPr lang="en-US" altLang="zh-CN" dirty="0"/>
              <a:t>@</a:t>
            </a:r>
            <a:r>
              <a:rPr lang="zh-CN" altLang="en-US" dirty="0"/>
              <a:t>传智播客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95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/>
              <a:t>生产角度</a:t>
            </a:r>
            <a:endParaRPr lang="en-US" altLang="zh-CN" sz="3200"/>
          </a:p>
          <a:p>
            <a:pPr marL="0" indent="0">
              <a:buNone/>
            </a:pPr>
            <a:r>
              <a:rPr lang="zh-CN" altLang="en-US"/>
              <a:t>    一种生产方式，生产效率高，维护成本低</a:t>
            </a:r>
            <a:endParaRPr lang="en-US" altLang="zh-CN"/>
          </a:p>
          <a:p>
            <a:r>
              <a:rPr lang="zh-CN" altLang="en-US" sz="3200"/>
              <a:t>软件开发角度</a:t>
            </a:r>
            <a:endParaRPr lang="en-US" altLang="zh-CN" sz="3200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>
                <a:solidFill>
                  <a:srgbClr val="FC0C59"/>
                </a:solidFill>
              </a:rPr>
              <a:t>就是一种开发模式，写代码的一种方式，开发效率高，</a:t>
            </a:r>
            <a:endParaRPr lang="en-US" altLang="zh-CN">
              <a:solidFill>
                <a:srgbClr val="FC0C59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C0C59"/>
                </a:solidFill>
              </a:rPr>
              <a:t>    </a:t>
            </a:r>
            <a:r>
              <a:rPr lang="zh-CN" altLang="en-US">
                <a:solidFill>
                  <a:srgbClr val="FC0C59"/>
                </a:solidFill>
              </a:rPr>
              <a:t>方便后期维护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孔令涛</a:t>
            </a:r>
            <a:r>
              <a:rPr lang="en-US" altLang="zh-CN" dirty="0"/>
              <a:t>@</a:t>
            </a:r>
            <a:r>
              <a:rPr lang="zh-CN" altLang="en-US" dirty="0"/>
              <a:t>传智播客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0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模块化开发演变过程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体验刀耕火种的方式</a:t>
            </a:r>
            <a:endParaRPr lang="en-US" altLang="zh-CN"/>
          </a:p>
          <a:p>
            <a:r>
              <a:rPr lang="zh-CN" altLang="en-US"/>
              <a:t>掌握常见的模块化解决方式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孔令涛</a:t>
            </a:r>
            <a:r>
              <a:rPr lang="en-US" altLang="zh-CN" dirty="0"/>
              <a:t>@</a:t>
            </a:r>
            <a:r>
              <a:rPr lang="zh-CN" altLang="en-US" dirty="0"/>
              <a:t>传智播客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60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全局函数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示例：计算器模块：在全局定义四个分别用来计算加减乘除的四个函数</a:t>
            </a:r>
            <a:endParaRPr lang="en-US" altLang="zh-CN"/>
          </a:p>
          <a:p>
            <a:r>
              <a:rPr lang="zh-CN" altLang="en-US"/>
              <a:t>全局函数形成的模块只能人为的认为它们属于一个模块</a:t>
            </a:r>
            <a:endParaRPr lang="en-US" altLang="zh-CN"/>
          </a:p>
          <a:p>
            <a:r>
              <a:rPr lang="zh-CN" altLang="en-US"/>
              <a:t>但是程序并不能区分哪些函数是同一个模块</a:t>
            </a:r>
            <a:endParaRPr lang="en-US" altLang="zh-CN"/>
          </a:p>
          <a:p>
            <a:r>
              <a:rPr lang="zh-CN" altLang="en-US"/>
              <a:t>问题</a:t>
            </a:r>
            <a:endParaRPr lang="en-US" altLang="zh-CN"/>
          </a:p>
          <a:p>
            <a:pPr lvl="1"/>
            <a:r>
              <a:rPr lang="zh-CN" altLang="en-US">
                <a:solidFill>
                  <a:srgbClr val="FC0C59"/>
                </a:solidFill>
              </a:rPr>
              <a:t>“污染”了全局变量，无法保证不与其它模块发生变量名冲突</a:t>
            </a:r>
            <a:endParaRPr lang="en-US" altLang="zh-CN">
              <a:solidFill>
                <a:srgbClr val="FC0C59"/>
              </a:solidFill>
            </a:endParaRPr>
          </a:p>
          <a:p>
            <a:pPr lvl="1"/>
            <a:r>
              <a:rPr lang="zh-CN" altLang="en-US">
                <a:solidFill>
                  <a:srgbClr val="FC0C59"/>
                </a:solidFill>
              </a:rPr>
              <a:t>   模块成员之间看不出直接关系</a:t>
            </a:r>
            <a:endParaRPr lang="en-US" altLang="zh-CN">
              <a:solidFill>
                <a:srgbClr val="FC0C59"/>
              </a:solidFill>
            </a:endParaRPr>
          </a:p>
          <a:p>
            <a:pPr lvl="1"/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孔令涛</a:t>
            </a:r>
            <a:r>
              <a:rPr lang="en-US" altLang="zh-CN" dirty="0"/>
              <a:t>@</a:t>
            </a:r>
            <a:r>
              <a:rPr lang="zh-CN" altLang="en-US" dirty="0"/>
              <a:t>传智播客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02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对象封装 </a:t>
            </a:r>
            <a:r>
              <a:rPr lang="en-US" altLang="zh-CN"/>
              <a:t>– </a:t>
            </a:r>
            <a:r>
              <a:rPr lang="zh-CN" altLang="en-US"/>
              <a:t>命名空间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示例：将原来的计算器的四个函数封装到一个对象命名空间下</a:t>
            </a:r>
            <a:endParaRPr lang="en-US" altLang="zh-CN"/>
          </a:p>
          <a:p>
            <a:r>
              <a:rPr lang="zh-CN" altLang="en-US"/>
              <a:t>通过添加命名空间的形式从某种程度上解决了变量命名冲突的问题，但是并不能从根本上解决命名冲突</a:t>
            </a:r>
            <a:endParaRPr lang="en-US" altLang="zh-CN"/>
          </a:p>
          <a:p>
            <a:r>
              <a:rPr lang="zh-CN" altLang="en-US"/>
              <a:t>从代码级别可以明显的区分出哪些函数属于同一个模块</a:t>
            </a:r>
            <a:endParaRPr lang="en-US" altLang="zh-CN"/>
          </a:p>
          <a:p>
            <a:r>
              <a:rPr lang="zh-CN" altLang="en-US"/>
              <a:t>问题</a:t>
            </a:r>
            <a:endParaRPr lang="en-US" altLang="zh-CN"/>
          </a:p>
          <a:p>
            <a:pPr lvl="1"/>
            <a:r>
              <a:rPr lang="zh-CN" altLang="en-US">
                <a:solidFill>
                  <a:srgbClr val="FC0C59"/>
                </a:solidFill>
              </a:rPr>
              <a:t>暴露了所有的模块成员，内部状态可以被外部改写，不安全</a:t>
            </a:r>
            <a:endParaRPr lang="en-US" altLang="zh-CN">
              <a:solidFill>
                <a:srgbClr val="FC0C59"/>
              </a:solidFill>
            </a:endParaRPr>
          </a:p>
          <a:p>
            <a:pPr lvl="1"/>
            <a:r>
              <a:rPr lang="zh-CN" altLang="en-US">
                <a:solidFill>
                  <a:srgbClr val="FC0C59"/>
                </a:solidFill>
              </a:rPr>
              <a:t>命名空间越来越长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孔令涛</a:t>
            </a:r>
            <a:r>
              <a:rPr lang="en-US" altLang="zh-CN" dirty="0"/>
              <a:t>@</a:t>
            </a:r>
            <a:r>
              <a:rPr lang="zh-CN" altLang="en-US" dirty="0"/>
              <a:t>传智播客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41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私有共有成员分离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示例：将命名空间形式的计算器模块封装为立即执行函数形式，通过在函数内部返回值得形式向外暴露</a:t>
            </a:r>
            <a:endParaRPr lang="en-US" altLang="zh-CN"/>
          </a:p>
          <a:p>
            <a:r>
              <a:rPr lang="zh-CN" altLang="en-US"/>
              <a:t>私有空间的变量和函数不会影响全局作用域</a:t>
            </a:r>
            <a:endParaRPr lang="en-US" altLang="zh-CN"/>
          </a:p>
          <a:p>
            <a:r>
              <a:rPr lang="zh-CN" altLang="en-US"/>
              <a:t>公开公有方法，隐藏私有空间内部的属性、元素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孔令涛</a:t>
            </a:r>
            <a:r>
              <a:rPr lang="en-US" altLang="zh-CN" dirty="0"/>
              <a:t>@</a:t>
            </a:r>
            <a:r>
              <a:rPr lang="zh-CN" altLang="en-US" dirty="0"/>
              <a:t>传智播客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5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模块的维护扩展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孔令涛</a:t>
            </a:r>
            <a:r>
              <a:rPr lang="en-US" altLang="zh-CN" dirty="0"/>
              <a:t>@</a:t>
            </a:r>
            <a:r>
              <a:rPr lang="zh-CN" altLang="en-US" dirty="0"/>
              <a:t>传智播客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58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模块的第三方依赖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模块最好要保证模块的</a:t>
            </a:r>
            <a:r>
              <a:rPr lang="zh-CN" altLang="en-US">
                <a:solidFill>
                  <a:srgbClr val="FC0C59"/>
                </a:solidFill>
              </a:rPr>
              <a:t>职责单一性</a:t>
            </a:r>
            <a:r>
              <a:rPr lang="zh-CN" altLang="en-US"/>
              <a:t>，最好不要与程序的其它部分直接交互</a:t>
            </a:r>
            <a:endParaRPr lang="en-US" altLang="zh-CN"/>
          </a:p>
          <a:p>
            <a:r>
              <a:rPr lang="zh-CN" altLang="en-US"/>
              <a:t>通过向匿名函数注入依赖项的形式，除了保证模块的独立性，还使模块之间的依赖关系变得明显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孔令涛</a:t>
            </a:r>
            <a:r>
              <a:rPr lang="en-US" altLang="zh-CN" dirty="0"/>
              <a:t>@</a:t>
            </a:r>
            <a:r>
              <a:rPr lang="zh-CN" altLang="en-US" dirty="0"/>
              <a:t>传智播客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67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孔令涛</a:t>
            </a:r>
            <a:r>
              <a:rPr lang="en-US" altLang="zh-CN" dirty="0"/>
              <a:t>@</a:t>
            </a:r>
            <a:r>
              <a:rPr lang="zh-CN" altLang="en-US" dirty="0"/>
              <a:t>传智播客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1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模块化规范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服务器端规范</a:t>
            </a:r>
            <a:endParaRPr lang="en-US" altLang="zh-CN"/>
          </a:p>
          <a:p>
            <a:pPr lvl="1"/>
            <a:r>
              <a:rPr lang="en-US" altLang="zh-CN" sz="2400">
                <a:solidFill>
                  <a:srgbClr val="FC0C59"/>
                </a:solidFill>
              </a:rPr>
              <a:t>CommonJS</a:t>
            </a:r>
            <a:r>
              <a:rPr lang="zh-CN" altLang="en-US"/>
              <a:t>（</a:t>
            </a:r>
            <a:r>
              <a:rPr lang="en-US" altLang="zh-CN">
                <a:hlinkClick r:id="rId3"/>
              </a:rPr>
              <a:t>http://www.commonjs.org/</a:t>
            </a:r>
            <a:r>
              <a:rPr lang="zh-CN" altLang="en-US"/>
              <a:t>）</a:t>
            </a:r>
            <a:endParaRPr lang="en-US" altLang="zh-CN"/>
          </a:p>
          <a:p>
            <a:pPr lvl="2"/>
            <a:r>
              <a:rPr lang="en-US" altLang="zh-CN"/>
              <a:t>Node.js</a:t>
            </a:r>
            <a:r>
              <a:rPr lang="zh-CN" altLang="en-US"/>
              <a:t>（</a:t>
            </a:r>
            <a:r>
              <a:rPr lang="en-US" altLang="zh-CN">
                <a:hlinkClick r:id="rId4"/>
              </a:rPr>
              <a:t>https://nodejs.org/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浏览器端规范</a:t>
            </a:r>
            <a:endParaRPr lang="en-US" altLang="zh-CN"/>
          </a:p>
          <a:p>
            <a:pPr lvl="1"/>
            <a:r>
              <a:rPr lang="en-US" altLang="zh-CN" sz="2400">
                <a:solidFill>
                  <a:srgbClr val="FC0C59"/>
                </a:solidFill>
              </a:rPr>
              <a:t>AMD</a:t>
            </a:r>
            <a:r>
              <a:rPr lang="zh-CN" altLang="en-US"/>
              <a:t>（</a:t>
            </a:r>
            <a:r>
              <a:rPr lang="en-US" altLang="zh-CN">
                <a:hlinkClick r:id="rId5"/>
              </a:rPr>
              <a:t>https://github.com/amdjs/amdjs-api</a:t>
            </a:r>
            <a:r>
              <a:rPr lang="zh-CN" altLang="en-US"/>
              <a:t>）</a:t>
            </a:r>
            <a:endParaRPr lang="en-US" altLang="zh-CN"/>
          </a:p>
          <a:p>
            <a:pPr lvl="2"/>
            <a:r>
              <a:rPr lang="en-US" altLang="zh-CN"/>
              <a:t>RequireJS</a:t>
            </a:r>
            <a:r>
              <a:rPr lang="zh-CN" altLang="en-US"/>
              <a:t>（</a:t>
            </a:r>
            <a:r>
              <a:rPr lang="en-US" altLang="zh-CN">
                <a:hlinkClick r:id="rId6"/>
              </a:rPr>
              <a:t>http://requirejs.org/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 sz="2400">
                <a:solidFill>
                  <a:srgbClr val="FC0C59"/>
                </a:solidFill>
              </a:rPr>
              <a:t>CMD</a:t>
            </a:r>
            <a:r>
              <a:rPr lang="zh-CN" altLang="en-US"/>
              <a:t> （</a:t>
            </a:r>
            <a:r>
              <a:rPr lang="en-US" altLang="zh-CN">
                <a:hlinkClick r:id="rId5"/>
              </a:rPr>
              <a:t>https://github.com/amdjs/amdjs-api</a:t>
            </a:r>
            <a:r>
              <a:rPr lang="zh-CN" altLang="en-US"/>
              <a:t>）</a:t>
            </a:r>
            <a:endParaRPr lang="en-US" altLang="zh-CN">
              <a:solidFill>
                <a:srgbClr val="FC0C59"/>
              </a:solidFill>
            </a:endParaRPr>
          </a:p>
          <a:p>
            <a:pPr lvl="2"/>
            <a:r>
              <a:rPr lang="en-US" altLang="zh-CN"/>
              <a:t>SeaJS</a:t>
            </a:r>
            <a:r>
              <a:rPr lang="zh-CN" altLang="en-US"/>
              <a:t>（</a:t>
            </a:r>
            <a:r>
              <a:rPr lang="en-US" altLang="zh-CN">
                <a:hlinkClick r:id="rId7"/>
              </a:rPr>
              <a:t>http://seajs.org/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孔令涛</a:t>
            </a:r>
            <a:r>
              <a:rPr lang="en-US" altLang="zh-CN" dirty="0"/>
              <a:t>@</a:t>
            </a:r>
            <a:r>
              <a:rPr lang="zh-CN" altLang="en-US" dirty="0"/>
              <a:t>传智播客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71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JavaScript</a:t>
            </a:r>
            <a:r>
              <a:rPr lang="zh-CN" altLang="en-US"/>
              <a:t>模块化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当你的网站开发越来越大复杂的时候，会经常遇到什么问题？</a:t>
            </a:r>
            <a:endParaRPr lang="en-US" altLang="zh-CN"/>
          </a:p>
          <a:p>
            <a:r>
              <a:rPr lang="zh-CN" altLang="en-US"/>
              <a:t>命名冲突</a:t>
            </a:r>
            <a:endParaRPr lang="en-US" altLang="zh-CN"/>
          </a:p>
          <a:p>
            <a:r>
              <a:rPr lang="zh-CN" altLang="en-US"/>
              <a:t>文件依赖</a:t>
            </a:r>
            <a:endParaRPr lang="en-US" altLang="zh-CN"/>
          </a:p>
          <a:p>
            <a:r>
              <a:rPr lang="zh-CN" altLang="en-US"/>
              <a:t>。。。。。。</a:t>
            </a:r>
            <a:endParaRPr lang="en-US" altLang="zh-CN"/>
          </a:p>
          <a:p>
            <a:r>
              <a:rPr lang="zh-CN" altLang="en-US"/>
              <a:t>各种问题。。。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孔令涛</a:t>
            </a:r>
            <a:r>
              <a:rPr lang="en-US" altLang="zh-CN" dirty="0"/>
              <a:t>@</a:t>
            </a:r>
            <a:r>
              <a:rPr lang="zh-CN" altLang="en-US" dirty="0"/>
              <a:t>传智播客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2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SeaJS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了解</a:t>
            </a:r>
            <a:r>
              <a:rPr lang="en-US" altLang="zh-CN"/>
              <a:t>CMD</a:t>
            </a:r>
            <a:r>
              <a:rPr lang="zh-CN" altLang="en-US"/>
              <a:t>规范</a:t>
            </a:r>
            <a:endParaRPr lang="en-US" altLang="zh-CN"/>
          </a:p>
          <a:p>
            <a:r>
              <a:rPr lang="zh-CN" altLang="en-US"/>
              <a:t>掌握使用</a:t>
            </a:r>
            <a:r>
              <a:rPr lang="en-US" altLang="zh-CN"/>
              <a:t>SeaJS</a:t>
            </a:r>
            <a:r>
              <a:rPr lang="zh-CN" altLang="en-US"/>
              <a:t>类库构建模块化开发方式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孔令涛</a:t>
            </a:r>
            <a:r>
              <a:rPr lang="en-US" altLang="zh-CN" dirty="0"/>
              <a:t>@</a:t>
            </a:r>
            <a:r>
              <a:rPr lang="zh-CN" altLang="en-US" dirty="0"/>
              <a:t>传智播客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12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SeaJS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一个基于</a:t>
            </a:r>
            <a:r>
              <a:rPr lang="en-US" altLang="zh-CN" dirty="0"/>
              <a:t>CMD</a:t>
            </a:r>
            <a:r>
              <a:rPr lang="zh-CN" altLang="en-US" dirty="0"/>
              <a:t>规范实现的模块化开发解决方案</a:t>
            </a:r>
            <a:endParaRPr lang="en-US" altLang="zh-CN" dirty="0"/>
          </a:p>
          <a:p>
            <a:r>
              <a:rPr lang="zh-CN" altLang="en-US" dirty="0"/>
              <a:t>作者：</a:t>
            </a:r>
            <a:r>
              <a:rPr lang="en-US" altLang="zh-CN" dirty="0"/>
              <a:t>Alibaba </a:t>
            </a:r>
            <a:r>
              <a:rPr lang="zh-CN" altLang="en-US" dirty="0"/>
              <a:t>玉伯</a:t>
            </a:r>
            <a:endParaRPr lang="en-US" altLang="zh-CN" dirty="0"/>
          </a:p>
          <a:p>
            <a:r>
              <a:rPr lang="zh-CN" altLang="en-US" dirty="0"/>
              <a:t>官网：</a:t>
            </a:r>
            <a:r>
              <a:rPr lang="en-US" altLang="zh-CN" dirty="0">
                <a:hlinkClick r:id="rId2"/>
              </a:rPr>
              <a:t>http://seajs.org/</a:t>
            </a:r>
            <a:endParaRPr lang="en-US" altLang="zh-CN" dirty="0"/>
          </a:p>
          <a:p>
            <a:r>
              <a:rPr lang="en-US" altLang="zh-CN" dirty="0" err="1"/>
              <a:t>github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https://github.com/seajs/seajs</a:t>
            </a:r>
            <a:endParaRPr lang="en-US" altLang="zh-CN" dirty="0"/>
          </a:p>
          <a:p>
            <a:r>
              <a:rPr lang="zh-CN" altLang="en-US" dirty="0"/>
              <a:t>特性：</a:t>
            </a:r>
            <a:endParaRPr lang="en-US" altLang="zh-CN" dirty="0"/>
          </a:p>
          <a:p>
            <a:pPr lvl="1"/>
            <a:r>
              <a:rPr lang="zh-CN" altLang="en-US" dirty="0"/>
              <a:t>简单友好的模块定义规范</a:t>
            </a:r>
            <a:endParaRPr lang="en-US" altLang="zh-CN" dirty="0"/>
          </a:p>
          <a:p>
            <a:pPr lvl="1"/>
            <a:r>
              <a:rPr lang="zh-CN" altLang="en-US" dirty="0"/>
              <a:t>自然直观的代码组织方式</a:t>
            </a:r>
            <a:endParaRPr lang="en-US" altLang="zh-CN" dirty="0"/>
          </a:p>
          <a:p>
            <a:r>
              <a:rPr lang="zh-CN" altLang="en-US" dirty="0"/>
              <a:t>哲学：一切皆模块</a:t>
            </a:r>
            <a:endParaRPr lang="en-US" altLang="zh-CN" dirty="0">
              <a:solidFill>
                <a:srgbClr val="FC0C59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孔令涛</a:t>
            </a:r>
            <a:r>
              <a:rPr lang="en-US" altLang="zh-CN" dirty="0"/>
              <a:t>@</a:t>
            </a:r>
            <a:r>
              <a:rPr lang="zh-CN" altLang="en-US" dirty="0"/>
              <a:t>传智播客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46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1800"/>
              <a:t>引入 </a:t>
            </a:r>
            <a:r>
              <a:rPr lang="en-US" altLang="zh-CN" sz="1800"/>
              <a:t>sea.js </a:t>
            </a:r>
            <a:r>
              <a:rPr lang="zh-CN" altLang="en-US" sz="1800"/>
              <a:t>库</a:t>
            </a:r>
            <a:endParaRPr lang="en-US" altLang="zh-CN" sz="1800"/>
          </a:p>
          <a:p>
            <a:pPr marL="457200" indent="-457200">
              <a:buFont typeface="+mj-ea"/>
              <a:buAutoNum type="circleNumDbPlain"/>
            </a:pPr>
            <a:r>
              <a:rPr lang="zh-CN" altLang="en-US" sz="1800"/>
              <a:t>定义模块</a:t>
            </a:r>
            <a:endParaRPr lang="en-US" altLang="zh-CN" sz="1800"/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en-US" altLang="zh-CN" sz="1600"/>
              <a:t>define(function(require, exports, module){ </a:t>
            </a:r>
            <a:r>
              <a:rPr lang="zh-CN" altLang="en-US" sz="1600"/>
              <a:t>模块代码</a:t>
            </a:r>
            <a:r>
              <a:rPr lang="en-US" altLang="zh-CN" sz="1600"/>
              <a:t> });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1800"/>
              <a:t>暴露接口</a:t>
            </a:r>
            <a:endParaRPr lang="en-US" altLang="zh-CN" sz="1800"/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en-US" altLang="zh-CN" sz="1600"/>
              <a:t>exports</a:t>
            </a: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en-US" altLang="zh-CN" sz="1600"/>
              <a:t>module.exports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1800"/>
              <a:t>依赖模块</a:t>
            </a:r>
            <a:endParaRPr lang="en-US" altLang="zh-CN" sz="1800"/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en-US" altLang="zh-CN" sz="1600"/>
              <a:t>require(‘</a:t>
            </a:r>
            <a:r>
              <a:rPr lang="zh-CN" altLang="en-US" sz="1600"/>
              <a:t>模块</a:t>
            </a:r>
            <a:r>
              <a:rPr lang="en-US" altLang="zh-CN" sz="1600"/>
              <a:t>id’)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/>
              <a:t>启动模块系统</a:t>
            </a:r>
            <a:endParaRPr lang="en-US" altLang="zh-CN" sz="2000"/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en-US" altLang="zh-CN" sz="1600"/>
              <a:t>seajs.use(‘</a:t>
            </a:r>
            <a:r>
              <a:rPr lang="zh-CN" altLang="en-US" sz="1600"/>
              <a:t>模块</a:t>
            </a:r>
            <a:r>
              <a:rPr lang="en-US" altLang="zh-CN" sz="1600"/>
              <a:t>id’,function( </a:t>
            </a:r>
            <a:r>
              <a:rPr lang="zh-CN" altLang="en-US" sz="1600"/>
              <a:t>模块对象</a:t>
            </a:r>
            <a:r>
              <a:rPr lang="en-US" altLang="zh-CN" sz="1600"/>
              <a:t> ){ </a:t>
            </a:r>
            <a:r>
              <a:rPr lang="zh-CN" altLang="en-US" sz="1600"/>
              <a:t>业务代码</a:t>
            </a:r>
            <a:r>
              <a:rPr lang="en-US" altLang="zh-CN" sz="1600"/>
              <a:t> });</a:t>
            </a:r>
          </a:p>
          <a:p>
            <a:pPr marL="857250" lvl="1" indent="-457200">
              <a:buFont typeface="+mj-ea"/>
              <a:buAutoNum type="circleNumDbPlain"/>
            </a:pPr>
            <a:endParaRPr lang="zh-CN" altLang="en-US" sz="16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孔令涛</a:t>
            </a:r>
            <a:r>
              <a:rPr lang="en-US" altLang="zh-CN" dirty="0"/>
              <a:t>@</a:t>
            </a:r>
            <a:r>
              <a:rPr lang="zh-CN" altLang="en-US" dirty="0"/>
              <a:t>传智播客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29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定义模块 </a:t>
            </a:r>
            <a:r>
              <a:rPr lang="en-US" altLang="zh-CN"/>
              <a:t>define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先有规范，后有实现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CMD</a:t>
            </a:r>
            <a:r>
              <a:rPr lang="zh-CN" altLang="en-US" dirty="0"/>
              <a:t>规范中，</a:t>
            </a:r>
            <a:r>
              <a:rPr lang="zh-CN" altLang="en-US" dirty="0">
                <a:solidFill>
                  <a:srgbClr val="FC0C59"/>
                </a:solidFill>
              </a:rPr>
              <a:t>一个模块就是一个</a:t>
            </a:r>
            <a:r>
              <a:rPr lang="en-US" altLang="zh-CN" dirty="0" err="1">
                <a:solidFill>
                  <a:srgbClr val="FC0C59"/>
                </a:solidFill>
              </a:rPr>
              <a:t>js</a:t>
            </a:r>
            <a:r>
              <a:rPr lang="zh-CN" altLang="en-US" dirty="0">
                <a:solidFill>
                  <a:srgbClr val="FC0C59"/>
                </a:solidFill>
              </a:rPr>
              <a:t>文件</a:t>
            </a:r>
            <a:endParaRPr lang="en-US" altLang="zh-CN" dirty="0">
              <a:solidFill>
                <a:srgbClr val="FC0C59"/>
              </a:solidFill>
            </a:endParaRPr>
          </a:p>
          <a:p>
            <a:r>
              <a:rPr lang="en-US" altLang="zh-CN" dirty="0"/>
              <a:t>define </a:t>
            </a:r>
            <a:r>
              <a:rPr lang="zh-CN" altLang="en-US" dirty="0"/>
              <a:t>是一个全局函数，用来定义模块</a:t>
            </a:r>
            <a:endParaRPr lang="en-US" altLang="zh-CN" dirty="0"/>
          </a:p>
          <a:p>
            <a:r>
              <a:rPr lang="en-US" altLang="zh-CN" dirty="0"/>
              <a:t>define( factory )</a:t>
            </a:r>
          </a:p>
          <a:p>
            <a:pPr lvl="1"/>
            <a:r>
              <a:rPr lang="zh-CN" altLang="en-US" dirty="0"/>
              <a:t>对象  </a:t>
            </a:r>
            <a:r>
              <a:rPr lang="en-US" altLang="zh-CN" dirty="0"/>
              <a:t>{}   </a:t>
            </a:r>
            <a:r>
              <a:rPr lang="zh-CN" altLang="en-US" dirty="0"/>
              <a:t>  这种方式，外部会直接获取到该对象</a:t>
            </a:r>
            <a:endParaRPr lang="en-US" altLang="zh-CN" dirty="0"/>
          </a:p>
          <a:p>
            <a:pPr lvl="1"/>
            <a:r>
              <a:rPr lang="zh-CN" altLang="en-US" dirty="0"/>
              <a:t>字符串  ‘’  同上</a:t>
            </a:r>
            <a:endParaRPr lang="en-US" altLang="zh-CN" dirty="0"/>
          </a:p>
          <a:p>
            <a:pPr lvl="1"/>
            <a:r>
              <a:rPr lang="zh-CN" altLang="en-US" dirty="0"/>
              <a:t>函数  </a:t>
            </a:r>
            <a:r>
              <a:rPr lang="en-US" altLang="zh-CN" dirty="0"/>
              <a:t>function( require, exports, module ){ // </a:t>
            </a:r>
            <a:r>
              <a:rPr lang="zh-CN" altLang="en-US" dirty="0"/>
              <a:t>模块代码</a:t>
            </a:r>
            <a:r>
              <a:rPr lang="en-US" altLang="zh-CN" dirty="0"/>
              <a:t> }</a:t>
            </a:r>
          </a:p>
          <a:p>
            <a:pPr lvl="2"/>
            <a:r>
              <a:rPr lang="zh-CN" altLang="en-US" dirty="0"/>
              <a:t>为了减少出错，定义函数的时候直接把这三个参数写上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孔令涛</a:t>
            </a:r>
            <a:r>
              <a:rPr lang="en-US" altLang="zh-CN" dirty="0"/>
              <a:t>@</a:t>
            </a:r>
            <a:r>
              <a:rPr lang="zh-CN" altLang="en-US" dirty="0"/>
              <a:t>传智播客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4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exports </a:t>
            </a:r>
            <a:r>
              <a:rPr lang="zh-CN" altLang="en-US"/>
              <a:t>和 </a:t>
            </a:r>
            <a:r>
              <a:rPr lang="en-US" altLang="zh-CN"/>
              <a:t>module.exports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功能：通过给 </a:t>
            </a:r>
            <a:r>
              <a:rPr lang="en-US" altLang="zh-CN"/>
              <a:t>exports</a:t>
            </a:r>
            <a:r>
              <a:rPr lang="zh-CN" altLang="en-US"/>
              <a:t>或</a:t>
            </a:r>
            <a:r>
              <a:rPr lang="en-US" altLang="zh-CN"/>
              <a:t>module.exports</a:t>
            </a:r>
            <a:r>
              <a:rPr lang="zh-CN" altLang="en-US"/>
              <a:t>动态的挂载变量、函数或对象，外部会获取到该接口</a:t>
            </a:r>
            <a:endParaRPr lang="en-US" altLang="zh-CN"/>
          </a:p>
          <a:p>
            <a:r>
              <a:rPr lang="en-US" altLang="zh-CN"/>
              <a:t>exports </a:t>
            </a:r>
            <a:r>
              <a:rPr lang="zh-CN" altLang="en-US"/>
              <a:t>等价于 </a:t>
            </a:r>
            <a:r>
              <a:rPr lang="en-US" altLang="zh-CN"/>
              <a:t>module.exports</a:t>
            </a:r>
          </a:p>
          <a:p>
            <a:r>
              <a:rPr lang="zh-CN" altLang="en-US"/>
              <a:t>可以通过多次给</a:t>
            </a:r>
            <a:r>
              <a:rPr lang="en-US" altLang="zh-CN"/>
              <a:t>exports </a:t>
            </a:r>
            <a:r>
              <a:rPr lang="zh-CN" altLang="en-US"/>
              <a:t>挂载属性向外暴露</a:t>
            </a:r>
            <a:endParaRPr lang="en-US" altLang="zh-CN"/>
          </a:p>
          <a:p>
            <a:r>
              <a:rPr lang="zh-CN" altLang="en-US"/>
              <a:t>不能直接给 </a:t>
            </a:r>
            <a:r>
              <a:rPr lang="en-US" altLang="zh-CN"/>
              <a:t>exports </a:t>
            </a:r>
            <a:r>
              <a:rPr lang="zh-CN" altLang="en-US"/>
              <a:t>赋值</a:t>
            </a:r>
            <a:endParaRPr lang="en-US" altLang="zh-CN"/>
          </a:p>
          <a:p>
            <a:r>
              <a:rPr lang="zh-CN" altLang="en-US"/>
              <a:t>如果想暴露单个变量、函数或对象可以通过直接给 </a:t>
            </a:r>
            <a:r>
              <a:rPr lang="en-US" altLang="zh-CN"/>
              <a:t>module.exports </a:t>
            </a:r>
            <a:r>
              <a:rPr lang="zh-CN" altLang="en-US"/>
              <a:t>赋值 即可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孔令涛</a:t>
            </a:r>
            <a:r>
              <a:rPr lang="en-US" altLang="zh-CN" dirty="0"/>
              <a:t>@</a:t>
            </a:r>
            <a:r>
              <a:rPr lang="zh-CN" altLang="en-US" dirty="0"/>
              <a:t>传智播客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7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启动模块 </a:t>
            </a:r>
            <a:r>
              <a:rPr lang="en-US" altLang="zh-CN"/>
              <a:t>seajs.use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在调用 </a:t>
            </a:r>
            <a:r>
              <a:rPr lang="en-US" altLang="zh-CN"/>
              <a:t>seajs </a:t>
            </a:r>
            <a:r>
              <a:rPr lang="zh-CN" altLang="en-US"/>
              <a:t>之前，必须先引入 </a:t>
            </a:r>
            <a:r>
              <a:rPr lang="en-US" altLang="zh-CN"/>
              <a:t>sea.js </a:t>
            </a:r>
            <a:r>
              <a:rPr lang="zh-CN" altLang="en-US"/>
              <a:t>文件</a:t>
            </a:r>
            <a:endParaRPr lang="en-US" altLang="zh-CN"/>
          </a:p>
          <a:p>
            <a:r>
              <a:rPr lang="zh-CN" altLang="en-US"/>
              <a:t>通过 </a:t>
            </a:r>
            <a:r>
              <a:rPr lang="en-US" altLang="zh-CN"/>
              <a:t>seajs.use() </a:t>
            </a:r>
            <a:r>
              <a:rPr lang="zh-CN" altLang="en-US"/>
              <a:t>函数可以启动模块</a:t>
            </a:r>
            <a:endParaRPr lang="en-US" altLang="zh-CN"/>
          </a:p>
          <a:p>
            <a:pPr lvl="1"/>
            <a:r>
              <a:rPr lang="en-US" altLang="zh-CN"/>
              <a:t>(‘</a:t>
            </a:r>
            <a:r>
              <a:rPr lang="zh-CN" altLang="en-US"/>
              <a:t>模块</a:t>
            </a:r>
            <a:r>
              <a:rPr lang="en-US" altLang="zh-CN"/>
              <a:t>id’[,callback] )	</a:t>
            </a:r>
            <a:r>
              <a:rPr lang="zh-CN" altLang="en-US"/>
              <a:t>加载一个模块，并执行回调函数</a:t>
            </a:r>
            <a:endParaRPr lang="en-US" altLang="zh-CN"/>
          </a:p>
          <a:p>
            <a:pPr lvl="1"/>
            <a:r>
              <a:rPr lang="en-US" altLang="zh-CN"/>
              <a:t>( [ ‘</a:t>
            </a:r>
            <a:r>
              <a:rPr lang="zh-CN" altLang="en-US"/>
              <a:t>模块</a:t>
            </a:r>
            <a:r>
              <a:rPr lang="en-US" altLang="zh-CN"/>
              <a:t>1’, </a:t>
            </a:r>
            <a:r>
              <a:rPr lang="zh-CN" altLang="en-US"/>
              <a:t>‘模块</a:t>
            </a:r>
            <a:r>
              <a:rPr lang="en-US" altLang="zh-CN"/>
              <a:t>2</a:t>
            </a:r>
            <a:r>
              <a:rPr lang="zh-CN" altLang="en-US"/>
              <a:t>’</a:t>
            </a:r>
            <a:r>
              <a:rPr lang="en-US" altLang="zh-CN"/>
              <a:t> ]  [, callback] )	</a:t>
            </a:r>
            <a:r>
              <a:rPr lang="zh-CN" altLang="en-US"/>
              <a:t>加载多个模块，并执行回调函数</a:t>
            </a:r>
            <a:endParaRPr lang="en-US" altLang="zh-CN"/>
          </a:p>
          <a:p>
            <a:pPr lvl="1"/>
            <a:r>
              <a:rPr lang="en-US" altLang="zh-CN"/>
              <a:t>callback </a:t>
            </a:r>
            <a:r>
              <a:rPr lang="zh-CN" altLang="en-US"/>
              <a:t>参数是可选的</a:t>
            </a:r>
            <a:endParaRPr lang="en-US" altLang="zh-CN"/>
          </a:p>
          <a:p>
            <a:r>
              <a:rPr lang="en-US" altLang="zh-CN">
                <a:solidFill>
                  <a:srgbClr val="FC0C59"/>
                </a:solidFill>
              </a:rPr>
              <a:t>seajs.use </a:t>
            </a:r>
            <a:r>
              <a:rPr lang="zh-CN" altLang="en-US">
                <a:solidFill>
                  <a:srgbClr val="FC0C59"/>
                </a:solidFill>
              </a:rPr>
              <a:t>和 </a:t>
            </a:r>
            <a:r>
              <a:rPr lang="en-US" altLang="zh-CN">
                <a:solidFill>
                  <a:srgbClr val="FC0C59"/>
                </a:solidFill>
              </a:rPr>
              <a:t>DOM ready </a:t>
            </a:r>
            <a:r>
              <a:rPr lang="zh-CN" altLang="en-US">
                <a:solidFill>
                  <a:srgbClr val="FC0C59"/>
                </a:solidFill>
              </a:rPr>
              <a:t>事件没有任何关系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>
                <a:solidFill>
                  <a:srgbClr val="FC0C59"/>
                </a:solidFill>
              </a:rPr>
              <a:t>最好不要在 </a:t>
            </a:r>
            <a:r>
              <a:rPr lang="en-US" altLang="zh-CN">
                <a:solidFill>
                  <a:srgbClr val="FC0C59"/>
                </a:solidFill>
              </a:rPr>
              <a:t>define </a:t>
            </a:r>
            <a:r>
              <a:rPr lang="zh-CN" altLang="en-US">
                <a:solidFill>
                  <a:srgbClr val="FC0C59"/>
                </a:solidFill>
              </a:rPr>
              <a:t>中 使用 </a:t>
            </a:r>
            <a:r>
              <a:rPr lang="en-US" altLang="zh-CN">
                <a:solidFill>
                  <a:srgbClr val="FC0C59"/>
                </a:solidFill>
              </a:rPr>
              <a:t>seajs.use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孔令涛</a:t>
            </a:r>
            <a:r>
              <a:rPr lang="en-US" altLang="zh-CN" dirty="0"/>
              <a:t>@</a:t>
            </a:r>
            <a:r>
              <a:rPr lang="zh-CN" altLang="en-US" dirty="0"/>
              <a:t>传智播客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79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加载模块 </a:t>
            </a:r>
            <a:r>
              <a:rPr lang="en-US" altLang="zh-CN"/>
              <a:t>require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require(‘</a:t>
            </a:r>
            <a:r>
              <a:rPr lang="zh-CN" altLang="en-US" dirty="0"/>
              <a:t>模块</a:t>
            </a:r>
            <a:r>
              <a:rPr lang="en-US" altLang="zh-CN" dirty="0"/>
              <a:t>id</a:t>
            </a:r>
            <a:r>
              <a:rPr lang="zh-CN" altLang="en-US" dirty="0"/>
              <a:t>路径字符串</a:t>
            </a:r>
            <a:r>
              <a:rPr lang="en-US" altLang="zh-CN" dirty="0"/>
              <a:t>’) </a:t>
            </a:r>
          </a:p>
          <a:p>
            <a:pPr lvl="1"/>
            <a:r>
              <a:rPr lang="zh-CN" altLang="en-US" sz="1800" dirty="0"/>
              <a:t>用于根据一个模块</a:t>
            </a:r>
            <a:r>
              <a:rPr lang="en-US" altLang="zh-CN" sz="1800" dirty="0"/>
              <a:t>id</a:t>
            </a:r>
            <a:r>
              <a:rPr lang="zh-CN" altLang="en-US" sz="1800" dirty="0"/>
              <a:t>加载该模块</a:t>
            </a:r>
            <a:endParaRPr lang="en-US" altLang="zh-CN" sz="1800" dirty="0"/>
          </a:p>
          <a:p>
            <a:pPr lvl="1"/>
            <a:r>
              <a:rPr lang="zh-CN" altLang="en-US" sz="1800" dirty="0"/>
              <a:t>参数必须是一个字符串</a:t>
            </a:r>
            <a:endParaRPr lang="en-US" altLang="zh-CN" sz="1800" dirty="0"/>
          </a:p>
          <a:p>
            <a:pPr lvl="1"/>
            <a:r>
              <a:rPr lang="zh-CN" altLang="en-US" sz="1800" dirty="0"/>
              <a:t>该方法会得到 要加载的模块中的 </a:t>
            </a:r>
            <a:r>
              <a:rPr lang="en-US" altLang="zh-CN" sz="1800" dirty="0" err="1"/>
              <a:t>module.exports</a:t>
            </a:r>
            <a:r>
              <a:rPr lang="en-US" altLang="zh-CN" sz="1800" dirty="0"/>
              <a:t> </a:t>
            </a:r>
            <a:r>
              <a:rPr lang="zh-CN" altLang="en-US" sz="1800" dirty="0"/>
              <a:t>对象</a:t>
            </a:r>
            <a:endParaRPr lang="en-US" altLang="zh-CN" sz="1800" dirty="0"/>
          </a:p>
          <a:p>
            <a:r>
              <a:rPr lang="zh-CN" altLang="en-US" dirty="0"/>
              <a:t>只能在模块环境</a:t>
            </a:r>
            <a:r>
              <a:rPr lang="en-US" altLang="zh-CN" dirty="0"/>
              <a:t>define</a:t>
            </a:r>
            <a:r>
              <a:rPr lang="zh-CN" altLang="en-US" dirty="0"/>
              <a:t>中使用，</a:t>
            </a:r>
            <a:r>
              <a:rPr lang="en-US" altLang="zh-CN" dirty="0"/>
              <a:t>define(factory)</a:t>
            </a:r>
            <a:r>
              <a:rPr lang="zh-CN" altLang="en-US" dirty="0"/>
              <a:t>的构造方法第一个参数</a:t>
            </a:r>
            <a:r>
              <a:rPr lang="zh-CN" altLang="en-US" dirty="0">
                <a:solidFill>
                  <a:srgbClr val="FC0C59"/>
                </a:solidFill>
              </a:rPr>
              <a:t>必须命名为 </a:t>
            </a:r>
            <a:r>
              <a:rPr lang="en-US" altLang="zh-CN" dirty="0">
                <a:solidFill>
                  <a:srgbClr val="FC0C59"/>
                </a:solidFill>
              </a:rPr>
              <a:t>require</a:t>
            </a:r>
          </a:p>
          <a:p>
            <a:r>
              <a:rPr lang="zh-CN" altLang="en-US" dirty="0"/>
              <a:t>不要重命名</a:t>
            </a:r>
            <a:r>
              <a:rPr lang="en-US" altLang="zh-CN" dirty="0"/>
              <a:t>require</a:t>
            </a:r>
            <a:r>
              <a:rPr lang="zh-CN" altLang="en-US" dirty="0"/>
              <a:t>函数或者在任何作用域中给 </a:t>
            </a:r>
            <a:r>
              <a:rPr lang="en-US" altLang="zh-CN" dirty="0"/>
              <a:t>require </a:t>
            </a:r>
            <a:r>
              <a:rPr lang="zh-CN" altLang="en-US" dirty="0"/>
              <a:t>重新赋值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孔令涛</a:t>
            </a:r>
            <a:r>
              <a:rPr lang="en-US" altLang="zh-CN" dirty="0"/>
              <a:t>@</a:t>
            </a:r>
            <a:r>
              <a:rPr lang="zh-CN" altLang="en-US" dirty="0"/>
              <a:t>传智播客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04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模块标识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模块标识就是一个</a:t>
            </a:r>
            <a:r>
              <a:rPr lang="zh-CN" altLang="en-US" sz="2000" dirty="0">
                <a:solidFill>
                  <a:srgbClr val="FC0C59"/>
                </a:solidFill>
              </a:rPr>
              <a:t>字符串</a:t>
            </a:r>
            <a:r>
              <a:rPr lang="zh-CN" altLang="en-US" sz="2000" dirty="0"/>
              <a:t>，用来</a:t>
            </a:r>
            <a:r>
              <a:rPr lang="zh-CN" altLang="en-US" sz="2000" dirty="0">
                <a:solidFill>
                  <a:srgbClr val="FC0C59"/>
                </a:solidFill>
              </a:rPr>
              <a:t>标识模块</a:t>
            </a:r>
            <a:endParaRPr lang="en-US" altLang="zh-CN" sz="2000" dirty="0">
              <a:solidFill>
                <a:srgbClr val="FC0C59"/>
              </a:solidFill>
            </a:endParaRPr>
          </a:p>
          <a:p>
            <a:r>
              <a:rPr lang="zh-CN" altLang="en-US" sz="2000" dirty="0"/>
              <a:t>模块标识</a:t>
            </a:r>
            <a:r>
              <a:rPr lang="zh-CN" altLang="en-US" sz="2000" dirty="0">
                <a:solidFill>
                  <a:srgbClr val="FC0C59"/>
                </a:solidFill>
              </a:rPr>
              <a:t>可以不包含后缀名  </a:t>
            </a:r>
            <a:r>
              <a:rPr lang="en-US" altLang="zh-CN" sz="2000" dirty="0">
                <a:solidFill>
                  <a:srgbClr val="FC0C59"/>
                </a:solidFill>
              </a:rPr>
              <a:t>.</a:t>
            </a:r>
            <a:r>
              <a:rPr lang="en-US" altLang="zh-CN" sz="2000" dirty="0" err="1">
                <a:solidFill>
                  <a:srgbClr val="FC0C59"/>
                </a:solidFill>
              </a:rPr>
              <a:t>js</a:t>
            </a:r>
            <a:endParaRPr lang="en-US" altLang="zh-CN" sz="2000" dirty="0">
              <a:solidFill>
                <a:srgbClr val="FC0C59"/>
              </a:solidFill>
            </a:endParaRPr>
          </a:p>
          <a:p>
            <a:r>
              <a:rPr lang="zh-CN" altLang="en-US" sz="2000" dirty="0"/>
              <a:t>以 </a:t>
            </a:r>
            <a:r>
              <a:rPr lang="en-US" altLang="zh-CN" sz="2000" dirty="0"/>
              <a:t>. /</a:t>
            </a:r>
            <a:r>
              <a:rPr lang="zh-CN" altLang="en-US" sz="2000" dirty="0"/>
              <a:t>或 </a:t>
            </a:r>
            <a:r>
              <a:rPr lang="en-US" altLang="zh-CN" sz="2000" dirty="0"/>
              <a:t>../ </a:t>
            </a:r>
            <a:r>
              <a:rPr lang="zh-CN" altLang="en-US" sz="2000" dirty="0"/>
              <a:t>开头的相对路径模块，相对于 </a:t>
            </a:r>
            <a:r>
              <a:rPr lang="en-US" altLang="zh-CN" sz="2000" dirty="0"/>
              <a:t>require </a:t>
            </a:r>
            <a:r>
              <a:rPr lang="zh-CN" altLang="en-US" sz="2000" dirty="0"/>
              <a:t>所在模块的路径</a:t>
            </a:r>
            <a:endParaRPr lang="en-US" altLang="zh-CN" sz="2000" dirty="0"/>
          </a:p>
          <a:p>
            <a:r>
              <a:rPr lang="zh-CN" altLang="en-US" sz="2000" dirty="0"/>
              <a:t>不以 </a:t>
            </a:r>
            <a:r>
              <a:rPr lang="en-US" altLang="zh-CN" sz="2000" dirty="0"/>
              <a:t>./ </a:t>
            </a:r>
            <a:r>
              <a:rPr lang="zh-CN" altLang="en-US" sz="2000" dirty="0"/>
              <a:t>或 </a:t>
            </a:r>
            <a:r>
              <a:rPr lang="en-US" altLang="zh-CN" sz="2000" dirty="0"/>
              <a:t>../ </a:t>
            </a:r>
            <a:r>
              <a:rPr lang="zh-CN" altLang="en-US" sz="2000" dirty="0"/>
              <a:t>开头的顶级标识，会相对于模块的基础路径解析（配置项中的</a:t>
            </a:r>
            <a:r>
              <a:rPr lang="en-US" altLang="zh-CN" sz="2000" dirty="0"/>
              <a:t>base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zh-CN" altLang="en-US" sz="2000" dirty="0"/>
              <a:t>绝对路径</a:t>
            </a:r>
            <a:endParaRPr lang="en-US" altLang="zh-CN" sz="2000" dirty="0"/>
          </a:p>
          <a:p>
            <a:pPr lvl="1"/>
            <a:r>
              <a:rPr lang="en-US" altLang="zh-CN" sz="1600" dirty="0">
                <a:hlinkClick r:id="rId2"/>
              </a:rPr>
              <a:t>http://127.0.0.1:8080/js/a.js</a:t>
            </a:r>
            <a:endParaRPr lang="en-US" altLang="zh-CN" sz="1600" dirty="0"/>
          </a:p>
          <a:p>
            <a:pPr lvl="1"/>
            <a:r>
              <a:rPr lang="en-US" altLang="zh-CN" sz="1600" dirty="0"/>
              <a:t>/</a:t>
            </a:r>
            <a:r>
              <a:rPr lang="en-US" altLang="zh-CN" sz="1600" dirty="0" err="1"/>
              <a:t>js</a:t>
            </a:r>
            <a:r>
              <a:rPr lang="en-US" altLang="zh-CN" sz="1600" dirty="0"/>
              <a:t>/a.js</a:t>
            </a:r>
          </a:p>
          <a:p>
            <a:pPr lvl="1"/>
            <a:endParaRPr lang="en-US" altLang="zh-CN" sz="16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孔令涛</a:t>
            </a:r>
            <a:r>
              <a:rPr lang="en-US" altLang="zh-CN" dirty="0"/>
              <a:t>@</a:t>
            </a:r>
            <a:r>
              <a:rPr lang="zh-CN" altLang="en-US" dirty="0"/>
              <a:t>传智播客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43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高级配置</a:t>
            </a:r>
            <a:r>
              <a:rPr lang="en-US" altLang="zh-CN"/>
              <a:t>SeaJS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C0C59"/>
                </a:solidFill>
              </a:rPr>
              <a:t>alias</a:t>
            </a:r>
            <a:r>
              <a:rPr lang="zh-CN" altLang="en-US" dirty="0">
                <a:solidFill>
                  <a:srgbClr val="FC0C59"/>
                </a:solidFill>
              </a:rPr>
              <a:t>：别名配置</a:t>
            </a:r>
            <a:endParaRPr lang="en-US" altLang="zh-CN" dirty="0">
              <a:solidFill>
                <a:srgbClr val="FC0C59"/>
              </a:solidFill>
            </a:endParaRPr>
          </a:p>
          <a:p>
            <a:r>
              <a:rPr lang="en-US" altLang="zh-CN" dirty="0">
                <a:solidFill>
                  <a:srgbClr val="FC0C59"/>
                </a:solidFill>
              </a:rPr>
              <a:t>paths</a:t>
            </a:r>
            <a:r>
              <a:rPr lang="zh-CN" altLang="en-US" dirty="0">
                <a:solidFill>
                  <a:srgbClr val="FC0C59"/>
                </a:solidFill>
              </a:rPr>
              <a:t>：路径配置</a:t>
            </a:r>
            <a:endParaRPr lang="en-US" altLang="zh-CN" dirty="0">
              <a:solidFill>
                <a:srgbClr val="FC0C59"/>
              </a:solidFill>
            </a:endParaRPr>
          </a:p>
          <a:p>
            <a:r>
              <a:rPr lang="en-US" altLang="zh-CN" dirty="0" err="1"/>
              <a:t>vars</a:t>
            </a:r>
            <a:r>
              <a:rPr lang="zh-CN" altLang="en-US" dirty="0"/>
              <a:t>：变量配置</a:t>
            </a:r>
            <a:endParaRPr lang="en-US" altLang="zh-CN" dirty="0"/>
          </a:p>
          <a:p>
            <a:r>
              <a:rPr lang="en-US" altLang="zh-CN" dirty="0"/>
              <a:t>map</a:t>
            </a:r>
            <a:r>
              <a:rPr lang="zh-CN" altLang="en-US" dirty="0"/>
              <a:t>：映射配置</a:t>
            </a:r>
            <a:endParaRPr lang="en-US" altLang="zh-CN" dirty="0"/>
          </a:p>
          <a:p>
            <a:r>
              <a:rPr lang="en-US" altLang="zh-CN" dirty="0"/>
              <a:t>preload</a:t>
            </a:r>
            <a:r>
              <a:rPr lang="zh-CN" altLang="en-US" dirty="0"/>
              <a:t>：预加载项</a:t>
            </a:r>
            <a:endParaRPr lang="en-US" altLang="zh-CN" dirty="0"/>
          </a:p>
          <a:p>
            <a:r>
              <a:rPr lang="en-US" altLang="zh-CN" dirty="0"/>
              <a:t>debug</a:t>
            </a:r>
            <a:r>
              <a:rPr lang="zh-CN" altLang="en-US" dirty="0"/>
              <a:t>：调试模式</a:t>
            </a:r>
            <a:endParaRPr lang="en-US" altLang="zh-CN" dirty="0"/>
          </a:p>
          <a:p>
            <a:r>
              <a:rPr lang="en-US" altLang="zh-CN" dirty="0">
                <a:solidFill>
                  <a:srgbClr val="FC0C59"/>
                </a:solidFill>
              </a:rPr>
              <a:t>base</a:t>
            </a:r>
            <a:r>
              <a:rPr lang="zh-CN" altLang="en-US" dirty="0">
                <a:solidFill>
                  <a:srgbClr val="FC0C59"/>
                </a:solidFill>
              </a:rPr>
              <a:t>：基础路径</a:t>
            </a:r>
            <a:endParaRPr lang="en-US" altLang="zh-CN" dirty="0">
              <a:solidFill>
                <a:srgbClr val="FC0C59"/>
              </a:solidFill>
            </a:endParaRPr>
          </a:p>
          <a:p>
            <a:r>
              <a:rPr lang="en-US" altLang="zh-CN" dirty="0"/>
              <a:t>charset</a:t>
            </a:r>
            <a:r>
              <a:rPr lang="zh-CN" altLang="en-US" dirty="0"/>
              <a:t>：文件编码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孔令涛</a:t>
            </a:r>
            <a:r>
              <a:rPr lang="en-US" altLang="zh-CN" dirty="0"/>
              <a:t>@</a:t>
            </a:r>
            <a:r>
              <a:rPr lang="zh-CN" altLang="en-US" dirty="0"/>
              <a:t>传智播客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28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module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id</a:t>
            </a:r>
          </a:p>
          <a:p>
            <a:r>
              <a:rPr lang="en-US" altLang="zh-CN"/>
              <a:t>uri</a:t>
            </a:r>
          </a:p>
          <a:p>
            <a:r>
              <a:rPr lang="en-US" altLang="zh-CN"/>
              <a:t>dependencies</a:t>
            </a:r>
          </a:p>
          <a:p>
            <a:r>
              <a:rPr lang="en-US" altLang="zh-CN"/>
              <a:t>exports</a:t>
            </a:r>
          </a:p>
          <a:p>
            <a:r>
              <a:rPr lang="en-US" altLang="zh-CN"/>
              <a:t>require.async</a:t>
            </a:r>
          </a:p>
          <a:p>
            <a:pPr lvl="1"/>
            <a:r>
              <a:rPr lang="zh-CN" altLang="en-US"/>
              <a:t>异步加载模块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孔令涛</a:t>
            </a:r>
            <a:r>
              <a:rPr lang="en-US" altLang="zh-CN" dirty="0"/>
              <a:t>@</a:t>
            </a:r>
            <a:r>
              <a:rPr lang="zh-CN" altLang="en-US" dirty="0"/>
              <a:t>传智播客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29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什么是模块化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现实生活中模块化的例子：</a:t>
            </a:r>
            <a:endParaRPr lang="en-US" altLang="zh-CN"/>
          </a:p>
          <a:p>
            <a:pPr lvl="1"/>
            <a:r>
              <a:rPr lang="zh-CN" altLang="en-US"/>
              <a:t>模块化计算机</a:t>
            </a:r>
            <a:endParaRPr lang="en-US" altLang="zh-CN"/>
          </a:p>
          <a:p>
            <a:pPr lvl="1"/>
            <a:r>
              <a:rPr lang="zh-CN" altLang="en-US"/>
              <a:t>谷歌模块化手机</a:t>
            </a:r>
            <a:endParaRPr lang="en-US" altLang="zh-CN"/>
          </a:p>
          <a:p>
            <a:pPr lvl="1"/>
            <a:r>
              <a:rPr lang="zh-CN" altLang="en-US"/>
              <a:t>模块化房屋</a:t>
            </a:r>
            <a:endParaRPr lang="en-US" altLang="zh-CN"/>
          </a:p>
          <a:p>
            <a:r>
              <a:rPr lang="zh-CN" altLang="en-US"/>
              <a:t>代码模块化例子</a:t>
            </a:r>
            <a:endParaRPr lang="en-US" altLang="zh-CN"/>
          </a:p>
          <a:p>
            <a:pPr lvl="1"/>
            <a:r>
              <a:rPr lang="zh-CN" altLang="en-US"/>
              <a:t>日期模块</a:t>
            </a:r>
            <a:endParaRPr lang="en-US" altLang="zh-CN"/>
          </a:p>
          <a:p>
            <a:pPr lvl="1"/>
            <a:r>
              <a:rPr lang="zh-CN" altLang="en-US"/>
              <a:t>数学计算模块</a:t>
            </a:r>
            <a:endParaRPr lang="en-US" altLang="zh-CN"/>
          </a:p>
          <a:p>
            <a:pPr lvl="1"/>
            <a:r>
              <a:rPr lang="zh-CN" altLang="en-US"/>
              <a:t>日志模块</a:t>
            </a:r>
            <a:endParaRPr lang="en-US" altLang="zh-CN"/>
          </a:p>
          <a:p>
            <a:pPr lvl="1"/>
            <a:r>
              <a:rPr lang="zh-CN" altLang="en-US"/>
              <a:t>。。。。。。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孔令涛</a:t>
            </a:r>
            <a:r>
              <a:rPr lang="en-US" altLang="zh-CN" dirty="0"/>
              <a:t>@</a:t>
            </a:r>
            <a:r>
              <a:rPr lang="zh-CN" altLang="en-US" dirty="0"/>
              <a:t>传智播客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1200" y="2201605"/>
            <a:ext cx="3854150" cy="337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6086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电脑模块化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孔令涛</a:t>
            </a:r>
            <a:r>
              <a:rPr lang="en-US" altLang="zh-CN" dirty="0"/>
              <a:t>@</a:t>
            </a:r>
            <a:r>
              <a:rPr lang="zh-CN" altLang="en-US" dirty="0"/>
              <a:t>传智播客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pic>
        <p:nvPicPr>
          <p:cNvPr id="2050" name="Picture 2" descr="http://img.pc841.com/allimg/140204/1-1402041944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85109"/>
            <a:ext cx="7886700" cy="44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45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谷歌模块化手机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孔令涛</a:t>
            </a:r>
            <a:r>
              <a:rPr lang="en-US" altLang="zh-CN" dirty="0"/>
              <a:t>@</a:t>
            </a:r>
            <a:r>
              <a:rPr lang="zh-CN" altLang="en-US" dirty="0"/>
              <a:t>传智播客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pic>
        <p:nvPicPr>
          <p:cNvPr id="1026" name="Picture 2" descr="一摔就散架，谷歌模块化手机有硬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83783"/>
            <a:ext cx="7886700" cy="46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房屋模块化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孔令涛</a:t>
            </a:r>
            <a:r>
              <a:rPr lang="en-US" altLang="zh-CN" dirty="0"/>
              <a:t>@</a:t>
            </a:r>
            <a:r>
              <a:rPr lang="zh-CN" altLang="en-US" dirty="0"/>
              <a:t>传智播客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pic>
        <p:nvPicPr>
          <p:cNvPr id="1026" name="Picture 2" descr="http://www.fsdpcf.com/upfiles/proimages/2012419183011696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1609910"/>
            <a:ext cx="7900583" cy="450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40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模块化生产的优点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C0C59"/>
                </a:solidFill>
              </a:rPr>
              <a:t>生产效率高</a:t>
            </a:r>
            <a:endParaRPr lang="en-US" altLang="zh-CN" sz="3600">
              <a:solidFill>
                <a:srgbClr val="FC0C59"/>
              </a:solidFill>
            </a:endParaRPr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直接组装就是成品</a:t>
            </a:r>
            <a:endParaRPr lang="en-US" altLang="zh-CN"/>
          </a:p>
          <a:p>
            <a:r>
              <a:rPr lang="zh-CN" altLang="en-US" sz="3600">
                <a:solidFill>
                  <a:srgbClr val="FC0C59"/>
                </a:solidFill>
              </a:rPr>
              <a:t>便于维护</a:t>
            </a:r>
            <a:endParaRPr lang="en-US" altLang="zh-CN" sz="3600">
              <a:solidFill>
                <a:srgbClr val="FC0C59"/>
              </a:solidFill>
            </a:endParaRPr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维修方便，哪块坏了更换哪块就可以了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孔令涛</a:t>
            </a:r>
            <a:r>
              <a:rPr lang="en-US" altLang="zh-CN" dirty="0"/>
              <a:t>@</a:t>
            </a:r>
            <a:r>
              <a:rPr lang="zh-CN" altLang="en-US" dirty="0"/>
              <a:t>传智播客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1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程序模块化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日期模块</a:t>
            </a:r>
            <a:endParaRPr lang="en-US" altLang="zh-CN"/>
          </a:p>
          <a:p>
            <a:r>
              <a:rPr lang="zh-CN" altLang="en-US"/>
              <a:t>数学计算模块</a:t>
            </a:r>
            <a:endParaRPr lang="en-US" altLang="zh-CN"/>
          </a:p>
          <a:p>
            <a:r>
              <a:rPr lang="zh-CN" altLang="en-US"/>
              <a:t>日志模块</a:t>
            </a:r>
            <a:endParaRPr lang="en-US" altLang="zh-CN"/>
          </a:p>
          <a:p>
            <a:r>
              <a:rPr lang="zh-CN" altLang="en-US"/>
              <a:t>登陆认证模块</a:t>
            </a:r>
            <a:endParaRPr lang="en-US" altLang="zh-CN"/>
          </a:p>
          <a:p>
            <a:r>
              <a:rPr lang="zh-CN" altLang="en-US"/>
              <a:t>报表展示模块</a:t>
            </a:r>
            <a:endParaRPr lang="en-US" altLang="zh-CN"/>
          </a:p>
          <a:p>
            <a:r>
              <a:rPr lang="zh-CN" altLang="en-US"/>
              <a:t>。。。。。。</a:t>
            </a:r>
            <a:endParaRPr lang="en-US" altLang="zh-CN"/>
          </a:p>
          <a:p>
            <a:r>
              <a:rPr lang="zh-CN" altLang="en-US"/>
              <a:t>所有这些模块共同组成了程序软件系统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孔令涛</a:t>
            </a:r>
            <a:r>
              <a:rPr lang="en-US" altLang="zh-CN" dirty="0"/>
              <a:t>@</a:t>
            </a:r>
            <a:r>
              <a:rPr lang="zh-CN" altLang="en-US" dirty="0"/>
              <a:t>传智播客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1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程序模块化开发优点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FC0C59"/>
                </a:solidFill>
              </a:rPr>
              <a:t>开发效率高</a:t>
            </a:r>
            <a:endParaRPr lang="en-US" altLang="zh-CN" sz="3200" dirty="0">
              <a:solidFill>
                <a:srgbClr val="FC0C59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代码方便重用，别人开发的模块直接拿过来就可以使用，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不需要重复开发类似的功能</a:t>
            </a:r>
            <a:endParaRPr lang="en-US" altLang="zh-CN" dirty="0"/>
          </a:p>
          <a:p>
            <a:r>
              <a:rPr lang="zh-CN" altLang="en-US" sz="3200" dirty="0">
                <a:solidFill>
                  <a:srgbClr val="FC0C59"/>
                </a:solidFill>
              </a:rPr>
              <a:t>方便后期维护</a:t>
            </a:r>
            <a:endParaRPr lang="en-US" altLang="zh-CN" sz="3200" dirty="0">
              <a:solidFill>
                <a:srgbClr val="FC0C59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软件的声明周期中最长的阶段其实并不是开发阶段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而是维护阶段，需求变更比较频繁，使用模块化的开发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方式更容易维护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孔令涛</a:t>
            </a:r>
            <a:r>
              <a:rPr lang="en-US" altLang="zh-CN" dirty="0"/>
              <a:t>@</a:t>
            </a:r>
            <a:r>
              <a:rPr lang="zh-CN" altLang="en-US" dirty="0"/>
              <a:t>传智播客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12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tcast-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cast-2015" id="{F6E952C9-D1D4-5B49-B3C2-D2BBAE90EA6F}" vid="{BD6BAA45-6C61-F94D-AE6F-990147928A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Itcast-2015</Template>
  <TotalTime>3933</TotalTime>
  <Words>1860</Words>
  <Application>Microsoft Office PowerPoint</Application>
  <PresentationFormat>全屏显示(4:3)</PresentationFormat>
  <Paragraphs>361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微软雅黑</vt:lpstr>
      <vt:lpstr>微软雅黑 Light</vt:lpstr>
      <vt:lpstr>Arial</vt:lpstr>
      <vt:lpstr>Wingdings</vt:lpstr>
      <vt:lpstr>Itcast-2015</vt:lpstr>
      <vt:lpstr>模块化开发</vt:lpstr>
      <vt:lpstr>JavaScript模块化</vt:lpstr>
      <vt:lpstr>什么是模块化</vt:lpstr>
      <vt:lpstr>电脑模块化</vt:lpstr>
      <vt:lpstr>谷歌模块化手机</vt:lpstr>
      <vt:lpstr>房屋模块化</vt:lpstr>
      <vt:lpstr>模块化生产的优点</vt:lpstr>
      <vt:lpstr>程序模块化</vt:lpstr>
      <vt:lpstr>程序模块化开发优点</vt:lpstr>
      <vt:lpstr>非模块化开发的问题</vt:lpstr>
      <vt:lpstr>总结</vt:lpstr>
      <vt:lpstr>模块化开发演变过程</vt:lpstr>
      <vt:lpstr>全局函数</vt:lpstr>
      <vt:lpstr>对象封装 – 命名空间</vt:lpstr>
      <vt:lpstr>私有共有成员分离</vt:lpstr>
      <vt:lpstr>模块的维护扩展</vt:lpstr>
      <vt:lpstr>模块的第三方依赖</vt:lpstr>
      <vt:lpstr>总结</vt:lpstr>
      <vt:lpstr>模块化规范</vt:lpstr>
      <vt:lpstr>SeaJS</vt:lpstr>
      <vt:lpstr>SeaJS</vt:lpstr>
      <vt:lpstr>基本使用</vt:lpstr>
      <vt:lpstr>定义模块 define</vt:lpstr>
      <vt:lpstr>exports 和 module.exports</vt:lpstr>
      <vt:lpstr>启动模块 seajs.use</vt:lpstr>
      <vt:lpstr>加载模块 require</vt:lpstr>
      <vt:lpstr>模块标识</vt:lpstr>
      <vt:lpstr>高级配置SeaJS</vt:lpstr>
      <vt:lpstr>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Pengzhou Li</dc:creator>
  <cp:lastModifiedBy>cena</cp:lastModifiedBy>
  <cp:revision>285</cp:revision>
  <dcterms:created xsi:type="dcterms:W3CDTF">2016-04-17T08:05:51Z</dcterms:created>
  <dcterms:modified xsi:type="dcterms:W3CDTF">2016-10-16T10:44:48Z</dcterms:modified>
</cp:coreProperties>
</file>