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63" r:id="rId2"/>
    <p:sldId id="264" r:id="rId3"/>
    <p:sldId id="486" r:id="rId4"/>
    <p:sldId id="491" r:id="rId5"/>
    <p:sldId id="492" r:id="rId6"/>
    <p:sldId id="516" r:id="rId7"/>
    <p:sldId id="476" r:id="rId8"/>
    <p:sldId id="517" r:id="rId9"/>
    <p:sldId id="518" r:id="rId10"/>
    <p:sldId id="519" r:id="rId11"/>
    <p:sldId id="520" r:id="rId12"/>
    <p:sldId id="588" r:id="rId13"/>
    <p:sldId id="269" r:id="rId14"/>
    <p:sldId id="503" r:id="rId15"/>
    <p:sldId id="396" r:id="rId16"/>
    <p:sldId id="394" r:id="rId17"/>
    <p:sldId id="504" r:id="rId18"/>
    <p:sldId id="397" r:id="rId19"/>
    <p:sldId id="395" r:id="rId20"/>
    <p:sldId id="398" r:id="rId21"/>
    <p:sldId id="399" r:id="rId22"/>
    <p:sldId id="490" r:id="rId23"/>
    <p:sldId id="400" r:id="rId24"/>
    <p:sldId id="401" r:id="rId25"/>
    <p:sldId id="589" r:id="rId26"/>
    <p:sldId id="590" r:id="rId27"/>
    <p:sldId id="527" r:id="rId28"/>
    <p:sldId id="402" r:id="rId29"/>
    <p:sldId id="505" r:id="rId30"/>
    <p:sldId id="40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块系统" id="{8B803E20-8753-4979-B5FE-F200070F5184}">
          <p14:sldIdLst>
            <p14:sldId id="263"/>
            <p14:sldId id="264"/>
            <p14:sldId id="486"/>
            <p14:sldId id="491"/>
            <p14:sldId id="492"/>
            <p14:sldId id="516"/>
            <p14:sldId id="476"/>
            <p14:sldId id="517"/>
            <p14:sldId id="518"/>
            <p14:sldId id="519"/>
            <p14:sldId id="520"/>
            <p14:sldId id="588"/>
            <p14:sldId id="269"/>
            <p14:sldId id="503"/>
            <p14:sldId id="396"/>
            <p14:sldId id="394"/>
            <p14:sldId id="504"/>
          </p14:sldIdLst>
        </p14:section>
        <p14:section name="包与NPM" id="{2C234E93-9B6D-4282-8108-9A0912A18148}">
          <p14:sldIdLst>
            <p14:sldId id="397"/>
            <p14:sldId id="395"/>
            <p14:sldId id="398"/>
            <p14:sldId id="399"/>
            <p14:sldId id="490"/>
            <p14:sldId id="400"/>
            <p14:sldId id="401"/>
            <p14:sldId id="589"/>
            <p14:sldId id="590"/>
            <p14:sldId id="527"/>
            <p14:sldId id="402"/>
            <p14:sldId id="505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59"/>
    <a:srgbClr val="3425FB"/>
    <a:srgbClr val="00FF00"/>
    <a:srgbClr val="D33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5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9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E07B3-B6E8-41DF-8CEF-935F588927EE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C241F-3942-422C-A11F-F51277DD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5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2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备注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1】</a:t>
            </a:r>
          </a:p>
          <a:p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模块路径规则总结：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模块路径的生成规则与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的原型链或作用域链的查找方式十分相似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在加载过程中，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会逐个尝试模块路径中的路径，直到查找到目标文件为止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当前文件路径越深，模块查找耗时会越多，这是自定义模块的加载速度是最慢的原因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1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安装不同版本</a:t>
            </a:r>
            <a:endParaRPr lang="en-US" altLang="zh-CN"/>
          </a:p>
          <a:p>
            <a:r>
              <a:rPr lang="en-US" altLang="zh-CN"/>
              <a:t>npm install sax@latest</a:t>
            </a:r>
          </a:p>
          <a:p>
            <a:r>
              <a:rPr lang="en-US" altLang="zh-CN"/>
              <a:t>npm install sax@0.1.1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查看全局包安装路径</a:t>
            </a:r>
            <a:endParaRPr lang="en-US" altLang="zh-CN"/>
          </a:p>
          <a:p>
            <a:r>
              <a:rPr lang="en-US" altLang="zh-CN"/>
              <a:t>npm root –g</a:t>
            </a:r>
          </a:p>
          <a:p>
            <a:endParaRPr lang="en-US" altLang="zh-CN"/>
          </a:p>
          <a:p>
            <a:r>
              <a:rPr lang="zh-CN" altLang="en-US"/>
              <a:t>修改全局包安装路径</a:t>
            </a:r>
            <a:endParaRPr lang="en-US" altLang="zh-CN"/>
          </a:p>
          <a:p>
            <a:r>
              <a:rPr lang="en-US" altLang="zh-CN"/>
              <a:t>npm config set prefix “c:\dev\nvm\npm”</a:t>
            </a:r>
          </a:p>
          <a:p>
            <a:r>
              <a:rPr lang="zh-CN" altLang="en-US"/>
              <a:t>避免每次切换版本都要重新安装全局包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3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pm.taobao.org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r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中的模块化系统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模块内的</a:t>
            </a:r>
            <a:r>
              <a:rPr lang="en-US" altLang="zh-CN"/>
              <a:t>exports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为了方便，</a:t>
            </a:r>
            <a:r>
              <a:rPr lang="en-US" altLang="zh-CN"/>
              <a:t>Node</a:t>
            </a:r>
            <a:r>
              <a:rPr lang="zh-CN" altLang="en-US"/>
              <a:t>为每个模块提供一个</a:t>
            </a:r>
            <a:r>
              <a:rPr lang="en-US" altLang="zh-CN"/>
              <a:t>exports</a:t>
            </a:r>
            <a:r>
              <a:rPr lang="zh-CN" altLang="en-US"/>
              <a:t>变量，指向</a:t>
            </a:r>
            <a:r>
              <a:rPr lang="en-US" altLang="zh-CN"/>
              <a:t>module.exports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相当于在每个模块头部，有这样一行命令：</a:t>
            </a:r>
            <a:endParaRPr lang="en-US" altLang="zh-CN"/>
          </a:p>
          <a:p>
            <a:pPr marL="0" indent="0">
              <a:buNone/>
            </a:pPr>
            <a:r>
              <a:rPr lang="en-US" altLang="zh-CN" b="1">
                <a:solidFill>
                  <a:srgbClr val="FC0C59"/>
                </a:solidFill>
              </a:rPr>
              <a:t>    var exports = module.exports;</a:t>
            </a:r>
          </a:p>
          <a:p>
            <a:r>
              <a:rPr lang="zh-CN" altLang="en-US"/>
              <a:t>结果就是：</a:t>
            </a:r>
            <a:endParaRPr lang="en-US" altLang="zh-CN"/>
          </a:p>
          <a:p>
            <a:pPr lvl="1"/>
            <a:r>
              <a:rPr lang="zh-CN" altLang="en-US"/>
              <a:t>在对外输出模块接口时，可以向</a:t>
            </a:r>
            <a:r>
              <a:rPr lang="en-US" altLang="zh-CN"/>
              <a:t>exports</a:t>
            </a:r>
            <a:r>
              <a:rPr lang="zh-CN" altLang="en-US"/>
              <a:t>对象添加方法</a:t>
            </a:r>
            <a:endParaRPr lang="en-US" altLang="zh-CN"/>
          </a:p>
          <a:p>
            <a:pPr lvl="1"/>
            <a:r>
              <a:rPr lang="zh-CN" altLang="en-US"/>
              <a:t>注意：</a:t>
            </a:r>
            <a:r>
              <a:rPr lang="zh-CN" altLang="en-US">
                <a:solidFill>
                  <a:srgbClr val="FC0C59"/>
                </a:solidFill>
              </a:rPr>
              <a:t>不能直接给</a:t>
            </a:r>
            <a:r>
              <a:rPr lang="en-US" altLang="zh-CN">
                <a:solidFill>
                  <a:srgbClr val="FC0C59"/>
                </a:solidFill>
              </a:rPr>
              <a:t>exports</a:t>
            </a:r>
            <a:r>
              <a:rPr lang="zh-CN" altLang="en-US">
                <a:solidFill>
                  <a:srgbClr val="FC0C59"/>
                </a:solidFill>
              </a:rPr>
              <a:t>赋值</a:t>
            </a:r>
            <a:r>
              <a:rPr lang="zh-CN" altLang="en-US"/>
              <a:t>，因为这样等于切断了</a:t>
            </a:r>
            <a:r>
              <a:rPr lang="en-US" altLang="zh-CN"/>
              <a:t>exports</a:t>
            </a:r>
            <a:r>
              <a:rPr lang="zh-CN" altLang="en-US"/>
              <a:t>和</a:t>
            </a:r>
            <a:r>
              <a:rPr lang="en-US" altLang="zh-CN"/>
              <a:t>module.exports</a:t>
            </a:r>
            <a:r>
              <a:rPr lang="zh-CN" altLang="en-US"/>
              <a:t>的联系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require()</a:t>
            </a:r>
            <a:r>
              <a:rPr lang="zh-CN" altLang="en-US"/>
              <a:t>加载模块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Node.js</a:t>
            </a:r>
            <a:r>
              <a:rPr lang="zh-CN" altLang="en-US"/>
              <a:t>中，</a:t>
            </a:r>
            <a:r>
              <a:rPr lang="en-US" altLang="zh-CN"/>
              <a:t>require</a:t>
            </a:r>
            <a:r>
              <a:rPr lang="zh-CN" altLang="en-US"/>
              <a:t>命令用于加载模块文件</a:t>
            </a:r>
            <a:endParaRPr lang="en-US" altLang="zh-CN"/>
          </a:p>
          <a:p>
            <a:endParaRPr lang="en-US" altLang="zh-CN"/>
          </a:p>
          <a:p>
            <a:r>
              <a:rPr lang="zh-CN" altLang="en-US" sz="2800"/>
              <a:t>基本功能：</a:t>
            </a:r>
            <a:endParaRPr lang="en-US" altLang="zh-CN" sz="2800"/>
          </a:p>
          <a:p>
            <a:pPr lvl="1"/>
            <a:r>
              <a:rPr lang="zh-CN" altLang="en-US" sz="2800"/>
              <a:t>读取并执行一个</a:t>
            </a:r>
            <a:r>
              <a:rPr lang="en-US" altLang="zh-CN" sz="2800"/>
              <a:t>JavaScript</a:t>
            </a:r>
            <a:r>
              <a:rPr lang="zh-CN" altLang="en-US" sz="2800"/>
              <a:t>文件</a:t>
            </a:r>
            <a:endParaRPr lang="en-US" altLang="zh-CN" sz="2800"/>
          </a:p>
          <a:p>
            <a:pPr lvl="1"/>
            <a:r>
              <a:rPr lang="zh-CN" altLang="en-US" sz="2800"/>
              <a:t>然后返回该模块的</a:t>
            </a:r>
            <a:r>
              <a:rPr lang="en-US" altLang="zh-CN" sz="2800"/>
              <a:t>exports</a:t>
            </a:r>
            <a:r>
              <a:rPr lang="zh-CN" altLang="en-US" sz="2800"/>
              <a:t>对象</a:t>
            </a:r>
            <a:endParaRPr lang="en-US" altLang="zh-CN" sz="2800"/>
          </a:p>
          <a:p>
            <a:pPr lvl="1"/>
            <a:r>
              <a:rPr lang="zh-CN" altLang="en-US" sz="2800"/>
              <a:t>如果没有发现指定模块</a:t>
            </a:r>
            <a:r>
              <a:rPr lang="en-US" altLang="zh-CN" sz="2800"/>
              <a:t>,</a:t>
            </a:r>
            <a:r>
              <a:rPr lang="zh-CN" altLang="en-US" sz="2800"/>
              <a:t>会报错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9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require</a:t>
            </a:r>
            <a:r>
              <a:rPr lang="zh-CN" altLang="en-US"/>
              <a:t>模块加载规则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参数字符串以 “</a:t>
            </a:r>
            <a:r>
              <a:rPr lang="en-US" altLang="zh-CN"/>
              <a:t>/</a:t>
            </a:r>
            <a:r>
              <a:rPr lang="zh-CN" altLang="en-US"/>
              <a:t>”开头</a:t>
            </a:r>
            <a:endParaRPr lang="en-US" altLang="zh-CN"/>
          </a:p>
          <a:p>
            <a:r>
              <a:rPr lang="zh-CN" altLang="en-US"/>
              <a:t>参数字符换以“．／”开头</a:t>
            </a:r>
            <a:endParaRPr lang="en-US" altLang="zh-CN"/>
          </a:p>
          <a:p>
            <a:r>
              <a:rPr lang="zh-CN" altLang="en-US"/>
              <a:t>参数字符串不以“．／“或”／”，表示加载核心模块，或者一个位于各级</a:t>
            </a:r>
            <a:r>
              <a:rPr lang="en-US" altLang="zh-CN"/>
              <a:t>node_modules</a:t>
            </a:r>
            <a:r>
              <a:rPr lang="zh-CN" altLang="en-US"/>
              <a:t>目录已安装的模块</a:t>
            </a:r>
            <a:endParaRPr lang="en-US" altLang="zh-CN"/>
          </a:p>
          <a:p>
            <a:r>
              <a:rPr lang="zh-CN" altLang="en-US"/>
              <a:t>参数字符串可以省略后缀名</a:t>
            </a:r>
            <a:endParaRPr lang="en-US" altLang="zh-CN"/>
          </a:p>
          <a:p>
            <a:pPr lvl="1"/>
            <a:r>
              <a:rPr lang="en-US" altLang="zh-CN" sz="1800"/>
              <a:t>.js</a:t>
            </a:r>
            <a:r>
              <a:rPr lang="zh-CN" altLang="en-US" sz="1800"/>
              <a:t>、</a:t>
            </a:r>
            <a:r>
              <a:rPr lang="en-US" altLang="zh-CN" sz="1800"/>
              <a:t>.json</a:t>
            </a:r>
            <a:r>
              <a:rPr lang="zh-CN" altLang="en-US" sz="1800"/>
              <a:t>、</a:t>
            </a:r>
            <a:r>
              <a:rPr lang="en-US" altLang="zh-CN" sz="1800"/>
              <a:t>.node</a:t>
            </a:r>
          </a:p>
          <a:p>
            <a:pPr lvl="1"/>
            <a:r>
              <a:rPr lang="en-US" altLang="zh-CN" sz="1800"/>
              <a:t>.js</a:t>
            </a:r>
            <a:r>
              <a:rPr lang="zh-CN" altLang="en-US" sz="1800"/>
              <a:t>会当做</a:t>
            </a:r>
            <a:r>
              <a:rPr lang="en-US" altLang="zh-CN" sz="1800"/>
              <a:t>JavaScript</a:t>
            </a:r>
            <a:r>
              <a:rPr lang="zh-CN" altLang="en-US" sz="1800"/>
              <a:t>脚本文件解析</a:t>
            </a:r>
            <a:endParaRPr lang="en-US" altLang="zh-CN" sz="1800"/>
          </a:p>
          <a:p>
            <a:pPr lvl="1"/>
            <a:r>
              <a:rPr lang="en-US" altLang="zh-CN" sz="1800"/>
              <a:t>.json</a:t>
            </a:r>
            <a:r>
              <a:rPr lang="zh-CN" altLang="en-US" sz="1800"/>
              <a:t>会以</a:t>
            </a:r>
            <a:r>
              <a:rPr lang="en-US" altLang="zh-CN" sz="1800"/>
              <a:t>JSON</a:t>
            </a:r>
            <a:r>
              <a:rPr lang="zh-CN" altLang="en-US" sz="1800"/>
              <a:t>格式解析</a:t>
            </a:r>
            <a:endParaRPr lang="en-US" altLang="zh-CN" sz="1800"/>
          </a:p>
          <a:p>
            <a:pPr lvl="1"/>
            <a:r>
              <a:rPr lang="en-US" altLang="zh-CN" sz="1800"/>
              <a:t>.node</a:t>
            </a:r>
            <a:r>
              <a:rPr lang="zh-CN" altLang="en-US" sz="1800"/>
              <a:t>会以编译后的二进制文件解析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1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核心模块与文件模块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核心模块</a:t>
            </a:r>
            <a:endParaRPr lang="en-US" altLang="zh-CN"/>
          </a:p>
          <a:p>
            <a:pPr lvl="1"/>
            <a:r>
              <a:rPr lang="en-US" altLang="zh-CN"/>
              <a:t>require</a:t>
            </a:r>
            <a:r>
              <a:rPr lang="zh-CN" altLang="en-US"/>
              <a:t>（‘核心模块名’）</a:t>
            </a:r>
            <a:endParaRPr lang="en-US" altLang="zh-CN"/>
          </a:p>
          <a:p>
            <a:r>
              <a:rPr lang="zh-CN" altLang="en-US"/>
              <a:t>文件模块</a:t>
            </a:r>
            <a:endParaRPr lang="en-US" altLang="zh-CN"/>
          </a:p>
          <a:p>
            <a:pPr lvl="1"/>
            <a:r>
              <a:rPr lang="en-US" altLang="zh-CN"/>
              <a:t>require</a:t>
            </a:r>
            <a:r>
              <a:rPr lang="zh-CN" altLang="en-US"/>
              <a:t>（‘路径</a:t>
            </a:r>
            <a:r>
              <a:rPr lang="en-US" altLang="zh-CN"/>
              <a:t>+</a:t>
            </a:r>
            <a:r>
              <a:rPr lang="zh-CN" altLang="en-US"/>
              <a:t>模块名’）</a:t>
            </a:r>
            <a:endParaRPr lang="en-US" altLang="zh-CN"/>
          </a:p>
          <a:p>
            <a:pPr lvl="1"/>
            <a:r>
              <a:rPr lang="zh-CN" altLang="en-US"/>
              <a:t>相对路径与绝对路径</a:t>
            </a:r>
            <a:endParaRPr lang="en-US" altLang="zh-CN"/>
          </a:p>
          <a:p>
            <a:pPr lvl="1"/>
            <a:r>
              <a:rPr lang="zh-CN" altLang="en-US"/>
              <a:t>前缀“</a:t>
            </a:r>
            <a:r>
              <a:rPr lang="en-US" altLang="zh-CN"/>
              <a:t>/</a:t>
            </a:r>
            <a:r>
              <a:rPr lang="zh-CN" altLang="en-US"/>
              <a:t>”（类</a:t>
            </a:r>
            <a:r>
              <a:rPr lang="en-US" altLang="zh-CN"/>
              <a:t>Unix</a:t>
            </a:r>
            <a:r>
              <a:rPr lang="zh-CN" altLang="en-US"/>
              <a:t>操作系统与</a:t>
            </a:r>
            <a:r>
              <a:rPr lang="en-US" altLang="zh-CN"/>
              <a:t>Windows</a:t>
            </a:r>
            <a:r>
              <a:rPr lang="zh-CN" altLang="en-US"/>
              <a:t>的区别）</a:t>
            </a:r>
            <a:endParaRPr lang="en-US" altLang="zh-CN"/>
          </a:p>
          <a:p>
            <a:r>
              <a:rPr lang="zh-CN" altLang="en-US"/>
              <a:t>总结</a:t>
            </a:r>
            <a:endParaRPr lang="en-US" altLang="zh-CN"/>
          </a:p>
          <a:p>
            <a:pPr lvl="1"/>
            <a:r>
              <a:rPr lang="zh-CN" altLang="en-US" sz="1800"/>
              <a:t>加载模块时将运行模块文件中的每一行代码</a:t>
            </a:r>
            <a:endParaRPr lang="en-US" altLang="zh-CN" sz="1800"/>
          </a:p>
          <a:p>
            <a:pPr lvl="1"/>
            <a:r>
              <a:rPr lang="zh-CN" altLang="en-US" sz="1800"/>
              <a:t>相同模块多次引用不会引起模块内代码多次执行</a:t>
            </a:r>
            <a:endParaRPr lang="en-US" altLang="zh-CN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核心模块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526534"/>
              </p:ext>
            </p:extLst>
          </p:nvPr>
        </p:nvGraphicFramePr>
        <p:xfrm>
          <a:off x="628648" y="1681159"/>
          <a:ext cx="8167008" cy="386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504">
                  <a:extLst>
                    <a:ext uri="{9D8B030D-6E8A-4147-A177-3AD203B41FA5}">
                      <a16:colId xmlns:a16="http://schemas.microsoft.com/office/drawing/2014/main" val="695374629"/>
                    </a:ext>
                  </a:extLst>
                </a:gridCol>
                <a:gridCol w="4083504">
                  <a:extLst>
                    <a:ext uri="{9D8B030D-6E8A-4147-A177-3AD203B41FA5}">
                      <a16:colId xmlns:a16="http://schemas.microsoft.com/office/drawing/2014/main" val="1980255527"/>
                    </a:ext>
                  </a:extLst>
                </a:gridCol>
              </a:tblGrid>
              <a:tr h="482912">
                <a:tc>
                  <a:txBody>
                    <a:bodyPr/>
                    <a:lstStyle/>
                    <a:p>
                      <a:r>
                        <a:rPr lang="zh-CN" altLang="en-US"/>
                        <a:t>模块名称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92784"/>
                  </a:ext>
                </a:extLst>
              </a:tr>
              <a:tr h="482912">
                <a:tc>
                  <a:txBody>
                    <a:bodyPr/>
                    <a:lstStyle/>
                    <a:p>
                      <a:r>
                        <a:rPr lang="en-US" altLang="zh-CN"/>
                        <a:t>http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提供</a:t>
                      </a: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服务器功能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91347"/>
                  </a:ext>
                </a:extLst>
              </a:tr>
              <a:tr h="482912">
                <a:tc>
                  <a:txBody>
                    <a:bodyPr/>
                    <a:lstStyle/>
                    <a:p>
                      <a:r>
                        <a:rPr lang="en-US" altLang="zh-CN"/>
                        <a:t>url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解析</a:t>
                      </a:r>
                      <a:r>
                        <a:rPr lang="en-US" altLang="zh-CN"/>
                        <a:t>url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63885"/>
                  </a:ext>
                </a:extLst>
              </a:tr>
              <a:tr h="482912">
                <a:tc>
                  <a:txBody>
                    <a:bodyPr/>
                    <a:lstStyle/>
                    <a:p>
                      <a:r>
                        <a:rPr lang="en-US" altLang="zh-CN"/>
                        <a:t>fs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与文件系统交互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926363"/>
                  </a:ext>
                </a:extLst>
              </a:tr>
              <a:tr h="482912">
                <a:tc>
                  <a:txBody>
                    <a:bodyPr/>
                    <a:lstStyle/>
                    <a:p>
                      <a:r>
                        <a:rPr lang="en-US" altLang="zh-CN"/>
                        <a:t>querystring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解析</a:t>
                      </a:r>
                      <a:r>
                        <a:rPr lang="en-US" altLang="zh-CN"/>
                        <a:t>url</a:t>
                      </a:r>
                      <a:r>
                        <a:rPr lang="zh-CN" altLang="en-US"/>
                        <a:t>查询字符串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92412"/>
                  </a:ext>
                </a:extLst>
              </a:tr>
              <a:tr h="482912">
                <a:tc>
                  <a:txBody>
                    <a:bodyPr/>
                    <a:lstStyle/>
                    <a:p>
                      <a:r>
                        <a:rPr lang="en-US" altLang="zh-CN"/>
                        <a:t>util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提供一系列实用小工具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07147"/>
                  </a:ext>
                </a:extLst>
              </a:tr>
              <a:tr h="482912">
                <a:tc>
                  <a:txBody>
                    <a:bodyPr/>
                    <a:lstStyle/>
                    <a:p>
                      <a:r>
                        <a:rPr lang="en-US" altLang="zh-CN"/>
                        <a:t>path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处理文件路径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81906"/>
                  </a:ext>
                </a:extLst>
              </a:tr>
              <a:tr h="4829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96569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534" y="5681019"/>
            <a:ext cx="8550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FC0C59"/>
                </a:solidFill>
              </a:rPr>
              <a:t>核心模块的源码都在</a:t>
            </a:r>
            <a:r>
              <a:rPr lang="en-US" altLang="zh-CN" sz="2400">
                <a:solidFill>
                  <a:srgbClr val="FC0C59"/>
                </a:solidFill>
              </a:rPr>
              <a:t>Node</a:t>
            </a:r>
            <a:r>
              <a:rPr lang="zh-CN" altLang="en-US" sz="2400">
                <a:solidFill>
                  <a:srgbClr val="FC0C59"/>
                </a:solidFill>
              </a:rPr>
              <a:t>的</a:t>
            </a:r>
            <a:r>
              <a:rPr lang="en-US" altLang="zh-CN" sz="2400">
                <a:solidFill>
                  <a:srgbClr val="FC0C59"/>
                </a:solidFill>
              </a:rPr>
              <a:t>lib</a:t>
            </a:r>
            <a:r>
              <a:rPr lang="zh-CN" altLang="en-US" sz="2400">
                <a:solidFill>
                  <a:srgbClr val="FC0C59"/>
                </a:solidFill>
              </a:rPr>
              <a:t>子目录中。为了提高运行速度，</a:t>
            </a:r>
            <a:endParaRPr lang="en-US" altLang="zh-CN" sz="2400">
              <a:solidFill>
                <a:srgbClr val="FC0C59"/>
              </a:solidFill>
            </a:endParaRPr>
          </a:p>
          <a:p>
            <a:r>
              <a:rPr lang="zh-CN" altLang="en-US" sz="2400">
                <a:solidFill>
                  <a:srgbClr val="FC0C59"/>
                </a:solidFill>
              </a:rPr>
              <a:t>它们安装的时候都会被编译成二进制文件</a:t>
            </a:r>
          </a:p>
        </p:txBody>
      </p:sp>
    </p:spTree>
    <p:extLst>
      <p:ext uri="{BB962C8B-B14F-4D97-AF65-F5344CB8AC3E}">
        <p14:creationId xmlns:p14="http://schemas.microsoft.com/office/powerpoint/2010/main" val="40681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模块加载机制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/>
              <a:t>如果</a:t>
            </a:r>
            <a:r>
              <a:rPr lang="en-US" altLang="zh-CN" sz="1400"/>
              <a:t>require</a:t>
            </a:r>
            <a:r>
              <a:rPr lang="zh-CN" altLang="en-US" sz="1400"/>
              <a:t>绝对路径的文件，查找时不会去遍历每一个</a:t>
            </a:r>
            <a:r>
              <a:rPr lang="en-US" altLang="zh-CN" sz="1400"/>
              <a:t>node_modules</a:t>
            </a:r>
            <a:r>
              <a:rPr lang="zh-CN" altLang="en-US" sz="1400"/>
              <a:t>目录，其速度最快。其余流程如下：</a:t>
            </a:r>
          </a:p>
          <a:p>
            <a:r>
              <a:rPr lang="en-US" altLang="zh-CN" sz="1400"/>
              <a:t>1. </a:t>
            </a:r>
            <a:r>
              <a:rPr lang="zh-CN" altLang="en-US" sz="1400"/>
              <a:t>从</a:t>
            </a:r>
            <a:r>
              <a:rPr lang="en-US" altLang="zh-CN" sz="1400"/>
              <a:t>module path</a:t>
            </a:r>
            <a:r>
              <a:rPr lang="zh-CN" altLang="en-US" sz="1400"/>
              <a:t>数组中取出第一个目录作为查找基准。</a:t>
            </a:r>
          </a:p>
          <a:p>
            <a:r>
              <a:rPr lang="en-US" altLang="zh-CN" sz="1400"/>
              <a:t>2. </a:t>
            </a:r>
            <a:r>
              <a:rPr lang="zh-CN" altLang="en-US" sz="1400"/>
              <a:t>直接从目录中查找该文件，如果存在，则结束查找。如果不存在，则进行下一条查找。</a:t>
            </a:r>
          </a:p>
          <a:p>
            <a:r>
              <a:rPr lang="en-US" altLang="zh-CN" sz="1400"/>
              <a:t>3. </a:t>
            </a:r>
            <a:r>
              <a:rPr lang="zh-CN" altLang="en-US" sz="1400"/>
              <a:t>尝试添加</a:t>
            </a:r>
            <a:r>
              <a:rPr lang="en-US" altLang="zh-CN" sz="1400"/>
              <a:t>.js</a:t>
            </a:r>
            <a:r>
              <a:rPr lang="zh-CN" altLang="en-US" sz="1400"/>
              <a:t>、</a:t>
            </a:r>
            <a:r>
              <a:rPr lang="en-US" altLang="zh-CN" sz="1400"/>
              <a:t>.json</a:t>
            </a:r>
            <a:r>
              <a:rPr lang="zh-CN" altLang="en-US" sz="1400"/>
              <a:t>、</a:t>
            </a:r>
            <a:r>
              <a:rPr lang="en-US" altLang="zh-CN" sz="1400"/>
              <a:t>.node</a:t>
            </a:r>
            <a:r>
              <a:rPr lang="zh-CN" altLang="en-US" sz="1400"/>
              <a:t>后缀后查找，如果存在文件，则结束查找。如果不存在，则进行下一条。</a:t>
            </a:r>
          </a:p>
          <a:p>
            <a:r>
              <a:rPr lang="en-US" altLang="zh-CN" sz="1400"/>
              <a:t>4. </a:t>
            </a:r>
            <a:r>
              <a:rPr lang="zh-CN" altLang="en-US" sz="1400"/>
              <a:t>尝试将</a:t>
            </a:r>
            <a:r>
              <a:rPr lang="en-US" altLang="zh-CN" sz="1400"/>
              <a:t>require</a:t>
            </a:r>
            <a:r>
              <a:rPr lang="zh-CN" altLang="en-US" sz="1400"/>
              <a:t>的参数作为一个包来进行查找，读取目录下的</a:t>
            </a:r>
            <a:r>
              <a:rPr lang="en-US" altLang="zh-CN" sz="1400"/>
              <a:t>package.json</a:t>
            </a:r>
            <a:r>
              <a:rPr lang="zh-CN" altLang="en-US" sz="1400"/>
              <a:t>文件，取得</a:t>
            </a:r>
            <a:r>
              <a:rPr lang="en-US" altLang="zh-CN" sz="1400"/>
              <a:t>main</a:t>
            </a:r>
            <a:r>
              <a:rPr lang="zh-CN" altLang="en-US" sz="1400"/>
              <a:t>参数指定的文件。</a:t>
            </a:r>
          </a:p>
          <a:p>
            <a:r>
              <a:rPr lang="en-US" altLang="zh-CN" sz="1400"/>
              <a:t>5. </a:t>
            </a:r>
            <a:r>
              <a:rPr lang="zh-CN" altLang="en-US" sz="1400"/>
              <a:t>尝试查找该文件，如果存在，则结束查找。如果不存在，则进行第</a:t>
            </a:r>
            <a:r>
              <a:rPr lang="en-US" altLang="zh-CN" sz="1400"/>
              <a:t>3</a:t>
            </a:r>
            <a:r>
              <a:rPr lang="zh-CN" altLang="en-US" sz="1400"/>
              <a:t>条查找。</a:t>
            </a:r>
          </a:p>
          <a:p>
            <a:r>
              <a:rPr lang="en-US" altLang="zh-CN" sz="1400"/>
              <a:t>6. </a:t>
            </a:r>
            <a:r>
              <a:rPr lang="zh-CN" altLang="en-US" sz="1400"/>
              <a:t>如果继续失败，则取出</a:t>
            </a:r>
            <a:r>
              <a:rPr lang="en-US" altLang="zh-CN" sz="1400"/>
              <a:t>module path</a:t>
            </a:r>
            <a:r>
              <a:rPr lang="zh-CN" altLang="en-US" sz="1400"/>
              <a:t>数组中的下一个目录作为基准查找，循环第</a:t>
            </a:r>
            <a:r>
              <a:rPr lang="en-US" altLang="zh-CN" sz="1400"/>
              <a:t>1</a:t>
            </a:r>
            <a:r>
              <a:rPr lang="zh-CN" altLang="en-US" sz="1400"/>
              <a:t>至</a:t>
            </a:r>
            <a:r>
              <a:rPr lang="en-US" altLang="zh-CN" sz="1400"/>
              <a:t>5</a:t>
            </a:r>
            <a:r>
              <a:rPr lang="zh-CN" altLang="en-US" sz="1400"/>
              <a:t>个步骤。</a:t>
            </a:r>
          </a:p>
          <a:p>
            <a:r>
              <a:rPr lang="en-US" altLang="zh-CN" sz="1400"/>
              <a:t>7. </a:t>
            </a:r>
            <a:r>
              <a:rPr lang="zh-CN" altLang="en-US" sz="1400"/>
              <a:t>如果继续失败，循环第</a:t>
            </a:r>
            <a:r>
              <a:rPr lang="en-US" altLang="zh-CN" sz="1400"/>
              <a:t>1</a:t>
            </a:r>
            <a:r>
              <a:rPr lang="zh-CN" altLang="en-US" sz="1400"/>
              <a:t>至</a:t>
            </a:r>
            <a:r>
              <a:rPr lang="en-US" altLang="zh-CN" sz="1400"/>
              <a:t>6</a:t>
            </a:r>
            <a:r>
              <a:rPr lang="zh-CN" altLang="en-US" sz="1400"/>
              <a:t>个步骤，直到</a:t>
            </a:r>
            <a:r>
              <a:rPr lang="en-US" altLang="zh-CN" sz="1400"/>
              <a:t>module path</a:t>
            </a:r>
            <a:r>
              <a:rPr lang="zh-CN" altLang="en-US" sz="1400"/>
              <a:t>中的最后一个值。</a:t>
            </a:r>
          </a:p>
          <a:p>
            <a:r>
              <a:rPr lang="en-US" altLang="zh-CN" sz="1400"/>
              <a:t>8. </a:t>
            </a:r>
            <a:r>
              <a:rPr lang="zh-CN" altLang="en-US" sz="1400"/>
              <a:t>如果仍然失败，则抛出异常。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1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自己创建一个文件模块，实现一个加法计算器，可以被外部模块加载过后直接使用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自己创建一个包，并引入该包，注意包的结构以及</a:t>
            </a:r>
            <a:r>
              <a:rPr lang="en-US" altLang="zh-CN"/>
              <a:t>package.json</a:t>
            </a:r>
            <a:r>
              <a:rPr lang="zh-CN" altLang="en-US"/>
              <a:t>文件的使用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2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所有代码都运行在</a:t>
            </a:r>
            <a:r>
              <a:rPr lang="zh-CN" altLang="en-US">
                <a:solidFill>
                  <a:srgbClr val="FF0000"/>
                </a:solidFill>
              </a:rPr>
              <a:t>模块作用域</a:t>
            </a:r>
            <a:r>
              <a:rPr lang="en-US" altLang="zh-CN"/>
              <a:t>,</a:t>
            </a:r>
            <a:r>
              <a:rPr lang="zh-CN" altLang="en-US">
                <a:solidFill>
                  <a:srgbClr val="FF0000"/>
                </a:solidFill>
              </a:rPr>
              <a:t>不会污染全局作用域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模块可以多次加载，但是只会在第一次加载的时候运行一次，然后运行结果就被缓存了，以后再加载，就直接读取缓存结果</a:t>
            </a:r>
            <a:endParaRPr lang="en-US" altLang="zh-CN"/>
          </a:p>
          <a:p>
            <a:r>
              <a:rPr lang="zh-CN" altLang="en-US"/>
              <a:t>模块的加载顺序，按照代码的出现的顺序是同步加载的</a:t>
            </a:r>
            <a:endParaRPr lang="en-US" altLang="zh-CN"/>
          </a:p>
          <a:p>
            <a:r>
              <a:rPr lang="en-US" altLang="zh-CN"/>
              <a:t>require</a:t>
            </a:r>
            <a:r>
              <a:rPr lang="zh-CN" altLang="en-US"/>
              <a:t>是同步加载模块的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1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包与</a:t>
            </a:r>
            <a:r>
              <a:rPr lang="en-US" altLang="zh-CN"/>
              <a:t>NPM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熟练掌握并使用</a:t>
            </a:r>
            <a:r>
              <a:rPr lang="en-US" altLang="zh-CN"/>
              <a:t>NPM</a:t>
            </a:r>
            <a:r>
              <a:rPr lang="zh-CN" altLang="en-US"/>
              <a:t>包管理系统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什么是包？</a:t>
            </a:r>
            <a:endParaRPr lang="en-US" altLang="zh-CN"/>
          </a:p>
          <a:p>
            <a:r>
              <a:rPr lang="zh-CN" altLang="en-US"/>
              <a:t>包用来解决什么问题？</a:t>
            </a:r>
            <a:endParaRPr lang="en-US" altLang="zh-CN"/>
          </a:p>
          <a:p>
            <a:pPr lvl="1"/>
            <a:r>
              <a:rPr lang="zh-CN" altLang="en-US">
                <a:solidFill>
                  <a:srgbClr val="FC0C59"/>
                </a:solidFill>
              </a:rPr>
              <a:t>将一堆的文件模块联系起来的一种机制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r>
              <a:rPr lang="zh-CN" altLang="en-US"/>
              <a:t>在模块的基础上进一步组织</a:t>
            </a:r>
            <a:r>
              <a:rPr lang="en-US" altLang="zh-CN"/>
              <a:t>JavaScript</a:t>
            </a:r>
            <a:r>
              <a:rPr lang="zh-CN" altLang="en-US"/>
              <a:t>代码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8" y="4009766"/>
            <a:ext cx="6047921" cy="234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发展历史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87386" y="1774118"/>
            <a:ext cx="2939143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工具</a:t>
            </a:r>
            <a:endParaRPr lang="en-US" altLang="zh-CN"/>
          </a:p>
          <a:p>
            <a:pPr algn="ctr"/>
            <a:r>
              <a:rPr lang="zh-CN" altLang="en-US"/>
              <a:t>（浏览器兼容）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87387" y="2937227"/>
            <a:ext cx="2939143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</a:t>
            </a:r>
            <a:endParaRPr lang="en-US" altLang="zh-CN"/>
          </a:p>
          <a:p>
            <a:pPr algn="ctr"/>
            <a:r>
              <a:rPr lang="zh-CN" altLang="en-US"/>
              <a:t>（功能模块）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987388" y="4101165"/>
            <a:ext cx="2939143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框架</a:t>
            </a:r>
            <a:endParaRPr lang="en-US" altLang="zh-CN"/>
          </a:p>
          <a:p>
            <a:pPr algn="ctr"/>
            <a:r>
              <a:rPr lang="zh-CN" altLang="en-US"/>
              <a:t>（功能模块组织）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987388" y="5303463"/>
            <a:ext cx="2939143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应用</a:t>
            </a:r>
            <a:endParaRPr lang="en-US" altLang="zh-CN"/>
          </a:p>
          <a:p>
            <a:pPr algn="ctr"/>
            <a:r>
              <a:rPr lang="zh-CN" altLang="en-US"/>
              <a:t>（业务模块组织）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465123" y="2544826"/>
            <a:ext cx="4898" cy="31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0"/>
          </p:cNvCxnSpPr>
          <p:nvPr/>
        </p:nvCxnSpPr>
        <p:spPr>
          <a:xfrm flipH="1">
            <a:off x="4456960" y="3752201"/>
            <a:ext cx="4895" cy="34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465123" y="4901180"/>
            <a:ext cx="4895" cy="34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规范的包目录结构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107808"/>
              </p:ext>
            </p:extLst>
          </p:nvPr>
        </p:nvGraphicFramePr>
        <p:xfrm>
          <a:off x="628650" y="1681164"/>
          <a:ext cx="7886700" cy="3688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83295565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714214979"/>
                    </a:ext>
                  </a:extLst>
                </a:gridCol>
              </a:tblGrid>
              <a:tr h="614743">
                <a:tc>
                  <a:txBody>
                    <a:bodyPr/>
                    <a:lstStyle/>
                    <a:p>
                      <a:r>
                        <a:rPr lang="zh-CN" altLang="en-US"/>
                        <a:t>规范的包结构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作用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97738"/>
                  </a:ext>
                </a:extLst>
              </a:tr>
              <a:tr h="614743">
                <a:tc>
                  <a:txBody>
                    <a:bodyPr/>
                    <a:lstStyle/>
                    <a:p>
                      <a:r>
                        <a:rPr lang="en-US" altLang="zh-CN"/>
                        <a:t>package.json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包描述文件，说明文件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11485"/>
                  </a:ext>
                </a:extLst>
              </a:tr>
              <a:tr h="614743">
                <a:tc>
                  <a:txBody>
                    <a:bodyPr/>
                    <a:lstStyle/>
                    <a:p>
                      <a:r>
                        <a:rPr lang="en-US" altLang="zh-CN"/>
                        <a:t>Bin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存放可执行二进制文件的目录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2571"/>
                  </a:ext>
                </a:extLst>
              </a:tr>
              <a:tr h="614743">
                <a:tc>
                  <a:txBody>
                    <a:bodyPr/>
                    <a:lstStyle/>
                    <a:p>
                      <a:r>
                        <a:rPr lang="en-US" altLang="zh-CN"/>
                        <a:t>Lib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存放</a:t>
                      </a:r>
                      <a:r>
                        <a:rPr lang="en-US" altLang="zh-CN"/>
                        <a:t>JavaScript</a:t>
                      </a:r>
                      <a:r>
                        <a:rPr lang="zh-CN" altLang="en-US"/>
                        <a:t>代码的目录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8091"/>
                  </a:ext>
                </a:extLst>
              </a:tr>
              <a:tr h="614743">
                <a:tc>
                  <a:txBody>
                    <a:bodyPr/>
                    <a:lstStyle/>
                    <a:p>
                      <a:r>
                        <a:rPr lang="en-US" altLang="zh-CN"/>
                        <a:t>Doc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存放文档的目录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23503"/>
                  </a:ext>
                </a:extLst>
              </a:tr>
              <a:tr h="614743">
                <a:tc>
                  <a:txBody>
                    <a:bodyPr/>
                    <a:lstStyle/>
                    <a:p>
                      <a:r>
                        <a:rPr lang="en-US" altLang="zh-CN"/>
                        <a:t>Test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存放单元测试用例的代码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171116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8650" y="5369622"/>
            <a:ext cx="72747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规范带来的好处：</a:t>
            </a:r>
            <a:endParaRPr lang="en-US" altLang="zh-CN" sz="2000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</a:t>
            </a:r>
            <a:r>
              <a:rPr lang="zh-CN" altLang="en-US" sz="2000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大家都不要乱来了，都遵守这个规范，</a:t>
            </a:r>
            <a:endParaRPr lang="en-US" altLang="zh-CN" sz="2000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</a:t>
            </a:r>
            <a:r>
              <a:rPr lang="zh-CN" altLang="en-US" sz="2000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当看到一个规范的包目录的时候，会给你一种</a:t>
            </a:r>
            <a:r>
              <a:rPr lang="zh-CN" altLang="en-US" sz="2000" b="1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踏实的感觉</a:t>
            </a:r>
          </a:p>
        </p:txBody>
      </p:sp>
    </p:spTree>
    <p:extLst>
      <p:ext uri="{BB962C8B-B14F-4D97-AF65-F5344CB8AC3E}">
        <p14:creationId xmlns:p14="http://schemas.microsoft.com/office/powerpoint/2010/main" val="279651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包描述文件</a:t>
            </a:r>
            <a:r>
              <a:rPr lang="en-US" altLang="zh-CN" sz="4000"/>
              <a:t>package.json</a:t>
            </a:r>
            <a:r>
              <a:rPr lang="zh-CN" altLang="en-US" sz="4000"/>
              <a:t>说明书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995845"/>
              </p:ext>
            </p:extLst>
          </p:nvPr>
        </p:nvGraphicFramePr>
        <p:xfrm>
          <a:off x="628650" y="1681163"/>
          <a:ext cx="7886700" cy="48228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93870846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11771732"/>
                    </a:ext>
                  </a:extLst>
                </a:gridCol>
              </a:tblGrid>
              <a:tr h="483764">
                <a:tc>
                  <a:txBody>
                    <a:bodyPr/>
                    <a:lstStyle/>
                    <a:p>
                      <a:r>
                        <a:rPr lang="zh-CN" altLang="en-US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55897"/>
                  </a:ext>
                </a:extLst>
              </a:tr>
              <a:tr h="483764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包的名称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35674"/>
                  </a:ext>
                </a:extLst>
              </a:tr>
              <a:tr h="483764">
                <a:tc>
                  <a:txBody>
                    <a:bodyPr/>
                    <a:lstStyle/>
                    <a:p>
                      <a:r>
                        <a:rPr lang="en-US" altLang="zh-CN"/>
                        <a:t>description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包的简介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559604"/>
                  </a:ext>
                </a:extLst>
              </a:tr>
              <a:tr h="483764">
                <a:tc>
                  <a:txBody>
                    <a:bodyPr/>
                    <a:lstStyle/>
                    <a:p>
                      <a:r>
                        <a:rPr lang="en-US" altLang="zh-CN"/>
                        <a:t>version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包的版本号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17923"/>
                  </a:ext>
                </a:extLst>
              </a:tr>
              <a:tr h="483764">
                <a:tc>
                  <a:txBody>
                    <a:bodyPr/>
                    <a:lstStyle/>
                    <a:p>
                      <a:r>
                        <a:rPr lang="en-US" altLang="zh-CN"/>
                        <a:t>keywords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关键词数组，用于在</a:t>
                      </a:r>
                      <a:r>
                        <a:rPr lang="en-US" altLang="zh-CN"/>
                        <a:t>npm</a:t>
                      </a:r>
                      <a:r>
                        <a:rPr lang="zh-CN" altLang="en-US"/>
                        <a:t>中分类搜索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09735"/>
                  </a:ext>
                </a:extLst>
              </a:tr>
              <a:tr h="483764">
                <a:tc>
                  <a:txBody>
                    <a:bodyPr/>
                    <a:lstStyle/>
                    <a:p>
                      <a:r>
                        <a:rPr lang="en-US" altLang="zh-CN"/>
                        <a:t>author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包的作者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47776"/>
                  </a:ext>
                </a:extLst>
              </a:tr>
              <a:tr h="483764">
                <a:tc>
                  <a:txBody>
                    <a:bodyPr/>
                    <a:lstStyle/>
                    <a:p>
                      <a:r>
                        <a:rPr lang="en-US" altLang="zh-CN"/>
                        <a:t>main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配置包的入口，默认是模块根目录下的</a:t>
                      </a:r>
                      <a:r>
                        <a:rPr lang="en-US" altLang="zh-CN"/>
                        <a:t>index.js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5440"/>
                  </a:ext>
                </a:extLst>
              </a:tr>
              <a:tr h="483764">
                <a:tc>
                  <a:txBody>
                    <a:bodyPr/>
                    <a:lstStyle/>
                    <a:p>
                      <a:r>
                        <a:rPr lang="en-US" altLang="zh-CN"/>
                        <a:t>dependencies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包的依赖项，</a:t>
                      </a:r>
                      <a:r>
                        <a:rPr lang="en-US" altLang="zh-CN"/>
                        <a:t>npm</a:t>
                      </a:r>
                      <a:r>
                        <a:rPr lang="zh-CN" altLang="en-US"/>
                        <a:t>会通过该属性自动加载依赖包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20209"/>
                  </a:ext>
                </a:extLst>
              </a:tr>
              <a:tr h="483764">
                <a:tc>
                  <a:txBody>
                    <a:bodyPr/>
                    <a:lstStyle/>
                    <a:p>
                      <a:r>
                        <a:rPr lang="en-US" altLang="zh-CN"/>
                        <a:t>scripts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指定了运行脚本命令的</a:t>
                      </a:r>
                      <a:r>
                        <a:rPr lang="en-US" altLang="zh-CN"/>
                        <a:t>npmm</a:t>
                      </a:r>
                      <a:r>
                        <a:rPr lang="zh-CN" altLang="en-US"/>
                        <a:t>命令行缩写，例如</a:t>
                      </a:r>
                      <a:r>
                        <a:rPr lang="en-US" altLang="zh-CN"/>
                        <a:t>start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62821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npm</a:t>
            </a:r>
            <a:r>
              <a:rPr lang="zh-CN" altLang="en-US" sz="3200"/>
              <a:t>（</a:t>
            </a:r>
            <a:r>
              <a:rPr lang="en-US" altLang="zh-CN" sz="3200"/>
              <a:t>Node.js package manage</a:t>
            </a:r>
            <a:r>
              <a:rPr lang="zh-CN" altLang="en-US" sz="320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两种含义：</a:t>
            </a:r>
            <a:endParaRPr lang="en-US" altLang="zh-CN"/>
          </a:p>
          <a:p>
            <a:r>
              <a:rPr lang="zh-CN" altLang="en-US"/>
              <a:t>一种含义是</a:t>
            </a:r>
            <a:r>
              <a:rPr lang="en-US" altLang="zh-CN">
                <a:solidFill>
                  <a:srgbClr val="FC0C59"/>
                </a:solidFill>
              </a:rPr>
              <a:t>Node.js</a:t>
            </a:r>
            <a:r>
              <a:rPr lang="zh-CN" altLang="en-US">
                <a:solidFill>
                  <a:srgbClr val="FC0C59"/>
                </a:solidFill>
              </a:rPr>
              <a:t>的开放式模块登记和管理系统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en-US" altLang="zh-CN">
                <a:hlinkClick r:id="rId2"/>
              </a:rPr>
              <a:t>https://www.npmjs.com/</a:t>
            </a:r>
            <a:endParaRPr lang="en-US" altLang="zh-CN"/>
          </a:p>
          <a:p>
            <a:r>
              <a:rPr lang="zh-CN" altLang="en-US"/>
              <a:t>全球之最：最大的模块生态系统，里面所有的模块后者说是包，都是开源免费的，拿来即用</a:t>
            </a:r>
            <a:endParaRPr lang="en-US" altLang="zh-CN"/>
          </a:p>
          <a:p>
            <a:r>
              <a:rPr lang="zh-CN" altLang="en-US"/>
              <a:t>另一种含义是</a:t>
            </a:r>
            <a:r>
              <a:rPr lang="en-US" altLang="zh-CN">
                <a:solidFill>
                  <a:srgbClr val="FC0C59"/>
                </a:solidFill>
              </a:rPr>
              <a:t>Node.js</a:t>
            </a:r>
            <a:r>
              <a:rPr lang="zh-CN" altLang="en-US">
                <a:solidFill>
                  <a:srgbClr val="FC0C59"/>
                </a:solidFill>
              </a:rPr>
              <a:t>默认的模块管理器，是一个命令行下的软件，用来安装和管理</a:t>
            </a:r>
            <a:r>
              <a:rPr lang="en-US" altLang="zh-CN">
                <a:solidFill>
                  <a:srgbClr val="FC0C59"/>
                </a:solidFill>
              </a:rPr>
              <a:t>node</a:t>
            </a:r>
            <a:r>
              <a:rPr lang="zh-CN" altLang="en-US">
                <a:solidFill>
                  <a:srgbClr val="FC0C59"/>
                </a:solidFill>
              </a:rPr>
              <a:t>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C0C59"/>
                </a:solidFill>
                <a:hlinkClick r:id="rId2"/>
              </a:rPr>
              <a:t>https://www.npmjs.com/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全球最大第三方模块生态系统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拿来主义的天堂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包规范只是理论，</a:t>
            </a:r>
            <a:r>
              <a:rPr lang="en-US" altLang="zh-CN"/>
              <a:t>NPM</a:t>
            </a:r>
            <a:r>
              <a:rPr lang="zh-CN" altLang="en-US"/>
              <a:t>是包规范的一个实现</a:t>
            </a:r>
            <a:endParaRPr lang="en-US" altLang="zh-CN"/>
          </a:p>
          <a:p>
            <a:r>
              <a:rPr lang="zh-CN" altLang="en-US"/>
              <a:t>作用：</a:t>
            </a:r>
            <a:r>
              <a:rPr lang="zh-CN" altLang="en-US" b="1">
                <a:solidFill>
                  <a:srgbClr val="FC0C59"/>
                </a:solidFill>
              </a:rPr>
              <a:t>安装和管理</a:t>
            </a:r>
            <a:r>
              <a:rPr lang="en-US" altLang="zh-CN" b="1">
                <a:solidFill>
                  <a:srgbClr val="FC0C59"/>
                </a:solidFill>
              </a:rPr>
              <a:t>node</a:t>
            </a:r>
            <a:r>
              <a:rPr lang="zh-CN" altLang="en-US" b="1">
                <a:solidFill>
                  <a:srgbClr val="FC0C59"/>
                </a:solidFill>
              </a:rPr>
              <a:t>模块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/>
              <a:t>安装</a:t>
            </a:r>
            <a:r>
              <a:rPr lang="en-US" altLang="zh-CN"/>
              <a:t>npm</a:t>
            </a:r>
          </a:p>
          <a:p>
            <a:r>
              <a:rPr lang="zh-CN" altLang="en-US"/>
              <a:t>通过 </a:t>
            </a:r>
            <a:r>
              <a:rPr lang="en-US" altLang="zh-CN"/>
              <a:t>npm help </a:t>
            </a:r>
            <a:r>
              <a:rPr lang="zh-CN" altLang="en-US"/>
              <a:t>查看命令列表 </a:t>
            </a:r>
            <a:endParaRPr lang="en-US" altLang="zh-CN"/>
          </a:p>
          <a:p>
            <a:r>
              <a:rPr lang="en-US" altLang="zh-CN"/>
              <a:t>npm –l</a:t>
            </a:r>
            <a:r>
              <a:rPr lang="zh-CN" altLang="en-US"/>
              <a:t> 查看各个命令的简单用法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NPM</a:t>
            </a:r>
            <a:r>
              <a:rPr lang="zh-CN" altLang="en-US"/>
              <a:t>基本使用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030730"/>
              </p:ext>
            </p:extLst>
          </p:nvPr>
        </p:nvGraphicFramePr>
        <p:xfrm>
          <a:off x="628650" y="1681163"/>
          <a:ext cx="7886700" cy="621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56343169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144831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62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npm init  【-y】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初始化一个</a:t>
                      </a:r>
                      <a:r>
                        <a:rPr lang="en-US" altLang="zh-CN"/>
                        <a:t>package.json</a:t>
                      </a:r>
                      <a:r>
                        <a:rPr lang="zh-CN" altLang="en-US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37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npm install </a:t>
                      </a:r>
                      <a:r>
                        <a:rPr lang="zh-CN" altLang="en-US"/>
                        <a:t>包名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安装一个包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3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npm install –save </a:t>
                      </a:r>
                      <a:r>
                        <a:rPr lang="zh-CN" altLang="en-US"/>
                        <a:t>包名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将安装的包添加到</a:t>
                      </a:r>
                      <a:r>
                        <a:rPr lang="en-US" altLang="zh-CN"/>
                        <a:t>package.json</a:t>
                      </a:r>
                      <a:r>
                        <a:rPr lang="zh-CN" altLang="en-US"/>
                        <a:t>的依赖中（</a:t>
                      </a:r>
                      <a:r>
                        <a:rPr lang="en-US" altLang="zh-CN"/>
                        <a:t>dependencies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639837"/>
                  </a:ext>
                </a:extLst>
              </a:tr>
              <a:tr h="398008">
                <a:tc>
                  <a:txBody>
                    <a:bodyPr/>
                    <a:lstStyle/>
                    <a:p>
                      <a:r>
                        <a:rPr lang="en-US" altLang="zh-CN"/>
                        <a:t>npm install –g </a:t>
                      </a:r>
                      <a:r>
                        <a:rPr lang="zh-CN" altLang="en-US"/>
                        <a:t>包名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安装一个命令行工具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npm docs </a:t>
                      </a:r>
                      <a:r>
                        <a:rPr lang="zh-CN" altLang="en-US"/>
                        <a:t>包名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查看包的文档</a:t>
                      </a:r>
                      <a:r>
                        <a:rPr lang="en-US" altLang="zh-CN"/>
                        <a:t>【</a:t>
                      </a:r>
                      <a:r>
                        <a:rPr lang="zh-CN" altLang="en-US"/>
                        <a:t>非常有用</a:t>
                      </a:r>
                      <a:r>
                        <a:rPr lang="en-US" altLang="zh-CN"/>
                        <a:t>】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80017"/>
                  </a:ext>
                </a:extLst>
              </a:tr>
              <a:tr h="303163">
                <a:tc>
                  <a:txBody>
                    <a:bodyPr/>
                    <a:lstStyle/>
                    <a:p>
                      <a:r>
                        <a:rPr lang="en-US" altLang="zh-CN"/>
                        <a:t>npm root -g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查看全局包安装路径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6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npm config</a:t>
                      </a:r>
                      <a:r>
                        <a:rPr lang="en-US" altLang="zh-CN" baseline="0"/>
                        <a:t> set prefix “</a:t>
                      </a:r>
                      <a:r>
                        <a:rPr lang="zh-CN" altLang="en-US" baseline="0"/>
                        <a:t>路径</a:t>
                      </a:r>
                      <a:r>
                        <a:rPr lang="en-US" altLang="zh-CN" baseline="0"/>
                        <a:t>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修改全局包安装路径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8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npm list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查看当前目录下安装的所有包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08467"/>
                  </a:ext>
                </a:extLst>
              </a:tr>
              <a:tr h="316059">
                <a:tc>
                  <a:txBody>
                    <a:bodyPr/>
                    <a:lstStyle/>
                    <a:p>
                      <a:r>
                        <a:rPr lang="en-US" altLang="zh-CN"/>
                        <a:t>npm list -g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查看全局包的安装路径下所有的包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4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npm uninstall </a:t>
                      </a:r>
                      <a:r>
                        <a:rPr lang="zh-CN" altLang="en-US"/>
                        <a:t>包名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卸载当前目录下某个包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6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npm uninstall –g </a:t>
                      </a:r>
                      <a:r>
                        <a:rPr lang="zh-CN" altLang="en-US"/>
                        <a:t>包名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卸载全局安装路径下的某个包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3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npm</a:t>
                      </a:r>
                      <a:r>
                        <a:rPr lang="en-US" altLang="zh-CN" baseline="0"/>
                        <a:t> update </a:t>
                      </a:r>
                      <a:r>
                        <a:rPr lang="zh-CN" altLang="en-US" baseline="0"/>
                        <a:t>包名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更新当前目录下某个包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3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npm update –g </a:t>
                      </a:r>
                      <a:r>
                        <a:rPr lang="zh-CN" altLang="en-US"/>
                        <a:t>包名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更新某个全局工具包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6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npm update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更新当前目录下安装的所有包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6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npm update –g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更新全局所有的工具包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05819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npm install-01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全局工具安装 </a:t>
            </a:r>
            <a:r>
              <a:rPr lang="en-US" altLang="zh-CN"/>
              <a:t>npm install –g </a:t>
            </a:r>
            <a:r>
              <a:rPr lang="zh-CN" altLang="en-US"/>
              <a:t>包名</a:t>
            </a:r>
            <a:endParaRPr lang="en-US" altLang="zh-CN"/>
          </a:p>
          <a:p>
            <a:pPr lvl="1"/>
            <a:r>
              <a:rPr lang="zh-CN" altLang="en-US"/>
              <a:t>全局安装一般用于安装命令行工具模块，</a:t>
            </a:r>
            <a:r>
              <a:rPr lang="en-US" altLang="zh-CN"/>
              <a:t>http-server</a:t>
            </a:r>
          </a:p>
          <a:p>
            <a:r>
              <a:rPr lang="zh-CN" altLang="en-US"/>
              <a:t>本地项目依赖安装 </a:t>
            </a:r>
            <a:r>
              <a:rPr lang="en-US" altLang="zh-CN"/>
              <a:t>npm install </a:t>
            </a:r>
            <a:r>
              <a:rPr lang="zh-CN" altLang="en-US"/>
              <a:t>包名</a:t>
            </a:r>
            <a:endParaRPr lang="en-US" altLang="zh-CN"/>
          </a:p>
          <a:p>
            <a:pPr lvl="1"/>
            <a:r>
              <a:rPr lang="zh-CN" altLang="en-US"/>
              <a:t>将一个模块下载到当前项目的</a:t>
            </a:r>
            <a:r>
              <a:rPr lang="en-US" altLang="zh-CN"/>
              <a:t>node_modules</a:t>
            </a:r>
            <a:r>
              <a:rPr lang="zh-CN" altLang="en-US"/>
              <a:t>子目录</a:t>
            </a:r>
            <a:endParaRPr lang="en-US" altLang="zh-CN"/>
          </a:p>
          <a:p>
            <a:pPr lvl="1"/>
            <a:r>
              <a:rPr lang="zh-CN" altLang="en-US"/>
              <a:t>只有在该项目目录中，才可以使用这些包</a:t>
            </a:r>
            <a:endParaRPr lang="en-US" altLang="zh-CN"/>
          </a:p>
          <a:p>
            <a:pPr lvl="1"/>
            <a:r>
              <a:rPr lang="en-US" altLang="zh-CN"/>
              <a:t>npm install </a:t>
            </a:r>
            <a:r>
              <a:rPr lang="zh-CN" altLang="en-US"/>
              <a:t>之前，会先检查</a:t>
            </a:r>
            <a:r>
              <a:rPr lang="en-US" altLang="zh-CN"/>
              <a:t>node_modules</a:t>
            </a:r>
            <a:r>
              <a:rPr lang="zh-CN" altLang="en-US"/>
              <a:t>目录中是否已存在该模块，如果存在，就不再重新安装了。</a:t>
            </a:r>
            <a:endParaRPr lang="en-US" altLang="zh-CN"/>
          </a:p>
          <a:p>
            <a:pPr lvl="1"/>
            <a:r>
              <a:rPr lang="en-US" altLang="zh-CN"/>
              <a:t>npm install </a:t>
            </a:r>
            <a:r>
              <a:rPr lang="zh-CN" altLang="en-US"/>
              <a:t>包名 </a:t>
            </a:r>
            <a:r>
              <a:rPr lang="en-US" altLang="zh-CN"/>
              <a:t>–f</a:t>
            </a:r>
            <a:r>
              <a:rPr lang="zh-CN" altLang="en-US"/>
              <a:t>或者</a:t>
            </a:r>
            <a:r>
              <a:rPr lang="en-US" altLang="zh-CN"/>
              <a:t>—force </a:t>
            </a:r>
            <a:r>
              <a:rPr lang="zh-CN" altLang="en-US"/>
              <a:t>强制重新安装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npm install-02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npm install --save </a:t>
            </a:r>
            <a:r>
              <a:rPr lang="zh-CN" altLang="en-US" sz="2000"/>
              <a:t>包名 与 </a:t>
            </a:r>
            <a:r>
              <a:rPr lang="en-US" altLang="zh-CN" sz="2000"/>
              <a:t>dependencies </a:t>
            </a:r>
            <a:r>
              <a:rPr lang="zh-CN" altLang="en-US" sz="2000"/>
              <a:t>字段</a:t>
            </a:r>
            <a:endParaRPr lang="en-US" altLang="zh-CN" sz="2000"/>
          </a:p>
          <a:p>
            <a:r>
              <a:rPr lang="en-US" altLang="zh-CN" sz="2000"/>
              <a:t>npm install </a:t>
            </a:r>
            <a:r>
              <a:rPr lang="zh-CN" altLang="en-US" sz="2000"/>
              <a:t>与 </a:t>
            </a:r>
            <a:r>
              <a:rPr lang="en-US" altLang="zh-CN" sz="2000"/>
              <a:t>package.json</a:t>
            </a:r>
            <a:r>
              <a:rPr lang="zh-CN" altLang="en-US" sz="2000"/>
              <a:t>中的</a:t>
            </a:r>
            <a:r>
              <a:rPr lang="en-US" altLang="zh-CN" sz="2000"/>
              <a:t>dependencies</a:t>
            </a:r>
          </a:p>
          <a:p>
            <a:pPr lvl="1"/>
            <a:r>
              <a:rPr lang="zh-CN" altLang="en-US"/>
              <a:t>自动找描述文件中的</a:t>
            </a:r>
            <a:r>
              <a:rPr lang="en-US" altLang="zh-CN"/>
              <a:t>dependencies</a:t>
            </a:r>
            <a:r>
              <a:rPr lang="zh-CN" altLang="en-US"/>
              <a:t>字段中的值，一个一个安装</a:t>
            </a:r>
            <a:endParaRPr lang="en-US" altLang="zh-CN"/>
          </a:p>
          <a:p>
            <a:r>
              <a:rPr lang="zh-CN" altLang="en-US"/>
              <a:t>安装指定版本：</a:t>
            </a:r>
            <a:r>
              <a:rPr lang="en-US" altLang="zh-CN"/>
              <a:t>npm install </a:t>
            </a:r>
            <a:r>
              <a:rPr lang="zh-CN" altLang="en-US"/>
              <a:t>包名</a:t>
            </a:r>
            <a:r>
              <a:rPr lang="en-US" altLang="zh-CN"/>
              <a:t>@</a:t>
            </a:r>
            <a:r>
              <a:rPr lang="zh-CN" altLang="en-US"/>
              <a:t>版本号</a:t>
            </a:r>
            <a:endParaRPr lang="en-US" altLang="zh-CN"/>
          </a:p>
          <a:p>
            <a:pPr lvl="1"/>
            <a:r>
              <a:rPr lang="en-US" altLang="zh-CN"/>
              <a:t>npm </a:t>
            </a:r>
            <a:r>
              <a:rPr lang="zh-CN" altLang="en-US"/>
              <a:t>默认会安装最新稳定版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npm</a:t>
            </a:r>
            <a:r>
              <a:rPr lang="zh-CN" altLang="en-US"/>
              <a:t>全局工具问题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假如在</a:t>
            </a:r>
            <a:r>
              <a:rPr lang="en-US" altLang="zh-CN" dirty="0"/>
              <a:t>4.3.2</a:t>
            </a:r>
            <a:r>
              <a:rPr lang="zh-CN" altLang="en-US" dirty="0"/>
              <a:t>版本的</a:t>
            </a:r>
            <a:r>
              <a:rPr lang="en-US" altLang="zh-CN" dirty="0"/>
              <a:t>node</a:t>
            </a:r>
            <a:r>
              <a:rPr lang="zh-CN" altLang="en-US" dirty="0"/>
              <a:t>中通过</a:t>
            </a:r>
            <a:r>
              <a:rPr lang="en-US" altLang="zh-CN" dirty="0" err="1"/>
              <a:t>npm</a:t>
            </a:r>
            <a:r>
              <a:rPr lang="zh-CN" altLang="en-US" dirty="0"/>
              <a:t>安装了一个</a:t>
            </a:r>
            <a:r>
              <a:rPr lang="en-US" altLang="zh-CN" dirty="0"/>
              <a:t>http-server</a:t>
            </a:r>
            <a:r>
              <a:rPr lang="zh-CN" altLang="en-US" dirty="0"/>
              <a:t>工具，切换到</a:t>
            </a:r>
            <a:r>
              <a:rPr lang="en-US" altLang="zh-CN" dirty="0"/>
              <a:t>5.7.0</a:t>
            </a:r>
            <a:r>
              <a:rPr lang="zh-CN" altLang="en-US" dirty="0"/>
              <a:t>之后发现</a:t>
            </a:r>
            <a:r>
              <a:rPr lang="en-US" altLang="zh-CN" dirty="0"/>
              <a:t>http-server</a:t>
            </a:r>
            <a:r>
              <a:rPr lang="zh-CN" altLang="en-US" dirty="0"/>
              <a:t>无法使用了。</a:t>
            </a:r>
            <a:endParaRPr lang="en-US" altLang="zh-CN" dirty="0"/>
          </a:p>
          <a:p>
            <a:r>
              <a:rPr lang="zh-CN" altLang="en-US" dirty="0"/>
              <a:t>解决方法：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修改</a:t>
            </a:r>
            <a:r>
              <a:rPr lang="en-US" altLang="zh-CN" dirty="0" err="1"/>
              <a:t>npm</a:t>
            </a:r>
            <a:r>
              <a:rPr lang="zh-CN" altLang="en-US" dirty="0"/>
              <a:t>的全局安装路径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set prefix “C:\dev\</a:t>
            </a:r>
            <a:r>
              <a:rPr lang="en-US" altLang="zh-CN" dirty="0" err="1"/>
              <a:t>npm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将该路径添加到</a:t>
            </a:r>
            <a:r>
              <a:rPr lang="en-US" altLang="zh-CN" dirty="0"/>
              <a:t>path</a:t>
            </a:r>
            <a:r>
              <a:rPr lang="zh-CN" altLang="en-US" dirty="0"/>
              <a:t>环境变量中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淘宝</a:t>
            </a:r>
            <a:r>
              <a:rPr lang="en-US" altLang="zh-CN"/>
              <a:t>NPM</a:t>
            </a:r>
            <a:r>
              <a:rPr lang="zh-CN" altLang="en-US"/>
              <a:t>镜像：</a:t>
            </a:r>
            <a:r>
              <a:rPr lang="en-US" altLang="zh-CN">
                <a:hlinkClick r:id="rId2"/>
              </a:rPr>
              <a:t>http://npm.taobao.org/</a:t>
            </a:r>
            <a:endParaRPr lang="en-US" altLang="zh-CN"/>
          </a:p>
          <a:p>
            <a:r>
              <a:rPr lang="zh-CN" altLang="en-US"/>
              <a:t>与官方</a:t>
            </a:r>
            <a:r>
              <a:rPr lang="en-US" altLang="zh-CN"/>
              <a:t>NPM</a:t>
            </a:r>
            <a:r>
              <a:rPr lang="zh-CN" altLang="en-US"/>
              <a:t>的同步频率目前为</a:t>
            </a:r>
            <a:r>
              <a:rPr lang="en-US" altLang="zh-CN"/>
              <a:t>10</a:t>
            </a:r>
            <a:r>
              <a:rPr lang="zh-CN" altLang="en-US"/>
              <a:t>分钟一次</a:t>
            </a:r>
            <a:endParaRPr lang="en-US" altLang="zh-CN"/>
          </a:p>
          <a:p>
            <a:r>
              <a:rPr lang="zh-CN" altLang="en-US"/>
              <a:t>安装：</a:t>
            </a:r>
            <a:r>
              <a:rPr lang="sv-SE" altLang="zh-CN" sz="1600"/>
              <a:t>npm install -g cnpm --registry=https://registry.npm.taobao.org</a:t>
            </a:r>
          </a:p>
          <a:p>
            <a:r>
              <a:rPr lang="zh-CN" altLang="en-US"/>
              <a:t>安装包：</a:t>
            </a:r>
            <a:r>
              <a:rPr lang="en-US" altLang="zh-CN"/>
              <a:t>cnpm install </a:t>
            </a:r>
            <a:r>
              <a:rPr lang="zh-CN" altLang="en-US"/>
              <a:t>包名</a:t>
            </a:r>
            <a:endParaRPr lang="en-US" altLang="zh-CN"/>
          </a:p>
          <a:p>
            <a:r>
              <a:rPr lang="zh-CN" altLang="en-US"/>
              <a:t>其它命令基本一样，一般在安装包的时候使用它就可以了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5032214"/>
            <a:ext cx="4029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npm</a:t>
            </a:r>
            <a:r>
              <a:rPr lang="zh-CN" altLang="en-US"/>
              <a:t>的问题：</a:t>
            </a:r>
            <a:endParaRPr lang="en-US" altLang="zh-CN"/>
          </a:p>
          <a:p>
            <a:pPr lvl="1"/>
            <a:r>
              <a:rPr lang="zh-CN" altLang="en-US"/>
              <a:t>资源都在国外，有时候会被墙，导致无法下载或者很慢</a:t>
            </a:r>
            <a:endParaRPr lang="en-US" altLang="zh-CN"/>
          </a:p>
          <a:p>
            <a:r>
              <a:rPr lang="zh-CN" altLang="en-US"/>
              <a:t>作用：切换和管理镜像源</a:t>
            </a:r>
            <a:endParaRPr lang="en-US" altLang="zh-CN"/>
          </a:p>
          <a:p>
            <a:r>
              <a:rPr lang="zh-CN" altLang="en-US"/>
              <a:t>项目地址：</a:t>
            </a:r>
            <a:r>
              <a:rPr lang="en-US" altLang="zh-CN">
                <a:hlinkClick r:id="rId2"/>
              </a:rPr>
              <a:t>https://www.npmjs.com/package/nrm</a:t>
            </a:r>
            <a:endParaRPr lang="en-US" altLang="zh-CN"/>
          </a:p>
          <a:p>
            <a:r>
              <a:rPr lang="zh-CN" altLang="en-US"/>
              <a:t>安装：</a:t>
            </a:r>
            <a:r>
              <a:rPr lang="en-US" altLang="zh-CN"/>
              <a:t>npm install -g nrm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模块化开发演变方案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模块化演变计算器案例</a:t>
            </a:r>
            <a:endParaRPr lang="en-US" altLang="zh-CN"/>
          </a:p>
          <a:p>
            <a:r>
              <a:rPr lang="zh-CN" altLang="en-US"/>
              <a:t>所谓的模块化开发其实也就是如何有效的组织你的</a:t>
            </a:r>
            <a:r>
              <a:rPr lang="en-US" altLang="zh-CN"/>
              <a:t>JavaScript</a:t>
            </a:r>
            <a:r>
              <a:rPr lang="zh-CN" altLang="en-US"/>
              <a:t>代码</a:t>
            </a:r>
            <a:endParaRPr lang="en-US" altLang="zh-CN"/>
          </a:p>
          <a:p>
            <a:pPr lvl="1"/>
            <a:r>
              <a:rPr lang="zh-CN" altLang="en-US"/>
              <a:t>全局函数直接写到</a:t>
            </a:r>
            <a:r>
              <a:rPr lang="en-US" altLang="zh-CN"/>
              <a:t>html</a:t>
            </a:r>
            <a:r>
              <a:rPr lang="zh-CN" altLang="en-US"/>
              <a:t>中</a:t>
            </a:r>
            <a:endParaRPr lang="en-US" altLang="zh-CN"/>
          </a:p>
          <a:p>
            <a:pPr lvl="1"/>
            <a:r>
              <a:rPr lang="zh-CN" altLang="en-US"/>
              <a:t>将</a:t>
            </a:r>
            <a:r>
              <a:rPr lang="en-US" altLang="zh-CN"/>
              <a:t>js</a:t>
            </a:r>
            <a:r>
              <a:rPr lang="zh-CN" altLang="en-US"/>
              <a:t>代码提取出来放到单独的</a:t>
            </a:r>
            <a:r>
              <a:rPr lang="en-US" altLang="zh-CN"/>
              <a:t>js</a:t>
            </a:r>
            <a:r>
              <a:rPr lang="zh-CN" altLang="en-US"/>
              <a:t>文件中</a:t>
            </a:r>
            <a:endParaRPr lang="en-US" altLang="zh-CN"/>
          </a:p>
          <a:p>
            <a:pPr lvl="1"/>
            <a:r>
              <a:rPr lang="zh-CN" altLang="en-US"/>
              <a:t>封装对象的方式解决全局函数面临的问题</a:t>
            </a:r>
            <a:endParaRPr lang="en-US" altLang="zh-CN"/>
          </a:p>
          <a:p>
            <a:pPr lvl="1"/>
            <a:r>
              <a:rPr lang="zh-CN" altLang="en-US"/>
              <a:t>给对象加入独立的作用域空间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包就是在模块的基础之上进一步组织</a:t>
            </a:r>
            <a:r>
              <a:rPr lang="en-US" altLang="zh-CN"/>
              <a:t>JavaScript</a:t>
            </a:r>
            <a:r>
              <a:rPr lang="zh-CN" altLang="en-US"/>
              <a:t>代码</a:t>
            </a:r>
            <a:endParaRPr lang="en-US" altLang="zh-CN"/>
          </a:p>
          <a:p>
            <a:r>
              <a:rPr lang="zh-CN" altLang="en-US"/>
              <a:t>模块的全局安装一般是安装工具性的东西，安装完成后可以使用该工具，例如</a:t>
            </a:r>
            <a:r>
              <a:rPr lang="en-US" altLang="zh-CN"/>
              <a:t>bower</a:t>
            </a:r>
            <a:r>
              <a:rPr lang="zh-CN" altLang="en-US"/>
              <a:t>、</a:t>
            </a:r>
            <a:r>
              <a:rPr lang="en-US" altLang="zh-CN"/>
              <a:t>gulp</a:t>
            </a:r>
            <a:r>
              <a:rPr lang="zh-CN" altLang="en-US"/>
              <a:t>、</a:t>
            </a:r>
            <a:r>
              <a:rPr lang="en-US" altLang="zh-CN"/>
              <a:t>http-server</a:t>
            </a:r>
          </a:p>
          <a:p>
            <a:r>
              <a:rPr lang="zh-CN" altLang="en-US"/>
              <a:t>模块的本地局部安装一般是在项目开发中使用到的功能性模块，和具体的代码相关。例如</a:t>
            </a:r>
            <a:r>
              <a:rPr lang="en-US" altLang="zh-CN"/>
              <a:t>request</a:t>
            </a:r>
            <a:r>
              <a:rPr lang="zh-CN" altLang="en-US"/>
              <a:t>、</a:t>
            </a:r>
            <a:endParaRPr lang="en-US" altLang="zh-CN"/>
          </a:p>
          <a:p>
            <a:r>
              <a:rPr lang="zh-CN" altLang="en-US"/>
              <a:t>一个规范的包应该都包含一个</a:t>
            </a:r>
            <a:r>
              <a:rPr lang="en-US" altLang="zh-CN"/>
              <a:t>package.json</a:t>
            </a:r>
            <a:r>
              <a:rPr lang="zh-CN" altLang="en-US"/>
              <a:t>文件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CommonJS</a:t>
            </a:r>
            <a:r>
              <a:rPr lang="zh-CN" altLang="en-US"/>
              <a:t>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--</a:t>
            </a:r>
            <a:r>
              <a:rPr lang="zh-CN" altLang="en-US" sz="2000"/>
              <a:t>希望</a:t>
            </a:r>
            <a:r>
              <a:rPr lang="en-US" altLang="zh-CN" sz="2000"/>
              <a:t>JavaScript</a:t>
            </a:r>
            <a:r>
              <a:rPr lang="zh-CN" altLang="en-US" sz="2000"/>
              <a:t>可以在任何地方运行，以达到像</a:t>
            </a:r>
            <a:r>
              <a:rPr lang="en-US" altLang="zh-CN" sz="2000"/>
              <a:t>Java</a:t>
            </a:r>
            <a:r>
              <a:rPr lang="zh-CN" altLang="en-US" sz="2000"/>
              <a:t>、</a:t>
            </a:r>
            <a:r>
              <a:rPr lang="en-US" altLang="zh-CN" sz="2000"/>
              <a:t>PHP</a:t>
            </a:r>
            <a:r>
              <a:rPr lang="zh-CN" altLang="en-US" sz="2000"/>
              <a:t>、</a:t>
            </a:r>
            <a:r>
              <a:rPr lang="en-US" altLang="zh-CN" sz="2000"/>
              <a:t>Ruby</a:t>
            </a:r>
            <a:r>
              <a:rPr lang="zh-CN" altLang="en-US" sz="2000"/>
              <a:t>、</a:t>
            </a:r>
            <a:r>
              <a:rPr lang="en-US" altLang="zh-CN" sz="2000"/>
              <a:t>Python</a:t>
            </a:r>
            <a:r>
              <a:rPr lang="zh-CN" altLang="en-US" sz="2000"/>
              <a:t>具备开发大型应用的能力</a:t>
            </a:r>
            <a:endParaRPr lang="en-US" altLang="zh-CN" sz="2000"/>
          </a:p>
          <a:p>
            <a:r>
              <a:rPr lang="zh-CN" altLang="en-US"/>
              <a:t>出发点：</a:t>
            </a:r>
            <a:endParaRPr lang="en-US" altLang="zh-CN"/>
          </a:p>
          <a:p>
            <a:pPr lvl="1"/>
            <a:r>
              <a:rPr lang="zh-CN" altLang="en-US"/>
              <a:t>没有模块系统</a:t>
            </a:r>
            <a:endParaRPr lang="en-US" altLang="zh-CN"/>
          </a:p>
          <a:p>
            <a:pPr lvl="1"/>
            <a:r>
              <a:rPr lang="zh-CN" altLang="en-US"/>
              <a:t>标准库较少</a:t>
            </a:r>
            <a:endParaRPr lang="en-US" altLang="zh-CN"/>
          </a:p>
          <a:p>
            <a:pPr lvl="1"/>
            <a:r>
              <a:rPr lang="zh-CN" altLang="en-US"/>
              <a:t>缺乏包管理系统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81400" y="4170218"/>
            <a:ext cx="2209800" cy="199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Module</a:t>
            </a:r>
          </a:p>
          <a:p>
            <a:pPr algn="ctr"/>
            <a:r>
              <a:rPr lang="en-US" altLang="zh-CN"/>
              <a:t>require</a:t>
            </a:r>
          </a:p>
          <a:p>
            <a:pPr algn="ctr"/>
            <a:r>
              <a:rPr lang="en-US" altLang="zh-CN"/>
              <a:t>exports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05550" y="4170217"/>
            <a:ext cx="2209800" cy="199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module</a:t>
            </a:r>
          </a:p>
          <a:p>
            <a:pPr algn="ctr"/>
            <a:r>
              <a:rPr lang="en-US" altLang="zh-CN"/>
              <a:t>exports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4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CommonJS</a:t>
            </a:r>
            <a:r>
              <a:rPr lang="zh-CN" altLang="en-US"/>
              <a:t>模块规范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模块引用</a:t>
            </a:r>
            <a:r>
              <a:rPr lang="en-US" altLang="zh-CN"/>
              <a:t>require</a:t>
            </a:r>
          </a:p>
          <a:p>
            <a:r>
              <a:rPr lang="en-US" altLang="zh-CN"/>
              <a:t>2. </a:t>
            </a:r>
            <a:r>
              <a:rPr lang="zh-CN" altLang="en-US"/>
              <a:t>模块定义</a:t>
            </a:r>
            <a:endParaRPr lang="en-US" altLang="zh-CN"/>
          </a:p>
          <a:p>
            <a:pPr lvl="1"/>
            <a:r>
              <a:rPr lang="zh-CN" altLang="en-US"/>
              <a:t>一个文件就是一个模块</a:t>
            </a:r>
            <a:endParaRPr lang="en-US" altLang="zh-CN"/>
          </a:p>
          <a:p>
            <a:pPr lvl="1"/>
            <a:r>
              <a:rPr lang="zh-CN" altLang="en-US"/>
              <a:t>将方法挂载到</a:t>
            </a:r>
            <a:r>
              <a:rPr lang="en-US" altLang="zh-CN"/>
              <a:t>exports</a:t>
            </a:r>
            <a:r>
              <a:rPr lang="zh-CN" altLang="en-US"/>
              <a:t>对象上作为属性即可定义导出的方式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模块标识</a:t>
            </a:r>
            <a:endParaRPr lang="en-US" altLang="zh-CN"/>
          </a:p>
          <a:p>
            <a:pPr lvl="1"/>
            <a:r>
              <a:rPr lang="zh-CN" altLang="en-US"/>
              <a:t>必须是符合小驼峰命名的字符串</a:t>
            </a:r>
            <a:endParaRPr lang="en-US" altLang="zh-CN"/>
          </a:p>
          <a:p>
            <a:pPr lvl="1"/>
            <a:r>
              <a:rPr lang="zh-CN" altLang="en-US"/>
              <a:t>以</a:t>
            </a:r>
            <a:r>
              <a:rPr lang="en-US" altLang="zh-CN"/>
              <a:t>.</a:t>
            </a:r>
            <a:r>
              <a:rPr lang="zh-CN" altLang="en-US"/>
              <a:t>、</a:t>
            </a:r>
            <a:r>
              <a:rPr lang="en-US" altLang="zh-CN"/>
              <a:t>..</a:t>
            </a:r>
            <a:r>
              <a:rPr lang="zh-CN" altLang="en-US"/>
              <a:t>开头的相对路径</a:t>
            </a:r>
            <a:endParaRPr lang="en-US" altLang="zh-CN"/>
          </a:p>
          <a:p>
            <a:pPr lvl="1"/>
            <a:r>
              <a:rPr lang="zh-CN" altLang="en-US"/>
              <a:t>绝对路径</a:t>
            </a:r>
            <a:endParaRPr lang="en-US" altLang="zh-CN"/>
          </a:p>
          <a:p>
            <a:pPr lvl="1"/>
            <a:r>
              <a:rPr lang="zh-CN" altLang="en-US"/>
              <a:t>可以没有文件名后缀</a:t>
            </a:r>
            <a:r>
              <a:rPr lang="en-US" altLang="zh-CN"/>
              <a:t>.js</a:t>
            </a:r>
          </a:p>
          <a:p>
            <a:pPr lvl="1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9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CommonJS</a:t>
            </a:r>
            <a:r>
              <a:rPr lang="zh-CN" altLang="en-US"/>
              <a:t>模块特点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所有代码都运行在</a:t>
            </a:r>
            <a:r>
              <a:rPr lang="zh-CN" altLang="en-US">
                <a:solidFill>
                  <a:srgbClr val="FC0C59"/>
                </a:solidFill>
              </a:rPr>
              <a:t>模块作用域</a:t>
            </a:r>
            <a:r>
              <a:rPr lang="zh-CN" altLang="en-US"/>
              <a:t>，不会污染全局作用域</a:t>
            </a:r>
            <a:endParaRPr lang="en-US" altLang="zh-CN"/>
          </a:p>
          <a:p>
            <a:r>
              <a:rPr lang="zh-CN" altLang="en-US"/>
              <a:t>模块可以多次加载</a:t>
            </a:r>
            <a:r>
              <a:rPr lang="en-US" altLang="zh-CN"/>
              <a:t>,</a:t>
            </a:r>
            <a:r>
              <a:rPr lang="zh-CN" altLang="en-US"/>
              <a:t>但是</a:t>
            </a:r>
            <a:r>
              <a:rPr lang="zh-CN" altLang="en-US">
                <a:solidFill>
                  <a:srgbClr val="FC0C59"/>
                </a:solidFill>
              </a:rPr>
              <a:t>只会在第一次加载时运行一次</a:t>
            </a:r>
            <a:r>
              <a:rPr lang="en-US" altLang="zh-CN"/>
              <a:t>,</a:t>
            </a:r>
            <a:r>
              <a:rPr lang="zh-CN" altLang="en-US"/>
              <a:t>然后运行结果就缓存了，以后再加载</a:t>
            </a:r>
            <a:r>
              <a:rPr lang="en-US" altLang="zh-CN"/>
              <a:t>,</a:t>
            </a:r>
            <a:r>
              <a:rPr lang="zh-CN" altLang="en-US"/>
              <a:t>就直接读取缓存结果。</a:t>
            </a:r>
            <a:endParaRPr lang="en-US" altLang="zh-CN"/>
          </a:p>
          <a:p>
            <a:r>
              <a:rPr lang="zh-CN" altLang="en-US"/>
              <a:t>模块加载的顺序，按照其在代码中出现的顺序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模块介绍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程序由许多模块组成，每个模块就是一个文件。</a:t>
            </a:r>
            <a:r>
              <a:rPr lang="en-US" altLang="zh-CN"/>
              <a:t>Node</a:t>
            </a:r>
            <a:r>
              <a:rPr lang="zh-CN" altLang="en-US"/>
              <a:t>模块采用了</a:t>
            </a:r>
            <a:r>
              <a:rPr lang="en-US" altLang="zh-CN"/>
              <a:t>CommonJS</a:t>
            </a:r>
            <a:r>
              <a:rPr lang="zh-CN" altLang="en-US"/>
              <a:t>规范。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本身就是一个</a:t>
            </a:r>
            <a:r>
              <a:rPr lang="zh-CN" altLang="en-US" b="1">
                <a:solidFill>
                  <a:srgbClr val="FC0C59"/>
                </a:solidFill>
              </a:rPr>
              <a:t>高度模块化的一个平台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根据</a:t>
            </a:r>
            <a:r>
              <a:rPr lang="en-US" altLang="zh-CN">
                <a:solidFill>
                  <a:srgbClr val="FC0C59"/>
                </a:solidFill>
              </a:rPr>
              <a:t>CommonJS</a:t>
            </a:r>
            <a:r>
              <a:rPr lang="zh-CN" altLang="en-US">
                <a:solidFill>
                  <a:srgbClr val="FC0C59"/>
                </a:solidFill>
              </a:rPr>
              <a:t>规范，每一个模块都是一个单独的作用域</a:t>
            </a:r>
            <a:endParaRPr lang="en-US" altLang="zh-CN"/>
          </a:p>
          <a:p>
            <a:r>
              <a:rPr lang="en-US" altLang="zh-CN"/>
              <a:t>CommonJS</a:t>
            </a:r>
            <a:r>
              <a:rPr lang="zh-CN" altLang="en-US"/>
              <a:t>规定，每个文件对外的接口是</a:t>
            </a:r>
            <a:r>
              <a:rPr lang="en-US" altLang="zh-CN"/>
              <a:t>module.exports</a:t>
            </a:r>
            <a:r>
              <a:rPr lang="zh-CN" altLang="en-US"/>
              <a:t>对象，该对象所有属性和方法，都可以被其它文件导入。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2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module</a:t>
            </a:r>
            <a:r>
              <a:rPr lang="zh-CN" altLang="en-US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Node</a:t>
            </a:r>
            <a:r>
              <a:rPr lang="zh-CN" altLang="en-US" sz="2000"/>
              <a:t>内部提供一个</a:t>
            </a:r>
            <a:r>
              <a:rPr lang="en-US" altLang="zh-CN" sz="2000"/>
              <a:t>Module</a:t>
            </a:r>
            <a:r>
              <a:rPr lang="zh-CN" altLang="en-US" sz="2000"/>
              <a:t>构造函数，所有模块都是</a:t>
            </a:r>
            <a:r>
              <a:rPr lang="en-US" altLang="zh-CN" sz="2000"/>
              <a:t>Module</a:t>
            </a:r>
            <a:r>
              <a:rPr lang="zh-CN" altLang="en-US" sz="2000"/>
              <a:t>的实例</a:t>
            </a:r>
            <a:endParaRPr lang="en-US" altLang="zh-CN" sz="2000"/>
          </a:p>
          <a:p>
            <a:r>
              <a:rPr lang="zh-CN" altLang="en-US" sz="2000"/>
              <a:t>每个模块内部，都有一个</a:t>
            </a:r>
            <a:r>
              <a:rPr lang="en-US" altLang="zh-CN" sz="2000"/>
              <a:t>module</a:t>
            </a:r>
            <a:r>
              <a:rPr lang="zh-CN" altLang="en-US" sz="2000"/>
              <a:t>对象</a:t>
            </a:r>
            <a:r>
              <a:rPr lang="en-US" altLang="zh-CN" sz="2000"/>
              <a:t>,</a:t>
            </a:r>
            <a:r>
              <a:rPr lang="zh-CN" altLang="en-US" sz="2000"/>
              <a:t>代表当前模块。</a:t>
            </a:r>
            <a:endParaRPr lang="en-US" altLang="zh-CN" sz="2000"/>
          </a:p>
          <a:p>
            <a:pPr lvl="1"/>
            <a:r>
              <a:rPr lang="en-US" altLang="zh-CN" sz="1800"/>
              <a:t>module.id	</a:t>
            </a:r>
            <a:r>
              <a:rPr lang="zh-CN" altLang="en-US" sz="1800"/>
              <a:t>带有绝对路径的模块文件名</a:t>
            </a:r>
            <a:endParaRPr lang="en-US" altLang="zh-CN" sz="1800"/>
          </a:p>
          <a:p>
            <a:pPr lvl="1"/>
            <a:r>
              <a:rPr lang="en-US" altLang="zh-CN" sz="1800"/>
              <a:t>module.filename      </a:t>
            </a:r>
            <a:r>
              <a:rPr lang="zh-CN" altLang="en-US" sz="1800"/>
              <a:t>模块的文件名，带有绝对路径</a:t>
            </a:r>
            <a:endParaRPr lang="en-US" altLang="zh-CN" sz="1800"/>
          </a:p>
          <a:p>
            <a:pPr lvl="1"/>
            <a:r>
              <a:rPr lang="en-US" altLang="zh-CN" sz="1800"/>
              <a:t>module.loaded	      </a:t>
            </a:r>
            <a:r>
              <a:rPr lang="zh-CN" altLang="en-US" sz="1800"/>
              <a:t>表示模块是否已经完成加载</a:t>
            </a:r>
            <a:endParaRPr lang="en-US" altLang="zh-CN" sz="1800"/>
          </a:p>
          <a:p>
            <a:pPr lvl="1"/>
            <a:r>
              <a:rPr lang="en-US" altLang="zh-CN" sz="1800"/>
              <a:t>module.parent		</a:t>
            </a:r>
            <a:r>
              <a:rPr lang="zh-CN" altLang="en-US" sz="1800"/>
              <a:t>返回一个对象，表示调用该模块的模块。</a:t>
            </a:r>
            <a:endParaRPr lang="en-US" altLang="zh-CN" sz="1800"/>
          </a:p>
          <a:p>
            <a:pPr lvl="1"/>
            <a:r>
              <a:rPr lang="en-US" altLang="zh-CN" sz="1800"/>
              <a:t>module.children      </a:t>
            </a:r>
            <a:r>
              <a:rPr lang="zh-CN" altLang="en-US" sz="1800"/>
              <a:t>返回一个数组，表示该模块要用到的其他模块。</a:t>
            </a:r>
            <a:endParaRPr lang="en-US" altLang="zh-CN" sz="1800"/>
          </a:p>
          <a:p>
            <a:pPr lvl="1"/>
            <a:r>
              <a:rPr lang="en-US" altLang="zh-CN" sz="1800"/>
              <a:t>module.exports	      </a:t>
            </a:r>
            <a:r>
              <a:rPr lang="zh-CN" altLang="en-US" sz="1800"/>
              <a:t>模块对外输出的值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3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模块内的</a:t>
            </a:r>
            <a:r>
              <a:rPr lang="en-US" altLang="zh-CN"/>
              <a:t>module.exports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module.exports</a:t>
            </a:r>
            <a:r>
              <a:rPr lang="zh-CN" altLang="en-US"/>
              <a:t>属性表示当前模块对外输出的接口，其它文件加载该模块</a:t>
            </a:r>
            <a:r>
              <a:rPr lang="en-US" altLang="zh-CN"/>
              <a:t>,</a:t>
            </a:r>
            <a:r>
              <a:rPr lang="zh-CN" altLang="en-US"/>
              <a:t>实际上就是读取</a:t>
            </a:r>
            <a:r>
              <a:rPr lang="en-US" altLang="zh-CN"/>
              <a:t>module.exports</a:t>
            </a:r>
            <a:r>
              <a:rPr lang="zh-CN" altLang="en-US"/>
              <a:t>属性</a:t>
            </a:r>
            <a:endParaRPr lang="en-US" altLang="zh-CN"/>
          </a:p>
          <a:p>
            <a:r>
              <a:rPr lang="zh-CN" altLang="en-US"/>
              <a:t>点儿导出单个函数、对象或者值的时候非常有用，本质上就是少了一个</a:t>
            </a:r>
            <a:r>
              <a:rPr lang="en-US" altLang="zh-CN" sz="4800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6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cast-2015" id="{F6E952C9-D1D4-5B49-B3C2-D2BBAE90EA6F}" vid="{BD6BAA45-6C61-F94D-AE6F-990147928A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Itcast-2015</Template>
  <TotalTime>20937</TotalTime>
  <Words>2144</Words>
  <Application>Microsoft Office PowerPoint</Application>
  <PresentationFormat>全屏显示(4:3)</PresentationFormat>
  <Paragraphs>338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Microsoft YaHei UI</vt:lpstr>
      <vt:lpstr>Source Code Pro</vt:lpstr>
      <vt:lpstr>等线</vt:lpstr>
      <vt:lpstr>宋体</vt:lpstr>
      <vt:lpstr>微软雅黑</vt:lpstr>
      <vt:lpstr>微软雅黑 Light</vt:lpstr>
      <vt:lpstr>Arial</vt:lpstr>
      <vt:lpstr>Calibri</vt:lpstr>
      <vt:lpstr>Itcast-2015</vt:lpstr>
      <vt:lpstr>模块系统</vt:lpstr>
      <vt:lpstr>JavaScript发展历史</vt:lpstr>
      <vt:lpstr>模块化开发演变方案</vt:lpstr>
      <vt:lpstr>CommonJS规范</vt:lpstr>
      <vt:lpstr>CommonJS模块规范</vt:lpstr>
      <vt:lpstr>CommonJS模块特点</vt:lpstr>
      <vt:lpstr>Node.js模块介绍</vt:lpstr>
      <vt:lpstr>module对象</vt:lpstr>
      <vt:lpstr>模块内的module.exports</vt:lpstr>
      <vt:lpstr>模块内的exports</vt:lpstr>
      <vt:lpstr>require()加载模块</vt:lpstr>
      <vt:lpstr>require模块加载规则</vt:lpstr>
      <vt:lpstr>核心模块与文件模块</vt:lpstr>
      <vt:lpstr>核心模块</vt:lpstr>
      <vt:lpstr>模块加载机制</vt:lpstr>
      <vt:lpstr>练习</vt:lpstr>
      <vt:lpstr>模块总结</vt:lpstr>
      <vt:lpstr>包与NPM</vt:lpstr>
      <vt:lpstr>包</vt:lpstr>
      <vt:lpstr>规范的包目录结构</vt:lpstr>
      <vt:lpstr>包描述文件package.json说明书</vt:lpstr>
      <vt:lpstr>npm（Node.js package manage）</vt:lpstr>
      <vt:lpstr>NPM</vt:lpstr>
      <vt:lpstr>NPM基本使用</vt:lpstr>
      <vt:lpstr>npm install-01</vt:lpstr>
      <vt:lpstr>npm install-02</vt:lpstr>
      <vt:lpstr>npm全局工具问题</vt:lpstr>
      <vt:lpstr>CNPM</vt:lpstr>
      <vt:lpstr>nrm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PengZhou Li</dc:creator>
  <cp:lastModifiedBy>cena</cp:lastModifiedBy>
  <cp:revision>2884</cp:revision>
  <dcterms:created xsi:type="dcterms:W3CDTF">2015-12-07T01:34:56Z</dcterms:created>
  <dcterms:modified xsi:type="dcterms:W3CDTF">2016-07-14T01:55:35Z</dcterms:modified>
</cp:coreProperties>
</file>