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8"/>
  </p:notesMasterIdLst>
  <p:sldIdLst>
    <p:sldId id="256" r:id="rId2"/>
    <p:sldId id="299" r:id="rId3"/>
    <p:sldId id="301" r:id="rId4"/>
    <p:sldId id="297" r:id="rId5"/>
    <p:sldId id="303" r:id="rId6"/>
    <p:sldId id="280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EB03C80B-2475-4EE2-A6DD-C77B9271C7FE}">
          <p14:sldIdLst>
            <p14:sldId id="256"/>
            <p14:sldId id="299"/>
            <p14:sldId id="301"/>
            <p14:sldId id="297"/>
            <p14:sldId id="303"/>
            <p14:sldId id="280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40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4CF9-C7C0-43E6-91FA-9D3FFA7708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57576-CBE9-48D6-92D4-216E387B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zh-CN" altLang="en-US"/>
              <a:t>李鹏周</a:t>
            </a:r>
            <a:r>
              <a:rPr lang="en-US" altLang="zh-CN"/>
              <a:t>@</a:t>
            </a:r>
            <a:r>
              <a:rPr lang="zh-CN" altLang="en-US"/>
              <a:t>传智播客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zh-CN" altLang="en-US"/>
              <a:t>李鹏周</a:t>
            </a:r>
            <a:r>
              <a:rPr lang="en-US" altLang="zh-CN"/>
              <a:t>@</a:t>
            </a:r>
            <a:r>
              <a:rPr lang="zh-CN" altLang="en-US"/>
              <a:t>传智播客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zh-CN" altLang="en-US"/>
              <a:t>李鹏周</a:t>
            </a:r>
            <a:r>
              <a:rPr lang="en-US" altLang="zh-CN"/>
              <a:t>@</a:t>
            </a:r>
            <a:r>
              <a:rPr lang="zh-CN" altLang="en-US"/>
              <a:t>传智播客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3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1786" y="2427335"/>
            <a:ext cx="3900427" cy="923330"/>
          </a:xfrm>
        </p:spPr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讲师：孔令涛</a:t>
            </a:r>
          </a:p>
        </p:txBody>
      </p:sp>
    </p:spTree>
    <p:extLst>
      <p:ext uri="{BB962C8B-B14F-4D97-AF65-F5344CB8AC3E}">
        <p14:creationId xmlns:p14="http://schemas.microsoft.com/office/powerpoint/2010/main" val="13314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HTTP</a:t>
            </a:r>
            <a:r>
              <a:rPr lang="zh-CN" altLang="en-US" sz="2800"/>
              <a:t>协议用于客户端和服务器端之间的通信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05" y="2119746"/>
            <a:ext cx="8143205" cy="25418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2836" y="5181600"/>
            <a:ext cx="793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在两台计算机之间使用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协议通信时，必定一端担任客户端角色，另一端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担任服务器端角色</a:t>
            </a:r>
          </a:p>
        </p:txBody>
      </p:sp>
    </p:spTree>
    <p:extLst>
      <p:ext uri="{BB962C8B-B14F-4D97-AF65-F5344CB8AC3E}">
        <p14:creationId xmlns:p14="http://schemas.microsoft.com/office/powerpoint/2010/main" val="370092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通过请求和响应的交换达成通信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60" y="2202871"/>
            <a:ext cx="8156150" cy="23500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650" y="4849091"/>
            <a:ext cx="7340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协议规定，请求从客户端发出，最后服务器端响应该请求并返回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也就是说，肯定是先从客户端开始建立通信的，服务器端在没有接收到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请求之前不会发送响应</a:t>
            </a:r>
          </a:p>
        </p:txBody>
      </p:sp>
    </p:spTree>
    <p:extLst>
      <p:ext uri="{BB962C8B-B14F-4D97-AF65-F5344CB8AC3E}">
        <p14:creationId xmlns:p14="http://schemas.microsoft.com/office/powerpoint/2010/main" val="378254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请求响应实例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663844"/>
            <a:ext cx="5488565" cy="29847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306" y="1939636"/>
            <a:ext cx="2083378" cy="4465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3230" y="1870361"/>
            <a:ext cx="3984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起始行开头的</a:t>
            </a:r>
            <a:r>
              <a:rPr lang="en-US" altLang="zh-CN"/>
              <a:t>GET</a:t>
            </a:r>
          </a:p>
          <a:p>
            <a:r>
              <a:rPr lang="zh-CN" altLang="en-US"/>
              <a:t>：表示请求访问服务器</a:t>
            </a:r>
            <a:endParaRPr lang="en-US" altLang="zh-CN"/>
          </a:p>
          <a:p>
            <a:r>
              <a:rPr lang="zh-CN" altLang="en-US"/>
              <a:t>的类型，称为方法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随后的字符串</a:t>
            </a:r>
            <a:r>
              <a:rPr lang="en-US" altLang="zh-CN"/>
              <a:t>/index.html</a:t>
            </a:r>
          </a:p>
          <a:p>
            <a:r>
              <a:rPr lang="zh-CN" altLang="en-US"/>
              <a:t>：指明了请求访问的资源对象，</a:t>
            </a:r>
            <a:endParaRPr lang="en-US" altLang="zh-CN"/>
          </a:p>
          <a:p>
            <a:r>
              <a:rPr lang="zh-CN" altLang="en-US"/>
              <a:t>也叫请求</a:t>
            </a:r>
            <a:r>
              <a:rPr lang="en-US" altLang="zh-CN"/>
              <a:t>URI</a:t>
            </a:r>
          </a:p>
          <a:p>
            <a:endParaRPr lang="en-US" altLang="zh-CN"/>
          </a:p>
          <a:p>
            <a:r>
              <a:rPr lang="zh-CN" altLang="en-US"/>
              <a:t>最后的</a:t>
            </a:r>
            <a:r>
              <a:rPr lang="en-US" altLang="zh-CN"/>
              <a:t>HTTP/1.1</a:t>
            </a:r>
            <a:r>
              <a:rPr lang="zh-CN" altLang="en-US"/>
              <a:t>，即</a:t>
            </a:r>
            <a:r>
              <a:rPr lang="en-US" altLang="zh-CN"/>
              <a:t>HTTP</a:t>
            </a:r>
            <a:r>
              <a:rPr lang="zh-CN" altLang="en-US"/>
              <a:t>版本号</a:t>
            </a:r>
            <a:endParaRPr lang="en-US" altLang="zh-CN"/>
          </a:p>
          <a:p>
            <a:r>
              <a:rPr lang="zh-CN" altLang="en-US"/>
              <a:t>用来提示客户端使用的</a:t>
            </a:r>
            <a:r>
              <a:rPr lang="en-US" altLang="zh-CN"/>
              <a:t>HTTP</a:t>
            </a:r>
            <a:r>
              <a:rPr lang="zh-CN" altLang="en-US"/>
              <a:t>协议的功能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49236" y="5320145"/>
            <a:ext cx="543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请求访问某台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服务器上的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/index.htm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页面资源</a:t>
            </a:r>
          </a:p>
        </p:txBody>
      </p:sp>
    </p:spTree>
    <p:extLst>
      <p:ext uri="{BB962C8B-B14F-4D97-AF65-F5344CB8AC3E}">
        <p14:creationId xmlns:p14="http://schemas.microsoft.com/office/powerpoint/2010/main" val="41926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672046"/>
            <a:ext cx="7854452" cy="48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请求报文的构成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807498"/>
            <a:ext cx="6581775" cy="3162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77643" y="5167745"/>
            <a:ext cx="6800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</a:rPr>
              <a:t>请求报文是由</a:t>
            </a:r>
            <a:r>
              <a:rPr lang="zh-CN" altLang="en-US" b="1">
                <a:solidFill>
                  <a:srgbClr val="FC0C59"/>
                </a:solidFill>
              </a:rPr>
              <a:t>请求方法</a:t>
            </a:r>
            <a:r>
              <a:rPr lang="zh-CN" altLang="en-US">
                <a:solidFill>
                  <a:srgbClr val="FC0C59"/>
                </a:solidFill>
              </a:rPr>
              <a:t>、</a:t>
            </a:r>
            <a:r>
              <a:rPr lang="zh-CN" altLang="en-US" b="1">
                <a:solidFill>
                  <a:srgbClr val="FC0C59"/>
                </a:solidFill>
              </a:rPr>
              <a:t>请求</a:t>
            </a:r>
            <a:r>
              <a:rPr lang="en-US" altLang="zh-CN" b="1">
                <a:solidFill>
                  <a:srgbClr val="FC0C59"/>
                </a:solidFill>
              </a:rPr>
              <a:t>URI</a:t>
            </a:r>
            <a:r>
              <a:rPr lang="zh-CN" altLang="en-US">
                <a:solidFill>
                  <a:srgbClr val="FC0C59"/>
                </a:solidFill>
              </a:rPr>
              <a:t>、</a:t>
            </a:r>
            <a:r>
              <a:rPr lang="zh-CN" altLang="en-US" b="1">
                <a:solidFill>
                  <a:srgbClr val="FC0C59"/>
                </a:solidFill>
              </a:rPr>
              <a:t>协议版本</a:t>
            </a:r>
            <a:r>
              <a:rPr lang="zh-CN" altLang="en-US">
                <a:solidFill>
                  <a:srgbClr val="FC0C59"/>
                </a:solidFill>
              </a:rPr>
              <a:t>、</a:t>
            </a:r>
            <a:r>
              <a:rPr lang="zh-CN" altLang="en-US" b="1">
                <a:solidFill>
                  <a:srgbClr val="FC0C59"/>
                </a:solidFill>
              </a:rPr>
              <a:t>可选的请求首部字 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 b="1">
                <a:solidFill>
                  <a:srgbClr val="FC0C59"/>
                </a:solidFill>
              </a:rPr>
              <a:t> 段</a:t>
            </a:r>
            <a:r>
              <a:rPr lang="zh-CN" altLang="en-US">
                <a:solidFill>
                  <a:srgbClr val="FC0C59"/>
                </a:solidFill>
              </a:rPr>
              <a:t>和</a:t>
            </a:r>
            <a:r>
              <a:rPr lang="zh-CN" altLang="en-US" b="1">
                <a:solidFill>
                  <a:srgbClr val="FC0C59"/>
                </a:solidFill>
              </a:rPr>
              <a:t>内容实体</a:t>
            </a:r>
            <a:r>
              <a:rPr lang="zh-CN" altLang="en-US">
                <a:solidFill>
                  <a:srgbClr val="FC0C59"/>
                </a:solidFill>
              </a:rPr>
              <a:t>构成的</a:t>
            </a:r>
            <a:endParaRPr lang="en-US" altLang="zh-CN">
              <a:solidFill>
                <a:srgbClr val="FC0C59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响应报文的构成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63" y="1840054"/>
            <a:ext cx="6463274" cy="33415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02327" y="5389417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响应报文基本上由协议版本、状态码、用以解释状态码的原因短语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可选的响应首部以及实体主体构成</a:t>
            </a:r>
          </a:p>
        </p:txBody>
      </p:sp>
    </p:spTree>
    <p:extLst>
      <p:ext uri="{BB962C8B-B14F-4D97-AF65-F5344CB8AC3E}">
        <p14:creationId xmlns:p14="http://schemas.microsoft.com/office/powerpoint/2010/main" val="1476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作用：当客户端向服务器发送请求时，描述请求的返回结果。借助状态码，用户可以知道服务器端是正常处理了请求，还是出现了错误。</a:t>
            </a:r>
            <a:endParaRPr lang="en-US" altLang="zh-CN" sz="2000"/>
          </a:p>
          <a:p>
            <a:endParaRPr lang="en-US" altLang="zh-CN"/>
          </a:p>
          <a:p>
            <a:endParaRPr lang="en-US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28650" y="3148145"/>
          <a:ext cx="7886700" cy="326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13">
                  <a:extLst>
                    <a:ext uri="{9D8B030D-6E8A-4147-A177-3AD203B41FA5}">
                      <a16:colId xmlns:a16="http://schemas.microsoft.com/office/drawing/2014/main" val="2646951237"/>
                    </a:ext>
                  </a:extLst>
                </a:gridCol>
                <a:gridCol w="3437087">
                  <a:extLst>
                    <a:ext uri="{9D8B030D-6E8A-4147-A177-3AD203B41FA5}">
                      <a16:colId xmlns:a16="http://schemas.microsoft.com/office/drawing/2014/main" val="34193627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01567036"/>
                    </a:ext>
                  </a:extLst>
                </a:gridCol>
              </a:tblGrid>
              <a:tr h="5252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原因短语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54351"/>
                  </a:ext>
                </a:extLst>
              </a:tr>
              <a:tr h="525280">
                <a:tc>
                  <a:txBody>
                    <a:bodyPr/>
                    <a:lstStyle/>
                    <a:p>
                      <a:r>
                        <a:rPr lang="en-US" altLang="zh-CN"/>
                        <a:t>1XX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信息状态码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接收的请求正在处理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21859"/>
                  </a:ext>
                </a:extLst>
              </a:tr>
              <a:tr h="525280">
                <a:tc>
                  <a:txBody>
                    <a:bodyPr/>
                    <a:lstStyle/>
                    <a:p>
                      <a:r>
                        <a:rPr lang="en-US" altLang="zh-CN"/>
                        <a:t>2XX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Success</a:t>
                      </a:r>
                      <a:r>
                        <a:rPr lang="zh-CN" altLang="en-US"/>
                        <a:t>（成功状态码）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请求正常处理完毕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00770"/>
                  </a:ext>
                </a:extLst>
              </a:tr>
              <a:tr h="525280">
                <a:tc>
                  <a:txBody>
                    <a:bodyPr/>
                    <a:lstStyle/>
                    <a:p>
                      <a:r>
                        <a:rPr lang="en-US" altLang="zh-CN"/>
                        <a:t>3XX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重定向状态码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需要进行附加操作以完成请求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8180"/>
                  </a:ext>
                </a:extLst>
              </a:tr>
              <a:tr h="525280">
                <a:tc>
                  <a:txBody>
                    <a:bodyPr/>
                    <a:lstStyle/>
                    <a:p>
                      <a:r>
                        <a:rPr lang="en-US" altLang="zh-CN"/>
                        <a:t>4XX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客户端错误状态码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服务器无法处理请求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18844"/>
                  </a:ext>
                </a:extLst>
              </a:tr>
              <a:tr h="525280">
                <a:tc>
                  <a:txBody>
                    <a:bodyPr/>
                    <a:lstStyle/>
                    <a:p>
                      <a:r>
                        <a:rPr lang="en-US" altLang="zh-CN"/>
                        <a:t>5XX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服务器错误状态码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服务器处理请求出错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4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4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服务器返回的报文类型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Content-Type</a:t>
            </a:r>
            <a:r>
              <a:rPr lang="zh-CN" altLang="en-US" sz="2000"/>
              <a:t>：</a:t>
            </a:r>
            <a:r>
              <a:rPr lang="en-US" altLang="zh-CN" sz="2000"/>
              <a:t>text/html; charset=utf-8</a:t>
            </a:r>
            <a:r>
              <a:rPr lang="zh-CN" altLang="en-US" sz="2000"/>
              <a:t>表示返回数据的类型</a:t>
            </a:r>
            <a:endParaRPr lang="en-US" altLang="zh-CN" sz="2000"/>
          </a:p>
          <a:p>
            <a:r>
              <a:rPr lang="zh-CN" altLang="en-US" sz="2000"/>
              <a:t>服务器通过</a:t>
            </a:r>
            <a:r>
              <a:rPr lang="en-US" altLang="zh-CN" sz="2000"/>
              <a:t>Content-Type</a:t>
            </a:r>
            <a:r>
              <a:rPr lang="zh-CN" altLang="en-US" sz="2000"/>
              <a:t>告诉客户端</a:t>
            </a:r>
            <a:r>
              <a:rPr lang="zh-CN" altLang="en-US" sz="2000" b="1">
                <a:solidFill>
                  <a:srgbClr val="FC0C59"/>
                </a:solidFill>
              </a:rPr>
              <a:t>响应的数据的类型</a:t>
            </a:r>
            <a:r>
              <a:rPr lang="en-US" altLang="zh-CN" sz="2000"/>
              <a:t>,</a:t>
            </a:r>
            <a:r>
              <a:rPr lang="zh-CN" altLang="en-US" sz="2000"/>
              <a:t>这样</a:t>
            </a:r>
            <a:r>
              <a:rPr lang="zh-CN" altLang="en-US" sz="2000">
                <a:solidFill>
                  <a:srgbClr val="FC0C59"/>
                </a:solidFill>
              </a:rPr>
              <a:t>浏览器就根据返回数据的类型来进行不同的处理</a:t>
            </a:r>
            <a:r>
              <a:rPr lang="zh-CN" altLang="en-US" sz="2000"/>
              <a:t>，如果是图片类型就显示</a:t>
            </a:r>
            <a:r>
              <a:rPr lang="en-US" altLang="zh-CN" sz="2000"/>
              <a:t>,</a:t>
            </a:r>
            <a:r>
              <a:rPr lang="zh-CN" altLang="en-US" sz="2000"/>
              <a:t>如果是文本类型就直接显示内容，如果是文本类型的</a:t>
            </a:r>
            <a:r>
              <a:rPr lang="en-US" altLang="zh-CN" sz="2000"/>
              <a:t>html</a:t>
            </a:r>
            <a:r>
              <a:rPr lang="zh-CN" altLang="en-US" sz="2000"/>
              <a:t>格式就用浏览器渲染该格式</a:t>
            </a:r>
            <a:r>
              <a:rPr lang="en-US" altLang="zh-CN" sz="2000"/>
              <a:t>……</a:t>
            </a:r>
          </a:p>
          <a:p>
            <a:r>
              <a:rPr lang="zh-CN" altLang="en-US" sz="2000"/>
              <a:t>常用</a:t>
            </a:r>
            <a:r>
              <a:rPr lang="en-US" altLang="zh-CN" sz="2000"/>
              <a:t>Content-Type</a:t>
            </a:r>
            <a:r>
              <a:rPr lang="zh-CN" altLang="en-US" sz="2000"/>
              <a:t>：</a:t>
            </a:r>
            <a:r>
              <a:rPr lang="en-US" altLang="zh-CN" sz="2000"/>
              <a:t>text/html</a:t>
            </a:r>
            <a:r>
              <a:rPr lang="zh-CN" altLang="en-US" sz="2000"/>
              <a:t>、</a:t>
            </a:r>
            <a:r>
              <a:rPr lang="en-US" altLang="zh-CN" sz="2000"/>
              <a:t>image/gif</a:t>
            </a:r>
            <a:r>
              <a:rPr lang="zh-CN" altLang="en-US" sz="2000"/>
              <a:t>、</a:t>
            </a:r>
            <a:r>
              <a:rPr lang="en-US" altLang="zh-CN" sz="2000"/>
              <a:t>image\jpeg</a:t>
            </a:r>
            <a:r>
              <a:rPr lang="zh-CN" altLang="en-US" sz="2000"/>
              <a:t>、</a:t>
            </a:r>
            <a:r>
              <a:rPr lang="en-US" altLang="zh-CN" sz="2000"/>
              <a:t>text/plain</a:t>
            </a:r>
            <a:r>
              <a:rPr lang="zh-CN" altLang="en-US" sz="2000"/>
              <a:t>、</a:t>
            </a:r>
            <a:r>
              <a:rPr lang="en-US" altLang="zh-CN" sz="2000"/>
              <a:t>text/javascript...</a:t>
            </a:r>
          </a:p>
          <a:p>
            <a:r>
              <a:rPr lang="en-US" altLang="zh-CN" sz="2000"/>
              <a:t>Content-Length:</a:t>
            </a:r>
            <a:r>
              <a:rPr lang="zh-CN" altLang="en-US" sz="2000"/>
              <a:t>表示响应报文体的字节长度，报文头只是描述，返回的具体数据在两个回车之后的内容中</a:t>
            </a:r>
            <a:endParaRPr lang="en-US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  <a:r>
              <a:rPr lang="en-US" altLang="zh-CN"/>
              <a:t>-</a:t>
            </a:r>
            <a:r>
              <a:rPr lang="zh-CN" altLang="en-US"/>
              <a:t>其它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HTTP</a:t>
            </a:r>
            <a:r>
              <a:rPr lang="zh-CN" altLang="en-US" sz="2000"/>
              <a:t>协议是无状态的，不会记得“上个请求”，所以哪怕在同一个页面中的</a:t>
            </a:r>
            <a:r>
              <a:rPr lang="en-US" altLang="zh-CN" sz="2000"/>
              <a:t>js</a:t>
            </a:r>
            <a:r>
              <a:rPr lang="zh-CN" altLang="en-US" sz="2000"/>
              <a:t>、</a:t>
            </a:r>
            <a:r>
              <a:rPr lang="en-US" altLang="zh-CN" sz="2000"/>
              <a:t>css</a:t>
            </a:r>
            <a:r>
              <a:rPr lang="zh-CN" altLang="en-US" sz="2000"/>
              <a:t>、</a:t>
            </a:r>
            <a:r>
              <a:rPr lang="en-US" altLang="zh-CN" sz="2000"/>
              <a:t>jpg</a:t>
            </a:r>
            <a:r>
              <a:rPr lang="zh-CN" altLang="en-US" sz="2000"/>
              <a:t>也都要重复的提交</a:t>
            </a:r>
            <a:r>
              <a:rPr lang="en-US" altLang="zh-CN" sz="2000"/>
              <a:t>Accept-Language</a:t>
            </a:r>
            <a:r>
              <a:rPr lang="zh-CN" altLang="en-US" sz="2000"/>
              <a:t>、</a:t>
            </a:r>
            <a:r>
              <a:rPr lang="en-US" altLang="zh-CN" sz="2000"/>
              <a:t>Accept-Encoding</a:t>
            </a:r>
            <a:r>
              <a:rPr lang="zh-CN" altLang="en-US" sz="2000"/>
              <a:t>、</a:t>
            </a:r>
            <a:r>
              <a:rPr lang="en-US" altLang="zh-CN" sz="2000"/>
              <a:t>Cookie</a:t>
            </a:r>
            <a:r>
              <a:rPr lang="zh-CN" altLang="en-US" sz="2000"/>
              <a:t>等</a:t>
            </a:r>
            <a:endParaRPr lang="en-US" altLang="zh-CN" sz="2000"/>
          </a:p>
          <a:p>
            <a:r>
              <a:rPr lang="zh-CN" altLang="en-US" sz="2000"/>
              <a:t>网页中如果有图片、</a:t>
            </a:r>
            <a:r>
              <a:rPr lang="en-US" altLang="zh-CN" sz="2000"/>
              <a:t>css</a:t>
            </a:r>
            <a:r>
              <a:rPr lang="zh-CN" altLang="en-US" sz="2000"/>
              <a:t>、</a:t>
            </a:r>
            <a:r>
              <a:rPr lang="en-US" altLang="zh-CN" sz="2000"/>
              <a:t>js</a:t>
            </a:r>
            <a:r>
              <a:rPr lang="zh-CN" altLang="en-US" sz="2000"/>
              <a:t>等外部文件的话，图片、</a:t>
            </a:r>
            <a:r>
              <a:rPr lang="en-US" altLang="zh-CN" sz="2000"/>
              <a:t>css</a:t>
            </a:r>
            <a:r>
              <a:rPr lang="zh-CN" altLang="en-US" sz="2000"/>
              <a:t>、</a:t>
            </a:r>
            <a:r>
              <a:rPr lang="en-US" altLang="zh-CN" sz="2000"/>
              <a:t>js</a:t>
            </a:r>
            <a:r>
              <a:rPr lang="zh-CN" altLang="en-US" sz="2000"/>
              <a:t>都在单独的请求中</a:t>
            </a:r>
            <a:r>
              <a:rPr lang="en-US" altLang="zh-CN" sz="2000"/>
              <a:t>,</a:t>
            </a:r>
            <a:r>
              <a:rPr lang="zh-CN" altLang="en-US" sz="2000"/>
              <a:t>也就是并不是页面的所有内容都在一个请求中完成，而是每个资源都有一个请求</a:t>
            </a:r>
            <a:endParaRPr lang="en-US" altLang="zh-CN" sz="2000"/>
          </a:p>
          <a:p>
            <a:r>
              <a:rPr lang="zh-CN" altLang="en-US" sz="2000"/>
              <a:t>一般情况下，只有浏览器请求服务器端，服务器端才有给浏览器响应数据</a:t>
            </a:r>
            <a:r>
              <a:rPr lang="en-US" altLang="zh-CN" sz="2000"/>
              <a:t>,</a:t>
            </a:r>
            <a:r>
              <a:rPr lang="zh-CN" altLang="en-US" sz="2000"/>
              <a:t>服务器不会主动向浏览器推送数据</a:t>
            </a:r>
            <a:r>
              <a:rPr lang="en-US" altLang="zh-CN" sz="2000"/>
              <a:t>,</a:t>
            </a:r>
            <a:r>
              <a:rPr lang="zh-CN" altLang="en-US" sz="2000"/>
              <a:t>这样是安全考虑，也是提高服务器性能的考虑。如果要服务器向浏览器推送数据，则需要使用</a:t>
            </a:r>
            <a:r>
              <a:rPr lang="en-US" altLang="zh-CN" sz="2000"/>
              <a:t>Socket.IO</a:t>
            </a:r>
            <a:r>
              <a:rPr lang="zh-CN" altLang="en-US" sz="2000"/>
              <a:t>等额外的技术来解决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是无状态的协议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017568"/>
            <a:ext cx="6886575" cy="2628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49925" y="5029200"/>
            <a:ext cx="7237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协议，每当有新的请求发送时，就会有对应的新响应产生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协议本身并不保留之前的一切的请求或响应报文的信息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这是为了更快的处理大量事物，确保协议的可伸缩性，而特意把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协议设计成如此简单的</a:t>
            </a:r>
          </a:p>
        </p:txBody>
      </p:sp>
    </p:spTree>
    <p:extLst>
      <p:ext uri="{BB962C8B-B14F-4D97-AF65-F5344CB8AC3E}">
        <p14:creationId xmlns:p14="http://schemas.microsoft.com/office/powerpoint/2010/main" val="360863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网络编程 是指**编写程序使两台联网的计算机可以完成网络数据交互，完成网络通信。**</a:t>
            </a:r>
          </a:p>
          <a:p>
            <a:r>
              <a:rPr lang="zh-CN" altLang="en-US" dirty="0"/>
              <a:t>注意：这里的计算机泛指可以上网的设备，比如</a:t>
            </a:r>
            <a:r>
              <a:rPr lang="en-US" altLang="zh-CN" dirty="0"/>
              <a:t>PC</a:t>
            </a:r>
            <a:r>
              <a:rPr lang="zh-CN" altLang="en-US" dirty="0"/>
              <a:t>、手机、服务器、智能电视等等。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9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告知服务器意图的</a:t>
            </a:r>
            <a:r>
              <a:rPr lang="en-US" altLang="zh-CN" sz="3600"/>
              <a:t>HTTP</a:t>
            </a:r>
            <a:r>
              <a:rPr lang="zh-CN" altLang="en-US" sz="3600"/>
              <a:t>方法</a:t>
            </a:r>
            <a:r>
              <a:rPr lang="en-US" altLang="zh-CN" sz="3600"/>
              <a:t>-</a:t>
            </a:r>
            <a:r>
              <a:rPr lang="en-US" altLang="zh-CN" sz="3600">
                <a:solidFill>
                  <a:srgbClr val="FC0C59"/>
                </a:solidFill>
              </a:rPr>
              <a:t>GET</a:t>
            </a:r>
            <a:endParaRPr lang="zh-CN" altLang="en-US" sz="3600">
              <a:solidFill>
                <a:srgbClr val="FC0C5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258723"/>
            <a:ext cx="5772150" cy="2257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26873" y="5084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获取资源</a:t>
            </a:r>
          </a:p>
        </p:txBody>
      </p:sp>
    </p:spTree>
    <p:extLst>
      <p:ext uri="{BB962C8B-B14F-4D97-AF65-F5344CB8AC3E}">
        <p14:creationId xmlns:p14="http://schemas.microsoft.com/office/powerpoint/2010/main" val="11430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告知服务器意图的</a:t>
            </a:r>
            <a:r>
              <a:rPr lang="en-US" altLang="zh-CN" sz="3600"/>
              <a:t>HTTP</a:t>
            </a:r>
            <a:r>
              <a:rPr lang="zh-CN" altLang="en-US" sz="3600"/>
              <a:t>方法</a:t>
            </a:r>
            <a:r>
              <a:rPr lang="en-US" altLang="zh-CN" sz="3600"/>
              <a:t>-</a:t>
            </a:r>
            <a:r>
              <a:rPr lang="en-US" altLang="zh-CN" sz="3600">
                <a:solidFill>
                  <a:srgbClr val="FC0C59"/>
                </a:solidFill>
              </a:rPr>
              <a:t>POST</a:t>
            </a:r>
            <a:endParaRPr lang="zh-CN" altLang="en-US" sz="3600">
              <a:solidFill>
                <a:srgbClr val="FC0C5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307648"/>
            <a:ext cx="6019800" cy="2381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76943" y="5084618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的目的并不是获取响应的主体内容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而是传输实体主体</a:t>
            </a:r>
          </a:p>
        </p:txBody>
      </p:sp>
    </p:spTree>
    <p:extLst>
      <p:ext uri="{BB962C8B-B14F-4D97-AF65-F5344CB8AC3E}">
        <p14:creationId xmlns:p14="http://schemas.microsoft.com/office/powerpoint/2010/main" val="41628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</a:t>
            </a:r>
            <a:r>
              <a:rPr lang="zh-CN" altLang="en-US"/>
              <a:t>与</a:t>
            </a:r>
            <a:r>
              <a:rPr lang="en-US" altLang="zh-CN"/>
              <a:t>post</a:t>
            </a:r>
            <a:r>
              <a:rPr lang="zh-CN" altLang="en-US"/>
              <a:t>深入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可以设定</a:t>
            </a:r>
            <a:r>
              <a:rPr lang="en-US" altLang="zh-CN" sz="1600"/>
              <a:t>form</a:t>
            </a:r>
            <a:r>
              <a:rPr lang="zh-CN" altLang="en-US" sz="1600"/>
              <a:t>表单的</a:t>
            </a:r>
            <a:r>
              <a:rPr lang="en-US" altLang="zh-CN" sz="1600"/>
              <a:t>method</a:t>
            </a:r>
            <a:r>
              <a:rPr lang="zh-CN" altLang="en-US" sz="1600"/>
              <a:t>属性指定表单提交方式，</a:t>
            </a:r>
            <a:r>
              <a:rPr lang="en-US" altLang="zh-CN" sz="1600"/>
              <a:t>get</a:t>
            </a:r>
            <a:r>
              <a:rPr lang="zh-CN" altLang="en-US" sz="1600"/>
              <a:t>默认是通过</a:t>
            </a:r>
            <a:r>
              <a:rPr lang="en-US" altLang="zh-CN" sz="1600"/>
              <a:t>url</a:t>
            </a:r>
            <a:r>
              <a:rPr lang="zh-CN" altLang="en-US" sz="1600"/>
              <a:t>传递表单值，</a:t>
            </a:r>
            <a:r>
              <a:rPr lang="en-US" altLang="zh-CN" sz="1600"/>
              <a:t>post</a:t>
            </a:r>
            <a:r>
              <a:rPr lang="zh-CN" altLang="en-US" sz="1600"/>
              <a:t>传递的表单值是隐藏到</a:t>
            </a:r>
            <a:r>
              <a:rPr lang="en-US" altLang="zh-CN" sz="1600"/>
              <a:t>http</a:t>
            </a:r>
            <a:r>
              <a:rPr lang="zh-CN" altLang="en-US" sz="1600"/>
              <a:t>报文体中，所以在</a:t>
            </a:r>
            <a:r>
              <a:rPr lang="en-US" altLang="zh-CN" sz="1600"/>
              <a:t>url</a:t>
            </a:r>
            <a:r>
              <a:rPr lang="zh-CN" altLang="en-US" sz="1600"/>
              <a:t>中看不到。</a:t>
            </a:r>
            <a:endParaRPr lang="en-US" altLang="zh-CN" sz="1600"/>
          </a:p>
          <a:p>
            <a:r>
              <a:rPr lang="en-US" altLang="zh-CN" sz="1600"/>
              <a:t>get</a:t>
            </a:r>
            <a:r>
              <a:rPr lang="zh-CN" altLang="en-US" sz="1600"/>
              <a:t>和</a:t>
            </a:r>
            <a:r>
              <a:rPr lang="en-US" altLang="zh-CN" sz="1600"/>
              <a:t>post</a:t>
            </a:r>
            <a:r>
              <a:rPr lang="zh-CN" altLang="en-US" sz="1600"/>
              <a:t>的区别：</a:t>
            </a:r>
            <a:r>
              <a:rPr lang="en-US" altLang="zh-CN" sz="1600"/>
              <a:t>get</a:t>
            </a:r>
            <a:r>
              <a:rPr lang="zh-CN" altLang="en-US" sz="1600"/>
              <a:t>是通过</a:t>
            </a:r>
            <a:r>
              <a:rPr lang="en-US" altLang="zh-CN" sz="1600"/>
              <a:t>url</a:t>
            </a:r>
            <a:r>
              <a:rPr lang="zh-CN" altLang="en-US" sz="1600"/>
              <a:t>传递表单值</a:t>
            </a:r>
            <a:r>
              <a:rPr lang="en-US" altLang="zh-CN" sz="1600"/>
              <a:t>,post</a:t>
            </a:r>
            <a:r>
              <a:rPr lang="zh-CN" altLang="en-US" sz="1600"/>
              <a:t>通过</a:t>
            </a:r>
            <a:r>
              <a:rPr lang="en-US" altLang="zh-CN" sz="1600"/>
              <a:t>url</a:t>
            </a:r>
            <a:r>
              <a:rPr lang="zh-CN" altLang="en-US" sz="1600"/>
              <a:t>看不到表单域的值；</a:t>
            </a:r>
            <a:r>
              <a:rPr lang="en-US" altLang="zh-CN" sz="1600"/>
              <a:t>get</a:t>
            </a:r>
            <a:r>
              <a:rPr lang="zh-CN" altLang="en-US" sz="1600"/>
              <a:t>传递的数据是有限的</a:t>
            </a:r>
            <a:r>
              <a:rPr lang="en-US" altLang="zh-CN" sz="1600"/>
              <a:t>,</a:t>
            </a:r>
            <a:r>
              <a:rPr lang="zh-CN" altLang="en-US" sz="1600"/>
              <a:t>如果要传递大数据量不能用</a:t>
            </a:r>
            <a:r>
              <a:rPr lang="en-US" altLang="zh-CN" sz="1600"/>
              <a:t>get,</a:t>
            </a:r>
            <a:r>
              <a:rPr lang="zh-CN" altLang="en-US" sz="1600"/>
              <a:t>必然要</a:t>
            </a:r>
            <a:r>
              <a:rPr lang="en-US" altLang="zh-CN" sz="1600"/>
              <a:t>type=“file”</a:t>
            </a:r>
            <a:r>
              <a:rPr lang="zh-CN" altLang="en-US" sz="1600"/>
              <a:t>上传文件，</a:t>
            </a:r>
            <a:r>
              <a:rPr lang="en-US" altLang="zh-CN" sz="1600"/>
              <a:t>type:”password”</a:t>
            </a:r>
            <a:r>
              <a:rPr lang="zh-CN" altLang="en-US" sz="1600"/>
              <a:t>传递密码或者</a:t>
            </a:r>
            <a:r>
              <a:rPr lang="en-US" altLang="zh-CN" sz="1600"/>
              <a:t>&lt;textarea&gt;</a:t>
            </a:r>
            <a:r>
              <a:rPr lang="zh-CN" altLang="en-US" sz="1600"/>
              <a:t>提交大量文本字段。对于</a:t>
            </a:r>
            <a:r>
              <a:rPr lang="en-US" altLang="zh-CN" sz="1600"/>
              <a:t>post</a:t>
            </a:r>
            <a:r>
              <a:rPr lang="zh-CN" altLang="en-US" sz="1600"/>
              <a:t>的表单重新敲地址栏再刷新就不会提示重新提交了，因为重新敲地址就没有偷偷提交的数据了。</a:t>
            </a:r>
            <a:endParaRPr lang="en-US" altLang="zh-CN" sz="1600"/>
          </a:p>
          <a:p>
            <a:r>
              <a:rPr lang="en-US" altLang="zh-CN" sz="1600"/>
              <a:t>get</a:t>
            </a:r>
            <a:r>
              <a:rPr lang="zh-CN" altLang="en-US" sz="1600"/>
              <a:t>提交格式：</a:t>
            </a:r>
            <a:r>
              <a:rPr lang="en-US" altLang="zh-CN" sz="1600"/>
              <a:t>url</a:t>
            </a:r>
            <a:r>
              <a:rPr lang="zh-CN" altLang="en-US" sz="1600"/>
              <a:t>后跟着</a:t>
            </a:r>
            <a:r>
              <a:rPr lang="en-US" altLang="zh-CN" sz="1600"/>
              <a:t>”?”</a:t>
            </a:r>
            <a:r>
              <a:rPr lang="zh-CN" altLang="en-US" sz="1600"/>
              <a:t>，由于客户端可能向服务器提交多个键值对，键值对之间用</a:t>
            </a:r>
            <a:r>
              <a:rPr lang="en-US" altLang="zh-CN" sz="1600"/>
              <a:t>”&amp;”</a:t>
            </a:r>
            <a:r>
              <a:rPr lang="zh-CN" altLang="en-US" sz="1600"/>
              <a:t>进行分割，如果</a:t>
            </a:r>
            <a:r>
              <a:rPr lang="en-US" altLang="zh-CN" sz="1600"/>
              <a:t>url</a:t>
            </a:r>
            <a:r>
              <a:rPr lang="zh-CN" altLang="en-US" sz="1600"/>
              <a:t>中有汉字、特殊符号，则需要对</a:t>
            </a:r>
            <a:r>
              <a:rPr lang="en-US" altLang="zh-CN" sz="1600"/>
              <a:t>url</a:t>
            </a:r>
            <a:r>
              <a:rPr lang="zh-CN" altLang="en-US" sz="1600"/>
              <a:t>进行编码</a:t>
            </a:r>
            <a:endParaRPr lang="en-US" altLang="zh-CN" sz="1600"/>
          </a:p>
          <a:p>
            <a:r>
              <a:rPr lang="zh-CN" altLang="en-US" sz="1600"/>
              <a:t>表单域只有设定了</a:t>
            </a:r>
            <a:r>
              <a:rPr lang="en-US" altLang="zh-CN" sz="1600"/>
              <a:t>name</a:t>
            </a:r>
            <a:r>
              <a:rPr lang="zh-CN" altLang="en-US" sz="1600"/>
              <a:t>属性的表单元素才会被提交给服务器</a:t>
            </a:r>
            <a:endParaRPr lang="en-US" altLang="zh-CN" sz="1600"/>
          </a:p>
          <a:p>
            <a:r>
              <a:rPr lang="zh-CN" altLang="en-US" sz="1600"/>
              <a:t>如果给</a:t>
            </a:r>
            <a:r>
              <a:rPr lang="en-US" altLang="zh-CN" sz="1600"/>
              <a:t>submit</a:t>
            </a:r>
            <a:r>
              <a:rPr lang="zh-CN" altLang="en-US" sz="1600"/>
              <a:t>按钮设定了</a:t>
            </a:r>
            <a:r>
              <a:rPr lang="en-US" altLang="zh-CN" sz="1600"/>
              <a:t>name</a:t>
            </a:r>
            <a:r>
              <a:rPr lang="zh-CN" altLang="en-US" sz="1600"/>
              <a:t>，那么按钮的</a:t>
            </a:r>
            <a:r>
              <a:rPr lang="en-US" altLang="zh-CN" sz="1600"/>
              <a:t>value</a:t>
            </a:r>
            <a:r>
              <a:rPr lang="zh-CN" altLang="en-US" sz="1600"/>
              <a:t>也会被提交到服务器</a:t>
            </a:r>
            <a:endParaRPr lang="en-US" altLang="zh-CN" sz="1600"/>
          </a:p>
          <a:p>
            <a:r>
              <a:rPr lang="zh-CN" altLang="en-US" sz="1600" b="1">
                <a:solidFill>
                  <a:srgbClr val="FF0000"/>
                </a:solidFill>
              </a:rPr>
              <a:t>对比查看</a:t>
            </a:r>
            <a:r>
              <a:rPr lang="en-US" altLang="zh-CN" sz="1600" b="1">
                <a:solidFill>
                  <a:srgbClr val="FF0000"/>
                </a:solidFill>
              </a:rPr>
              <a:t>post/get</a:t>
            </a:r>
            <a:r>
              <a:rPr lang="zh-CN" altLang="en-US" sz="1600" b="1">
                <a:solidFill>
                  <a:srgbClr val="FF0000"/>
                </a:solidFill>
              </a:rPr>
              <a:t>报文数据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使用方法下达命令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014970"/>
            <a:ext cx="6257925" cy="2800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79418" y="5237018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向请求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URI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指定的资源发送请求报文时，采用称为方法的命令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方法的作用在于：可以指定请求的资源按期望产生某种行为。</a:t>
            </a:r>
          </a:p>
        </p:txBody>
      </p:sp>
    </p:spTree>
    <p:extLst>
      <p:ext uri="{BB962C8B-B14F-4D97-AF65-F5344CB8AC3E}">
        <p14:creationId xmlns:p14="http://schemas.microsoft.com/office/powerpoint/2010/main" val="3351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HTTP/1.0</a:t>
            </a:r>
            <a:r>
              <a:rPr lang="zh-CN" altLang="en-US" sz="3600"/>
              <a:t>和</a:t>
            </a:r>
            <a:r>
              <a:rPr lang="en-US" altLang="zh-CN" sz="3600"/>
              <a:t>HTTP/1.1</a:t>
            </a:r>
            <a:r>
              <a:rPr lang="zh-CN" altLang="en-US" sz="3600"/>
              <a:t>支持的方法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58" y="1730088"/>
            <a:ext cx="7307283" cy="38727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3671" y="5846616"/>
            <a:ext cx="490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LINK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UNLINK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已被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HTTP/1.1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废弃，不再支持</a:t>
            </a:r>
          </a:p>
        </p:txBody>
      </p:sp>
    </p:spTree>
    <p:extLst>
      <p:ext uri="{BB962C8B-B14F-4D97-AF65-F5344CB8AC3E}">
        <p14:creationId xmlns:p14="http://schemas.microsoft.com/office/powerpoint/2010/main" val="274205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早期的</a:t>
            </a:r>
            <a:r>
              <a:rPr lang="en-US" altLang="zh-CN"/>
              <a:t>HTTP</a:t>
            </a:r>
            <a:r>
              <a:rPr lang="zh-CN" altLang="en-US"/>
              <a:t>连接模型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16" y="1563441"/>
            <a:ext cx="5979968" cy="42693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8366" y="6012870"/>
            <a:ext cx="699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每次的请求都会造成无谓的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TCP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连接建立和断开，增加通信量的开销</a:t>
            </a:r>
          </a:p>
        </p:txBody>
      </p:sp>
    </p:spTree>
    <p:extLst>
      <p:ext uri="{BB962C8B-B14F-4D97-AF65-F5344CB8AC3E}">
        <p14:creationId xmlns:p14="http://schemas.microsoft.com/office/powerpoint/2010/main" val="178980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持久连接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89" y="1854788"/>
            <a:ext cx="5293521" cy="43690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582" y="1679092"/>
            <a:ext cx="526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持久连接的特点：只要任意一端没有明确提出断开连接，则保持连接状态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HTTP/1.1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中，所有的连接默认都是持久连接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好处：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减少了连接的重复建立和断开所造成的额外开销，减轻了服务器端的负载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减少开销的那部分时间，使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请求和响应能够更早的结束，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页面显示速度也响应提高</a:t>
            </a:r>
          </a:p>
        </p:txBody>
      </p:sp>
    </p:spTree>
    <p:extLst>
      <p:ext uri="{BB962C8B-B14F-4D97-AF65-F5344CB8AC3E}">
        <p14:creationId xmlns:p14="http://schemas.microsoft.com/office/powerpoint/2010/main" val="31992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协议是无状态的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12" y="2058266"/>
            <a:ext cx="7562576" cy="35389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50475" y="577734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如果让服务器管理全部客户端状态则会成为负担</a:t>
            </a:r>
          </a:p>
        </p:txBody>
      </p:sp>
    </p:spTree>
    <p:extLst>
      <p:ext uri="{BB962C8B-B14F-4D97-AF65-F5344CB8AC3E}">
        <p14:creationId xmlns:p14="http://schemas.microsoft.com/office/powerpoint/2010/main" val="10159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</a:t>
            </a:r>
            <a:r>
              <a:rPr lang="en-US" altLang="zh-CN"/>
              <a:t>HTTP</a:t>
            </a:r>
            <a:r>
              <a:rPr lang="zh-CN" altLang="en-US"/>
              <a:t>无状态？矛盾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无状态也有优点：</a:t>
            </a:r>
            <a:endParaRPr lang="en-US" altLang="zh-CN"/>
          </a:p>
          <a:p>
            <a:pPr lvl="1"/>
            <a:r>
              <a:rPr lang="zh-CN" altLang="en-US"/>
              <a:t>由于不必保存状态，自然可以减少服务器的</a:t>
            </a:r>
            <a:r>
              <a:rPr lang="en-US" altLang="zh-CN"/>
              <a:t>CPU</a:t>
            </a:r>
            <a:r>
              <a:rPr lang="zh-CN" altLang="en-US"/>
              <a:t>及内存资源的消耗</a:t>
            </a:r>
            <a:endParaRPr lang="en-US" altLang="zh-CN"/>
          </a:p>
          <a:p>
            <a:pPr lvl="1"/>
            <a:r>
              <a:rPr lang="zh-CN" altLang="en-US"/>
              <a:t>正式因为</a:t>
            </a:r>
            <a:r>
              <a:rPr lang="en-US" altLang="zh-CN"/>
              <a:t>HTTP</a:t>
            </a:r>
            <a:r>
              <a:rPr lang="zh-CN" altLang="en-US"/>
              <a:t>协议本身非常简单，所以才被应用到各种场景</a:t>
            </a:r>
            <a:endParaRPr lang="en-US" altLang="zh-CN"/>
          </a:p>
          <a:p>
            <a:r>
              <a:rPr lang="en-US" altLang="zh-CN"/>
              <a:t>Cookie</a:t>
            </a:r>
          </a:p>
          <a:p>
            <a:pPr lvl="1"/>
            <a:r>
              <a:rPr lang="zh-CN" altLang="en-US"/>
              <a:t>保留无状态的同时又要解决类似的矛盾问题，于是引入了</a:t>
            </a:r>
            <a:r>
              <a:rPr lang="en-US" altLang="zh-CN"/>
              <a:t>Cookie</a:t>
            </a:r>
            <a:r>
              <a:rPr lang="zh-CN" altLang="en-US"/>
              <a:t>技术</a:t>
            </a:r>
            <a:endParaRPr lang="en-US" altLang="zh-CN"/>
          </a:p>
          <a:p>
            <a:pPr lvl="1"/>
            <a:r>
              <a:rPr lang="en-US" altLang="zh-CN"/>
              <a:t>Cookie</a:t>
            </a:r>
            <a:r>
              <a:rPr lang="zh-CN" altLang="en-US"/>
              <a:t>通过在请求和响应报文中写入</a:t>
            </a:r>
            <a:r>
              <a:rPr lang="en-US" altLang="zh-CN"/>
              <a:t>Cookie</a:t>
            </a:r>
            <a:r>
              <a:rPr lang="zh-CN" altLang="en-US"/>
              <a:t>信息来控制客户端的状态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</a:t>
            </a:r>
            <a:r>
              <a:rPr lang="en-US" altLang="zh-CN"/>
              <a:t>Cookie</a:t>
            </a:r>
            <a:r>
              <a:rPr lang="zh-CN" altLang="en-US"/>
              <a:t>信息状态下的请求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75" y="1939635"/>
            <a:ext cx="7569449" cy="36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</a:t>
            </a:r>
            <a:r>
              <a:rPr lang="zh-CN" altLang="en-US" dirty="0"/>
              <a:t>：</a:t>
            </a:r>
            <a:r>
              <a:rPr lang="en-US" altLang="zh-CN" dirty="0"/>
              <a:t>client</a:t>
            </a:r>
            <a:r>
              <a:rPr lang="zh-CN" altLang="en-US" dirty="0"/>
              <a:t>、</a:t>
            </a:r>
            <a:r>
              <a:rPr lang="en-US" altLang="zh-CN" dirty="0"/>
              <a:t>server--</a:t>
            </a:r>
            <a:r>
              <a:rPr lang="zh-CN" altLang="en-US" dirty="0"/>
              <a:t>客户端和服务器的网络编程模型</a:t>
            </a:r>
            <a:endParaRPr lang="en-US" altLang="zh-CN" dirty="0"/>
          </a:p>
          <a:p>
            <a:r>
              <a:rPr lang="en-US" altLang="zh-CN" dirty="0"/>
              <a:t>BS</a:t>
            </a:r>
            <a:r>
              <a:rPr lang="zh-CN" altLang="en-US" dirty="0"/>
              <a:t>：</a:t>
            </a:r>
            <a:r>
              <a:rPr lang="en-US" altLang="zh-CN" dirty="0"/>
              <a:t>browser</a:t>
            </a:r>
            <a:r>
              <a:rPr lang="zh-CN" altLang="en-US" dirty="0"/>
              <a:t>、</a:t>
            </a:r>
            <a:r>
              <a:rPr lang="en-US" altLang="zh-CN" dirty="0"/>
              <a:t>server--</a:t>
            </a:r>
            <a:r>
              <a:rPr lang="zh-CN" altLang="en-US" dirty="0"/>
              <a:t>浏览器和服务器的网络编程模型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3" y="3355942"/>
            <a:ext cx="5672474" cy="29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存有</a:t>
            </a:r>
            <a:r>
              <a:rPr lang="en-US" altLang="zh-CN"/>
              <a:t>Cookie</a:t>
            </a:r>
            <a:r>
              <a:rPr lang="zh-CN" altLang="en-US"/>
              <a:t>信息状态的请求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96" y="1964748"/>
            <a:ext cx="7804408" cy="34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Cookie-</a:t>
            </a:r>
            <a:r>
              <a:rPr lang="zh-CN" altLang="en-US"/>
              <a:t>请求响应报文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4094"/>
            <a:ext cx="6781800" cy="1228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49078"/>
            <a:ext cx="6791325" cy="1924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5348908"/>
            <a:ext cx="6762750" cy="1104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0320" y="1637245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客户端第一次请求报文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20" y="3050336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服务器端响应报文（生成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Cookie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4294" y="5068654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客户端请求报文（自动发送保存着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Cookie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的信息）</a:t>
            </a:r>
            <a:endParaRPr lang="en-US" altLang="zh-CN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46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Cookie(</a:t>
            </a:r>
            <a:r>
              <a:rPr lang="zh-CN" altLang="en-US" sz="2000"/>
              <a:t>曲奇饼</a:t>
            </a:r>
            <a:r>
              <a:rPr lang="en-US" altLang="zh-CN" sz="2000"/>
              <a:t>)</a:t>
            </a:r>
            <a:r>
              <a:rPr lang="zh-CN" altLang="en-US" sz="2000"/>
              <a:t>，可以记录服务器与客户端之间的状态</a:t>
            </a:r>
            <a:endParaRPr lang="en-US" altLang="zh-CN" sz="2000"/>
          </a:p>
          <a:p>
            <a:r>
              <a:rPr lang="en-US" altLang="zh-CN"/>
              <a:t>Cookie</a:t>
            </a:r>
            <a:r>
              <a:rPr lang="zh-CN" altLang="en-US"/>
              <a:t>是一个由浏览器和服务器共同协作实现的规范</a:t>
            </a:r>
            <a:endParaRPr lang="en-US" altLang="zh-CN"/>
          </a:p>
          <a:p>
            <a:pPr lvl="1"/>
            <a:r>
              <a:rPr lang="zh-CN" altLang="en-US"/>
              <a:t>服务器向客户端发送</a:t>
            </a:r>
            <a:r>
              <a:rPr lang="en-US" altLang="zh-CN"/>
              <a:t>Cookie</a:t>
            </a:r>
          </a:p>
          <a:p>
            <a:pPr lvl="1"/>
            <a:r>
              <a:rPr lang="zh-CN" altLang="en-US"/>
              <a:t>浏览器将</a:t>
            </a:r>
            <a:r>
              <a:rPr lang="en-US" altLang="zh-CN"/>
              <a:t>Cookie</a:t>
            </a:r>
            <a:r>
              <a:rPr lang="zh-CN" altLang="en-US"/>
              <a:t>保存</a:t>
            </a:r>
            <a:endParaRPr lang="en-US" altLang="zh-CN"/>
          </a:p>
          <a:p>
            <a:pPr lvl="1"/>
            <a:r>
              <a:rPr lang="zh-CN" altLang="en-US"/>
              <a:t>之后在每一次请求中浏览器都会将</a:t>
            </a:r>
            <a:r>
              <a:rPr lang="en-US" altLang="zh-CN"/>
              <a:t>Cookie</a:t>
            </a:r>
            <a:r>
              <a:rPr lang="zh-CN" altLang="en-US"/>
              <a:t>发向服务器</a:t>
            </a:r>
            <a:endParaRPr lang="en-US" altLang="zh-CN"/>
          </a:p>
          <a:p>
            <a:r>
              <a:rPr lang="en-US" altLang="zh-CN" sz="2000"/>
              <a:t>Cookie</a:t>
            </a:r>
            <a:r>
              <a:rPr lang="zh-CN" altLang="en-US" sz="2000"/>
              <a:t>值的格式是 </a:t>
            </a:r>
            <a:r>
              <a:rPr lang="en-US" altLang="zh-CN" sz="2000"/>
              <a:t>key=value; foo=bar</a:t>
            </a:r>
            <a:r>
              <a:rPr lang="zh-CN" altLang="en-US" sz="2000"/>
              <a:t>的形式</a:t>
            </a:r>
            <a:endParaRPr lang="en-US" altLang="zh-CN" sz="2000"/>
          </a:p>
          <a:p>
            <a:r>
              <a:rPr lang="zh-CN" altLang="en-US" sz="2000"/>
              <a:t>客户端发送的</a:t>
            </a:r>
            <a:r>
              <a:rPr lang="en-US" altLang="zh-CN" sz="2000"/>
              <a:t>Cookie</a:t>
            </a:r>
            <a:r>
              <a:rPr lang="zh-CN" altLang="en-US" sz="2000"/>
              <a:t>在请求报文的</a:t>
            </a:r>
            <a:r>
              <a:rPr lang="en-US" altLang="zh-CN" sz="2000"/>
              <a:t>Cookie</a:t>
            </a:r>
            <a:r>
              <a:rPr lang="zh-CN" altLang="en-US" sz="2000"/>
              <a:t>字段中</a:t>
            </a:r>
            <a:endParaRPr lang="en-US" altLang="zh-CN" sz="2000"/>
          </a:p>
          <a:p>
            <a:r>
              <a:rPr lang="zh-CN" altLang="en-US" sz="2000"/>
              <a:t>案例：是否第一次访问该网站</a:t>
            </a:r>
            <a:endParaRPr lang="en-US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Cookie-</a:t>
            </a:r>
            <a:r>
              <a:rPr lang="zh-CN" altLang="en-US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服务器可以向浏览器发送一个响应头：</a:t>
            </a:r>
            <a:r>
              <a:rPr lang="en-US" altLang="zh-CN"/>
              <a:t>Cookie</a:t>
            </a:r>
          </a:p>
          <a:p>
            <a:r>
              <a:rPr lang="en-US" altLang="zh-CN" sz="1800"/>
              <a:t>Set-Cookie:name=value; Path=/; Max-Age=;Domain=*.com</a:t>
            </a:r>
          </a:p>
          <a:p>
            <a:pPr lvl="1"/>
            <a:r>
              <a:rPr lang="en-US" altLang="zh-CN" sz="1800"/>
              <a:t>name=value;	</a:t>
            </a:r>
            <a:r>
              <a:rPr lang="zh-CN" altLang="en-US" sz="1800"/>
              <a:t>必须包含</a:t>
            </a:r>
            <a:endParaRPr lang="en-US" altLang="zh-CN" sz="1800"/>
          </a:p>
          <a:p>
            <a:pPr lvl="1"/>
            <a:r>
              <a:rPr lang="en-US" altLang="zh-CN" sz="1800"/>
              <a:t>Path=/;		</a:t>
            </a:r>
            <a:r>
              <a:rPr lang="zh-CN" altLang="en-US" sz="1800"/>
              <a:t>表示</a:t>
            </a:r>
            <a:r>
              <a:rPr lang="en-US" altLang="zh-CN" sz="1800"/>
              <a:t>Cookie</a:t>
            </a:r>
            <a:r>
              <a:rPr lang="zh-CN" altLang="en-US" sz="1800"/>
              <a:t>影响的路径，当访问路径不匹配时，浏览器不会发送该</a:t>
            </a:r>
            <a:r>
              <a:rPr lang="en-US" altLang="zh-CN" sz="1800"/>
              <a:t>Cookie</a:t>
            </a:r>
          </a:p>
          <a:p>
            <a:pPr lvl="1"/>
            <a:r>
              <a:rPr lang="en-US" altLang="zh-CN" sz="1800"/>
              <a:t>Max-Age</a:t>
            </a:r>
            <a:r>
              <a:rPr lang="zh-CN" altLang="en-US" sz="1800"/>
              <a:t>：告诉浏览器该</a:t>
            </a:r>
            <a:r>
              <a:rPr lang="en-US" altLang="zh-CN" sz="1800"/>
              <a:t>Cookie</a:t>
            </a:r>
            <a:r>
              <a:rPr lang="zh-CN" altLang="en-US" sz="1800"/>
              <a:t>多长时间过期，单位为秒</a:t>
            </a:r>
            <a:endParaRPr lang="en-US" altLang="zh-CN" sz="1800"/>
          </a:p>
          <a:p>
            <a:pPr lvl="1"/>
            <a:r>
              <a:rPr lang="en-US" altLang="zh-CN" sz="1800"/>
              <a:t>HttpOnly</a:t>
            </a:r>
            <a:r>
              <a:rPr lang="zh-CN" altLang="en-US" sz="1800"/>
              <a:t>：告知浏览器不允许通过脚本</a:t>
            </a:r>
            <a:r>
              <a:rPr lang="en-US" altLang="zh-CN" sz="1800"/>
              <a:t>document.cookie</a:t>
            </a:r>
            <a:r>
              <a:rPr lang="zh-CN" altLang="en-US" sz="1800"/>
              <a:t>访问</a:t>
            </a:r>
            <a:endParaRPr lang="en-US" altLang="zh-CN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</a:t>
            </a:r>
            <a:r>
              <a:rPr lang="zh-CN" altLang="en-US"/>
              <a:t>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Cookie</a:t>
            </a:r>
            <a:r>
              <a:rPr lang="zh-CN" altLang="en-US"/>
              <a:t>体积过大会造成请求和响应速度变慢</a:t>
            </a:r>
            <a:endParaRPr lang="en-US" altLang="zh-CN"/>
          </a:p>
          <a:p>
            <a:r>
              <a:rPr lang="zh-CN" altLang="en-US"/>
              <a:t>尽量不要再</a:t>
            </a:r>
            <a:r>
              <a:rPr lang="en-US" altLang="zh-CN"/>
              <a:t>Cookie</a:t>
            </a:r>
            <a:r>
              <a:rPr lang="zh-CN" altLang="en-US"/>
              <a:t>中存储大量数据</a:t>
            </a:r>
            <a:endParaRPr lang="en-US" altLang="zh-CN"/>
          </a:p>
          <a:p>
            <a:r>
              <a:rPr lang="zh-CN" altLang="en-US"/>
              <a:t>将静态资源存储在单独的及其上避免</a:t>
            </a:r>
            <a:r>
              <a:rPr lang="en-US" altLang="zh-CN"/>
              <a:t>Cookie</a:t>
            </a:r>
            <a:r>
              <a:rPr lang="zh-CN" altLang="en-US"/>
              <a:t>的无效传输</a:t>
            </a:r>
            <a:endParaRPr lang="en-US" altLang="zh-CN"/>
          </a:p>
          <a:p>
            <a:r>
              <a:rPr lang="en-US" altLang="zh-CN"/>
              <a:t>Cookie</a:t>
            </a:r>
            <a:r>
              <a:rPr lang="zh-CN" altLang="en-US"/>
              <a:t>可以在前后端修改，数据容易被篡改和伪造</a:t>
            </a:r>
            <a:endParaRPr lang="en-US" altLang="zh-CN"/>
          </a:p>
          <a:p>
            <a:r>
              <a:rPr lang="zh-CN" altLang="en-US"/>
              <a:t>爱奇艺：</a:t>
            </a:r>
            <a:r>
              <a:rPr lang="en-US" altLang="zh-CN"/>
              <a:t>isVIP</a:t>
            </a:r>
          </a:p>
          <a:p>
            <a:r>
              <a:rPr lang="en-US" altLang="zh-CN"/>
              <a:t>Cookie</a:t>
            </a:r>
            <a:r>
              <a:rPr lang="zh-CN" altLang="en-US"/>
              <a:t>对于敏感数据的保护基本是无效的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为了解决</a:t>
            </a:r>
            <a:r>
              <a:rPr lang="en-US" altLang="zh-CN" sz="2000"/>
              <a:t>Cookie</a:t>
            </a:r>
            <a:r>
              <a:rPr lang="zh-CN" altLang="en-US" sz="2000"/>
              <a:t>无法存储大量数据，以及不安全的问题，</a:t>
            </a:r>
            <a:r>
              <a:rPr lang="en-US" altLang="zh-CN" sz="2000"/>
              <a:t>Session</a:t>
            </a:r>
            <a:r>
              <a:rPr lang="zh-CN" altLang="en-US" sz="2000"/>
              <a:t>被设计出来了。</a:t>
            </a:r>
            <a:endParaRPr lang="en-US" altLang="zh-CN" sz="2000"/>
          </a:p>
          <a:p>
            <a:r>
              <a:rPr lang="en-US" altLang="zh-CN" sz="2000"/>
              <a:t>Session</a:t>
            </a:r>
            <a:r>
              <a:rPr lang="zh-CN" altLang="en-US" sz="2000"/>
              <a:t>的数据只保留在服务器端，客户端无法修改</a:t>
            </a:r>
            <a:endParaRPr lang="en-US" altLang="zh-CN" sz="2000"/>
          </a:p>
          <a:p>
            <a:r>
              <a:rPr lang="en-US" altLang="zh-CN" sz="2000"/>
              <a:t>Session</a:t>
            </a:r>
            <a:r>
              <a:rPr lang="zh-CN" altLang="en-US" sz="2000"/>
              <a:t>不是什么新技术，是基于</a:t>
            </a:r>
            <a:r>
              <a:rPr lang="en-US" altLang="zh-CN" sz="2000"/>
              <a:t>Cookie</a:t>
            </a:r>
            <a:r>
              <a:rPr lang="zh-CN" altLang="en-US" sz="2000"/>
              <a:t>实现的</a:t>
            </a:r>
            <a:endParaRPr lang="en-US" altLang="zh-CN" sz="2000"/>
          </a:p>
          <a:p>
            <a:r>
              <a:rPr lang="zh-CN" altLang="en-US" sz="2000"/>
              <a:t>服务器端保存</a:t>
            </a:r>
            <a:r>
              <a:rPr lang="en-US" altLang="zh-CN" sz="2000"/>
              <a:t>key</a:t>
            </a:r>
            <a:r>
              <a:rPr lang="zh-CN" altLang="en-US" sz="2000"/>
              <a:t>（口令）</a:t>
            </a:r>
            <a:r>
              <a:rPr lang="en-US" altLang="zh-CN" sz="2000"/>
              <a:t>/value</a:t>
            </a:r>
            <a:r>
              <a:rPr lang="zh-CN" altLang="en-US" sz="2000"/>
              <a:t>（数据）对象，客户端保存，</a:t>
            </a:r>
            <a:r>
              <a:rPr lang="en-US" altLang="zh-CN" sz="2000"/>
              <a:t>key</a:t>
            </a:r>
            <a:r>
              <a:rPr lang="zh-CN" altLang="en-US" sz="2000"/>
              <a:t>（口令），一旦口令被篡改，就丢失了映射关系</a:t>
            </a:r>
            <a:endParaRPr lang="en-US" altLang="zh-CN" sz="2000"/>
          </a:p>
          <a:p>
            <a:endParaRPr lang="en-US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</a:t>
            </a:r>
            <a:r>
              <a:rPr lang="zh-CN" altLang="en-US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Session</a:t>
            </a:r>
            <a:r>
              <a:rPr lang="zh-CN" altLang="en-US"/>
              <a:t>存储到内存上的问题，思考</a:t>
            </a:r>
            <a:endParaRPr lang="en-US" altLang="zh-CN"/>
          </a:p>
          <a:p>
            <a:r>
              <a:rPr lang="zh-CN" altLang="en-US"/>
              <a:t>解决方案：将</a:t>
            </a:r>
            <a:r>
              <a:rPr lang="en-US" altLang="zh-CN"/>
              <a:t>Session</a:t>
            </a:r>
            <a:r>
              <a:rPr lang="zh-CN" altLang="en-US"/>
              <a:t>集中化，使用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Memcached</a:t>
            </a:r>
            <a:r>
              <a:rPr lang="zh-CN" altLang="en-US"/>
              <a:t>等高校的缓存服务器技术</a:t>
            </a:r>
            <a:endParaRPr lang="en-US" altLang="zh-CN"/>
          </a:p>
          <a:p>
            <a:r>
              <a:rPr lang="en-US" altLang="zh-CN"/>
              <a:t>Session</a:t>
            </a:r>
            <a:r>
              <a:rPr lang="zh-CN" altLang="en-US"/>
              <a:t>的口令依旧保存在客户端，还是存在口令被盗用和伪造的情况，解决方案是将口令通过私钥加密进行签名，使得伪造成本更高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</a:t>
            </a:r>
            <a:r>
              <a:rPr lang="zh-CN" altLang="en-US" dirty="0"/>
              <a:t>没有 </a:t>
            </a:r>
            <a:r>
              <a:rPr lang="en-US" altLang="zh-CN" dirty="0"/>
              <a:t>Web </a:t>
            </a:r>
            <a:r>
              <a:rPr lang="zh-CN" altLang="en-US" dirty="0"/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平台的 </a:t>
            </a:r>
            <a:r>
              <a:rPr lang="en-US" altLang="zh-CN" dirty="0"/>
              <a:t>ASP</a:t>
            </a:r>
            <a:r>
              <a:rPr lang="zh-CN" altLang="en-US" dirty="0"/>
              <a:t>或者</a:t>
            </a:r>
            <a:r>
              <a:rPr lang="en-US" altLang="zh-CN" dirty="0"/>
              <a:t>ASP.net </a:t>
            </a:r>
            <a:r>
              <a:rPr lang="zh-CN" altLang="en-US" dirty="0"/>
              <a:t>需要 </a:t>
            </a:r>
            <a:r>
              <a:rPr lang="en-US" altLang="zh-CN" dirty="0"/>
              <a:t>IIS </a:t>
            </a:r>
            <a:r>
              <a:rPr lang="zh-CN" altLang="en-US" dirty="0"/>
              <a:t>作为服务器容器，</a:t>
            </a:r>
          </a:p>
          <a:p>
            <a:r>
              <a:rPr lang="en-US" altLang="zh-CN" dirty="0"/>
              <a:t>PHP</a:t>
            </a:r>
            <a:r>
              <a:rPr lang="zh-CN" altLang="en-US" dirty="0"/>
              <a:t>需要搭载 </a:t>
            </a:r>
            <a:r>
              <a:rPr lang="en-US" altLang="zh-CN" dirty="0"/>
              <a:t>Apache </a:t>
            </a:r>
            <a:r>
              <a:rPr lang="zh-CN" altLang="en-US" dirty="0"/>
              <a:t>或者 </a:t>
            </a:r>
            <a:r>
              <a:rPr lang="en-US" altLang="zh-CN" dirty="0"/>
              <a:t>Nginx </a:t>
            </a:r>
            <a:r>
              <a:rPr lang="zh-CN" altLang="en-US" dirty="0"/>
              <a:t>作为服务器容器，</a:t>
            </a:r>
          </a:p>
          <a:p>
            <a:r>
              <a:rPr lang="en-US" altLang="zh-CN" dirty="0"/>
              <a:t>Java </a:t>
            </a:r>
            <a:r>
              <a:rPr lang="zh-CN" altLang="en-US" dirty="0"/>
              <a:t>需要 </a:t>
            </a:r>
            <a:r>
              <a:rPr lang="en-US" altLang="zh-CN" dirty="0"/>
              <a:t>tomcat </a:t>
            </a:r>
            <a:r>
              <a:rPr lang="zh-CN" altLang="en-US" dirty="0"/>
              <a:t>、</a:t>
            </a:r>
            <a:r>
              <a:rPr lang="en-US" altLang="zh-CN" dirty="0"/>
              <a:t> Apache</a:t>
            </a:r>
            <a:r>
              <a:rPr lang="zh-CN" altLang="en-US" dirty="0"/>
              <a:t>作为服务器容器，</a:t>
            </a:r>
          </a:p>
          <a:p>
            <a:r>
              <a:rPr lang="en-US" altLang="zh-CN" dirty="0"/>
              <a:t>ruby </a:t>
            </a:r>
            <a:r>
              <a:rPr lang="zh-CN" altLang="en-US" dirty="0"/>
              <a:t>的 </a:t>
            </a:r>
            <a:r>
              <a:rPr lang="en-US" altLang="zh-CN" dirty="0"/>
              <a:t>ruby on rails </a:t>
            </a:r>
            <a:r>
              <a:rPr lang="zh-CN" altLang="en-US" dirty="0"/>
              <a:t>需要 搭配 </a:t>
            </a:r>
            <a:r>
              <a:rPr lang="en-US" altLang="zh-CN" dirty="0"/>
              <a:t>Apache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21032"/>
            <a:ext cx="3462939" cy="1511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40480"/>
            <a:ext cx="3572446" cy="19885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64" y="4333459"/>
            <a:ext cx="2658786" cy="14955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23" y="1721032"/>
            <a:ext cx="2968927" cy="19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网络之间传输数据就需要协议。</a:t>
            </a:r>
          </a:p>
          <a:p>
            <a:r>
              <a:rPr lang="zh-CN" altLang="en-US" dirty="0"/>
              <a:t>所谓的协议就是双方约定好的一些数据格式。</a:t>
            </a:r>
          </a:p>
          <a:p>
            <a:r>
              <a:rPr lang="zh-CN" altLang="en-US" dirty="0"/>
              <a:t>否则两台计算机之间如何识别对方发送过来的 </a:t>
            </a:r>
            <a:r>
              <a:rPr lang="en-US" altLang="zh-CN" dirty="0"/>
              <a:t>0 1 </a:t>
            </a:r>
            <a:r>
              <a:rPr lang="zh-CN" altLang="en-US"/>
              <a:t>数据。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传智播客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13" y="3626724"/>
            <a:ext cx="4965500" cy="25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（</a:t>
            </a:r>
            <a:r>
              <a:rPr lang="en-US" altLang="zh-CN"/>
              <a:t>Hyper Text Transfer Protocol</a:t>
            </a:r>
            <a:r>
              <a:rPr lang="zh-CN" altLang="en-US"/>
              <a:t>），超文本传输协议，是一种</a:t>
            </a:r>
            <a:r>
              <a:rPr lang="zh-CN" altLang="en-US">
                <a:solidFill>
                  <a:srgbClr val="FC0C59"/>
                </a:solidFill>
              </a:rPr>
              <a:t>通信协议</a:t>
            </a:r>
            <a:r>
              <a:rPr lang="en-US" altLang="zh-CN"/>
              <a:t>,</a:t>
            </a:r>
            <a:r>
              <a:rPr lang="zh-CN" altLang="en-US"/>
              <a:t>它允许将超文本标记语言（</a:t>
            </a:r>
            <a:r>
              <a:rPr lang="en-US" altLang="zh-CN"/>
              <a:t>HTML</a:t>
            </a:r>
            <a:r>
              <a:rPr lang="zh-CN" altLang="en-US"/>
              <a:t>）文档从</a:t>
            </a:r>
            <a:r>
              <a:rPr lang="en-US" altLang="zh-CN"/>
              <a:t>Web</a:t>
            </a:r>
            <a:r>
              <a:rPr lang="zh-CN" altLang="en-US"/>
              <a:t>服务器传送到客户端的浏览器</a:t>
            </a:r>
            <a:endParaRPr lang="en-US" altLang="zh-CN"/>
          </a:p>
          <a:p>
            <a:r>
              <a:rPr lang="zh-CN" altLang="en-US"/>
              <a:t>它是一个应用层协议，承载与</a:t>
            </a:r>
            <a:r>
              <a:rPr lang="en-US" altLang="zh-CN"/>
              <a:t>TCP</a:t>
            </a:r>
            <a:r>
              <a:rPr lang="zh-CN" altLang="en-US"/>
              <a:t>之上</a:t>
            </a:r>
            <a:endParaRPr lang="en-US" altLang="zh-CN"/>
          </a:p>
          <a:p>
            <a:r>
              <a:rPr lang="zh-CN" altLang="en-US"/>
              <a:t>由请求和响应构成，是一个标准的客户端服务器模型</a:t>
            </a:r>
            <a:endParaRPr lang="en-US" altLang="zh-CN"/>
          </a:p>
          <a:p>
            <a:r>
              <a:rPr lang="zh-CN" altLang="en-US"/>
              <a:t>问答式交互，客户端和服务器一问一答进行通信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Uniform </a:t>
            </a:r>
            <a:r>
              <a:rPr lang="en-US" altLang="zh-CN" dirty="0" err="1"/>
              <a:t>Resoure</a:t>
            </a:r>
            <a:r>
              <a:rPr lang="en-US" altLang="zh-CN" dirty="0"/>
              <a:t> Locator</a:t>
            </a:r>
            <a:r>
              <a:rPr lang="zh-CN" altLang="en-US" dirty="0"/>
              <a:t>：统一</a:t>
            </a:r>
            <a:r>
              <a:rPr lang="zh-CN" altLang="en-US" b="1" dirty="0">
                <a:solidFill>
                  <a:srgbClr val="FF0000"/>
                </a:solidFill>
              </a:rPr>
              <a:t>资源</a:t>
            </a:r>
            <a:r>
              <a:rPr lang="zh-CN" altLang="en-US" dirty="0"/>
              <a:t>定位器</a:t>
            </a:r>
            <a:endParaRPr lang="en-US" altLang="zh-CN" dirty="0"/>
          </a:p>
          <a:p>
            <a:r>
              <a:rPr lang="en-US" altLang="zh-CN" dirty="0"/>
              <a:t>URL</a:t>
            </a:r>
            <a:r>
              <a:rPr lang="zh-CN" altLang="en-US" dirty="0"/>
              <a:t>地址格式排列为：</a:t>
            </a:r>
            <a:r>
              <a:rPr lang="en-US" altLang="zh-CN" dirty="0"/>
              <a:t>scheme://host:port/path</a:t>
            </a:r>
          </a:p>
          <a:p>
            <a:pPr lvl="1"/>
            <a:r>
              <a:rPr lang="en-US" altLang="zh-CN" dirty="0"/>
              <a:t>Internet</a:t>
            </a:r>
            <a:r>
              <a:rPr lang="zh-CN" altLang="en-US" dirty="0"/>
              <a:t>资源类型（</a:t>
            </a:r>
            <a:r>
              <a:rPr lang="en-US" altLang="zh-CN" dirty="0"/>
              <a:t>scheme</a:t>
            </a:r>
            <a:r>
              <a:rPr lang="zh-CN" altLang="en-US" dirty="0"/>
              <a:t>）：指出</a:t>
            </a:r>
            <a:r>
              <a:rPr lang="en-US" altLang="zh-CN" dirty="0"/>
              <a:t>WWW </a:t>
            </a:r>
            <a:r>
              <a:rPr lang="zh-CN" altLang="en-US" dirty="0"/>
              <a:t>客户程序用来操作的工具。</a:t>
            </a:r>
            <a:endParaRPr lang="en-US" altLang="zh-CN" dirty="0"/>
          </a:p>
          <a:p>
            <a:pPr lvl="1"/>
            <a:r>
              <a:rPr lang="zh-CN" altLang="en-US" dirty="0"/>
              <a:t>服务器地址（</a:t>
            </a:r>
            <a:r>
              <a:rPr lang="en-US" altLang="zh-CN" dirty="0"/>
              <a:t>host</a:t>
            </a:r>
            <a:r>
              <a:rPr lang="zh-CN" altLang="en-US" dirty="0"/>
              <a:t>）：指出</a:t>
            </a:r>
            <a:r>
              <a:rPr lang="en-US" altLang="zh-CN" dirty="0"/>
              <a:t>WWW </a:t>
            </a:r>
            <a:r>
              <a:rPr lang="zh-CN" altLang="en-US" dirty="0"/>
              <a:t>页所在的服务器域名</a:t>
            </a:r>
            <a:endParaRPr lang="en-US" altLang="zh-CN" dirty="0"/>
          </a:p>
          <a:p>
            <a:pPr lvl="1"/>
            <a:r>
              <a:rPr lang="zh-CN" altLang="en-US" dirty="0"/>
              <a:t>端口（</a:t>
            </a:r>
            <a:r>
              <a:rPr lang="en-US" altLang="zh-CN" dirty="0"/>
              <a:t>port</a:t>
            </a:r>
            <a:r>
              <a:rPr lang="zh-CN" altLang="en-US" dirty="0"/>
              <a:t>）：有时（并非总是这样），对某些资源的访问来说，需给出相应的服务器提供端口号</a:t>
            </a:r>
            <a:endParaRPr lang="en-US" altLang="zh-CN" dirty="0"/>
          </a:p>
          <a:p>
            <a:pPr lvl="1"/>
            <a:r>
              <a:rPr lang="zh-CN" altLang="en-US" dirty="0"/>
              <a:t>路径（</a:t>
            </a:r>
            <a:r>
              <a:rPr lang="en-US" altLang="zh-CN" dirty="0"/>
              <a:t>path</a:t>
            </a:r>
            <a:r>
              <a:rPr lang="zh-CN" altLang="en-US" dirty="0"/>
              <a:t>）：指明服务器上某资源的位置</a:t>
            </a:r>
            <a:endParaRPr lang="en-US" altLang="zh-CN" dirty="0"/>
          </a:p>
          <a:p>
            <a:r>
              <a:rPr lang="en-US" altLang="zh-CN" dirty="0"/>
              <a:t>http://example.com/part/index.htm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端口的分类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端口范围：0-65535之间。端口的意义：用来区分不同的进程。</a:t>
            </a:r>
            <a:endParaRPr lang="en-US" altLang="zh-CN" sz="1800"/>
          </a:p>
          <a:p>
            <a:r>
              <a:rPr lang="zh-CN" altLang="en-US" sz="2000"/>
              <a:t>端口分为以下三类：</a:t>
            </a:r>
            <a:endParaRPr lang="en-US" altLang="zh-CN" sz="2000"/>
          </a:p>
          <a:p>
            <a:r>
              <a:rPr lang="zh-CN" altLang="en-US" sz="1600"/>
              <a:t>（1）公认端口（Well Known Ports）：从0到1023，它们紧密绑定（binding）于一些服务。通常这些端口的通讯 明确表明了某种服务的协议。例如：80端口实际上总是HTTP通讯,ftp21,smtp25,....。</a:t>
            </a:r>
            <a:endParaRPr lang="en-US" altLang="zh-CN" sz="1600"/>
          </a:p>
          <a:p>
            <a:r>
              <a:rPr lang="zh-CN" altLang="en-US" sz="1600"/>
              <a:t>（2）注册端口（Registered Ports）：从1024到49151。它们松散地绑定于一些服务。也就是说有许多服务绑定于 这些端口，这些端口同样用于许多其它目的。例如：许多系统处理动态端口从1024左右开始。</a:t>
            </a:r>
            <a:endParaRPr lang="en-US" altLang="zh-CN" sz="1600"/>
          </a:p>
          <a:p>
            <a:r>
              <a:rPr lang="zh-CN" altLang="en-US" sz="1600"/>
              <a:t>（3）动态和/或私有端口（Dynamic and/or Private Ports）：从49152到65535。理论上，不应为服务分配这些端 口。实际上，机器通常从1024起分配动态端口。但也有例外：SUN的RPC端口从32768开始。</a:t>
            </a:r>
            <a:endParaRPr lang="en-US" altLang="zh-CN" sz="1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6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-2015" id="{F6E952C9-D1D4-5B49-B3C2-D2BBAE90EA6F}" vid="{BD6BAA45-6C61-F94D-AE6F-990147928A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3704</TotalTime>
  <Words>2097</Words>
  <Application>Microsoft Office PowerPoint</Application>
  <PresentationFormat>全屏显示(4:3)</PresentationFormat>
  <Paragraphs>237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Microsoft YaHei UI</vt:lpstr>
      <vt:lpstr>等线</vt:lpstr>
      <vt:lpstr>宋体</vt:lpstr>
      <vt:lpstr>微软雅黑</vt:lpstr>
      <vt:lpstr>微软雅黑 Light</vt:lpstr>
      <vt:lpstr>Arial</vt:lpstr>
      <vt:lpstr>Calibri</vt:lpstr>
      <vt:lpstr>Itcast-2015</vt:lpstr>
      <vt:lpstr>Node第5天</vt:lpstr>
      <vt:lpstr>网络编程</vt:lpstr>
      <vt:lpstr>CS和BS</vt:lpstr>
      <vt:lpstr>Node 没有 Web 容器</vt:lpstr>
      <vt:lpstr>协议</vt:lpstr>
      <vt:lpstr>网络协议</vt:lpstr>
      <vt:lpstr>HTTP概念</vt:lpstr>
      <vt:lpstr>URL</vt:lpstr>
      <vt:lpstr>端口的分类</vt:lpstr>
      <vt:lpstr>HTTP协议用于客户端和服务器端之间的通信</vt:lpstr>
      <vt:lpstr>通过请求和响应的交换达成通信</vt:lpstr>
      <vt:lpstr>请求响应实例</vt:lpstr>
      <vt:lpstr>协议结构</vt:lpstr>
      <vt:lpstr>请求报文的构成</vt:lpstr>
      <vt:lpstr>响应报文的构成</vt:lpstr>
      <vt:lpstr>状态码</vt:lpstr>
      <vt:lpstr>服务器返回的报文类型</vt:lpstr>
      <vt:lpstr>HTTP协议-其它</vt:lpstr>
      <vt:lpstr>HTTP是无状态的协议</vt:lpstr>
      <vt:lpstr>告知服务器意图的HTTP方法-GET</vt:lpstr>
      <vt:lpstr>告知服务器意图的HTTP方法-POST</vt:lpstr>
      <vt:lpstr>get与post深入</vt:lpstr>
      <vt:lpstr>使用方法下达命令</vt:lpstr>
      <vt:lpstr>HTTP/1.0和HTTP/1.1支持的方法</vt:lpstr>
      <vt:lpstr>早期的HTTP连接模型</vt:lpstr>
      <vt:lpstr>HTTP-持久连接</vt:lpstr>
      <vt:lpstr>HTTP协议是无状态的</vt:lpstr>
      <vt:lpstr>解决HTTP无状态？矛盾</vt:lpstr>
      <vt:lpstr>没有Cookie信息状态下的请求</vt:lpstr>
      <vt:lpstr>存有Cookie信息状态的请求</vt:lpstr>
      <vt:lpstr>Cookie-请求响应报文</vt:lpstr>
      <vt:lpstr>Cookie</vt:lpstr>
      <vt:lpstr>Cookie-服务器</vt:lpstr>
      <vt:lpstr>Cookie的问题</vt:lpstr>
      <vt:lpstr>Session</vt:lpstr>
      <vt:lpstr>Session注意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Pengzhou Li</dc:creator>
  <cp:lastModifiedBy>cena</cp:lastModifiedBy>
  <cp:revision>301</cp:revision>
  <dcterms:created xsi:type="dcterms:W3CDTF">2016-04-17T08:05:51Z</dcterms:created>
  <dcterms:modified xsi:type="dcterms:W3CDTF">2016-10-24T00:32:53Z</dcterms:modified>
</cp:coreProperties>
</file>