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3" r:id="rId7"/>
    <p:sldId id="261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1"/>
        <p:guide pos="387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2.xml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541905" y="2948305"/>
            <a:ext cx="1296035" cy="93789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Backbone</a:t>
            </a:r>
            <a:endParaRPr lang="en-US" altLang="zh-CN"/>
          </a:p>
        </p:txBody>
      </p:sp>
      <p:cxnSp>
        <p:nvCxnSpPr>
          <p:cNvPr id="6" name="直接箭头连接符 5"/>
          <p:cNvCxnSpPr>
            <a:stCxn id="5" idx="3"/>
          </p:cNvCxnSpPr>
          <p:nvPr/>
        </p:nvCxnSpPr>
        <p:spPr>
          <a:xfrm>
            <a:off x="3837940" y="3417570"/>
            <a:ext cx="448945" cy="69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梯形 6"/>
          <p:cNvSpPr/>
          <p:nvPr/>
        </p:nvSpPr>
        <p:spPr>
          <a:xfrm rot="16200000">
            <a:off x="4325620" y="2475865"/>
            <a:ext cx="1671320" cy="1778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 rot="840000">
            <a:off x="4350385" y="3970655"/>
            <a:ext cx="1565910" cy="31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1200"/>
              <a:t>Pixel encoder</a:t>
            </a:r>
            <a:endParaRPr lang="en-US" altLang="zh-CN" sz="1200"/>
          </a:p>
        </p:txBody>
      </p:sp>
      <p:sp>
        <p:nvSpPr>
          <p:cNvPr id="10" name="平行四边形 9"/>
          <p:cNvSpPr/>
          <p:nvPr/>
        </p:nvSpPr>
        <p:spPr>
          <a:xfrm rot="16200000">
            <a:off x="4224655" y="3311525"/>
            <a:ext cx="499110" cy="144145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平行四边形 10"/>
          <p:cNvSpPr/>
          <p:nvPr/>
        </p:nvSpPr>
        <p:spPr>
          <a:xfrm rot="16200000">
            <a:off x="4547870" y="3282950"/>
            <a:ext cx="662940" cy="230505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 rot="16200000">
            <a:off x="4896485" y="3284855"/>
            <a:ext cx="817245" cy="272415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平行四边形 12"/>
          <p:cNvSpPr/>
          <p:nvPr/>
        </p:nvSpPr>
        <p:spPr>
          <a:xfrm rot="16200000">
            <a:off x="5265420" y="3270885"/>
            <a:ext cx="998220" cy="331470"/>
          </a:xfrm>
          <a:prstGeom prst="parallelogram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96715" y="1370330"/>
            <a:ext cx="1854200" cy="993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39420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79298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19176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664200" y="1699895"/>
            <a:ext cx="200660" cy="2800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endCxn id="15" idx="2"/>
          </p:cNvCxnSpPr>
          <p:nvPr/>
        </p:nvCxnSpPr>
        <p:spPr>
          <a:xfrm flipV="1">
            <a:off x="4494530" y="1979930"/>
            <a:ext cx="0" cy="11722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6" idx="2"/>
          </p:cNvCxnSpPr>
          <p:nvPr/>
        </p:nvCxnSpPr>
        <p:spPr>
          <a:xfrm flipH="1" flipV="1">
            <a:off x="4893310" y="1979930"/>
            <a:ext cx="2540" cy="11150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7" idx="2"/>
          </p:cNvCxnSpPr>
          <p:nvPr/>
        </p:nvCxnSpPr>
        <p:spPr>
          <a:xfrm flipH="1" flipV="1">
            <a:off x="5292090" y="1979930"/>
            <a:ext cx="13335" cy="1066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3" idx="2"/>
            <a:endCxn id="18" idx="2"/>
          </p:cNvCxnSpPr>
          <p:nvPr/>
        </p:nvCxnSpPr>
        <p:spPr>
          <a:xfrm flipV="1">
            <a:off x="5764530" y="1979930"/>
            <a:ext cx="0" cy="9988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3637915" y="1850390"/>
            <a:ext cx="761365" cy="1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4594860" y="1840230"/>
            <a:ext cx="198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4993640" y="1840230"/>
            <a:ext cx="1981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endCxn id="18" idx="1"/>
          </p:cNvCxnSpPr>
          <p:nvPr/>
        </p:nvCxnSpPr>
        <p:spPr>
          <a:xfrm flipV="1">
            <a:off x="5382260" y="1840230"/>
            <a:ext cx="28194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508375" y="1550670"/>
            <a:ext cx="687705" cy="288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Query</a:t>
            </a:r>
            <a:endParaRPr lang="en-US" altLang="zh-CN" sz="1200"/>
          </a:p>
        </p:txBody>
      </p:sp>
      <p:cxnSp>
        <p:nvCxnSpPr>
          <p:cNvPr id="28" name="直接箭头连接符 27"/>
          <p:cNvCxnSpPr>
            <a:stCxn id="18" idx="3"/>
          </p:cNvCxnSpPr>
          <p:nvPr/>
        </p:nvCxnSpPr>
        <p:spPr>
          <a:xfrm>
            <a:off x="5864860" y="1840230"/>
            <a:ext cx="570230" cy="12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431280" y="1370330"/>
            <a:ext cx="2557780" cy="993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Mask decoder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431280" y="3215640"/>
            <a:ext cx="2557780" cy="7302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Prompt encoder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30" idx="0"/>
            <a:endCxn id="29" idx="2"/>
          </p:cNvCxnSpPr>
          <p:nvPr/>
        </p:nvCxnSpPr>
        <p:spPr>
          <a:xfrm flipV="1">
            <a:off x="7710170" y="2363470"/>
            <a:ext cx="0" cy="8521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443345" y="4639945"/>
            <a:ext cx="2557780" cy="7302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Auxiliary module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002395" y="1845945"/>
            <a:ext cx="6870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 flipV="1">
            <a:off x="6766560" y="3949700"/>
            <a:ext cx="7620" cy="713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flipV="1">
            <a:off x="7705725" y="3926205"/>
            <a:ext cx="7620" cy="713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8545830" y="3926205"/>
            <a:ext cx="7620" cy="7137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 rot="5400000">
            <a:off x="6613525" y="4177665"/>
            <a:ext cx="593725" cy="247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point</a:t>
            </a:r>
            <a:endParaRPr lang="en-US" altLang="zh-CN" sz="1200"/>
          </a:p>
        </p:txBody>
      </p:sp>
      <p:sp>
        <p:nvSpPr>
          <p:cNvPr id="38" name="文本框 37"/>
          <p:cNvSpPr txBox="1"/>
          <p:nvPr/>
        </p:nvSpPr>
        <p:spPr>
          <a:xfrm rot="5400000">
            <a:off x="7473950" y="4159250"/>
            <a:ext cx="712470" cy="248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box</a:t>
            </a:r>
            <a:endParaRPr lang="en-US" altLang="zh-CN" sz="1200"/>
          </a:p>
        </p:txBody>
      </p:sp>
      <p:sp>
        <p:nvSpPr>
          <p:cNvPr id="39" name="文本框 38"/>
          <p:cNvSpPr txBox="1"/>
          <p:nvPr/>
        </p:nvSpPr>
        <p:spPr>
          <a:xfrm rot="5400000">
            <a:off x="8332470" y="4159885"/>
            <a:ext cx="707390" cy="280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200"/>
              <a:t>mask</a:t>
            </a:r>
            <a:endParaRPr lang="en-US" altLang="zh-CN" sz="120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2104390" y="3471545"/>
            <a:ext cx="433070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H="1">
            <a:off x="2104390" y="3479165"/>
            <a:ext cx="7620" cy="1550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2104390" y="4999990"/>
            <a:ext cx="490855" cy="15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3" name="图片 42" descr="00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5245" y="4172585"/>
            <a:ext cx="2105660" cy="1915160"/>
          </a:xfrm>
          <a:prstGeom prst="rect">
            <a:avLst/>
          </a:prstGeom>
        </p:spPr>
      </p:pic>
      <p:cxnSp>
        <p:nvCxnSpPr>
          <p:cNvPr id="47" name="直接箭头连接符 46"/>
          <p:cNvCxnSpPr>
            <a:endCxn id="32" idx="1"/>
          </p:cNvCxnSpPr>
          <p:nvPr/>
        </p:nvCxnSpPr>
        <p:spPr>
          <a:xfrm flipV="1">
            <a:off x="4721860" y="5005070"/>
            <a:ext cx="1721485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8" name="图片 47" descr="0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9620" y="993775"/>
            <a:ext cx="1873885" cy="170497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4154805" y="1313815"/>
            <a:ext cx="1710055" cy="386080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p>
            <a:r>
              <a:rPr lang="en-US" altLang="zh-CN" sz="1200"/>
              <a:t>Transformer encoder</a:t>
            </a:r>
            <a:endParaRPr lang="en-US" altLang="zh-CN" sz="1200"/>
          </a:p>
        </p:txBody>
      </p:sp>
      <p:sp>
        <p:nvSpPr>
          <p:cNvPr id="50" name="文本框 49"/>
          <p:cNvSpPr txBox="1"/>
          <p:nvPr/>
        </p:nvSpPr>
        <p:spPr>
          <a:xfrm>
            <a:off x="4155440" y="2087245"/>
            <a:ext cx="438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Lx</a:t>
            </a:r>
            <a:endParaRPr lang="en-US" altLang="zh-CN" sz="1200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215" y="4905375"/>
            <a:ext cx="177800" cy="209550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50" y="5688965"/>
            <a:ext cx="177800" cy="209550"/>
          </a:xfrm>
          <a:prstGeom prst="rect">
            <a:avLst/>
          </a:prstGeom>
        </p:spPr>
      </p:pic>
      <p:sp>
        <p:nvSpPr>
          <p:cNvPr id="53" name="文本框 52"/>
          <p:cNvSpPr txBox="1"/>
          <p:nvPr/>
        </p:nvSpPr>
        <p:spPr>
          <a:xfrm>
            <a:off x="8553450" y="5600065"/>
            <a:ext cx="796290" cy="3975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l"/>
            <a:r>
              <a:rPr lang="en-US" altLang="zh-CN" sz="1200"/>
              <a:t>Freeze</a:t>
            </a:r>
            <a:endParaRPr lang="en-US" altLang="zh-CN" sz="1200"/>
          </a:p>
        </p:txBody>
      </p:sp>
      <p:sp>
        <p:nvSpPr>
          <p:cNvPr id="2" name="文本框 1"/>
          <p:cNvSpPr txBox="1"/>
          <p:nvPr/>
        </p:nvSpPr>
        <p:spPr>
          <a:xfrm>
            <a:off x="3616325" y="340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MASK-SAM </a:t>
            </a:r>
            <a:r>
              <a:rPr lang="zh-CN" altLang="en-US"/>
              <a:t>架构图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085975" y="2794000"/>
          <a:ext cx="7864475" cy="3194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/>
                <a:gridCol w="1464945"/>
                <a:gridCol w="1697990"/>
                <a:gridCol w="1927860"/>
              </a:tblGrid>
              <a:tr h="5270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Precision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0.4291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0.3422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SAM+Unet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0.6151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0.7311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0.7500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SAM+(TRFE+</a:t>
                      </a:r>
                      <a:r>
                        <a:rPr lang="zh-CN" altLang="en-US" sz="1800">
                          <a:sym typeface="+mn-ea"/>
                        </a:rPr>
                        <a:t>）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0.7495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0.8375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0.8388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SAM+(BPAT-UNet)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0.7563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0.8423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0.8675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003550" y="2026285"/>
            <a:ext cx="5925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1 Ablation study on the TN3K test set and prompt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6480" y="2665730"/>
          <a:ext cx="7950835" cy="290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065"/>
                <a:gridCol w="1912620"/>
                <a:gridCol w="1298575"/>
                <a:gridCol w="1007110"/>
                <a:gridCol w="974090"/>
                <a:gridCol w="1222375"/>
              </a:tblGrid>
              <a:tr h="37719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en-US" altLang="zh-CN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Methods/Prompt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cPr/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Precision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38481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auxiliary module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backbone</a:t>
                      </a:r>
                      <a:endParaRPr lang="en-US" altLang="zh-CN" sz="180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0.4291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0.3422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MaskSAM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0.5206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0.6434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0.5603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MaskSAM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✓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0.7628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MaskSAM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✓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✓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0.8447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0.8502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09620" y="2026285"/>
            <a:ext cx="502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2 Ablation study on the TN3K test set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43710" y="2496185"/>
          <a:ext cx="6257925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455"/>
                <a:gridCol w="884555"/>
                <a:gridCol w="979805"/>
                <a:gridCol w="861695"/>
                <a:gridCol w="777875"/>
                <a:gridCol w="918210"/>
                <a:gridCol w="86233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模型</a:t>
                      </a:r>
                      <a:endParaRPr lang="zh-CN" altLang="en-US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Recall 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Accuracy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IoU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Dice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HD95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Precision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UNet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0.8007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0.9617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0.6292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0.7379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20.5526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0.7652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TRFE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0.8182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0.9691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0.6850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0.7817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16.7248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0.8248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Deeplabv3+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0.4816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0.9230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0.3638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0.4884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47.2080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0.6848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CPFNet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0.8101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0.9633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0.6350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0.7490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17.1809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0.7695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FCN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0.6564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0.8556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0.5475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0.6760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32.0199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0.8245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BPAT-UNet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0.8557</a:t>
                      </a:r>
                      <a:endParaRPr lang="en-US" altLang="zh-CN" sz="8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0.9722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0.7187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0.8164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14.0578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0.8294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TRFE+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0">
                          <a:latin typeface="Times New Roman" panose="02020603050405020304" charset="0"/>
                          <a:cs typeface="Times New Roman" panose="02020603050405020304" charset="0"/>
                        </a:rPr>
                        <a:t>0.8719</a:t>
                      </a:r>
                      <a:endParaRPr lang="en-US" altLang="zh-CN" sz="800" b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0.9713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0.7163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0.8147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12.2701</a:t>
                      </a:r>
                      <a:endParaRPr lang="en-US" altLang="zh-CN" sz="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0.8121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370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</a:rPr>
                        <a:t>MASK-SAM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0.8891</a:t>
                      </a:r>
                      <a:endParaRPr lang="en-US" altLang="zh-CN" sz="8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0.9726</a:t>
                      </a:r>
                      <a:endParaRPr lang="en-US" altLang="zh-CN" sz="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0.7600</a:t>
                      </a:r>
                      <a:endParaRPr lang="en-US" altLang="zh-CN" sz="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0.8447</a:t>
                      </a:r>
                      <a:endParaRPr lang="en-US" altLang="zh-CN" sz="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14.3962</a:t>
                      </a:r>
                      <a:endParaRPr lang="en-US" altLang="zh-CN" sz="8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 b="1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0.8502</a:t>
                      </a:r>
                      <a:endParaRPr lang="en-US" altLang="zh-CN" sz="800" b="1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309620" y="2026285"/>
            <a:ext cx="502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2 Ablation study on the TN3K test set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07135" y="1212850"/>
            <a:ext cx="792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recall: 0.6564, specificity: 0.9483, precision: 0.8245, F1_score:0.6760, acc: 0.8556, iou: 0.5475, mae: 0.1446, dice: 0.6760, hd: 32.0199, auc: 0.8023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09620" y="2026285"/>
            <a:ext cx="502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2 Ablation study on the TN3K test set</a:t>
            </a:r>
            <a:endParaRPr lang="en-US" altLang="zh-CN"/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046480" y="2665730"/>
          <a:ext cx="8979535" cy="263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25"/>
                <a:gridCol w="1237897"/>
                <a:gridCol w="1197399"/>
                <a:gridCol w="1197399"/>
                <a:gridCol w="1128395"/>
                <a:gridCol w="1081405"/>
                <a:gridCol w="1539875"/>
              </a:tblGrid>
              <a:tr h="32639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n w="12700" cmpd="sng">
                            <a:noFill/>
                            <a:prstDash val="solid"/>
                          </a:ln>
                          <a:solidFill>
                            <a:schemeClr val="tx1"/>
                          </a:solidFill>
                        </a:rPr>
                        <a:t>Models</a:t>
                      </a:r>
                      <a:endParaRPr lang="en-US" altLang="zh-CN">
                        <a:ln w="12700" cmpd="sng">
                          <a:noFill/>
                          <a:prstDash val="solid"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Prompt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cPr/>
                </a:tc>
                <a:tc hMerge="1">
                  <a:tcPr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Iou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Dice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Precision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2"/>
                    </a:solidFill>
                  </a:tcPr>
                </a:tc>
              </a:tr>
              <a:tr h="38481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point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olidFill>
                            <a:schemeClr val="tx1"/>
                          </a:solidFill>
                          <a:sym typeface="+mn-ea"/>
                        </a:rPr>
                        <a:t>box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mask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0.3200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0.4291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0.3422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MASK-SAM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0.5206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0.6434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0.5603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MASK-SAM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✓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0.7014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0.8030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0.7628</a:t>
                      </a:r>
                      <a:endParaRPr lang="en-US" altLang="zh-CN"/>
                    </a:p>
                  </a:txBody>
                  <a:tcPr/>
                </a:tc>
              </a:tr>
              <a:tr h="377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MASK-SAM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ym typeface="+mn-ea"/>
                        </a:rPr>
                        <a:t>✓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0.7600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0.8447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0.8502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09620" y="2026285"/>
            <a:ext cx="502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Tabel 2 Ablation study on the TN3K test set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207135" y="1212850"/>
            <a:ext cx="7923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recall: 0.5661, specificity: 0.9613, precision: 0.8369, F1_score:0.6142, acc: 0.8444, iou: 0.4878, mae: 0.1570, dice: 0.6142, hd: 33.0074, auc: 0.7637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/>
        </p:nvGraphicFramePr>
        <p:xfrm>
          <a:off x="1038860" y="2679700"/>
          <a:ext cx="9533255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095"/>
                <a:gridCol w="985520"/>
                <a:gridCol w="1226185"/>
                <a:gridCol w="1250950"/>
                <a:gridCol w="906780"/>
                <a:gridCol w="979805"/>
                <a:gridCol w="1154430"/>
                <a:gridCol w="13804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DDTI testset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F1-score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Accuracy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IoU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Dice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HD95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precision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0.8699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0.7133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0.9578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0.5965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0.7133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23.6443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0.7675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TRFE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Deeplabv3+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CPFNet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0.8965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0.7490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0.9633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0.6350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0.7490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17.1809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0.7695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TransUNet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0.9278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0.7905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0.9686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0.6926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0.8184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14.92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0.8234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BPAT-UNet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0.9415</a:t>
                      </a:r>
                      <a:endParaRPr lang="en-US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0.8164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0.9722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0.7187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0.8164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14.0578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0.8294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TRFE+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0">
                          <a:sym typeface="+mn-ea"/>
                        </a:rPr>
                        <a:t>0.9278</a:t>
                      </a:r>
                      <a:endParaRPr lang="en-US" altLang="en-US" b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0.8147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0.9713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0.7163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12.2701</a:t>
                      </a:r>
                      <a:endParaRPr lang="en-US" altLang="zh-CN" sz="1800" b="1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0.8121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MASK-SAM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0.9357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0.8447</a:t>
                      </a:r>
                      <a:endParaRPr lang="en-US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0.9726</a:t>
                      </a:r>
                      <a:endParaRPr lang="en-US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0.7600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0.8447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14.3962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 b="1">
                          <a:sym typeface="+mn-ea"/>
                        </a:rPr>
                        <a:t>0.8502</a:t>
                      </a:r>
                      <a:endParaRPr lang="zh-CN" altLang="en-US" b="1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流程图: 可选过程 6"/>
          <p:cNvSpPr/>
          <p:nvPr/>
        </p:nvSpPr>
        <p:spPr>
          <a:xfrm>
            <a:off x="3258820" y="2665095"/>
            <a:ext cx="914400" cy="611505"/>
          </a:xfrm>
          <a:prstGeom prst="flowChartAlternateProcess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9455" y="2675255"/>
          <a:ext cx="913765" cy="63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28600" imgH="228600" progId="Equation.KSEE3">
                  <p:embed/>
                </p:oleObj>
              </mc:Choice>
              <mc:Fallback>
                <p:oleObj name="" r:id="rId1" imgW="228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9455" y="2675255"/>
                        <a:ext cx="913765" cy="63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406775" y="3472815"/>
            <a:ext cx="678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x9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239895" y="2773045"/>
            <a:ext cx="363855" cy="426720"/>
          </a:xfrm>
          <a:prstGeom prst="right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可选过程 10"/>
          <p:cNvSpPr/>
          <p:nvPr/>
        </p:nvSpPr>
        <p:spPr>
          <a:xfrm>
            <a:off x="4657090" y="2659380"/>
            <a:ext cx="914400" cy="611505"/>
          </a:xfrm>
          <a:prstGeom prst="flowChartAlternateProcess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32325" y="2669540"/>
          <a:ext cx="964565" cy="63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41300" imgH="228600" progId="Equation.KSEE3">
                  <p:embed/>
                </p:oleObj>
              </mc:Choice>
              <mc:Fallback>
                <p:oleObj name="" r:id="rId3" imgW="241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32325" y="2669540"/>
                        <a:ext cx="964565" cy="63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4805045" y="3467100"/>
            <a:ext cx="678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x7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5638165" y="2767330"/>
            <a:ext cx="363855" cy="426720"/>
          </a:xfrm>
          <a:prstGeom prst="right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流程图: 可选过程 14"/>
          <p:cNvSpPr/>
          <p:nvPr/>
        </p:nvSpPr>
        <p:spPr>
          <a:xfrm>
            <a:off x="6144895" y="2652395"/>
            <a:ext cx="914400" cy="611505"/>
          </a:xfrm>
          <a:prstGeom prst="flowChartAlternateProcess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20130" y="2662555"/>
          <a:ext cx="964565" cy="63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241300" imgH="228600" progId="Equation.KSEE3">
                  <p:embed/>
                </p:oleObj>
              </mc:Choice>
              <mc:Fallback>
                <p:oleObj name="" r:id="rId5" imgW="241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20130" y="2662555"/>
                        <a:ext cx="964565" cy="63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292850" y="3460115"/>
            <a:ext cx="678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x5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右箭头 18"/>
          <p:cNvSpPr/>
          <p:nvPr/>
        </p:nvSpPr>
        <p:spPr>
          <a:xfrm>
            <a:off x="7125970" y="2760345"/>
            <a:ext cx="363855" cy="426720"/>
          </a:xfrm>
          <a:prstGeom prst="right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流程图: 可选过程 19"/>
          <p:cNvSpPr/>
          <p:nvPr/>
        </p:nvSpPr>
        <p:spPr>
          <a:xfrm>
            <a:off x="7543165" y="2646680"/>
            <a:ext cx="914400" cy="611505"/>
          </a:xfrm>
          <a:prstGeom prst="flowChartAlternateProcess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8085" y="2656840"/>
          <a:ext cx="909320" cy="63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279400" imgH="228600" progId="Equation.KSEE3">
                  <p:embed/>
                </p:oleObj>
              </mc:Choice>
              <mc:Fallback>
                <p:oleObj name="" r:id="rId7" imgW="279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38085" y="2656840"/>
                        <a:ext cx="909320" cy="63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7691120" y="3454400"/>
            <a:ext cx="678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x3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8524240" y="2754630"/>
            <a:ext cx="363855" cy="426720"/>
          </a:xfrm>
          <a:prstGeom prst="rightArrow">
            <a:avLst/>
          </a:prstGeom>
          <a:solidFill>
            <a:schemeClr val="bg1"/>
          </a:solidFill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0955" y="1133475"/>
            <a:ext cx="1447800" cy="2635250"/>
          </a:xfrm>
          <a:prstGeom prst="rect">
            <a:avLst/>
          </a:prstGeom>
        </p:spPr>
      </p:pic>
      <p:sp>
        <p:nvSpPr>
          <p:cNvPr id="5" name="流程图: 可选过程 4"/>
          <p:cNvSpPr/>
          <p:nvPr/>
        </p:nvSpPr>
        <p:spPr>
          <a:xfrm>
            <a:off x="4785360" y="1332230"/>
            <a:ext cx="3114040" cy="2529840"/>
          </a:xfrm>
          <a:prstGeom prst="flowChartAlternateProcess">
            <a:avLst/>
          </a:prstGeom>
          <a:solidFill>
            <a:srgbClr val="C8C8C8"/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3643630" y="1851660"/>
            <a:ext cx="1423035" cy="1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820795" y="1609725"/>
            <a:ext cx="963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mask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5106670" y="1598930"/>
            <a:ext cx="462915" cy="19888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820795" y="2169795"/>
            <a:ext cx="9639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latin typeface="Times New Roman" panose="02020603050405020304" charset="0"/>
                <a:cs typeface="Times New Roman" panose="02020603050405020304" charset="0"/>
              </a:rPr>
              <a:t>image features</a:t>
            </a:r>
            <a:endParaRPr lang="en-US" altLang="zh-CN" sz="1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644900" y="2439670"/>
            <a:ext cx="1423035" cy="1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547870" y="2449830"/>
            <a:ext cx="6985" cy="251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548505" y="2694305"/>
            <a:ext cx="495300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947795" y="2952115"/>
            <a:ext cx="96393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query features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3651885" y="3138170"/>
            <a:ext cx="1423035" cy="139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18685" y="3160395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Q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692015" y="2714625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V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685030" y="2442210"/>
            <a:ext cx="38735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>
                <a:latin typeface="Times New Roman" panose="02020603050405020304" charset="0"/>
                <a:cs typeface="Times New Roman" panose="02020603050405020304" charset="0"/>
              </a:rPr>
              <a:t>K</a:t>
            </a:r>
            <a:endParaRPr lang="en-US" altLang="zh-CN" sz="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55565" y="1609725"/>
            <a:ext cx="353695" cy="1978025"/>
          </a:xfrm>
          <a:prstGeom prst="rect">
            <a:avLst/>
          </a:prstGeom>
          <a:noFill/>
        </p:spPr>
        <p:txBody>
          <a:bodyPr vert="mongolianVert" wrap="square" rtlCol="0" anchor="ctr" anchorCtr="0">
            <a:noAutofit/>
          </a:bodyPr>
          <a:p>
            <a:pPr algn="ctr"/>
            <a:r>
              <a:rPr lang="en-US" altLang="zh-CN"/>
              <a:t>masked attention</a:t>
            </a:r>
            <a:endParaRPr lang="en-US" altLang="zh-CN"/>
          </a:p>
        </p:txBody>
      </p:sp>
      <p:sp>
        <p:nvSpPr>
          <p:cNvPr id="21" name="流程图: 可选过程 20"/>
          <p:cNvSpPr/>
          <p:nvPr/>
        </p:nvSpPr>
        <p:spPr>
          <a:xfrm>
            <a:off x="6113780" y="1614170"/>
            <a:ext cx="462915" cy="19888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6583680" y="2537460"/>
            <a:ext cx="531495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5583555" y="2546985"/>
            <a:ext cx="534035" cy="10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162675" y="1610995"/>
            <a:ext cx="353695" cy="1978025"/>
          </a:xfrm>
          <a:prstGeom prst="rect">
            <a:avLst/>
          </a:prstGeom>
          <a:noFill/>
        </p:spPr>
        <p:txBody>
          <a:bodyPr vert="mongolianVert" wrap="square" rtlCol="0" anchor="ctr" anchorCtr="0">
            <a:noAutofit/>
          </a:bodyPr>
          <a:p>
            <a:pPr algn="ctr"/>
            <a:r>
              <a:rPr lang="en-US" altLang="zh-CN"/>
              <a:t>self-attention</a:t>
            </a:r>
            <a:endParaRPr lang="en-US" altLang="zh-CN"/>
          </a:p>
        </p:txBody>
      </p:sp>
      <p:sp>
        <p:nvSpPr>
          <p:cNvPr id="26" name="流程图: 可选过程 25"/>
          <p:cNvSpPr/>
          <p:nvPr/>
        </p:nvSpPr>
        <p:spPr>
          <a:xfrm>
            <a:off x="7120890" y="1643380"/>
            <a:ext cx="462915" cy="1988820"/>
          </a:xfrm>
          <a:prstGeom prst="flowChartAlternate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7590790" y="2553970"/>
            <a:ext cx="1016000" cy="12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169785" y="1640205"/>
            <a:ext cx="353695" cy="1978025"/>
          </a:xfrm>
          <a:prstGeom prst="rect">
            <a:avLst/>
          </a:prstGeom>
          <a:noFill/>
        </p:spPr>
        <p:txBody>
          <a:bodyPr vert="mongolianVert" wrap="square" rtlCol="0" anchor="ctr" anchorCtr="0">
            <a:noAutofit/>
          </a:bodyPr>
          <a:p>
            <a:pPr algn="ctr"/>
            <a:r>
              <a:rPr lang="en-US" altLang="zh-CN"/>
              <a:t>FFN</a:t>
            </a:r>
            <a:endParaRPr lang="en-US" altLang="zh-CN"/>
          </a:p>
        </p:txBody>
      </p:sp>
      <p:cxnSp>
        <p:nvCxnSpPr>
          <p:cNvPr id="30" name="直接连接符 29"/>
          <p:cNvCxnSpPr/>
          <p:nvPr/>
        </p:nvCxnSpPr>
        <p:spPr>
          <a:xfrm>
            <a:off x="8184515" y="2576195"/>
            <a:ext cx="7620" cy="1555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4547870" y="4124325"/>
            <a:ext cx="3636010" cy="15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 flipV="1">
            <a:off x="4540250" y="3161665"/>
            <a:ext cx="7620" cy="977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TABLE_ENDDRAG_ORIGIN_RECT" val="555*271"/>
  <p:tag name="TABLE_ENDDRAG_RECT" val="39*225*555*27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TABLE_ENDDRAG_ORIGIN_RECT" val="760*238"/>
  <p:tag name="TABLE_ENDDRAG_RECT" val="119*227*760*23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TABLE_ENDDRAG_ORIGIN_RECT" val="642*267"/>
  <p:tag name="TABLE_ENDDRAG_RECT" val="99*201*642*26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TABLE_ENDDRAG_ORIGIN_RECT" val="760*238"/>
  <p:tag name="TABLE_ENDDRAG_RECT" val="119*227*760*23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1967</Words>
  <Application>WPS 演示</Application>
  <PresentationFormat>宽屏</PresentationFormat>
  <Paragraphs>477</Paragraphs>
  <Slides>8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Times New Roman</vt:lpstr>
      <vt:lpstr>微软雅黑</vt:lpstr>
      <vt:lpstr>Arial Unicode MS</vt:lpstr>
      <vt:lpstr>Calibri</vt:lpstr>
      <vt:lpstr>黑体</vt:lpstr>
      <vt:lpstr>华文隶书</vt:lpstr>
      <vt:lpstr>Papyrus</vt:lpstr>
      <vt:lpstr>WPS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WPS_1666514440</cp:lastModifiedBy>
  <cp:revision>163</cp:revision>
  <dcterms:created xsi:type="dcterms:W3CDTF">2019-06-19T02:08:00Z</dcterms:created>
  <dcterms:modified xsi:type="dcterms:W3CDTF">2025-03-30T09:02:32Z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93FD64E851C34125A87B7F9AC9FEC117_11</vt:lpwstr>
  </property>
</Properties>
</file>