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7" r:id="rId4"/>
    <p:sldId id="271" r:id="rId5"/>
    <p:sldId id="272" r:id="rId6"/>
    <p:sldId id="268" r:id="rId7"/>
    <p:sldId id="257" r:id="rId8"/>
    <p:sldId id="259" r:id="rId9"/>
    <p:sldId id="260" r:id="rId10"/>
    <p:sldId id="263" r:id="rId11"/>
    <p:sldId id="261" r:id="rId12"/>
    <p:sldId id="264" r:id="rId13"/>
    <p:sldId id="265" r:id="rId14"/>
    <p:sldId id="273" r:id="rId15"/>
    <p:sldId id="26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39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4"/>
        <p:guide pos="394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3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image" Target="../media/image15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2.wmf"/><Relationship Id="rId11" Type="http://schemas.openxmlformats.org/officeDocument/2006/relationships/vmlDrawing" Target="../drawings/vmlDrawing2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6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7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8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8" Type="http://schemas.openxmlformats.org/officeDocument/2006/relationships/vmlDrawing" Target="../drawings/vmlDrawing3.vml"/><Relationship Id="rId37" Type="http://schemas.openxmlformats.org/officeDocument/2006/relationships/slideLayout" Target="../slideLayouts/slideLayout2.xml"/><Relationship Id="rId36" Type="http://schemas.openxmlformats.org/officeDocument/2006/relationships/tags" Target="../tags/tag137.xml"/><Relationship Id="rId35" Type="http://schemas.openxmlformats.org/officeDocument/2006/relationships/tags" Target="../tags/tag136.xml"/><Relationship Id="rId34" Type="http://schemas.openxmlformats.org/officeDocument/2006/relationships/tags" Target="../tags/tag135.xml"/><Relationship Id="rId33" Type="http://schemas.openxmlformats.org/officeDocument/2006/relationships/image" Target="../media/image22.wmf"/><Relationship Id="rId32" Type="http://schemas.openxmlformats.org/officeDocument/2006/relationships/oleObject" Target="../embeddings/oleObject13.bin"/><Relationship Id="rId31" Type="http://schemas.openxmlformats.org/officeDocument/2006/relationships/tags" Target="../tags/tag134.xml"/><Relationship Id="rId30" Type="http://schemas.openxmlformats.org/officeDocument/2006/relationships/tags" Target="../tags/tag133.xml"/><Relationship Id="rId3" Type="http://schemas.openxmlformats.org/officeDocument/2006/relationships/image" Target="../media/image20.wmf"/><Relationship Id="rId29" Type="http://schemas.openxmlformats.org/officeDocument/2006/relationships/image" Target="../media/image21.wmf"/><Relationship Id="rId28" Type="http://schemas.openxmlformats.org/officeDocument/2006/relationships/oleObject" Target="../embeddings/oleObject12.bin"/><Relationship Id="rId27" Type="http://schemas.openxmlformats.org/officeDocument/2006/relationships/tags" Target="../tags/tag132.xml"/><Relationship Id="rId26" Type="http://schemas.openxmlformats.org/officeDocument/2006/relationships/tags" Target="../tags/tag131.xml"/><Relationship Id="rId25" Type="http://schemas.openxmlformats.org/officeDocument/2006/relationships/tags" Target="../tags/tag130.xml"/><Relationship Id="rId24" Type="http://schemas.openxmlformats.org/officeDocument/2006/relationships/tags" Target="../tags/tag129.xml"/><Relationship Id="rId23" Type="http://schemas.openxmlformats.org/officeDocument/2006/relationships/tags" Target="../tags/tag128.xml"/><Relationship Id="rId22" Type="http://schemas.openxmlformats.org/officeDocument/2006/relationships/tags" Target="../tags/tag127.xml"/><Relationship Id="rId21" Type="http://schemas.openxmlformats.org/officeDocument/2006/relationships/tags" Target="../tags/tag126.xml"/><Relationship Id="rId20" Type="http://schemas.openxmlformats.org/officeDocument/2006/relationships/tags" Target="../tags/tag125.xml"/><Relationship Id="rId2" Type="http://schemas.openxmlformats.org/officeDocument/2006/relationships/oleObject" Target="../embeddings/oleObject11.bin"/><Relationship Id="rId19" Type="http://schemas.openxmlformats.org/officeDocument/2006/relationships/tags" Target="../tags/tag124.xml"/><Relationship Id="rId18" Type="http://schemas.openxmlformats.org/officeDocument/2006/relationships/tags" Target="../tags/tag123.xml"/><Relationship Id="rId17" Type="http://schemas.openxmlformats.org/officeDocument/2006/relationships/tags" Target="../tags/tag122.xml"/><Relationship Id="rId16" Type="http://schemas.openxmlformats.org/officeDocument/2006/relationships/tags" Target="../tags/tag121.xml"/><Relationship Id="rId15" Type="http://schemas.openxmlformats.org/officeDocument/2006/relationships/tags" Target="../tags/tag120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4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7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6" Type="http://schemas.openxmlformats.org/officeDocument/2006/relationships/vmlDrawing" Target="../drawings/vmlDrawing1.v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65.xml"/><Relationship Id="rId13" Type="http://schemas.openxmlformats.org/officeDocument/2006/relationships/image" Target="../media/image10.wmf"/><Relationship Id="rId12" Type="http://schemas.openxmlformats.org/officeDocument/2006/relationships/oleObject" Target="../embeddings/oleObject6.bin"/><Relationship Id="rId11" Type="http://schemas.openxmlformats.org/officeDocument/2006/relationships/image" Target="../media/image9.wmf"/><Relationship Id="rId10" Type="http://schemas.openxmlformats.org/officeDocument/2006/relationships/oleObject" Target="../embeddings/oleObject5.bin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1" Type="http://schemas.openxmlformats.org/officeDocument/2006/relationships/slideLayout" Target="../slideLayouts/slideLayout2.xml"/><Relationship Id="rId30" Type="http://schemas.openxmlformats.org/officeDocument/2006/relationships/tags" Target="../tags/tag94.xml"/><Relationship Id="rId3" Type="http://schemas.openxmlformats.org/officeDocument/2006/relationships/tags" Target="../tags/tag67.xml"/><Relationship Id="rId29" Type="http://schemas.openxmlformats.org/officeDocument/2006/relationships/tags" Target="../tags/tag93.xml"/><Relationship Id="rId28" Type="http://schemas.openxmlformats.org/officeDocument/2006/relationships/tags" Target="../tags/tag92.xml"/><Relationship Id="rId27" Type="http://schemas.openxmlformats.org/officeDocument/2006/relationships/tags" Target="../tags/tag91.xml"/><Relationship Id="rId26" Type="http://schemas.openxmlformats.org/officeDocument/2006/relationships/tags" Target="../tags/tag90.xml"/><Relationship Id="rId25" Type="http://schemas.openxmlformats.org/officeDocument/2006/relationships/tags" Target="../tags/tag89.xml"/><Relationship Id="rId24" Type="http://schemas.openxmlformats.org/officeDocument/2006/relationships/tags" Target="../tags/tag88.xml"/><Relationship Id="rId23" Type="http://schemas.openxmlformats.org/officeDocument/2006/relationships/tags" Target="../tags/tag87.xml"/><Relationship Id="rId22" Type="http://schemas.openxmlformats.org/officeDocument/2006/relationships/tags" Target="../tags/tag86.xml"/><Relationship Id="rId21" Type="http://schemas.openxmlformats.org/officeDocument/2006/relationships/tags" Target="../tags/tag85.xml"/><Relationship Id="rId20" Type="http://schemas.openxmlformats.org/officeDocument/2006/relationships/tags" Target="../tags/tag84.xml"/><Relationship Id="rId2" Type="http://schemas.openxmlformats.org/officeDocument/2006/relationships/image" Target="../media/image11.png"/><Relationship Id="rId19" Type="http://schemas.openxmlformats.org/officeDocument/2006/relationships/tags" Target="../tags/tag83.xml"/><Relationship Id="rId18" Type="http://schemas.openxmlformats.org/officeDocument/2006/relationships/tags" Target="../tags/tag82.xml"/><Relationship Id="rId17" Type="http://schemas.openxmlformats.org/officeDocument/2006/relationships/tags" Target="../tags/tag81.xml"/><Relationship Id="rId16" Type="http://schemas.openxmlformats.org/officeDocument/2006/relationships/tags" Target="../tags/tag80.xml"/><Relationship Id="rId15" Type="http://schemas.openxmlformats.org/officeDocument/2006/relationships/tags" Target="../tags/tag79.xml"/><Relationship Id="rId14" Type="http://schemas.openxmlformats.org/officeDocument/2006/relationships/tags" Target="../tags/tag78.xml"/><Relationship Id="rId13" Type="http://schemas.openxmlformats.org/officeDocument/2006/relationships/tags" Target="../tags/tag77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41905" y="2948305"/>
            <a:ext cx="1296035" cy="9378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p>
            <a:pPr algn="ctr"/>
            <a:r>
              <a:rPr lang="en-US" altLang="zh-CN"/>
              <a:t>Backbone</a:t>
            </a:r>
            <a:endParaRPr lang="en-US" altLang="zh-CN"/>
          </a:p>
        </p:txBody>
      </p:sp>
      <p:cxnSp>
        <p:nvCxnSpPr>
          <p:cNvPr id="6" name="直接箭头连接符 5"/>
          <p:cNvCxnSpPr>
            <a:stCxn id="5" idx="3"/>
          </p:cNvCxnSpPr>
          <p:nvPr/>
        </p:nvCxnSpPr>
        <p:spPr>
          <a:xfrm>
            <a:off x="3837940" y="3417570"/>
            <a:ext cx="448945" cy="69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梯形 6"/>
          <p:cNvSpPr/>
          <p:nvPr/>
        </p:nvSpPr>
        <p:spPr>
          <a:xfrm rot="16200000">
            <a:off x="4325620" y="2475865"/>
            <a:ext cx="1671320" cy="1778000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 rot="840000">
            <a:off x="4350385" y="3970655"/>
            <a:ext cx="1565910" cy="3175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 sz="1200"/>
              <a:t>Pixel encoder</a:t>
            </a:r>
            <a:endParaRPr lang="en-US" altLang="zh-CN" sz="1200"/>
          </a:p>
        </p:txBody>
      </p:sp>
      <p:sp>
        <p:nvSpPr>
          <p:cNvPr id="10" name="平行四边形 9"/>
          <p:cNvSpPr/>
          <p:nvPr/>
        </p:nvSpPr>
        <p:spPr>
          <a:xfrm rot="16200000">
            <a:off x="4224655" y="3311525"/>
            <a:ext cx="499110" cy="144145"/>
          </a:xfrm>
          <a:prstGeom prst="parallelogram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/>
        </p:nvSpPr>
        <p:spPr>
          <a:xfrm rot="16200000">
            <a:off x="4547870" y="3282950"/>
            <a:ext cx="662940" cy="230505"/>
          </a:xfrm>
          <a:prstGeom prst="parallelogram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 rot="16200000">
            <a:off x="4896485" y="3284855"/>
            <a:ext cx="817245" cy="272415"/>
          </a:xfrm>
          <a:prstGeom prst="parallelogram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 rot="16200000">
            <a:off x="5265420" y="3270885"/>
            <a:ext cx="998220" cy="331470"/>
          </a:xfrm>
          <a:prstGeom prst="parallelogram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196715" y="1370330"/>
            <a:ext cx="1854200" cy="993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p>
            <a:pPr algn="ctr"/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4394200" y="1699895"/>
            <a:ext cx="200660" cy="28003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92980" y="1699895"/>
            <a:ext cx="200660" cy="28003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191760" y="1699895"/>
            <a:ext cx="200660" cy="28003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664200" y="1699895"/>
            <a:ext cx="200660" cy="28003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endCxn id="15" idx="2"/>
          </p:cNvCxnSpPr>
          <p:nvPr/>
        </p:nvCxnSpPr>
        <p:spPr>
          <a:xfrm flipV="1">
            <a:off x="4494530" y="1979930"/>
            <a:ext cx="0" cy="11722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6" idx="2"/>
          </p:cNvCxnSpPr>
          <p:nvPr/>
        </p:nvCxnSpPr>
        <p:spPr>
          <a:xfrm flipH="1" flipV="1">
            <a:off x="4893310" y="1979930"/>
            <a:ext cx="2540" cy="11150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2"/>
            <a:endCxn id="17" idx="2"/>
          </p:cNvCxnSpPr>
          <p:nvPr/>
        </p:nvCxnSpPr>
        <p:spPr>
          <a:xfrm flipH="1" flipV="1">
            <a:off x="5292090" y="1979930"/>
            <a:ext cx="13335" cy="1066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3" idx="2"/>
            <a:endCxn id="18" idx="2"/>
          </p:cNvCxnSpPr>
          <p:nvPr/>
        </p:nvCxnSpPr>
        <p:spPr>
          <a:xfrm flipV="1">
            <a:off x="5764530" y="1979930"/>
            <a:ext cx="0" cy="9988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3637915" y="1850390"/>
            <a:ext cx="761365" cy="10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3"/>
            <a:endCxn id="16" idx="1"/>
          </p:cNvCxnSpPr>
          <p:nvPr/>
        </p:nvCxnSpPr>
        <p:spPr>
          <a:xfrm>
            <a:off x="4594860" y="1840230"/>
            <a:ext cx="1981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6" idx="3"/>
            <a:endCxn id="17" idx="1"/>
          </p:cNvCxnSpPr>
          <p:nvPr/>
        </p:nvCxnSpPr>
        <p:spPr>
          <a:xfrm>
            <a:off x="4993640" y="1840230"/>
            <a:ext cx="1981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8" idx="1"/>
          </p:cNvCxnSpPr>
          <p:nvPr/>
        </p:nvCxnSpPr>
        <p:spPr>
          <a:xfrm flipV="1">
            <a:off x="5382260" y="1840230"/>
            <a:ext cx="281940" cy="5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508375" y="1550670"/>
            <a:ext cx="687705" cy="2889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Query</a:t>
            </a:r>
            <a:endParaRPr lang="en-US" altLang="zh-CN" sz="1200"/>
          </a:p>
        </p:txBody>
      </p:sp>
      <p:cxnSp>
        <p:nvCxnSpPr>
          <p:cNvPr id="28" name="直接箭头连接符 27"/>
          <p:cNvCxnSpPr>
            <a:stCxn id="18" idx="3"/>
          </p:cNvCxnSpPr>
          <p:nvPr/>
        </p:nvCxnSpPr>
        <p:spPr>
          <a:xfrm>
            <a:off x="5864860" y="1840230"/>
            <a:ext cx="570230" cy="12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431280" y="1370330"/>
            <a:ext cx="2557780" cy="993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p>
            <a:pPr algn="ctr"/>
            <a:r>
              <a:rPr lang="en-US" altLang="zh-CN"/>
              <a:t>Mask decoder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6431280" y="3215640"/>
            <a:ext cx="2557780" cy="7302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p>
            <a:pPr algn="ctr"/>
            <a:r>
              <a:rPr lang="en-US" altLang="zh-CN"/>
              <a:t>Prompt encoder</a:t>
            </a:r>
            <a:endParaRPr lang="en-US" altLang="zh-CN"/>
          </a:p>
        </p:txBody>
      </p:sp>
      <p:cxnSp>
        <p:nvCxnSpPr>
          <p:cNvPr id="31" name="直接箭头连接符 30"/>
          <p:cNvCxnSpPr>
            <a:stCxn id="30" idx="0"/>
            <a:endCxn id="29" idx="2"/>
          </p:cNvCxnSpPr>
          <p:nvPr/>
        </p:nvCxnSpPr>
        <p:spPr>
          <a:xfrm flipV="1">
            <a:off x="7710170" y="2363470"/>
            <a:ext cx="0" cy="8521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443345" y="4639945"/>
            <a:ext cx="2557780" cy="7302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p>
            <a:pPr algn="ctr"/>
            <a:r>
              <a:rPr lang="en-US" altLang="zh-CN"/>
              <a:t>Auxiliary module</a:t>
            </a:r>
            <a:endParaRPr lang="en-US" altLang="zh-CN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9002395" y="1845945"/>
            <a:ext cx="6870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6766560" y="3949700"/>
            <a:ext cx="7620" cy="7137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7705725" y="3926205"/>
            <a:ext cx="7620" cy="7137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8545830" y="3926205"/>
            <a:ext cx="7620" cy="7137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 rot="5400000">
            <a:off x="6613525" y="4177665"/>
            <a:ext cx="593725" cy="247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200"/>
              <a:t>point</a:t>
            </a:r>
            <a:endParaRPr lang="en-US" altLang="zh-CN" sz="1200"/>
          </a:p>
        </p:txBody>
      </p:sp>
      <p:sp>
        <p:nvSpPr>
          <p:cNvPr id="38" name="文本框 37"/>
          <p:cNvSpPr txBox="1"/>
          <p:nvPr/>
        </p:nvSpPr>
        <p:spPr>
          <a:xfrm rot="5400000">
            <a:off x="7473950" y="4159250"/>
            <a:ext cx="712470" cy="248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200"/>
              <a:t>box</a:t>
            </a:r>
            <a:endParaRPr lang="en-US" altLang="zh-CN" sz="1200"/>
          </a:p>
        </p:txBody>
      </p:sp>
      <p:sp>
        <p:nvSpPr>
          <p:cNvPr id="39" name="文本框 38"/>
          <p:cNvSpPr txBox="1"/>
          <p:nvPr/>
        </p:nvSpPr>
        <p:spPr>
          <a:xfrm rot="5400000">
            <a:off x="8332470" y="4159885"/>
            <a:ext cx="707390" cy="2800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200"/>
              <a:t>mask</a:t>
            </a:r>
            <a:endParaRPr lang="en-US" altLang="zh-CN" sz="1200"/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2104390" y="3471545"/>
            <a:ext cx="433070" cy="76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2104390" y="3479165"/>
            <a:ext cx="7620" cy="1550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2104390" y="4999990"/>
            <a:ext cx="490855" cy="15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3" name="图片 42" descr="00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5245" y="4172585"/>
            <a:ext cx="2105660" cy="1915160"/>
          </a:xfrm>
          <a:prstGeom prst="rect">
            <a:avLst/>
          </a:prstGeom>
        </p:spPr>
      </p:pic>
      <p:cxnSp>
        <p:nvCxnSpPr>
          <p:cNvPr id="47" name="直接箭头连接符 46"/>
          <p:cNvCxnSpPr>
            <a:endCxn id="32" idx="1"/>
          </p:cNvCxnSpPr>
          <p:nvPr/>
        </p:nvCxnSpPr>
        <p:spPr>
          <a:xfrm flipV="1">
            <a:off x="4721860" y="5005070"/>
            <a:ext cx="1721485" cy="9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8" name="图片 47" descr="00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9620" y="993775"/>
            <a:ext cx="1873885" cy="1704975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4154805" y="1313815"/>
            <a:ext cx="1710055" cy="38608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p>
            <a:r>
              <a:rPr lang="en-US" altLang="zh-CN" sz="1200"/>
              <a:t>Transformer encoder</a:t>
            </a:r>
            <a:endParaRPr lang="en-US" altLang="zh-CN" sz="1200"/>
          </a:p>
        </p:txBody>
      </p:sp>
      <p:sp>
        <p:nvSpPr>
          <p:cNvPr id="50" name="文本框 49"/>
          <p:cNvSpPr txBox="1"/>
          <p:nvPr/>
        </p:nvSpPr>
        <p:spPr>
          <a:xfrm>
            <a:off x="4155440" y="2087245"/>
            <a:ext cx="4387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Lx</a:t>
            </a:r>
            <a:endParaRPr lang="en-US" altLang="zh-CN" sz="1200"/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6215" y="4905375"/>
            <a:ext cx="177800" cy="209550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650" y="5688965"/>
            <a:ext cx="177800" cy="209550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8553450" y="5600065"/>
            <a:ext cx="796290" cy="39751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l"/>
            <a:r>
              <a:rPr lang="en-US" altLang="zh-CN" sz="1200"/>
              <a:t>Freeze</a:t>
            </a:r>
            <a:endParaRPr lang="en-US" altLang="zh-CN" sz="1200"/>
          </a:p>
        </p:txBody>
      </p:sp>
      <p:sp>
        <p:nvSpPr>
          <p:cNvPr id="2" name="文本框 1"/>
          <p:cNvSpPr txBox="1"/>
          <p:nvPr/>
        </p:nvSpPr>
        <p:spPr>
          <a:xfrm>
            <a:off x="3616325" y="3403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MASK-SAM </a:t>
            </a:r>
            <a:r>
              <a:rPr lang="zh-CN" altLang="en-US"/>
              <a:t>架构图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309620" y="2026285"/>
            <a:ext cx="5022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Tabel 2 Ablation study on the TN3K test set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207135" y="1212850"/>
            <a:ext cx="7923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recall: 0.5661, specificity: 0.9613, precision: 0.8369, F1_score:0.6142, acc: 0.8444, iou: 0.4878, mae: 0.1570, dice: 0.6142, hd: 33.0074, auc: 0.7637</a:t>
            </a:r>
            <a:endParaRPr lang="en-US" altLang="zh-CN"/>
          </a:p>
        </p:txBody>
      </p:sp>
      <p:graphicFrame>
        <p:nvGraphicFramePr>
          <p:cNvPr id="6" name="表格 5"/>
          <p:cNvGraphicFramePr/>
          <p:nvPr/>
        </p:nvGraphicFramePr>
        <p:xfrm>
          <a:off x="1038860" y="2679700"/>
          <a:ext cx="9533255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095"/>
                <a:gridCol w="985520"/>
                <a:gridCol w="1226185"/>
                <a:gridCol w="1250950"/>
                <a:gridCol w="906780"/>
                <a:gridCol w="979805"/>
                <a:gridCol w="1154430"/>
                <a:gridCol w="138049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DDTI testset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AUC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F1-score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Accuracy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IoU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HD95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precision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UNet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0.8699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0.7133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0.9578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0.5965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0.7133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23.6443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0.7675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TRFE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Deeplabv3+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CPFNet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0.8965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0.7490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0.9633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0.6350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0.7490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17.1809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0.7695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TransUNet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0.9278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0.7905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0.9686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0.6926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0.8184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14.92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0.8234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BPAT-UNet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sym typeface="+mn-ea"/>
                        </a:rPr>
                        <a:t>0.9415</a:t>
                      </a:r>
                      <a:endParaRPr lang="en-US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0.8164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0.9722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0.7187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0.8164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14.0578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0.8294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TRFE+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ym typeface="+mn-ea"/>
                        </a:rPr>
                        <a:t>0.9278</a:t>
                      </a:r>
                      <a:endParaRPr lang="en-US" altLang="en-US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0.8147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0.9713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0.7163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0.8147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sym typeface="+mn-ea"/>
                        </a:rPr>
                        <a:t>12.2701</a:t>
                      </a:r>
                      <a:endParaRPr lang="en-US" altLang="zh-CN" sz="18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0.8121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MASK-SAM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0.9357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sym typeface="+mn-ea"/>
                        </a:rPr>
                        <a:t>0.8447</a:t>
                      </a:r>
                      <a:endParaRPr lang="en-US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sym typeface="+mn-ea"/>
                        </a:rPr>
                        <a:t>0.9726</a:t>
                      </a:r>
                      <a:endParaRPr lang="en-US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sym typeface="+mn-ea"/>
                        </a:rPr>
                        <a:t>0.7600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sym typeface="+mn-ea"/>
                        </a:rPr>
                        <a:t>0.8447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14.3962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sym typeface="+mn-ea"/>
                        </a:rPr>
                        <a:t>0.8502</a:t>
                      </a:r>
                      <a:endParaRPr lang="zh-CN" altLang="en-US" b="1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流程图: 可选过程 6"/>
          <p:cNvSpPr/>
          <p:nvPr/>
        </p:nvSpPr>
        <p:spPr>
          <a:xfrm>
            <a:off x="3258820" y="2665095"/>
            <a:ext cx="914400" cy="611505"/>
          </a:xfrm>
          <a:prstGeom prst="flowChartAlternateProcess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59455" y="2675255"/>
          <a:ext cx="913765" cy="636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228600" imgH="228600" progId="Equation.KSEE3">
                  <p:embed/>
                </p:oleObj>
              </mc:Choice>
              <mc:Fallback>
                <p:oleObj name="" r:id="rId1" imgW="2286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59455" y="2675255"/>
                        <a:ext cx="913765" cy="636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406775" y="3472815"/>
            <a:ext cx="6788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x9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4239895" y="2773045"/>
            <a:ext cx="363855" cy="426720"/>
          </a:xfrm>
          <a:prstGeom prst="rightArrow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流程图: 可选过程 10"/>
          <p:cNvSpPr/>
          <p:nvPr/>
        </p:nvSpPr>
        <p:spPr>
          <a:xfrm>
            <a:off x="4657090" y="2659380"/>
            <a:ext cx="914400" cy="611505"/>
          </a:xfrm>
          <a:prstGeom prst="flowChartAlternateProcess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32325" y="2669540"/>
          <a:ext cx="964565" cy="636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241300" imgH="228600" progId="Equation.KSEE3">
                  <p:embed/>
                </p:oleObj>
              </mc:Choice>
              <mc:Fallback>
                <p:oleObj name="" r:id="rId3" imgW="2413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32325" y="2669540"/>
                        <a:ext cx="964565" cy="636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4805045" y="3467100"/>
            <a:ext cx="6788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x7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5638165" y="2767330"/>
            <a:ext cx="363855" cy="426720"/>
          </a:xfrm>
          <a:prstGeom prst="rightArrow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流程图: 可选过程 14"/>
          <p:cNvSpPr/>
          <p:nvPr/>
        </p:nvSpPr>
        <p:spPr>
          <a:xfrm>
            <a:off x="6144895" y="2652395"/>
            <a:ext cx="914400" cy="611505"/>
          </a:xfrm>
          <a:prstGeom prst="flowChartAlternateProcess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20130" y="2662555"/>
          <a:ext cx="964565" cy="636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5" imgW="241300" imgH="228600" progId="Equation.KSEE3">
                  <p:embed/>
                </p:oleObj>
              </mc:Choice>
              <mc:Fallback>
                <p:oleObj name="" r:id="rId5" imgW="2413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20130" y="2662555"/>
                        <a:ext cx="964565" cy="636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6292850" y="3460115"/>
            <a:ext cx="6788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x5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7125970" y="2760345"/>
            <a:ext cx="363855" cy="426720"/>
          </a:xfrm>
          <a:prstGeom prst="rightArrow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流程图: 可选过程 19"/>
          <p:cNvSpPr/>
          <p:nvPr/>
        </p:nvSpPr>
        <p:spPr>
          <a:xfrm>
            <a:off x="7543165" y="2646680"/>
            <a:ext cx="914400" cy="611505"/>
          </a:xfrm>
          <a:prstGeom prst="flowChartAlternateProcess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38085" y="2656840"/>
          <a:ext cx="909320" cy="636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7" imgW="279400" imgH="228600" progId="Equation.KSEE3">
                  <p:embed/>
                </p:oleObj>
              </mc:Choice>
              <mc:Fallback>
                <p:oleObj name="" r:id="rId7" imgW="2794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38085" y="2656840"/>
                        <a:ext cx="909320" cy="636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7691120" y="3454400"/>
            <a:ext cx="6788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x3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8524240" y="2754630"/>
            <a:ext cx="363855" cy="426720"/>
          </a:xfrm>
          <a:prstGeom prst="rightArrow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9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0955" y="1133475"/>
            <a:ext cx="1447800" cy="2635250"/>
          </a:xfrm>
          <a:prstGeom prst="rect">
            <a:avLst/>
          </a:prstGeom>
        </p:spPr>
      </p:pic>
      <p:sp>
        <p:nvSpPr>
          <p:cNvPr id="5" name="流程图: 可选过程 4"/>
          <p:cNvSpPr/>
          <p:nvPr/>
        </p:nvSpPr>
        <p:spPr>
          <a:xfrm>
            <a:off x="4785360" y="1332230"/>
            <a:ext cx="3114040" cy="2529840"/>
          </a:xfrm>
          <a:prstGeom prst="flowChartAlternateProcess">
            <a:avLst/>
          </a:prstGeom>
          <a:solidFill>
            <a:srgbClr val="C8C8C8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643630" y="1851660"/>
            <a:ext cx="1423035" cy="13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820795" y="1609725"/>
            <a:ext cx="963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mask</a:t>
            </a:r>
            <a:endParaRPr lang="en-US" altLang="zh-CN" sz="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流程图: 可选过程 7"/>
          <p:cNvSpPr/>
          <p:nvPr/>
        </p:nvSpPr>
        <p:spPr>
          <a:xfrm>
            <a:off x="5106670" y="1598930"/>
            <a:ext cx="462915" cy="198882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820795" y="2169795"/>
            <a:ext cx="9639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image features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3644900" y="2439670"/>
            <a:ext cx="1423035" cy="13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547870" y="2449830"/>
            <a:ext cx="6985" cy="2514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4548505" y="2694305"/>
            <a:ext cx="495300" cy="8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947795" y="2952115"/>
            <a:ext cx="963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query features</a:t>
            </a:r>
            <a:endParaRPr lang="en-US" altLang="zh-CN" sz="8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3651885" y="3138170"/>
            <a:ext cx="1423035" cy="13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718685" y="3160395"/>
            <a:ext cx="3873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Q</a:t>
            </a:r>
            <a:endParaRPr lang="en-US" altLang="zh-CN" sz="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692015" y="2714625"/>
            <a:ext cx="3873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V</a:t>
            </a:r>
            <a:endParaRPr lang="en-US" altLang="zh-CN" sz="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685030" y="2442210"/>
            <a:ext cx="3873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K</a:t>
            </a:r>
            <a:endParaRPr lang="en-US" altLang="zh-CN" sz="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155565" y="1609725"/>
            <a:ext cx="353695" cy="1978025"/>
          </a:xfrm>
          <a:prstGeom prst="rect">
            <a:avLst/>
          </a:prstGeom>
          <a:noFill/>
        </p:spPr>
        <p:txBody>
          <a:bodyPr vert="mongolianVert" wrap="square" rtlCol="0" anchor="ctr" anchorCtr="0">
            <a:noAutofit/>
          </a:bodyPr>
          <a:p>
            <a:pPr algn="ctr"/>
            <a:r>
              <a:rPr lang="en-US" altLang="zh-CN"/>
              <a:t>masked attention</a:t>
            </a:r>
            <a:endParaRPr lang="en-US" altLang="zh-CN"/>
          </a:p>
        </p:txBody>
      </p:sp>
      <p:sp>
        <p:nvSpPr>
          <p:cNvPr id="21" name="流程图: 可选过程 20"/>
          <p:cNvSpPr/>
          <p:nvPr/>
        </p:nvSpPr>
        <p:spPr>
          <a:xfrm>
            <a:off x="6113780" y="1614170"/>
            <a:ext cx="462915" cy="198882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6583680" y="2537460"/>
            <a:ext cx="531495" cy="19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5583555" y="2546985"/>
            <a:ext cx="534035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162675" y="1610995"/>
            <a:ext cx="353695" cy="1978025"/>
          </a:xfrm>
          <a:prstGeom prst="rect">
            <a:avLst/>
          </a:prstGeom>
          <a:noFill/>
        </p:spPr>
        <p:txBody>
          <a:bodyPr vert="mongolianVert" wrap="square" rtlCol="0" anchor="ctr" anchorCtr="0">
            <a:noAutofit/>
          </a:bodyPr>
          <a:p>
            <a:pPr algn="ctr"/>
            <a:r>
              <a:rPr lang="en-US" altLang="zh-CN"/>
              <a:t>self-attention</a:t>
            </a:r>
            <a:endParaRPr lang="en-US" altLang="zh-CN"/>
          </a:p>
        </p:txBody>
      </p:sp>
      <p:sp>
        <p:nvSpPr>
          <p:cNvPr id="26" name="流程图: 可选过程 25"/>
          <p:cNvSpPr/>
          <p:nvPr/>
        </p:nvSpPr>
        <p:spPr>
          <a:xfrm>
            <a:off x="7120890" y="1643380"/>
            <a:ext cx="462915" cy="198882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7590790" y="2553970"/>
            <a:ext cx="1016000" cy="12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169785" y="1640205"/>
            <a:ext cx="353695" cy="1978025"/>
          </a:xfrm>
          <a:prstGeom prst="rect">
            <a:avLst/>
          </a:prstGeom>
          <a:noFill/>
        </p:spPr>
        <p:txBody>
          <a:bodyPr vert="mongolianVert" wrap="square" rtlCol="0" anchor="ctr" anchorCtr="0">
            <a:noAutofit/>
          </a:bodyPr>
          <a:p>
            <a:pPr algn="ctr"/>
            <a:r>
              <a:rPr lang="en-US" altLang="zh-CN"/>
              <a:t>FFN</a:t>
            </a:r>
            <a:endParaRPr lang="en-US" altLang="zh-CN"/>
          </a:p>
        </p:txBody>
      </p:sp>
      <p:cxnSp>
        <p:nvCxnSpPr>
          <p:cNvPr id="30" name="直接连接符 29"/>
          <p:cNvCxnSpPr/>
          <p:nvPr/>
        </p:nvCxnSpPr>
        <p:spPr>
          <a:xfrm>
            <a:off x="8184515" y="2576195"/>
            <a:ext cx="7620" cy="15557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4547870" y="4124325"/>
            <a:ext cx="3636010" cy="15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 flipV="1">
            <a:off x="4540250" y="3161665"/>
            <a:ext cx="7620" cy="977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0" name="图片 1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2245" y="436880"/>
            <a:ext cx="1168400" cy="177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圆角矩形 3"/>
          <p:cNvSpPr/>
          <p:nvPr/>
        </p:nvSpPr>
        <p:spPr>
          <a:xfrm>
            <a:off x="2992120" y="2561590"/>
            <a:ext cx="735965" cy="13366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2486025" y="3016250"/>
            <a:ext cx="496570" cy="698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495550" y="2691130"/>
            <a:ext cx="496570" cy="3244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/>
              <a:t>Q</a:t>
            </a:r>
            <a:endParaRPr lang="en-US" altLang="zh-CN"/>
          </a:p>
        </p:txBody>
      </p:sp>
      <p:cxnSp>
        <p:nvCxnSpPr>
          <p:cNvPr id="7" name="直接箭头连接符 6"/>
          <p:cNvCxnSpPr/>
          <p:nvPr/>
        </p:nvCxnSpPr>
        <p:spPr>
          <a:xfrm>
            <a:off x="2471420" y="3495040"/>
            <a:ext cx="526415" cy="444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503805" y="3193415"/>
            <a:ext cx="496570" cy="2984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/>
              <a:t>K</a:t>
            </a:r>
            <a:endParaRPr lang="en-US" altLang="zh-CN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2444115" y="4048125"/>
            <a:ext cx="4818380" cy="952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519045" y="3739515"/>
            <a:ext cx="459740" cy="2984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/>
              <a:t>V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2992120" y="2562225"/>
            <a:ext cx="735330" cy="13360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</a:rPr>
              <a:t>矩阵相乘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282180" y="2835275"/>
            <a:ext cx="735965" cy="13366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282180" y="2835910"/>
            <a:ext cx="735330" cy="13360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</a:rPr>
              <a:t>矩阵相乘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060190" y="2560955"/>
            <a:ext cx="735965" cy="133667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060825" y="2562225"/>
            <a:ext cx="735330" cy="13360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</a:rPr>
              <a:t>缩放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" name="直接箭头连接符 16"/>
          <p:cNvCxnSpPr>
            <a:stCxn id="12" idx="3"/>
            <a:endCxn id="16" idx="1"/>
          </p:cNvCxnSpPr>
          <p:nvPr/>
        </p:nvCxnSpPr>
        <p:spPr>
          <a:xfrm>
            <a:off x="3727450" y="3230245"/>
            <a:ext cx="333375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5123180" y="2555240"/>
            <a:ext cx="735965" cy="133667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129530" y="2555240"/>
            <a:ext cx="735330" cy="13360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</a:rPr>
              <a:t>掩码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</a:rPr>
              <a:t>可选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1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0" name="直接箭头连接符 19"/>
          <p:cNvCxnSpPr>
            <a:endCxn id="19" idx="1"/>
          </p:cNvCxnSpPr>
          <p:nvPr/>
        </p:nvCxnSpPr>
        <p:spPr>
          <a:xfrm>
            <a:off x="4796155" y="3223260"/>
            <a:ext cx="333375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6186170" y="2563495"/>
            <a:ext cx="735965" cy="133667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192520" y="2563495"/>
            <a:ext cx="735330" cy="13360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</a:rPr>
              <a:t>SoftMax</a:t>
            </a:r>
            <a:endParaRPr lang="en-US" altLang="zh-CN" sz="1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3" name="直接箭头连接符 22"/>
          <p:cNvCxnSpPr>
            <a:endCxn id="22" idx="1"/>
          </p:cNvCxnSpPr>
          <p:nvPr/>
        </p:nvCxnSpPr>
        <p:spPr>
          <a:xfrm>
            <a:off x="5859145" y="3231515"/>
            <a:ext cx="333375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6929120" y="3239770"/>
            <a:ext cx="333375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120265" y="2961640"/>
            <a:ext cx="1225550" cy="91440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4" name="图片 8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1198" y="234315"/>
            <a:ext cx="4558665" cy="19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2120265" y="2961640"/>
            <a:ext cx="1224915" cy="914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zh-CN" altLang="en-US" sz="1400">
                <a:ln w="12700" cmpd="sng">
                  <a:noFill/>
                  <a:prstDash val="solid"/>
                </a:ln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深度卷积神经网络</a:t>
            </a:r>
            <a:endParaRPr lang="zh-CN" altLang="en-US" sz="1400">
              <a:ln w="12700" cmpd="sng">
                <a:noFill/>
                <a:prstDash val="solid"/>
              </a:ln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394075" y="3413125"/>
            <a:ext cx="187325" cy="5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637280" y="2955925"/>
            <a:ext cx="1225550" cy="91440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37280" y="2955925"/>
            <a:ext cx="1224915" cy="914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zh-CN" altLang="en-US" sz="1400">
                <a:ln w="12700" cmpd="sng">
                  <a:noFill/>
                  <a:prstDash val="solid"/>
                </a:ln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粗略的特征图</a:t>
            </a:r>
            <a:endParaRPr lang="zh-CN" altLang="en-US" sz="1400">
              <a:ln w="12700" cmpd="sng">
                <a:noFill/>
                <a:prstDash val="solid"/>
              </a:ln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4214495" y="3939540"/>
            <a:ext cx="6985" cy="3035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1251585" y="3420110"/>
            <a:ext cx="779145" cy="82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148080" y="3086100"/>
            <a:ext cx="924560" cy="32131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zh-CN" altLang="en-US" sz="1400">
                <a:ln w="12700" cmpd="sng">
                  <a:noFill/>
                  <a:prstDash val="solid"/>
                </a:ln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输入图像</a:t>
            </a:r>
            <a:endParaRPr lang="zh-CN" altLang="en-US" sz="1400">
              <a:ln w="12700" cmpd="sng">
                <a:noFill/>
                <a:prstDash val="solid"/>
              </a:ln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31565" y="4298315"/>
            <a:ext cx="1225550" cy="91440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631565" y="4298315"/>
            <a:ext cx="1224915" cy="914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zh-CN" altLang="en-US" sz="1400">
                <a:ln w="12700" cmpd="sng">
                  <a:noFill/>
                  <a:prstDash val="solid"/>
                </a:ln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双线性插值</a:t>
            </a:r>
            <a:endParaRPr lang="zh-CN" altLang="en-US" sz="1400">
              <a:ln w="12700" cmpd="sng">
                <a:noFill/>
                <a:prstDash val="solid"/>
              </a:ln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3354070" y="4732020"/>
            <a:ext cx="229235" cy="69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089150" y="4313555"/>
            <a:ext cx="1225550" cy="91440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089150" y="4313555"/>
            <a:ext cx="1224915" cy="914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zh-CN" altLang="en-US" sz="1400">
                <a:ln w="12700" cmpd="sng">
                  <a:noFill/>
                  <a:prstDash val="solid"/>
                </a:ln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双线性插值</a:t>
            </a:r>
            <a:endParaRPr lang="zh-CN" altLang="en-US" sz="1400">
              <a:ln w="12700" cmpd="sng">
                <a:noFill/>
                <a:prstDash val="solid"/>
              </a:ln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1251585" y="4754245"/>
            <a:ext cx="7893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177290" y="4386580"/>
            <a:ext cx="924560" cy="32131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zh-CN" altLang="en-US" sz="1400">
                <a:ln w="12700" cmpd="sng">
                  <a:noFill/>
                  <a:prstDash val="solid"/>
                </a:ln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输出掩码</a:t>
            </a:r>
            <a:endParaRPr lang="zh-CN" altLang="en-US" sz="1400">
              <a:ln w="12700" cmpd="sng">
                <a:noFill/>
                <a:prstDash val="solid"/>
              </a:ln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5" name="图片 7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9355" y="381635"/>
            <a:ext cx="4540250" cy="173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直接箭头连接符 3"/>
          <p:cNvCxnSpPr/>
          <p:nvPr/>
        </p:nvCxnSpPr>
        <p:spPr>
          <a:xfrm flipV="1">
            <a:off x="2547620" y="4020820"/>
            <a:ext cx="785495" cy="76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81618" y="3708400"/>
          <a:ext cx="316865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316865" imgH="241300" progId="Equation.KSEE3">
                  <p:embed/>
                </p:oleObj>
              </mc:Choice>
              <mc:Fallback>
                <p:oleObj name="" r:id="rId2" imgW="3168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81618" y="3708400"/>
                        <a:ext cx="316865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箭头连接符 5"/>
          <p:cNvCxnSpPr/>
          <p:nvPr>
            <p:custDataLst>
              <p:tags r:id="rId4"/>
            </p:custDataLst>
          </p:nvPr>
        </p:nvCxnSpPr>
        <p:spPr>
          <a:xfrm>
            <a:off x="3362325" y="3724275"/>
            <a:ext cx="3111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347720" y="2969260"/>
            <a:ext cx="7620" cy="1769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>
            <p:custDataLst>
              <p:tags r:id="rId5"/>
            </p:custDataLst>
          </p:nvPr>
        </p:nvCxnSpPr>
        <p:spPr>
          <a:xfrm>
            <a:off x="3363595" y="4731385"/>
            <a:ext cx="3111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3729355" y="3371850"/>
            <a:ext cx="2714625" cy="89217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3776980" y="3140710"/>
            <a:ext cx="849630" cy="2889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SPSA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2" name="直接箭头连接符 11"/>
          <p:cNvCxnSpPr/>
          <p:nvPr>
            <p:custDataLst>
              <p:tags r:id="rId8"/>
            </p:custDataLst>
          </p:nvPr>
        </p:nvCxnSpPr>
        <p:spPr>
          <a:xfrm>
            <a:off x="3915410" y="3641725"/>
            <a:ext cx="3111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9"/>
            </p:custDataLst>
          </p:nvPr>
        </p:nvCxnSpPr>
        <p:spPr>
          <a:xfrm>
            <a:off x="4036695" y="3635375"/>
            <a:ext cx="0" cy="31877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>
            <p:custDataLst>
              <p:tags r:id="rId10"/>
            </p:custDataLst>
          </p:nvPr>
        </p:nvCxnSpPr>
        <p:spPr>
          <a:xfrm>
            <a:off x="4027170" y="3949065"/>
            <a:ext cx="1586865" cy="5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>
            <p:custDataLst>
              <p:tags r:id="rId11"/>
            </p:custDataLst>
          </p:nvPr>
        </p:nvSpPr>
        <p:spPr>
          <a:xfrm>
            <a:off x="4265295" y="3441065"/>
            <a:ext cx="957580" cy="3524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>
            <p:custDataLst>
              <p:tags r:id="rId12"/>
            </p:custDataLst>
          </p:nvPr>
        </p:nvSpPr>
        <p:spPr>
          <a:xfrm>
            <a:off x="4265295" y="3441065"/>
            <a:ext cx="957580" cy="3454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条纹池化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" name="直接箭头连接符 16"/>
          <p:cNvCxnSpPr/>
          <p:nvPr>
            <p:custDataLst>
              <p:tags r:id="rId13"/>
            </p:custDataLst>
          </p:nvPr>
        </p:nvCxnSpPr>
        <p:spPr>
          <a:xfrm>
            <a:off x="5278755" y="3642995"/>
            <a:ext cx="3111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>
            <p:custDataLst>
              <p:tags r:id="rId14"/>
            </p:custDataLst>
          </p:nvPr>
        </p:nvSpPr>
        <p:spPr>
          <a:xfrm>
            <a:off x="5589905" y="3429635"/>
            <a:ext cx="684530" cy="7677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15"/>
            </p:custDataLst>
          </p:nvPr>
        </p:nvSpPr>
        <p:spPr>
          <a:xfrm>
            <a:off x="5607050" y="3441065"/>
            <a:ext cx="672465" cy="7569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zh-CN" altLang="en-US" sz="1200"/>
              <a:t>点积注意力</a:t>
            </a:r>
            <a:endParaRPr lang="zh-CN" altLang="en-US" sz="1200"/>
          </a:p>
        </p:txBody>
      </p:sp>
      <p:sp>
        <p:nvSpPr>
          <p:cNvPr id="20" name="矩形 19"/>
          <p:cNvSpPr/>
          <p:nvPr>
            <p:custDataLst>
              <p:tags r:id="rId16"/>
            </p:custDataLst>
          </p:nvPr>
        </p:nvSpPr>
        <p:spPr>
          <a:xfrm>
            <a:off x="3716655" y="4518660"/>
            <a:ext cx="2714625" cy="89217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>
            <p:custDataLst>
              <p:tags r:id="rId17"/>
            </p:custDataLst>
          </p:nvPr>
        </p:nvSpPr>
        <p:spPr>
          <a:xfrm>
            <a:off x="3764280" y="4287520"/>
            <a:ext cx="849630" cy="2889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PPSA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2" name="直接箭头连接符 21"/>
          <p:cNvCxnSpPr/>
          <p:nvPr>
            <p:custDataLst>
              <p:tags r:id="rId18"/>
            </p:custDataLst>
          </p:nvPr>
        </p:nvCxnSpPr>
        <p:spPr>
          <a:xfrm>
            <a:off x="3902710" y="4788535"/>
            <a:ext cx="3111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19"/>
            </p:custDataLst>
          </p:nvPr>
        </p:nvCxnSpPr>
        <p:spPr>
          <a:xfrm>
            <a:off x="4023995" y="4782185"/>
            <a:ext cx="0" cy="31877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>
            <p:custDataLst>
              <p:tags r:id="rId20"/>
            </p:custDataLst>
          </p:nvPr>
        </p:nvCxnSpPr>
        <p:spPr>
          <a:xfrm>
            <a:off x="4014470" y="5095875"/>
            <a:ext cx="1586865" cy="5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>
            <p:custDataLst>
              <p:tags r:id="rId21"/>
            </p:custDataLst>
          </p:nvPr>
        </p:nvSpPr>
        <p:spPr>
          <a:xfrm>
            <a:off x="4252595" y="4587875"/>
            <a:ext cx="957580" cy="3524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>
            <p:custDataLst>
              <p:tags r:id="rId22"/>
            </p:custDataLst>
          </p:nvPr>
        </p:nvSpPr>
        <p:spPr>
          <a:xfrm>
            <a:off x="4252595" y="4587875"/>
            <a:ext cx="957580" cy="3454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条纹池化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/>
          <p:nvPr>
            <p:custDataLst>
              <p:tags r:id="rId23"/>
            </p:custDataLst>
          </p:nvPr>
        </p:nvCxnSpPr>
        <p:spPr>
          <a:xfrm>
            <a:off x="5266055" y="4789805"/>
            <a:ext cx="3111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>
            <p:custDataLst>
              <p:tags r:id="rId24"/>
            </p:custDataLst>
          </p:nvPr>
        </p:nvSpPr>
        <p:spPr>
          <a:xfrm>
            <a:off x="5577205" y="4576445"/>
            <a:ext cx="684530" cy="7677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>
            <p:custDataLst>
              <p:tags r:id="rId25"/>
            </p:custDataLst>
          </p:nvPr>
        </p:nvSpPr>
        <p:spPr>
          <a:xfrm>
            <a:off x="5594350" y="4587875"/>
            <a:ext cx="672465" cy="7569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zh-CN" altLang="en-US" sz="1200"/>
              <a:t>点积注意力</a:t>
            </a:r>
            <a:endParaRPr lang="zh-CN" altLang="en-US" sz="1200"/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3347720" y="2961640"/>
            <a:ext cx="3955415" cy="14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36" idx="1"/>
          </p:cNvCxnSpPr>
          <p:nvPr>
            <p:custDataLst>
              <p:tags r:id="rId26"/>
            </p:custDataLst>
          </p:nvPr>
        </p:nvCxnSpPr>
        <p:spPr>
          <a:xfrm flipV="1">
            <a:off x="6436360" y="3738880"/>
            <a:ext cx="227330" cy="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>
            <p:custDataLst>
              <p:tags r:id="rId27"/>
            </p:custDataLst>
          </p:nvPr>
        </p:nvCxnSpPr>
        <p:spPr>
          <a:xfrm flipV="1">
            <a:off x="6431280" y="4932045"/>
            <a:ext cx="649605" cy="82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42481" y="4789805"/>
          <a:ext cx="330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8" imgW="330200" imgH="241300" progId="Equation.KSEE3">
                  <p:embed/>
                </p:oleObj>
              </mc:Choice>
              <mc:Fallback>
                <p:oleObj name="" r:id="rId28" imgW="3302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7142481" y="4789805"/>
                        <a:ext cx="330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直接箭头连接符 33"/>
          <p:cNvCxnSpPr/>
          <p:nvPr>
            <p:custDataLst>
              <p:tags r:id="rId30"/>
            </p:custDataLst>
          </p:nvPr>
        </p:nvCxnSpPr>
        <p:spPr>
          <a:xfrm flipV="1">
            <a:off x="6769735" y="3843020"/>
            <a:ext cx="7620" cy="10515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6658610" y="3642995"/>
            <a:ext cx="211455" cy="1860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663690" y="3651250"/>
            <a:ext cx="204470" cy="1746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en-US"/>
              <a:t>×</a:t>
            </a:r>
            <a:endParaRPr lang="en-US" altLang="en-US"/>
          </a:p>
        </p:txBody>
      </p:sp>
      <p:cxnSp>
        <p:nvCxnSpPr>
          <p:cNvPr id="37" name="直接箭头连接符 36"/>
          <p:cNvCxnSpPr/>
          <p:nvPr>
            <p:custDataLst>
              <p:tags r:id="rId31"/>
            </p:custDataLst>
          </p:nvPr>
        </p:nvCxnSpPr>
        <p:spPr>
          <a:xfrm flipV="1">
            <a:off x="6898640" y="3726180"/>
            <a:ext cx="227330" cy="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7204710" y="3637280"/>
            <a:ext cx="211455" cy="1860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7209790" y="3645535"/>
            <a:ext cx="204470" cy="1746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en-US"/>
              <a:t>+</a:t>
            </a:r>
            <a:endParaRPr lang="en-US" altLang="en-US"/>
          </a:p>
        </p:txBody>
      </p:sp>
      <p:graphicFrame>
        <p:nvGraphicFramePr>
          <p:cNvPr id="40" name="对象 3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19696" y="3642995"/>
          <a:ext cx="381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" name="" r:id="rId32" imgW="381000" imgH="241300" progId="Equation.KSEE3">
                  <p:embed/>
                </p:oleObj>
              </mc:Choice>
              <mc:Fallback>
                <p:oleObj name="" r:id="rId32" imgW="3810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7719696" y="3642995"/>
                        <a:ext cx="381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直接箭头连接符 41"/>
          <p:cNvCxnSpPr/>
          <p:nvPr>
            <p:custDataLst>
              <p:tags r:id="rId34"/>
            </p:custDataLst>
          </p:nvPr>
        </p:nvCxnSpPr>
        <p:spPr>
          <a:xfrm flipV="1">
            <a:off x="7451725" y="3734435"/>
            <a:ext cx="227330" cy="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>
            <p:custDataLst>
              <p:tags r:id="rId35"/>
            </p:custDataLst>
          </p:nvPr>
        </p:nvCxnSpPr>
        <p:spPr>
          <a:xfrm>
            <a:off x="7303135" y="2954020"/>
            <a:ext cx="14605" cy="6813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3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41905" y="2948305"/>
            <a:ext cx="1296035" cy="9378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p>
            <a:pPr algn="ctr"/>
            <a:r>
              <a:rPr lang="zh-CN" altLang="en-US"/>
              <a:t>骨干网络</a:t>
            </a:r>
            <a:endParaRPr lang="zh-CN" altLang="en-US"/>
          </a:p>
        </p:txBody>
      </p:sp>
      <p:cxnSp>
        <p:nvCxnSpPr>
          <p:cNvPr id="6" name="直接箭头连接符 5"/>
          <p:cNvCxnSpPr>
            <a:stCxn id="5" idx="3"/>
          </p:cNvCxnSpPr>
          <p:nvPr/>
        </p:nvCxnSpPr>
        <p:spPr>
          <a:xfrm>
            <a:off x="3837940" y="3417570"/>
            <a:ext cx="448945" cy="69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梯形 6"/>
          <p:cNvSpPr/>
          <p:nvPr/>
        </p:nvSpPr>
        <p:spPr>
          <a:xfrm rot="16200000">
            <a:off x="4325620" y="2475865"/>
            <a:ext cx="1671320" cy="1778000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 rot="840000">
            <a:off x="4350385" y="3970655"/>
            <a:ext cx="1565910" cy="3175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zh-CN" altLang="en-US" sz="1200"/>
              <a:t>级联型像素编码器</a:t>
            </a:r>
            <a:endParaRPr lang="zh-CN" altLang="en-US" sz="1200"/>
          </a:p>
        </p:txBody>
      </p:sp>
      <p:sp>
        <p:nvSpPr>
          <p:cNvPr id="10" name="平行四边形 9"/>
          <p:cNvSpPr/>
          <p:nvPr/>
        </p:nvSpPr>
        <p:spPr>
          <a:xfrm rot="16200000">
            <a:off x="4224655" y="3311525"/>
            <a:ext cx="499110" cy="144145"/>
          </a:xfrm>
          <a:prstGeom prst="parallelogram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/>
        </p:nvSpPr>
        <p:spPr>
          <a:xfrm rot="16200000">
            <a:off x="4547870" y="3282950"/>
            <a:ext cx="662940" cy="230505"/>
          </a:xfrm>
          <a:prstGeom prst="parallelogram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 rot="16200000">
            <a:off x="4896485" y="3284855"/>
            <a:ext cx="817245" cy="272415"/>
          </a:xfrm>
          <a:prstGeom prst="parallelogram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 rot="16200000">
            <a:off x="5265420" y="3270885"/>
            <a:ext cx="998220" cy="331470"/>
          </a:xfrm>
          <a:prstGeom prst="parallelogram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086225" y="1247775"/>
            <a:ext cx="1964690" cy="11156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p>
            <a:pPr algn="ctr"/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4394200" y="1699895"/>
            <a:ext cx="200660" cy="28003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92980" y="1699895"/>
            <a:ext cx="200660" cy="28003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191760" y="1699895"/>
            <a:ext cx="200660" cy="28003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664200" y="1699895"/>
            <a:ext cx="200660" cy="28003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endCxn id="15" idx="2"/>
          </p:cNvCxnSpPr>
          <p:nvPr/>
        </p:nvCxnSpPr>
        <p:spPr>
          <a:xfrm flipV="1">
            <a:off x="4494530" y="1979930"/>
            <a:ext cx="0" cy="11722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6" idx="2"/>
          </p:cNvCxnSpPr>
          <p:nvPr/>
        </p:nvCxnSpPr>
        <p:spPr>
          <a:xfrm flipH="1" flipV="1">
            <a:off x="4893310" y="1979930"/>
            <a:ext cx="2540" cy="11150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2"/>
            <a:endCxn id="17" idx="2"/>
          </p:cNvCxnSpPr>
          <p:nvPr/>
        </p:nvCxnSpPr>
        <p:spPr>
          <a:xfrm flipH="1" flipV="1">
            <a:off x="5292090" y="1979930"/>
            <a:ext cx="13335" cy="1066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3" idx="2"/>
            <a:endCxn id="18" idx="2"/>
          </p:cNvCxnSpPr>
          <p:nvPr/>
        </p:nvCxnSpPr>
        <p:spPr>
          <a:xfrm flipV="1">
            <a:off x="5764530" y="1979930"/>
            <a:ext cx="0" cy="9988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3637915" y="1850390"/>
            <a:ext cx="761365" cy="10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3"/>
            <a:endCxn id="16" idx="1"/>
          </p:cNvCxnSpPr>
          <p:nvPr/>
        </p:nvCxnSpPr>
        <p:spPr>
          <a:xfrm>
            <a:off x="4594860" y="1840230"/>
            <a:ext cx="1981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6" idx="3"/>
            <a:endCxn id="17" idx="1"/>
          </p:cNvCxnSpPr>
          <p:nvPr/>
        </p:nvCxnSpPr>
        <p:spPr>
          <a:xfrm>
            <a:off x="4993640" y="1840230"/>
            <a:ext cx="1981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8" idx="1"/>
          </p:cNvCxnSpPr>
          <p:nvPr/>
        </p:nvCxnSpPr>
        <p:spPr>
          <a:xfrm flipV="1">
            <a:off x="5382260" y="1840230"/>
            <a:ext cx="281940" cy="5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508375" y="1550670"/>
            <a:ext cx="687705" cy="2889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/>
              <a:t>查询</a:t>
            </a:r>
            <a:endParaRPr lang="zh-CN" altLang="en-US" sz="1200"/>
          </a:p>
        </p:txBody>
      </p:sp>
      <p:cxnSp>
        <p:nvCxnSpPr>
          <p:cNvPr id="28" name="直接箭头连接符 27"/>
          <p:cNvCxnSpPr>
            <a:stCxn id="18" idx="3"/>
          </p:cNvCxnSpPr>
          <p:nvPr/>
        </p:nvCxnSpPr>
        <p:spPr>
          <a:xfrm>
            <a:off x="5864860" y="1840230"/>
            <a:ext cx="570230" cy="12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431280" y="1370330"/>
            <a:ext cx="2557780" cy="993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p>
            <a:pPr algn="ctr"/>
            <a:r>
              <a:rPr lang="zh-CN" altLang="en-US"/>
              <a:t>掩码解码器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431280" y="3215640"/>
            <a:ext cx="2557780" cy="7302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p>
            <a:pPr algn="ctr"/>
            <a:r>
              <a:rPr lang="zh-CN" altLang="en-US"/>
              <a:t>提示编码器</a:t>
            </a:r>
            <a:endParaRPr lang="zh-CN" altLang="en-US"/>
          </a:p>
        </p:txBody>
      </p:sp>
      <p:cxnSp>
        <p:nvCxnSpPr>
          <p:cNvPr id="31" name="直接箭头连接符 30"/>
          <p:cNvCxnSpPr>
            <a:stCxn id="30" idx="0"/>
            <a:endCxn id="29" idx="2"/>
          </p:cNvCxnSpPr>
          <p:nvPr/>
        </p:nvCxnSpPr>
        <p:spPr>
          <a:xfrm flipV="1">
            <a:off x="7710170" y="2363470"/>
            <a:ext cx="0" cy="8521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443345" y="4639945"/>
            <a:ext cx="2557780" cy="7302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p>
            <a:pPr algn="ctr"/>
            <a:r>
              <a:rPr lang="zh-CN" altLang="en-US"/>
              <a:t>辅助模块</a:t>
            </a:r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9002395" y="1845945"/>
            <a:ext cx="6870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6766560" y="3949700"/>
            <a:ext cx="7620" cy="7137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7705725" y="3926205"/>
            <a:ext cx="7620" cy="7137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8545830" y="3926205"/>
            <a:ext cx="7620" cy="7137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 rot="5400000">
            <a:off x="6554470" y="4118610"/>
            <a:ext cx="712470" cy="247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200"/>
              <a:t>点</a:t>
            </a:r>
            <a:r>
              <a:rPr lang="zh-CN" altLang="en-US" sz="1000"/>
              <a:t>提示</a:t>
            </a:r>
            <a:endParaRPr lang="zh-CN" altLang="en-US" sz="1000"/>
          </a:p>
        </p:txBody>
      </p:sp>
      <p:sp>
        <p:nvSpPr>
          <p:cNvPr id="38" name="文本框 37"/>
          <p:cNvSpPr txBox="1"/>
          <p:nvPr/>
        </p:nvSpPr>
        <p:spPr>
          <a:xfrm rot="5400000">
            <a:off x="7469505" y="4173220"/>
            <a:ext cx="712470" cy="248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200"/>
              <a:t>框提示</a:t>
            </a:r>
            <a:endParaRPr lang="zh-CN" altLang="en-US" sz="1200"/>
          </a:p>
        </p:txBody>
      </p:sp>
      <p:sp>
        <p:nvSpPr>
          <p:cNvPr id="39" name="文本框 38"/>
          <p:cNvSpPr txBox="1"/>
          <p:nvPr/>
        </p:nvSpPr>
        <p:spPr>
          <a:xfrm rot="5400000">
            <a:off x="8332470" y="4159885"/>
            <a:ext cx="707390" cy="2800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/>
              <a:t>掩码提示</a:t>
            </a:r>
            <a:endParaRPr lang="zh-CN" altLang="en-US" sz="1000"/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2104390" y="3471545"/>
            <a:ext cx="433070" cy="76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2104390" y="3479165"/>
            <a:ext cx="7620" cy="1550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2104390" y="4999990"/>
            <a:ext cx="490855" cy="15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3" name="图片 42" descr="00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5245" y="4172585"/>
            <a:ext cx="2105660" cy="1915160"/>
          </a:xfrm>
          <a:prstGeom prst="rect">
            <a:avLst/>
          </a:prstGeom>
        </p:spPr>
      </p:pic>
      <p:cxnSp>
        <p:nvCxnSpPr>
          <p:cNvPr id="47" name="直接箭头连接符 46"/>
          <p:cNvCxnSpPr>
            <a:endCxn id="32" idx="1"/>
          </p:cNvCxnSpPr>
          <p:nvPr/>
        </p:nvCxnSpPr>
        <p:spPr>
          <a:xfrm flipV="1">
            <a:off x="4721860" y="5005070"/>
            <a:ext cx="1721485" cy="9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8" name="图片 47" descr="00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9620" y="993775"/>
            <a:ext cx="1873885" cy="1704975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4154805" y="1313815"/>
            <a:ext cx="1896110" cy="38608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zh-CN" altLang="en-US" sz="1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基于掩码注意力机制的</a:t>
            </a:r>
            <a:r>
              <a:rPr lang="en-US" altLang="zh-CN" sz="1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Transformer </a:t>
            </a:r>
            <a:r>
              <a:rPr lang="zh-CN" altLang="en-US" sz="1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编码器</a:t>
            </a:r>
            <a:endParaRPr lang="zh-CN" altLang="en-US" sz="1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155440" y="2087245"/>
            <a:ext cx="4387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Lx</a:t>
            </a:r>
            <a:endParaRPr lang="en-US" altLang="zh-CN" sz="1200"/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6215" y="4905375"/>
            <a:ext cx="177800" cy="209550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650" y="5688965"/>
            <a:ext cx="177800" cy="209550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8553450" y="5600065"/>
            <a:ext cx="796290" cy="39751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l"/>
            <a:r>
              <a:rPr lang="zh-CN" altLang="en-US" sz="1200"/>
              <a:t>冻结</a:t>
            </a:r>
            <a:endParaRPr lang="zh-CN" altLang="en-US" sz="1200"/>
          </a:p>
        </p:txBody>
      </p:sp>
      <p:sp>
        <p:nvSpPr>
          <p:cNvPr id="2" name="文本框 1"/>
          <p:cNvSpPr txBox="1"/>
          <p:nvPr/>
        </p:nvSpPr>
        <p:spPr>
          <a:xfrm>
            <a:off x="3616325" y="3403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MASK-SAM </a:t>
            </a:r>
            <a:r>
              <a:rPr lang="zh-CN" altLang="en-US"/>
              <a:t>架构图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1" name="图片 7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635" y="57150"/>
            <a:ext cx="4822190" cy="172847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3317875" y="2502535"/>
            <a:ext cx="637540" cy="19284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17875" y="3033395"/>
          <a:ext cx="63690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2" imgW="127000" imgH="139700" progId="Equation.KSEE3">
                  <p:embed/>
                </p:oleObj>
              </mc:Choice>
              <mc:Fallback>
                <p:oleObj name="" r:id="rId2" imgW="127000" imgH="1397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17875" y="3033395"/>
                        <a:ext cx="636905" cy="790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3317875" y="2110105"/>
            <a:ext cx="637540" cy="2730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 anchor="ctr" anchorCtr="0">
            <a:noAutofit/>
          </a:bodyPr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954145" y="3442335"/>
            <a:ext cx="460375" cy="0"/>
          </a:xfrm>
          <a:prstGeom prst="straightConnector1">
            <a:avLst/>
          </a:prstGeom>
          <a:ln w="12700" cmpd="sng">
            <a:solidFill>
              <a:srgbClr val="BEBEBE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梯形 11"/>
          <p:cNvSpPr/>
          <p:nvPr/>
        </p:nvSpPr>
        <p:spPr>
          <a:xfrm rot="5400000">
            <a:off x="3924935" y="2998470"/>
            <a:ext cx="1884045" cy="890905"/>
          </a:xfrm>
          <a:prstGeom prst="trapezoid">
            <a:avLst/>
          </a:prstGeom>
          <a:gradFill>
            <a:gsLst>
              <a:gs pos="50000">
                <a:schemeClr val="accent4"/>
              </a:gs>
              <a:gs pos="0">
                <a:schemeClr val="accent4">
                  <a:lumMod val="25000"/>
                  <a:lumOff val="75000"/>
                </a:schemeClr>
              </a:gs>
              <a:gs pos="100000">
                <a:schemeClr val="accent4">
                  <a:lumMod val="85000"/>
                </a:schemeClr>
              </a:gs>
            </a:gsLst>
            <a:lin ang="5400000" scaled="1"/>
          </a:gradFill>
          <a:ln>
            <a:solidFill>
              <a:srgbClr val="92D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421505" y="2844165"/>
            <a:ext cx="891540" cy="30670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编码层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25010" y="2896870"/>
          <a:ext cx="662940" cy="803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4" imgW="190500" imgH="241300" progId="Equation.KSEE3">
                  <p:embed/>
                </p:oleObj>
              </mc:Choice>
              <mc:Fallback>
                <p:oleObj name="" r:id="rId4" imgW="190500" imgH="2413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25010" y="2896870"/>
                        <a:ext cx="662940" cy="803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接箭头连接符 14"/>
          <p:cNvCxnSpPr/>
          <p:nvPr/>
        </p:nvCxnSpPr>
        <p:spPr>
          <a:xfrm flipV="1">
            <a:off x="5310505" y="3434715"/>
            <a:ext cx="466725" cy="8890"/>
          </a:xfrm>
          <a:prstGeom prst="straightConnector1">
            <a:avLst/>
          </a:prstGeom>
          <a:ln w="12700" cmpd="sng">
            <a:solidFill>
              <a:srgbClr val="BEBEBE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779135" y="3150870"/>
            <a:ext cx="520065" cy="5168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78500" y="3150870"/>
          <a:ext cx="52133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6" imgW="127000" imgH="127000" progId="Equation.KSEE3">
                  <p:embed/>
                </p:oleObj>
              </mc:Choice>
              <mc:Fallback>
                <p:oleObj name="" r:id="rId6" imgW="127000" imgH="1270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78500" y="3150870"/>
                        <a:ext cx="52133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梯形 19"/>
          <p:cNvSpPr/>
          <p:nvPr/>
        </p:nvSpPr>
        <p:spPr>
          <a:xfrm rot="16200000">
            <a:off x="6287135" y="2978785"/>
            <a:ext cx="1884045" cy="890905"/>
          </a:xfrm>
          <a:prstGeom prst="trapezoid">
            <a:avLst/>
          </a:prstGeom>
          <a:gradFill>
            <a:gsLst>
              <a:gs pos="100000">
                <a:schemeClr val="tx1">
                  <a:lumMod val="50000"/>
                  <a:lumOff val="5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0">
                <a:schemeClr val="accent4">
                  <a:lumMod val="25000"/>
                  <a:lumOff val="75000"/>
                </a:schemeClr>
              </a:gs>
              <a:gs pos="100000">
                <a:schemeClr val="accent4">
                  <a:lumMod val="85000"/>
                </a:schemeClr>
              </a:gs>
            </a:gsLst>
            <a:lin ang="5400000" scaled="1"/>
          </a:gra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783705" y="2824480"/>
            <a:ext cx="891540" cy="30670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解码层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20548" y="3054350"/>
          <a:ext cx="61658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8" imgW="177165" imgH="228600" progId="Equation.KSEE3">
                  <p:embed/>
                </p:oleObj>
              </mc:Choice>
              <mc:Fallback>
                <p:oleObj name="" r:id="rId8" imgW="177165" imgH="2286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920548" y="3054350"/>
                        <a:ext cx="616585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箭头连接符 23"/>
          <p:cNvCxnSpPr/>
          <p:nvPr/>
        </p:nvCxnSpPr>
        <p:spPr>
          <a:xfrm flipV="1">
            <a:off x="6296660" y="3422015"/>
            <a:ext cx="466725" cy="8890"/>
          </a:xfrm>
          <a:prstGeom prst="straightConnector1">
            <a:avLst/>
          </a:prstGeom>
          <a:ln w="12700" cmpd="sng">
            <a:solidFill>
              <a:srgbClr val="BEBEBE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7673975" y="3413125"/>
            <a:ext cx="466725" cy="8890"/>
          </a:xfrm>
          <a:prstGeom prst="straightConnector1">
            <a:avLst/>
          </a:prstGeom>
          <a:ln w="12700" cmpd="sng">
            <a:solidFill>
              <a:srgbClr val="BEBEBE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158480" y="2457450"/>
            <a:ext cx="637540" cy="19284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26413" y="2916238"/>
          <a:ext cx="701040" cy="934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10" imgW="139700" imgH="165100" progId="Equation.KSEE3">
                  <p:embed/>
                </p:oleObj>
              </mc:Choice>
              <mc:Fallback>
                <p:oleObj name="" r:id="rId10" imgW="139700" imgH="1651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126413" y="2916238"/>
                        <a:ext cx="701040" cy="934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8158480" y="2110740"/>
            <a:ext cx="637540" cy="27241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ctr" anchorCtr="0">
            <a:noAutofit/>
          </a:bodyPr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0" name="直接箭头连接符 29"/>
          <p:cNvCxnSpPr>
            <a:endCxn id="10" idx="3"/>
          </p:cNvCxnSpPr>
          <p:nvPr/>
        </p:nvCxnSpPr>
        <p:spPr>
          <a:xfrm flipH="1" flipV="1">
            <a:off x="3955415" y="2246630"/>
            <a:ext cx="1428750" cy="698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429885" y="1968500"/>
            <a:ext cx="1198880" cy="28511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理想情况下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2" name="直接箭头连接符 31"/>
          <p:cNvCxnSpPr>
            <a:endCxn id="29" idx="1"/>
          </p:cNvCxnSpPr>
          <p:nvPr/>
        </p:nvCxnSpPr>
        <p:spPr>
          <a:xfrm>
            <a:off x="6606540" y="2240280"/>
            <a:ext cx="1551940" cy="698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46750" y="2254250"/>
          <a:ext cx="533400" cy="328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12" imgW="368300" imgH="165100" progId="Equation.KSEE3">
                  <p:embed/>
                </p:oleObj>
              </mc:Choice>
              <mc:Fallback>
                <p:oleObj name="" r:id="rId12" imgW="368300" imgH="1651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746750" y="2254250"/>
                        <a:ext cx="533400" cy="328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圆角矩形 7"/>
          <p:cNvSpPr/>
          <p:nvPr>
            <p:custDataLst>
              <p:tags r:id="rId1"/>
            </p:custDataLst>
          </p:nvPr>
        </p:nvSpPr>
        <p:spPr>
          <a:xfrm>
            <a:off x="2954020" y="2651760"/>
            <a:ext cx="4460875" cy="22764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7" name="图片 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705" y="-205105"/>
            <a:ext cx="45974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圆角矩形 4"/>
          <p:cNvSpPr/>
          <p:nvPr/>
        </p:nvSpPr>
        <p:spPr>
          <a:xfrm>
            <a:off x="1999615" y="2651760"/>
            <a:ext cx="766445" cy="22764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999615" y="3126105"/>
            <a:ext cx="766445" cy="109347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</a:rPr>
              <a:t>分批次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</a:rPr>
              <a:t>嵌入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箭头连接符 6"/>
          <p:cNvCxnSpPr>
            <a:stCxn id="6" idx="3"/>
          </p:cNvCxnSpPr>
          <p:nvPr>
            <p:custDataLst>
              <p:tags r:id="rId4"/>
            </p:custDataLst>
          </p:nvPr>
        </p:nvCxnSpPr>
        <p:spPr>
          <a:xfrm>
            <a:off x="2766060" y="3672840"/>
            <a:ext cx="529590" cy="127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>
            <p:custDataLst>
              <p:tags r:id="rId5"/>
            </p:custDataLst>
          </p:nvPr>
        </p:nvSpPr>
        <p:spPr>
          <a:xfrm>
            <a:off x="3295650" y="3205480"/>
            <a:ext cx="595630" cy="101409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3295650" y="3205480"/>
            <a:ext cx="605155" cy="1014095"/>
          </a:xfrm>
          <a:prstGeom prst="rect">
            <a:avLst/>
          </a:prstGeom>
          <a:noFill/>
          <a:ln w="0">
            <a:noFill/>
          </a:ln>
        </p:spPr>
        <p:txBody>
          <a:bodyPr wrap="square" rtlCol="0" anchor="ctr" anchorCtr="0">
            <a:noAutofit/>
          </a:bodyPr>
          <a:p>
            <a:pPr algn="ctr"/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</a:rPr>
              <a:t>归一化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/>
          <p:nvPr>
            <p:custDataLst>
              <p:tags r:id="rId7"/>
            </p:custDataLst>
          </p:nvPr>
        </p:nvCxnSpPr>
        <p:spPr>
          <a:xfrm>
            <a:off x="3885070" y="3674250"/>
            <a:ext cx="455295" cy="762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>
            <p:custDataLst>
              <p:tags r:id="rId8"/>
            </p:custDataLst>
          </p:nvPr>
        </p:nvSpPr>
        <p:spPr>
          <a:xfrm>
            <a:off x="4338320" y="3213735"/>
            <a:ext cx="614045" cy="96774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>
            <p:custDataLst>
              <p:tags r:id="rId9"/>
            </p:custDataLst>
          </p:nvPr>
        </p:nvSpPr>
        <p:spPr>
          <a:xfrm>
            <a:off x="5469890" y="3214370"/>
            <a:ext cx="595630" cy="101409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10"/>
            </p:custDataLst>
          </p:nvPr>
        </p:nvSpPr>
        <p:spPr>
          <a:xfrm>
            <a:off x="5459095" y="3214370"/>
            <a:ext cx="594995" cy="1005205"/>
          </a:xfrm>
          <a:prstGeom prst="rect">
            <a:avLst/>
          </a:prstGeom>
          <a:noFill/>
          <a:ln w="0">
            <a:noFill/>
          </a:ln>
        </p:spPr>
        <p:txBody>
          <a:bodyPr wrap="square" rtlCol="0" anchor="ctr" anchorCtr="0">
            <a:noAutofit/>
          </a:bodyPr>
          <a:p>
            <a:pPr algn="ctr"/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</a:rPr>
              <a:t>归一化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11"/>
            </p:custDataLst>
          </p:nvPr>
        </p:nvSpPr>
        <p:spPr>
          <a:xfrm>
            <a:off x="4319905" y="3214370"/>
            <a:ext cx="632460" cy="96647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</a:rPr>
              <a:t>多头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</a:rPr>
              <a:t>注意力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9" name="直接连接符 18"/>
          <p:cNvCxnSpPr/>
          <p:nvPr>
            <p:custDataLst>
              <p:tags r:id="rId12"/>
            </p:custDataLst>
          </p:nvPr>
        </p:nvCxnSpPr>
        <p:spPr>
          <a:xfrm flipH="1">
            <a:off x="4058920" y="3474085"/>
            <a:ext cx="6985" cy="37020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>
            <p:custDataLst>
              <p:tags r:id="rId13"/>
            </p:custDataLst>
          </p:nvPr>
        </p:nvCxnSpPr>
        <p:spPr>
          <a:xfrm flipV="1">
            <a:off x="4073525" y="3474720"/>
            <a:ext cx="252095" cy="698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>
            <p:custDataLst>
              <p:tags r:id="rId14"/>
            </p:custDataLst>
          </p:nvPr>
        </p:nvCxnSpPr>
        <p:spPr>
          <a:xfrm flipV="1">
            <a:off x="4060825" y="3832225"/>
            <a:ext cx="252095" cy="698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>
            <p:custDataLst>
              <p:tags r:id="rId15"/>
            </p:custDataLst>
          </p:nvPr>
        </p:nvCxnSpPr>
        <p:spPr>
          <a:xfrm flipV="1">
            <a:off x="4955540" y="3679190"/>
            <a:ext cx="511175" cy="698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>
            <p:custDataLst>
              <p:tags r:id="rId16"/>
            </p:custDataLst>
          </p:nvPr>
        </p:nvCxnSpPr>
        <p:spPr>
          <a:xfrm>
            <a:off x="3103245" y="3674110"/>
            <a:ext cx="0" cy="77025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>
            <p:custDataLst>
              <p:tags r:id="rId17"/>
            </p:custDataLst>
          </p:nvPr>
        </p:nvCxnSpPr>
        <p:spPr>
          <a:xfrm flipV="1">
            <a:off x="3095625" y="4429125"/>
            <a:ext cx="2073910" cy="76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>
            <p:custDataLst>
              <p:tags r:id="rId18"/>
            </p:custDataLst>
          </p:nvPr>
        </p:nvCxnSpPr>
        <p:spPr>
          <a:xfrm flipV="1">
            <a:off x="5169535" y="3785235"/>
            <a:ext cx="0" cy="64452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椭圆 27"/>
          <p:cNvSpPr/>
          <p:nvPr>
            <p:custDataLst>
              <p:tags r:id="rId19"/>
            </p:custDataLst>
          </p:nvPr>
        </p:nvSpPr>
        <p:spPr>
          <a:xfrm>
            <a:off x="5063490" y="3584575"/>
            <a:ext cx="217805" cy="215265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/>
          <p:nvPr>
            <p:custDataLst>
              <p:tags r:id="rId20"/>
            </p:custDataLst>
          </p:nvPr>
        </p:nvCxnSpPr>
        <p:spPr>
          <a:xfrm>
            <a:off x="6061075" y="3717290"/>
            <a:ext cx="293370" cy="127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>
            <p:custDataLst>
              <p:tags r:id="rId21"/>
            </p:custDataLst>
          </p:nvPr>
        </p:nvSpPr>
        <p:spPr>
          <a:xfrm>
            <a:off x="6361430" y="3214370"/>
            <a:ext cx="633095" cy="1014095"/>
          </a:xfrm>
          <a:prstGeom prst="roundRect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>
            <p:custDataLst>
              <p:tags r:id="rId22"/>
            </p:custDataLst>
          </p:nvPr>
        </p:nvCxnSpPr>
        <p:spPr>
          <a:xfrm flipV="1">
            <a:off x="6984365" y="3710940"/>
            <a:ext cx="674370" cy="762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>
            <p:custDataLst>
              <p:tags r:id="rId23"/>
            </p:custDataLst>
          </p:nvPr>
        </p:nvSpPr>
        <p:spPr>
          <a:xfrm>
            <a:off x="6356350" y="3213735"/>
            <a:ext cx="634365" cy="10058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</a:rPr>
              <a:t>多层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</a:rPr>
              <a:t>感知层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4" name="直接连接符 33"/>
          <p:cNvCxnSpPr/>
          <p:nvPr>
            <p:custDataLst>
              <p:tags r:id="rId24"/>
            </p:custDataLst>
          </p:nvPr>
        </p:nvCxnSpPr>
        <p:spPr>
          <a:xfrm>
            <a:off x="5325745" y="3675380"/>
            <a:ext cx="0" cy="77025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>
            <p:custDataLst>
              <p:tags r:id="rId25"/>
            </p:custDataLst>
          </p:nvPr>
        </p:nvCxnSpPr>
        <p:spPr>
          <a:xfrm flipV="1">
            <a:off x="5318125" y="4414520"/>
            <a:ext cx="1858645" cy="2349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>
            <p:custDataLst>
              <p:tags r:id="rId26"/>
            </p:custDataLst>
          </p:nvPr>
        </p:nvCxnSpPr>
        <p:spPr>
          <a:xfrm flipV="1">
            <a:off x="7184390" y="3811270"/>
            <a:ext cx="0" cy="60325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>
            <p:custDataLst>
              <p:tags r:id="rId27"/>
            </p:custDataLst>
          </p:nvPr>
        </p:nvSpPr>
        <p:spPr>
          <a:xfrm>
            <a:off x="5006975" y="3548380"/>
            <a:ext cx="320675" cy="2946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 sz="1400" b="1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endParaRPr lang="en-US" altLang="zh-CN" sz="1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椭圆 37"/>
          <p:cNvSpPr/>
          <p:nvPr>
            <p:custDataLst>
              <p:tags r:id="rId28"/>
            </p:custDataLst>
          </p:nvPr>
        </p:nvSpPr>
        <p:spPr>
          <a:xfrm>
            <a:off x="7083425" y="3592830"/>
            <a:ext cx="217805" cy="215265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>
            <p:custDataLst>
              <p:tags r:id="rId29"/>
            </p:custDataLst>
          </p:nvPr>
        </p:nvSpPr>
        <p:spPr>
          <a:xfrm>
            <a:off x="7025005" y="3564890"/>
            <a:ext cx="320675" cy="2946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 sz="1400" b="1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endParaRPr lang="en-US" altLang="zh-CN" sz="1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353810" y="4632325"/>
            <a:ext cx="728980" cy="2438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</a:rPr>
              <a:t>递归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</a:rPr>
              <a:t>次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3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666365" y="838200"/>
            <a:ext cx="996315" cy="5168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zh-CN" altLang="en-US"/>
              <a:t>步骤一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62375" y="502285"/>
            <a:ext cx="4768215" cy="113792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p>
            <a:endParaRPr lang="zh-CN" altLang="en-US">
              <a:ln w="12700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14445" y="554990"/>
            <a:ext cx="2545080" cy="42037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</a:rPr>
              <a:t>数据集预处理</a:t>
            </a:r>
            <a:endParaRPr lang="zh-CN" altLang="en-US" sz="20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62375" y="975360"/>
            <a:ext cx="4575175" cy="66484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marL="171450" indent="-1714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将每张图像填充为正方形，并调整大小为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10124x1024</a:t>
            </a:r>
            <a:endParaRPr lang="en-US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对图像进行统一的归一化和数据增处理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60650" y="2348230"/>
            <a:ext cx="996315" cy="5168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zh-CN" altLang="en-US"/>
              <a:t>步骤二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756660" y="2012315"/>
            <a:ext cx="4768215" cy="1285875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p>
            <a:endParaRPr lang="zh-CN" altLang="en-US">
              <a:ln w="12700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08730" y="2065020"/>
            <a:ext cx="2545080" cy="47180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</a:rPr>
              <a:t>搭建模型</a:t>
            </a:r>
            <a:endParaRPr lang="zh-CN" altLang="en-US" sz="20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56660" y="2536190"/>
            <a:ext cx="4575175" cy="6794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marL="171450" indent="-1714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构建模型</a:t>
            </a:r>
            <a:endParaRPr 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定义损失函数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6088380" y="1621155"/>
            <a:ext cx="3810" cy="414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654935" y="4032885"/>
            <a:ext cx="996315" cy="5168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zh-CN" altLang="en-US"/>
              <a:t>步骤三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750945" y="3696970"/>
            <a:ext cx="4768215" cy="1285875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p>
            <a:endParaRPr lang="zh-CN" altLang="en-US">
              <a:ln w="12700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03015" y="3749675"/>
            <a:ext cx="2545080" cy="47180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</a:rPr>
              <a:t>训练模型</a:t>
            </a:r>
            <a:endParaRPr lang="zh-CN" altLang="en-US" sz="20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750945" y="4220845"/>
            <a:ext cx="4575175" cy="6794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marL="171450" indent="-1714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初始化模型参数，设置超参数</a:t>
            </a:r>
            <a:endParaRPr 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损失函数收敛后，保存模型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6096635" y="3277870"/>
            <a:ext cx="3810" cy="414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642235" y="5738495"/>
            <a:ext cx="996315" cy="5168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zh-CN" altLang="en-US"/>
              <a:t>步骤四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738245" y="5402580"/>
            <a:ext cx="4768215" cy="1285875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p>
            <a:endParaRPr lang="zh-CN" altLang="en-US">
              <a:ln w="12700" cmpd="sng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90315" y="5455285"/>
            <a:ext cx="2545080" cy="47180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</a:rPr>
              <a:t>性能评估</a:t>
            </a:r>
            <a:endParaRPr lang="zh-CN" altLang="en-US" sz="20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738245" y="5926455"/>
            <a:ext cx="4575175" cy="6794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marL="171450" indent="-1714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计算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IOU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Dice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等性能评价指标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6083935" y="4983480"/>
            <a:ext cx="3810" cy="414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085975" y="2794000"/>
          <a:ext cx="7864475" cy="3194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/>
                <a:gridCol w="1464945"/>
                <a:gridCol w="1697990"/>
                <a:gridCol w="1927860"/>
              </a:tblGrid>
              <a:tr h="5270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Models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Iou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Dice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SAM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0.3200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0.4291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0.3422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SAM+Unet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0.6151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0.7311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0.7500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SAM+(TRFE+</a:t>
                      </a:r>
                      <a:r>
                        <a:rPr lang="zh-CN" altLang="en-US" sz="1800">
                          <a:sym typeface="+mn-ea"/>
                        </a:rPr>
                        <a:t>）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0.7495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0.8375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0.8388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SAM+(BPAT-UNet)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0.7563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0.8423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0.8675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003550" y="2026285"/>
            <a:ext cx="5925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Tabel 1 Ablation study on the TN3K test set and prompt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046480" y="2665730"/>
          <a:ext cx="7950835" cy="2903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065"/>
                <a:gridCol w="1912620"/>
                <a:gridCol w="1298575"/>
                <a:gridCol w="1007110"/>
                <a:gridCol w="974090"/>
                <a:gridCol w="1222375"/>
              </a:tblGrid>
              <a:tr h="377190"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n w="12700" cmpd="sng">
                            <a:noFill/>
                            <a:prstDash val="solid"/>
                          </a:ln>
                          <a:solidFill>
                            <a:schemeClr val="tx1"/>
                          </a:solidFill>
                        </a:rPr>
                        <a:t>Models</a:t>
                      </a:r>
                      <a:endParaRPr lang="en-US" altLang="zh-CN">
                        <a:ln w="12700" cmpd="sng">
                          <a:noFill/>
                          <a:prstDash val="solid"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Methods/Prompt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Iou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Dice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Precision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  <a:tr h="38481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auxiliary module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backbone</a:t>
                      </a: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3771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SAM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0.3200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0.4291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0.3422</a:t>
                      </a:r>
                      <a:endParaRPr lang="en-US" altLang="zh-CN"/>
                    </a:p>
                  </a:txBody>
                  <a:tcPr/>
                </a:tc>
              </a:tr>
              <a:tr h="3771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MaskSAM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0.5206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0.6434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0.5603</a:t>
                      </a:r>
                      <a:endParaRPr lang="en-US" altLang="zh-CN"/>
                    </a:p>
                  </a:txBody>
                  <a:tcPr/>
                </a:tc>
              </a:tr>
              <a:tr h="3771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MaskSAM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✓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0.7014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0.8030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0.7628</a:t>
                      </a:r>
                      <a:endParaRPr lang="en-US" altLang="zh-CN"/>
                    </a:p>
                  </a:txBody>
                  <a:tcPr/>
                </a:tc>
              </a:tr>
              <a:tr h="3771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MaskSAM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✓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✓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0.7600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0.8447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0.8502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309620" y="2026285"/>
            <a:ext cx="5022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Tabel 2 Ablation study on the TN3K test set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743710" y="2496185"/>
          <a:ext cx="6257925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455"/>
                <a:gridCol w="884555"/>
                <a:gridCol w="979805"/>
                <a:gridCol w="861695"/>
                <a:gridCol w="777875"/>
                <a:gridCol w="918210"/>
                <a:gridCol w="862330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latin typeface="Times New Roman" panose="02020603050405020304" charset="0"/>
                          <a:cs typeface="Times New Roman" panose="02020603050405020304" charset="0"/>
                        </a:rPr>
                        <a:t>模型</a:t>
                      </a:r>
                      <a:endParaRPr lang="zh-CN" altLang="en-US" sz="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</a:rPr>
                        <a:t>Recall 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</a:rPr>
                        <a:t>Accuracy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</a:rPr>
                        <a:t>IoU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</a:rPr>
                        <a:t>Dice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</a:rPr>
                        <a:t>HD95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Precision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</a:tr>
              <a:tr h="370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</a:rPr>
                        <a:t>UNet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</a:rPr>
                        <a:t>0.8007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0.9617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0.6292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0.7379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20.5526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0.7652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</a:tr>
              <a:tr h="370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</a:rPr>
                        <a:t>TRFE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</a:rPr>
                        <a:t>0.8182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0.9691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0.6850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0.7817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16.7248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0.8248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</a:tr>
              <a:tr h="370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</a:rPr>
                        <a:t>Deeplabv3+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</a:rPr>
                        <a:t>0.4816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0.9230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0.3638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0.4884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47.2080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0.6848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</a:tr>
              <a:tr h="370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</a:rPr>
                        <a:t>CPFNet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</a:rPr>
                        <a:t>0.8101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0.9633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0.6350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0.7490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17.1809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0.7695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</a:tr>
              <a:tr h="370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</a:rPr>
                        <a:t>FCN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</a:rPr>
                        <a:t>0.6564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0.8556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0.5475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0.6760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32.0199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0.8245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</a:tr>
              <a:tr h="370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</a:rPr>
                        <a:t>BPAT-UNet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0.8557</a:t>
                      </a:r>
                      <a:endParaRPr lang="en-US" altLang="zh-CN" sz="8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0.9722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0.7187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0.8164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14.0578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0.8294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</a:tr>
              <a:tr h="370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</a:rPr>
                        <a:t>TRFE+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0.8719</a:t>
                      </a:r>
                      <a:endParaRPr lang="en-US" altLang="zh-CN" sz="8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0.9713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0.7163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0.8147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12.2701</a:t>
                      </a:r>
                      <a:endParaRPr lang="en-US" altLang="zh-CN" sz="800" b="1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0.8121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</a:tr>
              <a:tr h="370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</a:rPr>
                        <a:t>MASK-SAM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0.8891</a:t>
                      </a:r>
                      <a:endParaRPr lang="en-US" altLang="zh-CN" sz="8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0.9726</a:t>
                      </a:r>
                      <a:endParaRPr lang="en-US" altLang="zh-CN" sz="800" b="1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0.7600</a:t>
                      </a:r>
                      <a:endParaRPr lang="en-US" altLang="zh-CN" sz="800" b="1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0.8447</a:t>
                      </a:r>
                      <a:endParaRPr lang="en-US" altLang="zh-CN" sz="800" b="1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14.3962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0.8502</a:t>
                      </a:r>
                      <a:endParaRPr lang="en-US" altLang="zh-CN" sz="800" b="1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309620" y="2026285"/>
            <a:ext cx="5022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Tabel 2 Ablation study on the TN3K test set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207135" y="1212850"/>
            <a:ext cx="7923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recall: 0.6564, specificity: 0.9483, precision: 0.8245, F1_score:0.6760, acc: 0.8556, iou: 0.5475, mae: 0.1446, dice: 0.6760, hd: 32.0199, auc: 0.8023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309620" y="2026285"/>
            <a:ext cx="5022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Tabel 2 Ablation study on the TN3K test set</a:t>
            </a:r>
            <a:endParaRPr lang="en-US" altLang="zh-CN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046480" y="2665730"/>
          <a:ext cx="8979535" cy="263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025"/>
                <a:gridCol w="1237897"/>
                <a:gridCol w="1197399"/>
                <a:gridCol w="1197399"/>
                <a:gridCol w="1128395"/>
                <a:gridCol w="1081405"/>
                <a:gridCol w="1539875"/>
              </a:tblGrid>
              <a:tr h="326390"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n w="12700" cmpd="sng">
                            <a:noFill/>
                            <a:prstDash val="solid"/>
                          </a:ln>
                          <a:solidFill>
                            <a:schemeClr val="tx1"/>
                          </a:solidFill>
                        </a:rPr>
                        <a:t>Models</a:t>
                      </a:r>
                      <a:endParaRPr lang="en-US" altLang="zh-CN">
                        <a:ln w="12700" cmpd="sng">
                          <a:noFill/>
                          <a:prstDash val="solid"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Prompt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cPr/>
                </a:tc>
                <a:tc hMerge="1">
                  <a:tcPr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Iou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Dice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Precision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  <a:tr h="38481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point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box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mask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3771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SAM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0.3200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0.4291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0.3422</a:t>
                      </a:r>
                      <a:endParaRPr lang="en-US" altLang="zh-CN"/>
                    </a:p>
                  </a:txBody>
                  <a:tcPr/>
                </a:tc>
              </a:tr>
              <a:tr h="3771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MASK-SAM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✓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0.5206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0.6434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0.5603</a:t>
                      </a:r>
                      <a:endParaRPr lang="en-US" altLang="zh-CN"/>
                    </a:p>
                  </a:txBody>
                  <a:tcPr/>
                </a:tc>
              </a:tr>
              <a:tr h="3771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MASK-SAM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✓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0.7014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0.8030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0.7628</a:t>
                      </a:r>
                      <a:endParaRPr lang="en-US" altLang="zh-CN"/>
                    </a:p>
                  </a:txBody>
                  <a:tcPr/>
                </a:tc>
              </a:tr>
              <a:tr h="3771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MASK-SAM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✓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0.7600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0.8447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0.8502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TABLE_ENDDRAG_ORIGIN_RECT" val="642*267"/>
  <p:tag name="TABLE_ENDDRAG_RECT" val="99*201*642*267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2.xml><?xml version="1.0" encoding="utf-8"?>
<p:tagLst xmlns:p="http://schemas.openxmlformats.org/presentationml/2006/main">
  <p:tag name="TABLE_ENDDRAG_ORIGIN_RECT" val="760*238"/>
  <p:tag name="TABLE_ENDDRAG_RECT" val="119*227*760*238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9.xml><?xml version="1.0" encoding="utf-8"?>
<p:tagLst xmlns:p="http://schemas.openxmlformats.org/presentationml/2006/main">
  <p:tag name="KSO_WM_DIAGRAM_VIRTUALLY_FRAME" val="{&quot;height&quot;:178.75,&quot;left&quot;:264.75,&quot;top&quot;:247.3,&quot;width&quot;:242.65}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DIAGRAM_VIRTUALLY_FRAME" val="{&quot;height&quot;:178.75,&quot;left&quot;:264.75,&quot;top&quot;:247.3,&quot;width&quot;:242.65}"/>
</p:tagLst>
</file>

<file path=ppt/tags/tag111.xml><?xml version="1.0" encoding="utf-8"?>
<p:tagLst xmlns:p="http://schemas.openxmlformats.org/presentationml/2006/main">
  <p:tag name="KSO_WM_DIAGRAM_VIRTUALLY_FRAME" val="{&quot;height&quot;:178.75,&quot;left&quot;:264.75,&quot;top&quot;:247.3,&quot;width&quot;:242.65}"/>
</p:tagLst>
</file>

<file path=ppt/tags/tag112.xml><?xml version="1.0" encoding="utf-8"?>
<p:tagLst xmlns:p="http://schemas.openxmlformats.org/presentationml/2006/main">
  <p:tag name="KSO_WM_DIAGRAM_VIRTUALLY_FRAME" val="{&quot;height&quot;:178.75,&quot;left&quot;:264.75,&quot;top&quot;:247.3,&quot;width&quot;:242.65}"/>
</p:tagLst>
</file>

<file path=ppt/tags/tag113.xml><?xml version="1.0" encoding="utf-8"?>
<p:tagLst xmlns:p="http://schemas.openxmlformats.org/presentationml/2006/main">
  <p:tag name="KSO_WM_DIAGRAM_VIRTUALLY_FRAME" val="{&quot;height&quot;:178.75,&quot;left&quot;:264.75,&quot;top&quot;:247.3,&quot;width&quot;:242.65}"/>
</p:tagLst>
</file>

<file path=ppt/tags/tag114.xml><?xml version="1.0" encoding="utf-8"?>
<p:tagLst xmlns:p="http://schemas.openxmlformats.org/presentationml/2006/main">
  <p:tag name="KSO_WM_DIAGRAM_VIRTUALLY_FRAME" val="{&quot;height&quot;:178.75,&quot;left&quot;:264.75,&quot;top&quot;:247.3,&quot;width&quot;:242.65}"/>
</p:tagLst>
</file>

<file path=ppt/tags/tag115.xml><?xml version="1.0" encoding="utf-8"?>
<p:tagLst xmlns:p="http://schemas.openxmlformats.org/presentationml/2006/main">
  <p:tag name="KSO_WM_DIAGRAM_VIRTUALLY_FRAME" val="{&quot;height&quot;:178.75,&quot;left&quot;:264.75,&quot;top&quot;:247.3,&quot;width&quot;:242.65}"/>
</p:tagLst>
</file>

<file path=ppt/tags/tag116.xml><?xml version="1.0" encoding="utf-8"?>
<p:tagLst xmlns:p="http://schemas.openxmlformats.org/presentationml/2006/main">
  <p:tag name="KSO_WM_DIAGRAM_VIRTUALLY_FRAME" val="{&quot;height&quot;:178.75,&quot;left&quot;:264.75,&quot;top&quot;:247.3,&quot;width&quot;:242.65}"/>
</p:tagLst>
</file>

<file path=ppt/tags/tag117.xml><?xml version="1.0" encoding="utf-8"?>
<p:tagLst xmlns:p="http://schemas.openxmlformats.org/presentationml/2006/main">
  <p:tag name="KSO_WM_DIAGRAM_VIRTUALLY_FRAME" val="{&quot;height&quot;:178.75,&quot;left&quot;:264.75,&quot;top&quot;:247.3,&quot;width&quot;:242.65}"/>
</p:tagLst>
</file>

<file path=ppt/tags/tag118.xml><?xml version="1.0" encoding="utf-8"?>
<p:tagLst xmlns:p="http://schemas.openxmlformats.org/presentationml/2006/main">
  <p:tag name="KSO_WM_DIAGRAM_VIRTUALLY_FRAME" val="{&quot;height&quot;:178.75,&quot;left&quot;:264.75,&quot;top&quot;:247.3,&quot;width&quot;:242.65}"/>
</p:tagLst>
</file>

<file path=ppt/tags/tag119.xml><?xml version="1.0" encoding="utf-8"?>
<p:tagLst xmlns:p="http://schemas.openxmlformats.org/presentationml/2006/main">
  <p:tag name="KSO_WM_DIAGRAM_VIRTUALLY_FRAME" val="{&quot;height&quot;:178.75,&quot;left&quot;:264.75,&quot;top&quot;:247.3,&quot;width&quot;:242.65}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DIAGRAM_VIRTUALLY_FRAME" val="{&quot;height&quot;:178.75,&quot;left&quot;:264.75,&quot;top&quot;:247.3,&quot;width&quot;:242.65}"/>
</p:tagLst>
</file>

<file path=ppt/tags/tag121.xml><?xml version="1.0" encoding="utf-8"?>
<p:tagLst xmlns:p="http://schemas.openxmlformats.org/presentationml/2006/main">
  <p:tag name="KSO_WM_DIAGRAM_VIRTUALLY_FRAME" val="{&quot;height&quot;:178.75,&quot;left&quot;:264.75,&quot;top&quot;:247.3,&quot;width&quot;:242.65}"/>
</p:tagLst>
</file>

<file path=ppt/tags/tag122.xml><?xml version="1.0" encoding="utf-8"?>
<p:tagLst xmlns:p="http://schemas.openxmlformats.org/presentationml/2006/main">
  <p:tag name="KSO_WM_DIAGRAM_VIRTUALLY_FRAME" val="{&quot;height&quot;:178.75,&quot;left&quot;:264.75,&quot;top&quot;:247.3,&quot;width&quot;:242.65}"/>
</p:tagLst>
</file>

<file path=ppt/tags/tag123.xml><?xml version="1.0" encoding="utf-8"?>
<p:tagLst xmlns:p="http://schemas.openxmlformats.org/presentationml/2006/main">
  <p:tag name="KSO_WM_DIAGRAM_VIRTUALLY_FRAME" val="{&quot;height&quot;:178.75,&quot;left&quot;:264.75,&quot;top&quot;:247.3,&quot;width&quot;:242.65}"/>
</p:tagLst>
</file>

<file path=ppt/tags/tag124.xml><?xml version="1.0" encoding="utf-8"?>
<p:tagLst xmlns:p="http://schemas.openxmlformats.org/presentationml/2006/main">
  <p:tag name="KSO_WM_DIAGRAM_VIRTUALLY_FRAME" val="{&quot;height&quot;:178.75,&quot;left&quot;:264.75,&quot;top&quot;:247.3,&quot;width&quot;:242.65}"/>
</p:tagLst>
</file>

<file path=ppt/tags/tag125.xml><?xml version="1.0" encoding="utf-8"?>
<p:tagLst xmlns:p="http://schemas.openxmlformats.org/presentationml/2006/main">
  <p:tag name="KSO_WM_DIAGRAM_VIRTUALLY_FRAME" val="{&quot;height&quot;:178.75,&quot;left&quot;:264.75,&quot;top&quot;:247.3,&quot;width&quot;:242.65}"/>
</p:tagLst>
</file>

<file path=ppt/tags/tag126.xml><?xml version="1.0" encoding="utf-8"?>
<p:tagLst xmlns:p="http://schemas.openxmlformats.org/presentationml/2006/main">
  <p:tag name="KSO_WM_DIAGRAM_VIRTUALLY_FRAME" val="{&quot;height&quot;:178.75,&quot;left&quot;:264.75,&quot;top&quot;:247.3,&quot;width&quot;:242.65}"/>
</p:tagLst>
</file>

<file path=ppt/tags/tag127.xml><?xml version="1.0" encoding="utf-8"?>
<p:tagLst xmlns:p="http://schemas.openxmlformats.org/presentationml/2006/main">
  <p:tag name="KSO_WM_DIAGRAM_VIRTUALLY_FRAME" val="{&quot;height&quot;:178.75,&quot;left&quot;:264.75,&quot;top&quot;:247.3,&quot;width&quot;:242.65}"/>
</p:tagLst>
</file>

<file path=ppt/tags/tag128.xml><?xml version="1.0" encoding="utf-8"?>
<p:tagLst xmlns:p="http://schemas.openxmlformats.org/presentationml/2006/main">
  <p:tag name="KSO_WM_DIAGRAM_VIRTUALLY_FRAME" val="{&quot;height&quot;:178.75,&quot;left&quot;:264.75,&quot;top&quot;:247.3,&quot;width&quot;:242.65}"/>
</p:tagLst>
</file>

<file path=ppt/tags/tag129.xml><?xml version="1.0" encoding="utf-8"?>
<p:tagLst xmlns:p="http://schemas.openxmlformats.org/presentationml/2006/main">
  <p:tag name="KSO_WM_DIAGRAM_VIRTUALLY_FRAME" val="{&quot;height&quot;:178.75,&quot;left&quot;:264.75,&quot;top&quot;:247.3,&quot;width&quot;:242.65}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DIAGRAM_VIRTUALLY_FRAME" val="{&quot;height&quot;:178.75,&quot;left&quot;:264.75,&quot;top&quot;:247.3,&quot;width&quot;:242.65}"/>
</p:tagLst>
</file>

<file path=ppt/tags/tag131.xml><?xml version="1.0" encoding="utf-8"?>
<p:tagLst xmlns:p="http://schemas.openxmlformats.org/presentationml/2006/main">
  <p:tag name="KSO_WM_DIAGRAM_VIRTUALLY_FRAME" val="{&quot;height&quot;:178.75,&quot;left&quot;:264.75,&quot;top&quot;:247.3,&quot;width&quot;:242.65}"/>
</p:tagLst>
</file>

<file path=ppt/tags/tag132.xml><?xml version="1.0" encoding="utf-8"?>
<p:tagLst xmlns:p="http://schemas.openxmlformats.org/presentationml/2006/main">
  <p:tag name="KSO_WM_DIAGRAM_VIRTUALLY_FRAME" val="{&quot;height&quot;:178.75,&quot;left&quot;:264.75,&quot;top&quot;:247.3,&quot;width&quot;:242.65}"/>
</p:tagLst>
</file>

<file path=ppt/tags/tag133.xml><?xml version="1.0" encoding="utf-8"?>
<p:tagLst xmlns:p="http://schemas.openxmlformats.org/presentationml/2006/main">
  <p:tag name="KSO_WM_DIAGRAM_VIRTUALLY_FRAME" val="{&quot;height&quot;:178.75,&quot;left&quot;:264.75,&quot;top&quot;:247.3,&quot;width&quot;:242.65}"/>
</p:tagLst>
</file>

<file path=ppt/tags/tag134.xml><?xml version="1.0" encoding="utf-8"?>
<p:tagLst xmlns:p="http://schemas.openxmlformats.org/presentationml/2006/main">
  <p:tag name="KSO_WM_DIAGRAM_VIRTUALLY_FRAME" val="{&quot;height&quot;:178.75,&quot;left&quot;:264.75,&quot;top&quot;:247.3,&quot;width&quot;:242.65}"/>
</p:tagLst>
</file>

<file path=ppt/tags/tag135.xml><?xml version="1.0" encoding="utf-8"?>
<p:tagLst xmlns:p="http://schemas.openxmlformats.org/presentationml/2006/main">
  <p:tag name="KSO_WM_DIAGRAM_VIRTUALLY_FRAME" val="{&quot;height&quot;:178.75,&quot;left&quot;:264.75,&quot;top&quot;:247.3,&quot;width&quot;:242.65}"/>
</p:tagLst>
</file>

<file path=ppt/tags/tag136.xml><?xml version="1.0" encoding="utf-8"?>
<p:tagLst xmlns:p="http://schemas.openxmlformats.org/presentationml/2006/main">
  <p:tag name="KSO_WM_DIAGRAM_VIRTUALLY_FRAME" val="{&quot;height&quot;:178.75,&quot;left&quot;:264.75,&quot;top&quot;:247.3,&quot;width&quot;:242.65}"/>
</p:tagLst>
</file>

<file path=ppt/tags/tag13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DIAGRAM_VIRTUALLY_FRAME" val="{&quot;height&quot;:179.25,&quot;left&quot;:157.45,&quot;top&quot;:208.8,&quot;width&quot;:445.6}"/>
</p:tagLst>
</file>

<file path=ppt/tags/tag67.xml><?xml version="1.0" encoding="utf-8"?>
<p:tagLst xmlns:p="http://schemas.openxmlformats.org/presentationml/2006/main">
  <p:tag name="KSO_WM_DIAGRAM_VIRTUALLY_FRAME" val="{&quot;height&quot;:99.05,&quot;left&quot;:157.45,&quot;top&quot;:233.9,&quot;width&quot;:324.35}"/>
</p:tagLst>
</file>

<file path=ppt/tags/tag68.xml><?xml version="1.0" encoding="utf-8"?>
<p:tagLst xmlns:p="http://schemas.openxmlformats.org/presentationml/2006/main">
  <p:tag name="KSO_WM_DIAGRAM_VIRTUALLY_FRAME" val="{&quot;height&quot;:179.25,&quot;left&quot;:157.45,&quot;top&quot;:208.8,&quot;width&quot;:445.6}"/>
</p:tagLst>
</file>

<file path=ppt/tags/tag69.xml><?xml version="1.0" encoding="utf-8"?>
<p:tagLst xmlns:p="http://schemas.openxmlformats.org/presentationml/2006/main">
  <p:tag name="KSO_WM_DIAGRAM_VIRTUALLY_FRAME" val="{&quot;height&quot;:179.25,&quot;left&quot;:157.45,&quot;top&quot;:208.8,&quot;width&quot;:445.6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DIAGRAM_VIRTUALLY_FRAME" val="{&quot;height&quot;:179.25,&quot;left&quot;:157.45,&quot;top&quot;:208.8,&quot;width&quot;:445.6}"/>
</p:tagLst>
</file>

<file path=ppt/tags/tag71.xml><?xml version="1.0" encoding="utf-8"?>
<p:tagLst xmlns:p="http://schemas.openxmlformats.org/presentationml/2006/main">
  <p:tag name="KSO_WM_DIAGRAM_VIRTUALLY_FRAME" val="{&quot;height&quot;:179.25,&quot;left&quot;:157.45,&quot;top&quot;:208.8,&quot;width&quot;:445.6}"/>
</p:tagLst>
</file>

<file path=ppt/tags/tag72.xml><?xml version="1.0" encoding="utf-8"?>
<p:tagLst xmlns:p="http://schemas.openxmlformats.org/presentationml/2006/main">
  <p:tag name="KSO_WM_DIAGRAM_VIRTUALLY_FRAME" val="{&quot;height&quot;:179.25,&quot;left&quot;:157.45,&quot;top&quot;:208.8,&quot;width&quot;:445.6}"/>
</p:tagLst>
</file>

<file path=ppt/tags/tag73.xml><?xml version="1.0" encoding="utf-8"?>
<p:tagLst xmlns:p="http://schemas.openxmlformats.org/presentationml/2006/main">
  <p:tag name="KSO_WM_DIAGRAM_VIRTUALLY_FRAME" val="{&quot;height&quot;:179.25,&quot;left&quot;:157.45,&quot;top&quot;:208.8,&quot;width&quot;:445.6}"/>
</p:tagLst>
</file>

<file path=ppt/tags/tag74.xml><?xml version="1.0" encoding="utf-8"?>
<p:tagLst xmlns:p="http://schemas.openxmlformats.org/presentationml/2006/main">
  <p:tag name="KSO_WM_DIAGRAM_VIRTUALLY_FRAME" val="{&quot;height&quot;:179.25,&quot;left&quot;:157.45,&quot;top&quot;:208.8,&quot;width&quot;:445.6}"/>
</p:tagLst>
</file>

<file path=ppt/tags/tag75.xml><?xml version="1.0" encoding="utf-8"?>
<p:tagLst xmlns:p="http://schemas.openxmlformats.org/presentationml/2006/main">
  <p:tag name="KSO_WM_DIAGRAM_VIRTUALLY_FRAME" val="{&quot;height&quot;:179.25,&quot;left&quot;:157.45,&quot;top&quot;:208.8,&quot;width&quot;:445.6}"/>
</p:tagLst>
</file>

<file path=ppt/tags/tag76.xml><?xml version="1.0" encoding="utf-8"?>
<p:tagLst xmlns:p="http://schemas.openxmlformats.org/presentationml/2006/main">
  <p:tag name="KSO_WM_DIAGRAM_VIRTUALLY_FRAME" val="{&quot;height&quot;:179.25,&quot;left&quot;:157.45,&quot;top&quot;:208.8,&quot;width&quot;:445.6}"/>
</p:tagLst>
</file>

<file path=ppt/tags/tag77.xml><?xml version="1.0" encoding="utf-8"?>
<p:tagLst xmlns:p="http://schemas.openxmlformats.org/presentationml/2006/main">
  <p:tag name="KSO_WM_DIAGRAM_VIRTUALLY_FRAME" val="{&quot;height&quot;:179.25,&quot;left&quot;:157.45,&quot;top&quot;:208.8,&quot;width&quot;:445.6}"/>
</p:tagLst>
</file>

<file path=ppt/tags/tag78.xml><?xml version="1.0" encoding="utf-8"?>
<p:tagLst xmlns:p="http://schemas.openxmlformats.org/presentationml/2006/main">
  <p:tag name="KSO_WM_DIAGRAM_VIRTUALLY_FRAME" val="{&quot;height&quot;:179.25,&quot;left&quot;:157.45,&quot;top&quot;:208.8,&quot;width&quot;:445.6}"/>
</p:tagLst>
</file>

<file path=ppt/tags/tag79.xml><?xml version="1.0" encoding="utf-8"?>
<p:tagLst xmlns:p="http://schemas.openxmlformats.org/presentationml/2006/main">
  <p:tag name="KSO_WM_DIAGRAM_VIRTUALLY_FRAME" val="{&quot;height&quot;:179.25,&quot;left&quot;:157.45,&quot;top&quot;:208.8,&quot;width&quot;:445.6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DIAGRAM_VIRTUALLY_FRAME" val="{&quot;height&quot;:179.25,&quot;left&quot;:157.45,&quot;top&quot;:208.8,&quot;width&quot;:445.6}"/>
</p:tagLst>
</file>

<file path=ppt/tags/tag81.xml><?xml version="1.0" encoding="utf-8"?>
<p:tagLst xmlns:p="http://schemas.openxmlformats.org/presentationml/2006/main">
  <p:tag name="KSO_WM_DIAGRAM_VIRTUALLY_FRAME" val="{&quot;height&quot;:179.25,&quot;left&quot;:157.45,&quot;top&quot;:208.8,&quot;width&quot;:445.6}"/>
</p:tagLst>
</file>

<file path=ppt/tags/tag82.xml><?xml version="1.0" encoding="utf-8"?>
<p:tagLst xmlns:p="http://schemas.openxmlformats.org/presentationml/2006/main">
  <p:tag name="KSO_WM_DIAGRAM_VIRTUALLY_FRAME" val="{&quot;height&quot;:179.25,&quot;left&quot;:157.45,&quot;top&quot;:208.8,&quot;width&quot;:445.6}"/>
</p:tagLst>
</file>

<file path=ppt/tags/tag83.xml><?xml version="1.0" encoding="utf-8"?>
<p:tagLst xmlns:p="http://schemas.openxmlformats.org/presentationml/2006/main">
  <p:tag name="KSO_WM_DIAGRAM_VIRTUALLY_FRAME" val="{&quot;height&quot;:179.25,&quot;left&quot;:157.45,&quot;top&quot;:208.8,&quot;width&quot;:445.6}"/>
</p:tagLst>
</file>

<file path=ppt/tags/tag84.xml><?xml version="1.0" encoding="utf-8"?>
<p:tagLst xmlns:p="http://schemas.openxmlformats.org/presentationml/2006/main">
  <p:tag name="KSO_WM_DIAGRAM_VIRTUALLY_FRAME" val="{&quot;height&quot;:179.25,&quot;left&quot;:157.45,&quot;top&quot;:208.8,&quot;width&quot;:445.6}"/>
</p:tagLst>
</file>

<file path=ppt/tags/tag85.xml><?xml version="1.0" encoding="utf-8"?>
<p:tagLst xmlns:p="http://schemas.openxmlformats.org/presentationml/2006/main">
  <p:tag name="KSO_WM_DIAGRAM_VIRTUALLY_FRAME" val="{&quot;height&quot;:179.25,&quot;left&quot;:157.45,&quot;top&quot;:208.8,&quot;width&quot;:445.6}"/>
</p:tagLst>
</file>

<file path=ppt/tags/tag86.xml><?xml version="1.0" encoding="utf-8"?>
<p:tagLst xmlns:p="http://schemas.openxmlformats.org/presentationml/2006/main">
  <p:tag name="KSO_WM_DIAGRAM_VIRTUALLY_FRAME" val="{&quot;height&quot;:179.25,&quot;left&quot;:157.45,&quot;top&quot;:208.8,&quot;width&quot;:445.6}"/>
</p:tagLst>
</file>

<file path=ppt/tags/tag87.xml><?xml version="1.0" encoding="utf-8"?>
<p:tagLst xmlns:p="http://schemas.openxmlformats.org/presentationml/2006/main">
  <p:tag name="KSO_WM_DIAGRAM_VIRTUALLY_FRAME" val="{&quot;height&quot;:179.25,&quot;left&quot;:157.45,&quot;top&quot;:208.8,&quot;width&quot;:445.6}"/>
</p:tagLst>
</file>

<file path=ppt/tags/tag88.xml><?xml version="1.0" encoding="utf-8"?>
<p:tagLst xmlns:p="http://schemas.openxmlformats.org/presentationml/2006/main">
  <p:tag name="KSO_WM_DIAGRAM_VIRTUALLY_FRAME" val="{&quot;height&quot;:179.25,&quot;left&quot;:157.45,&quot;top&quot;:208.8,&quot;width&quot;:445.6}"/>
</p:tagLst>
</file>

<file path=ppt/tags/tag89.xml><?xml version="1.0" encoding="utf-8"?>
<p:tagLst xmlns:p="http://schemas.openxmlformats.org/presentationml/2006/main">
  <p:tag name="KSO_WM_DIAGRAM_VIRTUALLY_FRAME" val="{&quot;height&quot;:179.25,&quot;left&quot;:157.45,&quot;top&quot;:208.8,&quot;width&quot;:445.6}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DIAGRAM_VIRTUALLY_FRAME" val="{&quot;height&quot;:179.25,&quot;left&quot;:157.45,&quot;top&quot;:208.8,&quot;width&quot;:445.6}"/>
</p:tagLst>
</file>

<file path=ppt/tags/tag91.xml><?xml version="1.0" encoding="utf-8"?>
<p:tagLst xmlns:p="http://schemas.openxmlformats.org/presentationml/2006/main">
  <p:tag name="KSO_WM_DIAGRAM_VIRTUALLY_FRAME" val="{&quot;height&quot;:179.25,&quot;left&quot;:157.45,&quot;top&quot;:208.8,&quot;width&quot;:445.6}"/>
</p:tagLst>
</file>

<file path=ppt/tags/tag92.xml><?xml version="1.0" encoding="utf-8"?>
<p:tagLst xmlns:p="http://schemas.openxmlformats.org/presentationml/2006/main">
  <p:tag name="KSO_WM_DIAGRAM_VIRTUALLY_FRAME" val="{&quot;height&quot;:179.25,&quot;left&quot;:157.45,&quot;top&quot;:208.8,&quot;width&quot;:445.6}"/>
</p:tagLst>
</file>

<file path=ppt/tags/tag93.xml><?xml version="1.0" encoding="utf-8"?>
<p:tagLst xmlns:p="http://schemas.openxmlformats.org/presentationml/2006/main">
  <p:tag name="KSO_WM_DIAGRAM_VIRTUALLY_FRAME" val="{&quot;height&quot;:179.25,&quot;left&quot;:157.45,&quot;top&quot;:208.8,&quot;width&quot;:445.6}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6.xml><?xml version="1.0" encoding="utf-8"?>
<p:tagLst xmlns:p="http://schemas.openxmlformats.org/presentationml/2006/main">
  <p:tag name="TABLE_ENDDRAG_ORIGIN_RECT" val="555*271"/>
  <p:tag name="TABLE_ENDDRAG_RECT" val="39*225*555*271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8.xml><?xml version="1.0" encoding="utf-8"?>
<p:tagLst xmlns:p="http://schemas.openxmlformats.org/presentationml/2006/main">
  <p:tag name="TABLE_ENDDRAG_ORIGIN_RECT" val="760*238"/>
  <p:tag name="TABLE_ENDDRAG_RECT" val="119*227*760*238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2303</Words>
  <Application>WPS 演示</Application>
  <PresentationFormat>宽屏</PresentationFormat>
  <Paragraphs>604</Paragraphs>
  <Slides>15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13</vt:i4>
      </vt:variant>
      <vt:variant>
        <vt:lpstr>幻灯片标题</vt:lpstr>
      </vt:variant>
      <vt:variant>
        <vt:i4>15</vt:i4>
      </vt:variant>
    </vt:vector>
  </HeadingPairs>
  <TitlesOfParts>
    <vt:vector size="40" baseType="lpstr">
      <vt:lpstr>Arial</vt:lpstr>
      <vt:lpstr>宋体</vt:lpstr>
      <vt:lpstr>Wingdings</vt:lpstr>
      <vt:lpstr>Wingdings</vt:lpstr>
      <vt:lpstr>Times New Roman</vt:lpstr>
      <vt:lpstr>微软雅黑</vt:lpstr>
      <vt:lpstr>Arial Unicode MS</vt:lpstr>
      <vt:lpstr>Calibri</vt:lpstr>
      <vt:lpstr>黑体</vt:lpstr>
      <vt:lpstr>Papyrus</vt:lpstr>
      <vt:lpstr>华文隶书</vt:lpstr>
      <vt:lpstr>WPS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WPS_1666514440</cp:lastModifiedBy>
  <cp:revision>165</cp:revision>
  <dcterms:created xsi:type="dcterms:W3CDTF">2019-06-19T02:08:00Z</dcterms:created>
  <dcterms:modified xsi:type="dcterms:W3CDTF">2025-04-26T15:12:51Z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93FD64E851C34125A87B7F9AC9FEC117_11</vt:lpwstr>
  </property>
</Properties>
</file>