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一碗三文鱼饼、沙拉和鹰嘴豆泥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一碗宽意大利面配有欧芹黄油、烤榛子和帕尔马干酪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/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ctr" defTabSz="1828800">
              <a:lnSpc>
                <a:spcPct val="90000"/>
              </a:lnSpc>
              <a:defRPr b="0" spc="0" sz="120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0" name="正文级别 1…"/>
          <p:cNvSpPr txBox="1"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1pPr>
            <a:lvl2pPr marL="0" indent="45720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2pPr>
            <a:lvl3pPr marL="0" indent="91440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3pPr>
            <a:lvl4pPr marL="0" indent="137160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4pPr>
            <a:lvl5pPr marL="0" indent="182880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宽意大利面配有欧芹黄油、烤榛子和帕尔马干酪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程序设计与算法大作业"/>
          <p:cNvSpPr txBox="1"/>
          <p:nvPr>
            <p:ph type="ctrTitle"/>
          </p:nvPr>
        </p:nvSpPr>
        <p:spPr>
          <a:xfrm>
            <a:off x="0" y="3810000"/>
            <a:ext cx="24384000" cy="4445000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程序设计与算法大作业</a:t>
            </a:r>
          </a:p>
        </p:txBody>
      </p:sp>
      <p:sp>
        <p:nvSpPr>
          <p:cNvPr id="161" name="排序算法"/>
          <p:cNvSpPr txBox="1"/>
          <p:nvPr/>
        </p:nvSpPr>
        <p:spPr>
          <a:xfrm>
            <a:off x="15240000" y="8889999"/>
            <a:ext cx="88900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排序算法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3.1、大数选择排序"/>
          <p:cNvSpPr txBox="1"/>
          <p:nvPr>
            <p:ph type="title" idx="4294967295"/>
          </p:nvPr>
        </p:nvSpPr>
        <p:spPr>
          <a:xfrm>
            <a:off x="0" y="0"/>
            <a:ext cx="24384000" cy="19050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3.1、大数选择排序</a:t>
            </a:r>
          </a:p>
        </p:txBody>
      </p:sp>
      <p:sp>
        <p:nvSpPr>
          <p:cNvPr id="190" name="由于选择排序是基于比较的排序，所以大数的选择排序与普通的选择排序基本一样。…"/>
          <p:cNvSpPr txBox="1"/>
          <p:nvPr>
            <p:ph type="body" sz="half" idx="4294967295"/>
          </p:nvPr>
        </p:nvSpPr>
        <p:spPr>
          <a:xfrm>
            <a:off x="1270000" y="2032000"/>
            <a:ext cx="10795000" cy="114300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由于选择排序是基于比较的排序，所以大数的选择排序与普通的选择排序基本一样。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1.从第一个大数开始，向后遍历数组，找到最小的大数，将这个数与第一个数交换位置。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2.第一个位置找到之后，到下一个位置，继续往后找最小的数，并与当前位置的大数交换位置。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3.以此类推，直到遍历完整个数组。</a:t>
            </a:r>
          </a:p>
        </p:txBody>
      </p:sp>
      <p:pic>
        <p:nvPicPr>
          <p:cNvPr id="191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0" y="2032000"/>
            <a:ext cx="11430000" cy="9232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3.2、大数归并排序"/>
          <p:cNvSpPr txBox="1"/>
          <p:nvPr>
            <p:ph type="title" idx="4294967295"/>
          </p:nvPr>
        </p:nvSpPr>
        <p:spPr>
          <a:xfrm>
            <a:off x="0" y="0"/>
            <a:ext cx="24384000" cy="19050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3.2、大数归并排序</a:t>
            </a:r>
          </a:p>
        </p:txBody>
      </p:sp>
      <p:sp>
        <p:nvSpPr>
          <p:cNvPr id="194" name="由于归并排序是基于比较的排序，所以大数的归并排序与普通的归并排序基本一样。…"/>
          <p:cNvSpPr txBox="1"/>
          <p:nvPr>
            <p:ph type="body" sz="half" idx="4294967295"/>
          </p:nvPr>
        </p:nvSpPr>
        <p:spPr>
          <a:xfrm>
            <a:off x="1270000" y="2032000"/>
            <a:ext cx="10795000" cy="114300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由于归并排序是基于比较的排序，所以大数的归并排序与普通的归并排序基本一样。</a:t>
            </a:r>
          </a:p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1.将数组递归地分成两半，直到每个数组只剩下一个元素，此时可认为数组已有序，</a:t>
            </a:r>
          </a:p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用二指针的方法将已有序的两个数组归并为一个数组。初始时，两个指针分别指向两个数组的最小数的位置，比较这两个最小的数，小的那个被放到最终的数组，并将该指针指向下一个数。以此类推，当其中一个数组没有元素时，将另一个数组的元素全部放进最终的数组里。递归退出时，数组就排好序了。</a:t>
            </a:r>
          </a:p>
        </p:txBody>
      </p:sp>
      <p:pic>
        <p:nvPicPr>
          <p:cNvPr id="195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0" y="2032000"/>
            <a:ext cx="11430000" cy="9184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3.3、大数快速排序"/>
          <p:cNvSpPr txBox="1"/>
          <p:nvPr>
            <p:ph type="title" idx="4294967295"/>
          </p:nvPr>
        </p:nvSpPr>
        <p:spPr>
          <a:xfrm>
            <a:off x="0" y="0"/>
            <a:ext cx="24384000" cy="1901494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3.3、大数快速排序</a:t>
            </a:r>
          </a:p>
        </p:txBody>
      </p:sp>
      <p:sp>
        <p:nvSpPr>
          <p:cNvPr id="198" name="由于快速排序是基于比较的排序，所以大数的快速排序与普通的快速排序基本一样。…"/>
          <p:cNvSpPr txBox="1"/>
          <p:nvPr>
            <p:ph type="body" sz="half" idx="4294967295"/>
          </p:nvPr>
        </p:nvSpPr>
        <p:spPr>
          <a:xfrm>
            <a:off x="1270000" y="2032000"/>
            <a:ext cx="11067297" cy="11154023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由于快速排序是基于比较的排序，所以大数的快速排序与普通的快速排序基本一样。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1.取数组最右边的数，将数组划分为两个部分，其中左边的数都比所取的数小，右边的数都比所取的数大，这时所取的数就处在了它最终的位置上。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2.将左右两个数组看作新的数组，递归执行一的操作，直到数组长度为1，此时退出递归。</a:t>
            </a:r>
          </a:p>
        </p:txBody>
      </p:sp>
      <p:pic>
        <p:nvPicPr>
          <p:cNvPr id="199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0" y="1905000"/>
            <a:ext cx="11430000" cy="11249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3.4、大数希尔排序"/>
          <p:cNvSpPr txBox="1"/>
          <p:nvPr>
            <p:ph type="title" idx="4294967295"/>
          </p:nvPr>
        </p:nvSpPr>
        <p:spPr>
          <a:xfrm>
            <a:off x="0" y="0"/>
            <a:ext cx="24384000" cy="19021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3.4、大数希尔排序</a:t>
            </a:r>
          </a:p>
        </p:txBody>
      </p:sp>
      <p:sp>
        <p:nvSpPr>
          <p:cNvPr id="202" name="由于希尔排序是基于比较的排序，所以大数的希尔排序与普通的希尔排序基本一样。…"/>
          <p:cNvSpPr txBox="1"/>
          <p:nvPr>
            <p:ph type="body" sz="half" idx="4294967295"/>
          </p:nvPr>
        </p:nvSpPr>
        <p:spPr>
          <a:xfrm>
            <a:off x="1270000" y="1905000"/>
            <a:ext cx="10160000" cy="114300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/>
            </a:pPr>
            <a:r>
              <a:t>由于希尔排序是基于比较的排序，所以大数的希尔排序与普通的希尔排序基本一样。</a:t>
            </a:r>
          </a:p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/>
            </a:pPr>
            <a:r>
              <a:t>把数组</a:t>
            </a:r>
            <a:r>
              <a:rPr>
                <a:solidFill>
                  <a:srgbClr val="333333"/>
                </a:solidFill>
              </a:rPr>
              <a:t>按下标的一定增量分组，对每组使用直接插入排序算法排序；随着增量逐渐减少，当增量减至 </a:t>
            </a:r>
            <a:r>
              <a:rPr>
                <a:solidFill>
                  <a:srgbClr val="333333"/>
                </a:solidFill>
              </a:rPr>
              <a:t>1 </a:t>
            </a:r>
            <a:r>
              <a:rPr>
                <a:solidFill>
                  <a:srgbClr val="333333"/>
                </a:solidFill>
              </a:rPr>
              <a:t>时，即完成排序。</a:t>
            </a:r>
            <a:endParaRPr>
              <a:solidFill>
                <a:srgbClr val="333333"/>
              </a:solidFill>
            </a:endParaRPr>
          </a:p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>
                <a:solidFill>
                  <a:srgbClr val="333333"/>
                </a:solidFill>
              </a:defRPr>
            </a:pPr>
            <a:r>
              <a:t>1.</a:t>
            </a:r>
            <a:r>
              <a:t>增量初始化为数组长度的一半，每次循环增量都减少为一半。</a:t>
            </a:r>
          </a:p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>
                <a:solidFill>
                  <a:srgbClr val="333333"/>
                </a:solidFill>
              </a:defRPr>
            </a:pPr>
            <a:r>
              <a:t>2.</a:t>
            </a:r>
            <a:r>
              <a:t>对每组使用直接插入排序算法排序。</a:t>
            </a:r>
          </a:p>
        </p:txBody>
      </p:sp>
      <p:pic>
        <p:nvPicPr>
          <p:cNvPr id="203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0" y="2032000"/>
            <a:ext cx="12700000" cy="8720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3.5、大数基数排序"/>
          <p:cNvSpPr txBox="1"/>
          <p:nvPr>
            <p:ph type="title" idx="4294967295"/>
          </p:nvPr>
        </p:nvSpPr>
        <p:spPr>
          <a:xfrm>
            <a:off x="0" y="0"/>
            <a:ext cx="24384000" cy="19050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3.5、大数基数排序</a:t>
            </a:r>
          </a:p>
        </p:txBody>
      </p:sp>
      <p:sp>
        <p:nvSpPr>
          <p:cNvPr id="206" name="由于基数排序不是基于比较的排序，所以大数的基数排序与普通的基数排序基本差别较大，但都是通过比较数的各位上的值来进行排序的。…"/>
          <p:cNvSpPr txBox="1"/>
          <p:nvPr>
            <p:ph type="body" idx="4294967295"/>
          </p:nvPr>
        </p:nvSpPr>
        <p:spPr>
          <a:xfrm>
            <a:off x="254000" y="1905000"/>
            <a:ext cx="12700000" cy="127000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由于基数排序不是基于比较的排序，所以大数的基数排序与普通的基数排序基本差别较大，但都是通过比较数的各位上的值来进行排序的。</a:t>
            </a:r>
          </a:p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1.将数组分成三部分，其中第一部分小于0，第二部分等于0，第三部分大于0.</a:t>
            </a:r>
          </a:p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2.先将小于0的部分都看作正数进行排序,确定数组中的最大元素有几位，</a:t>
            </a:r>
          </a:p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创建0~9个桶，依次判断每个元素的个位，十位至maxDigit位，存入对应的桶中，出队，存入原数组；直至maxDigit轮结束输出数组。</a:t>
            </a:r>
          </a:p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3.小于0的部分反向遍历并输出到最终的数组中，然后再对大于0的部分进行基数排序，将排好序的数组正向遍历输出到最终的数组中。</a:t>
            </a:r>
          </a:p>
        </p:txBody>
      </p:sp>
      <p:pic>
        <p:nvPicPr>
          <p:cNvPr id="207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00" y="1778000"/>
            <a:ext cx="8890000" cy="12518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1.1、选择排序"/>
          <p:cNvSpPr txBox="1"/>
          <p:nvPr>
            <p:ph type="title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/>
          <a:lstStyle>
            <a:lvl1pPr algn="ctr">
              <a:defRPr spc="-140" sz="7000"/>
            </a:lvl1pPr>
          </a:lstStyle>
          <a:p>
            <a:pPr/>
            <a:r>
              <a:t>1.1、选择排序</a:t>
            </a:r>
          </a:p>
        </p:txBody>
      </p:sp>
      <p:sp>
        <p:nvSpPr>
          <p:cNvPr id="164" name="实现原理如下：…"/>
          <p:cNvSpPr txBox="1"/>
          <p:nvPr/>
        </p:nvSpPr>
        <p:spPr>
          <a:xfrm>
            <a:off x="1270000" y="2539999"/>
            <a:ext cx="21844000" cy="8737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1.每次从需要排序的元素的找出最小的元素，存储在最左侧；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2.再从剩余元素中继续寻找，继续存储，直至排序完成。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1.选择排序不稳定，但是效率与冒泡排序相比，有明显提高；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2.比较次数为</a:t>
            </a:r>
            <a14:m>
              <m:oMath>
                <m:sSubSup>
                  <m:e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,交换次数为n-1。算法总复杂度为</a:t>
            </a: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无论什么数据进去都是 O(n²) 的时间复杂度。所以用到它的时候，数据规模越小越好。好处是不占用额外的内存空间。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1.2、归并排序"/>
          <p:cNvSpPr txBox="1"/>
          <p:nvPr>
            <p:ph type="title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/>
          <a:lstStyle>
            <a:lvl1pPr algn="ctr">
              <a:defRPr spc="-140" sz="7000"/>
            </a:lvl1pPr>
          </a:lstStyle>
          <a:p>
            <a:pPr/>
            <a:r>
              <a:t>1.2、归并排序</a:t>
            </a:r>
          </a:p>
        </p:txBody>
      </p:sp>
      <p:sp>
        <p:nvSpPr>
          <p:cNvPr id="167" name="实现原理如下：…"/>
          <p:cNvSpPr txBox="1"/>
          <p:nvPr/>
        </p:nvSpPr>
        <p:spPr>
          <a:xfrm>
            <a:off x="1270000" y="2031999"/>
            <a:ext cx="21844000" cy="1165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1.把长度为n的输入序列分成两个长度为n/2的子序列；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2.对这两个子序列分别采用归并排序；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3.将两个排序好的子序列合并成一个最终的排序序列。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1.归并排序是稳定排序；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归并排序是建立在归并操作上的一种有效的排序算法。该算法是采用分治法的一个非常典型的应用。将已有序的子序列合并，得到完全有序的序列；即先使每个子序列有序，再使子序列段间有序。代价是需要额外的内存空间，如果参与排序的数据量大，需要大量额外内存空间。该算法时间复杂度为O(nlogn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1.3、快速排序"/>
          <p:cNvSpPr txBox="1"/>
          <p:nvPr>
            <p:ph type="title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/>
          <a:lstStyle>
            <a:lvl1pPr algn="ctr">
              <a:defRPr spc="-140" sz="7000"/>
            </a:lvl1pPr>
          </a:lstStyle>
          <a:p>
            <a:pPr/>
            <a:r>
              <a:t>1.3、快速排序</a:t>
            </a:r>
          </a:p>
        </p:txBody>
      </p:sp>
      <p:sp>
        <p:nvSpPr>
          <p:cNvPr id="170" name="实现原理如下：…"/>
          <p:cNvSpPr txBox="1"/>
          <p:nvPr/>
        </p:nvSpPr>
        <p:spPr>
          <a:xfrm>
            <a:off x="1270000" y="2031999"/>
            <a:ext cx="21844000" cy="1165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​1.从数列中挑出最后一个元素，称为“基准”（pivot）;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2.重新排序数列，所有元素比基准值小的摆放在基准前面，所有元素比基准值大的摆在基准的后面（相同的数可以到任一边）。在这个分区退出之后，该基准就处于数列的中间位置。这个称为分区（partition）操作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​3.递归地（recursive）把小于基准值元素的子数列和大于基准值元素的子数列排序。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1.归并排序是不稳定排序；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2.快速排序通常明显比其他 Ο(nlogn) 算法更快，因为它的内部循环，可以在大部分的架构上很有效率地被实现出来。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1.4、希尔排序"/>
          <p:cNvSpPr txBox="1"/>
          <p:nvPr>
            <p:ph type="title" idx="4294967295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algn="ctr"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1.4、希尔排序</a:t>
            </a:r>
          </a:p>
        </p:txBody>
      </p:sp>
      <p:sp>
        <p:nvSpPr>
          <p:cNvPr id="173" name="实现原理如下：…"/>
          <p:cNvSpPr txBox="1"/>
          <p:nvPr/>
        </p:nvSpPr>
        <p:spPr>
          <a:xfrm>
            <a:off x="1270000" y="2032000"/>
            <a:ext cx="21844000" cy="1120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​​1.选择一个增量序列 </a:t>
            </a:r>
            <a14:m>
              <m:oMath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，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，……，</a:t>
            </a: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，其中 </a:t>
            </a:r>
            <a14:m>
              <m:oMath>
                <m:sSub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&gt; </a:t>
            </a:r>
            <a14:m>
              <m:oMath>
                <m:sSub>
                  <m:e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, </a:t>
            </a: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 = 1；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​2.按增量序列个数 k，对序列进行 k 趟排序；</a:t>
            </a:r>
          </a:p>
          <a:p>
            <a:pPr algn="l" defTabSz="457200">
              <a:lnSpc>
                <a:spcPct val="150000"/>
              </a:lnSpc>
              <a:spcBef>
                <a:spcPts val="30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​3.每趟排序，根据对应的增量 d，将待排序列分割成若干长度为 m 的子序列，分别对各子表进行直接插入排序。仅增量因子为 1 时，整个序列作为一个表来处理，表长度即为整个序列的长度。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1.希尔排序是不稳定排序；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2.希尔排序在插入排序算法的基础上进行了改进，算法的时间复杂度与冒泡、选择，插入等算法相比有较大的改进，但希尔排序是不稳定排序算法。该算法时间复杂度为O(nlogn)。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1.5、基数排序"/>
          <p:cNvSpPr txBox="1"/>
          <p:nvPr>
            <p:ph type="title" idx="4294967295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algn="ctr"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1.5、基数排序</a:t>
            </a:r>
          </a:p>
        </p:txBody>
      </p:sp>
      <p:sp>
        <p:nvSpPr>
          <p:cNvPr id="176" name="实现原理如下：…"/>
          <p:cNvSpPr txBox="1"/>
          <p:nvPr/>
        </p:nvSpPr>
        <p:spPr>
          <a:xfrm>
            <a:off x="1270000" y="2032000"/>
            <a:ext cx="21844000" cy="117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​​1.将所有待比较数值（自然数）统一为同样的数位长度，数位较短的数前面补零。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2.从最低位开始，依次进行一次排序。这样从最低位排序一直到最高位排序完成以后, 数列就变成一个有序序列。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1.基数排序是稳定排序；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2.基数排序是对传统桶排序的扩展，速度很快；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3.基数排序是经典的</a:t>
            </a:r>
            <a:r>
              <a:rPr>
                <a:latin typeface="SimSong Bold"/>
                <a:ea typeface="SimSong Bold"/>
                <a:cs typeface="SimSong Bold"/>
                <a:sym typeface="SimSong Bold"/>
              </a:rPr>
              <a:t>以空间换时间</a:t>
            </a:r>
            <a:r>
              <a:t>的方式，占用内存很大, 当对海量数据排序时，容易造成 </a:t>
            </a:r>
            <a:r>
              <a:rPr>
                <a:latin typeface="SimSong Bold"/>
                <a:ea typeface="SimSong Bold"/>
                <a:cs typeface="SimSong Bold"/>
                <a:sym typeface="SimSong Bold"/>
              </a:rPr>
              <a:t>OutOfMemoryError</a:t>
            </a:r>
            <a:r>
              <a:t>（内存溢出）；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4.基数排序时间复杂度为O(P(N+B)),额外空间复杂度O(N+B)。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2.1、分布式排序"/>
          <p:cNvSpPr txBox="1"/>
          <p:nvPr>
            <p:ph type="title" idx="4294967295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algn="ctr"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2.1、分布式排序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2032000"/>
            <a:ext cx="21971004" cy="294981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上图为分布式实现方法，第一个参数nums为待排序的数组，第二个参数为数组长度，第三个参数为排序算法。…"/>
          <p:cNvSpPr txBox="1"/>
          <p:nvPr/>
        </p:nvSpPr>
        <p:spPr>
          <a:xfrm>
            <a:off x="1269999" y="5714999"/>
            <a:ext cx="21844001" cy="778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上图为分布式实现方法，第一个参数nums为待排序的数组，第二个参数为数组长度，第三个参数为排序算法。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​​1.划分成多个数组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2.创建子线程，在子线程中排序，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3.等待所有子线程排序完成后，转到主线程做合并操作。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2.2、分布式排序总结"/>
          <p:cNvSpPr txBox="1"/>
          <p:nvPr>
            <p:ph type="title" idx="4294967295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algn="ctr"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2.2、分布式排序总结</a:t>
            </a:r>
          </a:p>
        </p:txBody>
      </p:sp>
      <p:sp>
        <p:nvSpPr>
          <p:cNvPr id="183" name="分析：…"/>
          <p:cNvSpPr txBox="1"/>
          <p:nvPr/>
        </p:nvSpPr>
        <p:spPr>
          <a:xfrm>
            <a:off x="1270000" y="2032000"/>
            <a:ext cx="21844000" cy="96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​​1.由于分布式排序实质还是使用普通排序，只是在子线程排序完后，转到主线程合并数据。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2.不足：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（1）如果数据量超大，超过机器内存，代码中实现会有内存溢出，需要改为文件方式比较，先把大文件切割成小文件，对小文件进行排序，排序完成后，再依次对小文件取数比较，放入另外一个文件存储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（2）如果数据量较小，整个方法耗时反而比普通排序耗时更长，耗时主要用于线程切换。没有进行智能方法选取。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标题 1"/>
          <p:cNvSpPr txBox="1"/>
          <p:nvPr>
            <p:ph type="title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defTabSz="914400">
              <a:defRPr b="1"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3、大数排序</a:t>
            </a:r>
          </a:p>
        </p:txBody>
      </p:sp>
      <p:sp>
        <p:nvSpPr>
          <p:cNvPr id="186" name="副标题 2"/>
          <p:cNvSpPr txBox="1"/>
          <p:nvPr>
            <p:ph type="body" idx="1"/>
          </p:nvPr>
        </p:nvSpPr>
        <p:spPr>
          <a:xfrm>
            <a:off x="1270000" y="5080000"/>
            <a:ext cx="21844000" cy="7620000"/>
          </a:xfrm>
          <a:prstGeom prst="rect">
            <a:avLst/>
          </a:prstGeom>
        </p:spPr>
        <p:txBody>
          <a:bodyPr/>
          <a:lstStyle/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3.1、大数选择排序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3.2、大数归并排序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3.3、大数快速排序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3.4、大数希尔排序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3.5、大数基数排序</a:t>
            </a:r>
          </a:p>
        </p:txBody>
      </p:sp>
      <p:sp>
        <p:nvSpPr>
          <p:cNvPr id="187" name="副标题 2"/>
          <p:cNvSpPr txBox="1"/>
          <p:nvPr/>
        </p:nvSpPr>
        <p:spPr>
          <a:xfrm>
            <a:off x="0" y="2032000"/>
            <a:ext cx="243840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 defTabSz="1828800">
              <a:lnSpc>
                <a:spcPct val="90000"/>
              </a:lnSpc>
              <a:spcBef>
                <a:spcPts val="2000"/>
              </a:spcBef>
              <a:defRPr sz="6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用</a:t>
            </a:r>
            <a:r>
              <a:t>c</a:t>
            </a:r>
            <a:r>
              <a:t>语言字符串表示大数，并将其进行排序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