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309" r:id="rId4"/>
    <p:sldId id="257" r:id="rId5"/>
    <p:sldId id="275" r:id="rId6"/>
    <p:sldId id="274" r:id="rId7"/>
    <p:sldId id="259" r:id="rId8"/>
    <p:sldId id="302" r:id="rId9"/>
    <p:sldId id="262" r:id="rId10"/>
    <p:sldId id="303" r:id="rId11"/>
    <p:sldId id="269" r:id="rId12"/>
    <p:sldId id="271" r:id="rId13"/>
    <p:sldId id="272" r:id="rId14"/>
    <p:sldId id="273" r:id="rId15"/>
    <p:sldId id="285" r:id="rId16"/>
    <p:sldId id="294" r:id="rId17"/>
    <p:sldId id="295" r:id="rId18"/>
    <p:sldId id="310" r:id="rId19"/>
    <p:sldId id="296" r:id="rId20"/>
    <p:sldId id="298" r:id="rId21"/>
    <p:sldId id="299" r:id="rId22"/>
    <p:sldId id="276" r:id="rId23"/>
    <p:sldId id="282" r:id="rId24"/>
    <p:sldId id="293" r:id="rId25"/>
    <p:sldId id="280" r:id="rId26"/>
    <p:sldId id="281" r:id="rId27"/>
    <p:sldId id="284" r:id="rId28"/>
    <p:sldId id="304" r:id="rId29"/>
    <p:sldId id="308" r:id="rId30"/>
    <p:sldId id="264" r:id="rId31"/>
    <p:sldId id="311" r:id="rId32"/>
    <p:sldId id="30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4" autoAdjust="0"/>
  </p:normalViewPr>
  <p:slideViewPr>
    <p:cSldViewPr>
      <p:cViewPr varScale="1">
        <p:scale>
          <a:sx n="57" d="100"/>
          <a:sy n="5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9033;&#30446;\&#21452;&#21313;&#19968;&#39033;&#30446;\20131111\2013&#21452;&#21313;&#19968;DB&#32479;&#35745;&#27719;&#24635;&#34920;&#266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title>
      <c:tx>
        <c:rich>
          <a:bodyPr/>
          <a:lstStyle/>
          <a:p>
            <a:pPr>
              <a:defRPr/>
            </a:pPr>
            <a:r>
              <a:rPr lang="en-US"/>
              <a:t>2009-2013 </a:t>
            </a:r>
            <a:r>
              <a:rPr lang="zh-CN"/>
              <a:t>双十一大促成交额</a:t>
            </a:r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v>交易额</c:v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350</a:t>
                    </a:r>
                    <a:endParaRPr lang="en-US" altLang="en-US"/>
                  </a:p>
                </c:rich>
              </c:tx>
              <c:showVal val="1"/>
            </c:dLbl>
            <c:showVal val="1"/>
          </c:dLbls>
          <c:cat>
            <c:numRef>
              <c:f>Sheet4!$A$1:$A$5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Sheet4!$B$1:$B$5</c:f>
              <c:numCache>
                <c:formatCode>General</c:formatCode>
                <c:ptCount val="5"/>
                <c:pt idx="0">
                  <c:v>9</c:v>
                </c:pt>
                <c:pt idx="1">
                  <c:v>20</c:v>
                </c:pt>
                <c:pt idx="2">
                  <c:v>51</c:v>
                </c:pt>
                <c:pt idx="3">
                  <c:v>191</c:v>
                </c:pt>
                <c:pt idx="4">
                  <c:v>351</c:v>
                </c:pt>
              </c:numCache>
            </c:numRef>
          </c:val>
        </c:ser>
        <c:dLbls>
          <c:showVal val="1"/>
        </c:dLbls>
        <c:overlap val="-25"/>
        <c:axId val="85158528"/>
        <c:axId val="85973632"/>
      </c:barChart>
      <c:catAx>
        <c:axId val="85158528"/>
        <c:scaling>
          <c:orientation val="minMax"/>
        </c:scaling>
        <c:axPos val="b"/>
        <c:numFmt formatCode="General" sourceLinked="1"/>
        <c:majorTickMark val="none"/>
        <c:tickLblPos val="nextTo"/>
        <c:crossAx val="85973632"/>
        <c:crosses val="autoZero"/>
        <c:auto val="1"/>
        <c:lblAlgn val="ctr"/>
        <c:lblOffset val="100"/>
      </c:catAx>
      <c:valAx>
        <c:axId val="85973632"/>
        <c:scaling>
          <c:orientation val="minMax"/>
        </c:scaling>
        <c:delete val="1"/>
        <c:axPos val="l"/>
        <c:numFmt formatCode="General" sourceLinked="1"/>
        <c:tickLblPos val="none"/>
        <c:crossAx val="85158528"/>
        <c:crosses val="autoZero"/>
        <c:crossBetween val="between"/>
      </c:valAx>
    </c:plotArea>
    <c:legend>
      <c:legendPos val="t"/>
      <c:layout/>
    </c:legend>
    <c:plotVisOnly val="1"/>
  </c:chart>
  <c:spPr>
    <a:ln>
      <a:solidFill>
        <a:schemeClr val="accent1"/>
      </a:solidFill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043C5-5620-4BCB-8638-BB56609F3F86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09C8E-8DA7-49E1-999B-CE841B66A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86ACC-DB22-44C1-9060-366D0D5D8DB8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0B70B-F0C4-48C3-8B7D-CDD850337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googleusercontent.com/external_content/untrusted_dlcp/research.google.com/zh-CN/pubs/archive/36356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2013-12-18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Dapper, a Large-Scale Distributed Systems Tracing Infrastructure</a:t>
            </a:r>
          </a:p>
          <a:p>
            <a:pPr marL="228600" indent="-228600">
              <a:buAutoNum type="arabicPeriod"/>
            </a:pPr>
            <a:r>
              <a:rPr lang="en-US" altLang="zh-CN" dirty="0" smtClean="0">
                <a:hlinkClick r:id="rId3"/>
              </a:rPr>
              <a:t>http://static.googleusercontent.com/external_content/untrusted_dlcp/research.google.com/zh-CN//pubs/archive/36356.pdf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put </a:t>
            </a:r>
            <a:r>
              <a:rPr lang="zh-CN" altLang="en-US" dirty="0" smtClean="0"/>
              <a:t>缓存，手动清空缓存集群，对业务是瞬间有损的，当达到数据库集群能力上限时，会发生业务卡顿现象，需要立即恢复缓存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早期关闭</a:t>
            </a:r>
            <a:r>
              <a:rPr lang="en-US" altLang="zh-CN" dirty="0" smtClean="0"/>
              <a:t>Put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缓存，是以整个集群为最小操作单位，对业务损害较大，后期改进为仅针对单个分库进行关闭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下跌的尖刺点，是数据库出现瓶颈，处理能力下跌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万兆环境考虑到上联收敛比，可以确保</a:t>
            </a:r>
            <a:r>
              <a:rPr lang="en-US" altLang="zh-CN" dirty="0" smtClean="0"/>
              <a:t>400MB </a:t>
            </a:r>
            <a:r>
              <a:rPr lang="zh-CN" altLang="en-US" dirty="0" smtClean="0"/>
              <a:t>带宽</a:t>
            </a:r>
            <a:r>
              <a:rPr lang="zh-CN" altLang="en-US" dirty="0" smtClean="0"/>
              <a:t>，单</a:t>
            </a:r>
            <a:r>
              <a:rPr lang="zh-CN" altLang="en-US" dirty="0" smtClean="0"/>
              <a:t>台高峰期间网络流量达到</a:t>
            </a:r>
            <a:r>
              <a:rPr lang="en-US" altLang="zh-CN" baseline="0" dirty="0" smtClean="0"/>
              <a:t>70MB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并发控制具体原理，后面会详细介绍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超大卖家订单中心系统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ISV </a:t>
            </a:r>
            <a:r>
              <a:rPr lang="zh-CN" altLang="en-US" baseline="0" dirty="0" smtClean="0"/>
              <a:t>拉取</a:t>
            </a:r>
            <a:r>
              <a:rPr lang="en-US" altLang="zh-CN" baseline="0" dirty="0" smtClean="0"/>
              <a:t>SQL </a:t>
            </a:r>
            <a:r>
              <a:rPr lang="zh-CN" altLang="en-US" baseline="0" dirty="0" smtClean="0"/>
              <a:t>效率无法保证，主动推送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经过严格审核，高峰期前两个小时订单导出降级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备库挂掉，直接通过</a:t>
            </a:r>
            <a:r>
              <a:rPr lang="en-US" altLang="zh-CN" dirty="0" smtClean="0"/>
              <a:t>TDDL</a:t>
            </a:r>
            <a:r>
              <a:rPr lang="zh-CN" altLang="en-US" dirty="0" smtClean="0"/>
              <a:t>将分配给它的读流量分指向其他备库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MM</a:t>
            </a:r>
            <a:r>
              <a:rPr lang="zh-CN" altLang="en-US" dirty="0" smtClean="0"/>
              <a:t>结构备库承担小压力读，避免延迟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主库挂到，先将所有备库指向新主库，，这时假定所有备库的数据是一致的，然后再放开写入流量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如果有部分备库有延迟，发生数据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TDDL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作为数据中间层，让</a:t>
            </a:r>
            <a:r>
              <a:rPr lang="en-US" altLang="zh-CN" baseline="0" dirty="0" smtClean="0"/>
              <a:t>DB </a:t>
            </a:r>
            <a:r>
              <a:rPr lang="zh-CN" altLang="en-US" baseline="0" dirty="0" smtClean="0"/>
              <a:t>切换对业务透明，但针对大规模集群无法通过人工操作</a:t>
            </a:r>
            <a:r>
              <a:rPr lang="en-US" altLang="zh-CN" baseline="0" dirty="0" smtClean="0"/>
              <a:t>TDDL</a:t>
            </a:r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Dbfree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让大规模集群具有批量快速透明扩容能力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增加读库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新增备库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数据库自身保护机制，自己的命运自己掌握，不再依赖应用对数据库的保护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大多数开发的观念是，数据库的服务等级就像我们日常生活中的银行一样，除了有公告</a:t>
            </a:r>
            <a:r>
              <a:rPr lang="zh-CN" altLang="en-US" dirty="0" smtClean="0"/>
              <a:t>的例行维护</a:t>
            </a:r>
            <a:r>
              <a:rPr lang="zh-CN" altLang="en-US" dirty="0" smtClean="0"/>
              <a:t>以外，在日常的使用中是不能够有任何报错的，报错是一个很严重的问题。这个观念要被更新，数据库自我</a:t>
            </a:r>
            <a:r>
              <a:rPr lang="zh-CN" altLang="en-US" dirty="0" smtClean="0"/>
              <a:t>保护常态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9/9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大促大卖家订单</a:t>
            </a:r>
            <a:r>
              <a:rPr lang="en-US" altLang="zh-CN" baseline="0" dirty="0" smtClean="0"/>
              <a:t>SQL </a:t>
            </a:r>
            <a:r>
              <a:rPr lang="zh-CN" altLang="en-US" baseline="0" dirty="0" smtClean="0"/>
              <a:t>问题，开发无法快速过滤，</a:t>
            </a:r>
            <a:r>
              <a:rPr lang="en-US" altLang="zh-CN" baseline="0" dirty="0" smtClean="0"/>
              <a:t>DBA</a:t>
            </a:r>
            <a:r>
              <a:rPr lang="zh-CN" altLang="en-US" baseline="0" dirty="0" smtClean="0"/>
              <a:t>命运掌握在开发手中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队列过长，死锁检测，</a:t>
            </a:r>
            <a:r>
              <a:rPr lang="en-US" altLang="zh-CN" dirty="0" err="1" smtClean="0"/>
              <a:t>kernel_mutex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争用，造成大量无用功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压测结果远远低于预期，线下</a:t>
            </a:r>
            <a:r>
              <a:rPr lang="en-US" altLang="zh-CN" dirty="0" err="1" smtClean="0"/>
              <a:t>Mytest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压测可以达到</a:t>
            </a:r>
            <a:r>
              <a:rPr lang="en-US" altLang="zh-CN" baseline="0" dirty="0" smtClean="0"/>
              <a:t>4W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考虑到这个是新上的万兆环境，新万兆网卡的驱动，之前有收到网络部分邮件，这个版本驱动非标准化，首先调整了万兆网卡驱动，调整后没有明显效果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另外一个与之前线下压测不同的点就是连接数，应用服务器</a:t>
            </a:r>
            <a:r>
              <a:rPr lang="zh-CN" altLang="en-US" baseline="0" dirty="0" smtClean="0"/>
              <a:t>达到的</a:t>
            </a:r>
            <a:r>
              <a:rPr lang="zh-CN" altLang="en-US" baseline="0" dirty="0" smtClean="0"/>
              <a:t>规模，</a:t>
            </a:r>
            <a:r>
              <a:rPr lang="en-US" altLang="zh-CN" baseline="0" dirty="0" err="1" smtClean="0"/>
              <a:t>Mysql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单实例链接数上万，同时在发生抖动的</a:t>
            </a:r>
            <a:r>
              <a:rPr lang="en-US" altLang="zh-CN" baseline="0" dirty="0" smtClean="0"/>
              <a:t>2-3</a:t>
            </a:r>
            <a:r>
              <a:rPr lang="zh-CN" altLang="en-US" baseline="0" dirty="0" smtClean="0"/>
              <a:t>秒内，发现大量的</a:t>
            </a:r>
            <a:r>
              <a:rPr lang="en-US" altLang="zh-CN" baseline="0" dirty="0" err="1" smtClean="0"/>
              <a:t>kernel_mutex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，怀疑与高连接数下同时并发量过大，造成</a:t>
            </a:r>
            <a:r>
              <a:rPr lang="en-US" altLang="zh-CN" baseline="0" dirty="0" err="1" smtClean="0"/>
              <a:t>Mysql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锁资源争用导致抖动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FIO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Hang </a:t>
            </a:r>
            <a:r>
              <a:rPr lang="zh-CN" altLang="en-US" baseline="0" dirty="0" smtClean="0"/>
              <a:t>的瞬间，有</a:t>
            </a:r>
            <a:r>
              <a:rPr lang="en-US" altLang="zh-CN" baseline="0" dirty="0" smtClean="0"/>
              <a:t>IO Wait</a:t>
            </a:r>
            <a:r>
              <a:rPr lang="zh-CN" altLang="en-US" baseline="0" dirty="0" smtClean="0"/>
              <a:t>出现，移除</a:t>
            </a:r>
            <a:r>
              <a:rPr lang="en-US" altLang="zh-CN" baseline="0" dirty="0" err="1" smtClean="0"/>
              <a:t>redolog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降低</a:t>
            </a:r>
            <a:r>
              <a:rPr lang="en-US" altLang="zh-CN" baseline="0" dirty="0" smtClean="0"/>
              <a:t>FIO </a:t>
            </a:r>
            <a:r>
              <a:rPr lang="zh-CN" altLang="en-US" baseline="0" dirty="0" smtClean="0"/>
              <a:t>抖动几率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在排查问的过程中，发现一些硬件参数不标准，比如</a:t>
            </a:r>
            <a:r>
              <a:rPr lang="en-US" altLang="zh-CN" baseline="0" dirty="0" smtClean="0"/>
              <a:t>FIO </a:t>
            </a:r>
            <a:r>
              <a:rPr lang="zh-CN" altLang="en-US" baseline="0" dirty="0" smtClean="0"/>
              <a:t>供电问题，在</a:t>
            </a:r>
            <a:r>
              <a:rPr lang="en-US" altLang="zh-CN" baseline="0" dirty="0" smtClean="0"/>
              <a:t>FGC</a:t>
            </a:r>
            <a:r>
              <a:rPr lang="zh-CN" altLang="en-US" baseline="0" dirty="0" smtClean="0"/>
              <a:t>时需要请求更高的电压以加快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完成速度。</a:t>
            </a:r>
            <a:r>
              <a:rPr lang="en-US" altLang="zh-CN" baseline="0" dirty="0" smtClean="0"/>
              <a:t>BIOS 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c-stats </a:t>
            </a:r>
            <a:r>
              <a:rPr lang="zh-CN" altLang="en-US" baseline="0" dirty="0" smtClean="0"/>
              <a:t>参数问题，</a:t>
            </a:r>
            <a:r>
              <a:rPr lang="en-US" altLang="zh-CN" baseline="0" dirty="0" err="1" smtClean="0"/>
              <a:t>sysprofile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未调整为最高性能模式问题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在追查商品库问题的同时，改进了</a:t>
            </a:r>
            <a:r>
              <a:rPr lang="en-US" altLang="zh-CN" baseline="0" dirty="0" smtClean="0"/>
              <a:t>Cache </a:t>
            </a:r>
            <a:r>
              <a:rPr lang="zh-CN" altLang="en-US" baseline="0" dirty="0" smtClean="0"/>
              <a:t>失效压测方法，从以整个</a:t>
            </a:r>
            <a:r>
              <a:rPr lang="en-US" altLang="zh-CN" baseline="0" dirty="0" smtClean="0"/>
              <a:t>Cache </a:t>
            </a:r>
            <a:r>
              <a:rPr lang="zh-CN" altLang="en-US" baseline="0" dirty="0" smtClean="0"/>
              <a:t>集群为操作单位，改进为以单个</a:t>
            </a:r>
            <a:r>
              <a:rPr lang="en-US" altLang="zh-CN" baseline="0" dirty="0" smtClean="0"/>
              <a:t>DB</a:t>
            </a:r>
            <a:r>
              <a:rPr lang="zh-CN" altLang="en-US" baseline="0" dirty="0" smtClean="0"/>
              <a:t>为操作单位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当</a:t>
            </a:r>
            <a:r>
              <a:rPr lang="en-US" altLang="zh-CN" baseline="0" dirty="0" err="1" smtClean="0"/>
              <a:t>Mysql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出现卡顿的现象是，必须进行干预，或者应用限流保护数据库，或者数据自身限流，否则在持续压力的情况下，</a:t>
            </a:r>
            <a:r>
              <a:rPr lang="en-US" altLang="zh-CN" baseline="0" dirty="0" smtClean="0"/>
              <a:t>DB </a:t>
            </a:r>
            <a:r>
              <a:rPr lang="zh-CN" altLang="en-US" baseline="0" dirty="0" smtClean="0"/>
              <a:t>很难缓解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魔鬼都出在细节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400</a:t>
            </a:r>
            <a:r>
              <a:rPr lang="en-US" altLang="zh-CN" baseline="0" dirty="0" smtClean="0"/>
              <a:t> us </a:t>
            </a:r>
            <a:r>
              <a:rPr lang="zh-CN" altLang="en-US" baseline="0" dirty="0" smtClean="0"/>
              <a:t>的偏差，基本感觉不到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只有通过大压力的检验，细心的观察诊断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如果这个问题没有及时发现，一部分买家的购物体验在双十一当天就会受到影响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低并发高性能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有序请求，避免不必要的锁争用，</a:t>
            </a:r>
            <a:r>
              <a:rPr lang="en-US" altLang="zh-CN" dirty="0" err="1" smtClean="0"/>
              <a:t>Mysql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拥有更好的处理能力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应用端，数据库端双重排序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在应用端进行对减库存操作排队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itemId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来进行排队，相同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itemId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的减库存操作会进入串行化排队处理逻辑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应用端的排队只能做到单机内存排队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端也加上排队策略，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并发控制”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低并发，高性能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每年双十一都是一次对各个系统的大考</a:t>
            </a:r>
            <a:endParaRPr lang="en-US" altLang="zh-CN" dirty="0" smtClean="0"/>
          </a:p>
          <a:p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分钟，是各个系统的压力高峰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DCP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平台实时展现性能采集数据，以集群维度聚合，实时展示水位状态，及集群内个多个详细指标，为预案执行决策提供数据支持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产品</a:t>
            </a:r>
            <a:r>
              <a:rPr lang="en-US" altLang="zh-CN" dirty="0" smtClean="0"/>
              <a:t>DBA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支持淘宝上百条业务线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基础</a:t>
            </a:r>
            <a:r>
              <a:rPr lang="en-US" altLang="zh-CN" dirty="0" smtClean="0"/>
              <a:t>DBA </a:t>
            </a:r>
            <a:r>
              <a:rPr lang="zh-CN" altLang="en-US" dirty="0" smtClean="0"/>
              <a:t>运维淘宝上万台数据库服务器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工具开发组，自动化工具平台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内核开发，定制化</a:t>
            </a:r>
            <a:r>
              <a:rPr lang="en-US" altLang="zh-CN" dirty="0" smtClean="0"/>
              <a:t>Patch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OB ,</a:t>
            </a:r>
            <a:r>
              <a:rPr lang="en-US" altLang="zh-CN" dirty="0" err="1" smtClean="0"/>
              <a:t>Hbase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分布式数据库团队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我们有多大能力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，我们的库能撑多少的量，传统评估方法，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CPU,Load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拍脑袋，要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干多大的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事情，业务会给我们带来多大的压力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我们真的有这么大的能力么？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充分吸取历史经验教训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万一撑不住，我们怎么办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使用大促机型备份恢复真实数据库，获得真实压测基础数据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通过</a:t>
            </a:r>
            <a:r>
              <a:rPr lang="en-US" altLang="zh-CN" baseline="0" dirty="0" err="1" smtClean="0"/>
              <a:t>tcpdump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抓包分析，各个系统真实</a:t>
            </a:r>
            <a:r>
              <a:rPr lang="en-US" altLang="zh-CN" baseline="0" dirty="0" smtClean="0"/>
              <a:t>SQL </a:t>
            </a:r>
            <a:r>
              <a:rPr lang="zh-CN" altLang="en-US" baseline="0" dirty="0" smtClean="0"/>
              <a:t>运行数据，及比例关系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准备动态拼接条件值，模拟真实</a:t>
            </a:r>
            <a:r>
              <a:rPr lang="en-US" altLang="zh-CN" baseline="0" dirty="0" smtClean="0"/>
              <a:t>SQL</a:t>
            </a:r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Mytest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驱动，随机获取拼接值，并按照核心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运行比例，真实压测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使用大促机型备份恢复真实数据库，获得真实压测基础数据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通过</a:t>
            </a:r>
            <a:r>
              <a:rPr lang="en-US" altLang="zh-CN" baseline="0" dirty="0" err="1" smtClean="0"/>
              <a:t>tcpdump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抓包分析，各个系统真实</a:t>
            </a:r>
            <a:r>
              <a:rPr lang="en-US" altLang="zh-CN" baseline="0" dirty="0" smtClean="0"/>
              <a:t>SQL </a:t>
            </a:r>
            <a:r>
              <a:rPr lang="zh-CN" altLang="en-US" baseline="0" dirty="0" smtClean="0"/>
              <a:t>运行数据，及比例关系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准备动态拼接条件值，模拟真实</a:t>
            </a:r>
            <a:r>
              <a:rPr lang="en-US" altLang="zh-CN" baseline="0" dirty="0" smtClean="0"/>
              <a:t>SQL</a:t>
            </a:r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Mytest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驱动，随机获取拼接值，并按照核心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运行比例，真实压测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各个数据库集群要达到如何的支撑能力，才能</a:t>
            </a:r>
            <a:r>
              <a:rPr lang="zh-CN" altLang="en-US" baseline="0" dirty="0" smtClean="0"/>
              <a:t>满足创建</a:t>
            </a:r>
            <a:r>
              <a:rPr lang="zh-CN" altLang="en-US" baseline="0" dirty="0" smtClean="0"/>
              <a:t>能力的要求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根据历史数据创建会按照如何的分配比例，从那几个入口进来，多少次详情页面的浏览会走入下单流程</a:t>
            </a:r>
            <a:r>
              <a:rPr lang="en-US" altLang="zh-CN" baseline="0" dirty="0" smtClean="0"/>
              <a:t>,</a:t>
            </a:r>
            <a:br>
              <a:rPr lang="en-US" altLang="zh-CN" baseline="0" dirty="0" smtClean="0"/>
            </a:br>
            <a:r>
              <a:rPr lang="zh-CN" altLang="en-US" baseline="0" dirty="0" smtClean="0"/>
              <a:t>每个入口的功能点的使用率，下单页面有多少比例会更换收货地址，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B70B-F0C4-48C3-8B7D-CDD8503376A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ukun@taobao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85293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双十一数据库核心技术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2200" y="5754742"/>
            <a:ext cx="202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淘宝网 李圣陶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刘昆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052736"/>
            <a:ext cx="8229600" cy="496855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知彼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业务指标如何向数据库指标转换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39552" y="1484784"/>
            <a:ext cx="8229600" cy="4464496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基于历史成交数据分析，如购物车下单用户比例，立即购买用户比例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基于用户行为特点分析，多少次浏览会产生一次购买，多少人中会有一个人在购买时修改收货地址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基于淘宝自研的鹰眼系统将应用压力向数据库压力转换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缓存命中率在大促期间的特点，及可能出现的缓存失效问题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淘宝自研鹰眼系统，基于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 Dapper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论文研发，大型分布式追踪系统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052736"/>
            <a:ext cx="8229600" cy="23762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问题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Mytest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压测结果及业务指标转换后，数据库集群进行了适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当的扩容，扩容后的集群的支撑能力上限是多少，在真实的业务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场景中是否可以达到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Mytest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压测获得的能力上限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 a.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Put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缓存功能，逐步减低缓存命中率，让线上真实访问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压力直接打在数据库上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b.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在关闭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Put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缓存功能后，一次性手动清空所有缓存集群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c.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仅针对单个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DB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Put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缓存功能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平时多流汗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–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真实环境压测之缓存穿透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79819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052736"/>
            <a:ext cx="8229600" cy="2281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问题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Mytest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压测结果及业务指标转换后，数据库集群进行了适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当的扩容，扩容后的集群的支撑能力上限是多少，在真实的业务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场景中是否可以达到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Mytest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压测获得的能力上限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针对通过收发消息的系统，人为造成短暂消息积压，通过大量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消息瞬间涌入，实现系统支撑能力压测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平时多流汗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–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2.MetaQueue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消息积压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852936"/>
            <a:ext cx="7497465" cy="34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39552" y="1700808"/>
            <a:ext cx="8229600" cy="4536504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网卡瓶颈问题，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网卡接近上限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a.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进行压测的过程中，加入网卡容量指标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核心集群升级至万兆网络环境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普通集群网络环境升级到双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工作模式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热点问题，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2012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出现热点数据并发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更新，导致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Thread running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飙升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Patch</a:t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自我保护机制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大卖家倒订单问题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超大卖家走订单中心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一般卖家订单信息从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各自拉取，改为主动推送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独立第三套卖家读库，支撑倒订单服务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1224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决不在同一个地方跌倒两次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                             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吸取以往双十一经验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95536" y="1484784"/>
            <a:ext cx="6048672" cy="3744416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243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条详尽的数据库大促预案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按照功能维度分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a.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应用降级预案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b.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流量分配预案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c.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限流保护预案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d.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主备切换预案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e.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全网公共预案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预案线上环境业务低峰期真实演练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预案管控系统，上下游联动，自动实时通知机制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做最坏的打算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 –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243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条双十一数据库预案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276872"/>
            <a:ext cx="5832903" cy="1584176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一主多备切换预案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340768"/>
            <a:ext cx="8229600" cy="4536504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部分集群采用一主库多读库结构，提高集群读支撑能力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集群采用星形主备结构，简化异常切换场景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当主库出现问题时，先将所有备库指向新主库，新主库再放开写流量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55576" y="3789040"/>
            <a:ext cx="3168352" cy="2016224"/>
            <a:chOff x="2051720" y="2636912"/>
            <a:chExt cx="1980168" cy="1080096"/>
          </a:xfrm>
        </p:grpSpPr>
        <p:sp>
          <p:nvSpPr>
            <p:cNvPr id="5" name="圆角矩形 4"/>
            <p:cNvSpPr/>
            <p:nvPr/>
          </p:nvSpPr>
          <p:spPr>
            <a:xfrm>
              <a:off x="2051720" y="3068960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3059832" y="285293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2195736" y="2636912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843808" y="2636913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43808" y="3068960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Master</a:t>
              </a:r>
              <a:endParaRPr lang="zh-CN" altLang="en-US" sz="7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43808" y="3489637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195736" y="3501008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563888" y="3068960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 flipV="1">
              <a:off x="2627784" y="2852936"/>
              <a:ext cx="21602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1"/>
              <a:endCxn id="5" idx="3"/>
            </p:cNvCxnSpPr>
            <p:nvPr/>
          </p:nvCxnSpPr>
          <p:spPr>
            <a:xfrm flipH="1">
              <a:off x="2519720" y="3176960"/>
              <a:ext cx="324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2627784" y="3284984"/>
              <a:ext cx="21602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2"/>
              <a:endCxn id="10" idx="0"/>
            </p:cNvCxnSpPr>
            <p:nvPr/>
          </p:nvCxnSpPr>
          <p:spPr>
            <a:xfrm>
              <a:off x="3077809" y="3284959"/>
              <a:ext cx="0" cy="2046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3"/>
              <a:endCxn id="12" idx="1"/>
            </p:cNvCxnSpPr>
            <p:nvPr/>
          </p:nvCxnSpPr>
          <p:spPr>
            <a:xfrm>
              <a:off x="3311808" y="3176960"/>
              <a:ext cx="252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3302794" y="3212976"/>
              <a:ext cx="261094" cy="17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932040" y="3717032"/>
            <a:ext cx="2664296" cy="2088232"/>
            <a:chOff x="4464040" y="2636912"/>
            <a:chExt cx="1980168" cy="1080120"/>
          </a:xfrm>
        </p:grpSpPr>
        <p:sp>
          <p:nvSpPr>
            <p:cNvPr id="19" name="圆角矩形 18"/>
            <p:cNvSpPr/>
            <p:nvPr/>
          </p:nvSpPr>
          <p:spPr>
            <a:xfrm>
              <a:off x="4464040" y="3068960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724128" y="2852936"/>
              <a:ext cx="28803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4608056" y="2636912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256128" y="2636912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256128" y="3501032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608056" y="3501008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Slave</a:t>
              </a:r>
              <a:endParaRPr lang="zh-CN" altLang="en-US" sz="900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976208" y="3068960"/>
              <a:ext cx="468000" cy="21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Master</a:t>
              </a:r>
              <a:endParaRPr lang="zh-CN" altLang="en-US" sz="7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5076056" y="2852936"/>
              <a:ext cx="86409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5076056" y="3284984"/>
              <a:ext cx="86409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3" idx="0"/>
            </p:cNvCxnSpPr>
            <p:nvPr/>
          </p:nvCxnSpPr>
          <p:spPr>
            <a:xfrm flipV="1">
              <a:off x="5490128" y="3284984"/>
              <a:ext cx="522032" cy="216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9" idx="3"/>
              <a:endCxn id="25" idx="1"/>
            </p:cNvCxnSpPr>
            <p:nvPr/>
          </p:nvCxnSpPr>
          <p:spPr>
            <a:xfrm>
              <a:off x="4932040" y="3176960"/>
              <a:ext cx="1044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827584" y="1412776"/>
            <a:ext cx="6336704" cy="367240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双十一数据库指导思想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双十一数据库核心技术介绍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双十一数据库案例分享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双十一当天的故事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概要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核心技术介绍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7584" y="1124744"/>
            <a:ext cx="6336704" cy="4896544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TDDL</a:t>
            </a: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分布式数据库访问层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ADHA</a:t>
            </a: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高可用架构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DBFree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集群弹性伸缩系统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AliMySQL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--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自我保护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Patch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--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热点更新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Patch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主备延迟解决方案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DB Free – DBA Free</a:t>
            </a:r>
          </a:p>
          <a:p>
            <a:pPr>
              <a:spcBef>
                <a:spcPct val="0"/>
              </a:spcBef>
            </a:pPr>
            <a:endParaRPr lang="zh-CN" altLang="en-US" sz="28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27584" y="1412776"/>
            <a:ext cx="6336704" cy="367240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增加读库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实例迁移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实例拆分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实例扩容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877" y="1255415"/>
            <a:ext cx="34194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048222"/>
            <a:ext cx="16192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数据库限流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数据库自我保护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268760"/>
            <a:ext cx="8136904" cy="511256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超出数据库容量的自我保护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数据库自身保护机制，不再依赖应用保护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根据预设的容量阀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值进行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限流，保护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更新开发观念，数据库限流常态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对异常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进行限制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会影响整个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，甚至整个系统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对特定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慢查询自动超时功能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2736304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关于我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71600" y="1556792"/>
            <a:ext cx="6624736" cy="3096344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李圣陶</a:t>
            </a:r>
            <a:endParaRPr kumimoji="1" lang="en-US" altLang="zh-CN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花名 刘昆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，09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年加入淘宝</a:t>
            </a:r>
            <a:endParaRPr kumimoji="1" lang="en-US" altLang="zh-CN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zh-CN" sz="3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Oracle,Mysql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数据库工程师</a:t>
            </a:r>
            <a:endParaRPr kumimoji="1" lang="en-US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经历淘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宝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年双十一</a:t>
            </a:r>
            <a:endParaRPr kumimoji="1" lang="en-US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关注高并发数据库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最佳实践</a:t>
            </a:r>
            <a:endParaRPr kumimoji="1" lang="en-US" altLang="zh-CN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微博：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kumimoji="1" lang="en-US" altLang="zh-CN" sz="3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tao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陶先生</a:t>
            </a:r>
            <a:endParaRPr kumimoji="1" lang="en-US" altLang="zh-CN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热点数据更新排队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340768"/>
            <a:ext cx="8136904" cy="42484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减库存操作场景，热点商品库存更新排队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大量更新同一条记录并发到达数据库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由于行锁机制全部进入排队队列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c.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内部维护队列锁争用及死锁检测机制性能消耗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单行更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性能会跌到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并发控制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Patch</a:t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组根据业务特点定制化开发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b.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内部排队队列受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innodb_thread_concurrency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限制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其他请求在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层面排队，不占用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受大事物影响明显，需要应用配合保证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并发控制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Patch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提升单行更新能力到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4000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左右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并行复制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主备延迟解决方案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628800"/>
            <a:ext cx="8136904" cy="374441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解决主备库复制延迟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动态参数配置开启及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并行度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支持数据库，表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级别，事物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级并行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概要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27584" y="1412776"/>
            <a:ext cx="6336704" cy="367240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双十一数据库指导思想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双十一数据库核心技术介绍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双十一数据库案例分享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双十一当天的故事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ache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失效线上压测抖动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7056785" cy="162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2780928"/>
            <a:ext cx="705300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ache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失效线上压测抖动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7584" y="1196752"/>
            <a:ext cx="6768752" cy="468052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线上压测远远低于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4W QPS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的目标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整个系统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ang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秒左右，同时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飙升，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卡住，应用大面积报警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解决方法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数据库进一步拆分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，降低连接数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d.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MySQL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替换为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AliMySQL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限流版本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硬件导致抖动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问题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5576" y="1052736"/>
            <a:ext cx="6768752" cy="259228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正常压力下集群内各个单机表现稳定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压力摸高的过程中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发现一台主机，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比集群内其他主机多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400us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经排查确认原因为主机维修后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参数未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5034239"/>
            <a:ext cx="6156176" cy="141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594079"/>
            <a:ext cx="6120681" cy="14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sz="3600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降低并发 提升性能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0" y="1047750"/>
            <a:ext cx="68961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827584" y="1412776"/>
            <a:ext cx="6336704" cy="367240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双十一数据库指导思想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2013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双十一数据库准备阶段总结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双十一数据库新技术使用介绍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双十一当天的故事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概要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64807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全网公共预案</a:t>
            </a: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1412776"/>
            <a:ext cx="8064896" cy="504056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读写分流，各个读业务按照不同比例分配读流量到备库，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降低主库压力，让主库有更多余量来抗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写入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数据库集群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开启自我保护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写入型数据库修改双一参数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sync_binlog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flush_log_at_trx_commit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零点高峰前调大修改脏页比例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innodb_max_dirty_pages_pct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核心系统双十一零点高峰指标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9552" y="1124744"/>
            <a:ext cx="8136904" cy="252028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单机峰值最高达到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1.5W QPS / 1.2W TPS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单机网络达到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75MB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交易创建数据库响应时间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500us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645024"/>
            <a:ext cx="8393323" cy="24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179512" y="980728"/>
          <a:ext cx="4608512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双十一是什么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4797152"/>
            <a:ext cx="4248472" cy="122413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总理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消费的时间点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马云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中国消费者和厂家的感恩节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淘宝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购物狂欢节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系统大考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2588" y="81111"/>
            <a:ext cx="3771900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DCP 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大盘监控系统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9552" y="908720"/>
            <a:ext cx="8136904" cy="194421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实时展现性能采集数据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图形化展示核心集群水位状态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详细指标信息精确到每个实例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网络包流量自动异常监控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7858" y="2852936"/>
            <a:ext cx="2876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3392" y="3212976"/>
            <a:ext cx="3276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520" y="404664"/>
            <a:ext cx="6156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欢迎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阿里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团队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5326769" cy="398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5508104" y="5589240"/>
            <a:ext cx="3477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来往   陶先生</a:t>
            </a: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微博私信 </a:t>
            </a:r>
            <a:r>
              <a:rPr kumimoji="1"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kumimoji="1"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tao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陶先生</a:t>
            </a: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邮箱地址  </a:t>
            </a:r>
            <a:r>
              <a:rPr kumimoji="1"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liukun@taobao.com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628800"/>
            <a:ext cx="28560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热爱数据库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Java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后端开发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Python , C/C++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11560" y="2348880"/>
            <a:ext cx="7696200" cy="144016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Q &amp; A</a:t>
            </a:r>
            <a:endParaRPr kumimoji="0" lang="zh-CN" altLang="en-US" sz="9600" b="1" i="0" u="none" strike="noStrike" kern="1200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869160"/>
            <a:ext cx="4896544" cy="14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概要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27584" y="1412776"/>
            <a:ext cx="6336704" cy="367240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双十一数据库指导思想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双十一数据库核心技术介绍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双十一数据库案例分享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双十一当天的故事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827584" y="1412776"/>
            <a:ext cx="6336704" cy="367240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双十一数据库指导思想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双十一数据库核心技术介绍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双十一数据库案例分享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双十一当天的故事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概要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双十一数据库指导思想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39552" y="1484784"/>
            <a:ext cx="5760640" cy="38164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知己知彼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，百战不殆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平时多流汗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，战时少流血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决不在同一个地方跌倒两次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尽最大的努力，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做最坏的打算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19201"/>
            <a:ext cx="8229600" cy="2281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问题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同样硬件配置运行不同的业务，体现出来的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能力上限完全不同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kumimoji="0" lang="en-US" altLang="zh-CN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Mytest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工具，针对不同硬件不同</a:t>
            </a:r>
            <a:endParaRPr kumimoji="0" lang="en-US" altLang="zh-CN" sz="20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业务场景，</a:t>
            </a:r>
            <a:r>
              <a:rPr lang="zh-CN" altLang="en-US" sz="2000" noProof="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noProof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真实</a:t>
            </a:r>
            <a:r>
              <a:rPr lang="zh-CN" altLang="en-US" sz="2000" noProof="0" dirty="0" smtClean="0">
                <a:latin typeface="微软雅黑" pitchFamily="34" charset="-122"/>
                <a:ea typeface="微软雅黑" pitchFamily="34" charset="-122"/>
              </a:rPr>
              <a:t>硬件环境，</a:t>
            </a:r>
            <a:r>
              <a:rPr lang="zh-CN" altLang="en-US" sz="2000" noProof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真实</a:t>
            </a:r>
            <a:r>
              <a:rPr lang="zh-CN" altLang="en-US" sz="2000" noProof="0" dirty="0" smtClean="0">
                <a:latin typeface="微软雅黑" pitchFamily="34" charset="-122"/>
                <a:ea typeface="微软雅黑" pitchFamily="34" charset="-122"/>
              </a:rPr>
              <a:t>业务数</a:t>
            </a:r>
            <a:endParaRPr lang="en-US" altLang="zh-CN" sz="2000" noProof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2000" noProof="0" dirty="0" smtClean="0">
                <a:latin typeface="微软雅黑" pitchFamily="34" charset="-122"/>
                <a:ea typeface="微软雅黑" pitchFamily="34" charset="-122"/>
              </a:rPr>
              <a:t>据，</a:t>
            </a:r>
            <a:r>
              <a:rPr lang="zh-CN" altLang="en-US" sz="2000" noProof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真实</a:t>
            </a:r>
            <a:r>
              <a:rPr lang="zh-CN" altLang="en-US" sz="2000" noProof="0" dirty="0" smtClean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en-US" altLang="zh-CN" sz="2000" noProof="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，通过压测获得数据库能力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模型，</a:t>
            </a:r>
            <a:r>
              <a:rPr lang="zh-CN" altLang="en-US" sz="2000" noProof="0" dirty="0" smtClean="0">
                <a:latin typeface="微软雅黑" pitchFamily="34" charset="-122"/>
                <a:ea typeface="微软雅黑" pitchFamily="34" charset="-122"/>
              </a:rPr>
              <a:t>指导各个集群的扩容规模</a:t>
            </a:r>
            <a:endParaRPr lang="en-US" altLang="zh-CN" sz="2000" noProof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知己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如何准确评估数据库集群自身支撑能力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429000"/>
            <a:ext cx="6419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知己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如何准确评估数据库集群自身支撑能力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052736"/>
            <a:ext cx="8229600" cy="4536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Mytest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工具特点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语言编写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压测采用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支持分库分表逻辑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支持多表压测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语句可定制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事物模型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支持事物提交方式定制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拼接变量全随机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不同比例配置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自动生成多种数据类型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052736"/>
            <a:ext cx="8229600" cy="26642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问题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业务要求系统能够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支撑的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交易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创建能力，如何把这个指标向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各个数据库集群分解，商品集群，交易集群等分别需要多少支撑</a:t>
            </a:r>
            <a:endParaRPr kumimoji="0" lang="en-US" altLang="zh-CN" sz="20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能力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 a.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业务指标通过数据挖掘分析，分配创建指标到各个交易入口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b.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通过各个交易入口的浏览转化率，功能点点击率，获得各个应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用系统的业务压力指标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c.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通过分布式追踪系统的统计数据，将业务系统压力转换为数据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库集群压力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260648"/>
            <a:ext cx="7696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知彼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业务指标如何向数据库指标转换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6016" y="3610364"/>
            <a:ext cx="3643605" cy="2770964"/>
            <a:chOff x="4716016" y="3429000"/>
            <a:chExt cx="3643605" cy="277096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3429000"/>
              <a:ext cx="3643605" cy="10801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88024" y="4437112"/>
              <a:ext cx="2987055" cy="17628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717032"/>
            <a:ext cx="3672408" cy="26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1973</Words>
  <Application>Microsoft Office PowerPoint</Application>
  <PresentationFormat>全屏显示(4:3)</PresentationFormat>
  <Paragraphs>321</Paragraphs>
  <Slides>32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Sky123.Org</cp:lastModifiedBy>
  <cp:revision>247</cp:revision>
  <dcterms:created xsi:type="dcterms:W3CDTF">2013-03-11T09:12:52Z</dcterms:created>
  <dcterms:modified xsi:type="dcterms:W3CDTF">2013-12-21T09:48:00Z</dcterms:modified>
</cp:coreProperties>
</file>