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93" r:id="rId16"/>
    <p:sldId id="269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  <p:sldId id="281" r:id="rId26"/>
    <p:sldId id="283" r:id="rId27"/>
    <p:sldId id="284" r:id="rId28"/>
    <p:sldId id="285" r:id="rId29"/>
    <p:sldId id="286" r:id="rId30"/>
    <p:sldId id="287" r:id="rId31"/>
    <p:sldId id="294" r:id="rId32"/>
    <p:sldId id="295" r:id="rId33"/>
    <p:sldId id="321" r:id="rId34"/>
    <p:sldId id="296" r:id="rId35"/>
    <p:sldId id="297" r:id="rId36"/>
    <p:sldId id="304" r:id="rId37"/>
    <p:sldId id="298" r:id="rId38"/>
    <p:sldId id="299" r:id="rId39"/>
    <p:sldId id="300" r:id="rId40"/>
    <p:sldId id="324" r:id="rId41"/>
    <p:sldId id="301" r:id="rId42"/>
    <p:sldId id="305" r:id="rId43"/>
    <p:sldId id="306" r:id="rId44"/>
    <p:sldId id="307" r:id="rId45"/>
    <p:sldId id="308" r:id="rId46"/>
    <p:sldId id="309" r:id="rId47"/>
    <p:sldId id="302" r:id="rId48"/>
    <p:sldId id="303" r:id="rId49"/>
    <p:sldId id="310" r:id="rId50"/>
    <p:sldId id="311" r:id="rId51"/>
    <p:sldId id="322" r:id="rId52"/>
    <p:sldId id="323" r:id="rId53"/>
    <p:sldId id="312" r:id="rId54"/>
    <p:sldId id="325" r:id="rId55"/>
    <p:sldId id="326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BD4C-FA81-4029-8D64-76C19A5F219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B71E21C1-7AFF-480E-841E-24E01412111F}">
      <dgm:prSet phldrT="[Text]"/>
      <dgm:spPr/>
      <dgm:t>
        <a:bodyPr/>
        <a:lstStyle/>
        <a:p>
          <a:r>
            <a:rPr lang="en-US" altLang="zh-CN" dirty="0" smtClean="0"/>
            <a:t>&lt;</a:t>
          </a:r>
          <a:r>
            <a:rPr lang="en-US" altLang="zh-CN" dirty="0" err="1" smtClean="0"/>
            <a:t>iframe</a:t>
          </a:r>
          <a:r>
            <a:rPr lang="en-US" altLang="zh-CN" dirty="0" smtClean="0"/>
            <a:t>&gt;</a:t>
          </a:r>
          <a:endParaRPr lang="zh-CN" altLang="en-US" dirty="0"/>
        </a:p>
      </dgm:t>
    </dgm:pt>
    <dgm:pt modelId="{A78F0034-47CF-49AA-99AB-61664CE26205}" type="parTrans" cxnId="{47BEEF55-56CF-4BB5-B81B-F35936841948}">
      <dgm:prSet/>
      <dgm:spPr/>
      <dgm:t>
        <a:bodyPr/>
        <a:lstStyle/>
        <a:p>
          <a:endParaRPr lang="zh-CN" altLang="en-US"/>
        </a:p>
      </dgm:t>
    </dgm:pt>
    <dgm:pt modelId="{A1F46FF3-A0CE-48E0-9A5A-B9344F86B0B2}" type="sibTrans" cxnId="{47BEEF55-56CF-4BB5-B81B-F35936841948}">
      <dgm:prSet/>
      <dgm:spPr/>
      <dgm:t>
        <a:bodyPr/>
        <a:lstStyle/>
        <a:p>
          <a:endParaRPr lang="zh-CN" altLang="en-US"/>
        </a:p>
      </dgm:t>
    </dgm:pt>
    <dgm:pt modelId="{A798A7BC-5B96-49F2-8DD6-10DEDFADA4C5}">
      <dgm:prSet phldrT="[Text]"/>
      <dgm:spPr/>
      <dgm:t>
        <a:bodyPr/>
        <a:lstStyle/>
        <a:p>
          <a:r>
            <a:rPr lang="en-US" altLang="zh-CN" dirty="0" smtClean="0"/>
            <a:t>Flash</a:t>
          </a:r>
          <a:endParaRPr lang="zh-CN" altLang="en-US" dirty="0"/>
        </a:p>
      </dgm:t>
    </dgm:pt>
    <dgm:pt modelId="{01F58FD3-A613-4D50-AB97-5DE8A9245F90}" type="parTrans" cxnId="{DD2B6366-DFF2-4368-BA2A-88BE76E42D54}">
      <dgm:prSet/>
      <dgm:spPr/>
      <dgm:t>
        <a:bodyPr/>
        <a:lstStyle/>
        <a:p>
          <a:endParaRPr lang="zh-CN" altLang="en-US"/>
        </a:p>
      </dgm:t>
    </dgm:pt>
    <dgm:pt modelId="{F5BB67C5-51F8-4E6F-9161-12C24F5617DE}" type="sibTrans" cxnId="{DD2B6366-DFF2-4368-BA2A-88BE76E42D54}">
      <dgm:prSet/>
      <dgm:spPr/>
      <dgm:t>
        <a:bodyPr/>
        <a:lstStyle/>
        <a:p>
          <a:endParaRPr lang="zh-CN" altLang="en-US"/>
        </a:p>
      </dgm:t>
    </dgm:pt>
    <dgm:pt modelId="{AB51720D-C323-4ED8-B330-C1640DE403B8}">
      <dgm:prSet phldrT="[Text]"/>
      <dgm:spPr/>
      <dgm:t>
        <a:bodyPr/>
        <a:lstStyle/>
        <a:p>
          <a:r>
            <a:rPr lang="en-US" altLang="zh-CN" dirty="0" smtClean="0"/>
            <a:t>&lt;</a:t>
          </a:r>
          <a:r>
            <a:rPr lang="en-US" altLang="zh-CN" dirty="0" err="1" smtClean="0"/>
            <a:t>img</a:t>
          </a:r>
          <a:r>
            <a:rPr lang="en-US" altLang="zh-CN" dirty="0" smtClean="0"/>
            <a:t>&gt;</a:t>
          </a:r>
          <a:endParaRPr lang="zh-CN" altLang="en-US" dirty="0"/>
        </a:p>
      </dgm:t>
    </dgm:pt>
    <dgm:pt modelId="{512BE03D-CF75-49A6-B318-98DEEF388E06}" type="parTrans" cxnId="{7B3E218C-ED0E-40A0-8322-9F62A9A39C6C}">
      <dgm:prSet/>
      <dgm:spPr/>
      <dgm:t>
        <a:bodyPr/>
        <a:lstStyle/>
        <a:p>
          <a:endParaRPr lang="zh-CN" altLang="en-US"/>
        </a:p>
      </dgm:t>
    </dgm:pt>
    <dgm:pt modelId="{EAF67A84-D749-4DAC-90EA-5EF44B5E24C3}" type="sibTrans" cxnId="{7B3E218C-ED0E-40A0-8322-9F62A9A39C6C}">
      <dgm:prSet/>
      <dgm:spPr/>
      <dgm:t>
        <a:bodyPr/>
        <a:lstStyle/>
        <a:p>
          <a:endParaRPr lang="zh-CN" altLang="en-US"/>
        </a:p>
      </dgm:t>
    </dgm:pt>
    <dgm:pt modelId="{99E0BAB0-CCDC-4C56-BAE1-E557F67E02D8}" type="pres">
      <dgm:prSet presAssocID="{7EFBBD4C-FA81-4029-8D64-76C19A5F21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86C52C0-BDCA-4DC8-8645-864BDE8C5F76}" type="pres">
      <dgm:prSet presAssocID="{B71E21C1-7AFF-480E-841E-24E01412111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57FA68-1CA9-4390-BCB5-6C58DCE9A7C8}" type="pres">
      <dgm:prSet presAssocID="{B71E21C1-7AFF-480E-841E-24E01412111F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9E492A03-D0C5-45DA-8BE2-26B5B21A2493}" type="pres">
      <dgm:prSet presAssocID="{B71E21C1-7AFF-480E-841E-24E01412111F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6125ED48-77B8-43D3-8924-08DFA597D381}" type="pres">
      <dgm:prSet presAssocID="{A798A7BC-5B96-49F2-8DD6-10DEDFADA4C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54176-B144-4D78-98F2-9F1BBD567AB8}" type="pres">
      <dgm:prSet presAssocID="{A798A7BC-5B96-49F2-8DD6-10DEDFADA4C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823C6DE0-802B-428D-93C1-F283E0F8A9C9}" type="pres">
      <dgm:prSet presAssocID="{A798A7BC-5B96-49F2-8DD6-10DEDFADA4C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C7C59F2-876E-4977-9063-19975ED2EE7C}" type="pres">
      <dgm:prSet presAssocID="{AB51720D-C323-4ED8-B330-C1640DE403B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866C380-CFD6-4A56-AC5B-9BBB364D1A23}" type="pres">
      <dgm:prSet presAssocID="{AB51720D-C323-4ED8-B330-C1640DE403B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7ED2D-68B9-493C-94A9-DD68566A061C}" type="pres">
      <dgm:prSet presAssocID="{AB51720D-C323-4ED8-B330-C1640DE403B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0787F16E-AA14-4CA4-8B6B-D820E724FAC6}" type="pres">
      <dgm:prSet presAssocID="{AB51720D-C323-4ED8-B330-C1640DE403B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057776A-A515-43CD-ADF8-547EEFA877EF}" type="pres">
      <dgm:prSet presAssocID="{A1F46FF3-A0CE-48E0-9A5A-B9344F86B0B2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323C2B2F-2B93-441C-985E-6898204B0222}" type="pres">
      <dgm:prSet presAssocID="{F5BB67C5-51F8-4E6F-9161-12C24F5617DE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DBE9722D-9BF4-4D30-8874-61D5C864885E}" type="pres">
      <dgm:prSet presAssocID="{EAF67A84-D749-4DAC-90EA-5EF44B5E24C3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DDC3F54-0C99-4E92-87F8-9D2DC677533A}" type="presOf" srcId="{AB51720D-C323-4ED8-B330-C1640DE403B8}" destId="{1FA7ED2D-68B9-493C-94A9-DD68566A061C}" srcOrd="2" destOrd="0" presId="urn:microsoft.com/office/officeart/2005/8/layout/gear1"/>
    <dgm:cxn modelId="{AD6001EF-F3DC-4CFA-8429-FF019E516BC3}" type="presOf" srcId="{A1F46FF3-A0CE-48E0-9A5A-B9344F86B0B2}" destId="{E057776A-A515-43CD-ADF8-547EEFA877EF}" srcOrd="0" destOrd="0" presId="urn:microsoft.com/office/officeart/2005/8/layout/gear1"/>
    <dgm:cxn modelId="{47BEEF55-56CF-4BB5-B81B-F35936841948}" srcId="{7EFBBD4C-FA81-4029-8D64-76C19A5F219A}" destId="{B71E21C1-7AFF-480E-841E-24E01412111F}" srcOrd="0" destOrd="0" parTransId="{A78F0034-47CF-49AA-99AB-61664CE26205}" sibTransId="{A1F46FF3-A0CE-48E0-9A5A-B9344F86B0B2}"/>
    <dgm:cxn modelId="{DD46EC52-692B-49B4-9DD8-FA12B93F6B40}" type="presOf" srcId="{A798A7BC-5B96-49F2-8DD6-10DEDFADA4C5}" destId="{823C6DE0-802B-428D-93C1-F283E0F8A9C9}" srcOrd="2" destOrd="0" presId="urn:microsoft.com/office/officeart/2005/8/layout/gear1"/>
    <dgm:cxn modelId="{851A9372-4629-48D8-A024-2B69F7FA1129}" type="presOf" srcId="{AB51720D-C323-4ED8-B330-C1640DE403B8}" destId="{E866C380-CFD6-4A56-AC5B-9BBB364D1A23}" srcOrd="1" destOrd="0" presId="urn:microsoft.com/office/officeart/2005/8/layout/gear1"/>
    <dgm:cxn modelId="{624AA9CE-6113-47FC-9FE4-F172DE339335}" type="presOf" srcId="{7EFBBD4C-FA81-4029-8D64-76C19A5F219A}" destId="{99E0BAB0-CCDC-4C56-BAE1-E557F67E02D8}" srcOrd="0" destOrd="0" presId="urn:microsoft.com/office/officeart/2005/8/layout/gear1"/>
    <dgm:cxn modelId="{2D42F891-BC16-4366-B0C6-8E91DA1664FE}" type="presOf" srcId="{A798A7BC-5B96-49F2-8DD6-10DEDFADA4C5}" destId="{6125ED48-77B8-43D3-8924-08DFA597D381}" srcOrd="0" destOrd="0" presId="urn:microsoft.com/office/officeart/2005/8/layout/gear1"/>
    <dgm:cxn modelId="{7B3E218C-ED0E-40A0-8322-9F62A9A39C6C}" srcId="{7EFBBD4C-FA81-4029-8D64-76C19A5F219A}" destId="{AB51720D-C323-4ED8-B330-C1640DE403B8}" srcOrd="2" destOrd="0" parTransId="{512BE03D-CF75-49A6-B318-98DEEF388E06}" sibTransId="{EAF67A84-D749-4DAC-90EA-5EF44B5E24C3}"/>
    <dgm:cxn modelId="{274EECF2-AC1E-4B4A-9CA6-CDA70ABFA7F9}" type="presOf" srcId="{B71E21C1-7AFF-480E-841E-24E01412111F}" destId="{9E492A03-D0C5-45DA-8BE2-26B5B21A2493}" srcOrd="2" destOrd="0" presId="urn:microsoft.com/office/officeart/2005/8/layout/gear1"/>
    <dgm:cxn modelId="{DD2B6366-DFF2-4368-BA2A-88BE76E42D54}" srcId="{7EFBBD4C-FA81-4029-8D64-76C19A5F219A}" destId="{A798A7BC-5B96-49F2-8DD6-10DEDFADA4C5}" srcOrd="1" destOrd="0" parTransId="{01F58FD3-A613-4D50-AB97-5DE8A9245F90}" sibTransId="{F5BB67C5-51F8-4E6F-9161-12C24F5617DE}"/>
    <dgm:cxn modelId="{E600C1EA-ACF8-4EF9-A168-2E522A5936DF}" type="presOf" srcId="{AB51720D-C323-4ED8-B330-C1640DE403B8}" destId="{9C7C59F2-876E-4977-9063-19975ED2EE7C}" srcOrd="0" destOrd="0" presId="urn:microsoft.com/office/officeart/2005/8/layout/gear1"/>
    <dgm:cxn modelId="{F8C7DEC8-2B6B-4AEE-A6B3-4DEAFFA67E3B}" type="presOf" srcId="{B71E21C1-7AFF-480E-841E-24E01412111F}" destId="{7157FA68-1CA9-4390-BCB5-6C58DCE9A7C8}" srcOrd="1" destOrd="0" presId="urn:microsoft.com/office/officeart/2005/8/layout/gear1"/>
    <dgm:cxn modelId="{DE7D352A-6982-4E8F-BBC2-F74DA177572A}" type="presOf" srcId="{F5BB67C5-51F8-4E6F-9161-12C24F5617DE}" destId="{323C2B2F-2B93-441C-985E-6898204B0222}" srcOrd="0" destOrd="0" presId="urn:microsoft.com/office/officeart/2005/8/layout/gear1"/>
    <dgm:cxn modelId="{CB4DC674-5D9E-4DF5-AB45-9B8B7CE1668B}" type="presOf" srcId="{B71E21C1-7AFF-480E-841E-24E01412111F}" destId="{A86C52C0-BDCA-4DC8-8645-864BDE8C5F76}" srcOrd="0" destOrd="0" presId="urn:microsoft.com/office/officeart/2005/8/layout/gear1"/>
    <dgm:cxn modelId="{3BD1EC94-904B-4077-881B-4F3BB7F56F74}" type="presOf" srcId="{A798A7BC-5B96-49F2-8DD6-10DEDFADA4C5}" destId="{01254176-B144-4D78-98F2-9F1BBD567AB8}" srcOrd="1" destOrd="0" presId="urn:microsoft.com/office/officeart/2005/8/layout/gear1"/>
    <dgm:cxn modelId="{9E7CB12C-A2D1-425D-AFF9-9FFAE747CB0E}" type="presOf" srcId="{AB51720D-C323-4ED8-B330-C1640DE403B8}" destId="{0787F16E-AA14-4CA4-8B6B-D820E724FAC6}" srcOrd="3" destOrd="0" presId="urn:microsoft.com/office/officeart/2005/8/layout/gear1"/>
    <dgm:cxn modelId="{8B885E6E-C7CE-48CA-943D-D133CEEF63DA}" type="presOf" srcId="{EAF67A84-D749-4DAC-90EA-5EF44B5E24C3}" destId="{DBE9722D-9BF4-4D30-8874-61D5C864885E}" srcOrd="0" destOrd="0" presId="urn:microsoft.com/office/officeart/2005/8/layout/gear1"/>
    <dgm:cxn modelId="{2F8579FA-9DFA-42FF-BEE9-0687060B458B}" type="presParOf" srcId="{99E0BAB0-CCDC-4C56-BAE1-E557F67E02D8}" destId="{A86C52C0-BDCA-4DC8-8645-864BDE8C5F76}" srcOrd="0" destOrd="0" presId="urn:microsoft.com/office/officeart/2005/8/layout/gear1"/>
    <dgm:cxn modelId="{13D19DF6-1690-41CC-9C16-1D357E41FD99}" type="presParOf" srcId="{99E0BAB0-CCDC-4C56-BAE1-E557F67E02D8}" destId="{7157FA68-1CA9-4390-BCB5-6C58DCE9A7C8}" srcOrd="1" destOrd="0" presId="urn:microsoft.com/office/officeart/2005/8/layout/gear1"/>
    <dgm:cxn modelId="{BC2D4900-9C23-4AC4-B539-0B218E683265}" type="presParOf" srcId="{99E0BAB0-CCDC-4C56-BAE1-E557F67E02D8}" destId="{9E492A03-D0C5-45DA-8BE2-26B5B21A2493}" srcOrd="2" destOrd="0" presId="urn:microsoft.com/office/officeart/2005/8/layout/gear1"/>
    <dgm:cxn modelId="{058071E3-1093-4A29-B1F2-CAD2D6B49F78}" type="presParOf" srcId="{99E0BAB0-CCDC-4C56-BAE1-E557F67E02D8}" destId="{6125ED48-77B8-43D3-8924-08DFA597D381}" srcOrd="3" destOrd="0" presId="urn:microsoft.com/office/officeart/2005/8/layout/gear1"/>
    <dgm:cxn modelId="{8268D769-5C99-487E-AD8E-D49B352F9C89}" type="presParOf" srcId="{99E0BAB0-CCDC-4C56-BAE1-E557F67E02D8}" destId="{01254176-B144-4D78-98F2-9F1BBD567AB8}" srcOrd="4" destOrd="0" presId="urn:microsoft.com/office/officeart/2005/8/layout/gear1"/>
    <dgm:cxn modelId="{AA1730D9-315C-49B9-A092-4C2DF74CD703}" type="presParOf" srcId="{99E0BAB0-CCDC-4C56-BAE1-E557F67E02D8}" destId="{823C6DE0-802B-428D-93C1-F283E0F8A9C9}" srcOrd="5" destOrd="0" presId="urn:microsoft.com/office/officeart/2005/8/layout/gear1"/>
    <dgm:cxn modelId="{073662E7-D0C8-47A5-B840-228A9CE56D60}" type="presParOf" srcId="{99E0BAB0-CCDC-4C56-BAE1-E557F67E02D8}" destId="{9C7C59F2-876E-4977-9063-19975ED2EE7C}" srcOrd="6" destOrd="0" presId="urn:microsoft.com/office/officeart/2005/8/layout/gear1"/>
    <dgm:cxn modelId="{6E27E184-527D-4760-B741-93A4CBABA24D}" type="presParOf" srcId="{99E0BAB0-CCDC-4C56-BAE1-E557F67E02D8}" destId="{E866C380-CFD6-4A56-AC5B-9BBB364D1A23}" srcOrd="7" destOrd="0" presId="urn:microsoft.com/office/officeart/2005/8/layout/gear1"/>
    <dgm:cxn modelId="{0D76D395-9AAE-4337-8657-095EFD427317}" type="presParOf" srcId="{99E0BAB0-CCDC-4C56-BAE1-E557F67E02D8}" destId="{1FA7ED2D-68B9-493C-94A9-DD68566A061C}" srcOrd="8" destOrd="0" presId="urn:microsoft.com/office/officeart/2005/8/layout/gear1"/>
    <dgm:cxn modelId="{CCDE2A40-718F-475D-B886-AD3818C09A63}" type="presParOf" srcId="{99E0BAB0-CCDC-4C56-BAE1-E557F67E02D8}" destId="{0787F16E-AA14-4CA4-8B6B-D820E724FAC6}" srcOrd="9" destOrd="0" presId="urn:microsoft.com/office/officeart/2005/8/layout/gear1"/>
    <dgm:cxn modelId="{50725D70-25FE-4C9A-B012-6B8C7E5CCA56}" type="presParOf" srcId="{99E0BAB0-CCDC-4C56-BAE1-E557F67E02D8}" destId="{E057776A-A515-43CD-ADF8-547EEFA877EF}" srcOrd="10" destOrd="0" presId="urn:microsoft.com/office/officeart/2005/8/layout/gear1"/>
    <dgm:cxn modelId="{13F0C928-B7FE-4C5A-8807-1F13CEF5048A}" type="presParOf" srcId="{99E0BAB0-CCDC-4C56-BAE1-E557F67E02D8}" destId="{323C2B2F-2B93-441C-985E-6898204B0222}" srcOrd="11" destOrd="0" presId="urn:microsoft.com/office/officeart/2005/8/layout/gear1"/>
    <dgm:cxn modelId="{829C0732-7B48-4A8A-B824-B2057D8A3C93}" type="presParOf" srcId="{99E0BAB0-CCDC-4C56-BAE1-E557F67E02D8}" destId="{DBE9722D-9BF4-4D30-8874-61D5C864885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92C0B-DBD6-40EC-A225-CB2A195DEC9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9E91C1-46C5-4423-BF4C-A6D497789BCE}">
      <dgm:prSet phldrT="[Text]"/>
      <dgm:spPr/>
      <dgm:t>
        <a:bodyPr/>
        <a:lstStyle/>
        <a:p>
          <a:r>
            <a:rPr lang="en-US" altLang="zh-CN" dirty="0" smtClean="0"/>
            <a:t>Quirks</a:t>
          </a:r>
          <a:endParaRPr lang="zh-CN" altLang="en-US" dirty="0"/>
        </a:p>
      </dgm:t>
    </dgm:pt>
    <dgm:pt modelId="{D401D197-711F-4712-9C91-E31F0B940A3B}" type="parTrans" cxnId="{E49AEF46-44DE-4124-B5A5-DC5D504D3371}">
      <dgm:prSet/>
      <dgm:spPr/>
      <dgm:t>
        <a:bodyPr/>
        <a:lstStyle/>
        <a:p>
          <a:endParaRPr lang="zh-CN" altLang="en-US"/>
        </a:p>
      </dgm:t>
    </dgm:pt>
    <dgm:pt modelId="{537EEC73-7D9E-433B-AA4A-39100A9B35B8}" type="sibTrans" cxnId="{E49AEF46-44DE-4124-B5A5-DC5D504D3371}">
      <dgm:prSet/>
      <dgm:spPr/>
      <dgm:t>
        <a:bodyPr/>
        <a:lstStyle/>
        <a:p>
          <a:endParaRPr lang="zh-CN" altLang="en-US"/>
        </a:p>
      </dgm:t>
    </dgm:pt>
    <dgm:pt modelId="{C0A009B3-9B67-49BB-A202-47D69050B6DC}">
      <dgm:prSet phldrT="[Text]"/>
      <dgm:spPr/>
      <dgm:t>
        <a:bodyPr/>
        <a:lstStyle/>
        <a:p>
          <a:r>
            <a:rPr lang="en-US" altLang="zh-CN" dirty="0" smtClean="0"/>
            <a:t>!important</a:t>
          </a:r>
          <a:endParaRPr lang="zh-CN" altLang="en-US" dirty="0"/>
        </a:p>
      </dgm:t>
    </dgm:pt>
    <dgm:pt modelId="{8C37713D-8384-4587-A459-A14162381874}" type="parTrans" cxnId="{16F2642E-9EF1-4319-B327-1016604A9B59}">
      <dgm:prSet/>
      <dgm:spPr/>
      <dgm:t>
        <a:bodyPr/>
        <a:lstStyle/>
        <a:p>
          <a:endParaRPr lang="zh-CN" altLang="en-US"/>
        </a:p>
      </dgm:t>
    </dgm:pt>
    <dgm:pt modelId="{CAD0865E-6A51-47AA-A11F-6AF1A590994D}" type="sibTrans" cxnId="{16F2642E-9EF1-4319-B327-1016604A9B59}">
      <dgm:prSet/>
      <dgm:spPr/>
      <dgm:t>
        <a:bodyPr/>
        <a:lstStyle/>
        <a:p>
          <a:endParaRPr lang="zh-CN" altLang="en-US"/>
        </a:p>
      </dgm:t>
    </dgm:pt>
    <dgm:pt modelId="{372FCE26-D382-40CE-8A3D-413C8ED896C5}">
      <dgm:prSet phldrT="[Text]"/>
      <dgm:spPr/>
      <dgm:t>
        <a:bodyPr/>
        <a:lstStyle/>
        <a:p>
          <a:r>
            <a:rPr lang="en-US" altLang="zh-CN" dirty="0" err="1" smtClean="0"/>
            <a:t>iframe</a:t>
          </a:r>
          <a:r>
            <a:rPr lang="en-US" altLang="zh-CN" dirty="0" smtClean="0"/>
            <a:t> &gt; </a:t>
          </a:r>
          <a:r>
            <a:rPr lang="en-US" altLang="zh-CN" dirty="0" err="1" smtClean="0"/>
            <a:t>iframe</a:t>
          </a:r>
          <a:r>
            <a:rPr lang="en-US" altLang="zh-CN" dirty="0" smtClean="0"/>
            <a:t> &gt; …</a:t>
          </a:r>
          <a:endParaRPr lang="zh-CN" altLang="en-US" dirty="0"/>
        </a:p>
      </dgm:t>
    </dgm:pt>
    <dgm:pt modelId="{7EC88F7C-FCA4-4001-BE22-BB661B3A0686}" type="parTrans" cxnId="{9A1634DF-D7C9-4736-A94F-DE26696407DF}">
      <dgm:prSet/>
      <dgm:spPr/>
      <dgm:t>
        <a:bodyPr/>
        <a:lstStyle/>
        <a:p>
          <a:endParaRPr lang="zh-CN" altLang="en-US"/>
        </a:p>
      </dgm:t>
    </dgm:pt>
    <dgm:pt modelId="{0933B6A1-31D3-4590-820B-FAAC13CD94D5}" type="sibTrans" cxnId="{9A1634DF-D7C9-4736-A94F-DE26696407DF}">
      <dgm:prSet/>
      <dgm:spPr/>
      <dgm:t>
        <a:bodyPr/>
        <a:lstStyle/>
        <a:p>
          <a:endParaRPr lang="zh-CN" altLang="en-US"/>
        </a:p>
      </dgm:t>
    </dgm:pt>
    <dgm:pt modelId="{10B93985-0FAB-4BF9-B3DF-7D4797E6C53B}" type="pres">
      <dgm:prSet presAssocID="{66292C0B-DBD6-40EC-A225-CB2A195DEC9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C9DF751-E293-4395-89B6-971B17F23C94}" type="pres">
      <dgm:prSet presAssocID="{6D9E91C1-46C5-4423-BF4C-A6D497789BCE}" presName="Accent1" presStyleCnt="0"/>
      <dgm:spPr/>
    </dgm:pt>
    <dgm:pt modelId="{BFCF589E-7056-41AA-8A78-FB3370606416}" type="pres">
      <dgm:prSet presAssocID="{6D9E91C1-46C5-4423-BF4C-A6D497789BCE}" presName="Accent" presStyleLbl="node1" presStyleIdx="0" presStyleCnt="3"/>
      <dgm:spPr/>
    </dgm:pt>
    <dgm:pt modelId="{80E48AD4-7390-4889-B74E-A4E8330184FB}" type="pres">
      <dgm:prSet presAssocID="{6D9E91C1-46C5-4423-BF4C-A6D497789BC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3275C-A048-4FBD-ACFD-B3BF98A50A2E}" type="pres">
      <dgm:prSet presAssocID="{C0A009B3-9B67-49BB-A202-47D69050B6DC}" presName="Accent2" presStyleCnt="0"/>
      <dgm:spPr/>
    </dgm:pt>
    <dgm:pt modelId="{E84B60C2-7F4F-445B-8039-910A85C0CAC5}" type="pres">
      <dgm:prSet presAssocID="{C0A009B3-9B67-49BB-A202-47D69050B6DC}" presName="Accent" presStyleLbl="node1" presStyleIdx="1" presStyleCnt="3"/>
      <dgm:spPr/>
    </dgm:pt>
    <dgm:pt modelId="{F5FD7AC6-3596-43A1-BF08-FFF41C9D5FF1}" type="pres">
      <dgm:prSet presAssocID="{C0A009B3-9B67-49BB-A202-47D69050B6D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7F24A-0EB2-462D-A469-F459CB8BB362}" type="pres">
      <dgm:prSet presAssocID="{372FCE26-D382-40CE-8A3D-413C8ED896C5}" presName="Accent3" presStyleCnt="0"/>
      <dgm:spPr/>
    </dgm:pt>
    <dgm:pt modelId="{49A58D52-BEE9-4632-BBEB-96D1B50FC471}" type="pres">
      <dgm:prSet presAssocID="{372FCE26-D382-40CE-8A3D-413C8ED896C5}" presName="Accent" presStyleLbl="node1" presStyleIdx="2" presStyleCnt="3"/>
      <dgm:spPr/>
    </dgm:pt>
    <dgm:pt modelId="{78FA17D3-C64F-4B08-A3CF-BA305D35C883}" type="pres">
      <dgm:prSet presAssocID="{372FCE26-D382-40CE-8A3D-413C8ED896C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842EDC-7315-47E9-B02D-FDBC3C457464}" type="presOf" srcId="{66292C0B-DBD6-40EC-A225-CB2A195DEC98}" destId="{10B93985-0FAB-4BF9-B3DF-7D4797E6C53B}" srcOrd="0" destOrd="0" presId="urn:microsoft.com/office/officeart/2009/layout/CircleArrowProcess"/>
    <dgm:cxn modelId="{54025558-16E7-4BD6-860A-635D7F69923C}" type="presOf" srcId="{C0A009B3-9B67-49BB-A202-47D69050B6DC}" destId="{F5FD7AC6-3596-43A1-BF08-FFF41C9D5FF1}" srcOrd="0" destOrd="0" presId="urn:microsoft.com/office/officeart/2009/layout/CircleArrowProcess"/>
    <dgm:cxn modelId="{16F2642E-9EF1-4319-B327-1016604A9B59}" srcId="{66292C0B-DBD6-40EC-A225-CB2A195DEC98}" destId="{C0A009B3-9B67-49BB-A202-47D69050B6DC}" srcOrd="1" destOrd="0" parTransId="{8C37713D-8384-4587-A459-A14162381874}" sibTransId="{CAD0865E-6A51-47AA-A11F-6AF1A590994D}"/>
    <dgm:cxn modelId="{E49AEF46-44DE-4124-B5A5-DC5D504D3371}" srcId="{66292C0B-DBD6-40EC-A225-CB2A195DEC98}" destId="{6D9E91C1-46C5-4423-BF4C-A6D497789BCE}" srcOrd="0" destOrd="0" parTransId="{D401D197-711F-4712-9C91-E31F0B940A3B}" sibTransId="{537EEC73-7D9E-433B-AA4A-39100A9B35B8}"/>
    <dgm:cxn modelId="{65CC0635-1086-46F0-9B44-27877679F076}" type="presOf" srcId="{6D9E91C1-46C5-4423-BF4C-A6D497789BCE}" destId="{80E48AD4-7390-4889-B74E-A4E8330184FB}" srcOrd="0" destOrd="0" presId="urn:microsoft.com/office/officeart/2009/layout/CircleArrowProcess"/>
    <dgm:cxn modelId="{BEE0823C-FB56-45BF-9A49-B8F5F4E6AF0A}" type="presOf" srcId="{372FCE26-D382-40CE-8A3D-413C8ED896C5}" destId="{78FA17D3-C64F-4B08-A3CF-BA305D35C883}" srcOrd="0" destOrd="0" presId="urn:microsoft.com/office/officeart/2009/layout/CircleArrowProcess"/>
    <dgm:cxn modelId="{9A1634DF-D7C9-4736-A94F-DE26696407DF}" srcId="{66292C0B-DBD6-40EC-A225-CB2A195DEC98}" destId="{372FCE26-D382-40CE-8A3D-413C8ED896C5}" srcOrd="2" destOrd="0" parTransId="{7EC88F7C-FCA4-4001-BE22-BB661B3A0686}" sibTransId="{0933B6A1-31D3-4590-820B-FAAC13CD94D5}"/>
    <dgm:cxn modelId="{DABF6E06-A309-41A2-99DF-67CB955BDCBC}" type="presParOf" srcId="{10B93985-0FAB-4BF9-B3DF-7D4797E6C53B}" destId="{2C9DF751-E293-4395-89B6-971B17F23C94}" srcOrd="0" destOrd="0" presId="urn:microsoft.com/office/officeart/2009/layout/CircleArrowProcess"/>
    <dgm:cxn modelId="{1AC226F0-F2D4-4CF8-AF6F-2F7D48F54A79}" type="presParOf" srcId="{2C9DF751-E293-4395-89B6-971B17F23C94}" destId="{BFCF589E-7056-41AA-8A78-FB3370606416}" srcOrd="0" destOrd="0" presId="urn:microsoft.com/office/officeart/2009/layout/CircleArrowProcess"/>
    <dgm:cxn modelId="{1522FF19-9EB6-4660-A907-69528B40A02A}" type="presParOf" srcId="{10B93985-0FAB-4BF9-B3DF-7D4797E6C53B}" destId="{80E48AD4-7390-4889-B74E-A4E8330184FB}" srcOrd="1" destOrd="0" presId="urn:microsoft.com/office/officeart/2009/layout/CircleArrowProcess"/>
    <dgm:cxn modelId="{10CA020C-3918-490E-B925-26977C8D62F8}" type="presParOf" srcId="{10B93985-0FAB-4BF9-B3DF-7D4797E6C53B}" destId="{8753275C-A048-4FBD-ACFD-B3BF98A50A2E}" srcOrd="2" destOrd="0" presId="urn:microsoft.com/office/officeart/2009/layout/CircleArrowProcess"/>
    <dgm:cxn modelId="{4DBAD4DA-C1C2-4283-A2FD-9E0274266320}" type="presParOf" srcId="{8753275C-A048-4FBD-ACFD-B3BF98A50A2E}" destId="{E84B60C2-7F4F-445B-8039-910A85C0CAC5}" srcOrd="0" destOrd="0" presId="urn:microsoft.com/office/officeart/2009/layout/CircleArrowProcess"/>
    <dgm:cxn modelId="{C93E9A30-BCCC-4A4A-94DC-EE7BA0AB4006}" type="presParOf" srcId="{10B93985-0FAB-4BF9-B3DF-7D4797E6C53B}" destId="{F5FD7AC6-3596-43A1-BF08-FFF41C9D5FF1}" srcOrd="3" destOrd="0" presId="urn:microsoft.com/office/officeart/2009/layout/CircleArrowProcess"/>
    <dgm:cxn modelId="{4AF70A4F-D83A-4FC2-A591-EE1F226875B4}" type="presParOf" srcId="{10B93985-0FAB-4BF9-B3DF-7D4797E6C53B}" destId="{C767F24A-0EB2-462D-A469-F459CB8BB362}" srcOrd="4" destOrd="0" presId="urn:microsoft.com/office/officeart/2009/layout/CircleArrowProcess"/>
    <dgm:cxn modelId="{13DE5749-D19E-441F-AF2A-6C24C68002FA}" type="presParOf" srcId="{C767F24A-0EB2-462D-A469-F459CB8BB362}" destId="{49A58D52-BEE9-4632-BBEB-96D1B50FC471}" srcOrd="0" destOrd="0" presId="urn:microsoft.com/office/officeart/2009/layout/CircleArrowProcess"/>
    <dgm:cxn modelId="{7E777B5F-1055-4CFA-8E52-059A9D15755B}" type="presParOf" srcId="{10B93985-0FAB-4BF9-B3DF-7D4797E6C53B}" destId="{78FA17D3-C64F-4B08-A3CF-BA305D35C88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52C0-BDCA-4DC8-8645-864BDE8C5F76}">
      <dsp:nvSpPr>
        <dsp:cNvPr id="0" name=""/>
        <dsp:cNvSpPr/>
      </dsp:nvSpPr>
      <dsp:spPr>
        <a:xfrm>
          <a:off x="3866829" y="2786709"/>
          <a:ext cx="3405978" cy="340597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&lt;</a:t>
          </a:r>
          <a:r>
            <a:rPr lang="en-US" altLang="zh-CN" sz="3200" kern="1200" dirty="0" err="1" smtClean="0"/>
            <a:t>iframe</a:t>
          </a:r>
          <a:r>
            <a:rPr lang="en-US" altLang="zh-CN" sz="3200" kern="1200" dirty="0" smtClean="0"/>
            <a:t>&gt;</a:t>
          </a:r>
          <a:endParaRPr lang="zh-CN" altLang="en-US" sz="3200" kern="1200" dirty="0"/>
        </a:p>
      </dsp:txBody>
      <dsp:txXfrm>
        <a:off x="4551582" y="3584543"/>
        <a:ext cx="2036472" cy="1750743"/>
      </dsp:txXfrm>
    </dsp:sp>
    <dsp:sp modelId="{6125ED48-77B8-43D3-8924-08DFA597D381}">
      <dsp:nvSpPr>
        <dsp:cNvPr id="0" name=""/>
        <dsp:cNvSpPr/>
      </dsp:nvSpPr>
      <dsp:spPr>
        <a:xfrm>
          <a:off x="1885169" y="1981660"/>
          <a:ext cx="2477075" cy="24770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Flash</a:t>
          </a:r>
          <a:endParaRPr lang="zh-CN" altLang="en-US" sz="3200" kern="1200" dirty="0"/>
        </a:p>
      </dsp:txBody>
      <dsp:txXfrm>
        <a:off x="2508780" y="2609040"/>
        <a:ext cx="1229853" cy="1222315"/>
      </dsp:txXfrm>
    </dsp:sp>
    <dsp:sp modelId="{9C7C59F2-876E-4977-9063-19975ED2EE7C}">
      <dsp:nvSpPr>
        <dsp:cNvPr id="0" name=""/>
        <dsp:cNvSpPr/>
      </dsp:nvSpPr>
      <dsp:spPr>
        <a:xfrm rot="20700000">
          <a:off x="3272584" y="272731"/>
          <a:ext cx="2427028" cy="242702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&lt;</a:t>
          </a:r>
          <a:r>
            <a:rPr lang="en-US" altLang="zh-CN" sz="3200" kern="1200" dirty="0" err="1" smtClean="0"/>
            <a:t>img</a:t>
          </a:r>
          <a:r>
            <a:rPr lang="en-US" altLang="zh-CN" sz="3200" kern="1200" dirty="0" smtClean="0"/>
            <a:t>&gt;</a:t>
          </a:r>
          <a:endParaRPr lang="zh-CN" altLang="en-US" sz="3200" kern="1200" dirty="0"/>
        </a:p>
      </dsp:txBody>
      <dsp:txXfrm rot="-20700000">
        <a:off x="3804902" y="805049"/>
        <a:ext cx="1362391" cy="1362391"/>
      </dsp:txXfrm>
    </dsp:sp>
    <dsp:sp modelId="{E057776A-A515-43CD-ADF8-547EEFA877EF}">
      <dsp:nvSpPr>
        <dsp:cNvPr id="0" name=""/>
        <dsp:cNvSpPr/>
      </dsp:nvSpPr>
      <dsp:spPr>
        <a:xfrm>
          <a:off x="3627447" y="2259846"/>
          <a:ext cx="4359652" cy="4359652"/>
        </a:xfrm>
        <a:prstGeom prst="circularArrow">
          <a:avLst>
            <a:gd name="adj1" fmla="val 4687"/>
            <a:gd name="adj2" fmla="val 299029"/>
            <a:gd name="adj3" fmla="val 2549593"/>
            <a:gd name="adj4" fmla="val 1579106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C2B2F-2B93-441C-985E-6898204B0222}">
      <dsp:nvSpPr>
        <dsp:cNvPr id="0" name=""/>
        <dsp:cNvSpPr/>
      </dsp:nvSpPr>
      <dsp:spPr>
        <a:xfrm>
          <a:off x="1446484" y="1425000"/>
          <a:ext cx="3167559" cy="31675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9722D-9BF4-4D30-8874-61D5C864885E}">
      <dsp:nvSpPr>
        <dsp:cNvPr id="0" name=""/>
        <dsp:cNvSpPr/>
      </dsp:nvSpPr>
      <dsp:spPr>
        <a:xfrm>
          <a:off x="2711187" y="-267455"/>
          <a:ext cx="3415267" cy="341526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F589E-7056-41AA-8A78-FB3370606416}">
      <dsp:nvSpPr>
        <dsp:cNvPr id="0" name=""/>
        <dsp:cNvSpPr/>
      </dsp:nvSpPr>
      <dsp:spPr>
        <a:xfrm>
          <a:off x="3139145" y="0"/>
          <a:ext cx="2772750" cy="27731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48AD4-7390-4889-B74E-A4E8330184FB}">
      <dsp:nvSpPr>
        <dsp:cNvPr id="0" name=""/>
        <dsp:cNvSpPr/>
      </dsp:nvSpPr>
      <dsp:spPr>
        <a:xfrm>
          <a:off x="3752014" y="1001199"/>
          <a:ext cx="1540763" cy="77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Quirks</a:t>
          </a:r>
          <a:endParaRPr lang="zh-CN" altLang="en-US" sz="2100" kern="1200" dirty="0"/>
        </a:p>
      </dsp:txBody>
      <dsp:txXfrm>
        <a:off x="3752014" y="1001199"/>
        <a:ext cx="1540763" cy="770197"/>
      </dsp:txXfrm>
    </dsp:sp>
    <dsp:sp modelId="{E84B60C2-7F4F-445B-8039-910A85C0CAC5}">
      <dsp:nvSpPr>
        <dsp:cNvPr id="0" name=""/>
        <dsp:cNvSpPr/>
      </dsp:nvSpPr>
      <dsp:spPr>
        <a:xfrm>
          <a:off x="2369024" y="1593393"/>
          <a:ext cx="2772750" cy="27731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D7AC6-3596-43A1-BF08-FFF41C9D5FF1}">
      <dsp:nvSpPr>
        <dsp:cNvPr id="0" name=""/>
        <dsp:cNvSpPr/>
      </dsp:nvSpPr>
      <dsp:spPr>
        <a:xfrm>
          <a:off x="2985017" y="2603809"/>
          <a:ext cx="1540763" cy="77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!important</a:t>
          </a:r>
          <a:endParaRPr lang="zh-CN" altLang="en-US" sz="2100" kern="1200" dirty="0"/>
        </a:p>
      </dsp:txBody>
      <dsp:txXfrm>
        <a:off x="2985017" y="2603809"/>
        <a:ext cx="1540763" cy="770197"/>
      </dsp:txXfrm>
    </dsp:sp>
    <dsp:sp modelId="{49A58D52-BEE9-4632-BBEB-96D1B50FC471}">
      <dsp:nvSpPr>
        <dsp:cNvPr id="0" name=""/>
        <dsp:cNvSpPr/>
      </dsp:nvSpPr>
      <dsp:spPr>
        <a:xfrm>
          <a:off x="3336492" y="3377463"/>
          <a:ext cx="2382221" cy="23831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17D3-C64F-4B08-A3CF-BA305D35C883}">
      <dsp:nvSpPr>
        <dsp:cNvPr id="0" name=""/>
        <dsp:cNvSpPr/>
      </dsp:nvSpPr>
      <dsp:spPr>
        <a:xfrm>
          <a:off x="3755659" y="4208723"/>
          <a:ext cx="1540763" cy="77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iframe</a:t>
          </a:r>
          <a:r>
            <a:rPr lang="en-US" altLang="zh-CN" sz="2100" kern="1200" dirty="0" smtClean="0"/>
            <a:t> &gt; </a:t>
          </a:r>
          <a:r>
            <a:rPr lang="en-US" altLang="zh-CN" sz="2100" kern="1200" dirty="0" err="1" smtClean="0"/>
            <a:t>iframe</a:t>
          </a:r>
          <a:r>
            <a:rPr lang="en-US" altLang="zh-CN" sz="2100" kern="1200" dirty="0" smtClean="0"/>
            <a:t> &gt; …</a:t>
          </a:r>
          <a:endParaRPr lang="zh-CN" altLang="en-US" sz="2100" kern="1200" dirty="0"/>
        </a:p>
      </dsp:txBody>
      <dsp:txXfrm>
        <a:off x="3755659" y="4208723"/>
        <a:ext cx="1540763" cy="770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A39F0-7C85-43E4-9927-1F7733DDD9E9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5182-2BFC-488D-AF3E-3117E79BD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3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常见浏览器，所有前端都会用上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9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对于第三方开发，浏览器版本更加多变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8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使用正规开发不常用的元素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9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目标页面环境不可预测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1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个阶段关注：如何引入脚本</a:t>
            </a:r>
            <a:endParaRPr lang="en-US" altLang="zh-CN" dirty="0" smtClean="0"/>
          </a:p>
          <a:p>
            <a:r>
              <a:rPr lang="zh-CN" altLang="en-US" dirty="0" smtClean="0"/>
              <a:t>嵌入内容关注：如何隔离样式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/ </a:t>
            </a:r>
            <a:r>
              <a:rPr lang="en-US" altLang="zh-CN" dirty="0" err="1" smtClean="0"/>
              <a:t>iframe</a:t>
            </a:r>
            <a:r>
              <a:rPr lang="en-US" altLang="zh-CN" baseline="0" dirty="0" smtClean="0"/>
              <a:t> / </a:t>
            </a:r>
            <a:r>
              <a:rPr lang="en-US" altLang="zh-CN" baseline="0" dirty="0" err="1" smtClean="0"/>
              <a:t>document.write</a:t>
            </a:r>
            <a:endParaRPr lang="en-US" altLang="zh-CN" baseline="0" dirty="0" smtClean="0"/>
          </a:p>
          <a:p>
            <a:r>
              <a:rPr lang="zh-CN" altLang="en-US" baseline="0" dirty="0" smtClean="0"/>
              <a:t>日志上报关注：</a:t>
            </a:r>
            <a:r>
              <a:rPr lang="en-US" altLang="zh-CN" baseline="0" dirty="0" smtClean="0"/>
              <a:t>&lt;</a:t>
            </a:r>
            <a:r>
              <a:rPr lang="en-US" altLang="zh-CN" baseline="0" dirty="0" err="1" smtClean="0"/>
              <a:t>img</a:t>
            </a:r>
            <a:r>
              <a:rPr lang="en-US" altLang="zh-CN" baseline="0" dirty="0" smtClean="0"/>
              <a:t>&gt;</a:t>
            </a:r>
            <a:r>
              <a:rPr lang="zh-CN" altLang="en-US" baseline="0" dirty="0" smtClean="0"/>
              <a:t>回收 </a:t>
            </a:r>
            <a:r>
              <a:rPr lang="en-US" altLang="zh-CN" baseline="0" dirty="0" smtClean="0"/>
              <a:t>/ URL</a:t>
            </a:r>
            <a:r>
              <a:rPr lang="zh-CN" altLang="en-US" baseline="0" dirty="0" smtClean="0"/>
              <a:t>长度 </a:t>
            </a:r>
            <a:r>
              <a:rPr lang="en-US" altLang="zh-CN" baseline="0" dirty="0" smtClean="0"/>
              <a:t>/ PVID</a:t>
            </a:r>
            <a:r>
              <a:rPr lang="zh-CN" altLang="en-US" baseline="0" dirty="0" smtClean="0"/>
              <a:t>生成 </a:t>
            </a:r>
            <a:r>
              <a:rPr lang="en-US" altLang="zh-CN" baseline="0" dirty="0" smtClean="0"/>
              <a:t>/ </a:t>
            </a:r>
            <a:r>
              <a:rPr lang="zh-CN" altLang="en-US" baseline="0" dirty="0" smtClean="0"/>
              <a:t>退出时上报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5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A5182-2BFC-488D-AF3E-3117E79BD07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1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83DA383-87FA-40BE-B4F8-257AADA367CA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86CC1BBA-FC92-4CD8-9C3D-4C8D619871C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c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_franky/archive/2012/04/28/2475223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第三方内容开发最佳实践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cap="none" dirty="0" smtClean="0"/>
              <a:t>张立理 </a:t>
            </a:r>
            <a:r>
              <a:rPr lang="en-US" altLang="zh-CN" cap="none" dirty="0" smtClean="0"/>
              <a:t>@</a:t>
            </a:r>
            <a:r>
              <a:rPr lang="en-US" altLang="zh-CN" cap="none" dirty="0" err="1" smtClean="0"/>
              <a:t>otakustay</a:t>
            </a:r>
            <a:endParaRPr lang="en-US" altLang="zh-CN" cap="none" dirty="0" smtClean="0"/>
          </a:p>
          <a:p>
            <a:r>
              <a:rPr lang="zh-CN" altLang="en-US" cap="none" dirty="0" smtClean="0"/>
              <a:t>权一    </a:t>
            </a:r>
            <a:r>
              <a:rPr lang="en-US" altLang="zh-CN" cap="none" dirty="0" smtClean="0"/>
              <a:t>@_</a:t>
            </a:r>
            <a:r>
              <a:rPr lang="en-US" altLang="zh-CN" cap="none" dirty="0" err="1" smtClean="0"/>
              <a:t>Franky</a:t>
            </a:r>
            <a:endParaRPr lang="en-US" altLang="zh-CN" cap="none" dirty="0" smtClean="0"/>
          </a:p>
          <a:p>
            <a:pPr algn="r"/>
            <a:r>
              <a:rPr lang="en-US" altLang="zh-CN" cap="none" dirty="0" smtClean="0"/>
              <a:t>2012.6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841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引入脚本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/>
              <a:t>元</a:t>
            </a:r>
            <a:r>
              <a:rPr lang="zh-CN" altLang="en-US" dirty="0" smtClean="0"/>
              <a:t>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错误方法</a:t>
            </a:r>
            <a:endParaRPr lang="en-US" altLang="zh-CN" dirty="0" smtClean="0"/>
          </a:p>
          <a:p>
            <a:r>
              <a:rPr lang="en-US" altLang="zh-CN" sz="1000" b="0" dirty="0" err="1" smtClean="0"/>
              <a:t>document.body.appendChild</a:t>
            </a:r>
            <a:r>
              <a:rPr lang="en-US" altLang="zh-CN" sz="1000" b="0" dirty="0" smtClean="0"/>
              <a:t>(script);</a:t>
            </a:r>
            <a:endParaRPr lang="en-US" altLang="zh-CN" b="0" dirty="0"/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&lt;head&gt;</a:t>
            </a:r>
            <a:r>
              <a:rPr lang="zh-CN" altLang="en-US" dirty="0"/>
              <a:t>元</a:t>
            </a:r>
            <a:r>
              <a:rPr lang="zh-CN" altLang="en-US" dirty="0" smtClean="0"/>
              <a:t>素解析过程中，不存在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IE6</a:t>
            </a:r>
            <a:r>
              <a:rPr lang="zh-CN" altLang="en-US" dirty="0" smtClean="0"/>
              <a:t>“终止操作”错误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r>
              <a:rPr lang="en-US" altLang="zh-CN" sz="1000" b="0" dirty="0" err="1" smtClean="0"/>
              <a:t>document.head.appendChild</a:t>
            </a:r>
            <a:r>
              <a:rPr lang="en-US" altLang="zh-CN" sz="1000" b="0" dirty="0" smtClean="0"/>
              <a:t>(script);</a:t>
            </a:r>
            <a:endParaRPr lang="en-US" altLang="zh-CN" b="0" dirty="0" smtClean="0"/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IE6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&lt;base&gt;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pic>
        <p:nvPicPr>
          <p:cNvPr id="2050" name="Picture 2" descr="http://pic.wenwen.soso.com/p/20110407/20110407204914-15499579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0"/>
            <a:ext cx="2952328" cy="10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第一个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 smtClean="0"/>
              <a:t>元素前</a:t>
            </a:r>
            <a:endParaRPr lang="en-US" altLang="zh-CN" dirty="0" smtClean="0"/>
          </a:p>
          <a:p>
            <a:r>
              <a:rPr lang="en-US" altLang="zh-CN" sz="1000" b="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b="0" dirty="0" err="1">
                <a:latin typeface="Consolas" pitchFamily="49" charset="0"/>
                <a:cs typeface="Consolas" pitchFamily="49" charset="0"/>
              </a:rPr>
              <a:t>firstScript</a:t>
            </a:r>
            <a:r>
              <a:rPr lang="en-US" altLang="zh-CN" sz="10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000" b="0" dirty="0" err="1"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altLang="zh-CN" sz="1000" b="0" dirty="0">
                <a:latin typeface="Consolas" pitchFamily="49" charset="0"/>
                <a:cs typeface="Consolas" pitchFamily="49" charset="0"/>
              </a:rPr>
              <a:t>('script');</a:t>
            </a:r>
          </a:p>
          <a:p>
            <a:r>
              <a:rPr lang="en-US" altLang="zh-CN" sz="1000" b="0" dirty="0" err="1">
                <a:latin typeface="Consolas" pitchFamily="49" charset="0"/>
                <a:cs typeface="Consolas" pitchFamily="49" charset="0"/>
              </a:rPr>
              <a:t>firstScript.parentNode.insertBefore</a:t>
            </a:r>
            <a:r>
              <a:rPr lang="en-US" altLang="zh-CN" sz="1000" b="0" dirty="0">
                <a:latin typeface="Consolas" pitchFamily="49" charset="0"/>
                <a:cs typeface="Consolas" pitchFamily="49" charset="0"/>
              </a:rPr>
              <a:t>(script, </a:t>
            </a:r>
            <a:r>
              <a:rPr lang="en-US" altLang="zh-CN" sz="1000" b="0" dirty="0" err="1">
                <a:latin typeface="Consolas" pitchFamily="49" charset="0"/>
                <a:cs typeface="Consolas" pitchFamily="49" charset="0"/>
              </a:rPr>
              <a:t>firstScript</a:t>
            </a:r>
            <a:r>
              <a:rPr lang="en-US" altLang="zh-CN" sz="10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无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分支判断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不会导致浏览器崩溃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是否确定文档中已经有至少一个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无法控制元素插入位置，有问题时找该元素较为麻烦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部</a:t>
            </a:r>
            <a:r>
              <a:rPr lang="zh-CN" altLang="en-US" dirty="0" smtClean="0"/>
              <a:t>分</a:t>
            </a:r>
            <a:r>
              <a:rPr lang="zh-CN" altLang="en-US" dirty="0"/>
              <a:t>浏</a:t>
            </a:r>
            <a:r>
              <a:rPr lang="zh-CN" altLang="en-US" dirty="0" smtClean="0"/>
              <a:t>览器</a:t>
            </a:r>
            <a:r>
              <a:rPr lang="en-US" altLang="zh-CN" dirty="0" err="1" smtClean="0"/>
              <a:t>parentNode</a:t>
            </a:r>
            <a:r>
              <a:rPr lang="zh-CN" altLang="en-US" dirty="0" smtClean="0"/>
              <a:t>会是</a:t>
            </a:r>
            <a:r>
              <a:rPr lang="en-US" altLang="zh-CN" dirty="0" smtClean="0"/>
              <a:t>&lt;html&gt;</a:t>
            </a:r>
            <a:r>
              <a:rPr lang="zh-CN" altLang="en-US" dirty="0" smtClean="0"/>
              <a:t>导致错误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3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/>
              <a:t>元素 </a:t>
            </a:r>
            <a:r>
              <a:rPr lang="en-US" altLang="zh-CN" dirty="0"/>
              <a:t>– 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元素第一个子元素</a:t>
            </a:r>
            <a:endParaRPr lang="en-US" altLang="zh-CN" dirty="0"/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container = </a:t>
            </a:r>
            <a:r>
              <a:rPr lang="en-US" altLang="zh-CN" sz="1000" b="0" dirty="0" err="1"/>
              <a:t>document.getElementsByTagName</a:t>
            </a:r>
            <a:r>
              <a:rPr lang="en-US" altLang="zh-CN" sz="1000" b="0" dirty="0"/>
              <a:t>('</a:t>
            </a:r>
            <a:r>
              <a:rPr lang="en-US" altLang="zh-CN" sz="1000" b="0" dirty="0" err="1"/>
              <a:t>haed</a:t>
            </a:r>
            <a:r>
              <a:rPr lang="en-US" altLang="zh-CN" sz="1000" b="0" dirty="0"/>
              <a:t>')[0];</a:t>
            </a:r>
          </a:p>
          <a:p>
            <a:r>
              <a:rPr lang="en-US" altLang="zh-CN" sz="1000" b="0" dirty="0"/>
              <a:t>if (!head</a:t>
            </a:r>
            <a:r>
              <a:rPr lang="en-US" altLang="zh-CN" sz="1000" b="0" dirty="0" smtClean="0"/>
              <a:t>) 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// </a:t>
            </a:r>
            <a:r>
              <a:rPr lang="zh-CN" altLang="en-US" sz="1000" b="0" dirty="0" smtClean="0">
                <a:solidFill>
                  <a:srgbClr val="C00000"/>
                </a:solidFill>
              </a:rPr>
              <a:t>补救</a:t>
            </a:r>
            <a:r>
              <a:rPr lang="en-US" altLang="zh-CN" sz="1000" b="0" dirty="0" smtClean="0"/>
              <a:t>;</a:t>
            </a:r>
          </a:p>
          <a:p>
            <a:r>
              <a:rPr lang="en-US" altLang="zh-CN" sz="1000" b="0" dirty="0" smtClean="0"/>
              <a:t>else </a:t>
            </a:r>
            <a:r>
              <a:rPr lang="en-US" altLang="zh-CN" sz="1000" b="0" dirty="0" err="1" smtClean="0"/>
              <a:t>container.insertBefore</a:t>
            </a:r>
            <a:r>
              <a:rPr lang="en-US" altLang="zh-CN" sz="1000" b="0" dirty="0" smtClean="0"/>
              <a:t>(script</a:t>
            </a:r>
            <a:r>
              <a:rPr lang="en-US" altLang="zh-CN" sz="1000" b="0" dirty="0"/>
              <a:t>, </a:t>
            </a:r>
            <a:r>
              <a:rPr lang="en-US" altLang="zh-CN" sz="1000" b="0" dirty="0" err="1"/>
              <a:t>container.firstChild</a:t>
            </a:r>
            <a:r>
              <a:rPr lang="en-US" altLang="zh-CN" sz="1000" b="0" dirty="0" smtClean="0"/>
              <a:t>);</a:t>
            </a: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插</a:t>
            </a:r>
            <a:r>
              <a:rPr lang="zh-CN" altLang="en-US" dirty="0" smtClean="0"/>
              <a:t>入</a:t>
            </a:r>
            <a:r>
              <a:rPr lang="zh-CN" altLang="en-US" dirty="0"/>
              <a:t>位</a:t>
            </a:r>
            <a:r>
              <a:rPr lang="zh-CN" altLang="en-US" dirty="0" smtClean="0"/>
              <a:t>置固定，易于查找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需</a:t>
            </a:r>
            <a:r>
              <a:rPr lang="zh-CN" altLang="en-US" dirty="0" smtClean="0"/>
              <a:t>要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分支判断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是否存在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多</a:t>
            </a:r>
            <a:r>
              <a:rPr lang="zh-CN" altLang="en-US" dirty="0" smtClean="0"/>
              <a:t>数浏览器会补全</a:t>
            </a:r>
            <a:r>
              <a:rPr lang="en-US" altLang="zh-CN" dirty="0" smtClean="0"/>
              <a:t>&lt;head&gt;</a:t>
            </a:r>
            <a:endParaRPr lang="en-US" altLang="zh-CN" dirty="0"/>
          </a:p>
          <a:p>
            <a:pPr marL="1485900" lvl="2" indent="-342900"/>
            <a:r>
              <a:rPr lang="zh-CN" altLang="en-US" dirty="0" smtClean="0"/>
              <a:t>例外：</a:t>
            </a:r>
            <a:r>
              <a:rPr lang="en-US" altLang="zh-CN" dirty="0" smtClean="0"/>
              <a:t>Firefox 4.0b1 / iPhone 3.0 / Chrome 5.0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/>
              <a:t>元</a:t>
            </a:r>
            <a:r>
              <a:rPr lang="zh-CN" altLang="en-US" dirty="0" smtClean="0"/>
              <a:t>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防御性补救措施</a:t>
            </a:r>
            <a:endParaRPr lang="en-US" altLang="zh-CN" dirty="0" smtClean="0"/>
          </a:p>
          <a:p>
            <a:r>
              <a:rPr lang="en-US" altLang="zh-CN" sz="1000" b="0" dirty="0" err="1"/>
              <a:t>setTimeout</a:t>
            </a:r>
            <a:r>
              <a:rPr lang="en-US" altLang="zh-CN" sz="1000" b="0" dirty="0"/>
              <a:t>(function() {</a:t>
            </a:r>
          </a:p>
          <a:p>
            <a:r>
              <a:rPr lang="en-US" altLang="zh-CN" sz="1000" b="0" dirty="0"/>
              <a:t>    if (!</a:t>
            </a:r>
            <a:r>
              <a:rPr lang="en-US" altLang="zh-CN" sz="1000" b="0" dirty="0" err="1"/>
              <a:t>document.body</a:t>
            </a:r>
            <a:r>
              <a:rPr lang="en-US" altLang="zh-CN" sz="1000" b="0" dirty="0"/>
              <a:t>)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setTimeout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arguments.callee</a:t>
            </a:r>
            <a:r>
              <a:rPr lang="en-US" altLang="zh-CN" sz="1000" b="0" dirty="0"/>
              <a:t>, 0);</a:t>
            </a:r>
          </a:p>
          <a:p>
            <a:r>
              <a:rPr lang="en-US" altLang="zh-CN" sz="1000" b="0" dirty="0"/>
              <a:t>    else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document.body.insertBefore</a:t>
            </a:r>
            <a:r>
              <a:rPr lang="en-US" altLang="zh-CN" sz="1000" b="0" dirty="0"/>
              <a:t>(script, </a:t>
            </a:r>
            <a:r>
              <a:rPr lang="en-US" altLang="zh-CN" sz="1000" b="0" dirty="0" err="1"/>
              <a:t>document.body.firstChild</a:t>
            </a:r>
            <a:r>
              <a:rPr lang="en-US" altLang="zh-CN" sz="1000" b="0" dirty="0"/>
              <a:t>);</a:t>
            </a:r>
          </a:p>
          <a:p>
            <a:r>
              <a:rPr lang="en-US" altLang="zh-CN" sz="1000" b="0" dirty="0"/>
              <a:t>}, </a:t>
            </a:r>
            <a:r>
              <a:rPr lang="en-US" altLang="zh-CN" sz="1000" b="0" dirty="0" smtClean="0"/>
              <a:t>1);</a:t>
            </a:r>
          </a:p>
          <a:p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未发现不支持的情况，用于处理前几种方案的盲区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需</a:t>
            </a:r>
            <a:r>
              <a:rPr lang="zh-CN" altLang="en-US" dirty="0" smtClean="0"/>
              <a:t>要补全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才可加载脚本，导致脚本加载时间滞后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01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不要随意删除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如</a:t>
            </a:r>
            <a:r>
              <a:rPr lang="zh-CN" altLang="en-US" dirty="0" smtClean="0"/>
              <a:t>果删除正在执行的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元素，会导致</a:t>
            </a:r>
            <a:r>
              <a:rPr lang="en-US" altLang="zh-CN" dirty="0" smtClean="0"/>
              <a:t>IE</a:t>
            </a:r>
            <a:r>
              <a:rPr lang="zh-CN" altLang="en-US" dirty="0" smtClean="0"/>
              <a:t>崩溃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过多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元素导致内存占用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定</a:t>
            </a:r>
            <a:r>
              <a:rPr lang="zh-CN" altLang="en-US" dirty="0" smtClean="0"/>
              <a:t>时使用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时容易出现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来控制元素的删除</a:t>
            </a:r>
            <a:endParaRPr lang="en-US" altLang="zh-CN" dirty="0" smtClean="0"/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scripts = </a:t>
            </a:r>
            <a:r>
              <a:rPr lang="en-US" altLang="zh-CN" sz="1000" b="0" dirty="0" err="1"/>
              <a:t>document.getElementsByTagName</a:t>
            </a:r>
            <a:r>
              <a:rPr lang="en-US" altLang="zh-CN" sz="1000" b="0" dirty="0"/>
              <a:t>('script');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currentScript</a:t>
            </a:r>
            <a:r>
              <a:rPr lang="en-US" altLang="zh-CN" sz="1000" b="0" dirty="0"/>
              <a:t> = scripts[</a:t>
            </a:r>
            <a:r>
              <a:rPr lang="en-US" altLang="zh-CN" sz="1000" b="0" dirty="0" err="1"/>
              <a:t>scripts.length</a:t>
            </a:r>
            <a:r>
              <a:rPr lang="en-US" altLang="zh-CN" sz="1000" b="0" dirty="0"/>
              <a:t> - 1];</a:t>
            </a:r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setTimeout</a:t>
            </a:r>
            <a:r>
              <a:rPr lang="en-US" altLang="zh-CN" sz="1000" b="0" dirty="0"/>
              <a:t>(function() {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currentScript.parentNode.removeChild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currentScript</a:t>
            </a:r>
            <a:r>
              <a:rPr lang="en-US" altLang="zh-CN" sz="1000" b="0" dirty="0"/>
              <a:t>);</a:t>
            </a:r>
          </a:p>
          <a:p>
            <a:r>
              <a:rPr lang="en-US" altLang="zh-CN" sz="1000" b="0" dirty="0"/>
              <a:t>}, </a:t>
            </a:r>
            <a:r>
              <a:rPr lang="en-US" altLang="zh-CN" sz="1000" b="0" dirty="0" smtClean="0"/>
              <a:t>1);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setTimeout</a:t>
            </a:r>
            <a:r>
              <a:rPr lang="zh-CN" altLang="en-US" dirty="0" smtClean="0"/>
              <a:t>能解决很多问题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用于隔离样式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避</a:t>
            </a:r>
            <a:r>
              <a:rPr lang="zh-CN" altLang="en-US" dirty="0" smtClean="0"/>
              <a:t>免全局环境变量污染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与主页面交互较为麻烦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>
                <a:solidFill>
                  <a:srgbClr val="C00000"/>
                </a:solidFill>
              </a:rPr>
              <a:t>IE</a:t>
            </a:r>
            <a:r>
              <a:rPr lang="zh-CN" altLang="en-US" dirty="0" smtClean="0">
                <a:solidFill>
                  <a:srgbClr val="C00000"/>
                </a:solidFill>
              </a:rPr>
              <a:t>下权限问题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需要重置样式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width / height / </a:t>
            </a:r>
            <a:r>
              <a:rPr lang="en-US" altLang="zh-CN" dirty="0" err="1" smtClean="0"/>
              <a:t>vspace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hspace</a:t>
            </a:r>
            <a:r>
              <a:rPr lang="en-US" altLang="zh-CN" dirty="0" smtClean="0"/>
              <a:t> / scrolling / </a:t>
            </a:r>
            <a:r>
              <a:rPr lang="en-US" altLang="zh-CN" dirty="0" err="1" smtClean="0"/>
              <a:t>frameborder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allowtransparency</a:t>
            </a:r>
            <a:r>
              <a:rPr lang="en-US" altLang="zh-CN" dirty="0" smtClean="0"/>
              <a:t> / display / border / vertical-align / margin</a:t>
            </a:r>
          </a:p>
        </p:txBody>
      </p:sp>
    </p:spTree>
    <p:extLst>
      <p:ext uri="{BB962C8B-B14F-4D97-AF65-F5344CB8AC3E}">
        <p14:creationId xmlns:p14="http://schemas.microsoft.com/office/powerpoint/2010/main" val="23695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</a:t>
            </a:r>
            <a:r>
              <a:rPr lang="zh-CN" altLang="en-US" dirty="0" smtClean="0"/>
              <a:t>入内容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</a:t>
            </a:r>
            <a:r>
              <a:rPr lang="zh-CN" altLang="en-US" dirty="0" smtClean="0"/>
              <a:t>接插入元素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&lt;ins&gt;</a:t>
            </a:r>
            <a:r>
              <a:rPr lang="zh-CN" altLang="en-US" dirty="0" smtClean="0"/>
              <a:t>元素作为容器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语义正确性，第三方内容为“插入的内容”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&lt;ins&gt;</a:t>
            </a:r>
            <a:r>
              <a:rPr lang="zh-CN" altLang="en-US" dirty="0" smtClean="0"/>
              <a:t>是透明元素，不会导致内容模型错误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IE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元素内放置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元素会导致崩溃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关注样式重置 </a:t>
            </a:r>
            <a:r>
              <a:rPr lang="en-US" altLang="zh-CN" dirty="0" smtClean="0"/>
              <a:t>!important</a:t>
            </a:r>
          </a:p>
          <a:p>
            <a:pPr marL="800100" lvl="1" indent="-342900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en-US" altLang="zh-CN" dirty="0" err="1" smtClean="0">
                <a:solidFill>
                  <a:srgbClr val="0070C0"/>
                </a:solidFill>
              </a:rPr>
              <a:t>style.cssText</a:t>
            </a:r>
            <a:r>
              <a:rPr lang="zh-CN" altLang="en-US" dirty="0" smtClean="0"/>
              <a:t>可添加</a:t>
            </a:r>
            <a:r>
              <a:rPr lang="en-US" altLang="zh-CN" dirty="0" smtClean="0"/>
              <a:t>!important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float</a:t>
            </a:r>
          </a:p>
          <a:p>
            <a:pPr marL="800100" lvl="1" indent="-342900"/>
            <a:r>
              <a:rPr lang="en-US" altLang="zh-CN" dirty="0" smtClean="0"/>
              <a:t>margin / padding / border</a:t>
            </a:r>
          </a:p>
          <a:p>
            <a:pPr marL="800100" lvl="1" indent="-342900"/>
            <a:r>
              <a:rPr lang="en-US" altLang="zh-CN" dirty="0" smtClean="0"/>
              <a:t>overflow / position / display / visibility</a:t>
            </a:r>
          </a:p>
          <a:p>
            <a:pPr marL="800100" lvl="1" indent="-342900"/>
            <a:r>
              <a:rPr lang="en-US" altLang="zh-CN" dirty="0" smtClean="0"/>
              <a:t>text-align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4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它元素样式重置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&lt;ins&gt; | &lt;del&gt;</a:t>
            </a:r>
          </a:p>
          <a:p>
            <a:pPr marL="800100" lvl="1" indent="-342900"/>
            <a:r>
              <a:rPr lang="en-US" altLang="zh-CN" dirty="0" smtClean="0"/>
              <a:t>text-decoration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&lt;a&gt;</a:t>
            </a:r>
          </a:p>
          <a:p>
            <a:pPr marL="800100" lvl="1" indent="-342900"/>
            <a:r>
              <a:rPr lang="en-US" altLang="zh-CN" dirty="0" smtClean="0"/>
              <a:t>color / decoration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</a:p>
          <a:p>
            <a:pPr marL="800100" lvl="1" indent="-342900"/>
            <a:r>
              <a:rPr lang="en-US" altLang="zh-CN" dirty="0" smtClean="0"/>
              <a:t>display / border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&lt;li&gt;</a:t>
            </a:r>
          </a:p>
          <a:p>
            <a:pPr marL="800100" lvl="1" indent="-342900"/>
            <a:r>
              <a:rPr lang="en-US" altLang="zh-CN" dirty="0" smtClean="0"/>
              <a:t>list-style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61653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http://www.iecss.com/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其它问题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尽量使用</a:t>
            </a:r>
            <a:r>
              <a:rPr lang="en-US" altLang="zh-CN" dirty="0" err="1" smtClean="0"/>
              <a:t>insertBefore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appendChild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IE</a:t>
            </a:r>
            <a:r>
              <a:rPr lang="zh-CN" altLang="en-US" dirty="0" smtClean="0"/>
              <a:t>的“终止操作”问题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z-index</a:t>
            </a:r>
            <a:r>
              <a:rPr lang="zh-CN" altLang="en-US" dirty="0" smtClean="0"/>
              <a:t>相互覆盖问题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最</a:t>
            </a:r>
            <a:r>
              <a:rPr lang="zh-CN" altLang="en-US" dirty="0" smtClean="0"/>
              <a:t>大值</a:t>
            </a:r>
            <a:r>
              <a:rPr lang="en-US" altLang="zh-CN" dirty="0" smtClean="0"/>
              <a:t>2147483647</a:t>
            </a:r>
          </a:p>
          <a:p>
            <a:pPr marL="800100" lvl="1" indent="-342900"/>
            <a:r>
              <a:rPr lang="zh-CN" altLang="en-US" dirty="0" smtClean="0"/>
              <a:t>同值情况下，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中靠后的在上方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中越靠后则越上方</a:t>
            </a:r>
            <a:endParaRPr lang="en-US" altLang="zh-CN" dirty="0" smtClean="0"/>
          </a:p>
          <a:p>
            <a:pPr marL="1943100" lvl="3" indent="-342900"/>
            <a:r>
              <a:rPr lang="zh-CN" altLang="en-US" dirty="0"/>
              <a:t>通过</a:t>
            </a:r>
            <a:r>
              <a:rPr lang="en-US" altLang="zh-CN" dirty="0" err="1" smtClean="0"/>
              <a:t>DOMContentLoaded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插</a:t>
            </a:r>
            <a:r>
              <a:rPr lang="zh-CN" altLang="en-US" dirty="0"/>
              <a:t>入</a:t>
            </a:r>
            <a:endParaRPr lang="en-US" altLang="zh-CN" dirty="0"/>
          </a:p>
          <a:p>
            <a:pPr marL="1485900" lvl="2" indent="-342900"/>
            <a:r>
              <a:rPr lang="zh-CN" altLang="en-US" dirty="0" smtClean="0"/>
              <a:t>但内容展现的延迟越长</a:t>
            </a:r>
            <a:endParaRPr lang="en-US" altLang="zh-CN" dirty="0" smtClean="0"/>
          </a:p>
          <a:p>
            <a:pPr marL="1943100" lvl="3" indent="-342900"/>
            <a:r>
              <a:rPr lang="zh-CN" altLang="en-US" dirty="0" smtClean="0"/>
              <a:t>从当前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元素向上查找至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的直接子代，在其前面插入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Quirks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检</a:t>
            </a:r>
            <a:r>
              <a:rPr lang="zh-CN" altLang="en-US" dirty="0" smtClean="0"/>
              <a:t>测文档模式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document.compatMode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盒模型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border-box VS content-box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水平居中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margin: 0 auto</a:t>
            </a:r>
            <a:r>
              <a:rPr lang="zh-CN" altLang="en-US" dirty="0" smtClean="0"/>
              <a:t>无效，使用</a:t>
            </a:r>
            <a:r>
              <a:rPr lang="en-US" altLang="zh-CN" dirty="0" smtClean="0"/>
              <a:t>text-align: center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页面尺寸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body VS </a:t>
            </a:r>
            <a:r>
              <a:rPr lang="en-US" altLang="zh-CN" dirty="0" err="1" smtClean="0"/>
              <a:t>documentElement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1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document.write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It’s evil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不可异步执行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导</a:t>
            </a:r>
            <a:r>
              <a:rPr lang="zh-CN" altLang="en-US" dirty="0" smtClean="0"/>
              <a:t>致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解析过程回溯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It’s inevitable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展现内容与脚本执行位置相关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没有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获取当前执行的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第三方内容脚本存在调用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Google </a:t>
            </a:r>
            <a:r>
              <a:rPr lang="en-US" altLang="zh-CN" dirty="0" err="1" smtClean="0"/>
              <a:t>Adsense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Cpro</a:t>
            </a:r>
            <a:r>
              <a:rPr lang="en-US" altLang="zh-CN" dirty="0" smtClean="0"/>
              <a:t> 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创建内容时常用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11960" y="1459345"/>
            <a:ext cx="2981710" cy="2658571"/>
            <a:chOff x="3102193" y="2769545"/>
            <a:chExt cx="3901091" cy="3382521"/>
          </a:xfrm>
        </p:grpSpPr>
        <p:sp>
          <p:nvSpPr>
            <p:cNvPr id="5" name="Rounded Rectangle 4"/>
            <p:cNvSpPr/>
            <p:nvPr/>
          </p:nvSpPr>
          <p:spPr>
            <a:xfrm>
              <a:off x="5647864" y="2769545"/>
              <a:ext cx="1351164" cy="6349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Tokenizer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2120" y="4077072"/>
              <a:ext cx="1351164" cy="6349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Tree Construct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02193" y="4077072"/>
              <a:ext cx="1351164" cy="6349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Script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7864" y="5517097"/>
              <a:ext cx="1351164" cy="6349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DOM Tree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6323446" y="3404514"/>
              <a:ext cx="4256" cy="6725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 flipH="1">
              <a:off x="6323446" y="4712041"/>
              <a:ext cx="4256" cy="805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1"/>
            </p:cNvCxnSpPr>
            <p:nvPr/>
          </p:nvCxnSpPr>
          <p:spPr>
            <a:xfrm flipH="1" flipV="1">
              <a:off x="3777775" y="5822798"/>
              <a:ext cx="1870089" cy="117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3777775" y="4712041"/>
              <a:ext cx="0" cy="11107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7" idx="0"/>
            </p:cNvCxnSpPr>
            <p:nvPr/>
          </p:nvCxnSpPr>
          <p:spPr>
            <a:xfrm>
              <a:off x="3777775" y="3066764"/>
              <a:ext cx="0" cy="1010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5" idx="1"/>
            </p:cNvCxnSpPr>
            <p:nvPr/>
          </p:nvCxnSpPr>
          <p:spPr>
            <a:xfrm>
              <a:off x="3777775" y="3066764"/>
              <a:ext cx="1870089" cy="20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453357" y="4205418"/>
              <a:ext cx="11987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53357" y="4552861"/>
              <a:ext cx="1194507" cy="1346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document.write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下时序问题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内联</a:t>
            </a:r>
            <a:r>
              <a:rPr lang="en-US" altLang="zh-CN" dirty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外部脚本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document.write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内联脚本永远优先执行</a:t>
            </a:r>
            <a:endParaRPr lang="en-US" altLang="zh-CN" sz="1000" dirty="0" smtClean="0"/>
          </a:p>
          <a:p>
            <a:r>
              <a:rPr lang="en-US" altLang="zh-CN" sz="1000" b="0" dirty="0" smtClean="0"/>
              <a:t>// hello.js</a:t>
            </a:r>
            <a:r>
              <a:rPr lang="zh-CN" altLang="en-US" sz="1000" b="0" dirty="0" smtClean="0"/>
              <a:t>中定义了</a:t>
            </a:r>
            <a:r>
              <a:rPr lang="en-US" altLang="zh-CN" sz="1000" b="0" dirty="0" smtClean="0"/>
              <a:t>hello</a:t>
            </a:r>
            <a:r>
              <a:rPr lang="zh-CN" altLang="en-US" sz="1000" b="0" dirty="0" smtClean="0"/>
              <a:t>函数。</a:t>
            </a:r>
            <a:r>
              <a:rPr lang="en-US" altLang="zh-CN" sz="1000" b="0" dirty="0" smtClean="0"/>
              <a:t>IE</a:t>
            </a:r>
            <a:r>
              <a:rPr lang="zh-CN" altLang="en-US" sz="1000" b="0" dirty="0"/>
              <a:t>下，</a:t>
            </a:r>
            <a:r>
              <a:rPr lang="en-US" altLang="zh-CN" sz="1000" b="0" dirty="0"/>
              <a:t>hello</a:t>
            </a:r>
            <a:r>
              <a:rPr lang="zh-CN" altLang="en-US" sz="1000" b="0" dirty="0"/>
              <a:t>函数未定义，抛出</a:t>
            </a:r>
            <a:r>
              <a:rPr lang="en-US" altLang="zh-CN" sz="1000" b="0" dirty="0" err="1">
                <a:solidFill>
                  <a:srgbClr val="C00000"/>
                </a:solidFill>
              </a:rPr>
              <a:t>ReferenceError</a:t>
            </a:r>
            <a:endParaRPr lang="en-US" altLang="zh-CN" sz="1000" b="0" dirty="0">
              <a:solidFill>
                <a:srgbClr val="C00000"/>
              </a:solidFill>
            </a:endParaRPr>
          </a:p>
          <a:p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('&lt;script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="hello.js</a:t>
            </a:r>
            <a:r>
              <a:rPr lang="en-US" altLang="zh-CN" sz="1000" b="0" dirty="0" smtClean="0"/>
              <a:t>"&gt;&lt;\/</a:t>
            </a:r>
            <a:r>
              <a:rPr lang="en-US" altLang="zh-CN" sz="1000" b="0" dirty="0"/>
              <a:t>script&gt;' + '&lt;script&gt;hello</a:t>
            </a:r>
            <a:r>
              <a:rPr lang="en-US" altLang="zh-CN" sz="1000" b="0" dirty="0" smtClean="0"/>
              <a:t>();&lt;\/</a:t>
            </a:r>
            <a:r>
              <a:rPr lang="en-US" altLang="zh-CN" sz="1000" b="0" dirty="0"/>
              <a:t>script</a:t>
            </a:r>
            <a:r>
              <a:rPr lang="en-US" altLang="zh-CN" sz="1000" b="0" dirty="0" smtClean="0"/>
              <a:t>&gt;')</a:t>
            </a: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不会阻断当前</a:t>
            </a:r>
            <a:r>
              <a:rPr lang="zh-CN" altLang="en-US" dirty="0"/>
              <a:t>脚</a:t>
            </a:r>
            <a:r>
              <a:rPr lang="zh-CN" altLang="en-US" dirty="0" smtClean="0"/>
              <a:t>本继续执行</a:t>
            </a:r>
            <a:endParaRPr lang="en-US" altLang="zh-CN" dirty="0" smtClean="0"/>
          </a:p>
          <a:p>
            <a:r>
              <a:rPr lang="en-US" altLang="zh-CN" sz="1000" b="0" dirty="0"/>
              <a:t>// </a:t>
            </a:r>
            <a:r>
              <a:rPr lang="zh-CN" altLang="en-US" sz="1000" b="0" dirty="0"/>
              <a:t>该</a:t>
            </a:r>
            <a:r>
              <a:rPr lang="en-US" altLang="zh-CN" sz="1000" b="0" dirty="0"/>
              <a:t>js</a:t>
            </a:r>
            <a:r>
              <a:rPr lang="zh-CN" altLang="en-US" sz="1000" b="0" dirty="0"/>
              <a:t>中包含了</a:t>
            </a:r>
            <a:r>
              <a:rPr lang="en-US" altLang="zh-CN" sz="1000" b="0" dirty="0"/>
              <a:t>hello</a:t>
            </a:r>
            <a:r>
              <a:rPr lang="zh-CN" altLang="en-US" sz="1000" b="0" dirty="0"/>
              <a:t>函数的定义</a:t>
            </a:r>
          </a:p>
          <a:p>
            <a:r>
              <a:rPr lang="en-US" altLang="zh-CN" sz="1000" b="0" dirty="0" err="1" smtClean="0"/>
              <a:t>document.write</a:t>
            </a:r>
            <a:r>
              <a:rPr lang="en-US" altLang="zh-CN" sz="1000" b="0" dirty="0" smtClean="0"/>
              <a:t>('&lt;script </a:t>
            </a:r>
            <a:r>
              <a:rPr lang="en-US" altLang="zh-CN" sz="1000" b="0" dirty="0" err="1" smtClean="0"/>
              <a:t>src</a:t>
            </a:r>
            <a:r>
              <a:rPr lang="en-US" altLang="zh-CN" sz="1000" b="0" dirty="0" smtClean="0"/>
              <a:t>="hello.js"&gt;&lt;/script&gt;'); </a:t>
            </a:r>
          </a:p>
          <a:p>
            <a:r>
              <a:rPr lang="en-US" altLang="zh-CN" sz="1000" b="0" dirty="0" smtClean="0"/>
              <a:t>// </a:t>
            </a:r>
            <a:r>
              <a:rPr lang="zh-CN" altLang="en-US" sz="1000" b="0" dirty="0"/>
              <a:t>在</a:t>
            </a:r>
            <a:r>
              <a:rPr lang="en-US" altLang="zh-CN" sz="1000" b="0" dirty="0"/>
              <a:t>IE</a:t>
            </a:r>
            <a:r>
              <a:rPr lang="zh-CN" altLang="en-US" sz="1000" b="0" dirty="0"/>
              <a:t>下，此时</a:t>
            </a:r>
            <a:r>
              <a:rPr lang="en-US" altLang="zh-CN" sz="1000" b="0" dirty="0"/>
              <a:t>hello.js</a:t>
            </a:r>
            <a:r>
              <a:rPr lang="zh-CN" altLang="en-US" sz="1000" b="0" dirty="0"/>
              <a:t>文件未加载完毕，</a:t>
            </a:r>
            <a:r>
              <a:rPr lang="en-US" altLang="zh-CN" sz="1000" b="0" dirty="0"/>
              <a:t>hello</a:t>
            </a:r>
            <a:r>
              <a:rPr lang="zh-CN" altLang="en-US" sz="1000" b="0" dirty="0"/>
              <a:t>函数未定义，抛出</a:t>
            </a:r>
            <a:r>
              <a:rPr lang="en-US" altLang="zh-CN" sz="1000" b="0" dirty="0" err="1">
                <a:solidFill>
                  <a:srgbClr val="C00000"/>
                </a:solidFill>
              </a:rPr>
              <a:t>ReferenceError</a:t>
            </a:r>
            <a:endParaRPr lang="en-US" altLang="zh-CN" sz="1000" b="0" dirty="0">
              <a:solidFill>
                <a:srgbClr val="C00000"/>
              </a:solidFill>
            </a:endParaRPr>
          </a:p>
          <a:p>
            <a:r>
              <a:rPr lang="en-US" altLang="zh-CN" sz="1000" b="0" dirty="0"/>
              <a:t>hello</a:t>
            </a:r>
            <a:r>
              <a:rPr lang="en-US" altLang="zh-CN" sz="1000" b="0" dirty="0" smtClean="0"/>
              <a:t>();</a:t>
            </a:r>
            <a:endParaRPr lang="en-US" altLang="zh-CN" sz="1000" b="0" dirty="0"/>
          </a:p>
        </p:txBody>
      </p:sp>
    </p:spTree>
    <p:extLst>
      <p:ext uri="{BB962C8B-B14F-4D97-AF65-F5344CB8AC3E}">
        <p14:creationId xmlns:p14="http://schemas.microsoft.com/office/powerpoint/2010/main" val="17021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document.write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下时序问题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嵌套输出</a:t>
            </a:r>
            <a:r>
              <a:rPr lang="zh-CN" altLang="en-US" dirty="0"/>
              <a:t>外</a:t>
            </a:r>
            <a:r>
              <a:rPr lang="zh-CN" altLang="en-US" dirty="0" smtClean="0"/>
              <a:t>部脚本</a:t>
            </a:r>
            <a:endParaRPr lang="en-US" altLang="zh-CN" dirty="0" smtClean="0"/>
          </a:p>
          <a:p>
            <a:r>
              <a:rPr lang="en-US" altLang="zh-CN" sz="1000" b="0" dirty="0"/>
              <a:t>&lt;script&gt;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('&lt;script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="ex.js"&gt;&lt;\/script&gt;');</a:t>
            </a:r>
          </a:p>
          <a:p>
            <a:r>
              <a:rPr lang="en-US" altLang="zh-CN" sz="1000" b="0" dirty="0"/>
              <a:t>    // </a:t>
            </a:r>
            <a:r>
              <a:rPr lang="en-US" altLang="zh-CN" sz="1000" b="0" dirty="0" err="1">
                <a:solidFill>
                  <a:srgbClr val="C00000"/>
                </a:solidFill>
              </a:rPr>
              <a:t>ReferenceError</a:t>
            </a:r>
            <a:endParaRPr lang="en-US" altLang="zh-CN" sz="1000" b="0" dirty="0">
              <a:solidFill>
                <a:srgbClr val="C00000"/>
              </a:solidFill>
            </a:endParaRPr>
          </a:p>
          <a:p>
            <a:r>
              <a:rPr lang="en-US" altLang="zh-CN" sz="1000" b="0" dirty="0"/>
              <a:t>    try {</a:t>
            </a:r>
          </a:p>
          <a:p>
            <a:r>
              <a:rPr lang="en-US" altLang="zh-CN" sz="1000" b="0" dirty="0"/>
              <a:t>        alert(hello);</a:t>
            </a:r>
          </a:p>
          <a:p>
            <a:r>
              <a:rPr lang="en-US" altLang="zh-CN" sz="1000" b="0" dirty="0"/>
              <a:t>    }</a:t>
            </a:r>
          </a:p>
          <a:p>
            <a:r>
              <a:rPr lang="en-US" altLang="zh-CN" sz="1000" b="0" dirty="0"/>
              <a:t>    catch (ex) {</a:t>
            </a:r>
          </a:p>
          <a:p>
            <a:r>
              <a:rPr lang="en-US" altLang="zh-CN" sz="1000" b="0" dirty="0"/>
              <a:t>        // </a:t>
            </a:r>
            <a:r>
              <a:rPr lang="zh-CN" altLang="en-US" sz="1000" b="0" dirty="0"/>
              <a:t>会加载</a:t>
            </a:r>
            <a:r>
              <a:rPr lang="en-US" altLang="zh-CN" sz="1000" b="0" dirty="0"/>
              <a:t>2</a:t>
            </a:r>
            <a:r>
              <a:rPr lang="zh-CN" altLang="en-US" sz="1000" b="0" dirty="0"/>
              <a:t>次</a:t>
            </a:r>
            <a:r>
              <a:rPr lang="en-US" altLang="zh-CN" sz="1000" b="0" dirty="0" smtClean="0"/>
              <a:t>read.js</a:t>
            </a:r>
          </a:p>
          <a:p>
            <a:r>
              <a:rPr lang="en-US" altLang="zh-CN" sz="1000" b="0" dirty="0"/>
              <a:t> </a:t>
            </a:r>
            <a:r>
              <a:rPr lang="en-US" altLang="zh-CN" sz="1000" b="0" dirty="0" smtClean="0"/>
              <a:t>       // </a:t>
            </a:r>
            <a:r>
              <a:rPr lang="zh-CN" altLang="en-US" sz="1000" b="0" dirty="0" smtClean="0"/>
              <a:t>形</a:t>
            </a:r>
            <a:r>
              <a:rPr lang="zh-CN" altLang="en-US" sz="1000" b="0" dirty="0"/>
              <a:t>成尝试为</a:t>
            </a:r>
            <a:r>
              <a:rPr lang="en-US" altLang="zh-CN" sz="1000" b="0" dirty="0"/>
              <a:t>2</a:t>
            </a:r>
            <a:r>
              <a:rPr lang="zh-CN" altLang="en-US" sz="1000" b="0" dirty="0"/>
              <a:t>的嵌套</a:t>
            </a:r>
            <a:r>
              <a:rPr lang="en-US" altLang="zh-CN" sz="1000" b="0" dirty="0" err="1" smtClean="0"/>
              <a:t>document.write</a:t>
            </a:r>
            <a:endParaRPr lang="en-US" altLang="zh-CN" sz="1000" b="0" dirty="0" smtClean="0"/>
          </a:p>
          <a:p>
            <a:r>
              <a:rPr lang="en-US" altLang="zh-CN" sz="1000" b="0" dirty="0"/>
              <a:t> </a:t>
            </a:r>
            <a:r>
              <a:rPr lang="en-US" altLang="zh-CN" sz="1000" b="0" dirty="0" smtClean="0"/>
              <a:t>       // </a:t>
            </a:r>
            <a:r>
              <a:rPr lang="zh-CN" altLang="en-US" sz="1000" b="0" dirty="0" smtClean="0"/>
              <a:t>才</a:t>
            </a:r>
            <a:r>
              <a:rPr lang="zh-CN" altLang="en-US" sz="1000" b="0" dirty="0"/>
              <a:t>可以读取到</a:t>
            </a:r>
            <a:r>
              <a:rPr lang="en-US" altLang="zh-CN" sz="1000" b="0" dirty="0"/>
              <a:t>hello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('&lt;script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="read.js"&gt;&lt;\/script&gt;');</a:t>
            </a:r>
          </a:p>
          <a:p>
            <a:r>
              <a:rPr lang="en-US" altLang="zh-CN" sz="1000" b="0" dirty="0"/>
              <a:t>    }</a:t>
            </a:r>
          </a:p>
          <a:p>
            <a:r>
              <a:rPr lang="en-US" altLang="zh-CN" sz="1000" b="0" dirty="0"/>
              <a:t>&lt;/script&gt;</a:t>
            </a:r>
            <a:endParaRPr lang="zh-CN" alt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63988" y="2132856"/>
            <a:ext cx="40324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ex.js</a:t>
            </a:r>
          </a:p>
          <a:p>
            <a:r>
              <a:rPr lang="en-US" altLang="zh-CN" sz="1000" dirty="0" err="1" smtClean="0"/>
              <a:t>document.write</a:t>
            </a:r>
            <a:r>
              <a:rPr lang="en-US" altLang="zh-CN" sz="1000" dirty="0"/>
              <a:t>('&lt;script </a:t>
            </a:r>
            <a:r>
              <a:rPr lang="en-US" altLang="zh-CN" sz="1000" dirty="0" err="1" smtClean="0"/>
              <a:t>src</a:t>
            </a:r>
            <a:r>
              <a:rPr lang="en-US" altLang="zh-CN" sz="1000" dirty="0" smtClean="0"/>
              <a:t>="</a:t>
            </a:r>
            <a:r>
              <a:rPr lang="en-US" altLang="zh-CN" sz="1000" dirty="0"/>
              <a:t>define.js"&gt;&lt;\/script&gt;');</a:t>
            </a:r>
            <a:endParaRPr lang="zh-CN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63988" y="2708920"/>
            <a:ext cx="40324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define.js</a:t>
            </a:r>
          </a:p>
          <a:p>
            <a:r>
              <a:rPr lang="en-US" altLang="zh-CN" sz="1000" dirty="0" err="1"/>
              <a:t>var</a:t>
            </a:r>
            <a:r>
              <a:rPr lang="en-US" altLang="zh-CN" sz="1000" dirty="0"/>
              <a:t> hello = 'world';</a:t>
            </a:r>
            <a:endParaRPr lang="zh-CN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463988" y="3284984"/>
            <a:ext cx="4032448" cy="1292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read.js</a:t>
            </a:r>
          </a:p>
          <a:p>
            <a:r>
              <a:rPr lang="en-US" altLang="zh-CN" sz="1000" dirty="0"/>
              <a:t>if (window['hello']) {</a:t>
            </a:r>
          </a:p>
          <a:p>
            <a:r>
              <a:rPr lang="en-US" altLang="zh-CN" sz="1000" dirty="0"/>
              <a:t>    alert(hello);</a:t>
            </a:r>
          </a:p>
          <a:p>
            <a:r>
              <a:rPr lang="en-US" altLang="zh-CN" sz="1000" dirty="0"/>
              <a:t>}</a:t>
            </a:r>
          </a:p>
          <a:p>
            <a:r>
              <a:rPr lang="en-US" altLang="zh-CN" sz="1000" dirty="0"/>
              <a:t>else {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document.write</a:t>
            </a:r>
            <a:r>
              <a:rPr lang="en-US" altLang="zh-CN" sz="1000" dirty="0"/>
              <a:t>('&lt;script 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="read.js"&gt;&lt;\/script&gt;');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867" y="5157192"/>
            <a:ext cx="10801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ex.js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1939" y="5157192"/>
            <a:ext cx="1342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define.js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8251" y="5157192"/>
            <a:ext cx="8640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1867" y="5805264"/>
            <a:ext cx="10801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read.js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18251" y="5805264"/>
            <a:ext cx="8640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1939" y="5805264"/>
            <a:ext cx="1342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read.js</a:t>
            </a:r>
            <a:endParaRPr lang="zh-CN" altLang="en-US" dirty="0"/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5241987" y="5341858"/>
            <a:ext cx="529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7114195" y="53418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3" idx="1"/>
          </p:cNvCxnSpPr>
          <p:nvPr/>
        </p:nvCxnSpPr>
        <p:spPr>
          <a:xfrm>
            <a:off x="5241987" y="5989930"/>
            <a:ext cx="529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2" idx="1"/>
          </p:cNvCxnSpPr>
          <p:nvPr/>
        </p:nvCxnSpPr>
        <p:spPr>
          <a:xfrm>
            <a:off x="7114195" y="598993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document.write</a:t>
            </a:r>
            <a:endParaRPr lang="zh-CN" alt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IE6</a:t>
            </a:r>
            <a:r>
              <a:rPr lang="zh-CN" altLang="en-US" dirty="0" smtClean="0"/>
              <a:t>假死问题</a:t>
            </a:r>
            <a:endParaRPr lang="en-US" altLang="zh-CN" dirty="0" smtClean="0"/>
          </a:p>
          <a:p>
            <a:r>
              <a:rPr lang="en-US" altLang="zh-CN" sz="1100" b="0" dirty="0"/>
              <a:t>&lt;script&gt;</a:t>
            </a:r>
          </a:p>
          <a:p>
            <a:r>
              <a:rPr lang="en-US" altLang="zh-CN" sz="1100" b="0" dirty="0"/>
              <a:t>    function </a:t>
            </a:r>
            <a:r>
              <a:rPr lang="en-US" altLang="zh-CN" sz="1100" b="0" dirty="0" err="1"/>
              <a:t>destroyIE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iframe</a:t>
            </a:r>
            <a:r>
              <a:rPr lang="en-US" altLang="zh-CN" sz="1100" b="0" dirty="0"/>
              <a:t>) {</a:t>
            </a:r>
          </a:p>
          <a:p>
            <a:r>
              <a:rPr lang="en-US" altLang="zh-CN" sz="1100" b="0" dirty="0"/>
              <a:t>        </a:t>
            </a:r>
            <a:r>
              <a:rPr lang="en-US" altLang="zh-CN" sz="1100" b="0" dirty="0" err="1"/>
              <a:t>var</a:t>
            </a:r>
            <a:r>
              <a:rPr lang="en-US" altLang="zh-CN" sz="1100" b="0" dirty="0"/>
              <a:t> doc = </a:t>
            </a:r>
            <a:r>
              <a:rPr lang="en-US" altLang="zh-CN" sz="1100" b="0" dirty="0" err="1"/>
              <a:t>iframe.contentWindow.document</a:t>
            </a:r>
            <a:r>
              <a:rPr lang="en-US" altLang="zh-CN" sz="1100" b="0" dirty="0"/>
              <a:t>;</a:t>
            </a:r>
          </a:p>
          <a:p>
            <a:r>
              <a:rPr lang="en-US" altLang="zh-CN" sz="1100" b="0" dirty="0"/>
              <a:t>        </a:t>
            </a:r>
            <a:r>
              <a:rPr lang="en-US" altLang="zh-CN" sz="1100" b="0" dirty="0" err="1"/>
              <a:t>doc.write</a:t>
            </a:r>
            <a:r>
              <a:rPr lang="en-US" altLang="zh-CN" sz="1100" b="0" dirty="0"/>
              <a:t>('&lt;script </a:t>
            </a:r>
            <a:r>
              <a:rPr lang="en-US" altLang="zh-CN" sz="1100" b="0" dirty="0" err="1"/>
              <a:t>src</a:t>
            </a:r>
            <a:r>
              <a:rPr lang="en-US" altLang="zh-CN" sz="1100" b="0" dirty="0"/>
              <a:t>="http://www.tt.com/example.js"&gt;&lt;\/script&gt;');</a:t>
            </a:r>
          </a:p>
          <a:p>
            <a:r>
              <a:rPr lang="en-US" altLang="zh-CN" sz="1100" b="0" dirty="0"/>
              <a:t>        </a:t>
            </a:r>
            <a:r>
              <a:rPr lang="en-US" altLang="zh-CN" sz="1100" b="0" dirty="0" err="1"/>
              <a:t>doc.write</a:t>
            </a:r>
            <a:r>
              <a:rPr lang="en-US" altLang="zh-CN" sz="1100" b="0" dirty="0"/>
              <a:t>('&lt;script&gt;alert("hello");&lt;\/script&gt;');</a:t>
            </a:r>
          </a:p>
          <a:p>
            <a:r>
              <a:rPr lang="en-US" altLang="zh-CN" sz="1100" b="0" dirty="0"/>
              <a:t>    }</a:t>
            </a:r>
          </a:p>
          <a:p>
            <a:r>
              <a:rPr lang="en-US" altLang="zh-CN" sz="1100" b="0" dirty="0"/>
              <a:t>&lt;/script</a:t>
            </a:r>
            <a:r>
              <a:rPr lang="en-US" altLang="zh-CN" sz="1100" b="0" dirty="0" smtClean="0"/>
              <a:t>&gt;</a:t>
            </a:r>
            <a:endParaRPr lang="en-US" altLang="zh-CN" sz="1100" b="0" dirty="0"/>
          </a:p>
          <a:p>
            <a:r>
              <a:rPr lang="en-US" altLang="zh-CN" sz="1100" b="0" dirty="0"/>
              <a:t>&lt;</a:t>
            </a:r>
            <a:r>
              <a:rPr lang="en-US" altLang="zh-CN" sz="1100" b="0" dirty="0" err="1"/>
              <a:t>iframe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src</a:t>
            </a:r>
            <a:r>
              <a:rPr lang="en-US" altLang="zh-CN" sz="1100" b="0" dirty="0"/>
              <a:t>="</a:t>
            </a:r>
            <a:r>
              <a:rPr lang="en-US" altLang="zh-CN" sz="1100" b="0" dirty="0" err="1"/>
              <a:t>about:blank</a:t>
            </a:r>
            <a:r>
              <a:rPr lang="en-US" altLang="zh-CN" sz="1100" b="0" dirty="0"/>
              <a:t>" </a:t>
            </a:r>
            <a:r>
              <a:rPr lang="en-US" altLang="zh-CN" sz="1100" b="0" dirty="0" err="1"/>
              <a:t>onload</a:t>
            </a:r>
            <a:r>
              <a:rPr lang="en-US" altLang="zh-CN" sz="1100" b="0" dirty="0"/>
              <a:t>="</a:t>
            </a:r>
            <a:r>
              <a:rPr lang="en-US" altLang="zh-CN" sz="1100" b="0" dirty="0" err="1"/>
              <a:t>destroyIE</a:t>
            </a:r>
            <a:r>
              <a:rPr lang="en-US" altLang="zh-CN" sz="1100" b="0" dirty="0"/>
              <a:t>(this);"&gt;&lt;/</a:t>
            </a:r>
            <a:r>
              <a:rPr lang="en-US" altLang="zh-CN" sz="1100" b="0" dirty="0" err="1"/>
              <a:t>iframe</a:t>
            </a:r>
            <a:r>
              <a:rPr lang="en-US" altLang="zh-CN" sz="1100" b="0" dirty="0" smtClean="0"/>
              <a:t>&gt;</a:t>
            </a: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document.write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一个外部脚本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一个内部脚本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9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下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权限问题</a:t>
            </a:r>
            <a:endParaRPr lang="en-US" altLang="zh-CN" dirty="0" smtClean="0"/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document.domain</a:t>
            </a:r>
            <a:r>
              <a:rPr lang="en-US" altLang="zh-CN" sz="1000" b="0" dirty="0">
                <a:solidFill>
                  <a:srgbClr val="C00000"/>
                </a:solidFill>
              </a:rPr>
              <a:t> = 'tt.com';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document.createElement</a:t>
            </a:r>
            <a:r>
              <a:rPr lang="en-US" altLang="zh-CN" sz="1000" b="0" dirty="0"/>
              <a:t>('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');</a:t>
            </a:r>
          </a:p>
          <a:p>
            <a:r>
              <a:rPr lang="en-US" altLang="zh-CN" sz="1000" b="0" dirty="0" err="1"/>
              <a:t>iframe.src</a:t>
            </a:r>
            <a:r>
              <a:rPr lang="en-US" altLang="zh-CN" sz="1000" b="0" dirty="0"/>
              <a:t> = '</a:t>
            </a:r>
            <a:r>
              <a:rPr lang="en-US" altLang="zh-CN" sz="1000" b="0" dirty="0" err="1"/>
              <a:t>about:blank</a:t>
            </a:r>
            <a:r>
              <a:rPr lang="en-US" altLang="zh-CN" sz="1000" b="0" dirty="0"/>
              <a:t>';</a:t>
            </a:r>
          </a:p>
          <a:p>
            <a:r>
              <a:rPr lang="en-US" altLang="zh-CN" sz="1000" b="0" dirty="0" err="1"/>
              <a:t>document.body.appendChild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);</a:t>
            </a:r>
          </a:p>
          <a:p>
            <a:r>
              <a:rPr lang="en-US" altLang="zh-CN" sz="1000" b="0" dirty="0" err="1"/>
              <a:t>iframe.contentWindow.document.write</a:t>
            </a:r>
            <a:r>
              <a:rPr lang="en-US" altLang="zh-CN" sz="1000" b="0" dirty="0"/>
              <a:t>('test'); // IE</a:t>
            </a:r>
            <a:r>
              <a:rPr lang="zh-CN" altLang="en-US" sz="1000" b="0" dirty="0"/>
              <a:t>下报错</a:t>
            </a:r>
            <a:endParaRPr lang="en-US" altLang="zh-CN" sz="1000" b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使用跨域策略文件</a:t>
            </a:r>
            <a:endParaRPr lang="en-US" altLang="zh-CN" dirty="0" smtClean="0"/>
          </a:p>
          <a:p>
            <a:r>
              <a:rPr lang="en-US" altLang="zh-CN" sz="1000" b="0" dirty="0"/>
              <a:t>&lt;!DOCTYPE html&gt;</a:t>
            </a:r>
          </a:p>
          <a:p>
            <a:r>
              <a:rPr lang="en-US" altLang="zh-CN" sz="1000" b="0" dirty="0"/>
              <a:t>&lt;meta http-</a:t>
            </a:r>
            <a:r>
              <a:rPr lang="en-US" altLang="zh-CN" sz="1000" b="0" dirty="0" err="1"/>
              <a:t>equiv</a:t>
            </a:r>
            <a:r>
              <a:rPr lang="en-US" altLang="zh-CN" sz="1000" b="0" dirty="0"/>
              <a:t>="Cache-Control" </a:t>
            </a:r>
            <a:r>
              <a:rPr lang="en-US" altLang="zh-CN" sz="1000" b="0" dirty="0">
                <a:solidFill>
                  <a:srgbClr val="C00000"/>
                </a:solidFill>
              </a:rPr>
              <a:t>content="max-age=8640000"</a:t>
            </a:r>
            <a:r>
              <a:rPr lang="en-US" altLang="zh-CN" sz="1000" b="0" dirty="0"/>
              <a:t> /&gt;</a:t>
            </a:r>
          </a:p>
          <a:p>
            <a:r>
              <a:rPr lang="en-US" altLang="zh-CN" sz="1000" b="0" dirty="0"/>
              <a:t>&lt;</a:t>
            </a:r>
            <a:r>
              <a:rPr lang="en-US" altLang="zh-CN" sz="1000" b="0" dirty="0" smtClean="0"/>
              <a:t>script&gt; </a:t>
            </a:r>
            <a:r>
              <a:rPr lang="en-US" altLang="zh-CN" sz="1000" b="0" dirty="0" err="1" smtClean="0"/>
              <a:t>document.domain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= </a:t>
            </a:r>
            <a:r>
              <a:rPr lang="en-US" altLang="zh-CN" sz="1000" b="0" dirty="0">
                <a:solidFill>
                  <a:srgbClr val="C00000"/>
                </a:solidFill>
              </a:rPr>
              <a:t>'tt.com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'</a:t>
            </a:r>
            <a:r>
              <a:rPr lang="en-US" altLang="zh-CN" sz="1000" b="0" dirty="0" smtClean="0"/>
              <a:t>; &lt;/</a:t>
            </a:r>
            <a:r>
              <a:rPr lang="en-US" altLang="zh-CN" sz="1000" b="0" dirty="0"/>
              <a:t>script</a:t>
            </a:r>
            <a:r>
              <a:rPr lang="en-US" altLang="zh-CN" sz="1000" b="0" dirty="0" smtClean="0"/>
              <a:t>&gt;</a:t>
            </a:r>
          </a:p>
          <a:p>
            <a:endParaRPr lang="en-US" altLang="zh-CN" sz="1000" b="0" dirty="0"/>
          </a:p>
          <a:p>
            <a:r>
              <a:rPr lang="en-US" altLang="zh-CN" sz="1000" b="0" dirty="0" err="1" smtClean="0">
                <a:solidFill>
                  <a:srgbClr val="C00000"/>
                </a:solidFill>
              </a:rPr>
              <a:t>iframe.src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</a:rPr>
              <a:t>= '/domain-policy.htm';</a:t>
            </a:r>
            <a:endParaRPr lang="zh-CN" altLang="en-US" sz="1000" b="0" dirty="0">
              <a:solidFill>
                <a:srgbClr val="C0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76870" y="2736711"/>
            <a:ext cx="3108106" cy="2795825"/>
          </a:xfrm>
          <a:custGeom>
            <a:avLst/>
            <a:gdLst>
              <a:gd name="connsiteX0" fmla="*/ 0 w 3108106"/>
              <a:gd name="connsiteY0" fmla="*/ 50877 h 2795825"/>
              <a:gd name="connsiteX1" fmla="*/ 1740023 w 3108106"/>
              <a:gd name="connsiteY1" fmla="*/ 184042 h 2795825"/>
              <a:gd name="connsiteX2" fmla="*/ 3071674 w 3108106"/>
              <a:gd name="connsiteY2" fmla="*/ 1551204 h 2795825"/>
              <a:gd name="connsiteX3" fmla="*/ 2539013 w 3108106"/>
              <a:gd name="connsiteY3" fmla="*/ 2616524 h 2795825"/>
              <a:gd name="connsiteX4" fmla="*/ 541538 w 3108106"/>
              <a:gd name="connsiteY4" fmla="*/ 2785200 h 27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106" h="2795825">
                <a:moveTo>
                  <a:pt x="0" y="50877"/>
                </a:moveTo>
                <a:cubicBezTo>
                  <a:pt x="614038" y="-7568"/>
                  <a:pt x="1228077" y="-66013"/>
                  <a:pt x="1740023" y="184042"/>
                </a:cubicBezTo>
                <a:cubicBezTo>
                  <a:pt x="2251969" y="434097"/>
                  <a:pt x="2938509" y="1145791"/>
                  <a:pt x="3071674" y="1551204"/>
                </a:cubicBezTo>
                <a:cubicBezTo>
                  <a:pt x="3204839" y="1956617"/>
                  <a:pt x="2960702" y="2410858"/>
                  <a:pt x="2539013" y="2616524"/>
                </a:cubicBezTo>
                <a:cubicBezTo>
                  <a:pt x="2117324" y="2822190"/>
                  <a:pt x="1329431" y="2803695"/>
                  <a:pt x="541538" y="27852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6"/>
          <p:cNvSpPr/>
          <p:nvPr/>
        </p:nvSpPr>
        <p:spPr>
          <a:xfrm>
            <a:off x="149301" y="2272226"/>
            <a:ext cx="2580578" cy="3086043"/>
          </a:xfrm>
          <a:custGeom>
            <a:avLst/>
            <a:gdLst>
              <a:gd name="connsiteX0" fmla="*/ 2576144 w 2580578"/>
              <a:gd name="connsiteY0" fmla="*/ 2788046 h 3086043"/>
              <a:gd name="connsiteX1" fmla="*/ 2274303 w 2580578"/>
              <a:gd name="connsiteY1" fmla="*/ 2947844 h 3086043"/>
              <a:gd name="connsiteX2" fmla="*/ 623056 w 2580578"/>
              <a:gd name="connsiteY2" fmla="*/ 3054376 h 3086043"/>
              <a:gd name="connsiteX3" fmla="*/ 28252 w 2580578"/>
              <a:gd name="connsiteY3" fmla="*/ 2353040 h 3086043"/>
              <a:gd name="connsiteX4" fmla="*/ 125907 w 2580578"/>
              <a:gd name="connsiteY4" fmla="*/ 328931 h 3086043"/>
              <a:gd name="connsiteX5" fmla="*/ 392237 w 2580578"/>
              <a:gd name="connsiteY5" fmla="*/ 27091 h 308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0578" h="3086043">
                <a:moveTo>
                  <a:pt x="2576144" y="2788046"/>
                </a:moveTo>
                <a:cubicBezTo>
                  <a:pt x="2587981" y="2845751"/>
                  <a:pt x="2599818" y="2903456"/>
                  <a:pt x="2274303" y="2947844"/>
                </a:cubicBezTo>
                <a:cubicBezTo>
                  <a:pt x="1948788" y="2992232"/>
                  <a:pt x="997398" y="3153510"/>
                  <a:pt x="623056" y="3054376"/>
                </a:cubicBezTo>
                <a:cubicBezTo>
                  <a:pt x="248714" y="2955242"/>
                  <a:pt x="111110" y="2807281"/>
                  <a:pt x="28252" y="2353040"/>
                </a:cubicBezTo>
                <a:cubicBezTo>
                  <a:pt x="-54606" y="1898799"/>
                  <a:pt x="65243" y="716589"/>
                  <a:pt x="125907" y="328931"/>
                </a:cubicBezTo>
                <a:cubicBezTo>
                  <a:pt x="186571" y="-58727"/>
                  <a:pt x="289404" y="-15818"/>
                  <a:pt x="392237" y="270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DOM1</a:t>
            </a:r>
            <a:r>
              <a:rPr lang="zh-CN" altLang="en-US" dirty="0" smtClean="0"/>
              <a:t>注册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无法移除问题</a:t>
            </a:r>
            <a:endParaRPr lang="en-US" altLang="zh-CN" dirty="0" smtClean="0"/>
          </a:p>
          <a:p>
            <a:r>
              <a:rPr lang="en-US" altLang="zh-CN" sz="1000" b="0" dirty="0"/>
              <a:t>function </a:t>
            </a:r>
            <a:r>
              <a:rPr lang="en-US" altLang="zh-CN" sz="1000" b="0" dirty="0" err="1"/>
              <a:t>loadFrame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) {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var</a:t>
            </a:r>
            <a:r>
              <a:rPr lang="en-US" altLang="zh-CN" sz="1000" b="0" dirty="0"/>
              <a:t> doc = </a:t>
            </a:r>
            <a:r>
              <a:rPr lang="en-US" altLang="zh-CN" sz="1000" b="0" dirty="0" err="1"/>
              <a:t>iframe.contentWindow.document</a:t>
            </a:r>
            <a:r>
              <a:rPr lang="en-US" altLang="zh-CN" sz="1000" b="0" dirty="0"/>
              <a:t>;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doc.open</a:t>
            </a:r>
            <a:r>
              <a:rPr lang="en-US" altLang="zh-CN" sz="1000" b="0" dirty="0"/>
              <a:t>('text/html', 'replace');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doc.write</a:t>
            </a:r>
            <a:r>
              <a:rPr lang="en-US" altLang="zh-CN" sz="1000" b="0" dirty="0"/>
              <a:t>(html);</a:t>
            </a:r>
          </a:p>
          <a:p>
            <a:r>
              <a:rPr lang="en-US" altLang="zh-CN" sz="1000" b="0" dirty="0"/>
              <a:t>    // </a:t>
            </a:r>
            <a:r>
              <a:rPr lang="zh-CN" altLang="en-US" sz="1000" b="0" dirty="0"/>
              <a:t>导致再次触发</a:t>
            </a:r>
            <a:r>
              <a:rPr lang="en-US" altLang="zh-CN" sz="1000" b="0" dirty="0" err="1"/>
              <a:t>loadFrame</a:t>
            </a:r>
            <a:endParaRPr lang="en-US" altLang="zh-CN" sz="1000" b="0" dirty="0"/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doc.close</a:t>
            </a:r>
            <a:r>
              <a:rPr lang="en-US" altLang="zh-CN" sz="1000" b="0" dirty="0"/>
              <a:t>();</a:t>
            </a:r>
          </a:p>
          <a:p>
            <a:r>
              <a:rPr lang="en-US" altLang="zh-CN" sz="1000" b="0" dirty="0"/>
              <a:t>}</a:t>
            </a:r>
          </a:p>
          <a:p>
            <a:r>
              <a:rPr lang="en-US" altLang="zh-CN" sz="1000" b="0" dirty="0"/>
              <a:t>&lt;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="</a:t>
            </a:r>
            <a:r>
              <a:rPr lang="en-US" altLang="zh-CN" sz="1000" b="0" dirty="0" err="1"/>
              <a:t>about:blank</a:t>
            </a:r>
            <a:r>
              <a:rPr lang="en-US" altLang="zh-CN" sz="1000" b="0" dirty="0"/>
              <a:t>" </a:t>
            </a:r>
            <a:r>
              <a:rPr lang="en-US" altLang="zh-CN" sz="1000" b="0" dirty="0" err="1"/>
              <a:t>onload</a:t>
            </a:r>
            <a:r>
              <a:rPr lang="en-US" altLang="zh-CN" sz="1000" b="0" dirty="0"/>
              <a:t>="</a:t>
            </a:r>
            <a:r>
              <a:rPr lang="en-US" altLang="zh-CN" sz="1000" b="0" dirty="0" err="1"/>
              <a:t>loadFrame</a:t>
            </a:r>
            <a:r>
              <a:rPr lang="en-US" altLang="zh-CN" sz="1000" b="0" dirty="0"/>
              <a:t>(this);"&gt;&lt;/</a:t>
            </a:r>
            <a:r>
              <a:rPr lang="en-US" altLang="zh-CN" sz="1000" b="0" dirty="0" err="1"/>
              <a:t>iframe</a:t>
            </a:r>
            <a:r>
              <a:rPr lang="en-US" altLang="zh-CN" sz="1000" b="0" dirty="0" smtClean="0"/>
              <a:t>&gt;</a:t>
            </a: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无</a:t>
            </a:r>
            <a:r>
              <a:rPr lang="zh-CN" altLang="en-US" dirty="0" smtClean="0"/>
              <a:t>法移除</a:t>
            </a:r>
            <a:r>
              <a:rPr lang="en-US" altLang="zh-CN" dirty="0" smtClean="0"/>
              <a:t>DOM1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处理函数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不要使用</a:t>
            </a:r>
            <a:r>
              <a:rPr lang="en-US" altLang="zh-CN" dirty="0" smtClean="0"/>
              <a:t>DOM1</a:t>
            </a:r>
            <a:r>
              <a:rPr lang="zh-CN" altLang="en-US" dirty="0" smtClean="0"/>
              <a:t>的方式注册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，使用脚本注册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通过标记变量来控制</a:t>
            </a:r>
            <a:endParaRPr lang="en-US" altLang="zh-CN" dirty="0" smtClean="0"/>
          </a:p>
          <a:p>
            <a:r>
              <a:rPr lang="en-US" altLang="zh-CN" sz="1000" b="0" dirty="0"/>
              <a:t>if (</a:t>
            </a:r>
            <a:r>
              <a:rPr lang="en-US" altLang="zh-CN" sz="1000" b="0" dirty="0" err="1"/>
              <a:t>this.getAttribute</a:t>
            </a:r>
            <a:r>
              <a:rPr lang="en-US" altLang="zh-CN" sz="1000" b="0" dirty="0"/>
              <a:t>('data-rendered')) { return; </a:t>
            </a:r>
            <a:r>
              <a:rPr lang="en-US" altLang="zh-CN" sz="1000" b="0" dirty="0" smtClean="0"/>
              <a:t>}</a:t>
            </a:r>
          </a:p>
          <a:p>
            <a:r>
              <a:rPr lang="en-US" altLang="zh-CN" sz="1000" b="0" dirty="0" err="1" smtClean="0"/>
              <a:t>this.setAttribute</a:t>
            </a:r>
            <a:r>
              <a:rPr lang="en-US" altLang="zh-CN" sz="1000" b="0" dirty="0"/>
              <a:t>('data-rendered', 'rendered</a:t>
            </a:r>
            <a:r>
              <a:rPr lang="en-US" altLang="zh-CN" sz="1000" b="0" dirty="0" smtClean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88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收藏夹问题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页</a:t>
            </a:r>
            <a:r>
              <a:rPr lang="zh-CN" altLang="en-US" dirty="0" smtClean="0"/>
              <a:t>面为</a:t>
            </a:r>
            <a:r>
              <a:rPr lang="en-US" altLang="zh-CN" dirty="0" smtClean="0"/>
              <a:t>www.tt.com/xxx</a:t>
            </a:r>
            <a:r>
              <a:rPr lang="zh-CN" altLang="en-US" dirty="0" smtClean="0"/>
              <a:t>，其中有一个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的地址为</a:t>
            </a:r>
            <a:r>
              <a:rPr lang="en-US" altLang="zh-CN" dirty="0" smtClean="0"/>
              <a:t>/frame</a:t>
            </a:r>
          </a:p>
          <a:p>
            <a:r>
              <a:rPr lang="en-US" altLang="zh-CN" sz="1000" b="0" dirty="0"/>
              <a:t>[DOC_baidu_clb_slot_iframe_1234567]</a:t>
            </a:r>
          </a:p>
          <a:p>
            <a:r>
              <a:rPr lang="en-US" altLang="zh-CN" sz="1000" b="0" dirty="0"/>
              <a:t>BASEURL=http://www.tt.com/xxx</a:t>
            </a:r>
          </a:p>
          <a:p>
            <a:r>
              <a:rPr lang="en-US" altLang="zh-CN" sz="1000" b="0" dirty="0"/>
              <a:t>ORIGURL</a:t>
            </a:r>
            <a:r>
              <a:rPr lang="en-US" altLang="zh-CN" sz="1000" b="0" dirty="0" smtClean="0"/>
              <a:t>=/frame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从收藏夹打开，加载的是</a:t>
            </a:r>
            <a:r>
              <a:rPr lang="en-US" altLang="zh-CN" dirty="0" smtClean="0"/>
              <a:t>BASEURL</a:t>
            </a:r>
            <a:r>
              <a:rPr lang="zh-CN" altLang="en-US" dirty="0" smtClean="0"/>
              <a:t>，忽略</a:t>
            </a:r>
            <a:r>
              <a:rPr lang="en-US" altLang="zh-CN" dirty="0" smtClean="0"/>
              <a:t>ORIGURL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判</a:t>
            </a:r>
            <a:r>
              <a:rPr lang="zh-CN" altLang="en-US" dirty="0" smtClean="0"/>
              <a:t>断当前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属性，不符合预期则重新加载一次</a:t>
            </a:r>
            <a:endParaRPr lang="en-US" altLang="zh-CN" dirty="0" smtClean="0"/>
          </a:p>
          <a:p>
            <a:r>
              <a:rPr lang="en-US" altLang="zh-CN" sz="1000" b="0" dirty="0"/>
              <a:t>function </a:t>
            </a:r>
            <a:r>
              <a:rPr lang="en-US" altLang="zh-CN" sz="1000" b="0" dirty="0" err="1"/>
              <a:t>renderThirdPartyFrame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, content) {</a:t>
            </a:r>
          </a:p>
          <a:p>
            <a:r>
              <a:rPr lang="en-US" altLang="zh-CN" sz="1000" b="0" dirty="0"/>
              <a:t>    if </a:t>
            </a:r>
            <a:r>
              <a:rPr lang="en-US" altLang="zh-CN" sz="1000" b="0" dirty="0" smtClean="0"/>
              <a:t>(</a:t>
            </a:r>
            <a:r>
              <a:rPr lang="en-US" altLang="zh-CN" sz="1000" b="0" dirty="0" err="1" smtClean="0"/>
              <a:t>iframe.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getAttribute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(‘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src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’, </a:t>
            </a:r>
            <a:r>
              <a:rPr lang="en-US" altLang="zh-CN" sz="1000" b="0" dirty="0">
                <a:solidFill>
                  <a:srgbClr val="C00000"/>
                </a:solidFill>
              </a:rPr>
              <a:t>2) </a:t>
            </a:r>
            <a:r>
              <a:rPr lang="en-US" altLang="zh-CN" sz="1000" b="0" dirty="0"/>
              <a:t>!== </a:t>
            </a:r>
            <a:r>
              <a:rPr lang="en-US" altLang="zh-CN" sz="1000" b="0" dirty="0" err="1"/>
              <a:t>getFrameUrl</a:t>
            </a:r>
            <a:r>
              <a:rPr lang="en-US" altLang="zh-CN" sz="1000" b="0" dirty="0"/>
              <a:t>()) </a:t>
            </a:r>
            <a:r>
              <a:rPr lang="en-US" altLang="zh-CN" sz="1000" b="0" dirty="0" smtClean="0"/>
              <a:t>{ // IE</a:t>
            </a:r>
            <a:r>
              <a:rPr lang="zh-CN" altLang="en-US" sz="1000" b="0" dirty="0" smtClean="0"/>
              <a:t>会补全</a:t>
            </a:r>
            <a:r>
              <a:rPr lang="en-US" altLang="zh-CN" sz="1000" b="0" dirty="0" err="1" smtClean="0"/>
              <a:t>src</a:t>
            </a:r>
            <a:endParaRPr lang="en-US" altLang="zh-CN" sz="1000" b="0" dirty="0"/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iframe.src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getFrameUrl</a:t>
            </a:r>
            <a:r>
              <a:rPr lang="en-US" altLang="zh-CN" sz="1000" b="0" dirty="0"/>
              <a:t>();</a:t>
            </a:r>
          </a:p>
          <a:p>
            <a:r>
              <a:rPr lang="en-US" altLang="zh-CN" sz="1000" b="0" dirty="0"/>
              <a:t>        return;</a:t>
            </a:r>
          </a:p>
          <a:p>
            <a:r>
              <a:rPr lang="en-US" altLang="zh-CN" sz="1000" b="0" dirty="0"/>
              <a:t>    }</a:t>
            </a:r>
          </a:p>
          <a:p>
            <a:endParaRPr lang="en-US" altLang="zh-CN" sz="1000" b="0" dirty="0"/>
          </a:p>
          <a:p>
            <a:r>
              <a:rPr lang="en-US" altLang="zh-CN" sz="1000" b="0" dirty="0"/>
              <a:t>    // </a:t>
            </a:r>
            <a:r>
              <a:rPr lang="zh-CN" altLang="en-US" sz="1000" b="0" dirty="0"/>
              <a:t>原</a:t>
            </a:r>
            <a:r>
              <a:rPr lang="en-US" altLang="zh-CN" sz="1000" b="0" dirty="0" err="1"/>
              <a:t>renderThirdPartyFrame</a:t>
            </a:r>
            <a:r>
              <a:rPr lang="zh-CN" altLang="en-US" sz="1000" b="0" dirty="0"/>
              <a:t>函数内容</a:t>
            </a:r>
          </a:p>
          <a:p>
            <a:r>
              <a:rPr lang="en-US" altLang="zh-CN" sz="1000" b="0" dirty="0"/>
              <a:t>}</a:t>
            </a:r>
            <a:endParaRPr lang="zh-CN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4416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元素移动重加载问题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加载完毕后，移动该元素在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中的位置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影</a:t>
            </a:r>
            <a:r>
              <a:rPr lang="zh-CN" altLang="en-US" dirty="0" smtClean="0"/>
              <a:t>响统计数值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通</a:t>
            </a:r>
            <a:r>
              <a:rPr lang="zh-CN" altLang="en-US" dirty="0" smtClean="0"/>
              <a:t>过标识属性避免多次加载的影响</a:t>
            </a: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8387"/>
              </p:ext>
            </p:extLst>
          </p:nvPr>
        </p:nvGraphicFramePr>
        <p:xfrm>
          <a:off x="1043608" y="3585304"/>
          <a:ext cx="6096000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1548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IE6-8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不重新加载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重新加载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重新加载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重新加载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重新加载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BUG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list = </a:t>
            </a:r>
            <a:r>
              <a:rPr lang="en-US" altLang="zh-CN" sz="1000" b="0" dirty="0" smtClean="0"/>
              <a:t>[ 'http://</a:t>
            </a:r>
            <a:r>
              <a:rPr lang="en-US" altLang="zh-CN" sz="1000" b="0" dirty="0"/>
              <a:t>www.163.com</a:t>
            </a:r>
            <a:r>
              <a:rPr lang="en-US" altLang="zh-CN" sz="1000" b="0" dirty="0" smtClean="0"/>
              <a:t>', 'http</a:t>
            </a:r>
            <a:r>
              <a:rPr lang="en-US" altLang="zh-CN" sz="1000" b="0" dirty="0"/>
              <a:t>://</a:t>
            </a:r>
            <a:r>
              <a:rPr lang="en-US" altLang="zh-CN" sz="1000" b="0" dirty="0" smtClean="0"/>
              <a:t>www.baidu.com</a:t>
            </a:r>
            <a:r>
              <a:rPr lang="en-US" altLang="zh-CN" sz="1000" b="0" dirty="0"/>
              <a:t>'</a:t>
            </a:r>
            <a:r>
              <a:rPr lang="en-US" altLang="zh-CN" sz="1000" b="0" dirty="0" smtClean="0"/>
              <a:t> ];</a:t>
            </a:r>
            <a:endParaRPr lang="en-US" altLang="zh-CN" sz="1000" b="0" dirty="0"/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 = list[</a:t>
            </a:r>
            <a:r>
              <a:rPr lang="en-US" altLang="zh-CN" sz="1000" b="0" dirty="0" err="1"/>
              <a:t>Math.random</a:t>
            </a:r>
            <a:r>
              <a:rPr lang="en-US" altLang="zh-CN" sz="1000" b="0" dirty="0" smtClean="0"/>
              <a:t>()*2 </a:t>
            </a:r>
            <a:r>
              <a:rPr lang="en-US" altLang="zh-CN" sz="1000" b="0" dirty="0"/>
              <a:t>| 0];</a:t>
            </a:r>
          </a:p>
          <a:p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('&lt;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=' +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 + '&gt;&lt;/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&gt;');</a:t>
            </a:r>
          </a:p>
          <a:p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('</a:t>
            </a:r>
            <a:r>
              <a:rPr lang="zh-CN" altLang="en-US" sz="1000" b="0" dirty="0"/>
              <a:t>当前</a:t>
            </a:r>
            <a:r>
              <a:rPr lang="en-US" altLang="zh-CN" sz="1000" b="0" dirty="0" err="1"/>
              <a:t>iframe</a:t>
            </a:r>
            <a:r>
              <a:rPr lang="zh-CN" altLang="en-US" sz="1000" b="0" dirty="0"/>
              <a:t>的</a:t>
            </a:r>
            <a:r>
              <a:rPr lang="en-US" altLang="zh-CN" sz="1000" b="0" dirty="0" err="1"/>
              <a:t>src</a:t>
            </a:r>
            <a:r>
              <a:rPr lang="zh-CN" altLang="en-US" sz="1000" b="0" dirty="0"/>
              <a:t>为</a:t>
            </a:r>
            <a:r>
              <a:rPr lang="en-US" altLang="zh-CN" sz="1000" b="0" dirty="0"/>
              <a:t>:' + </a:t>
            </a:r>
            <a:r>
              <a:rPr lang="en-US" altLang="zh-CN" sz="1000" b="0" dirty="0" err="1"/>
              <a:t>src</a:t>
            </a:r>
            <a:r>
              <a:rPr lang="en-US" altLang="zh-CN" sz="1000" b="0" dirty="0" smtClean="0"/>
              <a:t>);</a:t>
            </a: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刷新时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改变但内容不变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createElement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后设置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无此问题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符合</a:t>
            </a:r>
            <a:r>
              <a:rPr lang="en-US" altLang="zh-CN" dirty="0" smtClean="0">
                <a:solidFill>
                  <a:srgbClr val="0070C0"/>
                </a:solidFill>
              </a:rPr>
              <a:t>^#+$</a:t>
            </a:r>
            <a:r>
              <a:rPr lang="zh-CN" altLang="en-US" dirty="0" smtClean="0"/>
              <a:t>则无此问题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解</a:t>
            </a:r>
            <a:r>
              <a:rPr lang="zh-CN" altLang="en-US" dirty="0" smtClean="0"/>
              <a:t>决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使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符合上述条件之一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Firefox4</a:t>
            </a:r>
            <a:r>
              <a:rPr lang="zh-CN" altLang="en-US" dirty="0" smtClean="0"/>
              <a:t>开始修正</a:t>
            </a:r>
            <a:r>
              <a:rPr lang="zh-CN" altLang="en-US" dirty="0"/>
              <a:t>，</a:t>
            </a:r>
            <a:r>
              <a:rPr lang="zh-CN" altLang="en-US" dirty="0" smtClean="0"/>
              <a:t>但极端情况下依旧存在问题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64904"/>
            <a:ext cx="396044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&lt;</a:t>
            </a:r>
            <a:r>
              <a:rPr lang="en-US" altLang="zh-CN" sz="1000" dirty="0" err="1"/>
              <a:t>iframe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="//www.google.com" id="</a:t>
            </a:r>
            <a:r>
              <a:rPr lang="en-US" altLang="zh-CN" sz="1000" dirty="0" err="1"/>
              <a:t>ifm</a:t>
            </a:r>
            <a:r>
              <a:rPr lang="en-US" altLang="zh-CN" sz="1000" dirty="0"/>
              <a:t>"&gt;&lt;/</a:t>
            </a:r>
            <a:r>
              <a:rPr lang="en-US" altLang="zh-CN" sz="1000" dirty="0" err="1"/>
              <a:t>iframe</a:t>
            </a:r>
            <a:r>
              <a:rPr lang="en-US" altLang="zh-CN" sz="1000" dirty="0"/>
              <a:t>&gt;</a:t>
            </a:r>
          </a:p>
          <a:p>
            <a:r>
              <a:rPr lang="en-US" altLang="zh-CN" sz="1000" dirty="0"/>
              <a:t>&lt;script&gt;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var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ifm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document.getElementById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ifm</a:t>
            </a:r>
            <a:r>
              <a:rPr lang="en-US" altLang="zh-CN" sz="1000" dirty="0"/>
              <a:t>');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window.onload</a:t>
            </a:r>
            <a:r>
              <a:rPr lang="en-US" altLang="zh-CN" sz="1000" dirty="0"/>
              <a:t> = function () 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   // </a:t>
            </a:r>
            <a:r>
              <a:rPr lang="en-US" altLang="zh-CN" sz="1000" dirty="0" smtClean="0">
                <a:solidFill>
                  <a:srgbClr val="FFFF00"/>
                </a:solidFill>
              </a:rPr>
              <a:t>Firefox4-10</a:t>
            </a:r>
            <a:r>
              <a:rPr lang="zh-CN" altLang="en-US" sz="1000" dirty="0" smtClean="0">
                <a:solidFill>
                  <a:srgbClr val="FFFF00"/>
                </a:solidFill>
              </a:rPr>
              <a:t>刷新时</a:t>
            </a:r>
            <a:r>
              <a:rPr lang="en-US" altLang="zh-CN" sz="1000" dirty="0" smtClean="0">
                <a:solidFill>
                  <a:srgbClr val="FFFF00"/>
                </a:solidFill>
              </a:rPr>
              <a:t>baidu.com</a:t>
            </a:r>
            <a:r>
              <a:rPr lang="zh-CN" altLang="en-US" sz="1000" dirty="0" smtClean="0">
                <a:solidFill>
                  <a:srgbClr val="FFFF00"/>
                </a:solidFill>
              </a:rPr>
              <a:t>会加载</a:t>
            </a:r>
            <a:r>
              <a:rPr lang="en-US" altLang="zh-CN" sz="1000" dirty="0" smtClean="0">
                <a:solidFill>
                  <a:srgbClr val="FFFF00"/>
                </a:solidFill>
              </a:rPr>
              <a:t>2</a:t>
            </a:r>
            <a:r>
              <a:rPr lang="zh-CN" altLang="en-US" sz="1000" dirty="0" smtClean="0">
                <a:solidFill>
                  <a:srgbClr val="FFFF00"/>
                </a:solidFill>
              </a:rPr>
              <a:t>次</a:t>
            </a:r>
            <a:endParaRPr lang="en-US" altLang="zh-CN" sz="1000" dirty="0">
              <a:solidFill>
                <a:srgbClr val="FFFF00"/>
              </a:solidFill>
            </a:endParaRP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ifm.src</a:t>
            </a:r>
            <a:r>
              <a:rPr lang="en-US" altLang="zh-CN" sz="1000" dirty="0"/>
              <a:t> = '//www.baidu.com';</a:t>
            </a:r>
          </a:p>
          <a:p>
            <a:r>
              <a:rPr lang="en-US" altLang="zh-CN" sz="1000" dirty="0"/>
              <a:t>    };</a:t>
            </a:r>
          </a:p>
          <a:p>
            <a:r>
              <a:rPr lang="en-US" altLang="zh-CN" sz="1000" dirty="0"/>
              <a:t>&lt;/script&gt;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19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&lt;</a:t>
            </a:r>
            <a:r>
              <a:rPr lang="en-US" altLang="zh-CN" cap="none" dirty="0" err="1"/>
              <a:t>iframe</a:t>
            </a:r>
            <a:r>
              <a:rPr lang="en-US" altLang="zh-CN" cap="none" dirty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:</a:t>
            </a:r>
            <a:r>
              <a:rPr lang="zh-CN" altLang="en-US" dirty="0" smtClean="0"/>
              <a:t>伪协议导致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下不强制渲染</a:t>
            </a:r>
            <a:endParaRPr lang="en-US" altLang="zh-CN" dirty="0" smtClean="0"/>
          </a:p>
          <a:p>
            <a:r>
              <a:rPr lang="en-US" altLang="zh-CN" sz="1000" b="0" dirty="0" err="1" smtClean="0"/>
              <a:t>var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text = '</a:t>
            </a:r>
            <a:r>
              <a:rPr lang="en-US" altLang="zh-CN" sz="1000" b="0" dirty="0" err="1"/>
              <a:t>abc</a:t>
            </a:r>
            <a:r>
              <a:rPr lang="en-US" altLang="zh-CN" sz="1000" b="0" dirty="0"/>
              <a:t>';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script = '</a:t>
            </a:r>
            <a:r>
              <a:rPr lang="en-US" altLang="zh-CN" sz="1000" b="0" dirty="0" err="1"/>
              <a:t>var</a:t>
            </a:r>
            <a:r>
              <a:rPr lang="en-US" altLang="zh-CN" sz="1000" b="0" dirty="0"/>
              <a:t> d = document; </a:t>
            </a:r>
            <a:r>
              <a:rPr lang="en-US" altLang="zh-CN" sz="1000" b="0" dirty="0" err="1" smtClean="0"/>
              <a:t>d.open</a:t>
            </a:r>
            <a:r>
              <a:rPr lang="en-US" altLang="zh-CN" sz="1000" b="0" dirty="0"/>
              <a:t>(\'text/html\', \'replace\'); </a:t>
            </a:r>
            <a:r>
              <a:rPr lang="en-US" altLang="zh-CN" sz="1000" b="0" dirty="0" err="1"/>
              <a:t>d.write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parent.text</a:t>
            </a:r>
            <a:r>
              <a:rPr lang="en-US" altLang="zh-CN" sz="1000" b="0" dirty="0"/>
              <a:t>); </a:t>
            </a:r>
            <a:r>
              <a:rPr lang="en-US" altLang="zh-CN" sz="1000" b="0" dirty="0" err="1"/>
              <a:t>d.close</a:t>
            </a:r>
            <a:r>
              <a:rPr lang="en-US" altLang="zh-CN" sz="1000" b="0" dirty="0"/>
              <a:t>();';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html = '&lt;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 id="</a:t>
            </a:r>
            <a:r>
              <a:rPr lang="en-US" altLang="zh-CN" sz="1000" b="0" dirty="0" err="1"/>
              <a:t>abc</a:t>
            </a:r>
            <a:r>
              <a:rPr lang="en-US" altLang="zh-CN" sz="1000" b="0" dirty="0"/>
              <a:t>" name="</a:t>
            </a:r>
            <a:r>
              <a:rPr lang="en-US" altLang="zh-CN" sz="1000" b="0" dirty="0" err="1"/>
              <a:t>abc</a:t>
            </a:r>
            <a:r>
              <a:rPr lang="en-US" altLang="zh-CN" sz="1000" b="0" dirty="0"/>
              <a:t>" </a:t>
            </a:r>
            <a:r>
              <a:rPr lang="en-US" altLang="zh-CN" sz="1000" b="0" dirty="0" err="1" smtClean="0"/>
              <a:t>src</a:t>
            </a:r>
            <a:r>
              <a:rPr lang="en-US" altLang="zh-CN" sz="1000" b="0" dirty="0" smtClean="0"/>
              <a:t>="</a:t>
            </a:r>
            <a:r>
              <a:rPr lang="en-US" altLang="zh-CN" sz="1000" b="0" dirty="0" err="1">
                <a:solidFill>
                  <a:srgbClr val="C00000"/>
                </a:solidFill>
              </a:rPr>
              <a:t>javascript:void</a:t>
            </a:r>
            <a:r>
              <a:rPr lang="en-US" altLang="zh-CN" sz="1000" b="0" dirty="0">
                <a:solidFill>
                  <a:srgbClr val="C00000"/>
                </a:solidFill>
              </a:rPr>
              <a:t>((function() {' + script + '})())</a:t>
            </a:r>
            <a:r>
              <a:rPr lang="en-US" altLang="zh-CN" sz="1000" b="0" dirty="0"/>
              <a:t>"&gt;&lt;/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&gt;';</a:t>
            </a:r>
          </a:p>
          <a:p>
            <a:r>
              <a:rPr lang="en-US" altLang="zh-CN" sz="1000" b="0" dirty="0" err="1"/>
              <a:t>document.write</a:t>
            </a:r>
            <a:r>
              <a:rPr lang="en-US" altLang="zh-CN" sz="1000" b="0" dirty="0"/>
              <a:t>(html</a:t>
            </a:r>
            <a:r>
              <a:rPr lang="en-US" altLang="zh-CN" sz="1000" b="0" dirty="0" smtClean="0"/>
              <a:t>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将包含以上脚本的页面添加到收藏夹，从收藏夹打开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视觉上看不到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字母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DevTool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中不存在</a:t>
            </a:r>
            <a:r>
              <a:rPr lang="en-US" altLang="zh-CN" dirty="0" err="1" smtClean="0"/>
              <a:t>TextNode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iframe</a:t>
            </a:r>
            <a:r>
              <a:rPr lang="zh-CN" altLang="en-US" dirty="0" smtClean="0"/>
              <a:t>上右键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属性，得到的地址为</a:t>
            </a:r>
            <a:r>
              <a:rPr lang="en-US" altLang="zh-CN" dirty="0" err="1" smtClean="0"/>
              <a:t>about:blank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强</a:t>
            </a:r>
            <a:r>
              <a:rPr lang="zh-CN" altLang="en-US" dirty="0" smtClean="0"/>
              <a:t>制触发</a:t>
            </a:r>
            <a:r>
              <a:rPr lang="en-US" altLang="zh-CN" dirty="0" smtClean="0"/>
              <a:t>paint / </a:t>
            </a:r>
            <a:r>
              <a:rPr lang="zh-CN" altLang="en-US" dirty="0" smtClean="0"/>
              <a:t>刷新</a:t>
            </a:r>
            <a:r>
              <a:rPr lang="en-US" altLang="zh-CN" dirty="0" smtClean="0"/>
              <a:t>UI Update Queue</a:t>
            </a:r>
          </a:p>
          <a:p>
            <a:pPr marL="800100" lvl="1" indent="-342900"/>
            <a:r>
              <a:rPr lang="en-US" altLang="zh-CN" dirty="0" smtClean="0"/>
              <a:t>script</a:t>
            </a:r>
            <a:r>
              <a:rPr lang="zh-CN" altLang="en-US" dirty="0" smtClean="0"/>
              <a:t>中添加</a:t>
            </a:r>
            <a:r>
              <a:rPr lang="en-US" altLang="zh-CN" dirty="0" err="1" smtClean="0">
                <a:solidFill>
                  <a:srgbClr val="0070C0"/>
                </a:solidFill>
              </a:rPr>
              <a:t>d.offsetWidth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65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190882" cy="1190882"/>
          </a:xfrm>
          <a:prstGeom prst="rect">
            <a:avLst/>
          </a:prstGeom>
        </p:spPr>
      </p:pic>
      <p:pic>
        <p:nvPicPr>
          <p:cNvPr id="3" name="Picture 2" descr="Firefo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40" y="764704"/>
            <a:ext cx="1190882" cy="1190882"/>
          </a:xfrm>
          <a:prstGeom prst="rect">
            <a:avLst/>
          </a:prstGeom>
        </p:spPr>
      </p:pic>
      <p:pic>
        <p:nvPicPr>
          <p:cNvPr id="4" name="Picture 3" descr="I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764704"/>
            <a:ext cx="1190882" cy="1190882"/>
          </a:xfrm>
          <a:prstGeom prst="rect">
            <a:avLst/>
          </a:prstGeom>
        </p:spPr>
      </p:pic>
      <p:pic>
        <p:nvPicPr>
          <p:cNvPr id="5" name="Picture 4" descr="Netscap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8" y="2751879"/>
            <a:ext cx="1189024" cy="1189024"/>
          </a:xfrm>
          <a:prstGeom prst="rect">
            <a:avLst/>
          </a:prstGeom>
        </p:spPr>
      </p:pic>
      <p:pic>
        <p:nvPicPr>
          <p:cNvPr id="6" name="Picture 5" descr="Opera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753981"/>
            <a:ext cx="1189024" cy="1189024"/>
          </a:xfrm>
          <a:prstGeom prst="rect">
            <a:avLst/>
          </a:prstGeom>
        </p:spPr>
      </p:pic>
      <p:pic>
        <p:nvPicPr>
          <p:cNvPr id="7" name="Picture 6" descr="Safari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32" y="2749777"/>
            <a:ext cx="1193228" cy="1193228"/>
          </a:xfrm>
          <a:prstGeom prst="rect">
            <a:avLst/>
          </a:prstGeom>
        </p:spPr>
      </p:pic>
      <p:pic>
        <p:nvPicPr>
          <p:cNvPr id="8" name="Picture 7" descr="Maxthon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68"/>
            <a:ext cx="1184820" cy="1184820"/>
          </a:xfrm>
          <a:prstGeom prst="rect">
            <a:avLst/>
          </a:prstGeom>
        </p:spPr>
      </p:pic>
      <p:pic>
        <p:nvPicPr>
          <p:cNvPr id="9" name="Picture 8" descr="TheWorld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40" y="4941168"/>
            <a:ext cx="1184820" cy="1184820"/>
          </a:xfrm>
          <a:prstGeom prst="rect">
            <a:avLst/>
          </a:prstGeom>
        </p:spPr>
      </p:pic>
      <p:pic>
        <p:nvPicPr>
          <p:cNvPr id="10" name="Picture 9" descr="Traveler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06" y="4939065"/>
            <a:ext cx="1189025" cy="11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分浏览器使用不同标签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使用特性检测</a:t>
            </a:r>
            <a:endParaRPr lang="en-US" altLang="zh-CN" dirty="0" smtClean="0"/>
          </a:p>
          <a:p>
            <a:pPr lvl="0"/>
            <a:r>
              <a:rPr lang="en-US" altLang="zh-CN" sz="1000" b="0" dirty="0" smtClean="0">
                <a:solidFill>
                  <a:srgbClr val="000000"/>
                </a:solidFill>
              </a:rPr>
              <a:t>	</a:t>
            </a:r>
            <a:r>
              <a:rPr lang="en-US" altLang="zh-CN" sz="1000" b="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1000" b="0" dirty="0" smtClean="0">
                <a:solidFill>
                  <a:srgbClr val="000000"/>
                </a:solidFill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</a:rPr>
              <a:t>useObjectForFlash</a:t>
            </a:r>
            <a:r>
              <a:rPr lang="en-US" altLang="zh-CN" sz="1000" b="0" dirty="0">
                <a:solidFill>
                  <a:srgbClr val="000000"/>
                </a:solidFill>
              </a:rPr>
              <a:t> = ('</a:t>
            </a:r>
            <a:r>
              <a:rPr lang="en-US" altLang="zh-CN" sz="1000" b="0" dirty="0" err="1">
                <a:solidFill>
                  <a:srgbClr val="000000"/>
                </a:solidFill>
              </a:rPr>
              <a:t>classid</a:t>
            </a:r>
            <a:r>
              <a:rPr lang="en-US" altLang="zh-CN" sz="1000" b="0" dirty="0">
                <a:solidFill>
                  <a:srgbClr val="000000"/>
                </a:solidFill>
              </a:rPr>
              <a:t>' in </a:t>
            </a:r>
            <a:r>
              <a:rPr lang="en-US" altLang="zh-CN" sz="1000" b="0" dirty="0" err="1">
                <a:solidFill>
                  <a:srgbClr val="000000"/>
                </a:solidFill>
              </a:rPr>
              <a:t>document.createElement</a:t>
            </a:r>
            <a:r>
              <a:rPr lang="en-US" altLang="zh-CN" sz="1000" b="0" dirty="0">
                <a:solidFill>
                  <a:srgbClr val="000000"/>
                </a:solidFill>
              </a:rPr>
              <a:t>('object</a:t>
            </a:r>
            <a:r>
              <a:rPr lang="en-US" altLang="zh-CN" sz="1000" b="0" dirty="0" smtClean="0">
                <a:solidFill>
                  <a:srgbClr val="000000"/>
                </a:solidFill>
              </a:rPr>
              <a:t>'))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&lt;object&gt;&lt;embed /&gt;&lt;/object&gt;</a:t>
            </a:r>
            <a:r>
              <a:rPr lang="zh-CN" altLang="en-US" dirty="0" smtClean="0"/>
              <a:t>方案在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下有</a:t>
            </a:r>
            <a:r>
              <a:rPr lang="en-US" altLang="zh-CN" dirty="0" smtClean="0"/>
              <a:t>BUG</a:t>
            </a:r>
          </a:p>
          <a:p>
            <a:pPr marL="800100" lvl="1" indent="-342900"/>
            <a:r>
              <a:rPr lang="en-US" altLang="zh-CN" dirty="0" smtClean="0"/>
              <a:t>IE8</a:t>
            </a:r>
            <a:r>
              <a:rPr lang="zh-CN" altLang="en-US" dirty="0" smtClean="0"/>
              <a:t>下</a:t>
            </a:r>
            <a:r>
              <a:rPr lang="en-US" altLang="zh-CN" dirty="0" smtClean="0"/>
              <a:t>&lt;object&gt;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setAttribute</a:t>
            </a:r>
            <a:endParaRPr lang="en-US" altLang="zh-CN" dirty="0"/>
          </a:p>
          <a:p>
            <a:pPr marL="1485900" lvl="2" indent="-342900"/>
            <a:r>
              <a:rPr lang="en-US" altLang="zh-CN" dirty="0" smtClean="0"/>
              <a:t>IE8-</a:t>
            </a:r>
            <a:r>
              <a:rPr lang="zh-CN" altLang="en-US" dirty="0" smtClean="0"/>
              <a:t>混用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代替即可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输出元素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&lt;object&gt;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appendChild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Flash</a:t>
            </a:r>
            <a:r>
              <a:rPr lang="zh-CN" altLang="en-US" dirty="0" smtClean="0"/>
              <a:t>的容器元素必须事先在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先创建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后加入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会导致停止在第一帧（</a:t>
            </a:r>
            <a:r>
              <a:rPr lang="en-US" altLang="zh-CN" dirty="0" smtClean="0"/>
              <a:t>IE6-8</a:t>
            </a:r>
            <a:r>
              <a:rPr lang="zh-CN" altLang="en-US" dirty="0" smtClean="0"/>
              <a:t>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rgbClr val="C00000"/>
                </a:solidFill>
              </a:rPr>
              <a:t>never</a:t>
            </a:r>
            <a:r>
              <a:rPr lang="en-US" altLang="zh-CN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550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移除</a:t>
            </a:r>
            <a:r>
              <a:rPr lang="en-US" altLang="zh-CN" dirty="0" smtClean="0"/>
              <a:t>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先隐藏，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后移除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Opera</a:t>
            </a:r>
            <a:r>
              <a:rPr lang="zh-CN" altLang="en-US" dirty="0" smtClean="0"/>
              <a:t>下直接移除会留下残影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sz="1000" dirty="0" err="1"/>
              <a:t>var</a:t>
            </a:r>
            <a:r>
              <a:rPr lang="en-US" altLang="zh-CN" sz="1000" dirty="0"/>
              <a:t> element = </a:t>
            </a:r>
            <a:r>
              <a:rPr lang="en-US" altLang="zh-CN" sz="1000" dirty="0" err="1"/>
              <a:t>document.getEleemntById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someFlash</a:t>
            </a:r>
            <a:r>
              <a:rPr lang="en-US" altLang="zh-CN" sz="1000" dirty="0"/>
              <a:t>');</a:t>
            </a:r>
          </a:p>
          <a:p>
            <a:pPr lvl="1" indent="0">
              <a:buNone/>
            </a:pPr>
            <a:r>
              <a:rPr lang="en-US" altLang="zh-CN" sz="1000" dirty="0" err="1"/>
              <a:t>element.style.display</a:t>
            </a:r>
            <a:r>
              <a:rPr lang="en-US" altLang="zh-CN" sz="1000" dirty="0"/>
              <a:t> = 'none'; // </a:t>
            </a:r>
            <a:r>
              <a:rPr lang="zh-CN" altLang="en-US" sz="1000" dirty="0"/>
              <a:t>先隐藏起来</a:t>
            </a:r>
          </a:p>
          <a:p>
            <a:pPr lvl="1" indent="0">
              <a:buNone/>
            </a:pPr>
            <a:r>
              <a:rPr lang="en-US" altLang="zh-CN" sz="1000" dirty="0"/>
              <a:t>// </a:t>
            </a:r>
            <a:r>
              <a:rPr lang="zh-CN" altLang="en-US" sz="1000" dirty="0"/>
              <a:t>利用</a:t>
            </a:r>
            <a:r>
              <a:rPr lang="en-US" altLang="zh-CN" sz="1000" dirty="0" err="1"/>
              <a:t>setTimeout</a:t>
            </a:r>
            <a:r>
              <a:rPr lang="zh-CN" altLang="en-US" sz="1000" dirty="0"/>
              <a:t>，让</a:t>
            </a:r>
            <a:r>
              <a:rPr lang="en-US" altLang="zh-CN" sz="1000" dirty="0"/>
              <a:t>DOM</a:t>
            </a:r>
            <a:r>
              <a:rPr lang="zh-CN" altLang="en-US" sz="1000" dirty="0"/>
              <a:t>有一次重绘的时间</a:t>
            </a:r>
          </a:p>
          <a:p>
            <a:pPr lvl="1" indent="0">
              <a:buNone/>
            </a:pPr>
            <a:r>
              <a:rPr lang="en-US" altLang="zh-CN" sz="1000" dirty="0" err="1"/>
              <a:t>setTimeout</a:t>
            </a:r>
            <a:r>
              <a:rPr lang="en-US" altLang="zh-CN" sz="1000" dirty="0"/>
              <a:t>(function() </a:t>
            </a:r>
            <a:r>
              <a:rPr lang="en-US" altLang="zh-CN" sz="1000" dirty="0" smtClean="0"/>
              <a:t>{ </a:t>
            </a:r>
            <a:r>
              <a:rPr lang="en-US" altLang="zh-CN" sz="1000" dirty="0" err="1" smtClean="0"/>
              <a:t>element.parentNode.removeChild</a:t>
            </a:r>
            <a:r>
              <a:rPr lang="en-US" altLang="zh-CN" sz="1000" dirty="0" smtClean="0"/>
              <a:t>(element); }, 1);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隐藏</a:t>
            </a:r>
            <a:r>
              <a:rPr lang="en-US" altLang="zh-CN" dirty="0" smtClean="0"/>
              <a:t>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left / top</a:t>
            </a:r>
            <a:r>
              <a:rPr lang="zh-CN" altLang="en-US" dirty="0" smtClean="0"/>
              <a:t>移出屏幕外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移动</a:t>
            </a:r>
            <a:r>
              <a:rPr lang="en-US" altLang="zh-CN" dirty="0"/>
              <a:t>DOM</a:t>
            </a:r>
            <a:r>
              <a:rPr lang="zh-CN" altLang="en-US" dirty="0"/>
              <a:t>位置、修改</a:t>
            </a:r>
            <a:r>
              <a:rPr lang="en-US" altLang="zh-CN" dirty="0" smtClean="0"/>
              <a:t>display / visibility</a:t>
            </a:r>
            <a:r>
              <a:rPr lang="zh-CN" altLang="en-US" dirty="0" smtClean="0"/>
              <a:t>会导致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重新加载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盖住</a:t>
            </a:r>
            <a:r>
              <a:rPr lang="en-US" altLang="zh-CN" dirty="0" smtClean="0"/>
              <a:t>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wmode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window / opaque / transparent</a:t>
            </a:r>
          </a:p>
          <a:p>
            <a:pPr marL="800100" lvl="1" indent="-342900"/>
            <a:r>
              <a:rPr lang="en-US" altLang="zh-CN" dirty="0" smtClean="0"/>
              <a:t>opaque</a:t>
            </a:r>
            <a:r>
              <a:rPr lang="zh-CN" altLang="en-US" dirty="0" smtClean="0"/>
              <a:t>下使用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可覆盖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window</a:t>
            </a:r>
            <a:r>
              <a:rPr lang="zh-CN" altLang="en-US" dirty="0" smtClean="0"/>
              <a:t>下使用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要</a:t>
            </a:r>
            <a:r>
              <a:rPr lang="zh-CN" altLang="en-US" dirty="0" smtClean="0"/>
              <a:t>求浏览器强制重绘，解决渲染问题</a:t>
            </a:r>
            <a:endParaRPr lang="en-US" altLang="zh-CN" dirty="0"/>
          </a:p>
          <a:p>
            <a:pPr marL="800100" lvl="1" indent="-342900"/>
            <a:endParaRPr lang="en-US" altLang="zh-CN" dirty="0" smtClean="0"/>
          </a:p>
          <a:p>
            <a:pPr marL="342900" indent="-342900"/>
            <a:r>
              <a:rPr lang="en-US" altLang="zh-CN" sz="1600" b="0" dirty="0" smtClean="0"/>
              <a:t>http</a:t>
            </a:r>
            <a:r>
              <a:rPr lang="en-US" altLang="zh-CN" sz="1600" b="0" dirty="0"/>
              <a:t>://</a:t>
            </a:r>
            <a:r>
              <a:rPr lang="en-US" altLang="zh-CN" sz="1600" b="0" dirty="0" smtClean="0"/>
              <a:t>www.w3help.org/zh-cn/causes/RX8012</a:t>
            </a:r>
          </a:p>
          <a:p>
            <a:pPr marL="342900" indent="-342900"/>
            <a:r>
              <a:rPr lang="en-US" altLang="zh-CN" sz="1600" b="0" dirty="0"/>
              <a:t>http://www.cnblogs.com/_franky/archive/2010/11/19/1882055.html</a:t>
            </a: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45058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log = (function() {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var</a:t>
            </a:r>
            <a:r>
              <a:rPr lang="en-US" altLang="zh-CN" sz="1000" b="0" dirty="0"/>
              <a:t> fix = </a:t>
            </a:r>
            <a:r>
              <a:rPr lang="en-US" altLang="zh-CN" sz="1000" b="0" dirty="0" smtClean="0"/>
              <a:t>[]; </a:t>
            </a:r>
          </a:p>
          <a:p>
            <a:r>
              <a:rPr lang="en-US" altLang="zh-CN" sz="1000" b="0" dirty="0"/>
              <a:t> </a:t>
            </a:r>
            <a:r>
              <a:rPr lang="en-US" altLang="zh-CN" sz="1000" b="0" dirty="0" smtClean="0"/>
              <a:t>   return </a:t>
            </a:r>
            <a:r>
              <a:rPr lang="en-US" altLang="zh-CN" sz="1000" b="0" dirty="0"/>
              <a:t>function(</a:t>
            </a:r>
            <a:r>
              <a:rPr lang="en-US" altLang="zh-CN" sz="1000" b="0" dirty="0" err="1"/>
              <a:t>url</a:t>
            </a:r>
            <a:r>
              <a:rPr lang="en-US" altLang="zh-CN" sz="1000" b="0" dirty="0"/>
              <a:t>) {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/>
              <a:t>var</a:t>
            </a:r>
            <a:r>
              <a:rPr lang="en-US" altLang="zh-CN" sz="1000" b="0" dirty="0"/>
              <a:t> image = new Image();</a:t>
            </a:r>
          </a:p>
          <a:p>
            <a:r>
              <a:rPr lang="en-US" altLang="zh-CN" sz="1000" b="0" dirty="0"/>
              <a:t>        </a:t>
            </a:r>
            <a:r>
              <a:rPr lang="en-US" altLang="zh-CN" sz="1000" b="0" dirty="0" err="1">
                <a:solidFill>
                  <a:srgbClr val="C00000"/>
                </a:solidFill>
              </a:rPr>
              <a:t>fix.push</a:t>
            </a:r>
            <a:r>
              <a:rPr lang="en-US" altLang="zh-CN" sz="1000" b="0" dirty="0">
                <a:solidFill>
                  <a:srgbClr val="C00000"/>
                </a:solidFill>
              </a:rPr>
              <a:t>(image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1000" b="0" dirty="0" smtClean="0">
                <a:solidFill>
                  <a:srgbClr val="C00000"/>
                </a:solidFill>
              </a:rPr>
              <a:t>        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image.onload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 = 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image.onerror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 = 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image.onabort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 </a:t>
            </a:r>
            <a:r>
              <a:rPr lang="en-US" altLang="zh-CN" sz="1000" b="0" dirty="0" smtClean="0"/>
              <a:t>= function() {</a:t>
            </a:r>
          </a:p>
          <a:p>
            <a:r>
              <a:rPr lang="en-US" altLang="zh-CN" sz="1000" b="0" dirty="0" smtClean="0"/>
              <a:t>            </a:t>
            </a:r>
            <a:r>
              <a:rPr lang="en-US" altLang="zh-CN" sz="1000" b="0" dirty="0"/>
              <a:t>image = </a:t>
            </a:r>
            <a:r>
              <a:rPr lang="en-US" altLang="zh-CN" sz="1000" b="0" dirty="0" err="1"/>
              <a:t>image.onload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image.onerror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image.onabort</a:t>
            </a:r>
            <a:r>
              <a:rPr lang="en-US" altLang="zh-CN" sz="1000" b="0" dirty="0"/>
              <a:t> = null</a:t>
            </a:r>
            <a:r>
              <a:rPr lang="en-US" altLang="zh-CN" sz="1000" b="0" dirty="0" smtClean="0"/>
              <a:t>;</a:t>
            </a:r>
          </a:p>
          <a:p>
            <a:r>
              <a:rPr lang="en-US" altLang="zh-CN" sz="1000" b="0" dirty="0" smtClean="0"/>
              <a:t>            for </a:t>
            </a:r>
            <a:r>
              <a:rPr lang="en-US" altLang="zh-CN" sz="1000" b="0" dirty="0"/>
              <a:t>(</a:t>
            </a:r>
            <a:r>
              <a:rPr lang="en-US" altLang="zh-CN" sz="1000" b="0" dirty="0" err="1"/>
              <a:t>var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i</a:t>
            </a:r>
            <a:r>
              <a:rPr lang="en-US" altLang="zh-CN" sz="1000" b="0" dirty="0"/>
              <a:t> = 0; </a:t>
            </a:r>
            <a:r>
              <a:rPr lang="en-US" altLang="zh-CN" sz="1000" b="0" dirty="0" err="1"/>
              <a:t>i</a:t>
            </a:r>
            <a:r>
              <a:rPr lang="en-US" altLang="zh-CN" sz="1000" b="0" dirty="0"/>
              <a:t> &lt; </a:t>
            </a:r>
            <a:r>
              <a:rPr lang="en-US" altLang="zh-CN" sz="1000" b="0" dirty="0" err="1"/>
              <a:t>fix.length</a:t>
            </a:r>
            <a:r>
              <a:rPr lang="en-US" altLang="zh-CN" sz="1000" b="0" dirty="0"/>
              <a:t>; </a:t>
            </a:r>
            <a:r>
              <a:rPr lang="en-US" altLang="zh-CN" sz="1000" b="0" dirty="0" err="1"/>
              <a:t>i</a:t>
            </a:r>
            <a:r>
              <a:rPr lang="en-US" altLang="zh-CN" sz="1000" b="0" dirty="0"/>
              <a:t>++) {</a:t>
            </a:r>
          </a:p>
          <a:p>
            <a:r>
              <a:rPr lang="en-US" altLang="zh-CN" sz="1000" b="0" dirty="0"/>
              <a:t>                if (fix[</a:t>
            </a:r>
            <a:r>
              <a:rPr lang="en-US" altLang="zh-CN" sz="1000" b="0" dirty="0" err="1"/>
              <a:t>i</a:t>
            </a:r>
            <a:r>
              <a:rPr lang="en-US" altLang="zh-CN" sz="1000" b="0" dirty="0"/>
              <a:t>] === image</a:t>
            </a:r>
            <a:r>
              <a:rPr lang="en-US" altLang="zh-CN" sz="1000" b="0" dirty="0" smtClean="0"/>
              <a:t>)</a:t>
            </a:r>
            <a:endParaRPr lang="en-US" altLang="zh-CN" sz="1000" b="0" dirty="0"/>
          </a:p>
          <a:p>
            <a:r>
              <a:rPr lang="en-US" altLang="zh-CN" sz="1000" b="0" dirty="0" smtClean="0"/>
              <a:t>                    </a:t>
            </a:r>
            <a:r>
              <a:rPr lang="en-US" altLang="zh-CN" sz="1000" b="0" dirty="0" err="1" smtClean="0"/>
              <a:t>fix.splice</a:t>
            </a:r>
            <a:r>
              <a:rPr lang="en-US" altLang="zh-CN" sz="1000" b="0" dirty="0" smtClean="0"/>
              <a:t>(</a:t>
            </a:r>
            <a:r>
              <a:rPr lang="en-US" altLang="zh-CN" sz="1000" b="0" dirty="0" err="1" smtClean="0"/>
              <a:t>i</a:t>
            </a:r>
            <a:r>
              <a:rPr lang="en-US" altLang="zh-CN" sz="1000" b="0" dirty="0" smtClean="0"/>
              <a:t>, 1);</a:t>
            </a:r>
          </a:p>
          <a:p>
            <a:r>
              <a:rPr lang="en-US" altLang="zh-CN" sz="1000" b="0" dirty="0"/>
              <a:t> </a:t>
            </a:r>
            <a:r>
              <a:rPr lang="en-US" altLang="zh-CN" sz="1000" b="0" dirty="0" smtClean="0"/>
              <a:t>           }</a:t>
            </a:r>
          </a:p>
          <a:p>
            <a:r>
              <a:rPr lang="en-US" altLang="zh-CN" sz="1000" b="0" dirty="0" smtClean="0"/>
              <a:t>        }</a:t>
            </a:r>
          </a:p>
          <a:p>
            <a:r>
              <a:rPr lang="en-US" altLang="zh-CN" sz="1000" b="0" dirty="0" smtClean="0"/>
              <a:t>        </a:t>
            </a:r>
            <a:r>
              <a:rPr lang="en-US" altLang="zh-CN" sz="1000" b="0" dirty="0" err="1"/>
              <a:t>image.src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url</a:t>
            </a:r>
            <a:r>
              <a:rPr lang="en-US" altLang="zh-CN" sz="1000" b="0" dirty="0"/>
              <a:t>;</a:t>
            </a:r>
          </a:p>
          <a:p>
            <a:r>
              <a:rPr lang="en-US" altLang="zh-CN" sz="1000" b="0" dirty="0"/>
              <a:t>    }</a:t>
            </a:r>
          </a:p>
          <a:p>
            <a:r>
              <a:rPr lang="en-US" altLang="zh-CN" sz="1000" b="0" dirty="0" smtClean="0"/>
              <a:t>}());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2915816" y="1917452"/>
            <a:ext cx="1368152" cy="5375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306"/>
              <a:gd name="adj6" fmla="val -842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</a:t>
            </a:r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436096" y="2455019"/>
            <a:ext cx="2232248" cy="5375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637"/>
              <a:gd name="adj6" fmla="val -779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必须在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前设置</a:t>
            </a: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4932040" y="4077072"/>
            <a:ext cx="1368152" cy="5375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603"/>
              <a:gd name="adj6" fmla="val -912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不是必须的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回收问题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请求过程中，如果对象被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回收，导致请求中断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DOM – </a:t>
            </a:r>
            <a:r>
              <a:rPr lang="zh-CN" altLang="en-US" dirty="0" smtClean="0"/>
              <a:t>会引起</a:t>
            </a:r>
            <a:r>
              <a:rPr lang="en-US" altLang="zh-CN" dirty="0" smtClean="0"/>
              <a:t>reflow</a:t>
            </a:r>
          </a:p>
          <a:p>
            <a:pPr marL="800100" lvl="1" indent="-342900"/>
            <a:r>
              <a:rPr lang="zh-CN" altLang="en-US" dirty="0" smtClean="0"/>
              <a:t>将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会影响</a:t>
            </a:r>
            <a:r>
              <a:rPr lang="en-US" altLang="zh-CN" dirty="0" err="1" smtClean="0"/>
              <a:t>for..in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使</a:t>
            </a:r>
            <a:r>
              <a:rPr lang="zh-CN" altLang="en-US" dirty="0" smtClean="0"/>
              <a:t>用闭包保留引用</a:t>
            </a:r>
            <a:endParaRPr lang="en-US" altLang="zh-CN" dirty="0" smtClean="0"/>
          </a:p>
          <a:p>
            <a:pPr marL="800100" lvl="1" indent="-342900"/>
            <a:endParaRPr lang="en-US" altLang="zh-CN" dirty="0"/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事件问题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如</a:t>
            </a:r>
            <a:r>
              <a:rPr lang="zh-CN" altLang="en-US" dirty="0" smtClean="0"/>
              <a:t>果有本地缓存，则设置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事件同步触发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此后设置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事件已经错过触发时机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必须先设置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事件再设置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</a:t>
            </a:r>
            <a:r>
              <a:rPr lang="zh-CN" altLang="en-US" dirty="0" smtClean="0"/>
              <a:t>存问题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url</a:t>
            </a:r>
            <a:r>
              <a:rPr lang="zh-CN" altLang="en-US" dirty="0" smtClean="0">
                <a:solidFill>
                  <a:srgbClr val="C00000"/>
                </a:solidFill>
              </a:rPr>
              <a:t>必须</a:t>
            </a:r>
            <a:r>
              <a:rPr lang="zh-CN" altLang="en-US" dirty="0" smtClean="0"/>
              <a:t>加上随机数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IE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部分版本实现</a:t>
            </a:r>
            <a:r>
              <a:rPr lang="en-US" altLang="zh-CN" dirty="0" smtClean="0"/>
              <a:t>HTTP Cache</a:t>
            </a:r>
            <a:r>
              <a:rPr lang="zh-CN" altLang="en-US" dirty="0" smtClean="0"/>
              <a:t>有误</a:t>
            </a:r>
            <a:endParaRPr lang="en-US" altLang="zh-CN" dirty="0" smtClean="0"/>
          </a:p>
          <a:p>
            <a:pPr marL="342900" indent="-342900"/>
            <a:endParaRPr lang="en-US" altLang="zh-CN" dirty="0"/>
          </a:p>
          <a:p>
            <a:r>
              <a:rPr lang="en-US" altLang="zh-CN" dirty="0" err="1" smtClean="0"/>
              <a:t>mimeType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服</a:t>
            </a:r>
            <a:r>
              <a:rPr lang="zh-CN" altLang="en-US" dirty="0" smtClean="0"/>
              <a:t>务器端设置为</a:t>
            </a:r>
            <a:r>
              <a:rPr lang="en-US" altLang="zh-CN" dirty="0" smtClean="0"/>
              <a:t>image/gif</a:t>
            </a:r>
            <a:r>
              <a:rPr lang="zh-CN" altLang="en-US" dirty="0" smtClean="0"/>
              <a:t>，</a:t>
            </a:r>
            <a:r>
              <a:rPr lang="zh-CN" altLang="en-US" dirty="0"/>
              <a:t>返</a:t>
            </a:r>
            <a:r>
              <a:rPr lang="zh-CN" altLang="en-US" dirty="0" smtClean="0"/>
              <a:t>回</a:t>
            </a:r>
            <a:r>
              <a:rPr lang="en-US" altLang="zh-CN" dirty="0" smtClean="0"/>
              <a:t>1x1</a:t>
            </a:r>
            <a:r>
              <a:rPr lang="zh-CN" altLang="en-US" dirty="0" smtClean="0"/>
              <a:t>的透明像素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Chrome</a:t>
            </a:r>
            <a:r>
              <a:rPr lang="zh-CN" altLang="en-US" dirty="0" smtClean="0"/>
              <a:t>控制台警告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触发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01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长度问题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浏览器限制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IE6-7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2065</a:t>
            </a:r>
          </a:p>
          <a:p>
            <a:pPr marL="800100" lvl="1" indent="-342900"/>
            <a:r>
              <a:rPr lang="en-US" altLang="zh-CN" dirty="0" smtClean="0"/>
              <a:t>IE8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4083</a:t>
            </a:r>
          </a:p>
          <a:p>
            <a:pPr marL="800100" lvl="1" indent="-342900"/>
            <a:r>
              <a:rPr lang="en-US" altLang="zh-CN" dirty="0" smtClean="0"/>
              <a:t>IE9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&gt;65536</a:t>
            </a:r>
          </a:p>
          <a:p>
            <a:pPr marL="800100" lvl="1" indent="-342900"/>
            <a:r>
              <a:rPr lang="en-US" altLang="zh-CN" dirty="0" smtClean="0"/>
              <a:t>Opera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4050-190,000</a:t>
            </a:r>
          </a:p>
          <a:p>
            <a:pPr marL="800100" lvl="1" indent="-342900"/>
            <a:r>
              <a:rPr lang="en-US" altLang="zh-CN" dirty="0" smtClean="0"/>
              <a:t>Chrome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8182-20,000,000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服</a:t>
            </a:r>
            <a:r>
              <a:rPr lang="zh-CN" altLang="en-US" dirty="0" smtClean="0"/>
              <a:t>务器限制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nginx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large_client_header_buffers</a:t>
            </a:r>
            <a:r>
              <a:rPr lang="en-US" altLang="zh-CN" dirty="0" smtClean="0"/>
              <a:t> 8K</a:t>
            </a:r>
          </a:p>
          <a:p>
            <a:pPr marL="800100" lvl="1" indent="-342900"/>
            <a:r>
              <a:rPr lang="en-US" altLang="zh-CN" dirty="0" smtClean="0"/>
              <a:t>Apache</a:t>
            </a:r>
            <a:r>
              <a:rPr lang="zh-CN" altLang="en-US" dirty="0" smtClean="0"/>
              <a:t>：</a:t>
            </a:r>
            <a:r>
              <a:rPr lang="en-US" altLang="zh-CN" dirty="0" err="1"/>
              <a:t>LimitRequestLine</a:t>
            </a:r>
            <a:r>
              <a:rPr lang="en-US" altLang="zh-CN" dirty="0"/>
              <a:t> </a:t>
            </a:r>
            <a:r>
              <a:rPr lang="en-US" altLang="zh-CN" dirty="0" smtClean="0"/>
              <a:t>8190</a:t>
            </a:r>
          </a:p>
          <a:p>
            <a:pPr marL="800100" lvl="1" indent="-342900"/>
            <a:r>
              <a:rPr lang="zh-CN" altLang="en-US" dirty="0"/>
              <a:t>代</a:t>
            </a:r>
            <a:r>
              <a:rPr lang="zh-CN" altLang="en-US" dirty="0" smtClean="0"/>
              <a:t>理服务器？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PVID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Math.random</a:t>
            </a:r>
            <a:r>
              <a:rPr lang="zh-CN" altLang="en-US" dirty="0" smtClean="0"/>
              <a:t>以时间为种子，高并发状态下易重复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((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 * 2147483648) | 0).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(36)</a:t>
            </a:r>
          </a:p>
          <a:p>
            <a:pPr marL="342900" indent="-342900"/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引入更多随机因子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location.href</a:t>
            </a:r>
            <a:r>
              <a:rPr lang="en-US" altLang="zh-CN" dirty="0" smtClean="0"/>
              <a:t> / cookie / </a:t>
            </a:r>
            <a:r>
              <a:rPr lang="en-US" altLang="zh-CN" dirty="0" err="1" smtClean="0"/>
              <a:t>userAgent</a:t>
            </a:r>
            <a:r>
              <a:rPr lang="en-US" altLang="zh-CN" dirty="0" smtClean="0"/>
              <a:t> / language</a:t>
            </a:r>
          </a:p>
          <a:p>
            <a:pPr marL="800100" lvl="1" indent="-342900"/>
            <a:r>
              <a:rPr lang="zh-CN" altLang="en-US" dirty="0"/>
              <a:t>当</a:t>
            </a:r>
            <a:r>
              <a:rPr lang="zh-CN" altLang="en-US" dirty="0" smtClean="0"/>
              <a:t>前时间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history.length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plugins.length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mimeTypes.length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flashVersion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mouse x /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退出时上报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同步</a:t>
            </a:r>
            <a:r>
              <a:rPr lang="en-US" altLang="zh-CN" dirty="0" err="1" smtClean="0"/>
              <a:t>ajax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跨域环境下不可用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</a:p>
          <a:p>
            <a:pPr marL="800100" lvl="1" indent="-342900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循环产生约</a:t>
            </a:r>
            <a:r>
              <a:rPr lang="en-US" altLang="zh-CN" dirty="0" smtClean="0"/>
              <a:t>1/4s</a:t>
            </a:r>
            <a:r>
              <a:rPr lang="zh-CN" altLang="en-US" dirty="0" smtClean="0"/>
              <a:t>的延迟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缩</a:t>
            </a:r>
            <a:r>
              <a:rPr lang="zh-CN" altLang="en-US" dirty="0" smtClean="0"/>
              <a:t>短日志长度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得到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包即认为上报成功，不统计完成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实测极限成功率约为</a:t>
            </a:r>
            <a:r>
              <a:rPr lang="en-US" altLang="zh-CN" dirty="0" smtClean="0"/>
              <a:t>85%</a:t>
            </a:r>
          </a:p>
          <a:p>
            <a:pPr marL="800100" lvl="1" indent="-342900"/>
            <a:r>
              <a:rPr lang="zh-CN" altLang="en-US" dirty="0" smtClean="0"/>
              <a:t>有效利用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存放，下一</a:t>
            </a:r>
            <a:r>
              <a:rPr lang="en-US" altLang="zh-CN" dirty="0" smtClean="0"/>
              <a:t>PV</a:t>
            </a:r>
            <a:r>
              <a:rPr lang="zh-CN" altLang="en-US" dirty="0" smtClean="0"/>
              <a:t>时重新发送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需</a:t>
            </a:r>
            <a:r>
              <a:rPr lang="zh-CN" altLang="en-US" dirty="0" smtClean="0"/>
              <a:t>要把时间等因子一同写入参数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日志上报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现象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被浏览器预加载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响应的</a:t>
            </a:r>
            <a:r>
              <a:rPr lang="en-US" altLang="zh-CN" dirty="0" err="1" smtClean="0"/>
              <a:t>mimeType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会被加载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en-US" altLang="zh-CN" sz="1000" b="0" dirty="0"/>
              <a:t>&lt;script&gt;</a:t>
            </a:r>
          </a:p>
          <a:p>
            <a:r>
              <a:rPr lang="en-US" altLang="zh-CN" sz="1000" b="0" dirty="0" err="1"/>
              <a:t>doc.write</a:t>
            </a:r>
            <a:r>
              <a:rPr lang="en-US" altLang="zh-CN" sz="1000" b="0" dirty="0"/>
              <a:t>('&lt;</a:t>
            </a:r>
            <a:r>
              <a:rPr lang="en-US" altLang="zh-CN" sz="1000" b="0" dirty="0" err="1"/>
              <a:t>img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 = "</a:t>
            </a:r>
            <a:r>
              <a:rPr lang="en-US" altLang="zh-CN" sz="1000" b="0" dirty="0" err="1"/>
              <a:t>xxx?start</a:t>
            </a:r>
            <a:r>
              <a:rPr lang="en-US" altLang="zh-CN" sz="1000" b="0" dirty="0"/>
              <a:t>" /&gt;')</a:t>
            </a:r>
          </a:p>
          <a:p>
            <a:r>
              <a:rPr lang="en-US" altLang="zh-CN" sz="1000" b="0" dirty="0"/>
              <a:t>&lt;/script&gt;</a:t>
            </a:r>
          </a:p>
          <a:p>
            <a:r>
              <a:rPr lang="en-US" altLang="zh-CN" sz="1000" b="0" dirty="0"/>
              <a:t>&lt;script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 = "</a:t>
            </a:r>
            <a:r>
              <a:rPr lang="zh-CN" altLang="en-US" sz="1000" b="0" dirty="0"/>
              <a:t>第三方脚本</a:t>
            </a:r>
            <a:r>
              <a:rPr lang="en-US" altLang="zh-CN" sz="1000" b="0" dirty="0"/>
              <a:t>"&gt;&lt;/script&gt;</a:t>
            </a:r>
          </a:p>
          <a:p>
            <a:r>
              <a:rPr lang="en-US" altLang="zh-CN" sz="1000" b="0" dirty="0"/>
              <a:t>&lt;script&gt;</a:t>
            </a:r>
          </a:p>
          <a:p>
            <a:r>
              <a:rPr lang="en-US" altLang="zh-CN" sz="1000" b="0" dirty="0" err="1"/>
              <a:t>doc.write</a:t>
            </a:r>
            <a:r>
              <a:rPr lang="en-US" altLang="zh-CN" sz="1000" b="0" dirty="0"/>
              <a:t>('&lt;</a:t>
            </a:r>
            <a:r>
              <a:rPr lang="en-US" altLang="zh-CN" sz="1000" b="0" dirty="0" err="1"/>
              <a:t>img</a:t>
            </a:r>
            <a:r>
              <a:rPr lang="en-US" altLang="zh-CN" sz="1000" b="0" dirty="0"/>
              <a:t>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 = "</a:t>
            </a:r>
            <a:r>
              <a:rPr lang="en-US" altLang="zh-CN" sz="1000" b="0" dirty="0" err="1"/>
              <a:t>xxx?end</a:t>
            </a:r>
            <a:r>
              <a:rPr lang="en-US" altLang="zh-CN" sz="1000" b="0" dirty="0"/>
              <a:t>" /&gt;')</a:t>
            </a:r>
          </a:p>
          <a:p>
            <a:r>
              <a:rPr lang="en-US" altLang="zh-CN" sz="1000" b="0" dirty="0"/>
              <a:t>&lt;/script&gt;</a:t>
            </a:r>
            <a:endParaRPr lang="zh-CN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5357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efox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1085"/>
            <a:ext cx="1190882" cy="1190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25649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1949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3326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9365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3.5</a:t>
            </a:r>
            <a:endParaRPr lang="zh-CN" altLang="en-US" dirty="0"/>
          </a:p>
        </p:txBody>
      </p:sp>
      <p:cxnSp>
        <p:nvCxnSpPr>
          <p:cNvPr id="8" name="Straight Connector 7"/>
          <p:cNvCxnSpPr>
            <a:stCxn id="2" idx="1"/>
          </p:cNvCxnSpPr>
          <p:nvPr/>
        </p:nvCxnSpPr>
        <p:spPr>
          <a:xfrm flipH="1" flipV="1">
            <a:off x="1259632" y="1628800"/>
            <a:ext cx="864096" cy="30772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259632" y="2121192"/>
            <a:ext cx="864096" cy="4988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03848" y="620688"/>
            <a:ext cx="576064" cy="8834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314610" y="2121192"/>
            <a:ext cx="68132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00" y="2852936"/>
            <a:ext cx="1190882" cy="11908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2060" y="24353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19711" y="39404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8264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6376" y="3386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32340" y="23802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72200" y="180023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nightly</a:t>
            </a:r>
            <a:endParaRPr lang="zh-CN" alt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567784" y="2620048"/>
            <a:ext cx="588392" cy="4489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64088" y="3645024"/>
            <a:ext cx="720080" cy="398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64288" y="2749570"/>
            <a:ext cx="468052" cy="3913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</p:cNvCxnSpPr>
          <p:nvPr/>
        </p:nvCxnSpPr>
        <p:spPr>
          <a:xfrm flipV="1">
            <a:off x="6642341" y="2121192"/>
            <a:ext cx="305923" cy="7317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0" idx="1"/>
          </p:cNvCxnSpPr>
          <p:nvPr/>
        </p:nvCxnSpPr>
        <p:spPr>
          <a:xfrm flipV="1">
            <a:off x="7164288" y="3571120"/>
            <a:ext cx="792088" cy="739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48264" y="3940452"/>
            <a:ext cx="274242" cy="5686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8" name="Picture 37" descr="I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30" y="4425514"/>
            <a:ext cx="1190882" cy="119088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99692" y="375578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XP+SP1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1590" y="4803445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XP+SP2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27613" y="5733256"/>
            <a:ext cx="140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KB2497640</a:t>
            </a:r>
            <a:endParaRPr lang="zh-CN" alt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483768" y="4043818"/>
            <a:ext cx="360040" cy="5779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835696" y="4869160"/>
            <a:ext cx="828092" cy="1189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5273" y="5301208"/>
            <a:ext cx="844719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P3P - Platform for Privacy Preferences </a:t>
            </a:r>
            <a:r>
              <a:rPr lang="en-US" altLang="zh-CN" dirty="0" smtClean="0"/>
              <a:t>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影</a:t>
            </a:r>
            <a:r>
              <a:rPr lang="zh-CN" altLang="en-US" dirty="0" smtClean="0"/>
              <a:t>响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的写入，对读取无影响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简</a:t>
            </a:r>
            <a:r>
              <a:rPr lang="zh-CN" altLang="en-US" dirty="0" smtClean="0"/>
              <a:t>洁</a:t>
            </a:r>
            <a:r>
              <a:rPr lang="zh-CN" altLang="en-US" dirty="0"/>
              <a:t>策</a:t>
            </a:r>
            <a:r>
              <a:rPr lang="zh-CN" altLang="en-US" dirty="0" smtClean="0"/>
              <a:t>略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CP=.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尽可能避免通过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读写第三方</a:t>
            </a:r>
            <a:r>
              <a:rPr lang="en-US" altLang="zh-CN" dirty="0" smtClean="0"/>
              <a:t>Cookie</a:t>
            </a:r>
          </a:p>
          <a:p>
            <a:pPr marL="800100" lvl="1" indent="-342900"/>
            <a:r>
              <a:rPr lang="en-US" altLang="zh-CN" dirty="0" smtClean="0"/>
              <a:t>IE6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注意默认不允许第三方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的浏览器（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Safari3</a:t>
            </a:r>
            <a:r>
              <a:rPr lang="zh-CN" altLang="en-US" dirty="0" smtClean="0"/>
              <a:t>无解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Safari4+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写入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2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GZIP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加载资源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的资源不解析、执行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不缓存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资源时，使用</a:t>
            </a:r>
            <a:r>
              <a:rPr lang="en-US" altLang="zh-CN" dirty="0" smtClean="0"/>
              <a:t>max-age=0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no-cache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资源在多个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中使用时，在</a:t>
            </a:r>
            <a:r>
              <a:rPr lang="zh-CN" altLang="en-US" dirty="0" smtClean="0"/>
              <a:t>主页面先行完成加载，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使用缓存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IE6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资源不使用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，注意使用</a:t>
            </a:r>
            <a:r>
              <a:rPr lang="en-US" altLang="zh-CN" dirty="0" smtClean="0"/>
              <a:t>Last-Modified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IE6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资源会在</a:t>
            </a:r>
            <a:r>
              <a:rPr lang="en-US" altLang="zh-CN" dirty="0" smtClean="0"/>
              <a:t>Modified-Since</a:t>
            </a:r>
            <a:r>
              <a:rPr lang="zh-CN" altLang="en-US" dirty="0" smtClean="0"/>
              <a:t>后加上</a:t>
            </a:r>
            <a:r>
              <a:rPr lang="en-US" altLang="zh-CN" dirty="0" smtClean="0"/>
              <a:t>;length=xxx</a:t>
            </a:r>
            <a:r>
              <a:rPr lang="zh-CN" altLang="en-US" dirty="0" smtClean="0"/>
              <a:t>字符串，实现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时注意匹配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针</a:t>
            </a:r>
            <a:r>
              <a:rPr lang="zh-CN" altLang="en-US" dirty="0" smtClean="0"/>
              <a:t>对</a:t>
            </a:r>
            <a:r>
              <a:rPr lang="en-US" altLang="zh-CN" dirty="0" smtClean="0"/>
              <a:t>IE6</a:t>
            </a:r>
            <a:r>
              <a:rPr lang="zh-CN" altLang="en-US" dirty="0" smtClean="0"/>
              <a:t>放弃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lvl="1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gzip_disable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"MSIE [1-6</a:t>
            </a:r>
            <a:r>
              <a:rPr lang="en-US" altLang="zh-CN" sz="1000" dirty="0"/>
              <a:t>]\. ";</a:t>
            </a:r>
            <a:endParaRPr lang="en-US" altLang="zh-CN" sz="1000" dirty="0" smtClean="0"/>
          </a:p>
          <a:p>
            <a:endParaRPr lang="en-US" altLang="zh-CN" sz="1000" dirty="0" smtClean="0">
              <a:hlinkClick r:id="rId2"/>
            </a:endParaRPr>
          </a:p>
          <a:p>
            <a:pPr algn="r"/>
            <a:r>
              <a:rPr lang="en-US" altLang="zh-CN" sz="1400" b="0" dirty="0" smtClean="0">
                <a:hlinkClick r:id="rId2"/>
              </a:rPr>
              <a:t>http</a:t>
            </a:r>
            <a:r>
              <a:rPr lang="en-US" altLang="zh-CN" sz="1400" b="0" dirty="0">
                <a:hlinkClick r:id="rId2"/>
              </a:rPr>
              <a:t>://www.cnblogs.com/_</a:t>
            </a:r>
            <a:r>
              <a:rPr lang="en-US" altLang="zh-CN" sz="1400" b="0" dirty="0" smtClean="0">
                <a:hlinkClick r:id="rId2"/>
              </a:rPr>
              <a:t>franky/archive/2012/04/28/2475223.html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824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点击监控问题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针对图片、文字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&lt;a&gt;</a:t>
            </a:r>
            <a:r>
              <a:rPr lang="zh-CN" altLang="en-US" dirty="0"/>
              <a:t>作</a:t>
            </a:r>
            <a:r>
              <a:rPr lang="zh-CN" altLang="en-US" dirty="0" smtClean="0"/>
              <a:t>为容器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覆盖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必</a:t>
            </a:r>
            <a:r>
              <a:rPr lang="zh-CN" altLang="en-US" dirty="0" smtClean="0"/>
              <a:t>须有背景色（非</a:t>
            </a:r>
            <a:r>
              <a:rPr lang="en-US" altLang="zh-CN" dirty="0" smtClean="0"/>
              <a:t>transparent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设置透明度为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opacity + filter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保证容器有固定宽高，并且</a:t>
            </a:r>
            <a:r>
              <a:rPr lang="en-US" altLang="zh-CN" dirty="0" err="1" smtClean="0"/>
              <a:t>overflow:hidden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sz="1000" dirty="0" smtClean="0"/>
              <a:t>position:</a:t>
            </a:r>
            <a:r>
              <a:rPr lang="zh-CN" altLang="en-US" sz="1000" dirty="0"/>
              <a:t> </a:t>
            </a:r>
            <a:r>
              <a:rPr lang="en-US" altLang="zh-CN" sz="1000" dirty="0" smtClean="0"/>
              <a:t>absolute; top: 0; left: 0;</a:t>
            </a:r>
          </a:p>
          <a:p>
            <a:pPr lvl="1" indent="0">
              <a:buNone/>
            </a:pPr>
            <a:r>
              <a:rPr lang="en-US" altLang="zh-CN" sz="1000" dirty="0" smtClean="0"/>
              <a:t>width: 100%; height: 9999px;</a:t>
            </a:r>
          </a:p>
          <a:p>
            <a:pPr lvl="1" indent="0">
              <a:buNone/>
            </a:pPr>
            <a:r>
              <a:rPr lang="en-US" altLang="zh-CN" sz="1000" dirty="0" smtClean="0"/>
              <a:t>background-color: #</a:t>
            </a:r>
            <a:r>
              <a:rPr lang="en-US" altLang="zh-CN" sz="1000" dirty="0" err="1" smtClean="0"/>
              <a:t>fff</a:t>
            </a:r>
            <a:r>
              <a:rPr lang="en-US" altLang="zh-CN" sz="1000" dirty="0" smtClean="0"/>
              <a:t>; opacity: 0; filter: alpha(opacity=0);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 smtClean="0">
                <a:solidFill>
                  <a:srgbClr val="000000"/>
                </a:solidFill>
              </a:rPr>
              <a:t>clickTAG</a:t>
            </a:r>
            <a:r>
              <a:rPr lang="zh-CN" altLang="en-US" dirty="0" smtClean="0">
                <a:solidFill>
                  <a:srgbClr val="000000"/>
                </a:solidFill>
              </a:rPr>
              <a:t>（需</a:t>
            </a:r>
            <a:r>
              <a:rPr lang="en-US" altLang="zh-CN" dirty="0" smtClean="0">
                <a:solidFill>
                  <a:srgbClr val="000000"/>
                </a:solidFill>
              </a:rPr>
              <a:t>Flash</a:t>
            </a:r>
            <a:r>
              <a:rPr lang="zh-CN" altLang="en-US" dirty="0" smtClean="0">
                <a:solidFill>
                  <a:srgbClr val="000000"/>
                </a:solidFill>
              </a:rPr>
              <a:t>制作配合）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特性检测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优先使用特性检测代替</a:t>
            </a:r>
            <a:r>
              <a:rPr lang="en-US" altLang="zh-CN" dirty="0" smtClean="0"/>
              <a:t>UA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特</a:t>
            </a:r>
            <a:r>
              <a:rPr lang="zh-CN" altLang="en-US" dirty="0" smtClean="0"/>
              <a:t>性</a:t>
            </a:r>
            <a:r>
              <a:rPr lang="zh-CN" altLang="en-US" dirty="0"/>
              <a:t>检</a:t>
            </a:r>
            <a:r>
              <a:rPr lang="zh-CN" altLang="en-US" dirty="0" smtClean="0"/>
              <a:t>测的基本思路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制</a:t>
            </a:r>
            <a:r>
              <a:rPr lang="zh-CN" altLang="en-US" dirty="0" smtClean="0"/>
              <a:t>造差异环境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获</a:t>
            </a:r>
            <a:r>
              <a:rPr lang="zh-CN" altLang="en-US" dirty="0" smtClean="0"/>
              <a:t>取状态值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判</a:t>
            </a:r>
            <a:r>
              <a:rPr lang="zh-CN" altLang="en-US" dirty="0" smtClean="0"/>
              <a:t>断并得到特性</a:t>
            </a:r>
            <a:endParaRPr lang="en-US" altLang="zh-CN" dirty="0" smtClean="0"/>
          </a:p>
          <a:p>
            <a:pPr marL="800100" lvl="1" indent="-342900"/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常见特性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是否支持</a:t>
            </a:r>
            <a:r>
              <a:rPr lang="en-US" altLang="zh-CN" dirty="0" smtClean="0"/>
              <a:t>position: fixed</a:t>
            </a:r>
          </a:p>
          <a:p>
            <a:pPr marL="800100" lvl="1" indent="-342900"/>
            <a:r>
              <a:rPr lang="en-US" altLang="zh-CN" dirty="0" err="1" smtClean="0"/>
              <a:t>iframe</a:t>
            </a:r>
            <a:r>
              <a:rPr lang="zh-CN" altLang="en-US" dirty="0" smtClean="0"/>
              <a:t>是否存在权限问题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Flash</a:t>
            </a:r>
            <a:r>
              <a:rPr lang="zh-CN" altLang="en-US" dirty="0" smtClean="0"/>
              <a:t>对象使用</a:t>
            </a:r>
            <a:r>
              <a:rPr lang="en-US" altLang="zh-CN" dirty="0" smtClean="0"/>
              <a:t>&lt;object&gt;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&lt;embed&gt;</a:t>
            </a:r>
          </a:p>
          <a:p>
            <a:pPr marL="800100" lvl="1" indent="-342900"/>
            <a:r>
              <a:rPr lang="zh-CN" altLang="en-US" dirty="0" smtClean="0"/>
              <a:t>是否支持</a:t>
            </a:r>
            <a:r>
              <a:rPr lang="en-US" altLang="zh-CN" dirty="0" smtClean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9411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特性检测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例：是否支持</a:t>
            </a:r>
            <a:r>
              <a:rPr lang="en-US" altLang="zh-CN" dirty="0" smtClean="0"/>
              <a:t>position: fixed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outer = </a:t>
            </a:r>
            <a:r>
              <a:rPr lang="en-US" altLang="zh-CN" sz="1000" b="0" dirty="0" err="1"/>
              <a:t>doc.createElement</a:t>
            </a:r>
            <a:r>
              <a:rPr lang="en-US" altLang="zh-CN" sz="1000" b="0" dirty="0"/>
              <a:t>('div');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inner = </a:t>
            </a:r>
            <a:r>
              <a:rPr lang="en-US" altLang="zh-CN" sz="1000" b="0" dirty="0" err="1"/>
              <a:t>doc.createElement</a:t>
            </a:r>
            <a:r>
              <a:rPr lang="en-US" altLang="zh-CN" sz="1000" b="0" dirty="0"/>
              <a:t>('div');</a:t>
            </a:r>
          </a:p>
          <a:p>
            <a:r>
              <a:rPr lang="en-US" altLang="zh-CN" sz="1000" b="0" dirty="0" err="1"/>
              <a:t>var</a:t>
            </a:r>
            <a:r>
              <a:rPr lang="en-US" altLang="zh-CN" sz="1000" b="0" dirty="0"/>
              <a:t> result = false</a:t>
            </a:r>
            <a:r>
              <a:rPr lang="en-US" altLang="zh-CN" sz="1000" b="0" dirty="0" smtClean="0"/>
              <a:t>;</a:t>
            </a:r>
            <a:endParaRPr lang="en-US" altLang="zh-CN" sz="1000" b="0" dirty="0"/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outer.style.position</a:t>
            </a:r>
            <a:r>
              <a:rPr lang="en-US" altLang="zh-CN" sz="1000" b="0" dirty="0">
                <a:solidFill>
                  <a:srgbClr val="C00000"/>
                </a:solidFill>
              </a:rPr>
              <a:t> = 'absolute';</a:t>
            </a:r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outer.style.top</a:t>
            </a:r>
            <a:r>
              <a:rPr lang="en-US" altLang="zh-CN" sz="1000" b="0" dirty="0">
                <a:solidFill>
                  <a:srgbClr val="C00000"/>
                </a:solidFill>
              </a:rPr>
              <a:t> = '200px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';</a:t>
            </a:r>
            <a:endParaRPr lang="en-US" altLang="zh-CN" sz="1000" b="0" dirty="0">
              <a:solidFill>
                <a:srgbClr val="C00000"/>
              </a:solidFill>
            </a:endParaRPr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inner.style.position</a:t>
            </a:r>
            <a:r>
              <a:rPr lang="en-US" altLang="zh-CN" sz="1000" b="0" dirty="0">
                <a:solidFill>
                  <a:srgbClr val="C00000"/>
                </a:solidFill>
              </a:rPr>
              <a:t> = 'fixed';</a:t>
            </a:r>
          </a:p>
          <a:p>
            <a:r>
              <a:rPr lang="en-US" altLang="zh-CN" sz="1000" b="0" dirty="0" err="1">
                <a:solidFill>
                  <a:srgbClr val="C00000"/>
                </a:solidFill>
              </a:rPr>
              <a:t>inner.style.top</a:t>
            </a:r>
            <a:r>
              <a:rPr lang="en-US" altLang="zh-CN" sz="1000" b="0" dirty="0">
                <a:solidFill>
                  <a:srgbClr val="C00000"/>
                </a:solidFill>
              </a:rPr>
              <a:t> = '100px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';</a:t>
            </a:r>
            <a:endParaRPr lang="en-US" altLang="zh-CN" sz="1000" b="0" dirty="0">
              <a:solidFill>
                <a:srgbClr val="C00000"/>
              </a:solidFill>
            </a:endParaRPr>
          </a:p>
          <a:p>
            <a:r>
              <a:rPr lang="en-US" altLang="zh-CN" sz="1000" b="0" dirty="0" err="1"/>
              <a:t>outer.appendChild</a:t>
            </a:r>
            <a:r>
              <a:rPr lang="en-US" altLang="zh-CN" sz="1000" b="0" dirty="0"/>
              <a:t>(inner);</a:t>
            </a:r>
          </a:p>
          <a:p>
            <a:r>
              <a:rPr lang="en-US" altLang="zh-CN" sz="1000" b="0" dirty="0" err="1" smtClean="0"/>
              <a:t>document.body.insertBefore</a:t>
            </a:r>
            <a:r>
              <a:rPr lang="en-US" altLang="zh-CN" sz="1000" b="0" dirty="0" smtClean="0"/>
              <a:t>(outer</a:t>
            </a:r>
            <a:r>
              <a:rPr lang="en-US" altLang="zh-CN" sz="1000" b="0" dirty="0"/>
              <a:t>, </a:t>
            </a:r>
            <a:r>
              <a:rPr lang="en-US" altLang="zh-CN" sz="1000" b="0" dirty="0" err="1" smtClean="0"/>
              <a:t>document.body.firstChild</a:t>
            </a:r>
            <a:r>
              <a:rPr lang="en-US" altLang="zh-CN" sz="1000" b="0" dirty="0" smtClean="0"/>
              <a:t>);</a:t>
            </a:r>
            <a:endParaRPr lang="en-US" altLang="zh-CN" sz="1000" b="0" dirty="0"/>
          </a:p>
          <a:p>
            <a:r>
              <a:rPr lang="en-US" altLang="zh-CN" sz="1000" b="0" dirty="0"/>
              <a:t>if (</a:t>
            </a:r>
            <a:r>
              <a:rPr lang="en-US" altLang="zh-CN" sz="1000" b="0" dirty="0" err="1"/>
              <a:t>inner.getBoundingClientRect</a:t>
            </a:r>
            <a:r>
              <a:rPr lang="en-US" altLang="zh-CN" sz="1000" b="0" dirty="0"/>
              <a:t> &amp;&amp; </a:t>
            </a:r>
          </a:p>
          <a:p>
            <a:r>
              <a:rPr lang="en-US" altLang="zh-CN" sz="1000" b="0" dirty="0"/>
              <a:t>    </a:t>
            </a:r>
            <a:r>
              <a:rPr lang="en-US" altLang="zh-CN" sz="1000" b="0" dirty="0" err="1"/>
              <a:t>inner.getBoundingClientRect</a:t>
            </a:r>
            <a:r>
              <a:rPr lang="en-US" altLang="zh-CN" sz="1000" b="0" dirty="0"/>
              <a:t>().top !== </a:t>
            </a:r>
            <a:r>
              <a:rPr lang="en-US" altLang="zh-CN" sz="1000" b="0" dirty="0" err="1"/>
              <a:t>outer.getBoundingClientRect</a:t>
            </a:r>
            <a:r>
              <a:rPr lang="en-US" altLang="zh-CN" sz="1000" b="0" dirty="0"/>
              <a:t>().top) {</a:t>
            </a:r>
          </a:p>
          <a:p>
            <a:r>
              <a:rPr lang="en-US" altLang="zh-CN" sz="1000" b="0" dirty="0"/>
              <a:t>    result = true;</a:t>
            </a:r>
          </a:p>
          <a:p>
            <a:r>
              <a:rPr lang="en-US" altLang="zh-CN" sz="1000" b="0" dirty="0" smtClean="0"/>
              <a:t>}</a:t>
            </a:r>
            <a:endParaRPr lang="en-US" altLang="zh-CN" sz="1000" b="0" dirty="0"/>
          </a:p>
          <a:p>
            <a:r>
              <a:rPr lang="en-US" altLang="zh-CN" sz="1000" b="0" dirty="0" err="1"/>
              <a:t>doc.body.removeChild</a:t>
            </a:r>
            <a:r>
              <a:rPr lang="en-US" altLang="zh-CN" sz="1000" b="0" dirty="0"/>
              <a:t>(outer);</a:t>
            </a:r>
          </a:p>
          <a:p>
            <a:r>
              <a:rPr lang="en-US" altLang="zh-CN" sz="1000" b="0" dirty="0"/>
              <a:t>return result;</a:t>
            </a:r>
            <a:endParaRPr lang="zh-CN" altLang="en-US" sz="1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07904" y="1628800"/>
            <a:ext cx="4752528" cy="3024336"/>
            <a:chOff x="3707904" y="1628800"/>
            <a:chExt cx="4752528" cy="3024336"/>
          </a:xfrm>
        </p:grpSpPr>
        <p:sp>
          <p:nvSpPr>
            <p:cNvPr id="4" name="Rectangle 3"/>
            <p:cNvSpPr/>
            <p:nvPr/>
          </p:nvSpPr>
          <p:spPr>
            <a:xfrm>
              <a:off x="5076056" y="1628800"/>
              <a:ext cx="3240360" cy="30243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dirty="0" smtClean="0"/>
                <a:t>document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76056" y="2420888"/>
              <a:ext cx="3240360" cy="18722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dirty="0" smtClean="0"/>
                <a:t>outer</a:t>
              </a: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76056" y="2420888"/>
              <a:ext cx="3240360" cy="10801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inner (not support)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6056" y="1844824"/>
              <a:ext cx="324036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inner (support)</a:t>
              </a:r>
              <a:endParaRPr lang="zh-CN" alt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779912" y="2420888"/>
              <a:ext cx="46805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07904" y="245224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上边距重叠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3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其他细节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window.open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不同浏览器参数不同</a:t>
            </a:r>
            <a:endParaRPr lang="en-US" altLang="zh-CN" dirty="0" smtClean="0"/>
          </a:p>
          <a:p>
            <a:pPr marL="800100" lvl="1" indent="-342900"/>
            <a:r>
              <a:rPr lang="en-US" altLang="zh-CN" sz="1400" dirty="0"/>
              <a:t>http://www.cnblogs.com/_</a:t>
            </a:r>
            <a:r>
              <a:rPr lang="en-US" altLang="zh-CN" sz="1400" dirty="0" smtClean="0"/>
              <a:t>franky/archive/2011/04/06/2006857.html</a:t>
            </a:r>
          </a:p>
          <a:p>
            <a:pPr marL="800100" lvl="1" indent="-342900"/>
            <a:r>
              <a:rPr lang="en-US" altLang="zh-CN" dirty="0"/>
              <a:t>Chrome</a:t>
            </a:r>
            <a:r>
              <a:rPr lang="zh-CN" altLang="en-US" dirty="0"/>
              <a:t>下，如果设置了</a:t>
            </a:r>
            <a:r>
              <a:rPr lang="en-US" altLang="zh-CN" dirty="0" err="1"/>
              <a:t>screenX</a:t>
            </a:r>
            <a:r>
              <a:rPr lang="zh-CN" altLang="en-US" dirty="0"/>
              <a:t>和</a:t>
            </a:r>
            <a:r>
              <a:rPr lang="en-US" altLang="zh-CN" dirty="0" err="1"/>
              <a:t>screenY</a:t>
            </a:r>
            <a:r>
              <a:rPr lang="zh-CN" altLang="en-US" dirty="0"/>
              <a:t>，会使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top</a:t>
            </a:r>
            <a:r>
              <a:rPr lang="zh-CN" altLang="en-US" dirty="0"/>
              <a:t>一起失</a:t>
            </a:r>
            <a:r>
              <a:rPr lang="zh-CN" altLang="en-US" dirty="0" smtClean="0"/>
              <a:t>效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补全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建</a:t>
            </a:r>
            <a:r>
              <a:rPr lang="zh-CN" altLang="en-US" dirty="0" smtClean="0"/>
              <a:t>立空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写入内容时，如果内容仅包含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，则会补全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但没有</a:t>
            </a:r>
            <a:r>
              <a:rPr lang="en-US" altLang="zh-CN" dirty="0" smtClean="0"/>
              <a:t>&lt;body&gt;</a:t>
            </a:r>
            <a:endParaRPr lang="en-US" altLang="zh-CN" dirty="0"/>
          </a:p>
          <a:p>
            <a:pPr marL="800100" lvl="1" indent="-342900"/>
            <a:r>
              <a:rPr lang="zh-CN" altLang="en-US" dirty="0" smtClean="0"/>
              <a:t>但脚本可能依赖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，因此必须将内容写入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sz="10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1000" dirty="0">
                <a:solidFill>
                  <a:srgbClr val="C00000"/>
                </a:solidFill>
              </a:rPr>
              <a:t>('&lt;body&gt;');</a:t>
            </a:r>
          </a:p>
          <a:p>
            <a:pPr lvl="1" indent="0">
              <a:buNone/>
            </a:pPr>
            <a:r>
              <a:rPr lang="en-US" altLang="zh-CN" sz="1000" dirty="0" err="1"/>
              <a:t>document.write</a:t>
            </a:r>
            <a:r>
              <a:rPr lang="en-US" altLang="zh-CN" sz="1000" dirty="0"/>
              <a:t>(content);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79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开发准则、规范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变量一行一个</a:t>
            </a:r>
            <a:r>
              <a:rPr lang="en-US" altLang="zh-CN" dirty="0" err="1" smtClean="0">
                <a:solidFill>
                  <a:srgbClr val="0070C0"/>
                </a:solidFill>
              </a:rPr>
              <a:t>var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大量使用防御性编程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浏</a:t>
            </a:r>
            <a:r>
              <a:rPr lang="zh-CN" altLang="en-US" dirty="0" smtClean="0"/>
              <a:t>览器 </a:t>
            </a:r>
            <a:r>
              <a:rPr lang="en-US" altLang="zh-CN" dirty="0" smtClean="0"/>
              <a:t>!== </a:t>
            </a:r>
            <a:r>
              <a:rPr lang="en-US" altLang="zh-CN" dirty="0" err="1" smtClean="0"/>
              <a:t>IE+Firefox+Chrome+Opera+Safari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自</a:t>
            </a:r>
            <a:r>
              <a:rPr lang="zh-CN" altLang="en-US" dirty="0" smtClean="0"/>
              <a:t>动补上全局</a:t>
            </a:r>
            <a:r>
              <a:rPr lang="en-US" altLang="zh-CN" dirty="0" smtClean="0"/>
              <a:t>try / catch</a:t>
            </a:r>
          </a:p>
          <a:p>
            <a:pPr marL="1485900" lvl="2" indent="-342900"/>
            <a:r>
              <a:rPr lang="zh-CN" altLang="en-US" dirty="0" smtClean="0"/>
              <a:t>回发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，带上</a:t>
            </a:r>
            <a:r>
              <a:rPr lang="en-US" altLang="zh-CN" dirty="0" smtClean="0"/>
              <a:t>Referrer</a:t>
            </a:r>
            <a:r>
              <a:rPr lang="zh-CN" altLang="en-US" smtClean="0"/>
              <a:t>以方便复现问题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不写任何侵入性代码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不污染内置对象及其</a:t>
            </a:r>
            <a:r>
              <a:rPr lang="en-US" altLang="zh-CN" dirty="0" smtClean="0"/>
              <a:t>prototype</a:t>
            </a:r>
          </a:p>
          <a:p>
            <a:pPr marL="800100" lvl="1" indent="-342900"/>
            <a:r>
              <a:rPr lang="zh-CN" altLang="en-US" dirty="0" smtClean="0"/>
              <a:t>尽量少的全局变量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尽量不使用</a:t>
            </a:r>
            <a:r>
              <a:rPr lang="en-US" altLang="zh-CN" dirty="0" smtClean="0"/>
              <a:t>Cookie</a:t>
            </a:r>
          </a:p>
          <a:p>
            <a:pPr marL="800100" lvl="1" indent="-342900"/>
            <a:r>
              <a:rPr lang="en-US" altLang="zh-CN" dirty="0" err="1" smtClean="0"/>
              <a:t>userData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可以满足本地存储需求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4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开发相关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IIFE</a:t>
            </a:r>
            <a:r>
              <a:rPr lang="zh-CN" altLang="en-US" dirty="0"/>
              <a:t>书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Imediately</a:t>
            </a:r>
            <a:r>
              <a:rPr lang="en-US" altLang="zh-CN" dirty="0" smtClean="0"/>
              <a:t> Invoked Function Expression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70C0"/>
                </a:solidFill>
              </a:rPr>
              <a:t>(function() {}())</a:t>
            </a:r>
            <a:r>
              <a:rPr lang="zh-CN" altLang="en-US" dirty="0" smtClean="0"/>
              <a:t>的形式，避免使用</a:t>
            </a:r>
            <a:r>
              <a:rPr lang="en-US" altLang="zh-CN" dirty="0" smtClean="0"/>
              <a:t>void / ! / ~</a:t>
            </a:r>
            <a:r>
              <a:rPr lang="zh-CN" altLang="en-US" dirty="0" smtClean="0"/>
              <a:t>等方式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语义明确，不加入额外运算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括号（分组）运算符在语法树中不会留下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有利于基于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的工具分析语法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7624" y="4860409"/>
            <a:ext cx="5976664" cy="1015663"/>
            <a:chOff x="611560" y="4856073"/>
            <a:chExt cx="5976664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5009961"/>
              <a:ext cx="1584176" cy="7078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if (condition) {</a:t>
              </a:r>
            </a:p>
            <a:p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var</a:t>
              </a:r>
              <a:r>
                <a:rPr lang="en-US" altLang="zh-CN" sz="1000" dirty="0" smtClean="0"/>
                <a:t> x = 3;</a:t>
              </a:r>
            </a:p>
            <a:p>
              <a:r>
                <a:rPr lang="en-US" altLang="zh-CN" sz="1000" dirty="0"/>
                <a:t> </a:t>
              </a:r>
              <a:r>
                <a:rPr lang="en-US" altLang="zh-CN" sz="1000" dirty="0" smtClean="0"/>
                <a:t>   console.log(x);</a:t>
              </a:r>
              <a:endParaRPr lang="en-US" altLang="zh-CN" sz="1000" dirty="0"/>
            </a:p>
            <a:p>
              <a:r>
                <a:rPr lang="en-US" altLang="zh-CN" sz="1000" dirty="0" smtClean="0"/>
                <a:t>}</a:t>
              </a:r>
              <a:endParaRPr lang="zh-CN" alt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6016" y="4856073"/>
              <a:ext cx="1872208" cy="10156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if (condition) {</a:t>
              </a:r>
            </a:p>
            <a:p>
              <a:r>
                <a:rPr lang="en-US" altLang="zh-CN" sz="1000" dirty="0"/>
                <a:t> </a:t>
              </a:r>
              <a:r>
                <a:rPr lang="en-US" altLang="zh-CN" sz="1000" dirty="0" smtClean="0"/>
                <a:t>   (function() {</a:t>
              </a:r>
            </a:p>
            <a:p>
              <a:r>
                <a:rPr lang="en-US" altLang="zh-CN" sz="1000" dirty="0" smtClean="0"/>
                <a:t>        </a:t>
              </a:r>
              <a:r>
                <a:rPr lang="en-US" altLang="zh-CN" sz="1000" dirty="0" err="1" smtClean="0"/>
                <a:t>var</a:t>
              </a:r>
              <a:r>
                <a:rPr lang="en-US" altLang="zh-CN" sz="1000" dirty="0" smtClean="0"/>
                <a:t> x = 3;</a:t>
              </a:r>
            </a:p>
            <a:p>
              <a:r>
                <a:rPr lang="en-US" altLang="zh-CN" sz="1000" dirty="0"/>
                <a:t> </a:t>
              </a:r>
              <a:r>
                <a:rPr lang="en-US" altLang="zh-CN" sz="1000" dirty="0" smtClean="0"/>
                <a:t>       console.log(x);</a:t>
              </a:r>
            </a:p>
            <a:p>
              <a:r>
                <a:rPr lang="en-US" altLang="zh-CN" sz="1000" dirty="0"/>
                <a:t> </a:t>
              </a:r>
              <a:r>
                <a:rPr lang="en-US" altLang="zh-CN" sz="1000" dirty="0" smtClean="0"/>
                <a:t>   }());</a:t>
              </a:r>
              <a:endParaRPr lang="en-US" altLang="zh-CN" sz="1000" dirty="0"/>
            </a:p>
            <a:p>
              <a:r>
                <a:rPr lang="en-US" altLang="zh-CN" sz="1000" dirty="0" smtClean="0"/>
                <a:t>}</a:t>
              </a:r>
              <a:endParaRPr lang="zh-CN" altLang="en-US" sz="10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195736" y="5216113"/>
              <a:ext cx="2520280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7764" y="5013176"/>
              <a:ext cx="2016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node fix.js in.js &gt; out.js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0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调试及测试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调</a:t>
            </a:r>
            <a:r>
              <a:rPr lang="zh-CN" altLang="en-US" dirty="0" smtClean="0"/>
              <a:t>试信息控制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使</a:t>
            </a:r>
            <a:r>
              <a:rPr lang="zh-CN" altLang="en-US" dirty="0" smtClean="0"/>
              <a:t>用注释方式</a:t>
            </a:r>
            <a:endParaRPr lang="en-US" altLang="zh-CN" dirty="0" smtClean="0"/>
          </a:p>
          <a:p>
            <a:pPr marL="1485900" lvl="2" indent="-342900"/>
            <a:r>
              <a:rPr lang="en-US" altLang="zh-CN" dirty="0" smtClean="0"/>
              <a:t>/* #DEBUG# {code} #DEBUG# */</a:t>
            </a:r>
          </a:p>
          <a:p>
            <a:pPr marL="1485900" lvl="2" indent="-342900"/>
            <a:r>
              <a:rPr lang="zh-CN" altLang="en-US" dirty="0" smtClean="0"/>
              <a:t>调试时保留全部，白盒测试时去除</a:t>
            </a:r>
            <a:r>
              <a:rPr lang="en-US" altLang="zh-CN" dirty="0" smtClean="0"/>
              <a:t>#DEBUG#</a:t>
            </a:r>
            <a:r>
              <a:rPr lang="zh-CN" altLang="en-US" dirty="0" smtClean="0"/>
              <a:t>段但保留内部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相关代码，生产环境全部去除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使</a:t>
            </a:r>
            <a:r>
              <a:rPr lang="zh-CN" altLang="en-US" dirty="0" smtClean="0"/>
              <a:t>用函数变换方式</a:t>
            </a:r>
            <a:endParaRPr lang="en-US" altLang="zh-CN" dirty="0" smtClean="0"/>
          </a:p>
          <a:p>
            <a:pPr marL="1485900" lvl="2" indent="-342900"/>
            <a:r>
              <a:rPr lang="en-US" altLang="zh-CN" dirty="0" err="1" smtClean="0"/>
              <a:t>enableDebug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someFunction</a:t>
            </a:r>
            <a:r>
              <a:rPr lang="en-US" altLang="zh-CN" dirty="0" smtClean="0"/>
              <a:t>, [options]);</a:t>
            </a:r>
          </a:p>
          <a:p>
            <a:pPr marL="1943100" lvl="3" indent="-342900"/>
            <a:r>
              <a:rPr lang="en-US" altLang="zh-CN" dirty="0" smtClean="0"/>
              <a:t>options: enter / leave / time / count…</a:t>
            </a:r>
          </a:p>
          <a:p>
            <a:pPr marL="1485900" lvl="2" indent="-342900"/>
            <a:r>
              <a:rPr lang="zh-CN" altLang="en-US" dirty="0" smtClean="0"/>
              <a:t>测试、上线时去除</a:t>
            </a:r>
            <a:r>
              <a:rPr lang="zh-CN" altLang="en-US" dirty="0"/>
              <a:t>所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enableDebug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如</a:t>
            </a:r>
            <a:r>
              <a:rPr lang="zh-CN" altLang="en-US" dirty="0" smtClean="0"/>
              <a:t>果需要在函数体中部添加调试相关逻辑，则说明函数需要进一步拆分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对设计和编码有指导意义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发过程中版本控制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开</a:t>
            </a:r>
            <a:r>
              <a:rPr lang="zh-CN" altLang="en-US" dirty="0" smtClean="0"/>
              <a:t>发时：拆分为多个文件独立开发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调试、测试时：生成</a:t>
            </a:r>
            <a:r>
              <a:rPr lang="zh-CN" altLang="en-US" dirty="0" smtClean="0">
                <a:solidFill>
                  <a:srgbClr val="C00000"/>
                </a:solidFill>
              </a:rPr>
              <a:t>合并未压缩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生</a:t>
            </a:r>
            <a:r>
              <a:rPr lang="zh-CN" altLang="en-US" dirty="0" smtClean="0"/>
              <a:t>产</a:t>
            </a:r>
            <a:r>
              <a:rPr lang="zh-CN" altLang="en-US" dirty="0"/>
              <a:t>环</a:t>
            </a:r>
            <a:r>
              <a:rPr lang="zh-CN" altLang="en-US" dirty="0" smtClean="0"/>
              <a:t>境：使用合</a:t>
            </a:r>
            <a:r>
              <a:rPr lang="zh-CN" altLang="en-US" dirty="0" smtClean="0">
                <a:solidFill>
                  <a:srgbClr val="C00000"/>
                </a:solidFill>
              </a:rPr>
              <a:t>并压缩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生产环境规范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中不含有任何非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自</a:t>
            </a:r>
            <a:r>
              <a:rPr lang="zh-CN" altLang="en-US" dirty="0" smtClean="0"/>
              <a:t>动增加</a:t>
            </a:r>
            <a:r>
              <a:rPr lang="en-US" altLang="zh-CN" dirty="0" smtClean="0"/>
              <a:t>IIFE</a:t>
            </a:r>
            <a:r>
              <a:rPr lang="zh-CN" altLang="en-US" dirty="0" smtClean="0"/>
              <a:t>、添加</a:t>
            </a:r>
            <a:r>
              <a:rPr lang="en-US" altLang="zh-CN" dirty="0" smtClean="0"/>
              <a:t>try / catch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注</a:t>
            </a:r>
            <a:r>
              <a:rPr lang="zh-CN" altLang="en-US" dirty="0" smtClean="0"/>
              <a:t>意合并后文件过大可能导致移动浏览器不缓存</a:t>
            </a:r>
          </a:p>
        </p:txBody>
      </p:sp>
    </p:spTree>
    <p:extLst>
      <p:ext uri="{BB962C8B-B14F-4D97-AF65-F5344CB8AC3E}">
        <p14:creationId xmlns:p14="http://schemas.microsoft.com/office/powerpoint/2010/main" val="359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90216162"/>
              </p:ext>
            </p:extLst>
          </p:nvPr>
        </p:nvGraphicFramePr>
        <p:xfrm>
          <a:off x="323528" y="332656"/>
          <a:ext cx="835292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统一全局函数调用方式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alert VS </a:t>
            </a:r>
            <a:r>
              <a:rPr lang="en-US" altLang="zh-CN" dirty="0" err="1" smtClean="0"/>
              <a:t>window.alert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推</a:t>
            </a:r>
            <a:r>
              <a:rPr lang="zh-CN" altLang="en-US" dirty="0" smtClean="0"/>
              <a:t>荐</a:t>
            </a:r>
            <a:r>
              <a:rPr lang="en-US" altLang="zh-CN" dirty="0" smtClean="0"/>
              <a:t>alert</a:t>
            </a:r>
          </a:p>
          <a:p>
            <a:pPr marL="1485900" lvl="2" indent="-342900"/>
            <a:r>
              <a:rPr lang="en-US" altLang="zh-CN" dirty="0" err="1" smtClean="0"/>
              <a:t>window.alert</a:t>
            </a:r>
            <a:r>
              <a:rPr lang="zh-CN" altLang="en-US" dirty="0"/>
              <a:t>递</a:t>
            </a:r>
            <a:r>
              <a:rPr lang="zh-CN" altLang="en-US" dirty="0" smtClean="0"/>
              <a:t>归栈溢出限制低</a:t>
            </a:r>
            <a:endParaRPr lang="en-US" altLang="zh-CN" dirty="0" smtClean="0"/>
          </a:p>
          <a:p>
            <a:pPr marL="1485900" lvl="2" indent="-342900"/>
            <a:r>
              <a:rPr lang="en-US" altLang="zh-CN" dirty="0" smtClean="0"/>
              <a:t>alert</a:t>
            </a:r>
            <a:r>
              <a:rPr lang="zh-CN" altLang="en-US" dirty="0" smtClean="0"/>
              <a:t>性能略高于</a:t>
            </a:r>
            <a:r>
              <a:rPr lang="en-US" altLang="zh-CN" dirty="0" smtClean="0"/>
              <a:t>alert</a:t>
            </a:r>
          </a:p>
          <a:p>
            <a:pPr marL="1485900" lvl="2" indent="-342900"/>
            <a:endParaRPr lang="en-US" altLang="zh-CN" dirty="0"/>
          </a:p>
          <a:p>
            <a:pPr marL="342900" indent="-342900"/>
            <a:r>
              <a:rPr lang="en-US" altLang="zh-CN" sz="1000" b="0" dirty="0">
                <a:solidFill>
                  <a:srgbClr val="C00000"/>
                </a:solidFill>
              </a:rPr>
              <a:t>alert</a:t>
            </a:r>
            <a:r>
              <a:rPr lang="en-US" altLang="zh-CN" sz="1000" b="0" dirty="0" smtClean="0"/>
              <a:t>; // </a:t>
            </a:r>
            <a:r>
              <a:rPr lang="zh-CN" altLang="en-US" sz="1000" b="0" dirty="0" smtClean="0"/>
              <a:t>是否有这一行，</a:t>
            </a:r>
            <a:r>
              <a:rPr lang="en-US" altLang="zh-CN" sz="1000" b="0" dirty="0" smtClean="0"/>
              <a:t>IE6-8</a:t>
            </a:r>
            <a:r>
              <a:rPr lang="zh-CN" altLang="en-US" sz="1000" b="0" dirty="0" smtClean="0"/>
              <a:t>中结果不同</a:t>
            </a:r>
            <a:endParaRPr lang="en-US" altLang="zh-CN" sz="1000" b="0" dirty="0"/>
          </a:p>
          <a:p>
            <a:pPr marL="342900" indent="-342900"/>
            <a:r>
              <a:rPr lang="en-US" altLang="zh-CN" sz="1000" b="0" dirty="0" err="1"/>
              <a:t>var</a:t>
            </a:r>
            <a:r>
              <a:rPr lang="en-US" altLang="zh-CN" sz="1000" b="0" dirty="0"/>
              <a:t> hijack = </a:t>
            </a:r>
            <a:r>
              <a:rPr lang="en-US" altLang="zh-CN" sz="1000" b="0" dirty="0" err="1"/>
              <a:t>window.alert</a:t>
            </a:r>
            <a:r>
              <a:rPr lang="en-US" altLang="zh-CN" sz="1000" b="0" dirty="0"/>
              <a:t>;</a:t>
            </a:r>
          </a:p>
          <a:p>
            <a:pPr marL="342900" indent="-342900"/>
            <a:r>
              <a:rPr lang="en-US" altLang="zh-CN" sz="1000" b="0" dirty="0" err="1"/>
              <a:t>window.alert</a:t>
            </a:r>
            <a:r>
              <a:rPr lang="en-US" altLang="zh-CN" sz="1000" b="0" dirty="0"/>
              <a:t> = function(){</a:t>
            </a:r>
          </a:p>
          <a:p>
            <a:pPr marL="342900" indent="-342900"/>
            <a:r>
              <a:rPr lang="en-US" altLang="zh-CN" sz="1000" b="0" dirty="0"/>
              <a:t>    hijack('hijack');</a:t>
            </a:r>
          </a:p>
          <a:p>
            <a:pPr marL="342900" indent="-342900"/>
            <a:r>
              <a:rPr lang="en-US" altLang="zh-CN" sz="1000" b="0" dirty="0"/>
              <a:t>};</a:t>
            </a:r>
          </a:p>
          <a:p>
            <a:pPr marL="342900" indent="-342900"/>
            <a:r>
              <a:rPr lang="en-US" altLang="zh-CN" sz="1000" b="0" dirty="0"/>
              <a:t>alert('origin');</a:t>
            </a:r>
            <a:endParaRPr lang="zh-CN" altLang="en-US" sz="1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23928" y="4005064"/>
            <a:ext cx="3672408" cy="2016224"/>
            <a:chOff x="3923928" y="4437112"/>
            <a:chExt cx="3672408" cy="2016224"/>
          </a:xfrm>
        </p:grpSpPr>
        <p:sp>
          <p:nvSpPr>
            <p:cNvPr id="4" name="Rectangle 3"/>
            <p:cNvSpPr/>
            <p:nvPr/>
          </p:nvSpPr>
          <p:spPr>
            <a:xfrm>
              <a:off x="3923928" y="4437112"/>
              <a:ext cx="1175742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4208" y="4437112"/>
              <a:ext cx="115212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global</a:t>
              </a: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44208" y="5661248"/>
              <a:ext cx="115212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code</a:t>
              </a:r>
              <a:endParaRPr lang="zh-CN" alt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5099670" y="4833156"/>
              <a:ext cx="1344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52231" y="455615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copy on read</a:t>
              </a:r>
              <a:endParaRPr lang="zh-CN" altLang="en-US" sz="1200" dirty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7020272" y="5229200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517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开发相关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1475656" y="1448780"/>
            <a:ext cx="3384376" cy="3384376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稳定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3707904" y="1520788"/>
            <a:ext cx="3384376" cy="3384376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2627784" y="3248980"/>
            <a:ext cx="3384376" cy="3384376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256490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需要努力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6115" y="393305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</a:t>
            </a:r>
            <a:r>
              <a:rPr lang="zh-CN" altLang="en-US" dirty="0" smtClean="0"/>
              <a:t>当困难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393305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基本不能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9452" y="337583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快醒醒吧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726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清除先期缓存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利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location.reload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true</a:t>
            </a:r>
            <a:r>
              <a:rPr lang="en-US" altLang="zh-CN" dirty="0" smtClean="0"/>
              <a:t>)</a:t>
            </a:r>
          </a:p>
          <a:p>
            <a:r>
              <a:rPr lang="en-US" altLang="zh-CN" sz="1000" b="0" dirty="0" err="1" smtClean="0"/>
              <a:t>var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re = true;</a:t>
            </a:r>
          </a:p>
          <a:p>
            <a:r>
              <a:rPr lang="en-US" altLang="zh-CN" sz="1000" b="0" dirty="0" err="1" smtClean="0"/>
              <a:t>var</a:t>
            </a:r>
            <a:r>
              <a:rPr lang="en-US" altLang="zh-CN" sz="1000" b="0" dirty="0" smtClean="0"/>
              <a:t> </a:t>
            </a:r>
            <a:r>
              <a:rPr lang="en-US" altLang="zh-CN" sz="1000" b="0" dirty="0" err="1"/>
              <a:t>ifm</a:t>
            </a:r>
            <a:r>
              <a:rPr lang="en-US" altLang="zh-CN" sz="1000" b="0" dirty="0"/>
              <a:t> = </a:t>
            </a:r>
            <a:r>
              <a:rPr lang="en-US" altLang="zh-CN" sz="1000" b="0" dirty="0" err="1"/>
              <a:t>document.createElement</a:t>
            </a:r>
            <a:r>
              <a:rPr lang="en-US" altLang="zh-CN" sz="1000" b="0" dirty="0"/>
              <a:t>('</a:t>
            </a:r>
            <a:r>
              <a:rPr lang="en-US" altLang="zh-CN" sz="1000" b="0" dirty="0" err="1"/>
              <a:t>iframe</a:t>
            </a:r>
            <a:r>
              <a:rPr lang="en-US" altLang="zh-CN" sz="1000" b="0" dirty="0"/>
              <a:t>');</a:t>
            </a:r>
          </a:p>
          <a:p>
            <a:r>
              <a:rPr lang="en-US" altLang="zh-CN" sz="1000" b="0" dirty="0" err="1" smtClean="0"/>
              <a:t>ifm.src</a:t>
            </a:r>
            <a:r>
              <a:rPr lang="en-US" altLang="zh-CN" sz="1000" b="0" dirty="0"/>
              <a:t>='</a:t>
            </a:r>
            <a:r>
              <a:rPr lang="en-US" altLang="zh-CN" sz="1000" b="0" dirty="0" err="1"/>
              <a:t>about:blank</a:t>
            </a:r>
            <a:r>
              <a:rPr lang="en-US" altLang="zh-CN" sz="1000" b="0" dirty="0"/>
              <a:t>';</a:t>
            </a:r>
          </a:p>
          <a:p>
            <a:r>
              <a:rPr lang="en-US" altLang="zh-CN" sz="1000" b="0" dirty="0" err="1" smtClean="0"/>
              <a:t>document.body.appendChild</a:t>
            </a:r>
            <a:r>
              <a:rPr lang="en-US" altLang="zh-CN" sz="1000" b="0" dirty="0" smtClean="0"/>
              <a:t>(</a:t>
            </a:r>
            <a:r>
              <a:rPr lang="en-US" altLang="zh-CN" sz="1000" b="0" dirty="0" err="1" smtClean="0"/>
              <a:t>ifm</a:t>
            </a:r>
            <a:r>
              <a:rPr lang="en-US" altLang="zh-CN" sz="1000" b="0" dirty="0"/>
              <a:t>);</a:t>
            </a:r>
          </a:p>
          <a:p>
            <a:r>
              <a:rPr lang="en-US" altLang="zh-CN" sz="1000" b="0" dirty="0" err="1" smtClean="0"/>
              <a:t>var</a:t>
            </a:r>
            <a:r>
              <a:rPr lang="en-US" altLang="zh-CN" sz="1000" b="0" dirty="0" smtClean="0"/>
              <a:t> </a:t>
            </a:r>
            <a:r>
              <a:rPr lang="en-US" altLang="zh-CN" sz="1000" b="0" dirty="0"/>
              <a:t>doc = </a:t>
            </a:r>
            <a:r>
              <a:rPr lang="en-US" altLang="zh-CN" sz="1000" b="0" dirty="0" err="1"/>
              <a:t>ifm.contentWindow.document</a:t>
            </a:r>
            <a:r>
              <a:rPr lang="en-US" altLang="zh-CN" sz="1000" b="0" dirty="0"/>
              <a:t>;</a:t>
            </a:r>
          </a:p>
          <a:p>
            <a:r>
              <a:rPr lang="en-US" altLang="zh-CN" sz="1000" b="0" dirty="0" err="1" smtClean="0"/>
              <a:t>doc.open</a:t>
            </a:r>
            <a:r>
              <a:rPr lang="en-US" altLang="zh-CN" sz="1000" b="0" dirty="0"/>
              <a:t>();</a:t>
            </a:r>
          </a:p>
          <a:p>
            <a:r>
              <a:rPr lang="en-US" altLang="zh-CN" sz="1000" b="0" dirty="0" err="1" smtClean="0"/>
              <a:t>doc.write</a:t>
            </a:r>
            <a:r>
              <a:rPr lang="en-US" altLang="zh-CN" sz="1000" b="0" dirty="0"/>
              <a:t>('&lt;script&gt;if(parent.re){parent.re = </a:t>
            </a:r>
            <a:r>
              <a:rPr lang="en-US" altLang="zh-CN" sz="1000" b="0" dirty="0" smtClean="0"/>
              <a:t>false; </a:t>
            </a:r>
            <a:r>
              <a:rPr lang="en-US" altLang="zh-CN" sz="1000" b="0" dirty="0" err="1" smtClean="0">
                <a:solidFill>
                  <a:srgbClr val="C00000"/>
                </a:solidFill>
              </a:rPr>
              <a:t>location.reload</a:t>
            </a:r>
            <a:r>
              <a:rPr lang="en-US" altLang="zh-CN" sz="1000" b="0" dirty="0" smtClean="0">
                <a:solidFill>
                  <a:srgbClr val="C00000"/>
                </a:solidFill>
              </a:rPr>
              <a:t>(true /* false */);</a:t>
            </a:r>
            <a:r>
              <a:rPr lang="en-US" altLang="zh-CN" sz="1000" b="0" dirty="0" smtClean="0"/>
              <a:t>} else{</a:t>
            </a:r>
            <a:r>
              <a:rPr lang="en-US" altLang="zh-CN" sz="1000" b="0" dirty="0" err="1" smtClean="0"/>
              <a:t>document.write</a:t>
            </a:r>
            <a:r>
              <a:rPr lang="en-US" altLang="zh-CN" sz="1000" b="0" dirty="0"/>
              <a:t>("&lt;script type=text/c </a:t>
            </a:r>
            <a:r>
              <a:rPr lang="en-US" altLang="zh-CN" sz="1000" b="0" dirty="0" err="1"/>
              <a:t>src</a:t>
            </a:r>
            <a:r>
              <a:rPr lang="en-US" altLang="zh-CN" sz="1000" b="0" dirty="0"/>
              <a:t>=http://www.a.com/js/a.js&gt;&lt;\\\/script&gt;");}&lt;\/script&gt;');</a:t>
            </a:r>
          </a:p>
          <a:p>
            <a:r>
              <a:rPr lang="en-US" altLang="zh-CN" sz="1000" b="0" dirty="0" err="1" smtClean="0"/>
              <a:t>doc.close</a:t>
            </a:r>
            <a:r>
              <a:rPr lang="en-US" altLang="zh-CN" sz="1000" b="0" dirty="0" smtClean="0"/>
              <a:t>();</a:t>
            </a:r>
          </a:p>
          <a:p>
            <a:pPr marL="800100" lvl="1" indent="-342900"/>
            <a:r>
              <a:rPr lang="zh-CN" altLang="en-US" dirty="0" smtClean="0">
                <a:solidFill>
                  <a:srgbClr val="000000"/>
                </a:solidFill>
              </a:rPr>
              <a:t>会引起</a:t>
            </a: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 err="1" smtClean="0">
                <a:solidFill>
                  <a:srgbClr val="000000"/>
                </a:solidFill>
              </a:rPr>
              <a:t>iframe</a:t>
            </a:r>
            <a:r>
              <a:rPr lang="en-US" altLang="zh-CN" dirty="0" smtClean="0">
                <a:solidFill>
                  <a:srgbClr val="000000"/>
                </a:solidFill>
              </a:rPr>
              <a:t>&gt;</a:t>
            </a:r>
            <a:r>
              <a:rPr lang="zh-CN" altLang="en-US" dirty="0" smtClean="0">
                <a:solidFill>
                  <a:srgbClr val="000000"/>
                </a:solidFill>
              </a:rPr>
              <a:t>系列问题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800100" lvl="1" indent="-342900"/>
            <a:r>
              <a:rPr lang="zh-CN" altLang="en-US" dirty="0" smtClean="0">
                <a:solidFill>
                  <a:srgbClr val="000000"/>
                </a:solidFill>
              </a:rPr>
              <a:t>可使用实体页（服务器真实存在的页面）清理缓存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485900" lvl="2" indent="-342900"/>
            <a:r>
              <a:rPr lang="zh-CN" altLang="en-US" dirty="0" smtClean="0">
                <a:solidFill>
                  <a:srgbClr val="000000"/>
                </a:solidFill>
              </a:rPr>
              <a:t>会产生额外请求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location.reload</a:t>
            </a:r>
            <a:r>
              <a:rPr lang="en-US" altLang="zh-CN" dirty="0" smtClean="0"/>
              <a:t>(true)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相当于</a:t>
            </a:r>
            <a:r>
              <a:rPr lang="en-US" altLang="zh-CN" dirty="0" smtClean="0"/>
              <a:t>CTRL+F5</a:t>
            </a:r>
          </a:p>
          <a:p>
            <a:pPr marL="800100" lvl="1" indent="-342900"/>
            <a:r>
              <a:rPr lang="en-US" altLang="zh-CN" dirty="0" smtClean="0"/>
              <a:t>Chrome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Expires</a:t>
            </a:r>
            <a:r>
              <a:rPr lang="zh-CN" altLang="en-US" dirty="0" smtClean="0"/>
              <a:t>，保留</a:t>
            </a:r>
            <a:r>
              <a:rPr lang="en-US" altLang="zh-CN" dirty="0" smtClean="0"/>
              <a:t>Last-Modified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ETag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其</a:t>
            </a:r>
            <a:r>
              <a:rPr lang="zh-CN" altLang="en-US" dirty="0" smtClean="0"/>
              <a:t>他浏览器取消所有缓存有关头，或添加</a:t>
            </a:r>
            <a:r>
              <a:rPr lang="en-US" altLang="zh-CN" dirty="0" err="1" smtClean="0"/>
              <a:t>Cache-Control:no-cache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location.reload</a:t>
            </a:r>
            <a:r>
              <a:rPr lang="en-US" altLang="zh-CN" dirty="0" smtClean="0"/>
              <a:t>(false)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相</a:t>
            </a:r>
            <a:r>
              <a:rPr lang="zh-CN" altLang="en-US" dirty="0" smtClean="0"/>
              <a:t>当于</a:t>
            </a:r>
            <a:r>
              <a:rPr lang="en-US" altLang="zh-CN" dirty="0" smtClean="0"/>
              <a:t>F5</a:t>
            </a:r>
          </a:p>
          <a:p>
            <a:pPr marL="800100" lvl="1" indent="-342900"/>
            <a:r>
              <a:rPr lang="zh-CN" altLang="en-US" dirty="0" smtClean="0"/>
              <a:t>高版本浏览器忽略</a:t>
            </a:r>
            <a:r>
              <a:rPr lang="en-US" altLang="zh-CN" dirty="0" smtClean="0"/>
              <a:t>Expires</a:t>
            </a:r>
            <a:r>
              <a:rPr lang="zh-CN" altLang="en-US" dirty="0" smtClean="0"/>
              <a:t>，保留</a:t>
            </a:r>
            <a:r>
              <a:rPr lang="en-US" altLang="zh-CN" dirty="0" smtClean="0"/>
              <a:t>Last-Modified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ETag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865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location.reload</a:t>
            </a:r>
            <a:r>
              <a:rPr lang="zh-CN" altLang="en-US" dirty="0" smtClean="0"/>
              <a:t>参数选择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Safari4-</a:t>
            </a:r>
            <a:r>
              <a:rPr lang="zh-CN" altLang="en-US" dirty="0" smtClean="0"/>
              <a:t>及</a:t>
            </a:r>
            <a:r>
              <a:rPr lang="en-US" altLang="zh-CN" dirty="0" smtClean="0"/>
              <a:t>Opera12-</a:t>
            </a:r>
            <a:r>
              <a:rPr lang="zh-CN" altLang="en-US" dirty="0"/>
              <a:t>永</a:t>
            </a:r>
            <a:r>
              <a:rPr lang="zh-CN" altLang="en-US" dirty="0" smtClean="0"/>
              <a:t>远带</a:t>
            </a:r>
            <a:r>
              <a:rPr lang="en-US" altLang="zh-CN" dirty="0" smtClean="0"/>
              <a:t>Cache-Control: no-cache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Chrome6-</a:t>
            </a:r>
            <a:r>
              <a:rPr lang="zh-CN" altLang="en-US" dirty="0" smtClean="0"/>
              <a:t>永远带</a:t>
            </a:r>
            <a:r>
              <a:rPr lang="en-US" altLang="zh-CN" dirty="0" smtClean="0"/>
              <a:t>Cache-Control: no-cache, max-age=0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Safari5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false</a:t>
            </a:r>
            <a:r>
              <a:rPr lang="zh-CN" altLang="en-US" dirty="0" smtClean="0"/>
              <a:t>为参数会带有</a:t>
            </a:r>
            <a:r>
              <a:rPr lang="en-US" altLang="zh-CN" dirty="0" smtClean="0"/>
              <a:t>Cache-Control: max-age=0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Pragma: no-cache</a:t>
            </a:r>
            <a:r>
              <a:rPr lang="zh-CN" altLang="en-US" dirty="0" smtClean="0"/>
              <a:t>，导致某些服务器不响应</a:t>
            </a:r>
            <a:r>
              <a:rPr lang="en-US" altLang="zh-CN" dirty="0" smtClean="0"/>
              <a:t>304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考</a:t>
            </a:r>
            <a:r>
              <a:rPr lang="zh-CN" altLang="en-US" dirty="0" smtClean="0"/>
              <a:t>虑线上</a:t>
            </a:r>
            <a:r>
              <a:rPr lang="en-US" altLang="zh-CN" dirty="0" smtClean="0"/>
              <a:t>CDN</a:t>
            </a:r>
            <a:r>
              <a:rPr lang="zh-CN" altLang="en-US" dirty="0" smtClean="0"/>
              <a:t>、反向代理、负载均衡的策略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建议</a:t>
            </a:r>
            <a:r>
              <a:rPr lang="en-US" altLang="zh-CN" dirty="0" smtClean="0"/>
              <a:t>CDN</a:t>
            </a:r>
            <a:r>
              <a:rPr lang="zh-CN" altLang="en-US" dirty="0" smtClean="0"/>
              <a:t>等设施严格遵守</a:t>
            </a:r>
            <a:r>
              <a:rPr lang="en-US" altLang="zh-CN" dirty="0" smtClean="0"/>
              <a:t>HTTP/1.1</a:t>
            </a:r>
          </a:p>
          <a:p>
            <a:pPr marL="1485900" lvl="2" indent="-342900"/>
            <a:r>
              <a:rPr lang="zh-CN" altLang="en-US" dirty="0"/>
              <a:t>优</a:t>
            </a:r>
            <a:r>
              <a:rPr lang="zh-CN" altLang="en-US" dirty="0" smtClean="0"/>
              <a:t>先识别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存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头的情况下忽略</a:t>
            </a:r>
            <a:r>
              <a:rPr lang="en-US" altLang="zh-CN" dirty="0" smtClean="0"/>
              <a:t>Pragma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前</a:t>
            </a:r>
            <a:r>
              <a:rPr lang="zh-CN" altLang="en-US" dirty="0" smtClean="0"/>
              <a:t>端设施实现正确的前提下，使用</a:t>
            </a:r>
            <a:r>
              <a:rPr lang="en-US" altLang="zh-CN" dirty="0" smtClean="0">
                <a:solidFill>
                  <a:srgbClr val="0070C0"/>
                </a:solidFill>
              </a:rPr>
              <a:t>true</a:t>
            </a:r>
            <a:r>
              <a:rPr lang="zh-CN" altLang="en-US" dirty="0" smtClean="0"/>
              <a:t>作为参数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815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上线部署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做好向后兼容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用</a:t>
            </a:r>
            <a:r>
              <a:rPr lang="zh-CN" altLang="en-US" dirty="0" smtClean="0"/>
              <a:t>户</a:t>
            </a:r>
            <a:r>
              <a:rPr lang="zh-CN" altLang="en-US" dirty="0"/>
              <a:t>永</a:t>
            </a:r>
            <a:r>
              <a:rPr lang="zh-CN" altLang="en-US" dirty="0" smtClean="0"/>
              <a:t>远不会配合你更新自己的代码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cbjs.baidu.com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m.js / s.js / o.js</a:t>
            </a:r>
            <a:r>
              <a:rPr lang="zh-CN" altLang="en-US" dirty="0" smtClean="0"/>
              <a:t>是同一个文件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addSlot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enableAllSlots</a:t>
            </a:r>
            <a:r>
              <a:rPr lang="zh-CN" altLang="en-US" dirty="0" smtClean="0"/>
              <a:t>都是空函数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singleFillSlot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fillSlot</a:t>
            </a:r>
            <a:r>
              <a:rPr lang="zh-CN" altLang="en-US" dirty="0" smtClean="0"/>
              <a:t>是同一个函数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线上入口</a:t>
            </a:r>
            <a:r>
              <a:rPr lang="en-US" altLang="zh-CN" dirty="0" smtClean="0"/>
              <a:t>.js</a:t>
            </a:r>
            <a:r>
              <a:rPr lang="zh-CN" altLang="en-US" dirty="0" smtClean="0"/>
              <a:t>文件有缓存期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.js</a:t>
            </a:r>
            <a:r>
              <a:rPr lang="zh-CN" altLang="en-US" dirty="0" smtClean="0"/>
              <a:t>文件上线后不可能立刻生效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后端逻辑升级时特别注意是否可兼容缓存的部分逻辑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可选择前端上线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缓存失效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后端上线的步骤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使</a:t>
            </a:r>
            <a:r>
              <a:rPr lang="zh-CN" altLang="en-US" dirty="0" smtClean="0"/>
              <a:t>用灰度上线（抽样小流量）机制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0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做好线上监控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统计用户环境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Quirks</a:t>
            </a:r>
            <a:r>
              <a:rPr lang="zh-CN" altLang="en-US" dirty="0" smtClean="0"/>
              <a:t>模式比率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发现新的逻辑分支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提取域名的正则表达式覆盖是否全面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利于问题的排查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API</a:t>
            </a:r>
            <a:r>
              <a:rPr lang="zh-CN" altLang="en-US" dirty="0" smtClean="0"/>
              <a:t>函数是否有被拦截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实</a:t>
            </a:r>
            <a:r>
              <a:rPr lang="zh-CN" altLang="en-US" dirty="0" smtClean="0"/>
              <a:t>时</a:t>
            </a:r>
            <a:r>
              <a:rPr lang="zh-CN" altLang="en-US" dirty="0"/>
              <a:t>检</a:t>
            </a:r>
            <a:r>
              <a:rPr lang="zh-CN" altLang="en-US" dirty="0" smtClean="0"/>
              <a:t>测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发现问题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仅在问题存在时发送日志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尽可能打消用户对隐私窥探等的顾虑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28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代理线上文件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正向代理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Fiddler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Charles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MAC / Linux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WireShark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（底层拦截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/>
            <a:endParaRPr lang="en-US" altLang="zh-CN" dirty="0"/>
          </a:p>
          <a:p>
            <a:pPr marL="342900" indent="-342900"/>
            <a:r>
              <a:rPr lang="zh-CN" altLang="en-US" dirty="0" smtClean="0"/>
              <a:t>性</a:t>
            </a:r>
            <a:r>
              <a:rPr lang="zh-CN" altLang="en-US" dirty="0" smtClean="0"/>
              <a:t>能问题排查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dynaTrace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Firefox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Firebug(Console-Profile) / Developer Tool(Profiles)</a:t>
            </a:r>
          </a:p>
          <a:p>
            <a:pPr marL="342900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66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性能问题排查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dynaTrace</a:t>
            </a:r>
            <a:endParaRPr lang="zh-CN" altLang="en-US" dirty="0"/>
          </a:p>
        </p:txBody>
      </p:sp>
      <p:sp>
        <p:nvSpPr>
          <p:cNvPr id="4" name="AutoShape 2" descr="https://mail.google.com/mail/u/0/?ui=2&amp;ik=6a093879c6&amp;view=att&amp;th=1381ec8d854e939f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5" b="16748"/>
          <a:stretch/>
        </p:blipFill>
        <p:spPr bwMode="auto">
          <a:xfrm>
            <a:off x="755576" y="2276871"/>
            <a:ext cx="7560840" cy="381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题排查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性能问题排查 </a:t>
            </a:r>
            <a:r>
              <a:rPr lang="en-US" altLang="zh-CN" dirty="0" smtClean="0"/>
              <a:t>- </a:t>
            </a:r>
            <a:r>
              <a:rPr lang="en-US" altLang="zh-CN" dirty="0" err="1"/>
              <a:t>dynaTrace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0" b="39055"/>
          <a:stretch/>
        </p:blipFill>
        <p:spPr bwMode="auto">
          <a:xfrm>
            <a:off x="539552" y="2420888"/>
            <a:ext cx="78519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79698792"/>
              </p:ext>
            </p:extLst>
          </p:nvPr>
        </p:nvGraphicFramePr>
        <p:xfrm>
          <a:off x="323528" y="548680"/>
          <a:ext cx="828092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08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排查过程自动化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成熟、社区庞大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新版取消</a:t>
            </a:r>
            <a:r>
              <a:rPr lang="en-US" altLang="zh-CN" dirty="0" err="1" smtClean="0"/>
              <a:t>xvfb</a:t>
            </a:r>
            <a:r>
              <a:rPr lang="zh-CN" altLang="en-US" dirty="0" smtClean="0"/>
              <a:t>依赖，不支持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等插件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err="1" smtClean="0"/>
              <a:t>berserkJS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中文文档、技术支持近在眼前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新生事物，难免存在问题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Selenium</a:t>
            </a:r>
          </a:p>
          <a:p>
            <a:pPr marL="800100" lvl="1" indent="-342900"/>
            <a:r>
              <a:rPr lang="zh-CN" altLang="en-US" dirty="0" smtClean="0"/>
              <a:t>多浏览器支持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无法脱离浏览器独立执行，依赖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DONE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第三方功能使</a:t>
            </a:r>
            <a:r>
              <a:rPr lang="zh-CN" altLang="en-US" dirty="0" smtClean="0"/>
              <a:t>用过程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916832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&lt;meta&gt;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&lt;title&gt;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&lt;script&gt;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   // </a:t>
            </a:r>
            <a:r>
              <a:rPr lang="zh-CN" alt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引入第三方脚本</a:t>
            </a:r>
            <a:endParaRPr lang="zh-CN" altLang="en-US" sz="16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37150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&lt;header&gt;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&lt;div id=“page”&gt;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   &lt;p&gt;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   &lt;script&gt;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zh-CN" altLang="en-US" sz="1600" dirty="0" smtClean="0">
                <a:latin typeface="Consolas" pitchFamily="49" charset="0"/>
                <a:cs typeface="Consolas" pitchFamily="49" charset="0"/>
              </a:rPr>
              <a:t>调用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API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726922"/>
            <a:ext cx="19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静态脚本资源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4" y="4499828"/>
            <a:ext cx="18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内容检索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5045572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&lt;ins&gt;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   &lt;!--  </a:t>
            </a:r>
            <a:r>
              <a:rPr lang="zh-CN" alt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嵌</a:t>
            </a:r>
            <a:r>
              <a:rPr lang="zh-CN" alt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入内容</a:t>
            </a:r>
            <a:r>
              <a:rPr lang="zh-CN" alt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--&gt;</a:t>
            </a: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&lt;footer&gt;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5576" y="2222867"/>
            <a:ext cx="6192690" cy="1134125"/>
            <a:chOff x="755576" y="2222867"/>
            <a:chExt cx="6192690" cy="1134125"/>
          </a:xfrm>
        </p:grpSpPr>
        <p:pic>
          <p:nvPicPr>
            <p:cNvPr id="6" name="Picture 10" descr="dedicated, hosting, server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8" y="2222867"/>
              <a:ext cx="792088" cy="792088"/>
            </a:xfrm>
            <a:prstGeom prst="rect">
              <a:avLst/>
            </a:prstGeom>
            <a:noFill/>
          </p:spPr>
        </p:pic>
        <p:cxnSp>
          <p:nvCxnSpPr>
            <p:cNvPr id="7" name="Elbow Connector 6"/>
            <p:cNvCxnSpPr>
              <a:endCxn id="6" idx="1"/>
            </p:cNvCxnSpPr>
            <p:nvPr/>
          </p:nvCxnSpPr>
          <p:spPr>
            <a:xfrm flipV="1">
              <a:off x="755576" y="2618911"/>
              <a:ext cx="5400602" cy="5940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hape 13"/>
            <p:cNvCxnSpPr>
              <a:stCxn id="6" idx="0"/>
              <a:endCxn id="6" idx="3"/>
            </p:cNvCxnSpPr>
            <p:nvPr/>
          </p:nvCxnSpPr>
          <p:spPr>
            <a:xfrm rot="16200000" flipH="1">
              <a:off x="6552222" y="2222867"/>
              <a:ext cx="396044" cy="396044"/>
            </a:xfrm>
            <a:prstGeom prst="curvedConnector4">
              <a:avLst>
                <a:gd name="adj1" fmla="val -57721"/>
                <a:gd name="adj2" fmla="val 157721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2"/>
            </p:cNvCxnSpPr>
            <p:nvPr/>
          </p:nvCxnSpPr>
          <p:spPr>
            <a:xfrm>
              <a:off x="6552222" y="3014955"/>
              <a:ext cx="0" cy="2253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635896" y="3240271"/>
              <a:ext cx="291632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635896" y="3240271"/>
              <a:ext cx="0" cy="1167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755576" y="33569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55576" y="3933056"/>
            <a:ext cx="6192690" cy="1134125"/>
            <a:chOff x="755576" y="2222867"/>
            <a:chExt cx="6192690" cy="1134125"/>
          </a:xfrm>
        </p:grpSpPr>
        <p:pic>
          <p:nvPicPr>
            <p:cNvPr id="53" name="Picture 10" descr="dedicated, hosting, server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8" y="2222867"/>
              <a:ext cx="792088" cy="792088"/>
            </a:xfrm>
            <a:prstGeom prst="rect">
              <a:avLst/>
            </a:prstGeom>
            <a:noFill/>
          </p:spPr>
        </p:pic>
        <p:cxnSp>
          <p:nvCxnSpPr>
            <p:cNvPr id="54" name="Elbow Connector 53"/>
            <p:cNvCxnSpPr>
              <a:endCxn id="53" idx="1"/>
            </p:cNvCxnSpPr>
            <p:nvPr/>
          </p:nvCxnSpPr>
          <p:spPr>
            <a:xfrm flipV="1">
              <a:off x="755576" y="2618911"/>
              <a:ext cx="5400602" cy="5940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hape 13"/>
            <p:cNvCxnSpPr>
              <a:stCxn id="53" idx="0"/>
              <a:endCxn id="53" idx="3"/>
            </p:cNvCxnSpPr>
            <p:nvPr/>
          </p:nvCxnSpPr>
          <p:spPr>
            <a:xfrm rot="16200000" flipH="1">
              <a:off x="6552222" y="2222867"/>
              <a:ext cx="396044" cy="396044"/>
            </a:xfrm>
            <a:prstGeom prst="curvedConnector4">
              <a:avLst>
                <a:gd name="adj1" fmla="val -57721"/>
                <a:gd name="adj2" fmla="val 157721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3" idx="2"/>
            </p:cNvCxnSpPr>
            <p:nvPr/>
          </p:nvCxnSpPr>
          <p:spPr>
            <a:xfrm>
              <a:off x="6552222" y="3014955"/>
              <a:ext cx="0" cy="2253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635896" y="3240271"/>
              <a:ext cx="291632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635896" y="3240271"/>
              <a:ext cx="0" cy="1167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55576" y="33569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55576" y="5229200"/>
            <a:ext cx="6192690" cy="1134125"/>
            <a:chOff x="755576" y="2222867"/>
            <a:chExt cx="6192690" cy="1134125"/>
          </a:xfrm>
        </p:grpSpPr>
        <p:pic>
          <p:nvPicPr>
            <p:cNvPr id="61" name="Picture 10" descr="dedicated, hosting, server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8" y="2222867"/>
              <a:ext cx="792088" cy="792088"/>
            </a:xfrm>
            <a:prstGeom prst="rect">
              <a:avLst/>
            </a:prstGeom>
            <a:noFill/>
          </p:spPr>
        </p:pic>
        <p:cxnSp>
          <p:nvCxnSpPr>
            <p:cNvPr id="62" name="Elbow Connector 61"/>
            <p:cNvCxnSpPr>
              <a:endCxn id="61" idx="1"/>
            </p:cNvCxnSpPr>
            <p:nvPr/>
          </p:nvCxnSpPr>
          <p:spPr>
            <a:xfrm flipV="1">
              <a:off x="755576" y="2618911"/>
              <a:ext cx="5400602" cy="5940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hape 13"/>
            <p:cNvCxnSpPr>
              <a:stCxn id="61" idx="0"/>
              <a:endCxn id="61" idx="3"/>
            </p:cNvCxnSpPr>
            <p:nvPr/>
          </p:nvCxnSpPr>
          <p:spPr>
            <a:xfrm rot="16200000" flipH="1">
              <a:off x="6552222" y="2222867"/>
              <a:ext cx="396044" cy="396044"/>
            </a:xfrm>
            <a:prstGeom prst="curvedConnector4">
              <a:avLst>
                <a:gd name="adj1" fmla="val -57721"/>
                <a:gd name="adj2" fmla="val 157721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1" idx="2"/>
            </p:cNvCxnSpPr>
            <p:nvPr/>
          </p:nvCxnSpPr>
          <p:spPr>
            <a:xfrm>
              <a:off x="6552222" y="3014955"/>
              <a:ext cx="0" cy="2253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635896" y="3240271"/>
              <a:ext cx="291632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35896" y="3240271"/>
              <a:ext cx="0" cy="1167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55576" y="33569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4067944" y="5733256"/>
            <a:ext cx="18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日志上报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document.write</a:t>
            </a:r>
            <a:endParaRPr lang="en-US" altLang="zh-CN" dirty="0" smtClean="0"/>
          </a:p>
          <a:p>
            <a:r>
              <a:rPr lang="en-US" altLang="zh-CN" sz="1000" b="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 = ('https:' == </a:t>
            </a:r>
            <a:r>
              <a:rPr lang="en-US" altLang="zh-CN" sz="1000" b="0" dirty="0" err="1" smtClean="0">
                <a:latin typeface="Consolas" pitchFamily="49" charset="0"/>
                <a:cs typeface="Consolas" pitchFamily="49" charset="0"/>
              </a:rPr>
              <a:t>document.location.protocol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) ? 'https://' : 'http://';</a:t>
            </a:r>
          </a:p>
          <a:p>
            <a:r>
              <a:rPr lang="en-US" altLang="zh-CN" sz="1000" b="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('&lt;script </a:t>
            </a:r>
            <a:r>
              <a:rPr lang="en-US" altLang="zh-CN" sz="1000" b="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="protocol + 'www.tt.com/extern.js" </a:t>
            </a:r>
            <a:r>
              <a:rPr lang="en-US" altLang="zh-CN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charset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="utf-8"&gt;&lt;</a:t>
            </a:r>
            <a:r>
              <a:rPr lang="en-US" altLang="zh-CN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\/</a:t>
            </a:r>
            <a:r>
              <a:rPr lang="en-US" altLang="zh-CN" sz="1000" b="0" dirty="0" smtClean="0">
                <a:latin typeface="Consolas" pitchFamily="49" charset="0"/>
                <a:cs typeface="Consolas" pitchFamily="49" charset="0"/>
              </a:rPr>
              <a:t>script&gt;');</a:t>
            </a:r>
            <a:endParaRPr lang="en-US" altLang="zh-CN" b="0" dirty="0"/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</a:t>
            </a:r>
            <a:r>
              <a:rPr lang="zh-CN" altLang="en-US" dirty="0" smtClean="0"/>
              <a:t>要使用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//www.tt.com/extern.js</a:t>
            </a:r>
            <a:r>
              <a:rPr lang="zh-CN" altLang="en-US" dirty="0" smtClean="0"/>
              <a:t>的形式，严格加上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zh-CN" altLang="en-US" dirty="0" smtClean="0"/>
              <a:t>或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https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file://</a:t>
            </a:r>
            <a:r>
              <a:rPr lang="zh-CN" altLang="en-US" dirty="0" smtClean="0"/>
              <a:t>协议下本地调试会出现问题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严</a:t>
            </a:r>
            <a:r>
              <a:rPr lang="zh-CN" altLang="en-US" dirty="0" smtClean="0"/>
              <a:t>格加上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charset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无</a:t>
            </a:r>
            <a:r>
              <a:rPr lang="zh-CN" altLang="en-US" dirty="0" smtClean="0"/>
              <a:t>法保证目标页面的编码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zh-CN" altLang="en-US" dirty="0" smtClean="0"/>
              <a:t>转义为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&lt;\/script&gt;</a:t>
            </a:r>
          </a:p>
          <a:p>
            <a:pPr marL="800100" lvl="1" indent="-342900"/>
            <a:r>
              <a:rPr lang="zh-CN" altLang="en-US" dirty="0" smtClean="0"/>
              <a:t>不需要使用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'&lt;/</a:t>
            </a:r>
            <a:r>
              <a:rPr lang="en-US" altLang="zh-CN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scr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altLang="zh-CN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ipt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&gt;'</a:t>
            </a:r>
          </a:p>
        </p:txBody>
      </p:sp>
    </p:spTree>
    <p:extLst>
      <p:ext uri="{BB962C8B-B14F-4D97-AF65-F5344CB8AC3E}">
        <p14:creationId xmlns:p14="http://schemas.microsoft.com/office/powerpoint/2010/main" val="40724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引入脚本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异步引入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script =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('script');</a:t>
            </a:r>
          </a:p>
          <a:p>
            <a:r>
              <a:rPr lang="en-US" altLang="zh-CN" sz="1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script.type</a:t>
            </a:r>
            <a:r>
              <a:rPr lang="en-US" altLang="zh-CN" sz="10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'text/</a:t>
            </a:r>
            <a:r>
              <a:rPr lang="en-US" altLang="zh-CN" sz="1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altLang="zh-CN" sz="10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altLang="zh-CN" sz="1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script.async</a:t>
            </a:r>
            <a:r>
              <a:rPr lang="en-US" altLang="zh-CN" sz="10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script.src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插入</a:t>
            </a:r>
            <a:r>
              <a:rPr lang="en-US" altLang="zh-CN" sz="1000" b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sz="1000" b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元素</a:t>
            </a:r>
            <a:endParaRPr lang="en-US" altLang="zh-CN" sz="1000" b="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确保这段脚本可以异步执行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不需要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默认为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text/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javascript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不需要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编</a:t>
            </a:r>
            <a:r>
              <a:rPr lang="zh-CN" altLang="en-US" dirty="0" smtClean="0"/>
              <a:t>程创建的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zh-CN" altLang="en-US" dirty="0" smtClean="0"/>
              <a:t>元素必定是异步的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Arial Black"/>
        <a:ea typeface="微软雅黑"/>
        <a:cs typeface=""/>
      </a:majorFont>
      <a:minorFont>
        <a:latin typeface="Consolas"/>
        <a:ea typeface="黑体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1554</TotalTime>
  <Words>5077</Words>
  <Application>Microsoft Office PowerPoint</Application>
  <PresentationFormat>On-screen Show (4:3)</PresentationFormat>
  <Paragraphs>721</Paragraphs>
  <Slides>61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Essential</vt:lpstr>
      <vt:lpstr>Autumn</vt:lpstr>
      <vt:lpstr>第三方内容开发最佳实践</vt:lpstr>
      <vt:lpstr>讲师介绍</vt:lpstr>
      <vt:lpstr>PowerPoint Presentation</vt:lpstr>
      <vt:lpstr>PowerPoint Presentation</vt:lpstr>
      <vt:lpstr>PowerPoint Presentation</vt:lpstr>
      <vt:lpstr>PowerPoint Presentation</vt:lpstr>
      <vt:lpstr>第三方功能使用过程</vt:lpstr>
      <vt:lpstr>引入脚本</vt:lpstr>
      <vt:lpstr>引入脚本</vt:lpstr>
      <vt:lpstr>引入脚本</vt:lpstr>
      <vt:lpstr>引入脚本</vt:lpstr>
      <vt:lpstr>引入脚本</vt:lpstr>
      <vt:lpstr>引入脚本</vt:lpstr>
      <vt:lpstr>引入脚本</vt:lpstr>
      <vt:lpstr>嵌入内容</vt:lpstr>
      <vt:lpstr>嵌入内容</vt:lpstr>
      <vt:lpstr>嵌入内容</vt:lpstr>
      <vt:lpstr>嵌入内容</vt:lpstr>
      <vt:lpstr>嵌入内容</vt:lpstr>
      <vt:lpstr>document.write</vt:lpstr>
      <vt:lpstr>document.write</vt:lpstr>
      <vt:lpstr>document.write</vt:lpstr>
      <vt:lpstr>document.write</vt:lpstr>
      <vt:lpstr>&lt;iframe&gt;</vt:lpstr>
      <vt:lpstr>&lt;iframe&gt;</vt:lpstr>
      <vt:lpstr>&lt;iframe&gt;</vt:lpstr>
      <vt:lpstr>&lt;iframe&gt;</vt:lpstr>
      <vt:lpstr>&lt;iframe&gt;</vt:lpstr>
      <vt:lpstr>&lt;iframe&gt;</vt:lpstr>
      <vt:lpstr>Flash</vt:lpstr>
      <vt:lpstr>FLASH</vt:lpstr>
      <vt:lpstr>Flash</vt:lpstr>
      <vt:lpstr>日志上报</vt:lpstr>
      <vt:lpstr>日志上报</vt:lpstr>
      <vt:lpstr>日志上报</vt:lpstr>
      <vt:lpstr>日志上报</vt:lpstr>
      <vt:lpstr>日志上报</vt:lpstr>
      <vt:lpstr>日志上报</vt:lpstr>
      <vt:lpstr>日志上报</vt:lpstr>
      <vt:lpstr>第三方Cookie</vt:lpstr>
      <vt:lpstr>GZIP问题</vt:lpstr>
      <vt:lpstr>点击监控问题</vt:lpstr>
      <vt:lpstr>特性检测</vt:lpstr>
      <vt:lpstr>特性检测</vt:lpstr>
      <vt:lpstr>其他细节</vt:lpstr>
      <vt:lpstr>开发相关</vt:lpstr>
      <vt:lpstr>开发相关</vt:lpstr>
      <vt:lpstr>开发相关</vt:lpstr>
      <vt:lpstr>开发相关</vt:lpstr>
      <vt:lpstr>开发相关</vt:lpstr>
      <vt:lpstr>开发相关</vt:lpstr>
      <vt:lpstr>上线部署</vt:lpstr>
      <vt:lpstr>上线部署</vt:lpstr>
      <vt:lpstr>上线部署</vt:lpstr>
      <vt:lpstr>上线部署</vt:lpstr>
      <vt:lpstr>上线部署</vt:lpstr>
      <vt:lpstr>问题排查</vt:lpstr>
      <vt:lpstr>问题排查</vt:lpstr>
      <vt:lpstr>问题排查</vt:lpstr>
      <vt:lpstr>问题排查</vt:lpstr>
      <vt:lpstr>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第三方内容开发最佳实践</dc:title>
  <dc:creator>GrayZhang</dc:creator>
  <cp:lastModifiedBy>GrayZhang</cp:lastModifiedBy>
  <cp:revision>806</cp:revision>
  <dcterms:created xsi:type="dcterms:W3CDTF">2012-06-25T02:35:52Z</dcterms:created>
  <dcterms:modified xsi:type="dcterms:W3CDTF">2012-06-29T10:46:55Z</dcterms:modified>
</cp:coreProperties>
</file>