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7"/>
  </p:notes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6" r:id="rId18"/>
    <p:sldId id="277" r:id="rId19"/>
    <p:sldId id="279" r:id="rId20"/>
    <p:sldId id="278" r:id="rId21"/>
    <p:sldId id="282" r:id="rId22"/>
    <p:sldId id="280" r:id="rId23"/>
    <p:sldId id="281" r:id="rId24"/>
    <p:sldId id="283" r:id="rId25"/>
    <p:sldId id="284" r:id="rId26"/>
    <p:sldId id="285" r:id="rId27"/>
    <p:sldId id="287" r:id="rId28"/>
    <p:sldId id="286" r:id="rId29"/>
    <p:sldId id="288" r:id="rId30"/>
    <p:sldId id="289" r:id="rId31"/>
    <p:sldId id="290" r:id="rId32"/>
    <p:sldId id="291" r:id="rId33"/>
    <p:sldId id="292" r:id="rId34"/>
    <p:sldId id="293" r:id="rId35"/>
    <p:sldId id="257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09" autoAdjust="0"/>
    <p:restoredTop sz="94660"/>
  </p:normalViewPr>
  <p:slideViewPr>
    <p:cSldViewPr>
      <p:cViewPr varScale="1">
        <p:scale>
          <a:sx n="96" d="100"/>
          <a:sy n="96" d="100"/>
        </p:scale>
        <p:origin x="-10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ED393C-8801-40A8-978F-D46B6051BDAA}" type="datetimeFigureOut">
              <a:rPr lang="zh-CN" altLang="en-US" smtClean="0"/>
              <a:t>2013/4/8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4AAD1-FBDE-4451-A608-DF97A98223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464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4AAD1-FBDE-4451-A608-DF97A982233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048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4AAD1-FBDE-4451-A608-DF97A982233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677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4AAD1-FBDE-4451-A608-DF97A982233D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677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2013/4/8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30820CF-B880-4189-942D-D702A7CBA730}" type="datetimeFigureOut">
              <a:rPr lang="zh-CN" altLang="en-US" smtClean="0"/>
              <a:t>2013/4/8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go-wiki/" TargetMode="External"/><Relationship Id="rId2" Type="http://schemas.openxmlformats.org/officeDocument/2006/relationships/hyperlink" Target="http://www.oschina.net/translate/go-at-google-language-design-in-the-service-of-software-engineering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go-lang.cat-v.org/library-bindings" TargetMode="External"/><Relationship Id="rId4" Type="http://schemas.openxmlformats.org/officeDocument/2006/relationships/hyperlink" Target="http://godoc.org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/lv?key=0AqIvOG5Y0CJ6dFFJV0JwSm1kbEtEdmg5Nk1uZndzakE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studygolang.com/" TargetMode="External"/><Relationship Id="rId2" Type="http://schemas.openxmlformats.org/officeDocument/2006/relationships/hyperlink" Target="http://mygolang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go/downloads/list" TargetMode="External"/><Relationship Id="rId2" Type="http://schemas.openxmlformats.org/officeDocument/2006/relationships/hyperlink" Target="https://github.com/astaxie/build-web-application-with-golang/blob/master/ebook/01.1.md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taxie/godoc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blimetext.com/" TargetMode="External"/><Relationship Id="rId2" Type="http://schemas.openxmlformats.org/officeDocument/2006/relationships/hyperlink" Target="https://github.com/astaxie/build-web-application-with-golang/blob/master/ebook/01.4.md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lucifr.com/2011/08/31/sublime-text-2-tricks-and-tips/" TargetMode="External"/><Relationship Id="rId4" Type="http://schemas.openxmlformats.org/officeDocument/2006/relationships/hyperlink" Target="http://my.oschina.net/Obahua/blog/110767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819166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是一门 </a:t>
            </a:r>
            <a:r>
              <a:rPr lang="zh-CN" altLang="en-US" sz="20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并发支持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0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垃圾回收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zh-CN" altLang="en-US" sz="20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编译型 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系统编程语言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，旨在创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造一门具有在静态编译语言的 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高性能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和动态语言的 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高效开发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之间拥有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良好平衡点的一门编程语言。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的主要特点有哪些？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类型安全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zh-CN" altLang="en-US" sz="20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内存安全</a:t>
            </a:r>
            <a:endParaRPr lang="en-US" altLang="zh-CN" sz="20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以非常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直观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极低代价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的方案实现 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高并发</a:t>
            </a:r>
            <a:endParaRPr lang="en-US" altLang="zh-CN" sz="20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高效的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垃圾回收机制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快速编译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（同时解决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语言中头文件太多的问题）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为多核计算机提供性能提升的方案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UTF-8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编码支持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566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6712287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内置关键字（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25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个均为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小写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break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default          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func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 interface        select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case          defer              go           map              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struct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chan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   else               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goto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package        switch</a:t>
            </a:r>
          </a:p>
          <a:p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const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fallthrough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if             range             type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continue   for                  import    return            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注释方法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：单行注释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/* */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：多行注释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818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74981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程序的一般结构：</a:t>
            </a:r>
            <a:r>
              <a:rPr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basic_structure.go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程序是通过 </a:t>
            </a:r>
            <a:r>
              <a:rPr lang="en-US" altLang="zh-CN" sz="20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package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来组织的（与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类似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只有 </a:t>
            </a:r>
            <a:r>
              <a:rPr lang="en-US" altLang="zh-CN" sz="20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package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名称为 </a:t>
            </a:r>
            <a:r>
              <a:rPr lang="en-US" altLang="zh-CN" sz="20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的包可以包含 </a:t>
            </a:r>
            <a:r>
              <a:rPr lang="en-US" altLang="zh-CN" sz="20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main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个可执行程序 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有且仅有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一个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main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包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通过 </a:t>
            </a:r>
            <a:r>
              <a:rPr lang="en-US" altLang="zh-CN" sz="20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import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关键字来导入其它非 </a:t>
            </a:r>
            <a:r>
              <a:rPr lang="en-US" altLang="zh-CN" sz="20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包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通过 </a:t>
            </a:r>
            <a:r>
              <a:rPr lang="en-US" altLang="zh-CN" sz="2000" b="1" dirty="0" err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const</a:t>
            </a:r>
            <a:r>
              <a:rPr lang="en-US" altLang="zh-CN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关键字来进行常量的定义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通过在函数体外部使用 </a:t>
            </a:r>
            <a:r>
              <a:rPr lang="en-US" altLang="zh-CN" sz="2000" b="1" dirty="0" err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关键字来进行全局变量的声明与赋值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通过 </a:t>
            </a:r>
            <a:r>
              <a:rPr lang="en-US" altLang="zh-CN" sz="20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type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关键字来进行结构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b="1" dirty="0" err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struct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或接口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interface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的声明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通过 </a:t>
            </a:r>
            <a:r>
              <a:rPr lang="en-US" altLang="zh-CN" sz="2000" b="1" dirty="0" err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func</a:t>
            </a:r>
            <a:r>
              <a:rPr lang="en-US" altLang="zh-CN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关键字来进行函数的声明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063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2991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导入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package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的格式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5" y="2392681"/>
            <a:ext cx="1512167" cy="96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燕尾形箭头 4"/>
          <p:cNvSpPr/>
          <p:nvPr/>
        </p:nvSpPr>
        <p:spPr>
          <a:xfrm>
            <a:off x="3818557" y="2708920"/>
            <a:ext cx="1368152" cy="57606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708" y="2264451"/>
            <a:ext cx="1356596" cy="1224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5576380"/>
            <a:ext cx="2875037" cy="308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40319" y="4149080"/>
            <a:ext cx="71320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 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导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入包之后，就可以使用格式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PackageName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&gt;.&lt;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FuncName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来对包中的函数进行调用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如果导入包之后 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未调用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其中的</a:t>
            </a:r>
            <a:r>
              <a:rPr lang="zh-CN" altLang="en-US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或者</a:t>
            </a:r>
            <a:r>
              <a:rPr lang="zh-CN" altLang="en-US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类型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将会报出编译错误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461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8225329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package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别名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当使用第三方包时，包名可能会非常接近或者相同，此时就可以使用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别名来进行区别和调用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省略调用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不建议使用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，易混淆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可以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和别名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同时使用</a:t>
            </a:r>
            <a:endParaRPr lang="en-US" altLang="zh-CN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212976"/>
            <a:ext cx="1249175" cy="693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燕尾形箭头 9"/>
          <p:cNvSpPr/>
          <p:nvPr/>
        </p:nvSpPr>
        <p:spPr>
          <a:xfrm>
            <a:off x="3491880" y="3271938"/>
            <a:ext cx="1368152" cy="57606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313728"/>
            <a:ext cx="2675383" cy="492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337" y="4499996"/>
            <a:ext cx="2897898" cy="1665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056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803777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可见性规则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语言中，使用 </a:t>
            </a:r>
            <a:r>
              <a:rPr lang="zh-CN" altLang="en-US" sz="20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大小写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来决定该 常量、变量、类型、接口、结构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或函数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是否可以被外部包所调用：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根据约定，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函数名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首字母 </a:t>
            </a:r>
            <a:r>
              <a:rPr lang="zh-CN" altLang="en-US" sz="20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小写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即为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private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414" y="5085184"/>
            <a:ext cx="4176464" cy="620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026" y="3356993"/>
            <a:ext cx="3672407" cy="802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65390" y="4461693"/>
            <a:ext cx="422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函数名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首字母 </a:t>
            </a:r>
            <a:r>
              <a:rPr lang="zh-CN" altLang="en-US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大写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即为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public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281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804419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课堂作业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既然导入多个包时可以进行简写，那么声明多个 常量、全局变量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或一般类型（非接口、非结构）是否也可以用同样的方法呢？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请动手验证。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077072"/>
            <a:ext cx="1679353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073137"/>
            <a:ext cx="2057913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077072"/>
            <a:ext cx="1702562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602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594585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基本类型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布尔型：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bool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-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长度：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字节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取值范围：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true, false</a:t>
            </a: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注意事项：不可以用数字代表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false</a:t>
            </a: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整型：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uint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根据运行平台可能为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位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位整型：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int8/uint8</a:t>
            </a: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长度：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字节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取值范围：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-128~127/0~255</a:t>
            </a: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字节型：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byte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uint8</a:t>
            </a:r>
            <a:r>
              <a:rPr lang="zh-CN" altLang="en-US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别名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945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629851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基本类型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位整型：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int16/uint16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-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长度：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字节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取值范围：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-32768~32767/0~65535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位整型：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int32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rune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uint32</a:t>
            </a: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-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长度：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字节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-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取值范围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-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2^32/2~2^32/2-1/0~2^32-1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整型：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int64/uint64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-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长度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字节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-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取值范围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-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2^64/2~2^64/2-1/0~2^64-1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浮点型：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float32/float64</a:t>
            </a: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长度：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4/8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字节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小数位：精确到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7/15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小数位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409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5865708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基本类型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复数：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complex64/complex128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-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长度：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8/16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字节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足够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保存指针的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32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位或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64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整数型：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uintptr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其它值类型：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 array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struct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string</a:t>
            </a: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引用类型：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 slice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chan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接口类型：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inteface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函数类型：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func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83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80602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类型零值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零值并不等于空值，而是当变量被声明为某种类型后的默认值，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通常情况下值类型的默认值为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bool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空字符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串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357301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类型别名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340070"/>
            <a:ext cx="1800200" cy="1067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燕尾形箭头 6"/>
          <p:cNvSpPr/>
          <p:nvPr/>
        </p:nvSpPr>
        <p:spPr>
          <a:xfrm>
            <a:off x="3851920" y="4585668"/>
            <a:ext cx="1368152" cy="57606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404" y="4638225"/>
            <a:ext cx="1592916" cy="470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024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8278292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存在的价值是什么？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hlinkClick r:id="rId2"/>
              </a:rPr>
              <a:t>Go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hlinkClick r:id="rId2"/>
              </a:rPr>
              <a:t>在谷歌：以软件工程为目的的语言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hlinkClick r:id="rId2"/>
              </a:rPr>
              <a:t>设计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是记事本编程吗？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包括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VIM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IDEA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Sublime Text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Eclipse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等众多知名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IDE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均已支持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目前有多少实际应用和资源？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全球最大视频网站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Youtube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（谷歌）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七牛云储存以及旗下网盘服务（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盘）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爱好者开发的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论坛及博客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已用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开发服务端的著名企业：谷歌、盛大、七牛、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360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其它海量开源项目：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hlinkClick r:id="rId3"/>
              </a:rPr>
              <a:t>go-wiki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hlinkClick r:id="rId4"/>
              </a:rPr>
              <a:t>GoDoc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hlinkClick r:id="rId5"/>
              </a:rPr>
              <a:t>Go Language Resources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428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19761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单个变量的声明与赋值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变量的声明格式：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变量名称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变量类型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&gt;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变量的赋值格式：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变量名称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= &lt;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声明的同时赋值：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&lt;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变量名称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[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变量类型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]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&gt;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654801"/>
            <a:ext cx="3972319" cy="1862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910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1190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多个变量的声明与赋值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全局变量的声明可使用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()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的方式进行简写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全局变量的声明不可以省略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，但可使用并行方式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所有变量都可以使用类型推断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局部变量不可以使用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()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的方式简写，只能使用并行方式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538" y="3861048"/>
            <a:ext cx="2592289" cy="194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136392"/>
            <a:ext cx="3063357" cy="139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936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639655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变量的类型转换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中不存在隐式转换，所有类型转换必须显式声明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转换只能发生在两种相互兼容的类型之间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类型转换的格式：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alueA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&gt; [:]= &lt;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TypeOfValueA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&gt;(&lt;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ValueB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&gt;)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011555"/>
            <a:ext cx="3297596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965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66864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课堂作业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请尝试运行以下代码，看会发生什么，并思考为什么。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9" y="2852936"/>
            <a:ext cx="1656183" cy="96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1560" y="4501569"/>
            <a:ext cx="79239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tring()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表示将数据转换成文本格式，因为计算机中存储的任何东西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本质上都是数字，因此此函数自然地认为我们需要的是用数字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65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表示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的文本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574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463460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常量的定义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常量的值在编译时就已经确定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常量的定义格式与变量基本相同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等号右侧必须是常量或者常量表达式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常量表达式中的函数必须是内置函数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730124"/>
            <a:ext cx="3672408" cy="2219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769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96884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常量的初始化规则与枚举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在定义常量组时，如果不提供初始值，则表示将使用上行的表达式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使用相同的表达式不代表具有相同的值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ota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是常量的计数器，从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开始，组中每定义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个常量自动递增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通过初始化规则与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iota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可以达到枚举的效果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每遇到一个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const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关键字，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iota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就会重置为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0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149080"/>
            <a:ext cx="1645897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149080"/>
            <a:ext cx="2592288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712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6797054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运算符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中的运算符均是从左至右结合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优先级（从高到低）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^      !                                         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（一元运算符）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*       /    %    &lt;&lt;    &gt;&gt;    &amp;      &amp;^</a:t>
            </a: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+      -     |      ^                          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（二元运算符）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==   !=   &lt;    &lt;=    &gt;=    &gt;</a:t>
            </a: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&lt;-                                        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（专门用于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channel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&amp;&amp;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||</a:t>
            </a:r>
          </a:p>
        </p:txBody>
      </p:sp>
    </p:spTree>
    <p:extLst>
      <p:ext uri="{BB962C8B-B14F-4D97-AF65-F5344CB8AC3E}">
        <p14:creationId xmlns:p14="http://schemas.microsoft.com/office/powerpoint/2010/main" val="157101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5376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课堂作业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请尝试结合常量的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iota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&lt;&lt;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运算符实现计算机储存单位的枚举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429000"/>
            <a:ext cx="2549165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573016"/>
            <a:ext cx="2069836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80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946278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指针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 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虽然保留了指针，但与其它编程语言不同的是，在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当中不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支持指针运算以及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”-&gt;”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运算符，而直接采用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”.”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选择符来操作指针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目标对象的成员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操作符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”&amp;”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取变量地址，使用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通过指针间接访问目标对象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默认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值为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nil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而非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NULL</a:t>
            </a: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递增递减语句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当中，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++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与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是作为语句而并不是作为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表达式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408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09360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判断语句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if</a:t>
            </a: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条件表达式没有括号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支持一个初始化表达式（可以是并行方式）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左大括号必须和条件语句或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else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在同一行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支持单行模式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初始化语句中的变量为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block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级别，同时隐藏外部同名变量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1.0.3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版本中的编译器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BUG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576" y="4468713"/>
            <a:ext cx="26955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914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8156400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发展成熟了吗？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作为一门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2009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年才正式发布的编程语言，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是非常年轻的，因此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不能称为一门成熟的编程语言，但开发社区每天都在不断更新其核心代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码，给我们这些爱好者给予了很大的学习和开发动力。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的爱好者多吗？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Google Group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为主的邮件列表每天都会更新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至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帖，国内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爱好者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QQ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群和论坛每天也在进行大量的讨论，因此可以说目前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爱好者群体是足够壮大。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hlinkClick r:id="rId2"/>
              </a:rPr>
              <a:t>Golang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hlinkClick r:id="rId2"/>
              </a:rPr>
              <a:t>相关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hlinkClick r:id="rId2"/>
              </a:rPr>
              <a:t>QQ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hlinkClick r:id="rId2"/>
              </a:rPr>
              <a:t>群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726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45588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循环语句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for</a:t>
            </a: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只有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一个循环语句关键字，但支持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种形式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初始化和步进表达式可以是多个值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条件语句每次循环都会被重新检查，因此不建议在条件语句中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使用函数，尽量提前计算好条件并以变量或常量代替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左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大括号必须和条件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语句在同一行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149080"/>
            <a:ext cx="1547952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379132"/>
            <a:ext cx="1472615" cy="126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854" y="4434215"/>
            <a:ext cx="2242148" cy="1157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404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19940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选择语句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switch</a:t>
            </a: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可以使用任何类型或表达式作为条件语句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需要写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break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，一旦条件符合自动终止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希望继续执行下一个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case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，需使用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fallthrough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语句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支持一个初始化表达式（可以是并行方式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），右侧需跟分号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左大括号必须和条件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语句在同一行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175884"/>
            <a:ext cx="2280964" cy="1845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175884"/>
            <a:ext cx="2074775" cy="1845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812" y="4183389"/>
            <a:ext cx="2410089" cy="1693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212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70544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跳转语句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oto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 break, continue</a:t>
            </a: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三个语法都可以配合标签使用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标签名区分大小写，若不使用会造成编译错误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Break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continue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配合标签可用于多层循环的跳出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Goto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是调整执行位置，与其它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个语句配合标签的结果并不相同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861048"/>
            <a:ext cx="2831817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085794"/>
            <a:ext cx="2448272" cy="1613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514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5804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课堂作业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将下图中的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continue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替换成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goto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，程序运行的结果还一样吗？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请尝试并思考为什么。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628" y="3284984"/>
            <a:ext cx="2448272" cy="1613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3177628" y="5301208"/>
            <a:ext cx="2351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Goto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是调整执行位置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080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96884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数组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Array</a:t>
            </a: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定义数组的格式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&lt;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varName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&gt; [n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]&lt;type&gt;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n&gt;=0</a:t>
            </a: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数组长度也是类型的一部分，因此具有不同长度的数组为不同类型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注意区分指向数组的指针和指针数组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数组在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中为值类型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数组之间可以使用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==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!=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进行比较，但不可以使用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可以使用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来创建数组，此方法返回一个指向数组的指针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支持多维数组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语言版冒泡排序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227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59832" y="332656"/>
            <a:ext cx="3178696" cy="105152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相关资源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700807"/>
            <a:ext cx="65260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Go Web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编程交流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QQ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群：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259316004</a:t>
            </a: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语言学习交流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论坛：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hlinkClick r:id="rId2"/>
              </a:rPr>
              <a:t>http://mygolang.com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语言学习园地：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hlinkClick r:id="rId3"/>
              </a:rPr>
              <a:t>http://studygolang.com/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http://ww4.sinaimg.cn/bmiddle/bf670632gw1e2w1minmytj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347813"/>
            <a:ext cx="2457450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49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496834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语言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源码安装：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hlinkClick r:id="rId2"/>
              </a:rPr>
              <a:t>参考链接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标准包安装：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hlinkClick r:id="rId3"/>
              </a:rPr>
              <a:t>下载地址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第三方工具安装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环境变量与工作目录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根据约定，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GOPATH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下需要建立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个目录：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bin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（存放编译后生成的可执行文件）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pkg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（存放编译后生成的包文件）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（存放项目源码）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581826"/>
            <a:ext cx="4391496" cy="2711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937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6386685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命令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在命令行或终端输入</a:t>
            </a:r>
            <a:r>
              <a:rPr lang="en-US" altLang="zh-CN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即可查看所有支持的命令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常用命令简介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 get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：获取远程包（需 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提前安装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hg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 run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：直接运行程序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 build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：测试编译，检查是否有编译错误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fmt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：格式化源码（部分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IDE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在保存时自动调用）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 install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：编译包文件并编译整个程序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o test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：运行测试文件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 doc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：查看文档（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hlinkClick r:id="rId2"/>
              </a:rPr>
              <a:t>CHM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hlinkClick r:id="rId2"/>
              </a:rPr>
              <a:t>手册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363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程序的整体结构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690688"/>
            <a:ext cx="3473839" cy="440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807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643958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开发工具安装及配置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本套教程主要使用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Sublime Text</a:t>
            </a: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其它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IDE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安装方案：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hlinkClick r:id="rId2"/>
              </a:rPr>
              <a:t>参考链接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Sublime Text</a:t>
            </a: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下载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Sublime Text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hlinkClick r:id="rId3"/>
              </a:rPr>
              <a:t>官方网站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gosublime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（破解版可能无法安装）：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hlinkClick r:id="rId4"/>
              </a:rPr>
              <a:t>安装指令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hlinkClick r:id="rId5"/>
              </a:rPr>
              <a:t>Sublime Text 2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hlinkClick r:id="rId5"/>
              </a:rPr>
              <a:t>入门及技巧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805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3317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语言版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”Hello world!”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132856"/>
            <a:ext cx="4392488" cy="193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1560" y="4354151"/>
            <a:ext cx="1999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输出：</a:t>
            </a:r>
            <a:r>
              <a:rPr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hello.go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3" y="5001298"/>
            <a:ext cx="4536504" cy="49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538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96884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课堂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笔记的使用方法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课程大纲给出了知识点讲解的时间点，方便快速定位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补充说明在教程录制完成后根据反馈进行修正或补充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相关链接给出了课件中所有用到的链接，方便在看视频的同时打开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43200"/>
            <a:ext cx="3024336" cy="1707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004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995</TotalTime>
  <Words>2051</Words>
  <Application>Microsoft Office PowerPoint</Application>
  <PresentationFormat>全屏显示(4:3)</PresentationFormat>
  <Paragraphs>378</Paragraphs>
  <Slides>35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主管人员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相关资源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Go编程基础</dc:title>
  <dc:creator>Unknown</dc:creator>
  <cp:lastModifiedBy>Unknown</cp:lastModifiedBy>
  <cp:revision>198</cp:revision>
  <dcterms:created xsi:type="dcterms:W3CDTF">2013-03-20T22:44:52Z</dcterms:created>
  <dcterms:modified xsi:type="dcterms:W3CDTF">2013-04-08T21:07:46Z</dcterms:modified>
</cp:coreProperties>
</file>