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4" r:id="rId3"/>
    <p:sldId id="285" r:id="rId4"/>
    <p:sldId id="286" r:id="rId5"/>
    <p:sldId id="287" r:id="rId6"/>
    <p:sldId id="288" r:id="rId7"/>
    <p:sldId id="258" r:id="rId8"/>
    <p:sldId id="289" r:id="rId9"/>
    <p:sldId id="259" r:id="rId10"/>
    <p:sldId id="261" r:id="rId11"/>
    <p:sldId id="262" r:id="rId12"/>
    <p:sldId id="272" r:id="rId13"/>
    <p:sldId id="268" r:id="rId14"/>
    <p:sldId id="270" r:id="rId15"/>
    <p:sldId id="273" r:id="rId16"/>
    <p:sldId id="274" r:id="rId17"/>
    <p:sldId id="263" r:id="rId18"/>
    <p:sldId id="265" r:id="rId19"/>
    <p:sldId id="264" r:id="rId20"/>
    <p:sldId id="266" r:id="rId21"/>
    <p:sldId id="275" r:id="rId22"/>
    <p:sldId id="276" r:id="rId23"/>
    <p:sldId id="278" r:id="rId24"/>
    <p:sldId id="282" r:id="rId25"/>
    <p:sldId id="279" r:id="rId26"/>
    <p:sldId id="280" r:id="rId27"/>
    <p:sldId id="269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>
      <p:cViewPr varScale="1">
        <p:scale>
          <a:sx n="66" d="100"/>
          <a:sy n="66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381944725682251"/>
          <c:y val="0.13593172592556366"/>
          <c:w val="0.63309088384525047"/>
          <c:h val="0.77542661515136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10万次读取时间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PHP</c:v>
                </c:pt>
                <c:pt idx="1">
                  <c:v>ngx_lua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126480</c:v>
                </c:pt>
                <c:pt idx="1">
                  <c:v>473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01137408"/>
        <c:axId val="299388288"/>
      </c:barChart>
      <c:catAx>
        <c:axId val="301137408"/>
        <c:scaling>
          <c:orientation val="minMax"/>
        </c:scaling>
        <c:delete val="0"/>
        <c:axPos val="b"/>
        <c:majorTickMark val="out"/>
        <c:minorTickMark val="none"/>
        <c:tickLblPos val="nextTo"/>
        <c:crossAx val="299388288"/>
        <c:crosses val="autoZero"/>
        <c:auto val="1"/>
        <c:lblAlgn val="ctr"/>
        <c:lblOffset val="100"/>
        <c:noMultiLvlLbl val="0"/>
      </c:catAx>
      <c:valAx>
        <c:axId val="299388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1137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0.46667</cdr:x>
      <cdr:y>0.46964</cdr:y>
    </cdr:from>
    <cdr:to>
      <cdr:x>0.57248</cdr:x>
      <cdr:y>0.64852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33143" y="240067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0.74163</cdr:x>
      <cdr:y>0.3196</cdr:y>
    </cdr:from>
    <cdr:to>
      <cdr:x>0.84743</cdr:x>
      <cdr:y>0.49849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409407" y="163373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736AE-5AAE-4366-B3E0-6896C2589D31}" type="datetimeFigureOut">
              <a:rPr lang="zh-CN" altLang="en-US" smtClean="0"/>
              <a:t>2012/2/20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0DE9D-9DB6-46E8-BF44-C4116EF8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3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0DE9D-9DB6-46E8-BF44-C4116EF87C5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5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7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115888"/>
            <a:ext cx="2198687" cy="6215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663" y="115888"/>
            <a:ext cx="6448425" cy="6215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302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219200"/>
            <a:ext cx="42449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449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2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21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398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9200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7" name="AutoShape 5"/>
          <p:cNvSpPr>
            <a:spLocks noChangeArrowheads="1"/>
          </p:cNvSpPr>
          <p:nvPr/>
        </p:nvSpPr>
        <p:spPr bwMode="auto">
          <a:xfrm>
            <a:off x="247650" y="6477000"/>
            <a:ext cx="438150" cy="2540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GB" altLang="en-US" sz="1200" b="1">
                <a:ea typeface="黑体" pitchFamily="2" charset="-122"/>
              </a:rPr>
              <a:t>-</a:t>
            </a:r>
            <a:fld id="{2111CDDE-BD17-4B63-90DB-560834964B94}" type="slidenum">
              <a:rPr lang="en-GB" altLang="en-US" sz="1200" b="1">
                <a:ea typeface="黑体" pitchFamily="2" charset="-122"/>
              </a:rPr>
              <a:pPr algn="ctr" eaLnBrk="0" hangingPunct="0"/>
              <a:t>‹#›</a:t>
            </a:fld>
            <a:r>
              <a:rPr lang="en-GB" altLang="en-US" sz="1200" b="1">
                <a:ea typeface="黑体" pitchFamily="2" charset="-122"/>
              </a:rPr>
              <a:t>-</a:t>
            </a:r>
            <a:endParaRPr lang="en-US" altLang="zh-CN" sz="1200" b="1">
              <a:ea typeface="黑体" pitchFamily="2" charset="-122"/>
            </a:endParaRPr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06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3663" y="115888"/>
            <a:ext cx="7573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0" name="Picture 8" descr="武汉天喻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9388"/>
            <a:ext cx="7715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182563" indent="-182563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Wingdings" pitchFamily="2" charset="2"/>
        <a:buChar char="²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3038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−"/>
        <a:defRPr sz="2000" b="1">
          <a:solidFill>
            <a:schemeClr val="tx1"/>
          </a:solidFill>
          <a:latin typeface="+mn-lt"/>
          <a:ea typeface="+mn-ea"/>
        </a:defRPr>
      </a:lvl2pPr>
      <a:lvl3pPr marL="901700" indent="-182563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</a:defRPr>
      </a:lvl3pPr>
      <a:lvl4pPr marL="1633538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nginx.org/HttpLuaModu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运用</a:t>
            </a:r>
            <a:r>
              <a:rPr lang="en-US" altLang="zh-CN" sz="4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预加载</a:t>
            </a:r>
            <a:r>
              <a:rPr lang="zh-CN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热点</a:t>
            </a:r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en-US" altLang="zh-CN" sz="4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4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4440923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产品开发部  李文祥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10" y="4456810"/>
            <a:ext cx="1400944" cy="8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（二）加载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程序配置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传递给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环境变量：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在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location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中通过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include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指令引用外部文件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/home/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wwwroot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configs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下的配置文件：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/home/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wwwroot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configs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cat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route.fps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的内容：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[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root@localhost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configs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]# cat 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route.fps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#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Fastcgi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Route 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Params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#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php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example 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getenv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'</a:t>
            </a:r>
            <a:r>
              <a:rPr lang="en-US" altLang="zh-CN" sz="1800" b="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route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');</a:t>
            </a:r>
            <a:endParaRPr lang="en-US" altLang="zh-CN" sz="18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fastcgi_param</a:t>
            </a:r>
            <a:r>
              <a:rPr lang="en-US" altLang="zh-CN" sz="1800" b="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route </a:t>
            </a:r>
            <a:r>
              <a:rPr lang="en-US" altLang="zh-CN" sz="18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‘{“</a:t>
            </a:r>
            <a:r>
              <a:rPr lang="en-US" altLang="zh-CN" sz="18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default”:{“m”:“</a:t>
            </a:r>
            <a:r>
              <a:rPr lang="en-US" altLang="zh-CN" sz="1800" dirty="0" err="1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sns</a:t>
            </a:r>
            <a:r>
              <a:rPr lang="en-US" altLang="zh-CN" sz="18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”,“c”:“index”,“a”:“</a:t>
            </a:r>
            <a:r>
              <a:rPr lang="en-US" altLang="zh-CN" sz="1800" dirty="0" err="1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init</a:t>
            </a:r>
            <a:r>
              <a:rPr lang="en-US" altLang="zh-CN" sz="18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”}}’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  <a:endParaRPr lang="en-US" altLang="zh-CN" sz="1400" b="0" dirty="0" smtClean="0">
              <a:solidFill>
                <a:schemeClr val="bg2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95054"/>
            <a:ext cx="8136904" cy="7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9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（二）加载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程序配置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传递给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环境变量：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在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location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中通过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include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指令引用外部文件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location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~ .*\.(php|php5)?$ {</a:t>
            </a:r>
          </a:p>
          <a:p>
            <a:pPr marL="0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fastcgi_pass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 127.0.0.1:9000;</a:t>
            </a:r>
          </a:p>
          <a:p>
            <a:pPr marL="0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fastcgi_index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0" dirty="0" err="1">
                <a:latin typeface="宋体" pitchFamily="2" charset="-122"/>
                <a:ea typeface="宋体" pitchFamily="2" charset="-122"/>
              </a:rPr>
              <a:t>index.php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   include </a:t>
            </a:r>
            <a:r>
              <a:rPr lang="en-US" altLang="zh-CN" sz="1800" b="0" dirty="0" err="1" smtClean="0">
                <a:latin typeface="宋体" pitchFamily="2" charset="-122"/>
                <a:ea typeface="宋体" pitchFamily="2" charset="-122"/>
              </a:rPr>
              <a:t>fcgi.conf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include /home/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wwwroot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configs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/*.fps;</a:t>
            </a:r>
            <a:endParaRPr lang="en-US" altLang="zh-CN" b="0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18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6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（三）用到的几个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模块：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772816"/>
            <a:ext cx="7848872" cy="424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Nginx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2276872"/>
            <a:ext cx="7560840" cy="1512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HTTP Standard Module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memcached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3568" y="4005064"/>
            <a:ext cx="7560840" cy="18722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3rth Part Module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lua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echo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rds-json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（三）用到的几个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模块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1.Nginx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Memcached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从缓存中读取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citylist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数据：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set $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memcached_key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"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“;</a:t>
            </a:r>
          </a:p>
          <a:p>
            <a:pPr marL="0" indent="0"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memcached_pass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127.0.0.1: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11211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46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55206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Location /</a:t>
            </a:r>
            <a:r>
              <a:rPr lang="en-US" altLang="zh-CN" sz="3200" dirty="0" err="1" smtClean="0">
                <a:latin typeface="华文中宋" pitchFamily="2" charset="-122"/>
                <a:ea typeface="华文中宋" pitchFamily="2" charset="-122"/>
              </a:rPr>
              <a:t>mem</a:t>
            </a:r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 {</a:t>
            </a:r>
          </a:p>
          <a:p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3200" dirty="0" err="1" smtClean="0">
                <a:latin typeface="华文中宋" pitchFamily="2" charset="-122"/>
                <a:ea typeface="华文中宋" pitchFamily="2" charset="-122"/>
              </a:rPr>
              <a:t>default_type</a:t>
            </a:r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 text/html;</a:t>
            </a:r>
          </a:p>
          <a:p>
            <a:r>
              <a:rPr lang="en-US" altLang="zh-CN" sz="32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 set $</a:t>
            </a:r>
            <a:r>
              <a:rPr lang="en-US" altLang="zh-CN" sz="3200" dirty="0" err="1" smtClean="0">
                <a:latin typeface="华文中宋" pitchFamily="2" charset="-122"/>
                <a:ea typeface="华文中宋" pitchFamily="2" charset="-122"/>
              </a:rPr>
              <a:t>memcached_key</a:t>
            </a:r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 “</a:t>
            </a:r>
            <a:r>
              <a:rPr lang="en-US" altLang="zh-CN" sz="3200" dirty="0" err="1" smtClean="0">
                <a:latin typeface="华文中宋" pitchFamily="2" charset="-122"/>
                <a:ea typeface="华文中宋" pitchFamily="2" charset="-122"/>
              </a:rPr>
              <a:t>citylist</a:t>
            </a:r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”;</a:t>
            </a:r>
          </a:p>
          <a:p>
            <a:r>
              <a:rPr lang="en-US" altLang="zh-CN" sz="32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3200" dirty="0" err="1" smtClean="0">
                <a:latin typeface="华文中宋" pitchFamily="2" charset="-122"/>
                <a:ea typeface="华文中宋" pitchFamily="2" charset="-122"/>
              </a:rPr>
              <a:t>memcached_pass</a:t>
            </a:r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 127.0.0.1:11211;</a:t>
            </a:r>
            <a:endParaRPr lang="en-US" altLang="zh-CN" sz="3200" dirty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3200" dirty="0" smtClean="0">
                <a:latin typeface="华文中宋" pitchFamily="2" charset="-122"/>
                <a:ea typeface="华文中宋" pitchFamily="2" charset="-122"/>
              </a:rPr>
              <a:t>}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9671"/>
            <a:ext cx="7788488" cy="5821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5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（三）用到的几个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模块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2.Nginx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Lua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location /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lua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set $n ‘5’;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set_by_lua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$var1 ‘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  local a = 1</a:t>
            </a: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 local b = 2 </a:t>
            </a: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ngx.var.n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= a + </a:t>
            </a:r>
            <a:r>
              <a:rPr lang="en-US" altLang="zh-CN" sz="1600" b="0" dirty="0" err="1">
                <a:latin typeface="宋体" pitchFamily="2" charset="-122"/>
                <a:ea typeface="宋体" pitchFamily="2" charset="-122"/>
              </a:rPr>
              <a:t>ngx.var.n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 return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ngx.var.n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+ b</a:t>
            </a:r>
            <a:endParaRPr lang="en-US" altLang="zh-CN" sz="16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’;</a:t>
            </a: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set_by_lua_flie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$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var2 /home/www/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lua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concat.lua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（三）用到的几个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模块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3.Nginx echo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location /echo {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default_type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text/html;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set $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“&lt;h1&gt;Hello Word&lt;/h1&gt;”;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echo $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;</a:t>
            </a:r>
            <a:endParaRPr lang="en-US" altLang="zh-CN" sz="16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16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4.Nginx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rds-json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Location /</a:t>
            </a:r>
            <a:r>
              <a:rPr lang="en-US" altLang="zh-CN" sz="1600" b="0" dirty="0" err="1">
                <a:latin typeface="宋体" pitchFamily="2" charset="-122"/>
                <a:ea typeface="宋体" pitchFamily="2" charset="-122"/>
              </a:rPr>
              <a:t>mem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set 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$</a:t>
            </a:r>
            <a:r>
              <a:rPr lang="en-US" altLang="zh-CN" sz="1600" b="0" dirty="0" err="1">
                <a:latin typeface="宋体" pitchFamily="2" charset="-122"/>
                <a:ea typeface="宋体" pitchFamily="2" charset="-122"/>
              </a:rPr>
              <a:t>memcached_key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“</a:t>
            </a:r>
            <a:r>
              <a:rPr lang="en-US" altLang="zh-CN" sz="1600" b="0" dirty="0" err="1"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”;</a:t>
            </a: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600" b="0" dirty="0" err="1">
                <a:latin typeface="宋体" pitchFamily="2" charset="-122"/>
                <a:ea typeface="宋体" pitchFamily="2" charset="-122"/>
              </a:rPr>
              <a:t>memcached_pass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10.8.9.237:11212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rds</a:t>
            </a:r>
            <a:r>
              <a:rPr lang="en-US" altLang="zh-CN" sz="1600" b="0" dirty="0" err="1">
                <a:latin typeface="宋体" pitchFamily="2" charset="-122"/>
                <a:ea typeface="宋体" pitchFamily="2" charset="-122"/>
              </a:rPr>
              <a:t>_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json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on;</a:t>
            </a: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</a:rPr>
              <a:t>error_page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 404 /error.html;</a:t>
            </a:r>
            <a:endParaRPr lang="en-US" altLang="zh-CN" sz="1600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1600" b="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0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三、缓存架构策划改进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传统架构</a:t>
            </a:r>
            <a:endParaRPr lang="en-US" altLang="zh-CN" dirty="0" smtClean="0"/>
          </a:p>
        </p:txBody>
      </p:sp>
      <p:sp>
        <p:nvSpPr>
          <p:cNvPr id="5" name="流程图: 过程 4"/>
          <p:cNvSpPr/>
          <p:nvPr/>
        </p:nvSpPr>
        <p:spPr bwMode="auto">
          <a:xfrm>
            <a:off x="683568" y="2029384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Client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2807804" y="2023388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Nginx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4932039" y="2023389"/>
            <a:ext cx="1468963" cy="6074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Php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-fpm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7236296" y="2029384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PHP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55776" y="4365104"/>
            <a:ext cx="410445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Cache Server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TT)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 bwMode="auto">
          <a:xfrm flipV="1">
            <a:off x="1979712" y="2327152"/>
            <a:ext cx="828092" cy="5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 bwMode="auto">
          <a:xfrm flipV="1">
            <a:off x="4103948" y="2327119"/>
            <a:ext cx="828091" cy="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3" name="直接箭头连接符 22"/>
          <p:cNvCxnSpPr>
            <a:stCxn id="8" idx="3"/>
            <a:endCxn id="9" idx="1"/>
          </p:cNvCxnSpPr>
          <p:nvPr/>
        </p:nvCxnSpPr>
        <p:spPr bwMode="auto">
          <a:xfrm>
            <a:off x="6401002" y="2327119"/>
            <a:ext cx="835294" cy="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30" name="肘形连接符 29"/>
          <p:cNvCxnSpPr>
            <a:stCxn id="9" idx="2"/>
            <a:endCxn id="11" idx="3"/>
          </p:cNvCxnSpPr>
          <p:nvPr/>
        </p:nvCxnSpPr>
        <p:spPr bwMode="auto">
          <a:xfrm rot="5400000">
            <a:off x="6156176" y="3140967"/>
            <a:ext cx="2232249" cy="122413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86109" y="356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8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三、缓存架构策划改进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架构演进</a:t>
            </a:r>
            <a:endParaRPr lang="en-US" altLang="zh-CN" dirty="0" smtClean="0"/>
          </a:p>
        </p:txBody>
      </p:sp>
      <p:sp>
        <p:nvSpPr>
          <p:cNvPr id="5" name="流程图: 过程 4"/>
          <p:cNvSpPr/>
          <p:nvPr/>
        </p:nvSpPr>
        <p:spPr bwMode="auto">
          <a:xfrm>
            <a:off x="683568" y="2029384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Client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2807804" y="2023388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Nginx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4932039" y="2023389"/>
            <a:ext cx="1468963" cy="6074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Php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-fpm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7236296" y="2029384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PHP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55776" y="4365104"/>
            <a:ext cx="410445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Cache Server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TT)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 bwMode="auto">
          <a:xfrm flipV="1">
            <a:off x="1979712" y="2327152"/>
            <a:ext cx="828092" cy="5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 bwMode="auto">
          <a:xfrm flipV="1">
            <a:off x="4103948" y="2327119"/>
            <a:ext cx="828091" cy="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3" name="直接箭头连接符 22"/>
          <p:cNvCxnSpPr>
            <a:stCxn id="8" idx="3"/>
            <a:endCxn id="9" idx="1"/>
          </p:cNvCxnSpPr>
          <p:nvPr/>
        </p:nvCxnSpPr>
        <p:spPr bwMode="auto">
          <a:xfrm>
            <a:off x="6401002" y="2327119"/>
            <a:ext cx="835294" cy="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6" name="肘形连接符 5"/>
          <p:cNvCxnSpPr>
            <a:stCxn id="9" idx="2"/>
            <a:endCxn id="11" idx="3"/>
          </p:cNvCxnSpPr>
          <p:nvPr/>
        </p:nvCxnSpPr>
        <p:spPr bwMode="auto">
          <a:xfrm rot="5400000">
            <a:off x="6156176" y="3140967"/>
            <a:ext cx="2232249" cy="122413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0"/>
            <a:endCxn id="7" idx="2"/>
          </p:cNvCxnSpPr>
          <p:nvPr/>
        </p:nvCxnSpPr>
        <p:spPr bwMode="auto">
          <a:xfrm rot="16200000" flipV="1">
            <a:off x="3164846" y="2921946"/>
            <a:ext cx="1734189" cy="1152128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8" y="349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6109" y="356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0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三、缓存策划改进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运用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Nginx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HTTP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标准模块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Memcached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模块</a:t>
            </a: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+mj-lt"/>
              <a:buAutoNum type="alphaUcPeriod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可以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Memcached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协议连接到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Memcached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服务器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Tokyo Tyrant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也拥有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Memcached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兼容协议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5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第二大网络服务器</a:t>
            </a:r>
          </a:p>
          <a:p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cmswire.com/images/nginxActive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836712"/>
            <a:ext cx="6841823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9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三、缓存策划改进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这就意味着</a:t>
            </a:r>
            <a:r>
              <a:rPr lang="en-US" altLang="zh-CN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可以</a:t>
            </a:r>
            <a:r>
              <a:rPr lang="zh-CN" alt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使用</a:t>
            </a:r>
            <a:endParaRPr lang="en-US" altLang="zh-CN" sz="4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同样</a:t>
            </a:r>
            <a:r>
              <a:rPr lang="zh-CN" alt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的方法</a:t>
            </a:r>
            <a:r>
              <a:rPr lang="zh-CN" alt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调用</a:t>
            </a:r>
            <a:r>
              <a:rPr lang="en-US" altLang="zh-CN" sz="4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Memcached</a:t>
            </a:r>
            <a:r>
              <a:rPr lang="zh-CN" alt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TT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3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三、缓存策划改进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memcached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/TT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中的数据缓存到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http {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……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lua_shared_dict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mcity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10m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location /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ttserver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internal;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 set $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memcahced_key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$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arg_key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memcached_pass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10.8.9.237:11212;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}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……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8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三、缓存策划改进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347" y="908720"/>
            <a:ext cx="888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写入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缓存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location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/set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{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allow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192.168.1.0/32;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 deny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all;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content_by_lua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‘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local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mcity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ngx.shared.mcity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local list=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ngx.location.capture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("/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ttserver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“,{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args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={key=“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”}}) 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mcity:set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(“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",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list.body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’;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79" y="3771042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读取缓存并赋值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location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~ .*\.(php|php5)?$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{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set_by_lua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$</a:t>
            </a:r>
            <a:r>
              <a:rPr lang="en-US" altLang="zh-CN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‘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local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mcity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ngx.shared.mcity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return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mcity:get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(“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’;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fastcgi_param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$</a:t>
            </a:r>
            <a:r>
              <a:rPr lang="en-US" altLang="zh-CN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citylist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 include /home/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wwwroot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configs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.fps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……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323528" y="4437112"/>
            <a:ext cx="4464496" cy="12989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4515" y="4576482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获取缓存并赋值给</a:t>
            </a:r>
            <a:r>
              <a:rPr lang="en-US" altLang="zh-CN" dirty="0" err="1" smtClean="0">
                <a:solidFill>
                  <a:srgbClr val="7030A0"/>
                </a:solidFill>
              </a:rPr>
              <a:t>fastcgi</a:t>
            </a:r>
            <a:r>
              <a:rPr lang="zh-CN" altLang="en-US" dirty="0" smtClean="0">
                <a:solidFill>
                  <a:srgbClr val="7030A0"/>
                </a:solidFill>
              </a:rPr>
              <a:t>参数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2507" y="5805264"/>
            <a:ext cx="416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加载</a:t>
            </a:r>
            <a:r>
              <a:rPr lang="en-US" altLang="zh-CN" dirty="0" smtClean="0">
                <a:solidFill>
                  <a:srgbClr val="7030A0"/>
                </a:solidFill>
              </a:rPr>
              <a:t>portal</a:t>
            </a:r>
            <a:r>
              <a:rPr lang="zh-CN" altLang="en-US" dirty="0" smtClean="0">
                <a:solidFill>
                  <a:srgbClr val="7030A0"/>
                </a:solidFill>
              </a:rPr>
              <a:t>所需的</a:t>
            </a:r>
            <a:r>
              <a:rPr lang="en-US" altLang="zh-CN" dirty="0" smtClean="0">
                <a:solidFill>
                  <a:srgbClr val="7030A0"/>
                </a:solidFill>
              </a:rPr>
              <a:t>database</a:t>
            </a:r>
            <a:r>
              <a:rPr lang="zh-CN" altLang="en-US" dirty="0" smtClean="0">
                <a:solidFill>
                  <a:srgbClr val="7030A0"/>
                </a:solidFill>
              </a:rPr>
              <a:t>、</a:t>
            </a:r>
            <a:r>
              <a:rPr lang="en-US" altLang="zh-CN" dirty="0" smtClean="0">
                <a:solidFill>
                  <a:srgbClr val="7030A0"/>
                </a:solidFill>
              </a:rPr>
              <a:t>cache</a:t>
            </a:r>
            <a:r>
              <a:rPr lang="zh-CN" altLang="en-US" dirty="0" smtClean="0">
                <a:solidFill>
                  <a:srgbClr val="7030A0"/>
                </a:solidFill>
              </a:rPr>
              <a:t>、</a:t>
            </a:r>
            <a:r>
              <a:rPr lang="en-US" altLang="zh-CN" dirty="0" smtClean="0">
                <a:solidFill>
                  <a:srgbClr val="7030A0"/>
                </a:solidFill>
              </a:rPr>
              <a:t>interface</a:t>
            </a:r>
            <a:r>
              <a:rPr lang="zh-CN" altLang="en-US" dirty="0" smtClean="0">
                <a:solidFill>
                  <a:srgbClr val="7030A0"/>
                </a:solidFill>
              </a:rPr>
              <a:t>、</a:t>
            </a:r>
            <a:r>
              <a:rPr lang="en-US" altLang="zh-CN" dirty="0" smtClean="0">
                <a:solidFill>
                  <a:srgbClr val="7030A0"/>
                </a:solidFill>
              </a:rPr>
              <a:t>route</a:t>
            </a:r>
            <a:r>
              <a:rPr lang="zh-CN" altLang="en-US" dirty="0" smtClean="0">
                <a:solidFill>
                  <a:srgbClr val="7030A0"/>
                </a:solidFill>
              </a:rPr>
              <a:t>等配置参数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5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" y="115888"/>
            <a:ext cx="8006730" cy="57626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三、缓存策划改进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脚本：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&lt;?</a:t>
            </a:r>
            <a:r>
              <a:rPr lang="en-US" altLang="zh-CN" sz="2800" b="0" dirty="0" err="1" smtClean="0">
                <a:latin typeface="Cambria Math" pitchFamily="18" charset="0"/>
                <a:ea typeface="Cambria Math" pitchFamily="18" charset="0"/>
              </a:rPr>
              <a:t>php</a:t>
            </a:r>
            <a:endParaRPr lang="en-US" altLang="zh-CN" sz="2800" b="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$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cache = 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json_decode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getenv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('cache'),true);</a:t>
            </a:r>
          </a:p>
          <a:p>
            <a:pPr marL="0" indent="0">
              <a:buNone/>
            </a:pP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$database = 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json_decode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getenv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('database'),true);</a:t>
            </a:r>
          </a:p>
          <a:p>
            <a:pPr marL="0" indent="0">
              <a:buNone/>
            </a:pP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$interface = 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json_decode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getenv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('interface'),true);</a:t>
            </a:r>
          </a:p>
          <a:p>
            <a:pPr marL="0" indent="0">
              <a:buNone/>
            </a:pP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$route = 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json_decode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getenv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('route'),true);</a:t>
            </a:r>
          </a:p>
          <a:p>
            <a:pPr marL="0" indent="0">
              <a:buNone/>
            </a:pP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$system = 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json_decode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800" b="0" dirty="0" err="1">
                <a:latin typeface="Cambria Math" pitchFamily="18" charset="0"/>
                <a:ea typeface="Cambria Math" pitchFamily="18" charset="0"/>
              </a:rPr>
              <a:t>getenv</a:t>
            </a:r>
            <a:r>
              <a:rPr lang="en-US" altLang="zh-CN" sz="2800" b="0" dirty="0">
                <a:latin typeface="Cambria Math" pitchFamily="18" charset="0"/>
                <a:ea typeface="Cambria Math" pitchFamily="18" charset="0"/>
              </a:rPr>
              <a:t>('system'),true</a:t>
            </a: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$</a:t>
            </a:r>
            <a:r>
              <a:rPr lang="en-US" altLang="zh-CN" sz="2800" b="0" dirty="0" err="1" smtClean="0">
                <a:latin typeface="Cambria Math" pitchFamily="18" charset="0"/>
                <a:ea typeface="Cambria Math" pitchFamily="18" charset="0"/>
              </a:rPr>
              <a:t>citylist</a:t>
            </a: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altLang="zh-CN" sz="2800" b="0" dirty="0" err="1" smtClean="0">
                <a:latin typeface="Cambria Math" pitchFamily="18" charset="0"/>
                <a:ea typeface="Cambria Math" pitchFamily="18" charset="0"/>
              </a:rPr>
              <a:t>json_decode</a:t>
            </a: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800" b="0" dirty="0" err="1" smtClean="0">
                <a:latin typeface="Cambria Math" pitchFamily="18" charset="0"/>
                <a:ea typeface="Cambria Math" pitchFamily="18" charset="0"/>
              </a:rPr>
              <a:t>getenv</a:t>
            </a: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(‘</a:t>
            </a:r>
            <a:r>
              <a:rPr lang="en-US" altLang="zh-CN" sz="2800" b="0" dirty="0" err="1" smtClean="0">
                <a:latin typeface="Cambria Math" pitchFamily="18" charset="0"/>
                <a:ea typeface="Cambria Math" pitchFamily="18" charset="0"/>
              </a:rPr>
              <a:t>citylist</a:t>
            </a:r>
            <a:r>
              <a:rPr lang="en-US" altLang="zh-CN" sz="2800" b="0" dirty="0" smtClean="0">
                <a:latin typeface="Cambria Math" pitchFamily="18" charset="0"/>
                <a:ea typeface="Cambria Math" pitchFamily="18" charset="0"/>
              </a:rPr>
              <a:t>’),true);</a:t>
            </a:r>
            <a:endParaRPr lang="en-US" altLang="zh-CN" sz="2800" b="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万次读取性能对比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 dirty="0" smtClean="0"/>
              <a:t>性能测试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这里测试的不是并发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分别用</a:t>
            </a:r>
            <a:r>
              <a:rPr lang="en-US" altLang="zh-CN" dirty="0" err="1" smtClean="0"/>
              <a:t>Ngx_lua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的方法读取热点数据：</a:t>
            </a:r>
            <a:r>
              <a:rPr lang="en-US" altLang="zh-CN" dirty="0" err="1" smtClean="0"/>
              <a:t>citylist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的日志中记录请求处理时间，分别测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次取平均值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80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万次读取性能对比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测试场景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：标准</a:t>
            </a:r>
            <a:r>
              <a:rPr lang="en-US" altLang="zh-CN" sz="2000" dirty="0" err="1" smtClean="0"/>
              <a:t>Nginx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FastCGI</a:t>
            </a:r>
            <a:r>
              <a:rPr lang="zh-CN" altLang="en-US" sz="2000" dirty="0" smtClean="0"/>
              <a:t>配置 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读取</a:t>
            </a:r>
            <a:r>
              <a:rPr lang="en-US" altLang="zh-CN" sz="2000" dirty="0" err="1" smtClean="0"/>
              <a:t>memcached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流程图: 过程 4"/>
          <p:cNvSpPr/>
          <p:nvPr/>
        </p:nvSpPr>
        <p:spPr bwMode="auto">
          <a:xfrm>
            <a:off x="683568" y="2245408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Client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2807804" y="2239412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Nginx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4932039" y="2239413"/>
            <a:ext cx="1468963" cy="6074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Php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-fpm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7236296" y="2245408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PHP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85774" y="4469307"/>
            <a:ext cx="410445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Cache Server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TT)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 bwMode="auto">
          <a:xfrm flipV="1">
            <a:off x="1979712" y="2543176"/>
            <a:ext cx="828092" cy="5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 bwMode="auto">
          <a:xfrm flipV="1">
            <a:off x="4103948" y="2543143"/>
            <a:ext cx="828091" cy="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 bwMode="auto">
          <a:xfrm>
            <a:off x="6401002" y="2543143"/>
            <a:ext cx="835294" cy="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3" name="肘形连接符 12"/>
          <p:cNvCxnSpPr>
            <a:stCxn id="8" idx="2"/>
            <a:endCxn id="9" idx="3"/>
          </p:cNvCxnSpPr>
          <p:nvPr/>
        </p:nvCxnSpPr>
        <p:spPr bwMode="auto">
          <a:xfrm rot="5400000">
            <a:off x="6127085" y="3216080"/>
            <a:ext cx="2120428" cy="13941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6109" y="37843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读写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68"/>
          <a:stretch/>
        </p:blipFill>
        <p:spPr bwMode="auto">
          <a:xfrm>
            <a:off x="343564" y="3784393"/>
            <a:ext cx="8188876" cy="27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1"/>
          <a:stretch/>
        </p:blipFill>
        <p:spPr bwMode="auto">
          <a:xfrm>
            <a:off x="343564" y="1263794"/>
            <a:ext cx="8188876" cy="223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9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万次读取性能对比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测试场景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：运用</a:t>
            </a:r>
            <a:r>
              <a:rPr lang="en-US" altLang="zh-CN" sz="2000" dirty="0" err="1" smtClean="0"/>
              <a:t>ngx_lua</a:t>
            </a:r>
            <a:r>
              <a:rPr lang="zh-CN" altLang="en-US" sz="2000" dirty="0" smtClean="0"/>
              <a:t>模块特性在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配置中读取并传递给</a:t>
            </a:r>
            <a:r>
              <a:rPr lang="en-US" altLang="zh-CN" sz="2000" dirty="0" smtClean="0"/>
              <a:t>PHP</a:t>
            </a:r>
            <a:endParaRPr lang="en-US" altLang="zh-CN" dirty="0" smtClean="0"/>
          </a:p>
        </p:txBody>
      </p:sp>
      <p:sp>
        <p:nvSpPr>
          <p:cNvPr id="15" name="流程图: 过程 14"/>
          <p:cNvSpPr/>
          <p:nvPr/>
        </p:nvSpPr>
        <p:spPr bwMode="auto">
          <a:xfrm>
            <a:off x="683568" y="2029384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Client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流程图: 过程 15"/>
          <p:cNvSpPr/>
          <p:nvPr/>
        </p:nvSpPr>
        <p:spPr bwMode="auto">
          <a:xfrm>
            <a:off x="2807804" y="2023388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Nginx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流程图: 过程 16"/>
          <p:cNvSpPr/>
          <p:nvPr/>
        </p:nvSpPr>
        <p:spPr bwMode="auto">
          <a:xfrm>
            <a:off x="4932039" y="2023389"/>
            <a:ext cx="1468963" cy="6074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Php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-fpm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流程图: 过程 17"/>
          <p:cNvSpPr/>
          <p:nvPr/>
        </p:nvSpPr>
        <p:spPr bwMode="auto">
          <a:xfrm>
            <a:off x="7236296" y="2029384"/>
            <a:ext cx="1296144" cy="60752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PHP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55776" y="4365104"/>
            <a:ext cx="410445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Cache Server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TT)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 bwMode="auto">
          <a:xfrm flipV="1">
            <a:off x="1979712" y="2327152"/>
            <a:ext cx="828092" cy="5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1" name="直接箭头连接符 20"/>
          <p:cNvCxnSpPr>
            <a:stCxn id="16" idx="3"/>
            <a:endCxn id="17" idx="1"/>
          </p:cNvCxnSpPr>
          <p:nvPr/>
        </p:nvCxnSpPr>
        <p:spPr bwMode="auto">
          <a:xfrm flipV="1">
            <a:off x="4103948" y="2327119"/>
            <a:ext cx="828091" cy="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2" name="直接箭头连接符 21"/>
          <p:cNvCxnSpPr>
            <a:stCxn id="17" idx="3"/>
            <a:endCxn id="18" idx="1"/>
          </p:cNvCxnSpPr>
          <p:nvPr/>
        </p:nvCxnSpPr>
        <p:spPr bwMode="auto">
          <a:xfrm>
            <a:off x="6401002" y="2327119"/>
            <a:ext cx="835294" cy="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4" name="肘形连接符 23"/>
          <p:cNvCxnSpPr>
            <a:stCxn id="19" idx="0"/>
            <a:endCxn id="16" idx="2"/>
          </p:cNvCxnSpPr>
          <p:nvPr/>
        </p:nvCxnSpPr>
        <p:spPr bwMode="auto">
          <a:xfrm rot="16200000" flipV="1">
            <a:off x="3164846" y="2921946"/>
            <a:ext cx="1734189" cy="1152128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3888" y="349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09"/>
          <a:stretch/>
        </p:blipFill>
        <p:spPr bwMode="auto">
          <a:xfrm>
            <a:off x="637250" y="5512549"/>
            <a:ext cx="7632848" cy="12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0"/>
          <a:stretch/>
        </p:blipFill>
        <p:spPr bwMode="auto">
          <a:xfrm>
            <a:off x="637250" y="1049652"/>
            <a:ext cx="7632848" cy="432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4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四、性能对比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52380"/>
              </p:ext>
            </p:extLst>
          </p:nvPr>
        </p:nvGraphicFramePr>
        <p:xfrm>
          <a:off x="250825" y="1219200"/>
          <a:ext cx="8642350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>
            <a:off x="3203848" y="2276872"/>
            <a:ext cx="1728192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6" name="TextBox 5"/>
          <p:cNvSpPr txBox="1"/>
          <p:nvPr/>
        </p:nvSpPr>
        <p:spPr>
          <a:xfrm>
            <a:off x="4087898" y="365064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约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267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33934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4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219200"/>
            <a:ext cx="6409406" cy="5111750"/>
          </a:xfrm>
        </p:spPr>
        <p:txBody>
          <a:bodyPr anchor="ctr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超高速、高可扩展的、很</a:t>
            </a:r>
            <a:r>
              <a:rPr lang="zh-CN" altLang="en-US" dirty="0" smtClean="0"/>
              <a:t>可靠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每台</a:t>
            </a:r>
            <a:r>
              <a:rPr lang="zh-CN" altLang="en-US" dirty="0" smtClean="0"/>
              <a:t>服务器支持</a:t>
            </a:r>
            <a:r>
              <a:rPr lang="en-US" altLang="zh-CN" dirty="0" smtClean="0"/>
              <a:t>100000 </a:t>
            </a:r>
            <a:r>
              <a:rPr lang="en-US" altLang="zh-CN" dirty="0"/>
              <a:t>+</a:t>
            </a:r>
            <a:r>
              <a:rPr lang="zh-CN" altLang="en-US" dirty="0"/>
              <a:t>并行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最低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7</a:t>
            </a:r>
            <a:r>
              <a:rPr lang="zh-CN" altLang="en-US" dirty="0"/>
              <a:t>层</a:t>
            </a:r>
            <a:r>
              <a:rPr lang="zh-CN" altLang="en-US" dirty="0" smtClean="0"/>
              <a:t>加速和缓存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安全高效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灵活并且逻辑清晰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40238" y="1212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6" name="Picture 8" descr="http://nginx.com/images/ico_fa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7" y="170080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nginx.com/images/ico_7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7" y="407707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nginx.com/images/ico_10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7" y="2452886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nginx.com/images/ico_secur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7" y="494116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ginx.com/images/ico_lowes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45" y="3284984"/>
            <a:ext cx="4095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://nginx.com/images/ico_flexibl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7" y="566124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440238" y="1212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5049" y="2065986"/>
            <a:ext cx="8642350" cy="99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²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173038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01700" indent="-182563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3353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b="0" dirty="0" smtClean="0"/>
              <a:t>如：淘</a:t>
            </a:r>
            <a:r>
              <a:rPr lang="zh-CN" altLang="en-US" b="0" dirty="0"/>
              <a:t>宝的工程师清无（王晓哲）和春来（章亦春）所开发</a:t>
            </a:r>
            <a:r>
              <a:rPr lang="zh-CN" altLang="en-US" b="0" dirty="0" smtClean="0"/>
              <a:t>的 </a:t>
            </a:r>
            <a:r>
              <a:rPr lang="en-US" altLang="zh-CN" dirty="0" err="1" smtClean="0">
                <a:solidFill>
                  <a:srgbClr val="C00000"/>
                </a:solidFill>
              </a:rPr>
              <a:t>nginx_lua_module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78993" y="3356992"/>
            <a:ext cx="8642350" cy="99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²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173038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01700" indent="-182563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3353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b="0" dirty="0" smtClean="0"/>
              <a:t>而春</a:t>
            </a:r>
            <a:r>
              <a:rPr lang="zh-CN" altLang="en-US" b="0" dirty="0"/>
              <a:t>来所开发的</a:t>
            </a:r>
            <a:r>
              <a:rPr lang="en-US" altLang="zh-CN" dirty="0" err="1">
                <a:solidFill>
                  <a:srgbClr val="C00000"/>
                </a:solidFill>
              </a:rPr>
              <a:t>ngx_openresty</a:t>
            </a:r>
            <a:r>
              <a:rPr lang="zh-CN" altLang="en-US" b="0" dirty="0"/>
              <a:t>更是通过</a:t>
            </a:r>
            <a:r>
              <a:rPr lang="zh-CN" altLang="en-US" b="0" dirty="0" smtClean="0"/>
              <a:t>集成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</a:t>
            </a:r>
            <a:r>
              <a:rPr lang="zh-CN" altLang="en-US" b="0" dirty="0" smtClean="0"/>
              <a:t>个组件</a:t>
            </a:r>
            <a:r>
              <a:rPr lang="zh-CN" altLang="en-US" b="0" dirty="0"/>
              <a:t>，将</a:t>
            </a:r>
            <a:r>
              <a:rPr lang="en-US" altLang="zh-CN" b="0" dirty="0" err="1"/>
              <a:t>Nginx</a:t>
            </a:r>
            <a:r>
              <a:rPr lang="zh-CN" altLang="en-US" b="0" dirty="0"/>
              <a:t>本身变成了一个完全的</a:t>
            </a:r>
            <a:r>
              <a:rPr lang="zh-CN" altLang="en-US" dirty="0">
                <a:solidFill>
                  <a:srgbClr val="C00000"/>
                </a:solidFill>
              </a:rPr>
              <a:t>应用开发</a:t>
            </a:r>
            <a:r>
              <a:rPr lang="zh-CN" altLang="en-US" dirty="0" smtClean="0">
                <a:solidFill>
                  <a:srgbClr val="C00000"/>
                </a:solidFill>
              </a:rPr>
              <a:t>平台</a:t>
            </a:r>
            <a:endParaRPr lang="zh-CN" altLang="en-US" b="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68851" y="1340768"/>
            <a:ext cx="8642350" cy="69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²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173038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01700" indent="-182563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3353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大量的第三方扩展模块令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越来越强大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eaVert" anchor="b" anchorCtr="0"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配置文件</a:t>
            </a:r>
            <a:r>
              <a:rPr lang="zh-CN" altLang="en-US" dirty="0"/>
              <a:t>基本结构</a:t>
            </a:r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88826"/>
            <a:ext cx="497205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11175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Nginx</a:t>
            </a:r>
            <a:r>
              <a:rPr lang="zh-CN" altLang="en-US" dirty="0"/>
              <a:t>模块工作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3" y="1700808"/>
            <a:ext cx="72009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二、预备知识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lua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模块安装方法（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个步骤）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安装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LuaJIT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2.0 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or 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Lua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 5.1 (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Lua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 5.2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暂不支持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下载</a:t>
            </a:r>
            <a:r>
              <a:rPr lang="en-US" altLang="zh-CN" b="0" dirty="0"/>
              <a:t> </a:t>
            </a:r>
            <a:r>
              <a:rPr lang="en-US" altLang="zh-CN" b="0" dirty="0" err="1"/>
              <a:t>ngx_devel_kit</a:t>
            </a:r>
            <a:r>
              <a:rPr lang="en-US" altLang="zh-CN" b="0" dirty="0"/>
              <a:t> (NDK) </a:t>
            </a:r>
            <a:r>
              <a:rPr lang="zh-CN" altLang="en-US" b="0" dirty="0" smtClean="0"/>
              <a:t>模块</a:t>
            </a:r>
            <a:endParaRPr lang="en-US" altLang="zh-CN" b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下载最新版本的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lua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模块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下载最新版本的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代码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安装源代码下载地址及编译命令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详见官方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wiki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  <a:hlinkClick r:id="rId2"/>
              </a:rPr>
              <a:t>http://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  <a:hlinkClick r:id="rId2"/>
              </a:rPr>
              <a:t>wiki.nginx.org/HttpLuaModule#Installation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7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二、预备知识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（一）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配置中变量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定义：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Nginx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配置文件的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server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loction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配置段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set </a:t>
            </a:r>
            <a:r>
              <a:rPr lang="en-US" altLang="zh-CN" b="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$</a:t>
            </a:r>
            <a:r>
              <a:rPr lang="en-US" altLang="zh-CN" b="0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varname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‘</a:t>
            </a:r>
            <a:r>
              <a:rPr lang="en-US" altLang="zh-CN" b="0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’;</a:t>
            </a:r>
          </a:p>
          <a:p>
            <a:pPr marL="0" indent="0">
              <a:buNone/>
            </a:pP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7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（二）加载程序配置传递给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环境变量：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在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location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中直接定义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location </a:t>
            </a:r>
            <a:r>
              <a:rPr lang="en-US" altLang="zh-CN" sz="1800" b="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~ .*\.(php|php5</a:t>
            </a: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)?$ {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0" dirty="0" err="1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fastcgi_pass</a:t>
            </a: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800" b="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127.0.0.1:9000</a:t>
            </a: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0" dirty="0" err="1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fastcgi_index</a:t>
            </a: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0" dirty="0" err="1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index.php</a:t>
            </a: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  include </a:t>
            </a:r>
            <a:r>
              <a:rPr lang="en-US" altLang="zh-CN" sz="1800" b="0" dirty="0" err="1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fcgi.conf</a:t>
            </a:r>
            <a:r>
              <a:rPr lang="en-US" altLang="zh-CN" sz="1800" b="0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fastcgi_param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route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‘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{“default”:{“m”:“</a:t>
            </a:r>
            <a:r>
              <a:rPr lang="en-US" altLang="zh-CN" sz="1400" dirty="0" err="1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sns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”,“c”:“index”,“a”:“</a:t>
            </a:r>
            <a:r>
              <a:rPr lang="en-US" altLang="zh-CN" sz="1400" dirty="0" err="1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init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”}}</a:t>
            </a:r>
            <a:r>
              <a:rPr lang="en-US" altLang="zh-CN" sz="18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’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bg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调用方法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getenv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(‘</a:t>
            </a:r>
            <a:r>
              <a:rPr lang="en-US" altLang="zh-CN" sz="1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route 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’); 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或者 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strike="sngStrike" dirty="0" smtClean="0">
                <a:latin typeface="宋体" pitchFamily="2" charset="-122"/>
                <a:ea typeface="宋体" pitchFamily="2" charset="-122"/>
              </a:rPr>
              <a:t>$_SERV</a:t>
            </a:r>
            <a:r>
              <a:rPr lang="en-US" altLang="zh-CN" sz="1800" b="0" strike="sngStrike" dirty="0" smtClean="0">
                <a:latin typeface="宋体" pitchFamily="2" charset="-122"/>
                <a:ea typeface="宋体" pitchFamily="2" charset="-122"/>
              </a:rPr>
              <a:t>ER[‘</a:t>
            </a:r>
            <a:r>
              <a:rPr lang="en-US" altLang="zh-CN" sz="1800" strike="sngStrike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route</a:t>
            </a:r>
            <a:r>
              <a:rPr lang="en-US" altLang="zh-CN" sz="1800" b="0" strike="sngStrike" dirty="0" smtClean="0">
                <a:latin typeface="宋体" pitchFamily="2" charset="-122"/>
                <a:ea typeface="宋体" pitchFamily="2" charset="-122"/>
              </a:rPr>
              <a:t>’]; 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不推荐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0" dirty="0" err="1" smtClean="0">
                <a:latin typeface="宋体" pitchFamily="2" charset="-122"/>
                <a:ea typeface="宋体" pitchFamily="2" charset="-122"/>
              </a:rPr>
              <a:t>json_decode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getenv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(‘</a:t>
            </a:r>
            <a:r>
              <a:rPr lang="en-US" altLang="zh-CN" sz="1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route 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’),true);</a:t>
            </a:r>
          </a:p>
        </p:txBody>
      </p:sp>
    </p:spTree>
    <p:extLst>
      <p:ext uri="{BB962C8B-B14F-4D97-AF65-F5344CB8AC3E}">
        <p14:creationId xmlns:p14="http://schemas.microsoft.com/office/powerpoint/2010/main" val="31251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天喻2012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天喻2012</Template>
  <TotalTime>2974</TotalTime>
  <Words>1073</Words>
  <Application>Microsoft Office PowerPoint</Application>
  <PresentationFormat>全屏显示(4:3)</PresentationFormat>
  <Paragraphs>220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天喻2012</vt:lpstr>
      <vt:lpstr>运用Nginx预加载热点数据 </vt:lpstr>
      <vt:lpstr>一、Nginx介绍</vt:lpstr>
      <vt:lpstr>一、Nginx介绍</vt:lpstr>
      <vt:lpstr>一、Nginx介绍</vt:lpstr>
      <vt:lpstr>一、Nginx介绍</vt:lpstr>
      <vt:lpstr>一、Nginx介绍</vt:lpstr>
      <vt:lpstr>二、预备知识</vt:lpstr>
      <vt:lpstr>二、预备知识</vt:lpstr>
      <vt:lpstr>二、预备知识</vt:lpstr>
      <vt:lpstr>二、预备知识</vt:lpstr>
      <vt:lpstr>二、预备知识</vt:lpstr>
      <vt:lpstr>二、预备知识</vt:lpstr>
      <vt:lpstr>二、预备知识</vt:lpstr>
      <vt:lpstr>二、预备知识</vt:lpstr>
      <vt:lpstr>二、预备知识</vt:lpstr>
      <vt:lpstr>二、预备知识</vt:lpstr>
      <vt:lpstr>三、缓存架构策划改进</vt:lpstr>
      <vt:lpstr>三、缓存架构策划改进</vt:lpstr>
      <vt:lpstr>三、缓存策划改进</vt:lpstr>
      <vt:lpstr>三、缓存策划改进</vt:lpstr>
      <vt:lpstr>三、缓存策划改进</vt:lpstr>
      <vt:lpstr>三、缓存策划改进</vt:lpstr>
      <vt:lpstr>三、缓存策划改进</vt:lpstr>
      <vt:lpstr>四、10万次读取性能对比</vt:lpstr>
      <vt:lpstr>四、10万次读取性能对比</vt:lpstr>
      <vt:lpstr>四、10万次读取性能对比</vt:lpstr>
      <vt:lpstr>四、性能对比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李文祥</dc:creator>
  <cp:lastModifiedBy>李文祥</cp:lastModifiedBy>
  <cp:revision>79</cp:revision>
  <dcterms:created xsi:type="dcterms:W3CDTF">2012-02-01T01:01:59Z</dcterms:created>
  <dcterms:modified xsi:type="dcterms:W3CDTF">2012-02-20T01:12:51Z</dcterms:modified>
</cp:coreProperties>
</file>