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80" r:id="rId4"/>
    <p:sldId id="288" r:id="rId5"/>
    <p:sldId id="292" r:id="rId6"/>
    <p:sldId id="293" r:id="rId7"/>
    <p:sldId id="294" r:id="rId8"/>
    <p:sldId id="295" r:id="rId9"/>
    <p:sldId id="301" r:id="rId10"/>
    <p:sldId id="300" r:id="rId11"/>
    <p:sldId id="296" r:id="rId12"/>
    <p:sldId id="297" r:id="rId13"/>
    <p:sldId id="298" r:id="rId14"/>
    <p:sldId id="299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nald Williamson" initials="D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7937" autoAdjust="0"/>
  </p:normalViewPr>
  <p:slideViewPr>
    <p:cSldViewPr snapToGrid="0" snapToObjects="1">
      <p:cViewPr>
        <p:scale>
          <a:sx n="100" d="100"/>
          <a:sy n="100" d="100"/>
        </p:scale>
        <p:origin x="-294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-197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10601-1F19-8E4C-83E7-46B84AD5991B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D563B-D8B2-2D49-ABBC-5D6407CD3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735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6F58-1716-D74D-8265-FE79E6C9C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6F58-1716-D74D-8265-FE79E6C9C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6F58-1716-D74D-8265-FE79E6C9C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6F58-1716-D74D-8265-FE79E6C9C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6F58-1716-D74D-8265-FE79E6C9C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6F58-1716-D74D-8265-FE79E6C9C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6F58-1716-D74D-8265-FE79E6C9C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6F58-1716-D74D-8265-FE79E6C9C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6F58-1716-D74D-8265-FE79E6C9C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6F58-1716-D74D-8265-FE79E6C9C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6F58-1716-D74D-8265-FE79E6C9C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6F58-1716-D74D-8265-FE79E6C9C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4BB56F58-1716-D74D-8265-FE79E6C9C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6F58-1716-D74D-8265-FE79E6C9C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6F58-1716-D74D-8265-FE79E6C9C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4BB56F58-1716-D74D-8265-FE79E6C9C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6F58-1716-D74D-8265-FE79E6C9C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F57C244-A5EB-6E40-89FA-9C238078F60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4BB56F58-1716-D74D-8265-FE79E6C9C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signinfluences.com/fluid960gs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omigi.com/demo/crop_background.html" TargetMode="External"/><Relationship Id="rId2" Type="http://schemas.openxmlformats.org/officeDocument/2006/relationships/hyperlink" Target="http://www.designinfluences.com/fluid960gs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omigi.com/demo/composite.html" TargetMode="External"/><Relationship Id="rId2" Type="http://schemas.openxmlformats.org/officeDocument/2006/relationships/hyperlink" Target="http://www.designinfluences.com/fluid960gs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stapart.com/d/responsive-web-design/ex/ex-site-FINAL.html" TargetMode="External"/><Relationship Id="rId2" Type="http://schemas.openxmlformats.org/officeDocument/2006/relationships/hyperlink" Target="http://www.designinfluences.com/fluid960gs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esizemybrowser.com/" TargetMode="External"/><Relationship Id="rId2" Type="http://schemas.openxmlformats.org/officeDocument/2006/relationships/hyperlink" Target="http://mattkersley.com/responsive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eg"/><Relationship Id="rId4" Type="http://schemas.openxmlformats.org/officeDocument/2006/relationships/hyperlink" Target="http://quirktools.com/screenfly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powertoolsteam/archive/2012/06/07/2540546.html" TargetMode="External"/><Relationship Id="rId7" Type="http://schemas.openxmlformats.org/officeDocument/2006/relationships/hyperlink" Target="http://zomigi.com/categories/articles/" TargetMode="External"/><Relationship Id="rId2" Type="http://schemas.openxmlformats.org/officeDocument/2006/relationships/hyperlink" Target="http://www.cnblogs.com/powertoolsteam/archive/2012/06/01/2529886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oldengridsystem.com/" TargetMode="External"/><Relationship Id="rId5" Type="http://schemas.openxmlformats.org/officeDocument/2006/relationships/hyperlink" Target="http://www.alistapart.com/articles/responsive-web-design/" TargetMode="External"/><Relationship Id="rId4" Type="http://schemas.openxmlformats.org/officeDocument/2006/relationships/hyperlink" Target="http://slides.html5rocks.com/#landing-slid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430" y="803912"/>
            <a:ext cx="3634683" cy="955372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的响应式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477" y="1962150"/>
            <a:ext cx="3792541" cy="838863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Ronnia Basic Light"/>
              </a:rPr>
              <a:t>自适应多种移动终端的</a:t>
            </a:r>
            <a:r>
              <a:rPr lang="en-US" altLang="zh-CN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Ronnia Basic Light"/>
              </a:rPr>
              <a:t>Web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Ronnia Basic Light"/>
              </a:rPr>
              <a:t>设计技术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  <a:cs typeface="Ronnia Basic Light"/>
            </a:endParaRPr>
          </a:p>
        </p:txBody>
      </p:sp>
      <p:pic>
        <p:nvPicPr>
          <p:cNvPr id="14" name="Picture 13" descr="Ult col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112" y="730268"/>
            <a:ext cx="1118884" cy="1022332"/>
          </a:xfrm>
          <a:prstGeom prst="rect">
            <a:avLst/>
          </a:prstGeom>
        </p:spPr>
      </p:pic>
      <p:pic>
        <p:nvPicPr>
          <p:cNvPr id="16" name="Picture 15" descr="arLogo_6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104" y="803912"/>
            <a:ext cx="812800" cy="812800"/>
          </a:xfrm>
          <a:prstGeom prst="rect">
            <a:avLst/>
          </a:prstGeom>
        </p:spPr>
      </p:pic>
      <p:pic>
        <p:nvPicPr>
          <p:cNvPr id="17" name="Picture 16" descr="spLogo_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836" y="2933423"/>
            <a:ext cx="812800" cy="812800"/>
          </a:xfrm>
          <a:prstGeom prst="rect">
            <a:avLst/>
          </a:prstGeom>
        </p:spPr>
      </p:pic>
      <p:pic>
        <p:nvPicPr>
          <p:cNvPr id="18" name="Picture 17" descr="cluster 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880" y="2933423"/>
            <a:ext cx="1472233" cy="1447848"/>
          </a:xfrm>
          <a:prstGeom prst="rect">
            <a:avLst/>
          </a:prstGeom>
        </p:spPr>
      </p:pic>
      <p:pic>
        <p:nvPicPr>
          <p:cNvPr id="20" name="Picture 19" descr="just cog%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3004137"/>
            <a:ext cx="1516796" cy="764206"/>
          </a:xfrm>
          <a:prstGeom prst="rect">
            <a:avLst/>
          </a:prstGeom>
        </p:spPr>
      </p:pic>
      <p:pic>
        <p:nvPicPr>
          <p:cNvPr id="1026" name="Picture 3" descr="image00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6296" y="5184559"/>
            <a:ext cx="3905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24375" y="4624668"/>
            <a:ext cx="4314825" cy="9334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设计的应用场景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subTitle" idx="1"/>
          </p:nvPr>
        </p:nvSpPr>
        <p:spPr>
          <a:xfrm>
            <a:off x="4524376" y="5047261"/>
            <a:ext cx="4438650" cy="748553"/>
          </a:xfrm>
        </p:spPr>
        <p:txBody>
          <a:bodyPr>
            <a:normAutofit/>
          </a:bodyPr>
          <a:lstStyle/>
          <a:p>
            <a:r>
              <a:rPr lang="zh-CN" altLang="en-US" sz="2000" spc="-50" dirty="0" smtClean="0"/>
              <a:t>任意设备</a:t>
            </a:r>
            <a:endParaRPr lang="en-US" sz="2000" spc="-50" dirty="0"/>
          </a:p>
        </p:txBody>
      </p:sp>
      <p:sp>
        <p:nvSpPr>
          <p:cNvPr id="4" name="TextBox 3"/>
          <p:cNvSpPr txBox="1"/>
          <p:nvPr/>
        </p:nvSpPr>
        <p:spPr>
          <a:xfrm>
            <a:off x="735264" y="534743"/>
            <a:ext cx="31683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响应式</a:t>
            </a:r>
            <a:r>
              <a:rPr lang="en-US" altLang="zh-CN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</a:t>
            </a:r>
            <a:r>
              <a:rPr lang="zh-CN" alt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设计的应用场景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5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设计的应用场景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新浪新闻中心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上的访问效果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smtClean="0"/>
              <a:t>一次设计 任意访问</a:t>
            </a:r>
            <a:endParaRPr lang="en-US"/>
          </a:p>
        </p:txBody>
      </p:sp>
      <p:pic>
        <p:nvPicPr>
          <p:cNvPr id="2054" name="Picture 6" descr="http://images.cnblogs.com/cnblogs_com/powertoolsteam/201206/20120601100641844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5575" y="2099516"/>
            <a:ext cx="2771775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设计的应用场景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使用响应式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设计的站点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上的访问效果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smtClean="0"/>
              <a:t>一次设计 任意访问</a:t>
            </a:r>
            <a:endParaRPr lang="en-US"/>
          </a:p>
        </p:txBody>
      </p:sp>
      <p:pic>
        <p:nvPicPr>
          <p:cNvPr id="33794" name="Picture 2" descr="http://images.cnblogs.com/cnblogs_com/powertoolsteam/201206/2012060110064135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1800" y="1904253"/>
            <a:ext cx="27813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设计的应用场景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使用响应式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设计的站点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在其他设备上的访问效果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smtClean="0"/>
              <a:t>一次设计 任意访问</a:t>
            </a:r>
            <a:endParaRPr lang="en-US"/>
          </a:p>
        </p:txBody>
      </p:sp>
      <p:pic>
        <p:nvPicPr>
          <p:cNvPr id="34818" name="Picture 2" descr="http://images.cnblogs.com/cnblogs_com/powertoolsteam/201206/20120601100642639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6950" y="2608263"/>
            <a:ext cx="5276850" cy="3952876"/>
          </a:xfrm>
          <a:prstGeom prst="rect">
            <a:avLst/>
          </a:prstGeom>
          <a:noFill/>
        </p:spPr>
      </p:pic>
      <p:pic>
        <p:nvPicPr>
          <p:cNvPr id="34820" name="Picture 4" descr="http://images.cnblogs.com/cnblogs_com/powertoolsteam/201206/20120601100644866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845" y="2971799"/>
            <a:ext cx="2431355" cy="3590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467224" y="4624668"/>
            <a:ext cx="4371975" cy="9334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实现响应式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设计的手段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subTitle" idx="1"/>
          </p:nvPr>
        </p:nvSpPr>
        <p:spPr>
          <a:xfrm>
            <a:off x="4591050" y="5047261"/>
            <a:ext cx="4793582" cy="748553"/>
          </a:xfrm>
        </p:spPr>
        <p:txBody>
          <a:bodyPr>
            <a:normAutofit/>
          </a:bodyPr>
          <a:lstStyle/>
          <a:p>
            <a:r>
              <a:rPr lang="zh-CN" altLang="en-US" sz="2000" spc="-50" dirty="0" smtClean="0"/>
              <a:t>流体表格</a:t>
            </a:r>
            <a:r>
              <a:rPr lang="en-US" altLang="zh-CN" sz="2000" spc="-50" dirty="0" smtClean="0"/>
              <a:t>/</a:t>
            </a:r>
            <a:r>
              <a:rPr lang="zh-CN" altLang="en-US" sz="2000" spc="-50" dirty="0" smtClean="0"/>
              <a:t>液态图片</a:t>
            </a:r>
            <a:r>
              <a:rPr lang="en-US" altLang="zh-CN" sz="2000" spc="-50" dirty="0" smtClean="0"/>
              <a:t>/</a:t>
            </a:r>
            <a:r>
              <a:rPr lang="zh-CN" altLang="en-US" sz="2000" spc="-50" dirty="0" smtClean="0"/>
              <a:t>媒体选择器</a:t>
            </a:r>
            <a:endParaRPr lang="en-US" sz="2000" spc="-50" dirty="0"/>
          </a:p>
        </p:txBody>
      </p:sp>
      <p:sp>
        <p:nvSpPr>
          <p:cNvPr id="4" name="TextBox 3"/>
          <p:cNvSpPr txBox="1"/>
          <p:nvPr/>
        </p:nvSpPr>
        <p:spPr>
          <a:xfrm>
            <a:off x="735264" y="534743"/>
            <a:ext cx="31683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实现响应式</a:t>
            </a:r>
            <a:r>
              <a:rPr lang="en-US" altLang="zh-CN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</a:t>
            </a:r>
            <a:r>
              <a:rPr lang="zh-CN" alt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设计的手段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5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流体表格</a:t>
            </a:r>
            <a:endParaRPr lang="en-US" dirty="0"/>
          </a:p>
        </p:txBody>
      </p:sp>
      <p:pic>
        <p:nvPicPr>
          <p:cNvPr id="35842" name="Picture 2" descr="clip_image0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493" y="1754934"/>
            <a:ext cx="5305425" cy="3648076"/>
          </a:xfrm>
          <a:prstGeom prst="rect">
            <a:avLst/>
          </a:prstGeom>
          <a:noFill/>
        </p:spPr>
      </p:pic>
      <p:pic>
        <p:nvPicPr>
          <p:cNvPr id="35844" name="Picture 4" descr="clip_image0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5294" y="3459162"/>
            <a:ext cx="5305425" cy="298132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984918" y="1796534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600×800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1319" y="6071156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1280×768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em</a:t>
            </a:r>
            <a:r>
              <a:rPr lang="zh-CN" altLang="en-US" sz="2400" dirty="0" smtClean="0"/>
              <a:t>相对单位取代</a:t>
            </a:r>
            <a:r>
              <a:rPr lang="en-US" altLang="zh-CN" sz="2400" dirty="0" err="1" smtClean="0"/>
              <a:t>px</a:t>
            </a:r>
            <a:r>
              <a:rPr lang="zh-CN" altLang="en-US" sz="2400" dirty="0" smtClean="0"/>
              <a:t>绝对单位</a:t>
            </a:r>
            <a:endParaRPr lang="en-US" altLang="zh-CN" sz="2400" dirty="0" smtClean="0"/>
          </a:p>
          <a:p>
            <a:r>
              <a:rPr lang="zh-CN" altLang="en-US" sz="2400" dirty="0" smtClean="0"/>
              <a:t>计算</a:t>
            </a:r>
            <a:r>
              <a:rPr lang="en-US" sz="2400" dirty="0" err="1" smtClean="0"/>
              <a:t>em</a:t>
            </a:r>
            <a:r>
              <a:rPr lang="en-US" sz="2400" dirty="0" smtClean="0"/>
              <a:t>  </a:t>
            </a:r>
          </a:p>
          <a:p>
            <a:pPr>
              <a:buNone/>
            </a:pPr>
            <a:r>
              <a:rPr lang="en-US" sz="2400" dirty="0" smtClean="0"/>
              <a:t>			</a:t>
            </a:r>
          </a:p>
          <a:p>
            <a:pPr algn="ctr">
              <a:buNone/>
            </a:pP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target ÷ context = result</a:t>
            </a:r>
            <a:endParaRPr lang="en-US" sz="3600" dirty="0" smtClean="0"/>
          </a:p>
          <a:p>
            <a:endParaRPr lang="en-US" dirty="0" smtClean="0"/>
          </a:p>
          <a:p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r>
              <a:rPr lang="en-US" dirty="0" smtClean="0">
                <a:hlinkClick r:id="rId2"/>
              </a:rPr>
              <a:t> http://www.designinfluences.com/fluid960gs/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流体表格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lip_image0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493" y="1801812"/>
            <a:ext cx="5305425" cy="33147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液态图片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4918" y="1796534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裁剪前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1319" y="6071156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裁剪后</a:t>
            </a:r>
            <a:endParaRPr lang="en-US" dirty="0"/>
          </a:p>
        </p:txBody>
      </p:sp>
      <p:pic>
        <p:nvPicPr>
          <p:cNvPr id="40964" name="Picture 4" descr="clip_image0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5294" y="2165866"/>
            <a:ext cx="5314950" cy="45339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/>
              <a:t>不作为内容，仅作为装饰</a:t>
            </a:r>
            <a:endParaRPr lang="en-US" altLang="zh-CN" sz="2400" dirty="0" smtClean="0"/>
          </a:p>
          <a:p>
            <a:r>
              <a:rPr lang="zh-CN" altLang="en-US" sz="2400" dirty="0" smtClean="0"/>
              <a:t>不使用</a:t>
            </a:r>
            <a:r>
              <a:rPr lang="en-US" altLang="zh-CN" sz="2400" dirty="0" err="1" smtClean="0"/>
              <a:t>img</a:t>
            </a:r>
            <a:r>
              <a:rPr lang="zh-CN" altLang="en-US" sz="2400" dirty="0" smtClean="0"/>
              <a:t>，仅使用</a:t>
            </a:r>
            <a:endParaRPr lang="en-US" altLang="zh-CN" sz="2400" dirty="0" smtClean="0"/>
          </a:p>
          <a:p>
            <a:pPr>
              <a:buNone/>
            </a:pPr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background: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url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(styx.jpg) no-repeat right;  </a:t>
            </a:r>
          </a:p>
          <a:p>
            <a:pPr>
              <a:buNone/>
            </a:pP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>
                <a:hlinkClick r:id="rId3"/>
              </a:rPr>
              <a:t>http://www.zomigi.com/demo/crop_background.html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液态图片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液态图片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4918" y="1796534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裁剪前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1319" y="6071156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裁剪后</a:t>
            </a:r>
            <a:endParaRPr lang="en-US" dirty="0"/>
          </a:p>
        </p:txBody>
      </p:sp>
      <p:pic>
        <p:nvPicPr>
          <p:cNvPr id="46082" name="Picture 2" descr="clip_image0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493" y="1796534"/>
            <a:ext cx="5305425" cy="1771651"/>
          </a:xfrm>
          <a:prstGeom prst="rect">
            <a:avLst/>
          </a:prstGeom>
          <a:noFill/>
        </p:spPr>
      </p:pic>
      <p:pic>
        <p:nvPicPr>
          <p:cNvPr id="46084" name="Picture 4" descr="clip_image0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5294" y="3204091"/>
            <a:ext cx="5314950" cy="34956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更多期待</a:t>
            </a:r>
            <a:r>
              <a:rPr lang="en-US" dirty="0" smtClean="0"/>
              <a:t>. </a:t>
            </a:r>
            <a:r>
              <a:rPr lang="zh-CN" altLang="en-US" dirty="0" smtClean="0"/>
              <a:t>更多收获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响应式</a:t>
            </a:r>
            <a:r>
              <a:rPr lang="en-US" sz="2400" dirty="0" smtClean="0"/>
              <a:t>Web</a:t>
            </a:r>
            <a:r>
              <a:rPr lang="zh-CN" altLang="en-US" sz="2400" dirty="0" smtClean="0"/>
              <a:t>设计的产生及应用场景</a:t>
            </a:r>
            <a:endParaRPr lang="en-US" sz="2400" dirty="0" smtClean="0"/>
          </a:p>
          <a:p>
            <a:r>
              <a:rPr lang="zh-CN" altLang="en-US" sz="2400" dirty="0" smtClean="0"/>
              <a:t>实现响应式</a:t>
            </a:r>
            <a:r>
              <a:rPr lang="en-US" altLang="zh-CN" sz="2400" dirty="0" smtClean="0"/>
              <a:t>W</a:t>
            </a:r>
            <a:r>
              <a:rPr lang="en-US" sz="2400" dirty="0" smtClean="0"/>
              <a:t>eb</a:t>
            </a:r>
            <a:r>
              <a:rPr lang="zh-CN" altLang="en-US" sz="2400" dirty="0" smtClean="0"/>
              <a:t>设计的手段</a:t>
            </a:r>
            <a:endParaRPr lang="en-US" sz="2400" dirty="0" smtClean="0"/>
          </a:p>
          <a:p>
            <a:r>
              <a:rPr lang="zh-CN" altLang="en-US" sz="2400" dirty="0" smtClean="0"/>
              <a:t>实现响应式</a:t>
            </a:r>
            <a:r>
              <a:rPr lang="en-US" sz="2400" dirty="0" smtClean="0"/>
              <a:t>Web</a:t>
            </a:r>
            <a:r>
              <a:rPr lang="zh-CN" altLang="en-US" sz="2400" dirty="0" smtClean="0"/>
              <a:t>设计的步骤</a:t>
            </a:r>
            <a:endParaRPr lang="en-US" sz="2400" dirty="0" smtClean="0"/>
          </a:p>
          <a:p>
            <a:r>
              <a:rPr lang="zh-CN" altLang="en-US" sz="2400" dirty="0" smtClean="0"/>
              <a:t>工具 </a:t>
            </a:r>
            <a:r>
              <a:rPr lang="en-US" altLang="zh-CN" sz="2400" dirty="0" smtClean="0"/>
              <a:t>&amp; </a:t>
            </a:r>
            <a:r>
              <a:rPr lang="zh-CN" altLang="en-US" sz="2400" dirty="0" smtClean="0"/>
              <a:t>资源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/>
              <a:t>随着宽度缩小，</a:t>
            </a:r>
            <a:r>
              <a:rPr lang="en-US" sz="2400" dirty="0" smtClean="0"/>
              <a:t>outer 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裁剪， </a:t>
            </a:r>
            <a:r>
              <a:rPr lang="en-US" sz="2400" dirty="0" smtClean="0"/>
              <a:t>inner 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向左移动</a:t>
            </a:r>
            <a:endParaRPr lang="en-US" altLang="zh-CN" sz="2400" dirty="0" smtClean="0"/>
          </a:p>
          <a:p>
            <a:r>
              <a:rPr lang="zh-CN" altLang="en-US" sz="2400" dirty="0" smtClean="0"/>
              <a:t>不使用</a:t>
            </a:r>
            <a:r>
              <a:rPr lang="en-US" altLang="zh-CN" sz="2400" dirty="0" err="1" smtClean="0"/>
              <a:t>img</a:t>
            </a:r>
            <a:r>
              <a:rPr lang="zh-CN" altLang="en-US" sz="2400" dirty="0" smtClean="0"/>
              <a:t>，仅使用</a:t>
            </a:r>
            <a:endParaRPr lang="en-US" altLang="zh-CN" sz="2400" dirty="0" smtClean="0"/>
          </a:p>
          <a:p>
            <a:pPr>
              <a:buNone/>
            </a:pPr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>
              <a:buNone/>
            </a:pP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img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{ width: 20em; max-width: 500px; } </a:t>
            </a:r>
          </a:p>
          <a:p>
            <a:pPr>
              <a:buNone/>
            </a:pP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>
                <a:hlinkClick r:id="rId3"/>
              </a:rPr>
              <a:t>http://www.zomigi.com/demo/composite.html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液态图片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液态图片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3418" y="6186331"/>
            <a:ext cx="215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未设置</a:t>
            </a:r>
            <a:r>
              <a:rPr lang="en-US" dirty="0" smtClean="0"/>
              <a:t>initial-scale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7668" y="6177533"/>
            <a:ext cx="22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dirty="0" smtClean="0"/>
              <a:t>initial-scale</a:t>
            </a:r>
            <a:endParaRPr lang="en-US" dirty="0"/>
          </a:p>
        </p:txBody>
      </p:sp>
      <p:pic>
        <p:nvPicPr>
          <p:cNvPr id="49154" name="Picture 2" descr="clip_image0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3418" y="1796534"/>
            <a:ext cx="2292307" cy="4380999"/>
          </a:xfrm>
          <a:prstGeom prst="rect">
            <a:avLst/>
          </a:prstGeom>
          <a:noFill/>
        </p:spPr>
      </p:pic>
      <p:pic>
        <p:nvPicPr>
          <p:cNvPr id="49156" name="Picture 4" descr="clip_image0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7668" y="1796534"/>
            <a:ext cx="2292306" cy="438979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禁止图片被自动缩放</a:t>
            </a:r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endParaRPr lang="en-US" altLang="zh-CN" sz="2400" dirty="0" smtClean="0"/>
          </a:p>
          <a:p>
            <a:pPr>
              <a:buNone/>
            </a:pPr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&lt;meta name="viewport" content="width=device-width;                 initial-scale=1.0"&gt;</a:t>
            </a:r>
          </a:p>
          <a:p>
            <a:pPr>
              <a:buNone/>
            </a:pPr>
            <a:endParaRPr lang="en-US" dirty="0" smtClean="0"/>
          </a:p>
          <a:p>
            <a:endParaRPr lang="en-US" altLang="zh-CN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液态图片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媒体选择器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9137" y="4244460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行显示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81151" y="5434568"/>
            <a:ext cx="107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行显示</a:t>
            </a:r>
            <a:endParaRPr lang="en-US" dirty="0"/>
          </a:p>
        </p:txBody>
      </p:sp>
      <p:pic>
        <p:nvPicPr>
          <p:cNvPr id="51202" name="Picture 2" descr="clip_image0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968" y="1796534"/>
            <a:ext cx="5314950" cy="2447926"/>
          </a:xfrm>
          <a:prstGeom prst="rect">
            <a:avLst/>
          </a:prstGeom>
          <a:noFill/>
        </p:spPr>
      </p:pic>
      <p:pic>
        <p:nvPicPr>
          <p:cNvPr id="51204" name="Picture 4" descr="clip_image0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475" y="2358322"/>
            <a:ext cx="4991100" cy="4034025"/>
          </a:xfrm>
          <a:prstGeom prst="rect">
            <a:avLst/>
          </a:prstGeom>
          <a:noFill/>
        </p:spPr>
      </p:pic>
      <p:pic>
        <p:nvPicPr>
          <p:cNvPr id="51206" name="Picture 6" descr="clip_image0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2148" y="1196458"/>
            <a:ext cx="2312639" cy="56615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712021" y="6488668"/>
            <a:ext cx="103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行显示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em</a:t>
            </a:r>
            <a:r>
              <a:rPr lang="zh-CN" altLang="en-US" sz="2400" dirty="0" smtClean="0"/>
              <a:t>相对单位取代</a:t>
            </a:r>
            <a:r>
              <a:rPr lang="en-US" altLang="zh-CN" sz="2400" dirty="0" err="1" smtClean="0"/>
              <a:t>px</a:t>
            </a:r>
            <a:r>
              <a:rPr lang="zh-CN" altLang="en-US" sz="2400" dirty="0" smtClean="0"/>
              <a:t>绝对单位</a:t>
            </a:r>
            <a:endParaRPr lang="en-US" altLang="zh-CN" sz="2400" dirty="0" smtClean="0"/>
          </a:p>
          <a:p>
            <a:r>
              <a:rPr lang="zh-CN" altLang="en-US" sz="2400" dirty="0" smtClean="0"/>
              <a:t>计算</a:t>
            </a:r>
            <a:r>
              <a:rPr lang="en-US" sz="2400" dirty="0" err="1" smtClean="0"/>
              <a:t>em</a:t>
            </a:r>
            <a:r>
              <a:rPr lang="en-US" sz="2400" dirty="0" smtClean="0"/>
              <a:t>  </a:t>
            </a:r>
          </a:p>
          <a:p>
            <a:pPr>
              <a:buNone/>
            </a:pP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@media (max-width: 400px) {</a:t>
            </a:r>
            <a:b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.figure, </a:t>
            </a:r>
            <a:b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li#f-mycroft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{ </a:t>
            </a:r>
            <a:b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margin-right: 3.31%; /* 21px / 633px */ </a:t>
            </a:r>
            <a:b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width: 48.34%; /* 306px / 633px */ } }</a:t>
            </a:r>
          </a:p>
          <a:p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>
                <a:hlinkClick r:id="rId3"/>
              </a:rPr>
              <a:t>http://www.alistapart.com/d/responsive-web-design/ex/ex-site-FINAL.html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媒体选择器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 响应屏幕分辨率变化</a:t>
            </a:r>
            <a:endParaRPr lang="en-US" altLang="zh-CN" sz="2400" dirty="0" smtClean="0"/>
          </a:p>
          <a:p>
            <a:r>
              <a:rPr lang="zh-CN" altLang="en-US" dirty="0" smtClean="0"/>
              <a:t> </a:t>
            </a:r>
            <a:r>
              <a:rPr lang="zh-CN" altLang="en-US" sz="2400" dirty="0" smtClean="0"/>
              <a:t>响应设备原生行为变化</a:t>
            </a:r>
            <a:endParaRPr lang="en-US" alt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持续增强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467224" y="4624668"/>
            <a:ext cx="4371975" cy="9334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实现响应式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设计的步骤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subTitle" idx="1"/>
          </p:nvPr>
        </p:nvSpPr>
        <p:spPr>
          <a:xfrm>
            <a:off x="4591050" y="5047261"/>
            <a:ext cx="4793582" cy="748553"/>
          </a:xfrm>
        </p:spPr>
        <p:txBody>
          <a:bodyPr>
            <a:normAutofit/>
          </a:bodyPr>
          <a:lstStyle/>
          <a:p>
            <a:r>
              <a:rPr lang="zh-CN" altLang="en-US" sz="2000" spc="-50" dirty="0" smtClean="0"/>
              <a:t>流体表格</a:t>
            </a:r>
            <a:r>
              <a:rPr lang="en-US" altLang="zh-CN" sz="2000" spc="-50" dirty="0" smtClean="0"/>
              <a:t>/</a:t>
            </a:r>
            <a:r>
              <a:rPr lang="zh-CN" altLang="en-US" sz="2000" spc="-50" dirty="0" smtClean="0"/>
              <a:t>液态图片</a:t>
            </a:r>
            <a:r>
              <a:rPr lang="en-US" altLang="zh-CN" sz="2000" spc="-50" dirty="0" smtClean="0"/>
              <a:t>/</a:t>
            </a:r>
            <a:r>
              <a:rPr lang="zh-CN" altLang="en-US" sz="2000" spc="-50" dirty="0" smtClean="0"/>
              <a:t>媒体选择器</a:t>
            </a:r>
            <a:endParaRPr lang="en-US" sz="2000" spc="-50" dirty="0"/>
          </a:p>
        </p:txBody>
      </p:sp>
      <p:sp>
        <p:nvSpPr>
          <p:cNvPr id="4" name="TextBox 3"/>
          <p:cNvSpPr txBox="1"/>
          <p:nvPr/>
        </p:nvSpPr>
        <p:spPr>
          <a:xfrm>
            <a:off x="735264" y="534743"/>
            <a:ext cx="31683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实现响应式</a:t>
            </a:r>
            <a:r>
              <a:rPr lang="en-US" altLang="zh-CN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</a:t>
            </a:r>
            <a:r>
              <a:rPr lang="zh-CN" alt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设计的步骤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5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设计的步骤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 禁止自动缩放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sz="2400" dirty="0" smtClean="0"/>
              <a:t>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&lt;meta name="viewport" 	content="width=device-width, </a:t>
            </a:r>
            <a:b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initial-scale=1.0"&gt;</a:t>
            </a:r>
            <a:endParaRPr lang="en-US" altLang="zh-CN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：设置</a:t>
            </a:r>
            <a:r>
              <a:rPr lang="en-US" altLang="zh-CN" dirty="0" smtClean="0"/>
              <a:t>Meta Tag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设计的步骤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 布置页面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</a:t>
            </a:r>
            <a:endParaRPr lang="en-US" dirty="0"/>
          </a:p>
        </p:txBody>
      </p:sp>
      <p:pic>
        <p:nvPicPr>
          <p:cNvPr id="52226" name="Picture 2" descr="stru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4400" y="1904253"/>
            <a:ext cx="5334000" cy="414337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设计的步骤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 设置媒体选择器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b="1" dirty="0" smtClean="0"/>
              <a:t> </a:t>
            </a:r>
            <a:r>
              <a:rPr lang="en-US" altLang="en-US" dirty="0" smtClean="0"/>
              <a:t>Media Queries</a:t>
            </a:r>
          </a:p>
          <a:p>
            <a:endParaRPr lang="en-US" dirty="0"/>
          </a:p>
        </p:txBody>
      </p:sp>
      <p:pic>
        <p:nvPicPr>
          <p:cNvPr id="56322" name="Picture 2" descr="clip_image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0" y="1990725"/>
            <a:ext cx="4635500" cy="2136933"/>
          </a:xfrm>
          <a:prstGeom prst="rect">
            <a:avLst/>
          </a:prstGeom>
          <a:noFill/>
        </p:spPr>
      </p:pic>
      <p:pic>
        <p:nvPicPr>
          <p:cNvPr id="56324" name="Picture 4" descr="clip_image0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4025" y="4127658"/>
            <a:ext cx="4816475" cy="22203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设计的产生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subTitle" idx="1"/>
          </p:nvPr>
        </p:nvSpPr>
        <p:spPr>
          <a:xfrm>
            <a:off x="4800600" y="5047261"/>
            <a:ext cx="4584032" cy="748553"/>
          </a:xfrm>
        </p:spPr>
        <p:txBody>
          <a:bodyPr>
            <a:normAutofit/>
          </a:bodyPr>
          <a:lstStyle/>
          <a:p>
            <a:r>
              <a:rPr lang="en-US" altLang="zh-CN" sz="2000" spc="-50" dirty="0" smtClean="0"/>
              <a:t>HTML5/</a:t>
            </a:r>
            <a:r>
              <a:rPr lang="zh-CN" altLang="en-US" sz="2000" spc="-50" dirty="0" smtClean="0"/>
              <a:t>移动互联网</a:t>
            </a:r>
            <a:endParaRPr lang="en-US" sz="2000" spc="-50" dirty="0"/>
          </a:p>
        </p:txBody>
      </p:sp>
      <p:sp>
        <p:nvSpPr>
          <p:cNvPr id="4" name="TextBox 3"/>
          <p:cNvSpPr txBox="1"/>
          <p:nvPr/>
        </p:nvSpPr>
        <p:spPr>
          <a:xfrm>
            <a:off x="735264" y="534743"/>
            <a:ext cx="3168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响应式</a:t>
            </a:r>
            <a:r>
              <a:rPr lang="en-US" altLang="zh-CN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</a:t>
            </a:r>
            <a:r>
              <a:rPr lang="zh-CN" alt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设计的产生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5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设计的步骤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用户体验师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勾画出页面的整体样式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确定最大分辨率下应该显示的内容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在分辨率不断变化的情况下进行隐藏、缩放或者裁剪。</a:t>
            </a:r>
          </a:p>
          <a:p>
            <a:r>
              <a:rPr lang="zh-CN" altLang="en-US" sz="2400" dirty="0" smtClean="0"/>
              <a:t>使用相对尺寸进行定位和布局</a:t>
            </a:r>
          </a:p>
          <a:p>
            <a:r>
              <a:rPr lang="zh-CN" altLang="en-US" sz="2400" dirty="0" smtClean="0"/>
              <a:t>使用流体表格和液体图片响应分辨率。</a:t>
            </a:r>
          </a:p>
          <a:p>
            <a:r>
              <a:rPr lang="zh-CN" altLang="en-US" sz="2400" dirty="0" smtClean="0"/>
              <a:t>根据需要变化显示方式的元素，加入媒体选择器。</a:t>
            </a:r>
            <a:endParaRPr lang="zh-CN" alt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设计到实现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829175" y="4624668"/>
            <a:ext cx="4010024" cy="9334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工具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资源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subTitle" idx="1"/>
          </p:nvPr>
        </p:nvSpPr>
        <p:spPr>
          <a:xfrm>
            <a:off x="4829174" y="5047261"/>
            <a:ext cx="4555457" cy="748553"/>
          </a:xfrm>
        </p:spPr>
        <p:txBody>
          <a:bodyPr>
            <a:normAutofit/>
          </a:bodyPr>
          <a:lstStyle/>
          <a:p>
            <a:r>
              <a:rPr lang="zh-CN" altLang="en-US" sz="2000" spc="-50" dirty="0" smtClean="0"/>
              <a:t>设备模拟器</a:t>
            </a:r>
            <a:r>
              <a:rPr lang="en-US" altLang="zh-CN" sz="2000" spc="-50" dirty="0" smtClean="0"/>
              <a:t>/</a:t>
            </a:r>
            <a:r>
              <a:rPr lang="zh-CN" altLang="en-US" sz="2000" spc="-50" dirty="0" smtClean="0"/>
              <a:t>在线资源</a:t>
            </a:r>
            <a:endParaRPr lang="en-US" sz="2000" spc="-50" dirty="0"/>
          </a:p>
        </p:txBody>
      </p:sp>
      <p:sp>
        <p:nvSpPr>
          <p:cNvPr id="4" name="TextBox 3"/>
          <p:cNvSpPr txBox="1"/>
          <p:nvPr/>
        </p:nvSpPr>
        <p:spPr>
          <a:xfrm>
            <a:off x="735264" y="534743"/>
            <a:ext cx="3168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工具</a:t>
            </a:r>
            <a:r>
              <a:rPr lang="en-US" altLang="zh-CN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</a:t>
            </a:r>
            <a:r>
              <a:rPr lang="zh-CN" alt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资源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5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不同分辨下的测试工具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sz="2400" u="sng" dirty="0" smtClean="0">
                <a:hlinkClick r:id="rId2"/>
              </a:rPr>
              <a:t> http://mattkersley.com/responsive/</a:t>
            </a:r>
            <a:endParaRPr lang="en-US" sz="2400" u="sng" dirty="0" smtClean="0"/>
          </a:p>
          <a:p>
            <a:r>
              <a:rPr lang="zh-CN" altLang="en-US" sz="2400" dirty="0" smtClean="0"/>
              <a:t>浏览器缩放工具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sz="2400" u="sng" dirty="0" smtClean="0">
                <a:hlinkClick r:id="rId3"/>
              </a:rPr>
              <a:t> http://resizemybrowser.com/</a:t>
            </a:r>
            <a:endParaRPr lang="en-US" sz="2400" u="sng" dirty="0" smtClean="0"/>
          </a:p>
          <a:p>
            <a:r>
              <a:rPr lang="zh-CN" altLang="en-US" sz="2400" dirty="0" smtClean="0"/>
              <a:t>模拟各种主流设备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sz="2400" u="sng" dirty="0" smtClean="0">
                <a:hlinkClick r:id="rId4"/>
              </a:rPr>
              <a:t> http://quirktools.com/screenfly/</a:t>
            </a:r>
            <a:endParaRPr lang="en-US" altLang="zh-CN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设备模拟器</a:t>
            </a:r>
            <a:endParaRPr lang="en-US" dirty="0"/>
          </a:p>
        </p:txBody>
      </p:sp>
      <p:pic>
        <p:nvPicPr>
          <p:cNvPr id="58370" name="Picture 2" descr="clip_image03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500" y="3078727"/>
            <a:ext cx="5143499" cy="37792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葡萄城控件团队博客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>
                <a:hlinkClick r:id="rId2"/>
              </a:rPr>
              <a:t> 响应式设计</a:t>
            </a:r>
            <a:r>
              <a:rPr lang="en-US" altLang="zh-CN" sz="2400" dirty="0" smtClean="0">
                <a:hlinkClick r:id="rId2"/>
              </a:rPr>
              <a:t>(</a:t>
            </a:r>
            <a:r>
              <a:rPr lang="en-US" sz="2400" dirty="0" smtClean="0">
                <a:hlinkClick r:id="rId2"/>
              </a:rPr>
              <a:t>Response Web Design)</a:t>
            </a:r>
            <a:r>
              <a:rPr lang="zh-CN" altLang="en-US" sz="2400" dirty="0" smtClean="0">
                <a:hlinkClick r:id="rId2"/>
              </a:rPr>
              <a:t>浅谈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>
                <a:hlinkClick r:id="rId3"/>
              </a:rPr>
              <a:t> 响应式设计</a:t>
            </a:r>
            <a:r>
              <a:rPr lang="en-US" altLang="zh-CN" sz="2400" dirty="0" smtClean="0">
                <a:hlinkClick r:id="rId3"/>
              </a:rPr>
              <a:t>(</a:t>
            </a:r>
            <a:r>
              <a:rPr lang="en-US" sz="2400" dirty="0" smtClean="0">
                <a:hlinkClick r:id="rId3"/>
              </a:rPr>
              <a:t>Response Web Design)</a:t>
            </a:r>
            <a:r>
              <a:rPr lang="zh-CN" altLang="en-US" sz="2400" dirty="0" smtClean="0">
                <a:hlinkClick r:id="rId3"/>
              </a:rPr>
              <a:t>实践</a:t>
            </a:r>
            <a:endParaRPr lang="en-US" altLang="zh-CN" sz="2400" dirty="0" smtClean="0"/>
          </a:p>
          <a:p>
            <a:r>
              <a:rPr lang="zh-CN" altLang="en-US" sz="2400" dirty="0" smtClean="0"/>
              <a:t>其他英文在线资源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>
                <a:hlinkClick r:id="rId4"/>
              </a:rPr>
              <a:t>HTML5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sz="2400" dirty="0" smtClean="0">
                <a:hlinkClick r:id="rId5"/>
              </a:rPr>
              <a:t>Responsive Web Design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6"/>
              </a:rPr>
              <a:t>Golden Grid System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altLang="zh-CN" sz="2400" dirty="0" err="1" smtClean="0">
                <a:hlinkClick r:id="rId7"/>
              </a:rPr>
              <a:t>Zomigi</a:t>
            </a:r>
            <a:r>
              <a:rPr lang="en-US" altLang="zh-CN" sz="2400" dirty="0" smtClean="0">
                <a:hlinkClick r:id="rId7"/>
              </a:rPr>
              <a:t> Blog</a:t>
            </a:r>
            <a:endParaRPr lang="en-US" altLang="zh-CN" sz="2400" dirty="0" smtClean="0">
              <a:hlinkClick r:id="rId5"/>
            </a:endParaRPr>
          </a:p>
          <a:p>
            <a:endParaRPr lang="en-US" sz="2400" dirty="0" smtClean="0">
              <a:hlinkClick r:id="rId5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在线资源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676526"/>
            <a:ext cx="5638800" cy="181927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	</a:t>
            </a:r>
            <a:r>
              <a:rPr lang="zh-CN" altLang="en-US" sz="6000" dirty="0" smtClean="0"/>
              <a:t>想法？？？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762500"/>
            <a:ext cx="5638800" cy="1233487"/>
          </a:xfrm>
        </p:spPr>
        <p:txBody>
          <a:bodyPr/>
          <a:lstStyle/>
          <a:p>
            <a:r>
              <a:rPr lang="zh-CN" altLang="en-US" dirty="0" smtClean="0"/>
              <a:t>感谢您的耐心！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请看管好您的贵重物品和废弃物品，并随身携带！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设计的产生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1991 </a:t>
            </a:r>
          </a:p>
          <a:p>
            <a:r>
              <a:rPr lang="en-US" sz="2400" dirty="0" smtClean="0"/>
              <a:t>1994 </a:t>
            </a:r>
          </a:p>
          <a:p>
            <a:r>
              <a:rPr lang="en-US" sz="2400" dirty="0" smtClean="0"/>
              <a:t>1996                              + </a:t>
            </a:r>
          </a:p>
          <a:p>
            <a:r>
              <a:rPr lang="en-US" sz="2400" dirty="0" smtClean="0"/>
              <a:t>1997 </a:t>
            </a:r>
          </a:p>
          <a:p>
            <a:r>
              <a:rPr lang="en-US" sz="2400" dirty="0" smtClean="0"/>
              <a:t>1998 </a:t>
            </a:r>
          </a:p>
          <a:p>
            <a:r>
              <a:rPr lang="en-US" sz="2400" dirty="0" smtClean="0"/>
              <a:t>2000 </a:t>
            </a:r>
          </a:p>
          <a:p>
            <a:r>
              <a:rPr lang="en-US" sz="2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2002</a:t>
            </a:r>
            <a:r>
              <a:rPr lang="en-US" sz="2400" dirty="0" smtClean="0"/>
              <a:t>           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Tableless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Web Design</a:t>
            </a:r>
            <a:endParaRPr lang="en-US" sz="2400" dirty="0" smtClean="0"/>
          </a:p>
          <a:p>
            <a:r>
              <a:rPr lang="en-US" sz="2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2005  </a:t>
            </a:r>
            <a:r>
              <a:rPr lang="en-US" sz="2400" dirty="0" smtClean="0"/>
              <a:t>         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AJAX</a:t>
            </a:r>
            <a:endParaRPr lang="en-US" sz="2400" dirty="0" smtClean="0"/>
          </a:p>
          <a:p>
            <a:r>
              <a:rPr lang="en-US" sz="2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2009  </a:t>
            </a:r>
            <a:r>
              <a:rPr lang="en-US" sz="2400" dirty="0" smtClean="0"/>
              <a:t>         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HTML 5</a:t>
            </a:r>
            <a:r>
              <a:rPr lang="en-US" sz="3600" dirty="0" smtClean="0"/>
              <a:t> </a:t>
            </a:r>
            <a:endParaRPr lang="en-US" sz="36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800" dirty="0" smtClean="0"/>
              <a:t>HTML5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066926" y="1981200"/>
            <a:ext cx="1000124" cy="26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HTML</a:t>
            </a:r>
            <a:endParaRPr lang="en-US" sz="1400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6451" y="2847975"/>
            <a:ext cx="990599" cy="266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CSS 1</a:t>
            </a:r>
            <a:endParaRPr lang="en-US" sz="1400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5675" y="2847975"/>
            <a:ext cx="990599" cy="2667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JS</a:t>
            </a:r>
            <a:endParaRPr lang="en-US" sz="1400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66926" y="2400300"/>
            <a:ext cx="1000124" cy="26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HTML 2</a:t>
            </a:r>
            <a:endParaRPr lang="en-US" sz="1400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76451" y="3343275"/>
            <a:ext cx="1000124" cy="26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HTML 4</a:t>
            </a:r>
            <a:endParaRPr lang="en-US" sz="1600" dirty="0" smtClean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5976" y="3800475"/>
            <a:ext cx="990599" cy="266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CSS 2</a:t>
            </a:r>
            <a:endParaRPr lang="en-US" sz="1400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85976" y="4286250"/>
            <a:ext cx="1000124" cy="26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XHTML 1</a:t>
            </a:r>
            <a:endParaRPr lang="en-US" sz="1400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67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设计的产生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HTML5</a:t>
            </a:r>
            <a:r>
              <a:rPr lang="en-US" sz="3600" dirty="0" smtClean="0"/>
              <a:t> ~=           +        + </a:t>
            </a:r>
            <a:endParaRPr lang="en-US" sz="36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800" dirty="0" smtClean="0"/>
              <a:t>HTML5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333751" y="3829050"/>
            <a:ext cx="1276350" cy="50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HTML</a:t>
            </a:r>
            <a:endParaRPr lang="en-US" sz="2400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67300" y="3829050"/>
            <a:ext cx="990599" cy="504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CSS</a:t>
            </a:r>
            <a:endParaRPr lang="en-US" sz="2400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96051" y="3829050"/>
            <a:ext cx="761999" cy="504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JS</a:t>
            </a:r>
            <a:endParaRPr lang="en-US" sz="2400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677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8" grpId="0" build="allAtOnce" animBg="1"/>
      <p:bldP spid="10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设计的产生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400" dirty="0" smtClean="0"/>
              <a:t>离线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存储</a:t>
            </a:r>
            <a:endParaRPr lang="en-US" sz="2400" dirty="0" smtClean="0"/>
          </a:p>
          <a:p>
            <a:r>
              <a:rPr lang="zh-CN" altLang="en-US" sz="2400" dirty="0" smtClean="0"/>
              <a:t>实时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通信</a:t>
            </a:r>
            <a:endParaRPr lang="en-US" sz="2400" dirty="0" smtClean="0"/>
          </a:p>
          <a:p>
            <a:r>
              <a:rPr lang="zh-CN" altLang="en-US" sz="2400" dirty="0" smtClean="0"/>
              <a:t>文件</a:t>
            </a:r>
            <a:r>
              <a:rPr lang="en-US" sz="2400" dirty="0" smtClean="0"/>
              <a:t> / </a:t>
            </a:r>
            <a:r>
              <a:rPr lang="zh-CN" altLang="en-US" sz="2400" dirty="0" smtClean="0"/>
              <a:t>硬件访问</a:t>
            </a:r>
            <a:endParaRPr lang="en-US" sz="2400" dirty="0" smtClean="0"/>
          </a:p>
          <a:p>
            <a:r>
              <a:rPr lang="zh-CN" altLang="en-US" sz="2400" dirty="0" smtClean="0"/>
              <a:t>语义</a:t>
            </a:r>
            <a:r>
              <a:rPr lang="en-US" sz="2400" dirty="0" smtClean="0"/>
              <a:t> &amp; </a:t>
            </a:r>
            <a:r>
              <a:rPr lang="zh-CN" altLang="en-US" sz="2400" dirty="0" smtClean="0"/>
              <a:t>标记</a:t>
            </a:r>
            <a:endParaRPr lang="en-US" sz="2400" dirty="0" smtClean="0"/>
          </a:p>
          <a:p>
            <a:r>
              <a:rPr lang="zh-CN" altLang="en-US" sz="2400" dirty="0" smtClean="0"/>
              <a:t>图像</a:t>
            </a:r>
            <a:r>
              <a:rPr lang="en-US" sz="2400" dirty="0" smtClean="0"/>
              <a:t> / </a:t>
            </a:r>
            <a:r>
              <a:rPr lang="zh-CN" altLang="en-US" sz="2400" dirty="0" smtClean="0"/>
              <a:t>多媒体</a:t>
            </a:r>
            <a:endParaRPr lang="en-US" sz="2400" dirty="0" smtClean="0"/>
          </a:p>
          <a:p>
            <a:r>
              <a:rPr lang="en-US" sz="2400" dirty="0" smtClean="0"/>
              <a:t>CSS3</a:t>
            </a:r>
          </a:p>
          <a:p>
            <a:r>
              <a:rPr lang="zh-CN" altLang="en-US" sz="2400" dirty="0" smtClean="0"/>
              <a:t>接口 </a:t>
            </a:r>
            <a:r>
              <a:rPr lang="en-US" altLang="zh-CN" sz="2400" dirty="0" smtClean="0"/>
              <a:t>&amp; </a:t>
            </a:r>
            <a:r>
              <a:rPr lang="zh-CN" altLang="en-US" sz="2400" dirty="0" smtClean="0"/>
              <a:t>零件</a:t>
            </a:r>
            <a:endParaRPr lang="en-US" sz="2400" dirty="0" smtClean="0"/>
          </a:p>
          <a:p>
            <a:pPr>
              <a:buNone/>
            </a:pPr>
            <a:r>
              <a:rPr lang="en-US" sz="3600" dirty="0" smtClean="0"/>
              <a:t> </a:t>
            </a:r>
            <a:endParaRPr lang="en-US" sz="36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800" dirty="0" smtClean="0"/>
              <a:t>HTML5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495551" y="3486150"/>
            <a:ext cx="1000124" cy="26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HTML</a:t>
            </a:r>
            <a:endParaRPr lang="en-US" sz="1400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24026" y="4486275"/>
            <a:ext cx="990599" cy="266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9325" y="1981200"/>
            <a:ext cx="990599" cy="2667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JS</a:t>
            </a:r>
            <a:endParaRPr lang="en-US" sz="1400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9325" y="2514600"/>
            <a:ext cx="990599" cy="2667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JS</a:t>
            </a:r>
            <a:endParaRPr lang="en-US" sz="1400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67024" y="3000375"/>
            <a:ext cx="990599" cy="2667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JS</a:t>
            </a:r>
            <a:endParaRPr lang="en-US" sz="1400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47951" y="3962400"/>
            <a:ext cx="1000124" cy="26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HTML</a:t>
            </a:r>
            <a:endParaRPr lang="en-US" sz="1400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57623" y="3962400"/>
            <a:ext cx="990599" cy="2667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JS</a:t>
            </a:r>
            <a:endParaRPr lang="en-US" sz="1400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19551" y="3000375"/>
            <a:ext cx="1000124" cy="26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HTML</a:t>
            </a:r>
            <a:endParaRPr lang="en-US" sz="1400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86026" y="4962525"/>
            <a:ext cx="990599" cy="2667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JS</a:t>
            </a:r>
            <a:endParaRPr lang="en-US" sz="1400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67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设计的产生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sz="2800" dirty="0" smtClean="0"/>
              <a:t>移动互联网</a:t>
            </a:r>
            <a:endParaRPr lang="en-US" sz="2800" dirty="0"/>
          </a:p>
        </p:txBody>
      </p:sp>
      <p:pic>
        <p:nvPicPr>
          <p:cNvPr id="1028" name="Picture 4" descr="clip_image00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9250" y="2105819"/>
            <a:ext cx="5314950" cy="3895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067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设计的产生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sz="2800" dirty="0" smtClean="0"/>
              <a:t>移动互联网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748" name="Picture 4" descr="clip_image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49" y="2019300"/>
            <a:ext cx="7527738" cy="41307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067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设计的产生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sz="2800" dirty="0" smtClean="0"/>
              <a:t>技术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需求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响应不同终端尺寸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仅需设计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67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7404</TotalTime>
  <Words>1072</Words>
  <Application>Microsoft Office PowerPoint</Application>
  <PresentationFormat>On-screen Show (4:3)</PresentationFormat>
  <Paragraphs>185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Advantage</vt:lpstr>
      <vt:lpstr>基于HTML5的响应式Web设计</vt:lpstr>
      <vt:lpstr>更多期待. 更多收获.</vt:lpstr>
      <vt:lpstr>响应式Web设计的产生</vt:lpstr>
      <vt:lpstr>响应式Web设计的产生</vt:lpstr>
      <vt:lpstr>响应式Web设计的产生</vt:lpstr>
      <vt:lpstr>响应式Web设计的产生</vt:lpstr>
      <vt:lpstr>响应式Web设计的产生</vt:lpstr>
      <vt:lpstr>响应式Web设计的产生</vt:lpstr>
      <vt:lpstr>响应式Web设计的产生</vt:lpstr>
      <vt:lpstr>响应式Web设计的应用场景</vt:lpstr>
      <vt:lpstr>响应式Web设计的应用场景</vt:lpstr>
      <vt:lpstr>响应式Web设计的应用场景</vt:lpstr>
      <vt:lpstr>响应式Web设计的应用场景</vt:lpstr>
      <vt:lpstr>实现响应式Web设计的手段</vt:lpstr>
      <vt:lpstr>实现响应式Web设计的手段</vt:lpstr>
      <vt:lpstr>实现响应式Web设计的手段</vt:lpstr>
      <vt:lpstr>实现响应式Web设计的手段</vt:lpstr>
      <vt:lpstr>实现响应式Web设计的手段</vt:lpstr>
      <vt:lpstr>实现响应式Web设计的手段</vt:lpstr>
      <vt:lpstr>实现响应式Web设计的手段</vt:lpstr>
      <vt:lpstr>实现响应式Web设计的手段</vt:lpstr>
      <vt:lpstr>实现响应式Web设计的手段</vt:lpstr>
      <vt:lpstr>实现响应式Web设计的手段</vt:lpstr>
      <vt:lpstr>实现响应式Web设计的手段</vt:lpstr>
      <vt:lpstr>实现响应式Web设计的手段</vt:lpstr>
      <vt:lpstr>实现响应式Web设计的步骤</vt:lpstr>
      <vt:lpstr>实现响应式Web设计的步骤</vt:lpstr>
      <vt:lpstr>实现响应式Web设计的步骤</vt:lpstr>
      <vt:lpstr>实现响应式Web设计的步骤</vt:lpstr>
      <vt:lpstr>实现响应式Web设计的步骤</vt:lpstr>
      <vt:lpstr>工具&amp;资源</vt:lpstr>
      <vt:lpstr>工具&amp;资源</vt:lpstr>
      <vt:lpstr>工具&amp;资源</vt:lpstr>
      <vt:lpstr> 想法？？？ </vt:lpstr>
    </vt:vector>
  </TitlesOfParts>
  <Company>GrapeCity,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Partnership</dc:title>
  <dc:creator>Shay Williamson</dc:creator>
  <cp:lastModifiedBy>Guo Wei</cp:lastModifiedBy>
  <cp:revision>415</cp:revision>
  <dcterms:created xsi:type="dcterms:W3CDTF">2012-05-09T13:31:22Z</dcterms:created>
  <dcterms:modified xsi:type="dcterms:W3CDTF">2012-06-27T15:40:56Z</dcterms:modified>
</cp:coreProperties>
</file>