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05" r:id="rId4"/>
    <p:sldMasterId id="2147483657" r:id="rId5"/>
    <p:sldMasterId id="2147483979" r:id="rId6"/>
    <p:sldMasterId id="2147483992" r:id="rId7"/>
    <p:sldMasterId id="2147484011" r:id="rId8"/>
  </p:sldMasterIdLst>
  <p:notesMasterIdLst>
    <p:notesMasterId r:id="rId38"/>
  </p:notesMasterIdLst>
  <p:handoutMasterIdLst>
    <p:handoutMasterId r:id="rId39"/>
  </p:handoutMasterIdLst>
  <p:sldIdLst>
    <p:sldId id="800" r:id="rId9"/>
    <p:sldId id="779" r:id="rId10"/>
    <p:sldId id="807" r:id="rId11"/>
    <p:sldId id="784" r:id="rId12"/>
    <p:sldId id="845" r:id="rId13"/>
    <p:sldId id="819" r:id="rId14"/>
    <p:sldId id="822" r:id="rId15"/>
    <p:sldId id="821" r:id="rId16"/>
    <p:sldId id="808" r:id="rId17"/>
    <p:sldId id="824" r:id="rId18"/>
    <p:sldId id="823" r:id="rId19"/>
    <p:sldId id="825" r:id="rId20"/>
    <p:sldId id="826" r:id="rId21"/>
    <p:sldId id="827" r:id="rId22"/>
    <p:sldId id="829" r:id="rId23"/>
    <p:sldId id="833" r:id="rId24"/>
    <p:sldId id="832" r:id="rId25"/>
    <p:sldId id="834" r:id="rId26"/>
    <p:sldId id="835" r:id="rId27"/>
    <p:sldId id="836" r:id="rId28"/>
    <p:sldId id="837" r:id="rId29"/>
    <p:sldId id="838" r:id="rId30"/>
    <p:sldId id="839" r:id="rId31"/>
    <p:sldId id="846" r:id="rId32"/>
    <p:sldId id="840" r:id="rId33"/>
    <p:sldId id="841" r:id="rId34"/>
    <p:sldId id="842" r:id="rId35"/>
    <p:sldId id="843" r:id="rId36"/>
    <p:sldId id="844" r:id="rId37"/>
  </p:sldIdLst>
  <p:sldSz cx="9144000" cy="5143500" type="screen16x9"/>
  <p:notesSz cx="7099300" cy="10234613"/>
  <p:custDataLst>
    <p:tags r:id="rId40"/>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361B3245-C396-4324-B033-DBBA010D3D65}">
          <p14:sldIdLst>
            <p14:sldId id="800"/>
            <p14:sldId id="779"/>
            <p14:sldId id="807"/>
            <p14:sldId id="784"/>
            <p14:sldId id="845"/>
            <p14:sldId id="819"/>
            <p14:sldId id="822"/>
            <p14:sldId id="821"/>
            <p14:sldId id="808"/>
            <p14:sldId id="824"/>
            <p14:sldId id="823"/>
            <p14:sldId id="825"/>
            <p14:sldId id="826"/>
            <p14:sldId id="827"/>
            <p14:sldId id="829"/>
            <p14:sldId id="833"/>
            <p14:sldId id="832"/>
            <p14:sldId id="834"/>
            <p14:sldId id="835"/>
            <p14:sldId id="836"/>
            <p14:sldId id="837"/>
            <p14:sldId id="838"/>
            <p14:sldId id="839"/>
            <p14:sldId id="846"/>
            <p14:sldId id="840"/>
            <p14:sldId id="841"/>
            <p14:sldId id="842"/>
            <p14:sldId id="843"/>
            <p14:sldId id="844"/>
          </p14:sldIdLst>
        </p14:section>
      </p14:sectionLst>
    </p:ext>
    <p:ext uri="{EFAFB233-063F-42B5-8137-9DF3F51BA10A}">
      <p15:sldGuideLst xmlns:p15="http://schemas.microsoft.com/office/powerpoint/2012/main">
        <p15:guide id="1" orient="horz" pos="2119" userDrawn="1">
          <p15:clr>
            <a:srgbClr val="A4A3A4"/>
          </p15:clr>
        </p15:guide>
        <p15:guide id="3" pos="2306" userDrawn="1">
          <p15:clr>
            <a:srgbClr val="A4A3A4"/>
          </p15:clr>
        </p15:guide>
        <p15:guide id="5" pos="5511" userDrawn="1">
          <p15:clr>
            <a:srgbClr val="A4A3A4"/>
          </p15:clr>
        </p15:guide>
        <p15:guide id="6" pos="249"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3300"/>
    <a:srgbClr val="E6775A"/>
    <a:srgbClr val="E7BD85"/>
    <a:srgbClr val="E6A722"/>
    <a:srgbClr val="B6985F"/>
    <a:srgbClr val="CF7B0F"/>
    <a:srgbClr val="0097BE"/>
    <a:srgbClr val="C9D7CE"/>
    <a:srgbClr val="BCC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0" autoAdjust="0"/>
    <p:restoredTop sz="94976" autoAdjust="0"/>
  </p:normalViewPr>
  <p:slideViewPr>
    <p:cSldViewPr>
      <p:cViewPr varScale="1">
        <p:scale>
          <a:sx n="109" d="100"/>
          <a:sy n="109" d="100"/>
        </p:scale>
        <p:origin x="420" y="78"/>
      </p:cViewPr>
      <p:guideLst>
        <p:guide orient="horz" pos="2119"/>
        <p:guide pos="2306"/>
        <p:guide pos="5511"/>
        <p:guide pos="249"/>
      </p:guideLst>
    </p:cSldViewPr>
  </p:slideViewPr>
  <p:outlineViewPr>
    <p:cViewPr>
      <p:scale>
        <a:sx n="33" d="100"/>
        <a:sy n="33" d="100"/>
      </p:scale>
      <p:origin x="0" y="3300"/>
    </p:cViewPr>
  </p:outlineViewPr>
  <p:notesTextViewPr>
    <p:cViewPr>
      <p:scale>
        <a:sx n="100" d="100"/>
        <a:sy n="100" d="100"/>
      </p:scale>
      <p:origin x="0" y="0"/>
    </p:cViewPr>
  </p:notesTextViewPr>
  <p:sorterViewPr>
    <p:cViewPr>
      <p:scale>
        <a:sx n="200" d="100"/>
        <a:sy n="200" d="100"/>
      </p:scale>
      <p:origin x="0" y="9282"/>
    </p:cViewPr>
  </p:sorterViewPr>
  <p:notesViewPr>
    <p:cSldViewPr>
      <p:cViewPr varScale="1">
        <p:scale>
          <a:sx n="60" d="100"/>
          <a:sy n="60" d="100"/>
        </p:scale>
        <p:origin x="241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handoutMaster" Target="handoutMasters/handout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559D1844-888A-4AE6-828D-5C6AE9040315}" type="datetimeFigureOut">
              <a:rPr lang="zh-CN" altLang="en-US" smtClean="0"/>
              <a:pPr/>
              <a:t>2019/9/26</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FB2549C6-DE8D-4E4A-961E-C75F994C9B23}" type="slidenum">
              <a:rPr lang="zh-CN" altLang="en-US" smtClean="0"/>
              <a:pPr/>
              <a:t>‹#›</a:t>
            </a:fld>
            <a:endParaRPr lang="zh-CN" altLang="en-US"/>
          </a:p>
        </p:txBody>
      </p:sp>
    </p:spTree>
    <p:extLst>
      <p:ext uri="{BB962C8B-B14F-4D97-AF65-F5344CB8AC3E}">
        <p14:creationId xmlns:p14="http://schemas.microsoft.com/office/powerpoint/2010/main" val="2651115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55E3B73-6D7C-40EF-AE3E-2A6A1CBB7D96}" type="datetimeFigureOut">
              <a:rPr lang="zh-CN" altLang="en-US" smtClean="0"/>
              <a:pPr/>
              <a:t>2019/9/26</a:t>
            </a:fld>
            <a:endParaRPr lang="zh-CN" altLang="en-US"/>
          </a:p>
        </p:txBody>
      </p:sp>
      <p:sp>
        <p:nvSpPr>
          <p:cNvPr id="4" name="幻灯片图像占位符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4AA51CA-5F86-4FFA-AF76-EFA20A25968D}" type="slidenum">
              <a:rPr lang="zh-CN" altLang="en-US" smtClean="0"/>
              <a:pPr/>
              <a:t>‹#›</a:t>
            </a:fld>
            <a:endParaRPr lang="zh-CN" altLang="en-US"/>
          </a:p>
        </p:txBody>
      </p:sp>
    </p:spTree>
    <p:extLst>
      <p:ext uri="{BB962C8B-B14F-4D97-AF65-F5344CB8AC3E}">
        <p14:creationId xmlns:p14="http://schemas.microsoft.com/office/powerpoint/2010/main" val="294019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lib.csdn.net/base/docker"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a:t>
            </a:fld>
            <a:endParaRPr lang="zh-CN" altLang="en-US"/>
          </a:p>
        </p:txBody>
      </p:sp>
    </p:spTree>
    <p:extLst>
      <p:ext uri="{BB962C8B-B14F-4D97-AF65-F5344CB8AC3E}">
        <p14:creationId xmlns:p14="http://schemas.microsoft.com/office/powerpoint/2010/main" val="1948502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14</a:t>
            </a:fld>
            <a:endParaRPr lang="zh-CN" altLang="en-US"/>
          </a:p>
        </p:txBody>
      </p:sp>
    </p:spTree>
    <p:extLst>
      <p:ext uri="{BB962C8B-B14F-4D97-AF65-F5344CB8AC3E}">
        <p14:creationId xmlns:p14="http://schemas.microsoft.com/office/powerpoint/2010/main" val="1948502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15</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16</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17</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18</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19</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20</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21</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22</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23</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fontAlgn="base"/>
            <a:r>
              <a:rPr lang="zh-CN" altLang="en-US" sz="1200" b="0" i="0" kern="1200" dirty="0" smtClean="0">
                <a:solidFill>
                  <a:schemeClr val="tx1"/>
                </a:solidFill>
                <a:effectLst/>
                <a:latin typeface="+mn-lt"/>
                <a:ea typeface="+mn-ea"/>
                <a:cs typeface="+mn-cs"/>
              </a:rPr>
              <a:t>容器（</a:t>
            </a:r>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）有时候也被称为操作系统级虚拟化，以区别传统的</a:t>
            </a:r>
            <a:r>
              <a:rPr lang="en-US" altLang="zh-CN" sz="1200" b="0" i="0" kern="1200" dirty="0" smtClean="0">
                <a:solidFill>
                  <a:schemeClr val="tx1"/>
                </a:solidFill>
                <a:effectLst/>
                <a:latin typeface="+mn-lt"/>
                <a:ea typeface="+mn-ea"/>
                <a:cs typeface="+mn-cs"/>
              </a:rPr>
              <a:t>Hypervisor</a:t>
            </a:r>
            <a:r>
              <a:rPr lang="zh-CN" altLang="en-US" sz="1200" b="0" i="0" kern="1200" dirty="0" smtClean="0">
                <a:solidFill>
                  <a:schemeClr val="tx1"/>
                </a:solidFill>
                <a:effectLst/>
                <a:latin typeface="+mn-lt"/>
                <a:ea typeface="+mn-ea"/>
                <a:cs typeface="+mn-cs"/>
              </a:rPr>
              <a:t>虚拟技术。它不对硬件进行模拟，只是作为普通进程运行于宿主机的内核之上。</a:t>
            </a:r>
          </a:p>
          <a:p>
            <a:pPr fontAlgn="base"/>
            <a:r>
              <a:rPr lang="zh-CN" altLang="en-US" sz="1200" b="0" i="0" kern="1200" dirty="0" smtClean="0">
                <a:solidFill>
                  <a:schemeClr val="tx1"/>
                </a:solidFill>
                <a:effectLst/>
                <a:latin typeface="+mn-lt"/>
                <a:ea typeface="+mn-ea"/>
                <a:cs typeface="+mn-cs"/>
              </a:rPr>
              <a:t>在容器中运行的一般都是一个简易版的</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系统，有</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用户权限、</a:t>
            </a:r>
            <a:r>
              <a:rPr lang="en-US" altLang="zh-CN" sz="1200" b="0" i="0" kern="1200" dirty="0" err="1" smtClean="0">
                <a:solidFill>
                  <a:schemeClr val="tx1"/>
                </a:solidFill>
                <a:effectLst/>
                <a:latin typeface="+mn-lt"/>
                <a:ea typeface="+mn-ea"/>
                <a:cs typeface="+mn-cs"/>
              </a:rPr>
              <a:t>init</a:t>
            </a:r>
            <a:r>
              <a:rPr lang="zh-CN" altLang="en-US" sz="1200" b="0" i="0" kern="1200" dirty="0" smtClean="0">
                <a:solidFill>
                  <a:schemeClr val="tx1"/>
                </a:solidFill>
                <a:effectLst/>
                <a:latin typeface="+mn-lt"/>
                <a:ea typeface="+mn-ea"/>
                <a:cs typeface="+mn-cs"/>
              </a:rPr>
              <a:t>系统（采用</a:t>
            </a:r>
            <a:r>
              <a:rPr lang="en-US" altLang="zh-CN" sz="1200" b="0" i="0" kern="1200" dirty="0" smtClean="0">
                <a:solidFill>
                  <a:schemeClr val="tx1"/>
                </a:solidFill>
                <a:effectLst/>
                <a:latin typeface="+mn-lt"/>
                <a:ea typeface="+mn-ea"/>
                <a:cs typeface="+mn-cs"/>
              </a:rPr>
              <a:t>LXC</a:t>
            </a:r>
            <a:r>
              <a:rPr lang="zh-CN" altLang="en-US" sz="1200" b="0" i="0" kern="1200" dirty="0" smtClean="0">
                <a:solidFill>
                  <a:schemeClr val="tx1"/>
                </a:solidFill>
                <a:effectLst/>
                <a:latin typeface="+mn-lt"/>
                <a:ea typeface="+mn-ea"/>
                <a:cs typeface="+mn-cs"/>
              </a:rPr>
              <a:t>容器的情况下）、进程</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、用户</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以及网络属性。</a:t>
            </a:r>
          </a:p>
          <a:p>
            <a:pPr fontAlgn="base"/>
            <a:r>
              <a:rPr lang="en-US" altLang="zh-CN" sz="1200" b="1" i="0" kern="1200" dirty="0" smtClean="0">
                <a:solidFill>
                  <a:schemeClr val="tx1"/>
                </a:solidFill>
                <a:effectLst/>
                <a:latin typeface="+mn-lt"/>
                <a:ea typeface="+mn-ea"/>
                <a:cs typeface="+mn-cs"/>
              </a:rPr>
              <a:t>1.3.2. LXC</a:t>
            </a:r>
          </a:p>
          <a:p>
            <a:pPr fontAlgn="base"/>
            <a:r>
              <a:rPr lang="zh-CN" altLang="en-US" sz="1200" b="0" i="0" kern="1200" dirty="0" smtClean="0">
                <a:solidFill>
                  <a:schemeClr val="tx1"/>
                </a:solidFill>
                <a:effectLst/>
                <a:latin typeface="+mn-lt"/>
                <a:ea typeface="+mn-ea"/>
                <a:cs typeface="+mn-cs"/>
              </a:rPr>
              <a:t>这也是在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下使用比较广泛的容器方案。基本上我们可以认为</a:t>
            </a:r>
            <a:r>
              <a:rPr lang="en-US" altLang="zh-CN" sz="1200" b="0" i="0" kern="1200" dirty="0" smtClean="0">
                <a:solidFill>
                  <a:schemeClr val="tx1"/>
                </a:solidFill>
                <a:effectLst/>
                <a:latin typeface="+mn-lt"/>
                <a:ea typeface="+mn-ea"/>
                <a:cs typeface="+mn-cs"/>
              </a:rPr>
              <a:t>Linux containers = </a:t>
            </a:r>
            <a:r>
              <a:rPr lang="en-US" altLang="zh-CN" sz="1200" b="0" i="0" kern="1200" dirty="0" err="1" smtClean="0">
                <a:solidFill>
                  <a:schemeClr val="tx1"/>
                </a:solidFill>
                <a:effectLst/>
                <a:latin typeface="+mn-lt"/>
                <a:ea typeface="+mn-ea"/>
                <a:cs typeface="+mn-cs"/>
              </a:rPr>
              <a:t>cgroups</a:t>
            </a:r>
            <a:r>
              <a:rPr lang="zh-CN" altLang="en-US" sz="1200" b="0" i="0" kern="1200" dirty="0" smtClean="0">
                <a:solidFill>
                  <a:schemeClr val="tx1"/>
                </a:solidFill>
                <a:effectLst/>
                <a:latin typeface="+mn-lt"/>
                <a:ea typeface="+mn-ea"/>
                <a:cs typeface="+mn-cs"/>
              </a:rPr>
              <a:t>（资源控制） </a:t>
            </a:r>
            <a:r>
              <a:rPr lang="en-US" altLang="zh-CN" sz="1200" b="0" i="0" kern="1200" dirty="0" smtClean="0">
                <a:solidFill>
                  <a:schemeClr val="tx1"/>
                </a:solidFill>
                <a:effectLst/>
                <a:latin typeface="+mn-lt"/>
                <a:ea typeface="+mn-ea"/>
                <a:cs typeface="+mn-cs"/>
              </a:rPr>
              <a:t>+ namespaces</a:t>
            </a:r>
            <a:r>
              <a:rPr lang="zh-CN" altLang="en-US" sz="1200" b="0" i="0" kern="1200" dirty="0" smtClean="0">
                <a:solidFill>
                  <a:schemeClr val="tx1"/>
                </a:solidFill>
                <a:effectLst/>
                <a:latin typeface="+mn-lt"/>
                <a:ea typeface="+mn-ea"/>
                <a:cs typeface="+mn-cs"/>
              </a:rPr>
              <a:t>（容器隔离）。</a:t>
            </a:r>
          </a:p>
          <a:p>
            <a:pPr fontAlgn="base"/>
            <a:r>
              <a:rPr lang="en-US" altLang="zh-CN" sz="1200" b="0" i="0" kern="1200" dirty="0" smtClean="0">
                <a:solidFill>
                  <a:schemeClr val="tx1"/>
                </a:solidFill>
                <a:effectLst/>
                <a:latin typeface="+mn-lt"/>
                <a:ea typeface="+mn-ea"/>
                <a:cs typeface="+mn-cs"/>
              </a:rPr>
              <a:t>LXC</a:t>
            </a:r>
            <a:r>
              <a:rPr lang="zh-CN" altLang="en-US" sz="1200" b="0" i="0" kern="1200" dirty="0" smtClean="0">
                <a:solidFill>
                  <a:schemeClr val="tx1"/>
                </a:solidFill>
                <a:effectLst/>
                <a:latin typeface="+mn-lt"/>
                <a:ea typeface="+mn-ea"/>
                <a:cs typeface="+mn-cs"/>
              </a:rPr>
              <a:t>很成熟很强大，然而它却不好使用，比如它不方便在多台机器间移动，不方便创建管理，不可重复操作，也不方便共享等等，相对于开发人员来说，它只是系统管理员的玩具。</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的出现很好的解决了这些问题，它将容器技术的使用成本拉低到了一个平民价格。</a:t>
            </a:r>
          </a:p>
          <a:p>
            <a:pPr fontAlgn="base"/>
            <a:r>
              <a:rPr lang="en-US" altLang="zh-CN" sz="1200" b="1" i="0" kern="1200" dirty="0" smtClean="0">
                <a:solidFill>
                  <a:schemeClr val="tx1"/>
                </a:solidFill>
                <a:effectLst/>
                <a:latin typeface="+mn-lt"/>
                <a:ea typeface="+mn-ea"/>
                <a:cs typeface="+mn-cs"/>
              </a:rPr>
              <a:t>1.3.3. namespaces</a:t>
            </a:r>
          </a:p>
          <a:p>
            <a:pPr fontAlgn="base"/>
            <a:r>
              <a:rPr lang="zh-CN" altLang="en-US" sz="1200" b="0" i="0" kern="1200" dirty="0" smtClean="0">
                <a:solidFill>
                  <a:schemeClr val="tx1"/>
                </a:solidFill>
                <a:effectLst/>
                <a:latin typeface="+mn-lt"/>
                <a:ea typeface="+mn-ea"/>
                <a:cs typeface="+mn-cs"/>
              </a:rPr>
              <a:t>这是用来为容器提供进程隔离的技术，每个容器都有自己的命名空间，比如</a:t>
            </a:r>
            <a:r>
              <a:rPr lang="en-US" altLang="zh-CN" sz="1200" b="0" i="0" kern="1200" dirty="0" err="1" smtClean="0">
                <a:solidFill>
                  <a:schemeClr val="tx1"/>
                </a:solidFill>
                <a:effectLst/>
                <a:latin typeface="+mn-lt"/>
                <a:ea typeface="+mn-ea"/>
                <a:cs typeface="+mn-cs"/>
              </a:rPr>
              <a:t>pid</a:t>
            </a:r>
            <a:r>
              <a:rPr lang="en-US" altLang="zh-CN" sz="1200" b="0" i="0" kern="1200" dirty="0" smtClean="0">
                <a:solidFill>
                  <a:schemeClr val="tx1"/>
                </a:solidFill>
                <a:effectLst/>
                <a:latin typeface="+mn-lt"/>
                <a:ea typeface="+mn-ea"/>
                <a:cs typeface="+mn-cs"/>
              </a:rPr>
              <a:t>/net/</a:t>
            </a:r>
            <a:r>
              <a:rPr lang="en-US" altLang="zh-CN" sz="1200" b="0" i="0" kern="1200" dirty="0" err="1" smtClean="0">
                <a:solidFill>
                  <a:schemeClr val="tx1"/>
                </a:solidFill>
                <a:effectLst/>
                <a:latin typeface="+mn-lt"/>
                <a:ea typeface="+mn-ea"/>
                <a:cs typeface="+mn-cs"/>
              </a:rPr>
              <a:t>ipc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mnt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uts</a:t>
            </a:r>
            <a:r>
              <a:rPr lang="zh-CN" altLang="en-US" sz="1200" b="0" i="0" kern="1200" dirty="0" smtClean="0">
                <a:solidFill>
                  <a:schemeClr val="tx1"/>
                </a:solidFill>
                <a:effectLst/>
                <a:latin typeface="+mn-lt"/>
                <a:ea typeface="+mn-ea"/>
                <a:cs typeface="+mn-cs"/>
              </a:rPr>
              <a:t>等命名空间，以及为容器提供不同的</a:t>
            </a:r>
            <a:r>
              <a:rPr lang="en-US" altLang="zh-CN" sz="1200" b="0" i="0" kern="1200" dirty="0" smtClean="0">
                <a:solidFill>
                  <a:schemeClr val="tx1"/>
                </a:solidFill>
                <a:effectLst/>
                <a:latin typeface="+mn-lt"/>
                <a:ea typeface="+mn-ea"/>
                <a:cs typeface="+mn-cs"/>
              </a:rPr>
              <a:t>hostname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namespace</a:t>
            </a:r>
            <a:r>
              <a:rPr lang="zh-CN" altLang="en-US" sz="1200" b="0" i="0" kern="1200" dirty="0" smtClean="0">
                <a:solidFill>
                  <a:schemeClr val="tx1"/>
                </a:solidFill>
                <a:effectLst/>
                <a:latin typeface="+mn-lt"/>
                <a:ea typeface="+mn-ea"/>
                <a:cs typeface="+mn-cs"/>
              </a:rPr>
              <a:t>能保证不同的容器之间不会相互影响，每个容器都像是一个独立运行着的</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一样。</a:t>
            </a:r>
          </a:p>
          <a:p>
            <a:pPr fontAlgn="base"/>
            <a:r>
              <a:rPr lang="en-US" altLang="zh-CN" sz="1200" b="1" i="0" kern="1200" dirty="0" smtClean="0">
                <a:solidFill>
                  <a:schemeClr val="tx1"/>
                </a:solidFill>
                <a:effectLst/>
                <a:latin typeface="+mn-lt"/>
                <a:ea typeface="+mn-ea"/>
                <a:cs typeface="+mn-cs"/>
              </a:rPr>
              <a:t>1.3.4. </a:t>
            </a:r>
            <a:r>
              <a:rPr lang="en-US" altLang="zh-CN" sz="1200" b="1" i="0" kern="1200" dirty="0" err="1" smtClean="0">
                <a:solidFill>
                  <a:schemeClr val="tx1"/>
                </a:solidFill>
                <a:effectLst/>
                <a:latin typeface="+mn-lt"/>
                <a:ea typeface="+mn-ea"/>
                <a:cs typeface="+mn-cs"/>
              </a:rPr>
              <a:t>cgroups</a:t>
            </a:r>
            <a:endParaRPr lang="en-US" altLang="zh-CN" sz="1200" b="1"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cgroups</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贡献的项目，它主要用来对共享资源的分配、限制、审计及管理，比如它可以为每个容器分配</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、内存以及</a:t>
            </a:r>
            <a:r>
              <a:rPr lang="en-US" altLang="zh-CN" sz="1200" b="0" i="0" kern="1200" dirty="0" err="1" smtClean="0">
                <a:solidFill>
                  <a:schemeClr val="tx1"/>
                </a:solidFill>
                <a:effectLst/>
                <a:latin typeface="+mn-lt"/>
                <a:ea typeface="+mn-ea"/>
                <a:cs typeface="+mn-cs"/>
              </a:rPr>
              <a:t>blkio</a:t>
            </a:r>
            <a:r>
              <a:rPr lang="zh-CN" altLang="en-US" sz="1200" b="0" i="0" kern="1200" dirty="0" smtClean="0">
                <a:solidFill>
                  <a:schemeClr val="tx1"/>
                </a:solidFill>
                <a:effectLst/>
                <a:latin typeface="+mn-lt"/>
                <a:ea typeface="+mn-ea"/>
                <a:cs typeface="+mn-cs"/>
              </a:rPr>
              <a:t>等的使用限额等。</a:t>
            </a:r>
            <a:r>
              <a:rPr lang="en-US" altLang="zh-CN" sz="1200" b="0" i="0" kern="1200" dirty="0" err="1" smtClean="0">
                <a:solidFill>
                  <a:schemeClr val="tx1"/>
                </a:solidFill>
                <a:effectLst/>
                <a:latin typeface="+mn-lt"/>
                <a:ea typeface="+mn-ea"/>
                <a:cs typeface="+mn-cs"/>
              </a:rPr>
              <a:t>cgroups</a:t>
            </a:r>
            <a:r>
              <a:rPr lang="zh-CN" altLang="en-US" sz="1200" b="0" i="0" kern="1200" dirty="0" smtClean="0">
                <a:solidFill>
                  <a:schemeClr val="tx1"/>
                </a:solidFill>
                <a:effectLst/>
                <a:latin typeface="+mn-lt"/>
                <a:ea typeface="+mn-ea"/>
                <a:cs typeface="+mn-cs"/>
              </a:rPr>
              <a:t>使得容器能在宿主机上能友好的相处，并公平的分配资源以及杜绝资源滥用的潜在风险。</a:t>
            </a:r>
          </a:p>
          <a:p>
            <a:pPr fontAlgn="base"/>
            <a:r>
              <a:rPr lang="zh-CN" altLang="en-US" sz="1200" b="0" i="0" kern="1200" dirty="0" smtClean="0">
                <a:solidFill>
                  <a:schemeClr val="tx1"/>
                </a:solidFill>
                <a:effectLst/>
                <a:latin typeface="+mn-lt"/>
                <a:ea typeface="+mn-ea"/>
                <a:cs typeface="+mn-cs"/>
              </a:rPr>
              <a:t>上图中的</a:t>
            </a:r>
            <a:r>
              <a:rPr lang="en-US" altLang="zh-CN" sz="1200" b="0" i="0" kern="1200" dirty="0" err="1" smtClean="0">
                <a:solidFill>
                  <a:schemeClr val="tx1"/>
                </a:solidFill>
                <a:effectLst/>
                <a:latin typeface="+mn-lt"/>
                <a:ea typeface="+mn-ea"/>
                <a:cs typeface="+mn-cs"/>
              </a:rPr>
              <a:t>cgroups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namespaces</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apparmor</a:t>
            </a:r>
            <a:r>
              <a:rPr lang="zh-CN" altLang="en-US" sz="1200" b="0" i="0" kern="1200" dirty="0" smtClean="0">
                <a:solidFill>
                  <a:schemeClr val="tx1"/>
                </a:solidFill>
                <a:effectLst/>
                <a:latin typeface="+mn-lt"/>
                <a:ea typeface="+mn-ea"/>
                <a:cs typeface="+mn-cs"/>
              </a:rPr>
              <a:t>等都是</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内核提供的功能。不管是传统的</a:t>
            </a:r>
            <a:r>
              <a:rPr lang="en-US" altLang="zh-CN" sz="1200" b="0" i="0" kern="1200" dirty="0" smtClean="0">
                <a:solidFill>
                  <a:schemeClr val="tx1"/>
                </a:solidFill>
                <a:effectLst/>
                <a:latin typeface="+mn-lt"/>
                <a:ea typeface="+mn-ea"/>
                <a:cs typeface="+mn-cs"/>
              </a:rPr>
              <a:t>LXC</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libcontainer</a:t>
            </a:r>
            <a:r>
              <a:rPr lang="zh-CN" altLang="en-US" sz="1200" b="0" i="0" kern="1200" dirty="0" smtClean="0">
                <a:solidFill>
                  <a:schemeClr val="tx1"/>
                </a:solidFill>
                <a:effectLst/>
                <a:latin typeface="+mn-lt"/>
                <a:ea typeface="+mn-ea"/>
                <a:cs typeface="+mn-cs"/>
              </a:rPr>
              <a:t>，都使用了</a:t>
            </a:r>
            <a:r>
              <a:rPr lang="en-US" altLang="zh-CN" sz="1200" b="0" i="0" kern="1200" dirty="0" smtClean="0">
                <a:solidFill>
                  <a:schemeClr val="tx1"/>
                </a:solidFill>
                <a:effectLst/>
                <a:latin typeface="+mn-lt"/>
                <a:ea typeface="+mn-ea"/>
                <a:cs typeface="+mn-cs"/>
              </a:rPr>
              <a:t>Kernel</a:t>
            </a:r>
            <a:r>
              <a:rPr lang="zh-CN" altLang="en-US" sz="1200" b="0" i="0" kern="1200" dirty="0" smtClean="0">
                <a:solidFill>
                  <a:schemeClr val="tx1"/>
                </a:solidFill>
                <a:effectLst/>
                <a:latin typeface="+mn-lt"/>
                <a:ea typeface="+mn-ea"/>
                <a:cs typeface="+mn-cs"/>
              </a:rPr>
              <a:t>的这些功能来实现容器功能。</a:t>
            </a:r>
          </a:p>
          <a:p>
            <a:pPr fontAlgn="base"/>
            <a:r>
              <a:rPr lang="en-US" altLang="zh-CN" sz="1200" b="1" i="0" kern="1200" dirty="0" smtClean="0">
                <a:solidFill>
                  <a:schemeClr val="tx1"/>
                </a:solidFill>
                <a:effectLst/>
                <a:latin typeface="+mn-lt"/>
                <a:ea typeface="+mn-ea"/>
                <a:cs typeface="+mn-cs"/>
              </a:rPr>
              <a:t>1.3.5. </a:t>
            </a:r>
            <a:r>
              <a:rPr lang="zh-CN" altLang="en-US" sz="1200" b="1" i="0" kern="1200" dirty="0" smtClean="0">
                <a:solidFill>
                  <a:schemeClr val="tx1"/>
                </a:solidFill>
                <a:effectLst/>
                <a:latin typeface="+mn-lt"/>
                <a:ea typeface="+mn-ea"/>
                <a:cs typeface="+mn-cs"/>
              </a:rPr>
              <a:t>联合文件系统</a:t>
            </a:r>
          </a:p>
          <a:p>
            <a:pPr fontAlgn="base"/>
            <a:r>
              <a:rPr lang="zh-CN" altLang="en-US" sz="1200" b="0" i="0" kern="1200" dirty="0" smtClean="0">
                <a:solidFill>
                  <a:schemeClr val="tx1"/>
                </a:solidFill>
                <a:effectLst/>
                <a:latin typeface="+mn-lt"/>
                <a:ea typeface="+mn-ea"/>
                <a:cs typeface="+mn-cs"/>
              </a:rPr>
              <a:t>联合文件系统是一个分层的轻量、高性能文件系统。</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之所以这么吸引人，很大程度上在于其在镜像管理上所做出的创新。而联合文件系统正是构建</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镜像的基础。</a:t>
            </a:r>
          </a:p>
          <a:p>
            <a:pPr fontAlgn="base"/>
            <a:r>
              <a:rPr lang="en-US" altLang="zh-CN" sz="1200" b="0" i="0" kern="1200" dirty="0" smtClean="0">
                <a:solidFill>
                  <a:schemeClr val="tx1"/>
                </a:solidFill>
                <a:effectLst/>
                <a:latin typeface="+mn-lt"/>
                <a:ea typeface="+mn-ea"/>
                <a:cs typeface="+mn-cs"/>
              </a:rPr>
              <a:t>AUFS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AnotherUnionFS</a:t>
            </a:r>
            <a:r>
              <a:rPr lang="zh-CN" altLang="en-US" sz="1200" b="0" i="0" kern="1200" dirty="0" smtClean="0">
                <a:solidFill>
                  <a:schemeClr val="tx1"/>
                </a:solidFill>
                <a:effectLst/>
                <a:latin typeface="+mn-lt"/>
                <a:ea typeface="+mn-ea"/>
                <a:cs typeface="+mn-cs"/>
              </a:rPr>
              <a:t>）是一个分层的基于</a:t>
            </a:r>
            <a:r>
              <a:rPr lang="en-US" altLang="zh-CN" sz="1200" b="0" i="0" kern="1200" dirty="0" smtClean="0">
                <a:solidFill>
                  <a:schemeClr val="tx1"/>
                </a:solidFill>
                <a:effectLst/>
                <a:latin typeface="+mn-lt"/>
                <a:ea typeface="+mn-ea"/>
                <a:cs typeface="+mn-cs"/>
              </a:rPr>
              <a:t>Copy On Write</a:t>
            </a:r>
            <a:r>
              <a:rPr lang="zh-CN" altLang="en-US" sz="1200" b="0" i="0" kern="1200" dirty="0" smtClean="0">
                <a:solidFill>
                  <a:schemeClr val="tx1"/>
                </a:solidFill>
                <a:effectLst/>
                <a:latin typeface="+mn-lt"/>
                <a:ea typeface="+mn-ea"/>
                <a:cs typeface="+mn-cs"/>
              </a:rPr>
              <a:t>技术的文件系统，支持</a:t>
            </a:r>
            <a:r>
              <a:rPr lang="en-US" altLang="zh-CN" sz="1200" b="0" i="0" kern="1200" dirty="0" smtClean="0">
                <a:solidFill>
                  <a:schemeClr val="tx1"/>
                </a:solidFill>
                <a:effectLst/>
                <a:latin typeface="+mn-lt"/>
                <a:ea typeface="+mn-ea"/>
                <a:cs typeface="+mn-cs"/>
              </a:rPr>
              <a:t>Union Mount</a:t>
            </a:r>
            <a:r>
              <a:rPr lang="zh-CN" altLang="en-US" sz="1200" b="0" i="0" kern="1200" dirty="0" smtClean="0">
                <a:solidFill>
                  <a:schemeClr val="tx1"/>
                </a:solidFill>
                <a:effectLst/>
                <a:latin typeface="+mn-lt"/>
                <a:ea typeface="+mn-ea"/>
                <a:cs typeface="+mn-cs"/>
              </a:rPr>
              <a:t>，就是将具有不同文件夹结构的镜像层进行叠加挂载，让它们看上去就像是一个文件系统那样。</a:t>
            </a:r>
          </a:p>
          <a:p>
            <a:endParaRPr lang="zh-CN" altLang="en-US" dirty="0"/>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4</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25</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26</a:t>
            </a:fld>
            <a:endParaRPr lang="zh-CN" altLang="en-US"/>
          </a:p>
        </p:txBody>
      </p:sp>
    </p:spTree>
    <p:extLst>
      <p:ext uri="{BB962C8B-B14F-4D97-AF65-F5344CB8AC3E}">
        <p14:creationId xmlns:p14="http://schemas.microsoft.com/office/powerpoint/2010/main" val="194850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1" i="0" kern="1200" dirty="0" smtClean="0">
                <a:solidFill>
                  <a:schemeClr val="tx1"/>
                </a:solidFill>
                <a:effectLst/>
                <a:latin typeface="+mn-lt"/>
                <a:ea typeface="+mn-ea"/>
                <a:cs typeface="+mn-cs"/>
              </a:rPr>
              <a:t>FROM</a:t>
            </a:r>
          </a:p>
          <a:p>
            <a:r>
              <a:rPr lang="zh-CN" altLang="en-US" sz="1200" b="0" i="0" kern="1200" dirty="0" smtClean="0">
                <a:solidFill>
                  <a:schemeClr val="tx1"/>
                </a:solidFill>
                <a:effectLst/>
                <a:latin typeface="+mn-lt"/>
                <a:ea typeface="+mn-ea"/>
                <a:cs typeface="+mn-cs"/>
              </a:rPr>
              <a:t>基于哪个镜像</a:t>
            </a:r>
          </a:p>
          <a:p>
            <a:r>
              <a:rPr lang="en-US" altLang="zh-CN" sz="1200" b="1" i="0" kern="1200" dirty="0" smtClean="0">
                <a:solidFill>
                  <a:schemeClr val="tx1"/>
                </a:solidFill>
                <a:effectLst/>
                <a:latin typeface="+mn-lt"/>
                <a:ea typeface="+mn-ea"/>
                <a:cs typeface="+mn-cs"/>
              </a:rPr>
              <a:t>RUN</a:t>
            </a:r>
          </a:p>
          <a:p>
            <a:r>
              <a:rPr lang="zh-CN" altLang="en-US" sz="1200" b="0" i="0" kern="1200" dirty="0" smtClean="0">
                <a:solidFill>
                  <a:schemeClr val="tx1"/>
                </a:solidFill>
                <a:effectLst/>
                <a:latin typeface="+mn-lt"/>
                <a:ea typeface="+mn-ea"/>
                <a:cs typeface="+mn-cs"/>
              </a:rPr>
              <a:t>安装软件用</a:t>
            </a:r>
          </a:p>
          <a:p>
            <a:r>
              <a:rPr lang="en-US" altLang="zh-CN" sz="1200" b="1" i="0" kern="1200" dirty="0" smtClean="0">
                <a:solidFill>
                  <a:schemeClr val="tx1"/>
                </a:solidFill>
                <a:effectLst/>
                <a:latin typeface="+mn-lt"/>
                <a:ea typeface="+mn-ea"/>
                <a:cs typeface="+mn-cs"/>
              </a:rPr>
              <a:t>MAINTAINER</a:t>
            </a:r>
          </a:p>
          <a:p>
            <a:r>
              <a:rPr lang="zh-CN" altLang="en-US" sz="1200" b="0" i="0" kern="1200" dirty="0" smtClean="0">
                <a:solidFill>
                  <a:schemeClr val="tx1"/>
                </a:solidFill>
                <a:effectLst/>
                <a:latin typeface="+mn-lt"/>
                <a:ea typeface="+mn-ea"/>
                <a:cs typeface="+mn-cs"/>
              </a:rPr>
              <a:t>镜像创建者</a:t>
            </a:r>
          </a:p>
          <a:p>
            <a:r>
              <a:rPr lang="en-US" altLang="zh-CN" sz="1200" b="1" i="0" kern="1200" dirty="0" smtClean="0">
                <a:solidFill>
                  <a:schemeClr val="tx1"/>
                </a:solidFill>
                <a:effectLst/>
                <a:latin typeface="+mn-lt"/>
                <a:ea typeface="+mn-ea"/>
                <a:cs typeface="+mn-cs"/>
              </a:rPr>
              <a:t>CMD</a:t>
            </a:r>
          </a:p>
          <a:p>
            <a:r>
              <a:rPr lang="en-US" altLang="zh-CN" sz="1200" b="1" i="0" u="none" strike="noStrike" kern="1200" dirty="0" smtClean="0">
                <a:solidFill>
                  <a:schemeClr val="tx1"/>
                </a:solidFill>
                <a:effectLst/>
                <a:latin typeface="+mn-lt"/>
                <a:ea typeface="+mn-ea"/>
                <a:cs typeface="+mn-cs"/>
                <a:hlinkClick r:id="rId3" tooltip="Docker知识库"/>
              </a:rPr>
              <a:t>Container</a:t>
            </a:r>
            <a:r>
              <a:rPr lang="zh-CN" altLang="en-US" sz="1200" b="0" i="0" kern="1200" dirty="0" smtClean="0">
                <a:solidFill>
                  <a:schemeClr val="tx1"/>
                </a:solidFill>
                <a:effectLst/>
                <a:latin typeface="+mn-lt"/>
                <a:ea typeface="+mn-ea"/>
                <a:cs typeface="+mn-cs"/>
              </a:rPr>
              <a:t>启动时执行的命令，但是一个</a:t>
            </a:r>
            <a:r>
              <a:rPr lang="en-US" altLang="zh-CN" sz="1200" b="0" i="0" kern="1200" dirty="0" err="1" smtClean="0">
                <a:solidFill>
                  <a:schemeClr val="tx1"/>
                </a:solidFill>
                <a:effectLst/>
                <a:latin typeface="+mn-lt"/>
                <a:ea typeface="+mn-ea"/>
                <a:cs typeface="+mn-cs"/>
              </a:rPr>
              <a:t>Dockerfile</a:t>
            </a:r>
            <a:r>
              <a:rPr lang="zh-CN" altLang="en-US" sz="1200" b="0" i="0" kern="1200" dirty="0" smtClean="0">
                <a:solidFill>
                  <a:schemeClr val="tx1"/>
                </a:solidFill>
                <a:effectLst/>
                <a:latin typeface="+mn-lt"/>
                <a:ea typeface="+mn-ea"/>
                <a:cs typeface="+mn-cs"/>
              </a:rPr>
              <a:t>中只能有一条</a:t>
            </a:r>
            <a:r>
              <a:rPr lang="en-US" altLang="zh-CN" sz="1200" b="0" i="0" kern="1200" dirty="0" smtClean="0">
                <a:solidFill>
                  <a:schemeClr val="tx1"/>
                </a:solidFill>
                <a:effectLst/>
                <a:latin typeface="+mn-lt"/>
                <a:ea typeface="+mn-ea"/>
                <a:cs typeface="+mn-cs"/>
              </a:rPr>
              <a:t>CMD</a:t>
            </a:r>
            <a:r>
              <a:rPr lang="zh-CN" altLang="en-US" sz="1200" b="0" i="0" kern="1200" dirty="0" smtClean="0">
                <a:solidFill>
                  <a:schemeClr val="tx1"/>
                </a:solidFill>
                <a:effectLst/>
                <a:latin typeface="+mn-lt"/>
                <a:ea typeface="+mn-ea"/>
                <a:cs typeface="+mn-cs"/>
              </a:rPr>
              <a:t>命令，多条则只执行最后一条</a:t>
            </a:r>
            <a:r>
              <a:rPr lang="en-US" altLang="zh-CN" sz="1200" b="0" i="0" kern="1200" dirty="0" smtClean="0">
                <a:solidFill>
                  <a:schemeClr val="tx1"/>
                </a:solidFill>
                <a:effectLst/>
                <a:latin typeface="+mn-lt"/>
                <a:ea typeface="+mn-ea"/>
                <a:cs typeface="+mn-cs"/>
              </a:rPr>
              <a:t>CMD.</a:t>
            </a:r>
          </a:p>
          <a:p>
            <a:r>
              <a:rPr lang="en-US" altLang="zh-CN" sz="1200" b="1" i="0" kern="1200" dirty="0" smtClean="0">
                <a:solidFill>
                  <a:schemeClr val="tx1"/>
                </a:solidFill>
                <a:effectLst/>
                <a:latin typeface="+mn-lt"/>
                <a:ea typeface="+mn-ea"/>
                <a:cs typeface="+mn-cs"/>
              </a:rPr>
              <a:t>ENTRYPOINT</a:t>
            </a:r>
          </a:p>
          <a:p>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启动时执行的命令，但是一个</a:t>
            </a:r>
            <a:r>
              <a:rPr lang="en-US" altLang="zh-CN" sz="1200" b="0" i="0" kern="1200" dirty="0" err="1" smtClean="0">
                <a:solidFill>
                  <a:schemeClr val="tx1"/>
                </a:solidFill>
                <a:effectLst/>
                <a:latin typeface="+mn-lt"/>
                <a:ea typeface="+mn-ea"/>
                <a:cs typeface="+mn-cs"/>
              </a:rPr>
              <a:t>Dockerfile</a:t>
            </a:r>
            <a:r>
              <a:rPr lang="zh-CN" altLang="en-US" sz="1200" b="0" i="0" kern="1200" dirty="0" smtClean="0">
                <a:solidFill>
                  <a:schemeClr val="tx1"/>
                </a:solidFill>
                <a:effectLst/>
                <a:latin typeface="+mn-lt"/>
                <a:ea typeface="+mn-ea"/>
                <a:cs typeface="+mn-cs"/>
              </a:rPr>
              <a:t>中只能有一条</a:t>
            </a:r>
            <a:r>
              <a:rPr lang="en-US" altLang="zh-CN" sz="1200" b="0" i="0" kern="1200" dirty="0" smtClean="0">
                <a:solidFill>
                  <a:schemeClr val="tx1"/>
                </a:solidFill>
                <a:effectLst/>
                <a:latin typeface="+mn-lt"/>
                <a:ea typeface="+mn-ea"/>
                <a:cs typeface="+mn-cs"/>
              </a:rPr>
              <a:t>ENTRYPOINT</a:t>
            </a:r>
            <a:r>
              <a:rPr lang="zh-CN" altLang="en-US" sz="1200" b="0" i="0" kern="1200" dirty="0" smtClean="0">
                <a:solidFill>
                  <a:schemeClr val="tx1"/>
                </a:solidFill>
                <a:effectLst/>
                <a:latin typeface="+mn-lt"/>
                <a:ea typeface="+mn-ea"/>
                <a:cs typeface="+mn-cs"/>
              </a:rPr>
              <a:t>命令，如果多条，则只执行最后一条</a:t>
            </a:r>
          </a:p>
          <a:p>
            <a:r>
              <a:rPr lang="en-US" altLang="zh-CN" sz="1200" b="0" i="0" kern="1200" dirty="0" smtClean="0">
                <a:solidFill>
                  <a:schemeClr val="tx1"/>
                </a:solidFill>
                <a:effectLst/>
                <a:latin typeface="+mn-lt"/>
                <a:ea typeface="+mn-ea"/>
                <a:cs typeface="+mn-cs"/>
              </a:rPr>
              <a:t>ENTRYPOINT</a:t>
            </a:r>
            <a:r>
              <a:rPr lang="zh-CN" altLang="en-US" sz="1200" b="0" i="0" kern="1200" dirty="0" smtClean="0">
                <a:solidFill>
                  <a:schemeClr val="tx1"/>
                </a:solidFill>
                <a:effectLst/>
                <a:latin typeface="+mn-lt"/>
                <a:ea typeface="+mn-ea"/>
                <a:cs typeface="+mn-cs"/>
              </a:rPr>
              <a:t>没有</a:t>
            </a:r>
            <a:r>
              <a:rPr lang="en-US" altLang="zh-CN" sz="1200" b="0" i="0" kern="1200" dirty="0" smtClean="0">
                <a:solidFill>
                  <a:schemeClr val="tx1"/>
                </a:solidFill>
                <a:effectLst/>
                <a:latin typeface="+mn-lt"/>
                <a:ea typeface="+mn-ea"/>
                <a:cs typeface="+mn-cs"/>
              </a:rPr>
              <a:t>CMD</a:t>
            </a:r>
            <a:r>
              <a:rPr lang="zh-CN" altLang="en-US" sz="1200" b="0" i="0" kern="1200" dirty="0" smtClean="0">
                <a:solidFill>
                  <a:schemeClr val="tx1"/>
                </a:solidFill>
                <a:effectLst/>
                <a:latin typeface="+mn-lt"/>
                <a:ea typeface="+mn-ea"/>
                <a:cs typeface="+mn-cs"/>
              </a:rPr>
              <a:t>的可替换特性</a:t>
            </a:r>
          </a:p>
          <a:p>
            <a:r>
              <a:rPr lang="en-US" altLang="zh-CN" sz="1200" b="1" i="0" kern="1200" dirty="0" smtClean="0">
                <a:solidFill>
                  <a:schemeClr val="tx1"/>
                </a:solidFill>
                <a:effectLst/>
                <a:latin typeface="+mn-lt"/>
                <a:ea typeface="+mn-ea"/>
                <a:cs typeface="+mn-cs"/>
              </a:rPr>
              <a:t>USER</a:t>
            </a:r>
          </a:p>
          <a:p>
            <a:r>
              <a:rPr lang="zh-CN" altLang="en-US" sz="1200" b="0" i="0" kern="1200" dirty="0" smtClean="0">
                <a:solidFill>
                  <a:schemeClr val="tx1"/>
                </a:solidFill>
                <a:effectLst/>
                <a:latin typeface="+mn-lt"/>
                <a:ea typeface="+mn-ea"/>
                <a:cs typeface="+mn-cs"/>
              </a:rPr>
              <a:t>使用哪个用户跑</a:t>
            </a:r>
            <a:r>
              <a:rPr lang="en-US" altLang="zh-CN" sz="1200" b="0" i="0" kern="1200" dirty="0" smtClean="0">
                <a:solidFill>
                  <a:schemeClr val="tx1"/>
                </a:solidFill>
                <a:effectLst/>
                <a:latin typeface="+mn-lt"/>
                <a:ea typeface="+mn-ea"/>
                <a:cs typeface="+mn-cs"/>
              </a:rPr>
              <a:t>container</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a:t>
            </a:r>
          </a:p>
          <a:p>
            <a:r>
              <a:rPr lang="en-US" altLang="zh-CN" sz="1200" kern="1200" dirty="0" smtClean="0">
                <a:solidFill>
                  <a:schemeClr val="tx1"/>
                </a:solidFill>
                <a:effectLst/>
                <a:latin typeface="+mn-lt"/>
                <a:ea typeface="+mn-ea"/>
                <a:cs typeface="+mn-cs"/>
              </a:rPr>
              <a:t>ENTRYPOINT</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memcached</a:t>
            </a:r>
            <a:r>
              <a:rPr lang="en-US" altLang="zh-CN" sz="1200" kern="1200" dirty="0" smtClean="0">
                <a:solidFill>
                  <a:schemeClr val="tx1"/>
                </a:solidFill>
                <a:effectLst/>
                <a:latin typeface="+mn-lt"/>
                <a:ea typeface="+mn-ea"/>
                <a:cs typeface="+mn-cs"/>
              </a:rPr>
              <a:t>"</a:t>
            </a:r>
            <a:r>
              <a:rPr lang="en-US" altLang="zh-CN" dirty="0" smtClean="0"/>
              <a:t>] USER daemon </a:t>
            </a:r>
            <a:r>
              <a:rPr lang="en-US" altLang="zh-CN" sz="1200" b="1" i="0" kern="1200" dirty="0" smtClean="0">
                <a:solidFill>
                  <a:schemeClr val="tx1"/>
                </a:solidFill>
                <a:effectLst/>
                <a:latin typeface="+mn-lt"/>
                <a:ea typeface="+mn-ea"/>
                <a:cs typeface="+mn-cs"/>
              </a:rPr>
              <a:t>EXPOSE</a:t>
            </a:r>
          </a:p>
          <a:p>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内部服务开启的端口。主机上要用还得在启动</a:t>
            </a:r>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时，做</a:t>
            </a:r>
            <a:r>
              <a:rPr lang="en-US" altLang="zh-CN" sz="1200" b="0" i="0" kern="1200" dirty="0" smtClean="0">
                <a:solidFill>
                  <a:schemeClr val="tx1"/>
                </a:solidFill>
                <a:effectLst/>
                <a:latin typeface="+mn-lt"/>
                <a:ea typeface="+mn-ea"/>
                <a:cs typeface="+mn-cs"/>
              </a:rPr>
              <a:t>host-container</a:t>
            </a:r>
            <a:r>
              <a:rPr lang="zh-CN" altLang="en-US" sz="1200" b="0" i="0" kern="1200" dirty="0" smtClean="0">
                <a:solidFill>
                  <a:schemeClr val="tx1"/>
                </a:solidFill>
                <a:effectLst/>
                <a:latin typeface="+mn-lt"/>
                <a:ea typeface="+mn-ea"/>
                <a:cs typeface="+mn-cs"/>
              </a:rPr>
              <a:t>的端口映射：</a:t>
            </a:r>
          </a:p>
          <a:p>
            <a:r>
              <a:rPr lang="en-US" altLang="zh-CN" sz="1200" kern="1200" dirty="0" err="1" smtClean="0">
                <a:solidFill>
                  <a:schemeClr val="tx1"/>
                </a:solidFill>
                <a:effectLst/>
                <a:latin typeface="+mn-lt"/>
                <a:ea typeface="+mn-ea"/>
                <a:cs typeface="+mn-cs"/>
              </a:rPr>
              <a:t>docker</a:t>
            </a:r>
            <a:r>
              <a:rPr lang="en-US" altLang="zh-CN" dirty="0" smtClean="0"/>
              <a:t> run -d -p </a:t>
            </a:r>
            <a:r>
              <a:rPr lang="en-US" altLang="zh-CN" sz="1200" kern="1200" dirty="0" smtClean="0">
                <a:solidFill>
                  <a:schemeClr val="tx1"/>
                </a:solidFill>
                <a:effectLst/>
                <a:latin typeface="+mn-lt"/>
                <a:ea typeface="+mn-ea"/>
                <a:cs typeface="+mn-cs"/>
              </a:rPr>
              <a:t>127.0.0.1:33301</a:t>
            </a:r>
            <a:r>
              <a:rPr lang="en-US" altLang="zh-CN" dirty="0" smtClean="0"/>
              <a:t>:</a:t>
            </a:r>
            <a:r>
              <a:rPr lang="en-US" altLang="zh-CN" sz="1200" kern="1200" dirty="0" smtClean="0">
                <a:solidFill>
                  <a:schemeClr val="tx1"/>
                </a:solidFill>
                <a:effectLst/>
                <a:latin typeface="+mn-lt"/>
                <a:ea typeface="+mn-ea"/>
                <a:cs typeface="+mn-cs"/>
              </a:rPr>
              <a:t>22</a:t>
            </a:r>
            <a:r>
              <a:rPr lang="en-US" altLang="zh-CN" dirty="0" smtClean="0"/>
              <a:t> centos6-ssh </a:t>
            </a:r>
            <a:r>
              <a:rPr lang="en-US" altLang="zh-CN" sz="1200" b="0" i="0" kern="1200" dirty="0" smtClean="0">
                <a:solidFill>
                  <a:schemeClr val="tx1"/>
                </a:solidFill>
                <a:effectLst/>
                <a:latin typeface="+mn-lt"/>
                <a:ea typeface="+mn-ea"/>
                <a:cs typeface="+mn-cs"/>
              </a:rPr>
              <a:t>container </a:t>
            </a:r>
            <a:r>
              <a:rPr lang="en-US" altLang="zh-CN" sz="1200" b="0" i="0" kern="1200" dirty="0" err="1"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服务的</a:t>
            </a:r>
            <a:r>
              <a:rPr lang="en-US" altLang="zh-CN" sz="1200" b="0" i="0" kern="1200" dirty="0" smtClean="0">
                <a:solidFill>
                  <a:schemeClr val="tx1"/>
                </a:solidFill>
                <a:effectLst/>
                <a:latin typeface="+mn-lt"/>
                <a:ea typeface="+mn-ea"/>
                <a:cs typeface="+mn-cs"/>
              </a:rPr>
              <a:t>22</a:t>
            </a:r>
            <a:r>
              <a:rPr lang="zh-CN" altLang="en-US" sz="1200" b="0" i="0" kern="1200" dirty="0" smtClean="0">
                <a:solidFill>
                  <a:schemeClr val="tx1"/>
                </a:solidFill>
                <a:effectLst/>
                <a:latin typeface="+mn-lt"/>
                <a:ea typeface="+mn-ea"/>
                <a:cs typeface="+mn-cs"/>
              </a:rPr>
              <a:t>端口被映射到主机的</a:t>
            </a:r>
            <a:r>
              <a:rPr lang="en-US" altLang="zh-CN" sz="1200" b="0" i="0" kern="1200" dirty="0" smtClean="0">
                <a:solidFill>
                  <a:schemeClr val="tx1"/>
                </a:solidFill>
                <a:effectLst/>
                <a:latin typeface="+mn-lt"/>
                <a:ea typeface="+mn-ea"/>
                <a:cs typeface="+mn-cs"/>
              </a:rPr>
              <a:t>33301</a:t>
            </a:r>
            <a:r>
              <a:rPr lang="zh-CN" altLang="en-US" sz="1200" b="0" i="0" kern="1200" dirty="0" smtClean="0">
                <a:solidFill>
                  <a:schemeClr val="tx1"/>
                </a:solidFill>
                <a:effectLst/>
                <a:latin typeface="+mn-lt"/>
                <a:ea typeface="+mn-ea"/>
                <a:cs typeface="+mn-cs"/>
              </a:rPr>
              <a:t>端口</a:t>
            </a:r>
          </a:p>
          <a:p>
            <a:r>
              <a:rPr lang="en-US" altLang="zh-CN" sz="1200" b="1" i="0" kern="1200" dirty="0" smtClean="0">
                <a:solidFill>
                  <a:schemeClr val="tx1"/>
                </a:solidFill>
                <a:effectLst/>
                <a:latin typeface="+mn-lt"/>
                <a:ea typeface="+mn-ea"/>
                <a:cs typeface="+mn-cs"/>
              </a:rPr>
              <a:t>ENV</a:t>
            </a:r>
          </a:p>
          <a:p>
            <a:r>
              <a:rPr lang="zh-CN" altLang="en-US" sz="1200" b="0" i="0" kern="1200" dirty="0" smtClean="0">
                <a:solidFill>
                  <a:schemeClr val="tx1"/>
                </a:solidFill>
                <a:effectLst/>
                <a:latin typeface="+mn-lt"/>
                <a:ea typeface="+mn-ea"/>
                <a:cs typeface="+mn-cs"/>
              </a:rPr>
              <a:t>用来设置环境变量，比如：</a:t>
            </a:r>
          </a:p>
          <a:p>
            <a:r>
              <a:rPr lang="en-US" altLang="zh-CN" sz="1200" kern="1200" dirty="0" smtClean="0">
                <a:solidFill>
                  <a:schemeClr val="tx1"/>
                </a:solidFill>
                <a:effectLst/>
                <a:latin typeface="+mn-lt"/>
                <a:ea typeface="+mn-ea"/>
                <a:cs typeface="+mn-cs"/>
              </a:rPr>
              <a:t>ENV</a:t>
            </a:r>
            <a:r>
              <a:rPr lang="en-US" altLang="zh-CN" dirty="0" smtClean="0"/>
              <a:t> LANG en_US.UTF-</a:t>
            </a:r>
            <a:r>
              <a:rPr lang="en-US" altLang="zh-CN" sz="1200" kern="1200" dirty="0" smtClean="0">
                <a:solidFill>
                  <a:schemeClr val="tx1"/>
                </a:solidFill>
                <a:effectLst/>
                <a:latin typeface="+mn-lt"/>
                <a:ea typeface="+mn-ea"/>
                <a:cs typeface="+mn-cs"/>
              </a:rPr>
              <a:t>8</a:t>
            </a:r>
            <a:r>
              <a:rPr lang="en-US" altLang="zh-CN" dirty="0" smtClean="0"/>
              <a:t> ENV LC_ALL en_US.UTF-</a:t>
            </a:r>
            <a:r>
              <a:rPr lang="en-US" altLang="zh-CN" sz="1200" kern="1200" dirty="0" smtClean="0">
                <a:solidFill>
                  <a:schemeClr val="tx1"/>
                </a:solidFill>
                <a:effectLst/>
                <a:latin typeface="+mn-lt"/>
                <a:ea typeface="+mn-ea"/>
                <a:cs typeface="+mn-cs"/>
              </a:rPr>
              <a:t>8</a:t>
            </a:r>
            <a:r>
              <a:rPr lang="en-US" altLang="zh-CN" sz="1200" b="1" i="0" kern="1200" dirty="0" smtClean="0">
                <a:solidFill>
                  <a:schemeClr val="tx1"/>
                </a:solidFill>
                <a:effectLst/>
                <a:latin typeface="+mn-lt"/>
                <a:ea typeface="+mn-ea"/>
                <a:cs typeface="+mn-cs"/>
              </a:rPr>
              <a:t>ADD</a:t>
            </a:r>
          </a:p>
          <a:p>
            <a:r>
              <a:rPr lang="zh-CN" altLang="en-US" sz="1200" b="0" i="0" kern="1200" dirty="0" smtClean="0">
                <a:solidFill>
                  <a:schemeClr val="tx1"/>
                </a:solidFill>
                <a:effectLst/>
                <a:latin typeface="+mn-lt"/>
                <a:ea typeface="+mn-ea"/>
                <a:cs typeface="+mn-cs"/>
              </a:rPr>
              <a:t>将文件</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src</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拷贝到</a:t>
            </a:r>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的文件系统对应的路径</a:t>
            </a:r>
            <a:r>
              <a:rPr lang="en-US" altLang="zh-CN" sz="1200" b="0" i="0" kern="1200" dirty="0" smtClean="0">
                <a:solidFill>
                  <a:schemeClr val="tx1"/>
                </a:solidFill>
                <a:effectLst/>
                <a:latin typeface="+mn-lt"/>
                <a:ea typeface="+mn-ea"/>
                <a:cs typeface="+mn-cs"/>
              </a:rPr>
              <a:t>&lt;</a:t>
            </a:r>
            <a:r>
              <a:rPr lang="en-US" altLang="zh-CN" sz="1200" b="0" i="0" kern="1200" dirty="0" err="1" smtClean="0">
                <a:solidFill>
                  <a:schemeClr val="tx1"/>
                </a:solidFill>
                <a:effectLst/>
                <a:latin typeface="+mn-lt"/>
                <a:ea typeface="+mn-ea"/>
                <a:cs typeface="+mn-cs"/>
              </a:rPr>
              <a:t>dest</a:t>
            </a:r>
            <a:r>
              <a:rPr lang="en-US" altLang="zh-CN" sz="1200" b="0" i="0" kern="1200" dirty="0" smtClean="0">
                <a:solidFill>
                  <a:schemeClr val="tx1"/>
                </a:solidFill>
                <a:effectLst/>
                <a:latin typeface="+mn-lt"/>
                <a:ea typeface="+mn-ea"/>
                <a:cs typeface="+mn-cs"/>
              </a:rPr>
              <a:t>&gt;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所有拷贝到</a:t>
            </a:r>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中的文件和文件夹权限为</a:t>
            </a:r>
            <a:r>
              <a:rPr lang="en-US" altLang="zh-CN" sz="1200" b="0" i="0" kern="1200" dirty="0" smtClean="0">
                <a:solidFill>
                  <a:schemeClr val="tx1"/>
                </a:solidFill>
                <a:effectLst/>
                <a:latin typeface="+mn-lt"/>
                <a:ea typeface="+mn-ea"/>
                <a:cs typeface="+mn-cs"/>
              </a:rPr>
              <a:t>0755,uid</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gid</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0</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如果文件是可识别的压缩格式，则</a:t>
            </a:r>
            <a:r>
              <a:rPr lang="en-US" altLang="zh-CN" sz="1200" b="1" i="0" u="none" strike="noStrike" kern="1200" dirty="0" err="1" smtClean="0">
                <a:solidFill>
                  <a:schemeClr val="tx1"/>
                </a:solidFill>
                <a:effectLst/>
                <a:latin typeface="+mn-lt"/>
                <a:ea typeface="+mn-ea"/>
                <a:cs typeface="+mn-cs"/>
                <a:hlinkClick r:id="rId3" tooltip="Docker知识库"/>
              </a:rPr>
              <a:t>docker</a:t>
            </a:r>
            <a:r>
              <a:rPr lang="zh-CN" altLang="en-US" sz="1200" b="0" i="0" kern="1200" dirty="0" smtClean="0">
                <a:solidFill>
                  <a:schemeClr val="tx1"/>
                </a:solidFill>
                <a:effectLst/>
                <a:latin typeface="+mn-lt"/>
                <a:ea typeface="+mn-ea"/>
                <a:cs typeface="+mn-cs"/>
              </a:rPr>
              <a:t>会帮忙解压缩</a:t>
            </a:r>
          </a:p>
          <a:p>
            <a:r>
              <a:rPr lang="zh-CN" altLang="en-US" sz="1200" b="0" i="0" kern="1200" dirty="0" smtClean="0">
                <a:solidFill>
                  <a:schemeClr val="tx1"/>
                </a:solidFill>
                <a:effectLst/>
                <a:latin typeface="+mn-lt"/>
                <a:ea typeface="+mn-ea"/>
                <a:cs typeface="+mn-cs"/>
              </a:rPr>
              <a:t>如果要</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本地文件，则本地文件必须在 </a:t>
            </a:r>
            <a:r>
              <a:rPr lang="en-US" altLang="zh-CN" sz="1200" b="0" i="0" kern="1200" dirty="0" err="1" smtClean="0">
                <a:solidFill>
                  <a:schemeClr val="tx1"/>
                </a:solidFill>
                <a:effectLst/>
                <a:latin typeface="+mn-lt"/>
                <a:ea typeface="+mn-ea"/>
                <a:cs typeface="+mn-cs"/>
              </a:rPr>
              <a:t>docker</a:t>
            </a:r>
            <a:r>
              <a:rPr lang="en-US" altLang="zh-CN" sz="1200" b="0" i="0" kern="1200" dirty="0" smtClean="0">
                <a:solidFill>
                  <a:schemeClr val="tx1"/>
                </a:solidFill>
                <a:effectLst/>
                <a:latin typeface="+mn-lt"/>
                <a:ea typeface="+mn-ea"/>
                <a:cs typeface="+mn-cs"/>
              </a:rPr>
              <a:t> build &lt;PATH&gt;</a:t>
            </a:r>
            <a:r>
              <a:rPr lang="zh-CN" altLang="en-US" sz="1200" b="0" i="0" kern="1200" dirty="0" smtClean="0">
                <a:solidFill>
                  <a:schemeClr val="tx1"/>
                </a:solidFill>
                <a:effectLst/>
                <a:latin typeface="+mn-lt"/>
                <a:ea typeface="+mn-ea"/>
                <a:cs typeface="+mn-cs"/>
              </a:rPr>
              <a:t>，指定的</a:t>
            </a:r>
            <a:r>
              <a:rPr lang="en-US" altLang="zh-CN" sz="1200" b="0" i="0" kern="1200" dirty="0" smtClean="0">
                <a:solidFill>
                  <a:schemeClr val="tx1"/>
                </a:solidFill>
                <a:effectLst/>
                <a:latin typeface="+mn-lt"/>
                <a:ea typeface="+mn-ea"/>
                <a:cs typeface="+mn-cs"/>
              </a:rPr>
              <a:t>&lt;PATH&gt;</a:t>
            </a:r>
            <a:r>
              <a:rPr lang="zh-CN" altLang="en-US" sz="1200" b="0" i="0" kern="1200" dirty="0" smtClean="0">
                <a:solidFill>
                  <a:schemeClr val="tx1"/>
                </a:solidFill>
                <a:effectLst/>
                <a:latin typeface="+mn-lt"/>
                <a:ea typeface="+mn-ea"/>
                <a:cs typeface="+mn-cs"/>
              </a:rPr>
              <a:t>目录下</a:t>
            </a:r>
          </a:p>
          <a:p>
            <a:r>
              <a:rPr lang="zh-CN" altLang="en-US" sz="1200" b="0" i="0" kern="1200" dirty="0" smtClean="0">
                <a:solidFill>
                  <a:schemeClr val="tx1"/>
                </a:solidFill>
                <a:effectLst/>
                <a:latin typeface="+mn-lt"/>
                <a:ea typeface="+mn-ea"/>
                <a:cs typeface="+mn-cs"/>
              </a:rPr>
              <a:t>如果要</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远程文件，则远程文件必须在 </a:t>
            </a:r>
            <a:r>
              <a:rPr lang="en-US" altLang="zh-CN" sz="1200" b="0" i="0" kern="1200" dirty="0" err="1" smtClean="0">
                <a:solidFill>
                  <a:schemeClr val="tx1"/>
                </a:solidFill>
                <a:effectLst/>
                <a:latin typeface="+mn-lt"/>
                <a:ea typeface="+mn-ea"/>
                <a:cs typeface="+mn-cs"/>
              </a:rPr>
              <a:t>docker</a:t>
            </a:r>
            <a:r>
              <a:rPr lang="en-US" altLang="zh-CN" sz="1200" b="0" i="0" kern="1200" dirty="0" smtClean="0">
                <a:solidFill>
                  <a:schemeClr val="tx1"/>
                </a:solidFill>
                <a:effectLst/>
                <a:latin typeface="+mn-lt"/>
                <a:ea typeface="+mn-ea"/>
                <a:cs typeface="+mn-cs"/>
              </a:rPr>
              <a:t> build &lt;PATH&gt;</a:t>
            </a:r>
            <a:r>
              <a:rPr lang="zh-CN" altLang="en-US" sz="1200" b="0" i="0" kern="1200" dirty="0" smtClean="0">
                <a:solidFill>
                  <a:schemeClr val="tx1"/>
                </a:solidFill>
                <a:effectLst/>
                <a:latin typeface="+mn-lt"/>
                <a:ea typeface="+mn-ea"/>
                <a:cs typeface="+mn-cs"/>
              </a:rPr>
              <a:t>，指定的</a:t>
            </a:r>
            <a:r>
              <a:rPr lang="en-US" altLang="zh-CN" sz="1200" b="0" i="0" kern="1200" dirty="0" smtClean="0">
                <a:solidFill>
                  <a:schemeClr val="tx1"/>
                </a:solidFill>
                <a:effectLst/>
                <a:latin typeface="+mn-lt"/>
                <a:ea typeface="+mn-ea"/>
                <a:cs typeface="+mn-cs"/>
              </a:rPr>
              <a:t>&lt;PATH&gt;</a:t>
            </a:r>
            <a:r>
              <a:rPr lang="zh-CN" altLang="en-US" sz="1200" b="0" i="0" kern="1200" dirty="0" smtClean="0">
                <a:solidFill>
                  <a:schemeClr val="tx1"/>
                </a:solidFill>
                <a:effectLst/>
                <a:latin typeface="+mn-lt"/>
                <a:ea typeface="+mn-ea"/>
                <a:cs typeface="+mn-cs"/>
              </a:rPr>
              <a:t>目录下。比如</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docker</a:t>
            </a:r>
            <a:r>
              <a:rPr lang="en-US" altLang="zh-CN" sz="1200" b="0" i="0" kern="1200" dirty="0" smtClean="0">
                <a:solidFill>
                  <a:schemeClr val="tx1"/>
                </a:solidFill>
                <a:effectLst/>
                <a:latin typeface="+mn-lt"/>
                <a:ea typeface="+mn-ea"/>
                <a:cs typeface="+mn-cs"/>
              </a:rPr>
              <a:t> build github.com/</a:t>
            </a:r>
            <a:r>
              <a:rPr lang="en-US" altLang="zh-CN" sz="1200" b="0" i="0" kern="1200" dirty="0" err="1" smtClean="0">
                <a:solidFill>
                  <a:schemeClr val="tx1"/>
                </a:solidFill>
                <a:effectLst/>
                <a:latin typeface="+mn-lt"/>
                <a:ea typeface="+mn-ea"/>
                <a:cs typeface="+mn-cs"/>
              </a:rPr>
              <a:t>creack</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docker-firefox</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docker-firefox</a:t>
            </a:r>
            <a:r>
              <a:rPr lang="zh-CN" altLang="en-US" sz="1200" b="0" i="0" kern="1200" dirty="0" smtClean="0">
                <a:solidFill>
                  <a:schemeClr val="tx1"/>
                </a:solidFill>
                <a:effectLst/>
                <a:latin typeface="+mn-lt"/>
                <a:ea typeface="+mn-ea"/>
                <a:cs typeface="+mn-cs"/>
              </a:rPr>
              <a:t>目录下必须有</a:t>
            </a:r>
            <a:r>
              <a:rPr lang="en-US" altLang="zh-CN" sz="1200" b="0" i="0" kern="1200" dirty="0" err="1" smtClean="0">
                <a:solidFill>
                  <a:schemeClr val="tx1"/>
                </a:solidFill>
                <a:effectLst/>
                <a:latin typeface="+mn-lt"/>
                <a:ea typeface="+mn-ea"/>
                <a:cs typeface="+mn-cs"/>
              </a:rPr>
              <a:t>Dockerfile</a:t>
            </a:r>
            <a:r>
              <a:rPr lang="zh-CN" altLang="en-US" sz="1200" b="0" i="0" kern="1200" dirty="0" smtClean="0">
                <a:solidFill>
                  <a:schemeClr val="tx1"/>
                </a:solidFill>
                <a:effectLst/>
                <a:latin typeface="+mn-lt"/>
                <a:ea typeface="+mn-ea"/>
                <a:cs typeface="+mn-cs"/>
              </a:rPr>
              <a:t>和要</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的文件</a:t>
            </a:r>
          </a:p>
          <a:p>
            <a:r>
              <a:rPr lang="zh-CN" altLang="en-US" dirty="0" smtClean="0">
                <a:effectLst/>
              </a:rPr>
              <a:t>注意</a:t>
            </a:r>
            <a:r>
              <a:rPr lang="en-US" altLang="zh-CN" dirty="0" smtClean="0">
                <a:effectLst/>
              </a:rPr>
              <a:t>:</a:t>
            </a:r>
            <a:r>
              <a:rPr lang="zh-CN" altLang="en-US" dirty="0" smtClean="0">
                <a:effectLst/>
              </a:rPr>
              <a:t>使用</a:t>
            </a:r>
            <a:r>
              <a:rPr lang="en-US" altLang="zh-CN" dirty="0" err="1" smtClean="0">
                <a:effectLst/>
              </a:rPr>
              <a:t>docker</a:t>
            </a:r>
            <a:r>
              <a:rPr lang="en-US" altLang="zh-CN" dirty="0" smtClean="0">
                <a:effectLst/>
              </a:rPr>
              <a:t> build - &lt; </a:t>
            </a:r>
            <a:r>
              <a:rPr lang="en-US" altLang="zh-CN" dirty="0" err="1" smtClean="0">
                <a:effectLst/>
              </a:rPr>
              <a:t>somefile</a:t>
            </a:r>
            <a:r>
              <a:rPr lang="zh-CN" altLang="en-US" dirty="0" smtClean="0">
                <a:effectLst/>
              </a:rPr>
              <a:t>方式进行</a:t>
            </a:r>
            <a:r>
              <a:rPr lang="en-US" altLang="zh-CN" dirty="0" smtClean="0">
                <a:effectLst/>
              </a:rPr>
              <a:t>build</a:t>
            </a:r>
            <a:r>
              <a:rPr lang="zh-CN" altLang="en-US" dirty="0" smtClean="0">
                <a:effectLst/>
              </a:rPr>
              <a:t>，是不能直接将本地文件</a:t>
            </a:r>
            <a:r>
              <a:rPr lang="en-US" altLang="zh-CN" dirty="0" smtClean="0">
                <a:effectLst/>
              </a:rPr>
              <a:t>ADD</a:t>
            </a:r>
            <a:r>
              <a:rPr lang="zh-CN" altLang="en-US" dirty="0" smtClean="0">
                <a:effectLst/>
              </a:rPr>
              <a:t>到</a:t>
            </a:r>
            <a:r>
              <a:rPr lang="en-US" altLang="zh-CN" dirty="0" smtClean="0">
                <a:effectLst/>
              </a:rPr>
              <a:t>container</a:t>
            </a:r>
            <a:r>
              <a:rPr lang="zh-CN" altLang="en-US" dirty="0" smtClean="0">
                <a:effectLst/>
              </a:rPr>
              <a:t>中。只能</a:t>
            </a:r>
            <a:r>
              <a:rPr lang="en-US" altLang="zh-CN" dirty="0" smtClean="0">
                <a:effectLst/>
              </a:rPr>
              <a:t>ADD </a:t>
            </a:r>
            <a:r>
              <a:rPr lang="en-US" altLang="zh-CN" dirty="0" err="1" smtClean="0">
                <a:effectLst/>
              </a:rPr>
              <a:t>url</a:t>
            </a:r>
            <a:r>
              <a:rPr lang="en-US" altLang="zh-CN" dirty="0" smtClean="0">
                <a:effectLst/>
              </a:rPr>
              <a:t> file.</a:t>
            </a:r>
          </a:p>
          <a:p>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只有在</a:t>
            </a:r>
            <a:r>
              <a:rPr lang="en-US" altLang="zh-CN" sz="1200" b="0" i="0" kern="1200" dirty="0" smtClean="0">
                <a:solidFill>
                  <a:schemeClr val="tx1"/>
                </a:solidFill>
                <a:effectLst/>
                <a:latin typeface="+mn-lt"/>
                <a:ea typeface="+mn-ea"/>
                <a:cs typeface="+mn-cs"/>
              </a:rPr>
              <a:t>build</a:t>
            </a:r>
            <a:r>
              <a:rPr lang="zh-CN" altLang="en-US" sz="1200" b="0" i="0" kern="1200" dirty="0" smtClean="0">
                <a:solidFill>
                  <a:schemeClr val="tx1"/>
                </a:solidFill>
                <a:effectLst/>
                <a:latin typeface="+mn-lt"/>
                <a:ea typeface="+mn-ea"/>
                <a:cs typeface="+mn-cs"/>
              </a:rPr>
              <a:t>镜像的时候运行一次，后面运行</a:t>
            </a:r>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的时候不会再重新加载了。</a:t>
            </a:r>
          </a:p>
          <a:p>
            <a:r>
              <a:rPr lang="en-US" altLang="zh-CN" sz="1200" b="1" i="0" kern="1200" dirty="0" smtClean="0">
                <a:solidFill>
                  <a:schemeClr val="tx1"/>
                </a:solidFill>
                <a:effectLst/>
                <a:latin typeface="+mn-lt"/>
                <a:ea typeface="+mn-ea"/>
                <a:cs typeface="+mn-cs"/>
              </a:rPr>
              <a:t>VOLUME</a:t>
            </a:r>
          </a:p>
          <a:p>
            <a:r>
              <a:rPr lang="zh-CN" altLang="en-US" sz="1200" b="0" i="0" kern="1200" dirty="0" smtClean="0">
                <a:solidFill>
                  <a:schemeClr val="tx1"/>
                </a:solidFill>
                <a:effectLst/>
                <a:latin typeface="+mn-lt"/>
                <a:ea typeface="+mn-ea"/>
                <a:cs typeface="+mn-cs"/>
              </a:rPr>
              <a:t>可以将本地文件夹或者其他</a:t>
            </a:r>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的文件夹挂载到</a:t>
            </a:r>
            <a:r>
              <a:rPr lang="en-US" altLang="zh-CN" sz="1200" b="0" i="0" kern="1200" dirty="0" smtClean="0">
                <a:solidFill>
                  <a:schemeClr val="tx1"/>
                </a:solidFill>
                <a:effectLst/>
                <a:latin typeface="+mn-lt"/>
                <a:ea typeface="+mn-ea"/>
                <a:cs typeface="+mn-cs"/>
              </a:rPr>
              <a:t>container</a:t>
            </a:r>
            <a:r>
              <a:rPr lang="zh-CN" altLang="en-US" sz="1200" b="0" i="0" kern="1200" dirty="0" smtClean="0">
                <a:solidFill>
                  <a:schemeClr val="tx1"/>
                </a:solidFill>
                <a:effectLst/>
                <a:latin typeface="+mn-lt"/>
                <a:ea typeface="+mn-ea"/>
                <a:cs typeface="+mn-cs"/>
              </a:rPr>
              <a:t>中。</a:t>
            </a:r>
          </a:p>
          <a:p>
            <a:r>
              <a:rPr lang="en-US" altLang="zh-CN" sz="1200" b="1" i="0" kern="1200" dirty="0" smtClean="0">
                <a:solidFill>
                  <a:schemeClr val="tx1"/>
                </a:solidFill>
                <a:effectLst/>
                <a:latin typeface="+mn-lt"/>
                <a:ea typeface="+mn-ea"/>
                <a:cs typeface="+mn-cs"/>
              </a:rPr>
              <a:t>WORKDIR</a:t>
            </a:r>
          </a:p>
          <a:p>
            <a:r>
              <a:rPr lang="zh-CN" altLang="en-US" sz="1200" b="0" i="0" kern="1200" dirty="0" smtClean="0">
                <a:solidFill>
                  <a:schemeClr val="tx1"/>
                </a:solidFill>
                <a:effectLst/>
                <a:latin typeface="+mn-lt"/>
                <a:ea typeface="+mn-ea"/>
                <a:cs typeface="+mn-cs"/>
              </a:rPr>
              <a:t>切换目录用，可以多次切换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相当于</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命令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RUN,CMD,ENTRYPOINT</a:t>
            </a:r>
            <a:r>
              <a:rPr lang="zh-CN" altLang="en-US" sz="1200" b="0" i="0" kern="1200" dirty="0" smtClean="0">
                <a:solidFill>
                  <a:schemeClr val="tx1"/>
                </a:solidFill>
                <a:effectLst/>
                <a:latin typeface="+mn-lt"/>
                <a:ea typeface="+mn-ea"/>
                <a:cs typeface="+mn-cs"/>
              </a:rPr>
              <a:t>生效</a:t>
            </a:r>
          </a:p>
          <a:p>
            <a:endParaRPr lang="zh-CN" altLang="en-US" dirty="0"/>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27</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28</a:t>
            </a:fld>
            <a:endParaRPr lang="zh-CN" altLang="en-US"/>
          </a:p>
        </p:txBody>
      </p:sp>
    </p:spTree>
    <p:extLst>
      <p:ext uri="{BB962C8B-B14F-4D97-AF65-F5344CB8AC3E}">
        <p14:creationId xmlns:p14="http://schemas.microsoft.com/office/powerpoint/2010/main" val="1948502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29</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6</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7</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smtClean="0">
                <a:solidFill>
                  <a:schemeClr val="tx1"/>
                </a:solidFill>
                <a:effectLst/>
                <a:latin typeface="+mn-lt"/>
                <a:ea typeface="+mn-ea"/>
                <a:cs typeface="+mn-cs"/>
              </a:rPr>
              <a:t>镜像和容器具有如下的转换关系：</a:t>
            </a:r>
          </a:p>
          <a:p>
            <a:pPr fontAlgn="base"/>
            <a:r>
              <a:rPr lang="zh-CN" altLang="en-US" sz="1200" b="0" i="0" kern="1200" dirty="0" smtClean="0">
                <a:solidFill>
                  <a:schemeClr val="tx1"/>
                </a:solidFill>
                <a:effectLst/>
                <a:latin typeface="+mn-lt"/>
                <a:ea typeface="+mn-ea"/>
                <a:cs typeface="+mn-cs"/>
              </a:rPr>
              <a:t>镜像 </a:t>
            </a:r>
            <a:r>
              <a:rPr lang="en-US" altLang="zh-CN" sz="1200" b="0" i="0" kern="1200" dirty="0" smtClean="0">
                <a:solidFill>
                  <a:schemeClr val="tx1"/>
                </a:solidFill>
                <a:effectLst/>
                <a:latin typeface="+mn-lt"/>
                <a:ea typeface="+mn-ea"/>
                <a:cs typeface="+mn-cs"/>
              </a:rPr>
              <a:t>-&gt; </a:t>
            </a:r>
            <a:r>
              <a:rPr lang="en-US" altLang="zh-CN" sz="1200" b="0" i="0" kern="1200" dirty="0" err="1" smtClean="0">
                <a:solidFill>
                  <a:schemeClr val="tx1"/>
                </a:solidFill>
                <a:effectLst/>
                <a:latin typeface="+mn-lt"/>
                <a:ea typeface="+mn-ea"/>
                <a:cs typeface="+mn-cs"/>
              </a:rPr>
              <a:t>docker</a:t>
            </a:r>
            <a:r>
              <a:rPr lang="en-US" altLang="zh-CN" sz="1200" b="0" i="0" kern="1200" dirty="0" smtClean="0">
                <a:solidFill>
                  <a:schemeClr val="tx1"/>
                </a:solidFill>
                <a:effectLst/>
                <a:latin typeface="+mn-lt"/>
                <a:ea typeface="+mn-ea"/>
                <a:cs typeface="+mn-cs"/>
              </a:rPr>
              <a:t> run -&gt; </a:t>
            </a:r>
            <a:r>
              <a:rPr lang="zh-CN" altLang="en-US" sz="1200" b="0" i="0" kern="1200" dirty="0" smtClean="0">
                <a:solidFill>
                  <a:schemeClr val="tx1"/>
                </a:solidFill>
                <a:effectLst/>
                <a:latin typeface="+mn-lt"/>
                <a:ea typeface="+mn-ea"/>
                <a:cs typeface="+mn-cs"/>
              </a:rPr>
              <a:t>容器</a:t>
            </a:r>
          </a:p>
          <a:p>
            <a:pPr fontAlgn="base"/>
            <a:r>
              <a:rPr lang="zh-CN" altLang="en-US" sz="1200" b="0" i="0" kern="1200" dirty="0" smtClean="0">
                <a:solidFill>
                  <a:schemeClr val="tx1"/>
                </a:solidFill>
                <a:effectLst/>
                <a:latin typeface="+mn-lt"/>
                <a:ea typeface="+mn-ea"/>
                <a:cs typeface="+mn-cs"/>
              </a:rPr>
              <a:t>容器 </a:t>
            </a:r>
            <a:r>
              <a:rPr lang="en-US" altLang="zh-CN" sz="1200" b="0" i="0" kern="1200" dirty="0" smtClean="0">
                <a:solidFill>
                  <a:schemeClr val="tx1"/>
                </a:solidFill>
                <a:effectLst/>
                <a:latin typeface="+mn-lt"/>
                <a:ea typeface="+mn-ea"/>
                <a:cs typeface="+mn-cs"/>
              </a:rPr>
              <a:t>-&gt; </a:t>
            </a:r>
            <a:r>
              <a:rPr lang="en-US" altLang="zh-CN" sz="1200" b="0" i="0" kern="1200" dirty="0" err="1" smtClean="0">
                <a:solidFill>
                  <a:schemeClr val="tx1"/>
                </a:solidFill>
                <a:effectLst/>
                <a:latin typeface="+mn-lt"/>
                <a:ea typeface="+mn-ea"/>
                <a:cs typeface="+mn-cs"/>
              </a:rPr>
              <a:t>docker</a:t>
            </a:r>
            <a:r>
              <a:rPr lang="en-US" altLang="zh-CN" sz="1200" b="0" i="0" kern="1200" dirty="0" smtClean="0">
                <a:solidFill>
                  <a:schemeClr val="tx1"/>
                </a:solidFill>
                <a:effectLst/>
                <a:latin typeface="+mn-lt"/>
                <a:ea typeface="+mn-ea"/>
                <a:cs typeface="+mn-cs"/>
              </a:rPr>
              <a:t> commit -&gt; </a:t>
            </a:r>
            <a:r>
              <a:rPr lang="zh-CN" altLang="en-US" sz="1200" b="0" i="0" kern="1200" dirty="0" smtClean="0">
                <a:solidFill>
                  <a:schemeClr val="tx1"/>
                </a:solidFill>
                <a:effectLst/>
                <a:latin typeface="+mn-lt"/>
                <a:ea typeface="+mn-ea"/>
                <a:cs typeface="+mn-cs"/>
              </a:rPr>
              <a:t>镜像</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镜像是</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系统中的构建模块（</a:t>
            </a:r>
            <a:r>
              <a:rPr lang="en-US" altLang="zh-CN" sz="1200" b="0" i="0" kern="1200" dirty="0" smtClean="0">
                <a:solidFill>
                  <a:schemeClr val="tx1"/>
                </a:solidFill>
                <a:effectLst/>
                <a:latin typeface="+mn-lt"/>
                <a:ea typeface="+mn-ea"/>
                <a:cs typeface="+mn-cs"/>
              </a:rPr>
              <a:t>Build Component</a:t>
            </a:r>
            <a:r>
              <a:rPr lang="zh-CN" altLang="en-US" sz="1200" b="0" i="0" kern="1200" dirty="0" smtClean="0">
                <a:solidFill>
                  <a:schemeClr val="tx1"/>
                </a:solidFill>
                <a:effectLst/>
                <a:latin typeface="+mn-lt"/>
                <a:ea typeface="+mn-ea"/>
                <a:cs typeface="+mn-cs"/>
              </a:rPr>
              <a:t>），是启动一个</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容器的基础。</a:t>
            </a:r>
          </a:p>
          <a:p>
            <a:pPr fontAlgn="base"/>
            <a:r>
              <a:rPr lang="zh-CN" altLang="en-US" sz="1200" b="0" i="0" kern="1200" dirty="0" smtClean="0">
                <a:solidFill>
                  <a:schemeClr val="tx1"/>
                </a:solidFill>
                <a:effectLst/>
                <a:latin typeface="+mn-lt"/>
                <a:ea typeface="+mn-ea"/>
                <a:cs typeface="+mn-cs"/>
              </a:rPr>
              <a:t>我们可以通过一个官方提供的示意图来帮助我们来理解一下镜像的概念</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镜像位于</a:t>
            </a:r>
            <a:r>
              <a:rPr lang="en-US" altLang="zh-CN" sz="1200" b="0" i="0" kern="1200" dirty="0" err="1" smtClean="0">
                <a:solidFill>
                  <a:schemeClr val="tx1"/>
                </a:solidFill>
                <a:effectLst/>
                <a:latin typeface="+mn-lt"/>
                <a:ea typeface="+mn-ea"/>
                <a:cs typeface="+mn-cs"/>
              </a:rPr>
              <a:t>bootfs</a:t>
            </a:r>
            <a:r>
              <a:rPr lang="zh-CN" altLang="en-US" sz="1200" b="0" i="0" kern="1200" dirty="0" smtClean="0">
                <a:solidFill>
                  <a:schemeClr val="tx1"/>
                </a:solidFill>
                <a:effectLst/>
                <a:latin typeface="+mn-lt"/>
                <a:ea typeface="+mn-ea"/>
                <a:cs typeface="+mn-cs"/>
              </a:rPr>
              <a:t>之上，实际上</a:t>
            </a:r>
            <a:r>
              <a:rPr lang="en-US" altLang="zh-CN" sz="1200" b="0" i="0" kern="1200" dirty="0" err="1" smtClean="0">
                <a:solidFill>
                  <a:schemeClr val="tx1"/>
                </a:solidFill>
                <a:effectLst/>
                <a:latin typeface="+mn-lt"/>
                <a:ea typeface="+mn-ea"/>
                <a:cs typeface="+mn-cs"/>
              </a:rPr>
              <a:t>bootfs</a:t>
            </a:r>
            <a:r>
              <a:rPr lang="zh-CN" altLang="en-US" sz="1200" b="0" i="0" kern="1200" dirty="0" smtClean="0">
                <a:solidFill>
                  <a:schemeClr val="tx1"/>
                </a:solidFill>
                <a:effectLst/>
                <a:latin typeface="+mn-lt"/>
                <a:ea typeface="+mn-ea"/>
                <a:cs typeface="+mn-cs"/>
              </a:rPr>
              <a:t>在系统启动后会被卸载的。</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镜像（</a:t>
            </a:r>
            <a:r>
              <a:rPr lang="en-US" altLang="zh-CN" sz="1200" b="0" i="0" kern="1200" dirty="0" smtClean="0">
                <a:solidFill>
                  <a:schemeClr val="tx1"/>
                </a:solidFill>
                <a:effectLst/>
                <a:latin typeface="+mn-lt"/>
                <a:ea typeface="+mn-ea"/>
                <a:cs typeface="+mn-cs"/>
              </a:rPr>
              <a:t>Images</a:t>
            </a:r>
            <a:r>
              <a:rPr lang="zh-CN" altLang="en-US" sz="1200" b="0" i="0" kern="1200" dirty="0" smtClean="0">
                <a:solidFill>
                  <a:schemeClr val="tx1"/>
                </a:solidFill>
                <a:effectLst/>
                <a:latin typeface="+mn-lt"/>
                <a:ea typeface="+mn-ea"/>
                <a:cs typeface="+mn-cs"/>
              </a:rPr>
              <a:t>）是分层的，这得益于其采用的联合文件系统，前面我们已经介绍过了。镜像是有继承（父子）关系的，每一层镜像的下面一层称为父镜像，没有父镜像的称为基础镜像（</a:t>
            </a:r>
            <a:r>
              <a:rPr lang="en-US" altLang="zh-CN" sz="1200" b="0" i="0" kern="1200" dirty="0" smtClean="0">
                <a:solidFill>
                  <a:schemeClr val="tx1"/>
                </a:solidFill>
                <a:effectLst/>
                <a:latin typeface="+mn-lt"/>
                <a:ea typeface="+mn-ea"/>
                <a:cs typeface="+mn-cs"/>
              </a:rPr>
              <a:t>Base </a:t>
            </a:r>
            <a:r>
              <a:rPr lang="en-US" altLang="zh-CN" sz="1200" b="0" i="0" kern="1200" dirty="0" err="1" smtClean="0">
                <a:solidFill>
                  <a:schemeClr val="tx1"/>
                </a:solidFill>
                <a:effectLst/>
                <a:latin typeface="+mn-lt"/>
                <a:ea typeface="+mn-ea"/>
                <a:cs typeface="+mn-cs"/>
              </a:rPr>
              <a:t>Iamge</a:t>
            </a:r>
            <a:r>
              <a:rPr lang="zh-CN" altLang="en-US" sz="1200" b="0" i="0" kern="1200" dirty="0" smtClean="0">
                <a:solidFill>
                  <a:schemeClr val="tx1"/>
                </a:solidFill>
                <a:effectLst/>
                <a:latin typeface="+mn-lt"/>
                <a:ea typeface="+mn-ea"/>
                <a:cs typeface="+mn-cs"/>
              </a:rPr>
              <a:t>，其实叫做</a:t>
            </a:r>
            <a:r>
              <a:rPr lang="en-US" altLang="zh-CN" sz="1200" b="0" i="0" kern="1200" dirty="0" smtClean="0">
                <a:solidFill>
                  <a:schemeClr val="tx1"/>
                </a:solidFill>
                <a:effectLst/>
                <a:latin typeface="+mn-lt"/>
                <a:ea typeface="+mn-ea"/>
                <a:cs typeface="+mn-cs"/>
              </a:rPr>
              <a:t>Root Image</a:t>
            </a:r>
            <a:r>
              <a:rPr lang="zh-CN" altLang="en-US" sz="1200" b="0" i="0" kern="1200" dirty="0" smtClean="0">
                <a:solidFill>
                  <a:schemeClr val="tx1"/>
                </a:solidFill>
                <a:effectLst/>
                <a:latin typeface="+mn-lt"/>
                <a:ea typeface="+mn-ea"/>
                <a:cs typeface="+mn-cs"/>
              </a:rPr>
              <a:t>可能更确切，不过这可能容易和</a:t>
            </a:r>
            <a:r>
              <a:rPr lang="en-US" altLang="zh-CN" sz="1200" b="0" i="0" kern="1200" dirty="0" err="1" smtClean="0">
                <a:solidFill>
                  <a:schemeClr val="tx1"/>
                </a:solidFill>
                <a:effectLst/>
                <a:latin typeface="+mn-lt"/>
                <a:ea typeface="+mn-ea"/>
                <a:cs typeface="+mn-cs"/>
              </a:rPr>
              <a:t>rootfs</a:t>
            </a:r>
            <a:r>
              <a:rPr lang="zh-CN" altLang="en-US" sz="1200" b="0" i="0" kern="1200" dirty="0" smtClean="0">
                <a:solidFill>
                  <a:schemeClr val="tx1"/>
                </a:solidFill>
                <a:effectLst/>
                <a:latin typeface="+mn-lt"/>
                <a:ea typeface="+mn-ea"/>
                <a:cs typeface="+mn-cs"/>
              </a:rPr>
              <a:t>混淆）。</a:t>
            </a:r>
            <a:endParaRPr lang="en-US" altLang="zh-CN" sz="1200" b="1"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8</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10</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11</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12</a:t>
            </a:fld>
            <a:endParaRPr lang="zh-CN" altLang="en-US"/>
          </a:p>
        </p:txBody>
      </p:sp>
    </p:spTree>
    <p:extLst>
      <p:ext uri="{BB962C8B-B14F-4D97-AF65-F5344CB8AC3E}">
        <p14:creationId xmlns:p14="http://schemas.microsoft.com/office/powerpoint/2010/main" val="1948502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13</a:t>
            </a:fld>
            <a:endParaRPr lang="zh-CN" altLang="en-US"/>
          </a:p>
        </p:txBody>
      </p:sp>
    </p:spTree>
    <p:extLst>
      <p:ext uri="{BB962C8B-B14F-4D97-AF65-F5344CB8AC3E}">
        <p14:creationId xmlns:p14="http://schemas.microsoft.com/office/powerpoint/2010/main" val="4108485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3846716"/>
            <a:ext cx="7317432" cy="885622"/>
          </a:xfrm>
          <a:prstGeom prst="rect">
            <a:avLst/>
          </a:prstGeom>
        </p:spPr>
        <p:txBody>
          <a:bodyPr anchor="ctr" anchorCtr="0"/>
          <a:lstStyle>
            <a:lvl1pPr algn="ct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14513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绝密-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绝密-节标题1">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3689401" y="4924271"/>
            <a:ext cx="1766455"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Top 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绝密</a:t>
            </a: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7" name="直接连接符 16"/>
          <p:cNvCxnSpPr>
            <a:endCxn id="16"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userDrawn="1"/>
        </p:nvPicPr>
        <p:blipFill>
          <a:blip r:embed="rId2"/>
          <a:stretch>
            <a:fillRect/>
          </a:stretch>
        </p:blipFill>
        <p:spPr>
          <a:xfrm>
            <a:off x="7939775" y="267494"/>
            <a:ext cx="811577" cy="3493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绝密-节标题2">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7" name="矩形 16"/>
          <p:cNvSpPr/>
          <p:nvPr userDrawn="1"/>
        </p:nvSpPr>
        <p:spPr>
          <a:xfrm>
            <a:off x="3762000"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2"/>
          <a:stretch>
            <a:fillRect/>
          </a:stretch>
        </p:blipFill>
        <p:spPr>
          <a:xfrm>
            <a:off x="3856555" y="1758415"/>
            <a:ext cx="1434118" cy="617282"/>
          </a:xfrm>
          <a:prstGeom prst="rect">
            <a:avLst/>
          </a:prstGeom>
        </p:spPr>
      </p:pic>
      <p:sp>
        <p:nvSpPr>
          <p:cNvPr id="16" name="矩形 15"/>
          <p:cNvSpPr/>
          <p:nvPr userDrawn="1"/>
        </p:nvSpPr>
        <p:spPr>
          <a:xfrm>
            <a:off x="3689401" y="4924271"/>
            <a:ext cx="1766455"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Top 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绝密</a:t>
            </a:r>
          </a:p>
        </p:txBody>
      </p:sp>
    </p:spTree>
    <p:extLst>
      <p:ext uri="{BB962C8B-B14F-4D97-AF65-F5344CB8AC3E}">
        <p14:creationId xmlns:p14="http://schemas.microsoft.com/office/powerpoint/2010/main" val="3774148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机密-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2055995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机密-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782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机密-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4361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机密-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210643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机密-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31394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机密-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34029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机密-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6892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绝密-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2077999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x" preserve="1">
  <p:cSld name="机密-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9212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机密-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2405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机密-节标题1">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7" name="直接连接符 16"/>
          <p:cNvCxnSpPr>
            <a:endCxn id="16"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3822222" y="4924271"/>
            <a:ext cx="1502680"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机密</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2"/>
          <a:stretch>
            <a:fillRect/>
          </a:stretch>
        </p:blipFill>
        <p:spPr>
          <a:xfrm>
            <a:off x="7939775" y="267494"/>
            <a:ext cx="811577" cy="349324"/>
          </a:xfrm>
          <a:prstGeom prst="rect">
            <a:avLst/>
          </a:prstGeom>
        </p:spPr>
      </p:pic>
    </p:spTree>
    <p:extLst>
      <p:ext uri="{BB962C8B-B14F-4D97-AF65-F5344CB8AC3E}">
        <p14:creationId xmlns:p14="http://schemas.microsoft.com/office/powerpoint/2010/main" val="1526970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机密-节标题2">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7" name="矩形 16"/>
          <p:cNvSpPr/>
          <p:nvPr userDrawn="1"/>
        </p:nvSpPr>
        <p:spPr>
          <a:xfrm>
            <a:off x="3762000"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userDrawn="1"/>
        </p:nvPicPr>
        <p:blipFill>
          <a:blip r:embed="rId2"/>
          <a:stretch>
            <a:fillRect/>
          </a:stretch>
        </p:blipFill>
        <p:spPr>
          <a:xfrm>
            <a:off x="3856555" y="1758415"/>
            <a:ext cx="1434118" cy="617282"/>
          </a:xfrm>
          <a:prstGeom prst="rect">
            <a:avLst/>
          </a:prstGeom>
        </p:spPr>
      </p:pic>
      <p:sp>
        <p:nvSpPr>
          <p:cNvPr id="19" name="矩形 18"/>
          <p:cNvSpPr/>
          <p:nvPr userDrawn="1"/>
        </p:nvSpPr>
        <p:spPr>
          <a:xfrm>
            <a:off x="3822222" y="4924271"/>
            <a:ext cx="1502680"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机密</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0533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秘密-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3212971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秘密-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0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秘密-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46175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秘密-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2520341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秘密-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87500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秘密-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329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绝密-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秘密-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23801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x" preserve="1">
  <p:cSld name="秘密-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27806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itleAndTx" preserve="1">
  <p:cSld name="秘密-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8628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秘密-节标题1">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4041403" y="4924271"/>
            <a:ext cx="1061509"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Confidential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秘密</a:t>
            </a: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6" name="直接连接符 15"/>
          <p:cNvCxnSpPr>
            <a:endCxn id="15"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2"/>
          <a:stretch>
            <a:fillRect/>
          </a:stretch>
        </p:blipFill>
        <p:spPr>
          <a:xfrm>
            <a:off x="7939775" y="267494"/>
            <a:ext cx="811577" cy="349324"/>
          </a:xfrm>
          <a:prstGeom prst="rect">
            <a:avLst/>
          </a:prstGeom>
        </p:spPr>
      </p:pic>
    </p:spTree>
    <p:extLst>
      <p:ext uri="{BB962C8B-B14F-4D97-AF65-F5344CB8AC3E}">
        <p14:creationId xmlns:p14="http://schemas.microsoft.com/office/powerpoint/2010/main" val="729319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秘密-节标题2">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4041403" y="4924271"/>
            <a:ext cx="1061509"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Confidential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秘密</a:t>
            </a: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6" name="矩形 15"/>
          <p:cNvSpPr/>
          <p:nvPr userDrawn="1"/>
        </p:nvSpPr>
        <p:spPr>
          <a:xfrm>
            <a:off x="3762000"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userDrawn="1"/>
        </p:nvPicPr>
        <p:blipFill>
          <a:blip r:embed="rId2"/>
          <a:stretch>
            <a:fillRect/>
          </a:stretch>
        </p:blipFill>
        <p:spPr>
          <a:xfrm>
            <a:off x="3856555" y="1758415"/>
            <a:ext cx="1434118" cy="617282"/>
          </a:xfrm>
          <a:prstGeom prst="rect">
            <a:avLst/>
          </a:prstGeom>
        </p:spPr>
      </p:pic>
    </p:spTree>
    <p:extLst>
      <p:ext uri="{BB962C8B-B14F-4D97-AF65-F5344CB8AC3E}">
        <p14:creationId xmlns:p14="http://schemas.microsoft.com/office/powerpoint/2010/main" val="3684456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3844"/>
          </a:xfrm>
          <a:prstGeom prst="rect">
            <a:avLst/>
          </a:prstGeom>
        </p:spPr>
        <p:txBody>
          <a:bodyPr lIns="68580" tIns="34290" rIns="68580" bIns="34290"/>
          <a:lstStyle/>
          <a:p>
            <a:fld id="{D9E10778-D782-46AB-918C-02950C9E19C4}" type="datetimeFigureOut">
              <a:rPr lang="zh-CN" altLang="en-US" smtClean="0"/>
              <a:t>2019/9/26</a:t>
            </a:fld>
            <a:endParaRPr lang="zh-CN" altLang="en-US"/>
          </a:p>
        </p:txBody>
      </p:sp>
      <p:sp>
        <p:nvSpPr>
          <p:cNvPr id="3" name="页脚占位符 2"/>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4" name="灯片编号占位符 3"/>
          <p:cNvSpPr>
            <a:spLocks noGrp="1"/>
          </p:cNvSpPr>
          <p:nvPr>
            <p:ph type="sldNum" sz="quarter" idx="12"/>
          </p:nvPr>
        </p:nvSpPr>
        <p:spPr>
          <a:xfrm>
            <a:off x="6457950" y="4767263"/>
            <a:ext cx="2057400" cy="273844"/>
          </a:xfrm>
          <a:prstGeom prst="rect">
            <a:avLst/>
          </a:prstGeom>
        </p:spPr>
        <p:txBody>
          <a:bodyPr lIns="68580" tIns="34290" rIns="68580" bIns="34290"/>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24334250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内参-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32797713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内参-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3281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内参-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6973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内参-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31757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绝密-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内参-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19092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参-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974393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内参-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92135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内参-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83481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内参-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06223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内参-节标题">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6" name="直接连接符 15"/>
          <p:cNvCxnSpPr>
            <a:endCxn id="15"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4135137" y="4924271"/>
            <a:ext cx="881973"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Internal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内参</a:t>
            </a:r>
          </a:p>
        </p:txBody>
      </p:sp>
      <p:pic>
        <p:nvPicPr>
          <p:cNvPr id="20" name="图片 19"/>
          <p:cNvPicPr>
            <a:picLocks noChangeAspect="1"/>
          </p:cNvPicPr>
          <p:nvPr userDrawn="1"/>
        </p:nvPicPr>
        <p:blipFill>
          <a:blip r:embed="rId2"/>
          <a:stretch>
            <a:fillRect/>
          </a:stretch>
        </p:blipFill>
        <p:spPr>
          <a:xfrm>
            <a:off x="7939775" y="267494"/>
            <a:ext cx="811577" cy="349324"/>
          </a:xfrm>
          <a:prstGeom prst="rect">
            <a:avLst/>
          </a:prstGeom>
        </p:spPr>
      </p:pic>
    </p:spTree>
    <p:extLst>
      <p:ext uri="{BB962C8B-B14F-4D97-AF65-F5344CB8AC3E}">
        <p14:creationId xmlns:p14="http://schemas.microsoft.com/office/powerpoint/2010/main" val="24189552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内参-节标题2">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4" name="直接连接符 13"/>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6" name="矩形 15"/>
          <p:cNvSpPr/>
          <p:nvPr userDrawn="1"/>
        </p:nvSpPr>
        <p:spPr>
          <a:xfrm>
            <a:off x="3762000"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userDrawn="1"/>
        </p:nvPicPr>
        <p:blipFill>
          <a:blip r:embed="rId2"/>
          <a:stretch>
            <a:fillRect/>
          </a:stretch>
        </p:blipFill>
        <p:spPr>
          <a:xfrm>
            <a:off x="3856555" y="1758415"/>
            <a:ext cx="1434118" cy="617282"/>
          </a:xfrm>
          <a:prstGeom prst="rect">
            <a:avLst/>
          </a:prstGeom>
        </p:spPr>
      </p:pic>
      <p:sp>
        <p:nvSpPr>
          <p:cNvPr id="15" name="矩形 14"/>
          <p:cNvSpPr/>
          <p:nvPr userDrawn="1"/>
        </p:nvSpPr>
        <p:spPr>
          <a:xfrm>
            <a:off x="4135137" y="4924271"/>
            <a:ext cx="881973"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Internal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内参</a:t>
            </a:r>
          </a:p>
        </p:txBody>
      </p:sp>
    </p:spTree>
    <p:extLst>
      <p:ext uri="{BB962C8B-B14F-4D97-AF65-F5344CB8AC3E}">
        <p14:creationId xmlns:p14="http://schemas.microsoft.com/office/powerpoint/2010/main" val="145525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绝密-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绝密-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绝密-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绝密-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绝密-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e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e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889299"/>
      </p:ext>
    </p:extLst>
  </p:cSld>
  <p:clrMap bg1="lt1" tx1="dk1" bg2="lt2" tx2="dk2" accent1="accent1" accent2="accent2" accent3="accent3" accent4="accent4" accent5="accent5" accent6="accent6" hlink="hlink" folHlink="folHlink"/>
  <p:sldLayoutIdLst>
    <p:sldLayoutId id="214748400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8133" name="Text Box 5"/>
          <p:cNvSpPr txBox="1">
            <a:spLocks noChangeArrowheads="1"/>
          </p:cNvSpPr>
          <p:nvPr/>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grpSp>
        <p:nvGrpSpPr>
          <p:cNvPr id="3" name="Group 4"/>
          <p:cNvGrpSpPr>
            <a:grpSpLocks noChangeAspect="1"/>
          </p:cNvGrpSpPr>
          <p:nvPr/>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矩形 10"/>
          <p:cNvSpPr/>
          <p:nvPr/>
        </p:nvSpPr>
        <p:spPr>
          <a:xfrm>
            <a:off x="3689401" y="4924271"/>
            <a:ext cx="1766455"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Top 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绝密</a:t>
            </a:r>
          </a:p>
        </p:txBody>
      </p:sp>
      <p:sp>
        <p:nvSpPr>
          <p:cNvPr id="12" name="矩形 11"/>
          <p:cNvSpPr/>
          <p:nvPr/>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14"/>
          <a:stretch>
            <a:fillRect/>
          </a:stretch>
        </p:blipFill>
        <p:spPr>
          <a:xfrm>
            <a:off x="8244408" y="195486"/>
            <a:ext cx="669179" cy="288032"/>
          </a:xfrm>
          <a:prstGeom prst="rect">
            <a:avLst/>
          </a:prstGeom>
        </p:spPr>
      </p:pic>
      <p:sp>
        <p:nvSpPr>
          <p:cNvPr id="15"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6" name="直接连接符 15"/>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7" r:id="rId1"/>
    <p:sldLayoutId id="2147483827" r:id="rId2"/>
    <p:sldLayoutId id="2147483797" r:id="rId3"/>
    <p:sldLayoutId id="2147483798" r:id="rId4"/>
    <p:sldLayoutId id="2147483799" r:id="rId5"/>
    <p:sldLayoutId id="2147483801" r:id="rId6"/>
    <p:sldLayoutId id="2147483802" r:id="rId7"/>
    <p:sldLayoutId id="2147483803" r:id="rId8"/>
    <p:sldLayoutId id="2147483804" r:id="rId9"/>
    <p:sldLayoutId id="2147483976" r:id="rId10"/>
    <p:sldLayoutId id="2147484010" r:id="rId11"/>
  </p:sldLayoutIdLst>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charset="0"/>
          <a:ea typeface="华文细黑" pitchFamily="2" charset="-122"/>
        </a:defRPr>
      </a:lvl2pPr>
      <a:lvl3pPr algn="l" rtl="0" eaLnBrk="1" fontAlgn="base" hangingPunct="1">
        <a:spcBef>
          <a:spcPct val="0"/>
        </a:spcBef>
        <a:spcAft>
          <a:spcPct val="0"/>
        </a:spcAft>
        <a:defRPr sz="3200" b="1">
          <a:solidFill>
            <a:srgbClr val="CC0000"/>
          </a:solidFill>
          <a:latin typeface="Arial" charset="0"/>
          <a:ea typeface="华文细黑" pitchFamily="2" charset="-122"/>
        </a:defRPr>
      </a:lvl3pPr>
      <a:lvl4pPr algn="l" rtl="0" eaLnBrk="1" fontAlgn="base" hangingPunct="1">
        <a:spcBef>
          <a:spcPct val="0"/>
        </a:spcBef>
        <a:spcAft>
          <a:spcPct val="0"/>
        </a:spcAft>
        <a:defRPr sz="3200" b="1">
          <a:solidFill>
            <a:srgbClr val="CC0000"/>
          </a:solidFill>
          <a:latin typeface="Arial" charset="0"/>
          <a:ea typeface="华文细黑" pitchFamily="2" charset="-122"/>
        </a:defRPr>
      </a:lvl4pPr>
      <a:lvl5pPr algn="l" rtl="0" eaLnBrk="1" fontAlgn="base" hangingPunct="1">
        <a:spcBef>
          <a:spcPct val="0"/>
        </a:spcBef>
        <a:spcAft>
          <a:spcPct val="0"/>
        </a:spcAft>
        <a:defRPr sz="3200" b="1">
          <a:solidFill>
            <a:srgbClr val="CC0000"/>
          </a:solidFill>
          <a:latin typeface="Arial" charset="0"/>
          <a:ea typeface="华文细黑" pitchFamily="2"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8133" name="Text Box 5"/>
          <p:cNvSpPr txBox="1">
            <a:spLocks noChangeArrowheads="1"/>
          </p:cNvSpPr>
          <p:nvPr/>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grpSp>
        <p:nvGrpSpPr>
          <p:cNvPr id="3" name="Group 4"/>
          <p:cNvGrpSpPr>
            <a:grpSpLocks noChangeAspect="1"/>
          </p:cNvGrpSpPr>
          <p:nvPr/>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矩形 11"/>
          <p:cNvSpPr/>
          <p:nvPr/>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14"/>
          <a:stretch>
            <a:fillRect/>
          </a:stretch>
        </p:blipFill>
        <p:spPr>
          <a:xfrm>
            <a:off x="8244408" y="195486"/>
            <a:ext cx="669179" cy="288032"/>
          </a:xfrm>
          <a:prstGeom prst="rect">
            <a:avLst/>
          </a:prstGeom>
        </p:spPr>
      </p:pic>
      <p:sp>
        <p:nvSpPr>
          <p:cNvPr id="15" name="矩形 14"/>
          <p:cNvSpPr/>
          <p:nvPr userDrawn="1"/>
        </p:nvSpPr>
        <p:spPr>
          <a:xfrm>
            <a:off x="3822222" y="4924271"/>
            <a:ext cx="1502680"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机密</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7" name="直接连接符 16"/>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12159"/>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4009" r:id="rId11"/>
  </p:sldLayoutIdLst>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charset="0"/>
          <a:ea typeface="华文细黑" pitchFamily="2" charset="-122"/>
        </a:defRPr>
      </a:lvl2pPr>
      <a:lvl3pPr algn="l" rtl="0" eaLnBrk="1" fontAlgn="base" hangingPunct="1">
        <a:spcBef>
          <a:spcPct val="0"/>
        </a:spcBef>
        <a:spcAft>
          <a:spcPct val="0"/>
        </a:spcAft>
        <a:defRPr sz="3200" b="1">
          <a:solidFill>
            <a:srgbClr val="CC0000"/>
          </a:solidFill>
          <a:latin typeface="Arial" charset="0"/>
          <a:ea typeface="华文细黑" pitchFamily="2" charset="-122"/>
        </a:defRPr>
      </a:lvl3pPr>
      <a:lvl4pPr algn="l" rtl="0" eaLnBrk="1" fontAlgn="base" hangingPunct="1">
        <a:spcBef>
          <a:spcPct val="0"/>
        </a:spcBef>
        <a:spcAft>
          <a:spcPct val="0"/>
        </a:spcAft>
        <a:defRPr sz="3200" b="1">
          <a:solidFill>
            <a:srgbClr val="CC0000"/>
          </a:solidFill>
          <a:latin typeface="Arial" charset="0"/>
          <a:ea typeface="华文细黑" pitchFamily="2" charset="-122"/>
        </a:defRPr>
      </a:lvl4pPr>
      <a:lvl5pPr algn="l" rtl="0" eaLnBrk="1" fontAlgn="base" hangingPunct="1">
        <a:spcBef>
          <a:spcPct val="0"/>
        </a:spcBef>
        <a:spcAft>
          <a:spcPct val="0"/>
        </a:spcAft>
        <a:defRPr sz="3200" b="1">
          <a:solidFill>
            <a:srgbClr val="CC0000"/>
          </a:solidFill>
          <a:latin typeface="Arial" charset="0"/>
          <a:ea typeface="华文细黑" pitchFamily="2"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8133" name="Text Box 5"/>
          <p:cNvSpPr txBox="1">
            <a:spLocks noChangeArrowheads="1"/>
          </p:cNvSpPr>
          <p:nvPr/>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grpSp>
        <p:nvGrpSpPr>
          <p:cNvPr id="3" name="Group 4"/>
          <p:cNvGrpSpPr>
            <a:grpSpLocks noChangeAspect="1"/>
          </p:cNvGrpSpPr>
          <p:nvPr/>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矩形 11"/>
          <p:cNvSpPr/>
          <p:nvPr/>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15"/>
          <a:stretch>
            <a:fillRect/>
          </a:stretch>
        </p:blipFill>
        <p:spPr>
          <a:xfrm>
            <a:off x="8244408" y="195486"/>
            <a:ext cx="669179" cy="288032"/>
          </a:xfrm>
          <a:prstGeom prst="rect">
            <a:avLst/>
          </a:prstGeom>
        </p:spPr>
      </p:pic>
      <p:sp>
        <p:nvSpPr>
          <p:cNvPr id="13" name="矩形 12"/>
          <p:cNvSpPr/>
          <p:nvPr userDrawn="1"/>
        </p:nvSpPr>
        <p:spPr>
          <a:xfrm>
            <a:off x="4041403" y="4924271"/>
            <a:ext cx="1061509"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Confidential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秘密</a:t>
            </a:r>
          </a:p>
        </p:txBody>
      </p:sp>
      <p:sp>
        <p:nvSpPr>
          <p:cNvPr id="16"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7" name="直接连接符 16"/>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565641"/>
      </p:ext>
    </p:extLst>
  </p:cSld>
  <p:clrMap bg1="lt1" tx1="dk1" bg2="lt2" tx2="dk2" accent1="accent1" accent2="accent2" accent3="accent3" accent4="accent4" accent5="accent5" accent6="accent6" hlink="hlink" folHlink="folHlink"/>
  <p:sldLayoutIdLst>
    <p:sldLayoutId id="2147483993" r:id="rId1"/>
    <p:sldLayoutId id="2147483995"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8" r:id="rId11"/>
    <p:sldLayoutId id="2147484025" r:id="rId12"/>
  </p:sldLayoutIdLst>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charset="0"/>
          <a:ea typeface="华文细黑" pitchFamily="2" charset="-122"/>
        </a:defRPr>
      </a:lvl2pPr>
      <a:lvl3pPr algn="l" rtl="0" eaLnBrk="1" fontAlgn="base" hangingPunct="1">
        <a:spcBef>
          <a:spcPct val="0"/>
        </a:spcBef>
        <a:spcAft>
          <a:spcPct val="0"/>
        </a:spcAft>
        <a:defRPr sz="3200" b="1">
          <a:solidFill>
            <a:srgbClr val="CC0000"/>
          </a:solidFill>
          <a:latin typeface="Arial" charset="0"/>
          <a:ea typeface="华文细黑" pitchFamily="2" charset="-122"/>
        </a:defRPr>
      </a:lvl3pPr>
      <a:lvl4pPr algn="l" rtl="0" eaLnBrk="1" fontAlgn="base" hangingPunct="1">
        <a:spcBef>
          <a:spcPct val="0"/>
        </a:spcBef>
        <a:spcAft>
          <a:spcPct val="0"/>
        </a:spcAft>
        <a:defRPr sz="3200" b="1">
          <a:solidFill>
            <a:srgbClr val="CC0000"/>
          </a:solidFill>
          <a:latin typeface="Arial" charset="0"/>
          <a:ea typeface="华文细黑" pitchFamily="2" charset="-122"/>
        </a:defRPr>
      </a:lvl4pPr>
      <a:lvl5pPr algn="l" rtl="0" eaLnBrk="1" fontAlgn="base" hangingPunct="1">
        <a:spcBef>
          <a:spcPct val="0"/>
        </a:spcBef>
        <a:spcAft>
          <a:spcPct val="0"/>
        </a:spcAft>
        <a:defRPr sz="3200" b="1">
          <a:solidFill>
            <a:srgbClr val="CC0000"/>
          </a:solidFill>
          <a:latin typeface="Arial" charset="0"/>
          <a:ea typeface="华文细黑" pitchFamily="2"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8133" name="Text Box 5"/>
          <p:cNvSpPr txBox="1">
            <a:spLocks noChangeArrowheads="1"/>
          </p:cNvSpPr>
          <p:nvPr/>
        </p:nvSpPr>
        <p:spPr bwMode="auto">
          <a:xfrm>
            <a:off x="8388424" y="4851130"/>
            <a:ext cx="533400" cy="276999"/>
          </a:xfrm>
          <a:prstGeom prst="rect">
            <a:avLst/>
          </a:prstGeom>
          <a:noFill/>
          <a:ln w="9525">
            <a:noFill/>
            <a:miter lim="800000"/>
            <a:headEnd/>
            <a:tailEnd/>
          </a:ln>
          <a:effectLst/>
        </p:spPr>
        <p:txBody>
          <a:bodyPr>
            <a:spAutoFit/>
          </a:bodyPr>
          <a:lstStyle/>
          <a:p>
            <a:pPr algn="r">
              <a:spcBef>
                <a:spcPct val="50000"/>
              </a:spcBef>
              <a:defRPr/>
            </a:pPr>
            <a:fld id="{758D0DAD-9C2B-4CE2-8897-28BF2D4AAF7E}" type="slidenum">
              <a:rPr lang="en-US" altLang="zh-CN" sz="1200">
                <a:solidFill>
                  <a:schemeClr val="bg1">
                    <a:lumMod val="65000"/>
                  </a:schemeClr>
                </a:solidFill>
                <a:latin typeface="微软雅黑" pitchFamily="34" charset="-122"/>
                <a:ea typeface="微软雅黑" pitchFamily="34" charset="-122"/>
              </a:rPr>
              <a:pPr algn="r">
                <a:spcBef>
                  <a:spcPct val="50000"/>
                </a:spcBef>
                <a:defRPr/>
              </a:pPr>
              <a:t>‹#›</a:t>
            </a:fld>
            <a:endParaRPr lang="en-US" altLang="zh-CN" sz="1200" dirty="0">
              <a:solidFill>
                <a:schemeClr val="bg1">
                  <a:lumMod val="65000"/>
                </a:schemeClr>
              </a:solidFill>
              <a:latin typeface="微软雅黑" pitchFamily="34" charset="-122"/>
              <a:ea typeface="微软雅黑" pitchFamily="34" charset="-122"/>
            </a:endParaRP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grpSp>
        <p:nvGrpSpPr>
          <p:cNvPr id="3" name="Group 4"/>
          <p:cNvGrpSpPr>
            <a:grpSpLocks noChangeAspect="1"/>
          </p:cNvGrpSpPr>
          <p:nvPr/>
        </p:nvGrpSpPr>
        <p:grpSpPr bwMode="auto">
          <a:xfrm>
            <a:off x="0" y="4903788"/>
            <a:ext cx="9144000" cy="238125"/>
            <a:chOff x="0" y="3089"/>
            <a:chExt cx="5760" cy="150"/>
          </a:xfrm>
        </p:grpSpPr>
        <p:sp>
          <p:nvSpPr>
            <p:cNvPr id="5"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userDrawn="1"/>
          </p:nvSpPr>
          <p:spPr bwMode="auto">
            <a:xfrm>
              <a:off x="0" y="3089"/>
              <a:ext cx="150" cy="15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矩形 11"/>
          <p:cNvSpPr/>
          <p:nvPr/>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14"/>
          <a:stretch>
            <a:fillRect/>
          </a:stretch>
        </p:blipFill>
        <p:spPr>
          <a:xfrm>
            <a:off x="8244408" y="195486"/>
            <a:ext cx="669179" cy="288032"/>
          </a:xfrm>
          <a:prstGeom prst="rect">
            <a:avLst/>
          </a:prstGeom>
        </p:spPr>
      </p:pic>
      <p:sp>
        <p:nvSpPr>
          <p:cNvPr id="13" name="矩形 12"/>
          <p:cNvSpPr/>
          <p:nvPr userDrawn="1"/>
        </p:nvSpPr>
        <p:spPr>
          <a:xfrm>
            <a:off x="4135137" y="4924271"/>
            <a:ext cx="881973"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Internal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内参</a:t>
            </a:r>
          </a:p>
        </p:txBody>
      </p:sp>
      <p:sp>
        <p:nvSpPr>
          <p:cNvPr id="16" name="灯片编号占位符 1"/>
          <p:cNvSpPr txBox="1">
            <a:spLocks/>
          </p:cNvSpPr>
          <p:nvPr userDrawn="1"/>
        </p:nvSpPr>
        <p:spPr>
          <a:xfrm>
            <a:off x="8746888" y="4916651"/>
            <a:ext cx="404944" cy="219869"/>
          </a:xfrm>
          <a:prstGeom prst="rect">
            <a:avLst/>
          </a:prstGeom>
        </p:spPr>
        <p:txBody>
          <a:bodyPr vert="horz" lIns="91440" tIns="72000" rIns="91440" bIns="45720" rtlCol="0" anchor="ctr" anchorCtr="1"/>
          <a:lstStyle>
            <a:defPPr>
              <a:defRPr lang="zh-CN"/>
            </a:defPPr>
            <a:lvl1pPr algn="r"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A86ACB03-5A97-4CE1-9F00-1FD1E9DACEC8}" type="slidenum">
              <a:rPr lang="zh-CN" altLang="en-US" smtClean="0">
                <a:solidFill>
                  <a:schemeClr val="tx1">
                    <a:lumMod val="65000"/>
                    <a:lumOff val="35000"/>
                  </a:schemeClr>
                </a:solidFill>
              </a:rPr>
              <a:pPr/>
              <a:t>‹#›</a:t>
            </a:fld>
            <a:endParaRPr lang="zh-CN" altLang="en-US" dirty="0">
              <a:solidFill>
                <a:schemeClr val="tx1">
                  <a:lumMod val="65000"/>
                  <a:lumOff val="35000"/>
                </a:schemeClr>
              </a:solidFill>
            </a:endParaRPr>
          </a:p>
        </p:txBody>
      </p:sp>
      <p:cxnSp>
        <p:nvCxnSpPr>
          <p:cNvPr id="17" name="直接连接符 16"/>
          <p:cNvCxnSpPr/>
          <p:nvPr userDrawn="1"/>
        </p:nvCxnSpPr>
        <p:spPr>
          <a:xfrm>
            <a:off x="8820472" y="4992380"/>
            <a:ext cx="0" cy="9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267162"/>
      </p:ext>
    </p:extLst>
  </p:cSld>
  <p:clrMap bg1="lt1" tx1="dk1" bg2="lt2" tx2="dk2" accent1="accent1" accent2="accent2" accent3="accent3" accent4="accent4" accent5="accent5" accent6="accent6" hlink="hlink" folHlink="folHlink"/>
  <p:sldLayoutIdLst>
    <p:sldLayoutId id="2147484012" r:id="rId1"/>
    <p:sldLayoutId id="2147484014"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charset="0"/>
          <a:ea typeface="华文细黑" pitchFamily="2" charset="-122"/>
        </a:defRPr>
      </a:lvl2pPr>
      <a:lvl3pPr algn="l" rtl="0" eaLnBrk="1" fontAlgn="base" hangingPunct="1">
        <a:spcBef>
          <a:spcPct val="0"/>
        </a:spcBef>
        <a:spcAft>
          <a:spcPct val="0"/>
        </a:spcAft>
        <a:defRPr sz="3200" b="1">
          <a:solidFill>
            <a:srgbClr val="CC0000"/>
          </a:solidFill>
          <a:latin typeface="Arial" charset="0"/>
          <a:ea typeface="华文细黑" pitchFamily="2" charset="-122"/>
        </a:defRPr>
      </a:lvl3pPr>
      <a:lvl4pPr algn="l" rtl="0" eaLnBrk="1" fontAlgn="base" hangingPunct="1">
        <a:spcBef>
          <a:spcPct val="0"/>
        </a:spcBef>
        <a:spcAft>
          <a:spcPct val="0"/>
        </a:spcAft>
        <a:defRPr sz="3200" b="1">
          <a:solidFill>
            <a:srgbClr val="CC0000"/>
          </a:solidFill>
          <a:latin typeface="Arial" charset="0"/>
          <a:ea typeface="华文细黑" pitchFamily="2" charset="-122"/>
        </a:defRPr>
      </a:lvl4pPr>
      <a:lvl5pPr algn="l" rtl="0" eaLnBrk="1" fontAlgn="base" hangingPunct="1">
        <a:spcBef>
          <a:spcPct val="0"/>
        </a:spcBef>
        <a:spcAft>
          <a:spcPct val="0"/>
        </a:spcAft>
        <a:defRPr sz="3200" b="1">
          <a:solidFill>
            <a:srgbClr val="CC0000"/>
          </a:solidFill>
          <a:latin typeface="Arial" charset="0"/>
          <a:ea typeface="华文细黑" pitchFamily="2"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726554" y="2614885"/>
            <a:ext cx="4365726" cy="58514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91440" bIns="45720" numCol="1" anchor="ctr" anchorCtr="0" compatLnSpc="1">
            <a:prstTxWarp prst="textNoShape">
              <a:avLst/>
            </a:prstTxWarp>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常用命令</a:t>
            </a:r>
          </a:p>
        </p:txBody>
      </p:sp>
      <p:sp>
        <p:nvSpPr>
          <p:cNvPr id="6" name="Rectangle 6"/>
          <p:cNvSpPr>
            <a:spLocks noChangeArrowheads="1"/>
          </p:cNvSpPr>
          <p:nvPr/>
        </p:nvSpPr>
        <p:spPr bwMode="auto">
          <a:xfrm>
            <a:off x="2071874" y="1274038"/>
            <a:ext cx="583833" cy="58252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2071874" y="1944462"/>
            <a:ext cx="583833" cy="585144"/>
          </a:xfrm>
          <a:prstGeom prst="rect">
            <a:avLst/>
          </a:prstGeom>
          <a:solidFill>
            <a:schemeClr val="bg1">
              <a:lumMod val="75000"/>
            </a:schemeClr>
          </a:solidFill>
          <a:ln>
            <a:noFill/>
          </a:ln>
          <a:extLst/>
        </p:spPr>
        <p:txBody>
          <a:bodyPr vert="horz" wrap="square" lIns="91440" tIns="45720" rIns="91440" bIns="45720" numCol="1" anchor="ctr" anchorCtr="1" compatLnSpc="1">
            <a:prstTxWarp prst="textNoShape">
              <a:avLst/>
            </a:prstTxWarp>
          </a:bodyPr>
          <a:lstStyle/>
          <a:p>
            <a:r>
              <a:rPr lang="en-US" altLang="zh-CN" sz="2400" b="1" dirty="0">
                <a:solidFill>
                  <a:schemeClr val="bg1"/>
                </a:solidFill>
                <a:latin typeface="微软雅黑" panose="020B0503020204020204" pitchFamily="34" charset="-122"/>
                <a:ea typeface="微软雅黑" panose="020B0503020204020204" pitchFamily="34" charset="-122"/>
              </a:rPr>
              <a:t>02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10"/>
          <p:cNvSpPr>
            <a:spLocks noChangeArrowheads="1"/>
          </p:cNvSpPr>
          <p:nvPr/>
        </p:nvSpPr>
        <p:spPr bwMode="auto">
          <a:xfrm>
            <a:off x="2071874" y="2617509"/>
            <a:ext cx="583833" cy="582520"/>
          </a:xfrm>
          <a:prstGeom prst="rect">
            <a:avLst/>
          </a:prstGeom>
          <a:solidFill>
            <a:schemeClr val="bg1">
              <a:lumMod val="75000"/>
            </a:schemeClr>
          </a:solidFill>
          <a:ln>
            <a:noFill/>
          </a:ln>
          <a:extLst/>
        </p:spPr>
        <p:txBody>
          <a:bodyPr vert="horz" wrap="square" lIns="91440" tIns="45720" rIns="91440" bIns="45720" numCol="1" anchor="ctr" anchorCtr="1" compatLnSpc="1">
            <a:prstTxWarp prst="textNoShape">
              <a:avLst/>
            </a:prstTxWarp>
          </a:bodyPr>
          <a:lstStyle/>
          <a:p>
            <a:r>
              <a:rPr lang="en-US" altLang="zh-CN" sz="2400" b="1" dirty="0">
                <a:solidFill>
                  <a:schemeClr val="bg1"/>
                </a:solidFill>
                <a:latin typeface="微软雅黑" panose="020B0503020204020204" pitchFamily="34" charset="-122"/>
                <a:ea typeface="微软雅黑" panose="020B0503020204020204" pitchFamily="34" charset="-122"/>
              </a:rPr>
              <a:t>03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2726554" y="1271414"/>
            <a:ext cx="4365726" cy="58514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91440" bIns="45720" numCol="1" anchor="ctr" anchorCtr="0" compatLnSpc="1">
            <a:prstTxWarp prst="textNoShape">
              <a:avLst/>
            </a:prstTxWarp>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目录文字</a:t>
            </a:r>
          </a:p>
        </p:txBody>
      </p:sp>
      <p:sp>
        <p:nvSpPr>
          <p:cNvPr id="13" name="Rectangle 13"/>
          <p:cNvSpPr>
            <a:spLocks noChangeArrowheads="1"/>
          </p:cNvSpPr>
          <p:nvPr/>
        </p:nvSpPr>
        <p:spPr bwMode="auto">
          <a:xfrm>
            <a:off x="2726554" y="1944462"/>
            <a:ext cx="4365726" cy="58514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91440" bIns="45720" numCol="1" anchor="ctr" anchorCtr="0" compatLnSpc="1">
            <a:prstTxWarp prst="textNoShape">
              <a:avLst/>
            </a:prstTxWarp>
          </a:bodyPr>
          <a:lstStyle/>
          <a:p>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安装</a:t>
            </a:r>
          </a:p>
        </p:txBody>
      </p:sp>
      <p:sp>
        <p:nvSpPr>
          <p:cNvPr id="9" name="Rectangle 5"/>
          <p:cNvSpPr>
            <a:spLocks noChangeArrowheads="1"/>
          </p:cNvSpPr>
          <p:nvPr/>
        </p:nvSpPr>
        <p:spPr bwMode="auto">
          <a:xfrm>
            <a:off x="2749896" y="3309936"/>
            <a:ext cx="4380888" cy="58514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91440" bIns="45720" numCol="1" anchor="ctr" anchorCtr="0" compatLnSpc="1">
            <a:prstTxWarp prst="textNoShape">
              <a:avLst/>
            </a:prstTxWarp>
          </a:bodyPr>
          <a:lstStyle/>
          <a:p>
            <a:r>
              <a:rPr lang="en-US" altLang="zh-CN" sz="2000" b="1" dirty="0" err="1" smtClean="0">
                <a:solidFill>
                  <a:schemeClr val="tx1">
                    <a:lumMod val="75000"/>
                    <a:lumOff val="25000"/>
                  </a:schemeClr>
                </a:solidFill>
                <a:latin typeface="微软雅黑" panose="020B0503020204020204" pitchFamily="34" charset="-122"/>
                <a:ea typeface="微软雅黑" panose="020B0503020204020204" pitchFamily="34" charset="-122"/>
              </a:rPr>
              <a:t>Dockerfile</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制作</a:t>
            </a:r>
          </a:p>
        </p:txBody>
      </p:sp>
      <p:sp>
        <p:nvSpPr>
          <p:cNvPr id="11" name="Rectangle 10"/>
          <p:cNvSpPr>
            <a:spLocks noChangeArrowheads="1"/>
          </p:cNvSpPr>
          <p:nvPr/>
        </p:nvSpPr>
        <p:spPr bwMode="auto">
          <a:xfrm>
            <a:off x="2058963" y="3312560"/>
            <a:ext cx="583833" cy="582520"/>
          </a:xfrm>
          <a:prstGeom prst="rect">
            <a:avLst/>
          </a:prstGeom>
          <a:solidFill>
            <a:schemeClr val="bg1">
              <a:lumMod val="75000"/>
            </a:schemeClr>
          </a:solidFill>
          <a:ln>
            <a:noFill/>
          </a:ln>
          <a:extLst/>
        </p:spPr>
        <p:txBody>
          <a:bodyPr vert="horz" wrap="square" lIns="91440" tIns="45720" rIns="91440" bIns="45720" numCol="1" anchor="ctr" anchorCtr="1" compatLnSpc="1">
            <a:prstTxWarp prst="textNoShape">
              <a:avLst/>
            </a:prstTxWarp>
          </a:bodyPr>
          <a:lstStyle/>
          <a:p>
            <a:r>
              <a:rPr lang="en-US" altLang="zh-CN" sz="2400" b="1" dirty="0">
                <a:solidFill>
                  <a:schemeClr val="bg1"/>
                </a:solidFill>
                <a:latin typeface="微软雅黑" panose="020B0503020204020204" pitchFamily="34" charset="-122"/>
                <a:ea typeface="微软雅黑" panose="020B0503020204020204" pitchFamily="34" charset="-122"/>
              </a:rPr>
              <a:t>04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 name="Rectangle 6"/>
          <p:cNvSpPr>
            <a:spLocks noChangeArrowheads="1"/>
          </p:cNvSpPr>
          <p:nvPr/>
        </p:nvSpPr>
        <p:spPr bwMode="auto">
          <a:xfrm>
            <a:off x="2058963" y="1272726"/>
            <a:ext cx="583833" cy="58252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r>
              <a:rPr lang="en-US" altLang="zh-CN" sz="2400" b="1" dirty="0">
                <a:solidFill>
                  <a:schemeClr val="bg1"/>
                </a:solidFill>
                <a:latin typeface="微软雅黑" panose="020B0503020204020204" pitchFamily="34" charset="-122"/>
                <a:ea typeface="微软雅黑" panose="020B0503020204020204" pitchFamily="34" charset="-122"/>
              </a:rPr>
              <a:t>01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2717880" y="1274038"/>
            <a:ext cx="4365726" cy="585144"/>
          </a:xfrm>
          <a:prstGeom prst="rect">
            <a:avLst/>
          </a:prstGeom>
          <a:solidFill>
            <a:schemeClr val="accent3">
              <a:lumMod val="50000"/>
            </a:schemeClr>
          </a:solidFill>
          <a:ln>
            <a:noFill/>
          </a:ln>
          <a:extLst/>
        </p:spPr>
        <p:txBody>
          <a:bodyPr vert="horz" wrap="square" lIns="360000" tIns="45720" rIns="91440" bIns="45720" numCol="1" anchor="ctr" anchorCtr="0" compatLnSpc="1">
            <a:prstTxWarp prst="textNoShape">
              <a:avLst/>
            </a:prstTxWarp>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Docker</a:t>
            </a:r>
            <a:r>
              <a:rPr lang="zh-CN" altLang="en-US" sz="2000" b="1" dirty="0" smtClean="0">
                <a:solidFill>
                  <a:schemeClr val="bg1"/>
                </a:solidFill>
                <a:latin typeface="微软雅黑" panose="020B0503020204020204" pitchFamily="34" charset="-122"/>
                <a:ea typeface="微软雅黑" panose="020B0503020204020204" pitchFamily="34" charset="-122"/>
              </a:rPr>
              <a:t>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2071874" y="4047480"/>
            <a:ext cx="583833" cy="582520"/>
          </a:xfrm>
          <a:prstGeom prst="rect">
            <a:avLst/>
          </a:prstGeom>
          <a:solidFill>
            <a:schemeClr val="bg1">
              <a:lumMod val="75000"/>
            </a:schemeClr>
          </a:solidFill>
          <a:ln>
            <a:noFill/>
          </a:ln>
          <a:extLst/>
        </p:spPr>
        <p:txBody>
          <a:bodyPr vert="horz" wrap="square" lIns="91440" tIns="45720" rIns="91440" bIns="45720" numCol="1" anchor="ctr" anchorCtr="1" compatLnSpc="1">
            <a:prstTxWarp prst="textNoShape">
              <a:avLst/>
            </a:prstTxWarp>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05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 name="Rectangle 5"/>
          <p:cNvSpPr>
            <a:spLocks noChangeArrowheads="1"/>
          </p:cNvSpPr>
          <p:nvPr/>
        </p:nvSpPr>
        <p:spPr bwMode="auto">
          <a:xfrm>
            <a:off x="2749896" y="4042097"/>
            <a:ext cx="4380888" cy="58514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91440" bIns="45720" numCol="1" anchor="ctr" anchorCtr="0" compatLnSpc="1">
            <a:prstTxWarp prst="textNoShape">
              <a:avLst/>
            </a:prstTxWarp>
          </a:bodyPr>
          <a:lstStyle/>
          <a:p>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实践</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148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9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1+#ppt_w/2"/>
                                          </p:val>
                                        </p:tav>
                                        <p:tav tm="100000">
                                          <p:val>
                                            <p:strVal val="#ppt_x"/>
                                          </p:val>
                                        </p:tav>
                                      </p:tavLst>
                                    </p:anim>
                                    <p:anim calcmode="lin" valueType="num">
                                      <p:cBhvr additive="base">
                                        <p:cTn id="15" dur="500" fill="hold"/>
                                        <p:tgtEl>
                                          <p:spTgt spid="1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style.rotation</p:attrName>
                                        </p:attrNameLst>
                                      </p:cBhvr>
                                      <p:tavLst>
                                        <p:tav tm="0">
                                          <p:val>
                                            <p:fltVal val="90"/>
                                          </p:val>
                                        </p:tav>
                                        <p:tav tm="100000">
                                          <p:val>
                                            <p:fltVal val="0"/>
                                          </p:val>
                                        </p:tav>
                                      </p:tavLst>
                                    </p:anim>
                                    <p:animEffect transition="in" filter="fade">
                                      <p:cBhvr>
                                        <p:cTn id="22" dur="500"/>
                                        <p:tgtEl>
                                          <p:spTgt spid="8"/>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1+#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style.rotation</p:attrName>
                                        </p:attrNameLst>
                                      </p:cBhvr>
                                      <p:tavLst>
                                        <p:tav tm="0">
                                          <p:val>
                                            <p:fltVal val="90"/>
                                          </p:val>
                                        </p:tav>
                                        <p:tav tm="100000">
                                          <p:val>
                                            <p:fltVal val="0"/>
                                          </p:val>
                                        </p:tav>
                                      </p:tavLst>
                                    </p:anim>
                                    <p:animEffect transition="in" filter="fade">
                                      <p:cBhvr>
                                        <p:cTn id="34" dur="500"/>
                                        <p:tgtEl>
                                          <p:spTgt spid="10"/>
                                        </p:tgtEl>
                                      </p:cBhvr>
                                    </p:animEffect>
                                  </p:childTnLst>
                                </p:cTn>
                              </p:par>
                            </p:childTnLst>
                          </p:cTn>
                        </p:par>
                        <p:par>
                          <p:cTn id="35" fill="hold">
                            <p:stCondLst>
                              <p:cond delay="2500"/>
                            </p:stCondLst>
                            <p:childTnLst>
                              <p:par>
                                <p:cTn id="36" presetID="2" presetClass="entr" presetSubtype="2"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1+#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3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 calcmode="lin" valueType="num">
                                      <p:cBhvr>
                                        <p:cTn id="45" dur="500" fill="hold"/>
                                        <p:tgtEl>
                                          <p:spTgt spid="11"/>
                                        </p:tgtEl>
                                        <p:attrNameLst>
                                          <p:attrName>style.rotation</p:attrName>
                                        </p:attrNameLst>
                                      </p:cBhvr>
                                      <p:tavLst>
                                        <p:tav tm="0">
                                          <p:val>
                                            <p:fltVal val="90"/>
                                          </p:val>
                                        </p:tav>
                                        <p:tav tm="100000">
                                          <p:val>
                                            <p:fltVal val="0"/>
                                          </p:val>
                                        </p:tav>
                                      </p:tavLst>
                                    </p:anim>
                                    <p:animEffect transition="in" filter="fade">
                                      <p:cBhvr>
                                        <p:cTn id="46" dur="500"/>
                                        <p:tgtEl>
                                          <p:spTgt spid="11"/>
                                        </p:tgtEl>
                                      </p:cBhvr>
                                    </p:animEffect>
                                  </p:childTnLst>
                                </p:cTn>
                              </p:par>
                            </p:childTnLst>
                          </p:cTn>
                        </p:par>
                        <p:par>
                          <p:cTn id="47" fill="hold">
                            <p:stCondLst>
                              <p:cond delay="3500"/>
                            </p:stCondLst>
                            <p:childTnLst>
                              <p:par>
                                <p:cTn id="48" presetID="2" presetClass="entr" presetSubtype="2"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1+#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1"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1000"/>
                            </p:stCondLst>
                            <p:childTnLst>
                              <p:par>
                                <p:cTn id="62" presetID="31"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 calcmode="lin" valueType="num">
                                      <p:cBhvr>
                                        <p:cTn id="66" dur="500" fill="hold"/>
                                        <p:tgtEl>
                                          <p:spTgt spid="16"/>
                                        </p:tgtEl>
                                        <p:attrNameLst>
                                          <p:attrName>style.rotation</p:attrName>
                                        </p:attrNameLst>
                                      </p:cBhvr>
                                      <p:tavLst>
                                        <p:tav tm="0">
                                          <p:val>
                                            <p:fltVal val="90"/>
                                          </p:val>
                                        </p:tav>
                                        <p:tav tm="100000">
                                          <p:val>
                                            <p:fltVal val="0"/>
                                          </p:val>
                                        </p:tav>
                                      </p:tavLst>
                                    </p:anim>
                                    <p:animEffect transition="in" filter="fade">
                                      <p:cBhvr>
                                        <p:cTn id="67" dur="500"/>
                                        <p:tgtEl>
                                          <p:spTgt spid="16"/>
                                        </p:tgtEl>
                                      </p:cBhvr>
                                    </p:animEffect>
                                  </p:childTnLst>
                                </p:cTn>
                              </p:par>
                            </p:childTnLst>
                          </p:cTn>
                        </p:par>
                        <p:par>
                          <p:cTn id="68" fill="hold">
                            <p:stCondLst>
                              <p:cond delay="1500"/>
                            </p:stCondLst>
                            <p:childTnLst>
                              <p:par>
                                <p:cTn id="69" presetID="2" presetClass="entr" presetSubtype="2"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1+#ppt_w/2"/>
                                          </p:val>
                                        </p:tav>
                                        <p:tav tm="100000">
                                          <p:val>
                                            <p:strVal val="#ppt_x"/>
                                          </p:val>
                                        </p:tav>
                                      </p:tavLst>
                                    </p:anim>
                                    <p:anim calcmode="lin" valueType="num">
                                      <p:cBhvr additive="base">
                                        <p:cTn id="7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2" grpId="0" animBg="1"/>
      <p:bldP spid="13" grpId="0" animBg="1"/>
      <p:bldP spid="9" grpId="0" animBg="1"/>
      <p:bldP spid="11" grpId="0" animBg="1"/>
      <p:bldP spid="14" grpId="1" animBg="1"/>
      <p:bldP spid="15" grpId="0" animBg="1"/>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458300" y="271048"/>
            <a:ext cx="1382430" cy="346249"/>
          </a:xfrm>
          <a:prstGeom prst="rect">
            <a:avLst/>
          </a:prstGeom>
        </p:spPr>
        <p:txBody>
          <a:bodyPr wrap="none" lIns="68580" tIns="34290" rIns="68580" bIns="34290">
            <a:spAutoFit/>
          </a:bodyPr>
          <a:lstStyle/>
          <a:p>
            <a:r>
              <a:rPr lang="en-US" altLang="zh-CN" b="1" dirty="0" smtClean="0"/>
              <a:t>Hello world</a:t>
            </a:r>
            <a:endParaRPr lang="zh-CN" altLang="en-US"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03597"/>
            <a:ext cx="62293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27584" y="987574"/>
            <a:ext cx="7200800" cy="2308324"/>
          </a:xfrm>
          <a:prstGeom prst="rect">
            <a:avLst/>
          </a:prstGeom>
          <a:solidFill>
            <a:schemeClr val="bg2">
              <a:lumMod val="20000"/>
              <a:lumOff val="80000"/>
            </a:schemeClr>
          </a:solidFill>
        </p:spPr>
        <p:txBody>
          <a:bodyPr wrap="square" rtlCol="0">
            <a:spAutoFit/>
          </a:bodyPr>
          <a:lstStyle/>
          <a:p>
            <a:r>
              <a:rPr lang="en-US" altLang="zh-CN" dirty="0" err="1"/>
              <a:t>docker</a:t>
            </a:r>
            <a:r>
              <a:rPr lang="en-US" altLang="zh-CN" dirty="0"/>
              <a:t> run &lt;</a:t>
            </a:r>
            <a:r>
              <a:rPr lang="zh-CN" altLang="en-US" dirty="0"/>
              <a:t>相关参数</a:t>
            </a:r>
            <a:r>
              <a:rPr lang="en-US" altLang="zh-CN" dirty="0"/>
              <a:t>&gt;</a:t>
            </a:r>
            <a:r>
              <a:rPr lang="zh-CN" altLang="en-US" dirty="0"/>
              <a:t> </a:t>
            </a:r>
            <a:r>
              <a:rPr lang="en-US" altLang="zh-CN" dirty="0"/>
              <a:t>&lt;</a:t>
            </a:r>
            <a:r>
              <a:rPr lang="zh-CN" altLang="en-US" dirty="0"/>
              <a:t>镜像 </a:t>
            </a:r>
            <a:r>
              <a:rPr lang="en-US" altLang="zh-CN" dirty="0"/>
              <a:t>ID&gt;</a:t>
            </a:r>
            <a:r>
              <a:rPr lang="zh-CN" altLang="en-US" dirty="0"/>
              <a:t> </a:t>
            </a:r>
            <a:r>
              <a:rPr lang="en-US" altLang="zh-CN" dirty="0"/>
              <a:t>&lt;</a:t>
            </a:r>
            <a:r>
              <a:rPr lang="zh-CN" altLang="en-US" dirty="0"/>
              <a:t>初始命令</a:t>
            </a:r>
            <a:r>
              <a:rPr lang="en-US" altLang="zh-CN" dirty="0"/>
              <a:t>&gt;</a:t>
            </a:r>
            <a:r>
              <a:rPr lang="zh-CN" altLang="en-US" dirty="0"/>
              <a:t> </a:t>
            </a:r>
            <a:endParaRPr lang="en-US" altLang="zh-CN" dirty="0" smtClean="0"/>
          </a:p>
          <a:p>
            <a:endParaRPr lang="en-US" altLang="zh-CN" dirty="0" smtClean="0"/>
          </a:p>
          <a:p>
            <a:r>
              <a:rPr lang="zh-CN" altLang="en-US" dirty="0" smtClean="0"/>
              <a:t>其中</a:t>
            </a:r>
            <a:r>
              <a:rPr lang="zh-CN" altLang="en-US" dirty="0"/>
              <a:t>，相关参数包括：</a:t>
            </a:r>
          </a:p>
          <a:p>
            <a:pPr lvl="1"/>
            <a:r>
              <a:rPr lang="en-US" altLang="zh-CN" dirty="0"/>
              <a:t>-</a:t>
            </a:r>
            <a:r>
              <a:rPr lang="en-US" altLang="zh-CN" dirty="0" err="1"/>
              <a:t>i</a:t>
            </a:r>
            <a:r>
              <a:rPr lang="zh-CN" altLang="en-US" dirty="0"/>
              <a:t>：表示以“交互模式”运行容器</a:t>
            </a:r>
          </a:p>
          <a:p>
            <a:pPr lvl="1"/>
            <a:r>
              <a:rPr lang="en-US" altLang="zh-CN" dirty="0"/>
              <a:t>-t</a:t>
            </a:r>
            <a:r>
              <a:rPr lang="zh-CN" altLang="en-US" dirty="0"/>
              <a:t>：表示容器启动后会进入其命令行</a:t>
            </a:r>
          </a:p>
          <a:p>
            <a:pPr lvl="1"/>
            <a:r>
              <a:rPr lang="en-US" altLang="zh-CN" dirty="0"/>
              <a:t>-v</a:t>
            </a:r>
            <a:r>
              <a:rPr lang="zh-CN" altLang="en-US" dirty="0"/>
              <a:t>：表示需要将本地哪个目录挂载到容器中，格式：</a:t>
            </a:r>
            <a:r>
              <a:rPr lang="en-US" altLang="zh-CN" dirty="0"/>
              <a:t>-v &lt;</a:t>
            </a:r>
            <a:r>
              <a:rPr lang="zh-CN" altLang="en-US" dirty="0"/>
              <a:t>宿主机目录</a:t>
            </a:r>
            <a:r>
              <a:rPr lang="en-US" altLang="zh-CN" dirty="0"/>
              <a:t>&gt;:&lt;</a:t>
            </a:r>
            <a:r>
              <a:rPr lang="zh-CN" altLang="en-US" dirty="0"/>
              <a:t>容器目录</a:t>
            </a:r>
            <a:r>
              <a:rPr lang="en-US" altLang="zh-CN" dirty="0"/>
              <a:t>&gt;</a:t>
            </a:r>
          </a:p>
          <a:p>
            <a:endParaRPr lang="zh-CN" altLang="en-US" dirty="0"/>
          </a:p>
        </p:txBody>
      </p:sp>
    </p:spTree>
    <p:extLst>
      <p:ext uri="{BB962C8B-B14F-4D97-AF65-F5344CB8AC3E}">
        <p14:creationId xmlns:p14="http://schemas.microsoft.com/office/powerpoint/2010/main" val="158006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动画样式</a:t>
            </a:r>
            <a:r>
              <a:rPr lang="zh-CN" altLang="en-US" dirty="0"/>
              <a:t>二</a:t>
            </a:r>
          </a:p>
        </p:txBody>
      </p:sp>
      <p:sp>
        <p:nvSpPr>
          <p:cNvPr id="6" name="TextBox 5"/>
          <p:cNvSpPr txBox="1"/>
          <p:nvPr/>
        </p:nvSpPr>
        <p:spPr>
          <a:xfrm>
            <a:off x="611560" y="4083918"/>
            <a:ext cx="3384376" cy="646331"/>
          </a:xfrm>
          <a:prstGeom prst="rect">
            <a:avLst/>
          </a:prstGeom>
          <a:noFill/>
        </p:spPr>
        <p:txBody>
          <a:bodyPr wrap="square" rtlCol="0">
            <a:spAutoFit/>
          </a:bodyPr>
          <a:lstStyle/>
          <a:p>
            <a:r>
              <a:rPr lang="zh-CN" altLang="en-US" dirty="0" smtClean="0"/>
              <a:t>注：点击转换按钮出现文本二，用以更新代码</a:t>
            </a:r>
            <a:endParaRPr lang="zh-CN" altLang="en-US" dirty="0"/>
          </a:p>
        </p:txBody>
      </p:sp>
      <p:sp>
        <p:nvSpPr>
          <p:cNvPr id="9" name="TextBox 8"/>
          <p:cNvSpPr txBox="1"/>
          <p:nvPr/>
        </p:nvSpPr>
        <p:spPr>
          <a:xfrm>
            <a:off x="971600" y="771550"/>
            <a:ext cx="6012668" cy="3139321"/>
          </a:xfrm>
          <a:prstGeom prst="rect">
            <a:avLst/>
          </a:prstGeom>
          <a:solidFill>
            <a:schemeClr val="bg2">
              <a:lumMod val="20000"/>
              <a:lumOff val="80000"/>
            </a:schemeClr>
          </a:solidFill>
        </p:spPr>
        <p:txBody>
          <a:bodyPr wrap="square" rtlCol="0">
            <a:spAutoFit/>
          </a:bodyPr>
          <a:lstStyle>
            <a:defPPr>
              <a:defRPr lang="zh-CN"/>
            </a:defPPr>
          </a:lstStyle>
          <a:p>
            <a:r>
              <a:rPr lang="zh-CN" altLang="en-US" dirty="0"/>
              <a:t>代码代码代码代码</a:t>
            </a:r>
          </a:p>
          <a:p>
            <a:r>
              <a:rPr lang="zh-CN" altLang="en-US" dirty="0"/>
              <a:t>代码代码代码码</a:t>
            </a:r>
          </a:p>
          <a:p>
            <a:r>
              <a:rPr lang="zh-CN" altLang="en-US" dirty="0"/>
              <a:t>代码代码代码</a:t>
            </a:r>
          </a:p>
          <a:p>
            <a:r>
              <a:rPr lang="zh-CN" altLang="en-US" dirty="0"/>
              <a:t>代码代码代码</a:t>
            </a:r>
          </a:p>
          <a:p>
            <a:r>
              <a:rPr lang="zh-CN" altLang="en-US" dirty="0"/>
              <a:t>代码代码代码</a:t>
            </a:r>
          </a:p>
          <a:p>
            <a:r>
              <a:rPr lang="zh-CN" altLang="en-US" dirty="0"/>
              <a:t>代码代码代码码代码代码</a:t>
            </a:r>
          </a:p>
          <a:p>
            <a:r>
              <a:rPr lang="zh-CN" altLang="en-US" dirty="0"/>
              <a:t>代码代码代码代码</a:t>
            </a:r>
            <a:r>
              <a:rPr lang="zh-CN" altLang="en-US" dirty="0" smtClean="0"/>
              <a:t>代码</a:t>
            </a:r>
            <a:endParaRPr lang="en-US" altLang="zh-CN" dirty="0" smtClean="0"/>
          </a:p>
          <a:p>
            <a:r>
              <a:rPr lang="zh-CN" altLang="en-US" dirty="0"/>
              <a:t>代码代码代码</a:t>
            </a:r>
          </a:p>
          <a:p>
            <a:r>
              <a:rPr lang="zh-CN" altLang="en-US" dirty="0" smtClean="0"/>
              <a:t>代码</a:t>
            </a:r>
            <a:r>
              <a:rPr lang="zh-CN" altLang="en-US" dirty="0"/>
              <a:t>代码代码码代码</a:t>
            </a:r>
            <a:r>
              <a:rPr lang="zh-CN" altLang="en-US" dirty="0" smtClean="0"/>
              <a:t>代码代码</a:t>
            </a:r>
            <a:r>
              <a:rPr lang="zh-CN" altLang="en-US" dirty="0"/>
              <a:t>代码代码代码代码</a:t>
            </a:r>
          </a:p>
          <a:p>
            <a:endParaRPr lang="en-US" altLang="zh-CN" dirty="0" smtClean="0"/>
          </a:p>
          <a:p>
            <a:r>
              <a:rPr lang="zh-CN" altLang="en-US" dirty="0"/>
              <a:t>文本二</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3639087"/>
            <a:ext cx="1152128" cy="889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771550"/>
            <a:ext cx="62293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95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554274" y="2084551"/>
            <a:ext cx="7589726" cy="703223"/>
            <a:chOff x="832558" y="2152098"/>
            <a:chExt cx="9183568" cy="850900"/>
          </a:xfrm>
        </p:grpSpPr>
        <p:sp>
          <p:nvSpPr>
            <p:cNvPr id="5" name="AutoShape 3"/>
            <p:cNvSpPr>
              <a:spLocks noChangeAspect="1" noChangeArrowheads="1" noTextEdit="1"/>
            </p:cNvSpPr>
            <p:nvPr/>
          </p:nvSpPr>
          <p:spPr bwMode="auto">
            <a:xfrm>
              <a:off x="835733" y="2155273"/>
              <a:ext cx="83137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5"/>
            <p:cNvSpPr>
              <a:spLocks noChangeArrowheads="1"/>
            </p:cNvSpPr>
            <p:nvPr/>
          </p:nvSpPr>
          <p:spPr bwMode="auto">
            <a:xfrm>
              <a:off x="2381958" y="2152098"/>
              <a:ext cx="7634168" cy="8509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24000" tIns="36000" rIns="91440" bIns="36000" numCol="1" anchor="ctr" anchorCtr="0" compatLnSpc="1">
              <a:prstTxWarp prst="textNoShape">
                <a:avLst/>
              </a:prstTxWarp>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安装</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832558" y="2152098"/>
              <a:ext cx="844550" cy="85090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1677108" y="2152098"/>
              <a:ext cx="420687" cy="8509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2097795" y="2152098"/>
              <a:ext cx="284162" cy="8509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0734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458300" y="271048"/>
            <a:ext cx="1385636" cy="346249"/>
          </a:xfrm>
          <a:prstGeom prst="rect">
            <a:avLst/>
          </a:prstGeom>
        </p:spPr>
        <p:txBody>
          <a:bodyPr wrap="none" lIns="68580" tIns="34290" rIns="68580" bIns="34290">
            <a:spAutoFit/>
          </a:bodyPr>
          <a:lstStyle/>
          <a:p>
            <a:r>
              <a:rPr lang="en-US" altLang="zh-CN" b="1" dirty="0" smtClean="0"/>
              <a:t>Docker</a:t>
            </a:r>
            <a:r>
              <a:rPr lang="zh-CN" altLang="en-US" b="1" dirty="0" smtClean="0"/>
              <a:t>安装</a:t>
            </a:r>
            <a:endParaRPr lang="zh-CN" altLang="en-US" b="1" dirty="0"/>
          </a:p>
        </p:txBody>
      </p:sp>
      <p:sp>
        <p:nvSpPr>
          <p:cNvPr id="3" name="TextBox 2"/>
          <p:cNvSpPr txBox="1"/>
          <p:nvPr/>
        </p:nvSpPr>
        <p:spPr>
          <a:xfrm>
            <a:off x="1113729" y="843558"/>
            <a:ext cx="5406747" cy="2031325"/>
          </a:xfrm>
          <a:prstGeom prst="rect">
            <a:avLst/>
          </a:prstGeom>
          <a:solidFill>
            <a:schemeClr val="bg2">
              <a:lumMod val="20000"/>
              <a:lumOff val="80000"/>
            </a:schemeClr>
          </a:solidFill>
        </p:spPr>
        <p:txBody>
          <a:bodyPr wrap="square" rtlCol="0">
            <a:spAutoFit/>
          </a:bodyPr>
          <a:lstStyle/>
          <a:p>
            <a:r>
              <a:rPr lang="zh-CN" altLang="en-US" b="1" dirty="0" smtClean="0"/>
              <a:t>环境要求：</a:t>
            </a:r>
            <a:endParaRPr lang="en-US" altLang="zh-CN" b="1" dirty="0" smtClean="0"/>
          </a:p>
          <a:p>
            <a:pPr lvl="1"/>
            <a:r>
              <a:rPr lang="en-US" altLang="zh-CN" dirty="0" smtClean="0"/>
              <a:t>1. </a:t>
            </a:r>
            <a:r>
              <a:rPr lang="zh-CN" altLang="en-US" dirty="0" smtClean="0"/>
              <a:t>必须</a:t>
            </a:r>
            <a:r>
              <a:rPr lang="zh-CN" altLang="en-US" dirty="0"/>
              <a:t>是 </a:t>
            </a:r>
            <a:r>
              <a:rPr lang="en-US" altLang="zh-CN" dirty="0"/>
              <a:t>64 </a:t>
            </a:r>
            <a:r>
              <a:rPr lang="zh-CN" altLang="en-US" dirty="0"/>
              <a:t>位操作系统</a:t>
            </a:r>
          </a:p>
          <a:p>
            <a:pPr lvl="1"/>
            <a:r>
              <a:rPr lang="en-US" altLang="zh-CN" dirty="0" smtClean="0"/>
              <a:t>2. </a:t>
            </a:r>
            <a:r>
              <a:rPr lang="zh-CN" altLang="en-US" dirty="0" smtClean="0"/>
              <a:t>建议</a:t>
            </a:r>
            <a:r>
              <a:rPr lang="zh-CN" altLang="en-US" dirty="0"/>
              <a:t>内核在 </a:t>
            </a:r>
            <a:r>
              <a:rPr lang="en-US" altLang="zh-CN" dirty="0"/>
              <a:t>3.8 </a:t>
            </a:r>
            <a:r>
              <a:rPr lang="zh-CN" altLang="en-US" dirty="0" smtClean="0"/>
              <a:t>以上</a:t>
            </a:r>
            <a:endParaRPr lang="en-US" altLang="zh-CN" dirty="0"/>
          </a:p>
          <a:p>
            <a:pPr lvl="1"/>
            <a:endParaRPr lang="zh-CN" altLang="en-US" dirty="0"/>
          </a:p>
          <a:p>
            <a:r>
              <a:rPr lang="zh-CN" altLang="en-US" b="1" dirty="0" smtClean="0"/>
              <a:t>系统：</a:t>
            </a:r>
            <a:endParaRPr lang="en-US" altLang="zh-CN" b="1" dirty="0" smtClean="0"/>
          </a:p>
          <a:p>
            <a:r>
              <a:rPr lang="en-US" altLang="zh-CN" b="1" dirty="0" smtClean="0"/>
              <a:t>	Centos:</a:t>
            </a:r>
            <a:r>
              <a:rPr lang="zh-CN" altLang="en-US" b="1" dirty="0" smtClean="0"/>
              <a:t>建议</a:t>
            </a:r>
            <a:r>
              <a:rPr lang="en-US" altLang="zh-CN" b="1" dirty="0" smtClean="0"/>
              <a:t>centos7</a:t>
            </a:r>
            <a:r>
              <a:rPr lang="zh-CN" altLang="en-US" dirty="0"/>
              <a:t>或更高版本</a:t>
            </a:r>
            <a:endParaRPr lang="en-US" altLang="zh-CN" b="1" dirty="0" smtClean="0"/>
          </a:p>
          <a:p>
            <a:r>
              <a:rPr lang="en-US" altLang="zh-CN" b="1" dirty="0"/>
              <a:t>	Ubuntu</a:t>
            </a:r>
            <a:r>
              <a:rPr lang="en-US" altLang="zh-CN" dirty="0"/>
              <a:t> </a:t>
            </a:r>
            <a:r>
              <a:rPr lang="en-US" altLang="zh-CN" dirty="0" smtClean="0"/>
              <a:t>:</a:t>
            </a:r>
            <a:r>
              <a:rPr lang="zh-CN" altLang="en-US" dirty="0" smtClean="0"/>
              <a:t>建议</a:t>
            </a:r>
            <a:r>
              <a:rPr lang="en-US" altLang="zh-CN" dirty="0" smtClean="0"/>
              <a:t>14</a:t>
            </a:r>
            <a:r>
              <a:rPr lang="zh-CN" altLang="en-US" dirty="0" smtClean="0"/>
              <a:t>或更高版本</a:t>
            </a:r>
            <a:endParaRPr lang="zh-CN" altLang="en-US" b="1" dirty="0"/>
          </a:p>
        </p:txBody>
      </p:sp>
      <p:sp>
        <p:nvSpPr>
          <p:cNvPr id="14" name="TextBox 13"/>
          <p:cNvSpPr txBox="1"/>
          <p:nvPr/>
        </p:nvSpPr>
        <p:spPr>
          <a:xfrm>
            <a:off x="1113729" y="3003798"/>
            <a:ext cx="7778752" cy="923330"/>
          </a:xfrm>
          <a:prstGeom prst="rect">
            <a:avLst/>
          </a:prstGeom>
          <a:solidFill>
            <a:schemeClr val="bg2">
              <a:lumMod val="20000"/>
              <a:lumOff val="80000"/>
            </a:schemeClr>
          </a:solidFill>
        </p:spPr>
        <p:txBody>
          <a:bodyPr wrap="square" rtlCol="0">
            <a:spAutoFit/>
          </a:bodyPr>
          <a:lstStyle/>
          <a:p>
            <a:r>
              <a:rPr lang="en-US" altLang="zh-CN" dirty="0"/>
              <a:t># yum install  </a:t>
            </a:r>
            <a:r>
              <a:rPr lang="en-US" altLang="zh-CN" dirty="0" err="1"/>
              <a:t>docker</a:t>
            </a:r>
            <a:r>
              <a:rPr lang="en-US" altLang="zh-CN" dirty="0"/>
              <a:t> </a:t>
            </a:r>
            <a:endParaRPr lang="en-US" altLang="zh-CN" dirty="0" smtClean="0"/>
          </a:p>
          <a:p>
            <a:r>
              <a:rPr lang="en-US" altLang="zh-CN" dirty="0" smtClean="0"/>
              <a:t># </a:t>
            </a:r>
            <a:r>
              <a:rPr lang="en-US" altLang="zh-CN" dirty="0" err="1" smtClean="0"/>
              <a:t>docker</a:t>
            </a:r>
            <a:r>
              <a:rPr lang="en-US" altLang="zh-CN" dirty="0" smtClean="0"/>
              <a:t> info   ##</a:t>
            </a:r>
            <a:r>
              <a:rPr lang="zh-CN" altLang="en-US" dirty="0" smtClean="0"/>
              <a:t>验证</a:t>
            </a:r>
            <a:r>
              <a:rPr lang="en-US" altLang="zh-CN" dirty="0" err="1" smtClean="0"/>
              <a:t>docker</a:t>
            </a:r>
            <a:r>
              <a:rPr lang="zh-CN" altLang="en-US" dirty="0" smtClean="0"/>
              <a:t>是否安装成功</a:t>
            </a:r>
            <a:endParaRPr lang="en-US" altLang="zh-CN" dirty="0" smtClean="0"/>
          </a:p>
          <a:p>
            <a:endParaRPr lang="en-US" altLang="zh-CN" dirty="0"/>
          </a:p>
        </p:txBody>
      </p:sp>
      <p:sp>
        <p:nvSpPr>
          <p:cNvPr id="15" name="TextBox 14"/>
          <p:cNvSpPr txBox="1"/>
          <p:nvPr/>
        </p:nvSpPr>
        <p:spPr>
          <a:xfrm>
            <a:off x="1259632" y="858946"/>
            <a:ext cx="7778752" cy="2000548"/>
          </a:xfrm>
          <a:prstGeom prst="rect">
            <a:avLst/>
          </a:prstGeom>
          <a:solidFill>
            <a:schemeClr val="bg2">
              <a:lumMod val="20000"/>
              <a:lumOff val="80000"/>
            </a:schemeClr>
          </a:solidFill>
        </p:spPr>
        <p:txBody>
          <a:bodyPr wrap="square" rtlCol="0">
            <a:spAutoFit/>
          </a:bodyPr>
          <a:lstStyle/>
          <a:p>
            <a:r>
              <a:rPr lang="zh-CN" altLang="en-US" dirty="0"/>
              <a:t>配置私有仓库地址</a:t>
            </a:r>
          </a:p>
          <a:p>
            <a:r>
              <a:rPr lang="en-US" altLang="zh-CN" dirty="0"/>
              <a:t># </a:t>
            </a:r>
            <a:r>
              <a:rPr lang="en-US" altLang="zh-CN" dirty="0" err="1"/>
              <a:t>nano</a:t>
            </a:r>
            <a:r>
              <a:rPr lang="en-US" altLang="zh-CN" dirty="0"/>
              <a:t> /</a:t>
            </a:r>
            <a:r>
              <a:rPr lang="en-US" altLang="zh-CN" dirty="0" err="1" smtClean="0"/>
              <a:t>etc</a:t>
            </a:r>
            <a:r>
              <a:rPr lang="en-US" altLang="zh-CN" dirty="0" smtClean="0"/>
              <a:t>/</a:t>
            </a:r>
            <a:r>
              <a:rPr lang="en-US" altLang="zh-CN" dirty="0" err="1" smtClean="0"/>
              <a:t>sysconfig</a:t>
            </a:r>
            <a:r>
              <a:rPr lang="en-US" altLang="zh-CN" dirty="0" smtClean="0"/>
              <a:t>/</a:t>
            </a:r>
            <a:r>
              <a:rPr lang="en-US" altLang="zh-CN" dirty="0" err="1" smtClean="0"/>
              <a:t>docker</a:t>
            </a:r>
            <a:endParaRPr lang="en-US" altLang="zh-CN" dirty="0" smtClean="0"/>
          </a:p>
          <a:p>
            <a:endParaRPr lang="en-US" altLang="zh-CN" dirty="0"/>
          </a:p>
          <a:p>
            <a:r>
              <a:rPr lang="en-US" altLang="zh-CN" sz="1400" dirty="0"/>
              <a:t>ADD_REGISTRY='--add-registry </a:t>
            </a:r>
            <a:r>
              <a:rPr lang="en-US" altLang="zh-CN" sz="1400" dirty="0" smtClean="0"/>
              <a:t>172.16.20.10:5000‘</a:t>
            </a:r>
          </a:p>
          <a:p>
            <a:endParaRPr lang="en-US" altLang="zh-CN" sz="1400" dirty="0"/>
          </a:p>
          <a:p>
            <a:r>
              <a:rPr lang="en-US" altLang="zh-CN" sz="1400" dirty="0"/>
              <a:t>INSECURE_REGISTRY='--insecure-registry </a:t>
            </a:r>
            <a:r>
              <a:rPr lang="en-US" altLang="zh-CN" sz="1400" dirty="0" smtClean="0"/>
              <a:t>172.16.20.10:5000‘</a:t>
            </a:r>
          </a:p>
          <a:p>
            <a:endParaRPr lang="en-US" altLang="zh-CN" sz="1400" dirty="0"/>
          </a:p>
          <a:p>
            <a:r>
              <a:rPr lang="en-US" altLang="zh-CN" sz="1400" dirty="0" err="1" smtClean="0"/>
              <a:t>http_proxy</a:t>
            </a:r>
            <a:r>
              <a:rPr lang="en-US" altLang="zh-CN" sz="1400" dirty="0" smtClean="0"/>
              <a:t>=172.16.20.20:3128</a:t>
            </a:r>
            <a:endParaRPr lang="en-US" altLang="zh-CN" dirty="0"/>
          </a:p>
        </p:txBody>
      </p:sp>
    </p:spTree>
    <p:extLst>
      <p:ext uri="{BB962C8B-B14F-4D97-AF65-F5344CB8AC3E}">
        <p14:creationId xmlns:p14="http://schemas.microsoft.com/office/powerpoint/2010/main" val="404796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554274" y="2084551"/>
            <a:ext cx="7589726" cy="703223"/>
            <a:chOff x="832558" y="2152098"/>
            <a:chExt cx="9183568" cy="850900"/>
          </a:xfrm>
        </p:grpSpPr>
        <p:sp>
          <p:nvSpPr>
            <p:cNvPr id="5" name="AutoShape 3"/>
            <p:cNvSpPr>
              <a:spLocks noChangeAspect="1" noChangeArrowheads="1" noTextEdit="1"/>
            </p:cNvSpPr>
            <p:nvPr/>
          </p:nvSpPr>
          <p:spPr bwMode="auto">
            <a:xfrm>
              <a:off x="835733" y="2155273"/>
              <a:ext cx="83137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5"/>
            <p:cNvSpPr>
              <a:spLocks noChangeArrowheads="1"/>
            </p:cNvSpPr>
            <p:nvPr/>
          </p:nvSpPr>
          <p:spPr bwMode="auto">
            <a:xfrm>
              <a:off x="2381958" y="2152098"/>
              <a:ext cx="7634168" cy="8509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24000" tIns="36000" rIns="91440" bIns="36000" numCol="1" anchor="ctr" anchorCtr="0" compatLnSpc="1">
              <a:prstTxWarp prst="textNoShape">
                <a:avLst/>
              </a:prstTxWarp>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常用命令</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832558" y="2152098"/>
              <a:ext cx="844550" cy="85090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1677108" y="2152098"/>
              <a:ext cx="420687" cy="8509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2097795" y="2152098"/>
              <a:ext cx="284162" cy="8509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4672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2" name="TextBox 1"/>
          <p:cNvSpPr txBox="1"/>
          <p:nvPr/>
        </p:nvSpPr>
        <p:spPr>
          <a:xfrm>
            <a:off x="899592" y="1059582"/>
            <a:ext cx="7903126"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容器生命周期管理 </a:t>
            </a:r>
            <a:r>
              <a:rPr lang="en-US" altLang="zh-CN" dirty="0"/>
              <a:t>— </a:t>
            </a:r>
            <a:r>
              <a:rPr lang="en-US" altLang="zh-CN" dirty="0" err="1"/>
              <a:t>docker</a:t>
            </a:r>
            <a:r>
              <a:rPr lang="en-US" altLang="zh-CN" dirty="0"/>
              <a:t> [</a:t>
            </a:r>
            <a:r>
              <a:rPr lang="en-US" altLang="zh-CN" dirty="0" err="1"/>
              <a:t>run|start|stop|restart|kill|rm|pause|unpause</a:t>
            </a:r>
            <a:r>
              <a:rPr lang="en-US" altLang="zh-CN" dirty="0"/>
              <a:t>]</a:t>
            </a:r>
          </a:p>
          <a:p>
            <a:endParaRPr lang="en-US" altLang="zh-CN" dirty="0" smtClean="0"/>
          </a:p>
        </p:txBody>
      </p:sp>
      <p:sp>
        <p:nvSpPr>
          <p:cNvPr id="5" name="TextBox 4"/>
          <p:cNvSpPr txBox="1"/>
          <p:nvPr/>
        </p:nvSpPr>
        <p:spPr>
          <a:xfrm>
            <a:off x="899592" y="1705913"/>
            <a:ext cx="8052204"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容器操作运维 </a:t>
            </a:r>
            <a:r>
              <a:rPr lang="en-US" altLang="zh-CN" dirty="0"/>
              <a:t>— </a:t>
            </a:r>
            <a:r>
              <a:rPr lang="en-US" altLang="zh-CN" dirty="0" err="1"/>
              <a:t>docker</a:t>
            </a:r>
            <a:r>
              <a:rPr lang="en-US" altLang="zh-CN" dirty="0"/>
              <a:t> [</a:t>
            </a:r>
            <a:r>
              <a:rPr lang="en-US" altLang="zh-CN" dirty="0" err="1"/>
              <a:t>ps|inspect|top|attach|events|logs|wait|export|port</a:t>
            </a:r>
            <a:r>
              <a:rPr lang="en-US" altLang="zh-CN" dirty="0" smtClean="0"/>
              <a:t>]</a:t>
            </a:r>
            <a:endParaRPr lang="en-US" altLang="zh-CN" dirty="0"/>
          </a:p>
        </p:txBody>
      </p:sp>
      <p:sp>
        <p:nvSpPr>
          <p:cNvPr id="11" name="TextBox 10"/>
          <p:cNvSpPr txBox="1"/>
          <p:nvPr/>
        </p:nvSpPr>
        <p:spPr>
          <a:xfrm>
            <a:off x="899592" y="2346943"/>
            <a:ext cx="4627229"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容器</a:t>
            </a:r>
            <a:r>
              <a:rPr lang="en-US" altLang="zh-CN" dirty="0" err="1"/>
              <a:t>rootfs</a:t>
            </a:r>
            <a:r>
              <a:rPr lang="zh-CN" altLang="en-US" dirty="0"/>
              <a:t>命令 </a:t>
            </a:r>
            <a:r>
              <a:rPr lang="en-US" altLang="zh-CN" dirty="0"/>
              <a:t>— </a:t>
            </a:r>
            <a:r>
              <a:rPr lang="en-US" altLang="zh-CN" dirty="0" err="1"/>
              <a:t>docker</a:t>
            </a:r>
            <a:r>
              <a:rPr lang="en-US" altLang="zh-CN" dirty="0"/>
              <a:t> [</a:t>
            </a:r>
            <a:r>
              <a:rPr lang="en-US" altLang="zh-CN" dirty="0" err="1"/>
              <a:t>commit|cp|diff</a:t>
            </a:r>
            <a:r>
              <a:rPr lang="en-US" altLang="zh-CN" dirty="0" smtClean="0"/>
              <a:t>]</a:t>
            </a:r>
            <a:endParaRPr lang="en-US" altLang="zh-CN" dirty="0"/>
          </a:p>
        </p:txBody>
      </p:sp>
      <p:sp>
        <p:nvSpPr>
          <p:cNvPr id="12" name="TextBox 11"/>
          <p:cNvSpPr txBox="1"/>
          <p:nvPr/>
        </p:nvSpPr>
        <p:spPr>
          <a:xfrm>
            <a:off x="899592" y="2931790"/>
            <a:ext cx="4857420"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镜像</a:t>
            </a:r>
            <a:r>
              <a:rPr lang="zh-CN" altLang="en-US" dirty="0"/>
              <a:t>仓库 </a:t>
            </a:r>
            <a:r>
              <a:rPr lang="en-US" altLang="zh-CN" dirty="0"/>
              <a:t>— </a:t>
            </a:r>
            <a:r>
              <a:rPr lang="en-US" altLang="zh-CN" dirty="0" err="1"/>
              <a:t>docker</a:t>
            </a:r>
            <a:r>
              <a:rPr lang="en-US" altLang="zh-CN" dirty="0"/>
              <a:t> [</a:t>
            </a:r>
            <a:r>
              <a:rPr lang="en-US" altLang="zh-CN" dirty="0" err="1"/>
              <a:t>login|pull|push|search</a:t>
            </a:r>
            <a:r>
              <a:rPr lang="en-US" altLang="zh-CN" dirty="0" smtClean="0"/>
              <a:t>]</a:t>
            </a:r>
            <a:endParaRPr lang="en-US" altLang="zh-CN" dirty="0"/>
          </a:p>
        </p:txBody>
      </p:sp>
      <p:sp>
        <p:nvSpPr>
          <p:cNvPr id="13" name="TextBox 12"/>
          <p:cNvSpPr txBox="1"/>
          <p:nvPr/>
        </p:nvSpPr>
        <p:spPr>
          <a:xfrm>
            <a:off x="899592" y="3531599"/>
            <a:ext cx="7138493"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本地</a:t>
            </a:r>
            <a:r>
              <a:rPr lang="zh-CN" altLang="en-US" dirty="0"/>
              <a:t>镜像管理 </a:t>
            </a:r>
            <a:r>
              <a:rPr lang="en-US" altLang="zh-CN" dirty="0"/>
              <a:t>— </a:t>
            </a:r>
            <a:r>
              <a:rPr lang="en-US" altLang="zh-CN" dirty="0" err="1"/>
              <a:t>docker</a:t>
            </a:r>
            <a:r>
              <a:rPr lang="en-US" altLang="zh-CN" dirty="0"/>
              <a:t> [</a:t>
            </a:r>
            <a:r>
              <a:rPr lang="en-US" altLang="zh-CN" dirty="0" err="1"/>
              <a:t>images|rmi|tag|build|history|save|import</a:t>
            </a:r>
            <a:r>
              <a:rPr lang="en-US" altLang="zh-CN" dirty="0" smtClean="0"/>
              <a:t>]</a:t>
            </a:r>
            <a:endParaRPr lang="en-US" altLang="zh-CN" dirty="0"/>
          </a:p>
        </p:txBody>
      </p:sp>
      <p:sp>
        <p:nvSpPr>
          <p:cNvPr id="14" name="TextBox 13"/>
          <p:cNvSpPr txBox="1"/>
          <p:nvPr/>
        </p:nvSpPr>
        <p:spPr>
          <a:xfrm>
            <a:off x="899592" y="4094366"/>
            <a:ext cx="3815468"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其他</a:t>
            </a:r>
            <a:r>
              <a:rPr lang="zh-CN" altLang="en-US" dirty="0"/>
              <a:t>命令 </a:t>
            </a:r>
            <a:r>
              <a:rPr lang="en-US" altLang="zh-CN" dirty="0"/>
              <a:t>— </a:t>
            </a:r>
            <a:r>
              <a:rPr lang="en-US" altLang="zh-CN" dirty="0" err="1"/>
              <a:t>docker</a:t>
            </a:r>
            <a:r>
              <a:rPr lang="en-US" altLang="zh-CN" dirty="0"/>
              <a:t> [</a:t>
            </a:r>
            <a:r>
              <a:rPr lang="en-US" altLang="zh-CN" dirty="0" err="1"/>
              <a:t>info|version</a:t>
            </a:r>
            <a:r>
              <a:rPr lang="en-US" altLang="zh-CN" dirty="0" smtClean="0"/>
              <a:t>]</a:t>
            </a:r>
            <a:endParaRPr lang="zh-CN" altLang="en-US" dirty="0"/>
          </a:p>
        </p:txBody>
      </p:sp>
    </p:spTree>
    <p:extLst>
      <p:ext uri="{BB962C8B-B14F-4D97-AF65-F5344CB8AC3E}">
        <p14:creationId xmlns:p14="http://schemas.microsoft.com/office/powerpoint/2010/main" val="364112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97428" y="1275606"/>
            <a:ext cx="2880320" cy="923330"/>
          </a:xfrm>
          <a:prstGeom prst="rect">
            <a:avLst/>
          </a:prstGeom>
          <a:solidFill>
            <a:schemeClr val="bg2">
              <a:lumMod val="20000"/>
              <a:lumOff val="80000"/>
            </a:schemeClr>
          </a:solidFill>
        </p:spPr>
        <p:txBody>
          <a:bodyPr wrap="square" rtlCol="0">
            <a:spAutoFit/>
          </a:bodyPr>
          <a:lstStyle/>
          <a:p>
            <a:r>
              <a:rPr lang="en-US" altLang="zh-CN" dirty="0" smtClean="0"/>
              <a:t>#</a:t>
            </a:r>
            <a:r>
              <a:rPr lang="en-US" altLang="zh-CN" dirty="0" err="1" smtClean="0"/>
              <a:t>docker</a:t>
            </a:r>
            <a:r>
              <a:rPr lang="en-US" altLang="zh-CN" dirty="0" smtClean="0"/>
              <a:t> info</a:t>
            </a:r>
          </a:p>
          <a:p>
            <a:r>
              <a:rPr lang="zh-CN" altLang="en-US" dirty="0" smtClean="0"/>
              <a:t>查看</a:t>
            </a:r>
            <a:r>
              <a:rPr lang="en-US" altLang="zh-CN" dirty="0" err="1" smtClean="0"/>
              <a:t>docker</a:t>
            </a:r>
            <a:r>
              <a:rPr lang="zh-CN" altLang="en-US" dirty="0" smtClean="0"/>
              <a:t>的软件信息</a:t>
            </a:r>
            <a:endParaRPr lang="en-US" altLang="zh-CN" dirty="0" smtClean="0"/>
          </a:p>
          <a:p>
            <a:endParaRPr lang="zh-CN" altLang="en-US" dirty="0"/>
          </a:p>
        </p:txBody>
      </p:sp>
      <p:pic>
        <p:nvPicPr>
          <p:cNvPr id="1026" name="Picture 2">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896" y="1544291"/>
            <a:ext cx="1152128" cy="889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639454"/>
            <a:ext cx="3886200" cy="418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97428" y="2859782"/>
            <a:ext cx="2880320" cy="923330"/>
          </a:xfrm>
          <a:prstGeom prst="rect">
            <a:avLst/>
          </a:prstGeom>
          <a:solidFill>
            <a:schemeClr val="bg2">
              <a:lumMod val="20000"/>
              <a:lumOff val="80000"/>
            </a:schemeClr>
          </a:solidFill>
        </p:spPr>
        <p:txBody>
          <a:bodyPr wrap="square" rtlCol="0">
            <a:spAutoFit/>
          </a:bodyPr>
          <a:lstStyle/>
          <a:p>
            <a:r>
              <a:rPr lang="en-US" altLang="zh-CN" dirty="0" smtClean="0"/>
              <a:t>#</a:t>
            </a:r>
            <a:r>
              <a:rPr lang="en-US" altLang="zh-CN" dirty="0" err="1" smtClean="0"/>
              <a:t>docker</a:t>
            </a:r>
            <a:r>
              <a:rPr lang="en-US" altLang="zh-CN" dirty="0" smtClean="0"/>
              <a:t> version</a:t>
            </a:r>
          </a:p>
          <a:p>
            <a:r>
              <a:rPr lang="zh-CN" altLang="en-US" dirty="0" smtClean="0"/>
              <a:t>查看</a:t>
            </a:r>
            <a:r>
              <a:rPr lang="en-US" altLang="zh-CN" dirty="0" err="1" smtClean="0"/>
              <a:t>docker</a:t>
            </a:r>
            <a:r>
              <a:rPr lang="zh-CN" altLang="en-US" dirty="0" smtClean="0"/>
              <a:t>的软件版本</a:t>
            </a:r>
            <a:endParaRPr lang="en-US" altLang="zh-CN" dirty="0" smtClean="0"/>
          </a:p>
          <a:p>
            <a:endParaRPr lang="zh-CN" altLang="en-US" dirty="0"/>
          </a:p>
        </p:txBody>
      </p:sp>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2246" y="2482128"/>
            <a:ext cx="45624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2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wipe(down)">
                                      <p:cBhvr>
                                        <p:cTn id="2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97428" y="1131590"/>
            <a:ext cx="7142924" cy="2031325"/>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查看机器上的</a:t>
            </a:r>
            <a:r>
              <a:rPr lang="en-US" altLang="zh-CN" sz="1400" dirty="0" smtClean="0"/>
              <a:t>image</a:t>
            </a:r>
          </a:p>
          <a:p>
            <a:r>
              <a:rPr lang="en-US" altLang="zh-CN" sz="1400" dirty="0"/>
              <a:t>Usage:  </a:t>
            </a:r>
            <a:r>
              <a:rPr lang="en-US" altLang="zh-CN" sz="1400" dirty="0" err="1"/>
              <a:t>docker</a:t>
            </a:r>
            <a:r>
              <a:rPr lang="en-US" altLang="zh-CN" sz="1400" dirty="0"/>
              <a:t> images [OPTIONS] [REPOSITORY[:TAG]]</a:t>
            </a:r>
          </a:p>
          <a:p>
            <a:endParaRPr lang="en-US" altLang="zh-CN" sz="1400" dirty="0"/>
          </a:p>
          <a:p>
            <a:r>
              <a:rPr lang="en-US" altLang="zh-CN" sz="1400" dirty="0"/>
              <a:t>List images</a:t>
            </a:r>
          </a:p>
          <a:p>
            <a:endParaRPr lang="en-US" altLang="zh-CN" sz="1400" dirty="0"/>
          </a:p>
          <a:p>
            <a:r>
              <a:rPr lang="en-US" altLang="zh-CN" sz="1400" dirty="0"/>
              <a:t>Options:</a:t>
            </a:r>
          </a:p>
          <a:p>
            <a:r>
              <a:rPr lang="en-US" altLang="zh-CN" sz="1400" dirty="0"/>
              <a:t>  -a, --all             Show all images (default hides intermediate images)</a:t>
            </a:r>
          </a:p>
          <a:p>
            <a:r>
              <a:rPr lang="en-US" altLang="zh-CN" sz="1400" dirty="0"/>
              <a:t>      --digests         Show </a:t>
            </a:r>
            <a:r>
              <a:rPr lang="en-US" altLang="zh-CN" sz="1400" dirty="0" smtClean="0"/>
              <a:t>digests</a:t>
            </a:r>
          </a:p>
          <a:p>
            <a:r>
              <a:rPr lang="en-US" altLang="zh-CN" sz="1400" dirty="0" smtClean="0"/>
              <a:t>  </a:t>
            </a:r>
            <a:r>
              <a:rPr lang="en-US" altLang="zh-CN" sz="1400" dirty="0"/>
              <a:t>-q, --quiet           Only show numeric IDs</a:t>
            </a:r>
            <a:endParaRPr lang="en-US" altLang="zh-CN" sz="1400" dirty="0" smtClean="0"/>
          </a:p>
        </p:txBody>
      </p:sp>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9" name="TextBox 8"/>
          <p:cNvSpPr txBox="1"/>
          <p:nvPr/>
        </p:nvSpPr>
        <p:spPr>
          <a:xfrm>
            <a:off x="645600" y="3291830"/>
            <a:ext cx="7142924" cy="1508105"/>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在</a:t>
            </a:r>
            <a:r>
              <a:rPr lang="en-US" altLang="zh-CN" sz="1400" dirty="0" err="1"/>
              <a:t>docker</a:t>
            </a:r>
            <a:r>
              <a:rPr lang="en-US" altLang="zh-CN" sz="1400" dirty="0"/>
              <a:t> index</a:t>
            </a:r>
            <a:r>
              <a:rPr lang="zh-CN" altLang="en-US" sz="1400" dirty="0"/>
              <a:t>中搜索</a:t>
            </a:r>
            <a:r>
              <a:rPr lang="en-US" altLang="zh-CN" sz="1400" dirty="0" err="1"/>
              <a:t>docker</a:t>
            </a:r>
            <a:r>
              <a:rPr lang="en-US" altLang="zh-CN" sz="1400" dirty="0"/>
              <a:t> images</a:t>
            </a:r>
          </a:p>
          <a:p>
            <a:r>
              <a:rPr lang="en-US" altLang="zh-CN" sz="1600" dirty="0"/>
              <a:t>Usage:  </a:t>
            </a:r>
            <a:r>
              <a:rPr lang="en-US" altLang="zh-CN" sz="1600" dirty="0" err="1"/>
              <a:t>docker</a:t>
            </a:r>
            <a:r>
              <a:rPr lang="en-US" altLang="zh-CN" sz="1600" dirty="0"/>
              <a:t> search [OPTIONS] TERM</a:t>
            </a:r>
          </a:p>
          <a:p>
            <a:endParaRPr lang="en-US" altLang="zh-CN" sz="1600" dirty="0"/>
          </a:p>
          <a:p>
            <a:r>
              <a:rPr lang="en-US" altLang="zh-CN" sz="1600" dirty="0"/>
              <a:t>Search the Docker Hub for </a:t>
            </a:r>
            <a:r>
              <a:rPr lang="en-US" altLang="zh-CN" sz="1600" dirty="0" smtClean="0"/>
              <a:t>images</a:t>
            </a:r>
          </a:p>
          <a:p>
            <a:endParaRPr lang="en-US" altLang="zh-CN" sz="1600" dirty="0" smtClean="0"/>
          </a:p>
          <a:p>
            <a:r>
              <a:rPr lang="zh-CN" altLang="en-US" sz="1400" dirty="0"/>
              <a:t>搜索的范围是官方镜像和所有个人公共</a:t>
            </a:r>
            <a:r>
              <a:rPr lang="zh-CN" altLang="en-US" sz="1400" dirty="0" smtClean="0"/>
              <a:t>镜像</a:t>
            </a:r>
            <a:endParaRPr lang="zh-CN" altLang="en-US" dirty="0"/>
          </a:p>
        </p:txBody>
      </p:sp>
      <p:sp>
        <p:nvSpPr>
          <p:cNvPr id="11" name="标题 3"/>
          <p:cNvSpPr>
            <a:spLocks noGrp="1"/>
          </p:cNvSpPr>
          <p:nvPr>
            <p:ph type="title"/>
          </p:nvPr>
        </p:nvSpPr>
        <p:spPr>
          <a:xfrm>
            <a:off x="971600" y="639454"/>
            <a:ext cx="3384377" cy="457200"/>
          </a:xfrm>
        </p:spPr>
        <p:txBody>
          <a:bodyPr/>
          <a:lstStyle/>
          <a:p>
            <a:pPr algn="l"/>
            <a:r>
              <a:rPr lang="zh-CN" altLang="en-US" dirty="0" smtClean="0"/>
              <a:t>镜像仓库</a:t>
            </a:r>
            <a:endParaRPr lang="zh-CN" altLang="en-US" dirty="0"/>
          </a:p>
        </p:txBody>
      </p:sp>
    </p:spTree>
    <p:extLst>
      <p:ext uri="{BB962C8B-B14F-4D97-AF65-F5344CB8AC3E}">
        <p14:creationId xmlns:p14="http://schemas.microsoft.com/office/powerpoint/2010/main" val="104532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97428" y="1275606"/>
            <a:ext cx="7646980" cy="1384995"/>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从</a:t>
            </a:r>
            <a:r>
              <a:rPr lang="en-US" altLang="zh-CN" sz="1400" dirty="0" err="1" smtClean="0"/>
              <a:t>docker</a:t>
            </a:r>
            <a:r>
              <a:rPr lang="en-US" altLang="zh-CN" sz="1400" dirty="0" smtClean="0"/>
              <a:t> registry server </a:t>
            </a:r>
            <a:r>
              <a:rPr lang="zh-CN" altLang="en-US" sz="1400" dirty="0" smtClean="0"/>
              <a:t>中下拉</a:t>
            </a:r>
            <a:r>
              <a:rPr lang="en-US" altLang="zh-CN" sz="1400" dirty="0" smtClean="0"/>
              <a:t>image</a:t>
            </a:r>
          </a:p>
          <a:p>
            <a:endParaRPr lang="en-US" altLang="zh-CN" sz="1400" dirty="0" smtClean="0"/>
          </a:p>
          <a:p>
            <a:r>
              <a:rPr lang="en-US" altLang="zh-CN" sz="1400" dirty="0"/>
              <a:t>Usage:  </a:t>
            </a:r>
            <a:r>
              <a:rPr lang="en-US" altLang="zh-CN" sz="1400" dirty="0" err="1"/>
              <a:t>docker</a:t>
            </a:r>
            <a:r>
              <a:rPr lang="en-US" altLang="zh-CN" sz="1400" dirty="0"/>
              <a:t> pull [OPTIONS] NAME[:TAG|@DIGEST]</a:t>
            </a:r>
          </a:p>
          <a:p>
            <a:endParaRPr lang="en-US" altLang="zh-CN" sz="1400" dirty="0"/>
          </a:p>
          <a:p>
            <a:r>
              <a:rPr lang="en-US" altLang="zh-CN" sz="1400" dirty="0"/>
              <a:t>Pull an image or a repository from a </a:t>
            </a:r>
            <a:r>
              <a:rPr lang="en-US" altLang="zh-CN" sz="1400" dirty="0" smtClean="0"/>
              <a:t>registry</a:t>
            </a:r>
          </a:p>
          <a:p>
            <a:endParaRPr lang="en-US" altLang="zh-CN" sz="1400" dirty="0" smtClean="0"/>
          </a:p>
        </p:txBody>
      </p:sp>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9" name="TextBox 8"/>
          <p:cNvSpPr txBox="1"/>
          <p:nvPr/>
        </p:nvSpPr>
        <p:spPr>
          <a:xfrm>
            <a:off x="597428" y="3003798"/>
            <a:ext cx="7632848" cy="1384995"/>
          </a:xfrm>
          <a:prstGeom prst="rect">
            <a:avLst/>
          </a:prstGeom>
          <a:solidFill>
            <a:schemeClr val="bg2">
              <a:lumMod val="20000"/>
              <a:lumOff val="80000"/>
            </a:schemeClr>
          </a:solidFill>
        </p:spPr>
        <p:txBody>
          <a:bodyPr wrap="square" rtlCol="0">
            <a:spAutoFit/>
          </a:bodyPr>
          <a:lstStyle/>
          <a:p>
            <a:r>
              <a:rPr lang="zh-CN" altLang="en-US" sz="1400" dirty="0" smtClean="0"/>
              <a:t>向</a:t>
            </a:r>
            <a:r>
              <a:rPr lang="en-US" altLang="zh-CN" sz="1400" dirty="0" err="1" smtClean="0"/>
              <a:t>docker</a:t>
            </a:r>
            <a:r>
              <a:rPr lang="en-US" altLang="zh-CN" sz="1400" dirty="0" smtClean="0"/>
              <a:t> </a:t>
            </a:r>
            <a:r>
              <a:rPr lang="en-US" altLang="zh-CN" sz="1400" dirty="0"/>
              <a:t>registry server </a:t>
            </a:r>
            <a:r>
              <a:rPr lang="zh-CN" altLang="en-US" sz="1400" dirty="0" smtClean="0"/>
              <a:t>中推送</a:t>
            </a:r>
            <a:r>
              <a:rPr lang="en-US" altLang="zh-CN" sz="1400" dirty="0" smtClean="0"/>
              <a:t>image</a:t>
            </a:r>
          </a:p>
          <a:p>
            <a:endParaRPr lang="en-US" altLang="zh-CN" sz="1400" dirty="0" smtClean="0"/>
          </a:p>
          <a:p>
            <a:r>
              <a:rPr lang="en-US" altLang="zh-CN" sz="1400" dirty="0"/>
              <a:t>Usage:  </a:t>
            </a:r>
            <a:r>
              <a:rPr lang="en-US" altLang="zh-CN" sz="1400" dirty="0" err="1"/>
              <a:t>docker</a:t>
            </a:r>
            <a:r>
              <a:rPr lang="en-US" altLang="zh-CN" sz="1400" dirty="0"/>
              <a:t> push [OPTIONS] NAME[:TAG]</a:t>
            </a:r>
          </a:p>
          <a:p>
            <a:endParaRPr lang="en-US" altLang="zh-CN" sz="1400" dirty="0"/>
          </a:p>
          <a:p>
            <a:r>
              <a:rPr lang="en-US" altLang="zh-CN" sz="1400" dirty="0"/>
              <a:t>Push an image or a repository to a registry</a:t>
            </a:r>
          </a:p>
          <a:p>
            <a:endParaRPr lang="en-US" altLang="zh-CN" sz="1400" dirty="0"/>
          </a:p>
        </p:txBody>
      </p:sp>
      <p:sp>
        <p:nvSpPr>
          <p:cNvPr id="11" name="标题 3"/>
          <p:cNvSpPr>
            <a:spLocks noGrp="1"/>
          </p:cNvSpPr>
          <p:nvPr>
            <p:ph type="title"/>
          </p:nvPr>
        </p:nvSpPr>
        <p:spPr>
          <a:xfrm>
            <a:off x="971600" y="639454"/>
            <a:ext cx="3384377" cy="457200"/>
          </a:xfrm>
        </p:spPr>
        <p:txBody>
          <a:bodyPr/>
          <a:lstStyle/>
          <a:p>
            <a:pPr algn="l"/>
            <a:r>
              <a:rPr lang="zh-CN" altLang="en-US" dirty="0"/>
              <a:t>镜像仓库</a:t>
            </a:r>
          </a:p>
        </p:txBody>
      </p:sp>
    </p:spTree>
    <p:extLst>
      <p:ext uri="{BB962C8B-B14F-4D97-AF65-F5344CB8AC3E}">
        <p14:creationId xmlns:p14="http://schemas.microsoft.com/office/powerpoint/2010/main" val="390024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11" name="标题 3"/>
          <p:cNvSpPr>
            <a:spLocks noGrp="1"/>
          </p:cNvSpPr>
          <p:nvPr>
            <p:ph type="title"/>
          </p:nvPr>
        </p:nvSpPr>
        <p:spPr>
          <a:xfrm>
            <a:off x="971600" y="639454"/>
            <a:ext cx="3384377" cy="457200"/>
          </a:xfrm>
        </p:spPr>
        <p:txBody>
          <a:bodyPr/>
          <a:lstStyle/>
          <a:p>
            <a:pPr algn="l"/>
            <a:r>
              <a:rPr lang="zh-CN" altLang="en-US" dirty="0" smtClean="0"/>
              <a:t>本地镜像管理</a:t>
            </a:r>
            <a:endParaRPr lang="zh-CN" altLang="en-US" dirty="0"/>
          </a:p>
        </p:txBody>
      </p:sp>
      <p:sp>
        <p:nvSpPr>
          <p:cNvPr id="12" name="TextBox 11"/>
          <p:cNvSpPr txBox="1"/>
          <p:nvPr/>
        </p:nvSpPr>
        <p:spPr>
          <a:xfrm>
            <a:off x="597428" y="1203598"/>
            <a:ext cx="7632848" cy="1846659"/>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删除镜像</a:t>
            </a:r>
            <a:endParaRPr lang="en-US" altLang="zh-CN" sz="1400" dirty="0" smtClean="0"/>
          </a:p>
          <a:p>
            <a:r>
              <a:rPr lang="en-US" altLang="zh-CN" sz="1400" dirty="0"/>
              <a:t>Usage:  </a:t>
            </a:r>
            <a:r>
              <a:rPr lang="en-US" altLang="zh-CN" sz="1400" dirty="0" err="1"/>
              <a:t>docker</a:t>
            </a:r>
            <a:r>
              <a:rPr lang="en-US" altLang="zh-CN" sz="1400" dirty="0"/>
              <a:t> </a:t>
            </a:r>
            <a:r>
              <a:rPr lang="en-US" altLang="zh-CN" sz="1400" dirty="0" err="1"/>
              <a:t>rmi</a:t>
            </a:r>
            <a:r>
              <a:rPr lang="en-US" altLang="zh-CN" sz="1400" dirty="0"/>
              <a:t> [OPTIONS] IMAGE [IMAGE...]</a:t>
            </a:r>
          </a:p>
          <a:p>
            <a:endParaRPr lang="en-US" altLang="zh-CN" sz="1400" dirty="0"/>
          </a:p>
          <a:p>
            <a:r>
              <a:rPr lang="en-US" altLang="zh-CN" sz="1400" dirty="0"/>
              <a:t>Remove one or more images</a:t>
            </a:r>
          </a:p>
          <a:p>
            <a:endParaRPr lang="en-US" altLang="zh-CN" sz="1400" dirty="0"/>
          </a:p>
          <a:p>
            <a:r>
              <a:rPr lang="en-US" altLang="zh-CN" sz="1400" dirty="0"/>
              <a:t>Options:</a:t>
            </a:r>
          </a:p>
          <a:p>
            <a:r>
              <a:rPr lang="en-US" altLang="zh-CN" sz="1400" dirty="0"/>
              <a:t>  -f, --force      </a:t>
            </a:r>
            <a:r>
              <a:rPr lang="en-US" altLang="zh-CN" sz="1400" dirty="0" err="1"/>
              <a:t>Force</a:t>
            </a:r>
            <a:r>
              <a:rPr lang="en-US" altLang="zh-CN" sz="1400" dirty="0"/>
              <a:t> removal of the </a:t>
            </a:r>
            <a:r>
              <a:rPr lang="en-US" altLang="zh-CN" sz="1400" dirty="0" smtClean="0"/>
              <a:t>image</a:t>
            </a:r>
          </a:p>
          <a:p>
            <a:r>
              <a:rPr lang="en-US" altLang="zh-CN" sz="1400" dirty="0" smtClean="0"/>
              <a:t> </a:t>
            </a:r>
            <a:endParaRPr lang="en-US" altLang="zh-CN" sz="1400" dirty="0"/>
          </a:p>
        </p:txBody>
      </p:sp>
      <p:sp>
        <p:nvSpPr>
          <p:cNvPr id="13" name="TextBox 12"/>
          <p:cNvSpPr txBox="1"/>
          <p:nvPr/>
        </p:nvSpPr>
        <p:spPr>
          <a:xfrm>
            <a:off x="597428" y="3363838"/>
            <a:ext cx="7632848" cy="984885"/>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a:t>给镜像打上标签（</a:t>
            </a:r>
            <a:r>
              <a:rPr lang="en-US" altLang="zh-CN" sz="1400" dirty="0"/>
              <a:t>tag</a:t>
            </a:r>
            <a:r>
              <a:rPr lang="zh-CN" altLang="en-US" sz="1400" dirty="0"/>
              <a:t>）</a:t>
            </a:r>
          </a:p>
          <a:p>
            <a:r>
              <a:rPr lang="de-DE" altLang="zh-CN" sz="1400" dirty="0"/>
              <a:t>Usage:  docker tag IMAGE[:TAG] IMAGE[:TAG]</a:t>
            </a:r>
          </a:p>
          <a:p>
            <a:endParaRPr lang="de-DE" altLang="zh-CN" sz="1400" dirty="0"/>
          </a:p>
          <a:p>
            <a:r>
              <a:rPr lang="de-DE" altLang="zh-CN" sz="1400" dirty="0"/>
              <a:t>Tag an image into a repository</a:t>
            </a:r>
            <a:endParaRPr lang="en-US" altLang="zh-CN" sz="1400" dirty="0"/>
          </a:p>
        </p:txBody>
      </p:sp>
    </p:spTree>
    <p:extLst>
      <p:ext uri="{BB962C8B-B14F-4D97-AF65-F5344CB8AC3E}">
        <p14:creationId xmlns:p14="http://schemas.microsoft.com/office/powerpoint/2010/main" val="222991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554274" y="2084551"/>
            <a:ext cx="7589726" cy="703223"/>
            <a:chOff x="832558" y="2152098"/>
            <a:chExt cx="9183568" cy="850900"/>
          </a:xfrm>
        </p:grpSpPr>
        <p:sp>
          <p:nvSpPr>
            <p:cNvPr id="5" name="AutoShape 3"/>
            <p:cNvSpPr>
              <a:spLocks noChangeAspect="1" noChangeArrowheads="1" noTextEdit="1"/>
            </p:cNvSpPr>
            <p:nvPr/>
          </p:nvSpPr>
          <p:spPr bwMode="auto">
            <a:xfrm>
              <a:off x="835733" y="2155273"/>
              <a:ext cx="83137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5"/>
            <p:cNvSpPr>
              <a:spLocks noChangeArrowheads="1"/>
            </p:cNvSpPr>
            <p:nvPr/>
          </p:nvSpPr>
          <p:spPr bwMode="auto">
            <a:xfrm>
              <a:off x="2381958" y="2152098"/>
              <a:ext cx="7634168" cy="8509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24000" tIns="36000" rIns="91440" bIns="36000" numCol="1" anchor="ctr" anchorCtr="0" compatLnSpc="1">
              <a:prstTxWarp prst="textNoShape">
                <a:avLst/>
              </a:prstTxWarp>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832558" y="2152098"/>
              <a:ext cx="844550" cy="85090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1677108" y="2152098"/>
              <a:ext cx="420687" cy="8509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2097795" y="2152098"/>
              <a:ext cx="284162" cy="8509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6620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11" name="标题 3"/>
          <p:cNvSpPr>
            <a:spLocks noGrp="1"/>
          </p:cNvSpPr>
          <p:nvPr>
            <p:ph type="title"/>
          </p:nvPr>
        </p:nvSpPr>
        <p:spPr>
          <a:xfrm>
            <a:off x="971600" y="639454"/>
            <a:ext cx="3384377" cy="457200"/>
          </a:xfrm>
        </p:spPr>
        <p:txBody>
          <a:bodyPr/>
          <a:lstStyle/>
          <a:p>
            <a:pPr algn="l"/>
            <a:r>
              <a:rPr lang="zh-CN" altLang="en-US" dirty="0" smtClean="0"/>
              <a:t>本地镜像管理</a:t>
            </a:r>
            <a:endParaRPr lang="zh-CN" altLang="en-US" dirty="0"/>
          </a:p>
        </p:txBody>
      </p:sp>
      <p:sp>
        <p:nvSpPr>
          <p:cNvPr id="12" name="TextBox 11"/>
          <p:cNvSpPr txBox="1"/>
          <p:nvPr/>
        </p:nvSpPr>
        <p:spPr>
          <a:xfrm>
            <a:off x="597428" y="1203598"/>
            <a:ext cx="7632848" cy="1600438"/>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镜像导出</a:t>
            </a:r>
            <a:endParaRPr lang="en-US" altLang="zh-CN" sz="1400" dirty="0" smtClean="0"/>
          </a:p>
          <a:p>
            <a:r>
              <a:rPr lang="en-US" altLang="zh-CN" sz="1400" dirty="0"/>
              <a:t>Usage:  </a:t>
            </a:r>
            <a:r>
              <a:rPr lang="en-US" altLang="zh-CN" sz="1400" dirty="0" err="1"/>
              <a:t>docker</a:t>
            </a:r>
            <a:r>
              <a:rPr lang="en-US" altLang="zh-CN" sz="1400" dirty="0"/>
              <a:t> save [OPTIONS] IMAGE [IMAGE</a:t>
            </a:r>
            <a:r>
              <a:rPr lang="en-US" altLang="zh-CN" sz="1400" dirty="0" smtClean="0"/>
              <a:t>...] &gt; </a:t>
            </a:r>
            <a:r>
              <a:rPr lang="en-US" altLang="zh-CN" sz="1400" dirty="0"/>
              <a:t>archive </a:t>
            </a:r>
          </a:p>
          <a:p>
            <a:endParaRPr lang="en-US" altLang="zh-CN" sz="1400" dirty="0"/>
          </a:p>
          <a:p>
            <a:r>
              <a:rPr lang="en-US" altLang="zh-CN" sz="1400" dirty="0"/>
              <a:t>Save one or more images to a tar archive (streamed to STDOUT by default</a:t>
            </a:r>
            <a:r>
              <a:rPr lang="en-US" altLang="zh-CN" sz="1400" dirty="0" smtClean="0"/>
              <a:t>)</a:t>
            </a:r>
          </a:p>
          <a:p>
            <a:endParaRPr lang="en-US" altLang="zh-CN" sz="1400" dirty="0" smtClean="0"/>
          </a:p>
          <a:p>
            <a:r>
              <a:rPr lang="zh-CN" altLang="en-US" sz="1400" dirty="0" smtClean="0"/>
              <a:t>例：</a:t>
            </a:r>
            <a:r>
              <a:rPr lang="en-US" altLang="zh-CN" sz="1400" dirty="0"/>
              <a:t> </a:t>
            </a:r>
            <a:r>
              <a:rPr lang="en-US" altLang="zh-CN" sz="1400" dirty="0" err="1"/>
              <a:t>docker</a:t>
            </a:r>
            <a:r>
              <a:rPr lang="en-US" altLang="zh-CN" sz="1400" dirty="0"/>
              <a:t> save 10.153.49.247:5000/</a:t>
            </a:r>
            <a:r>
              <a:rPr lang="en-US" altLang="zh-CN" sz="1400" dirty="0" err="1"/>
              <a:t>alpine:jre</a:t>
            </a:r>
            <a:r>
              <a:rPr lang="en-US" altLang="zh-CN" sz="1400" dirty="0"/>
              <a:t> </a:t>
            </a:r>
            <a:r>
              <a:rPr lang="en-US" altLang="zh-CN" sz="1400" dirty="0" smtClean="0"/>
              <a:t>&gt; jre.tar</a:t>
            </a:r>
          </a:p>
          <a:p>
            <a:r>
              <a:rPr lang="en-US" altLang="zh-CN" sz="1400" dirty="0"/>
              <a:t> </a:t>
            </a:r>
            <a:r>
              <a:rPr lang="en-US" altLang="zh-CN" sz="1400" dirty="0" smtClean="0"/>
              <a:t>       </a:t>
            </a:r>
            <a:r>
              <a:rPr lang="en-US" altLang="zh-CN" sz="1400" dirty="0" err="1" smtClean="0"/>
              <a:t>docker</a:t>
            </a:r>
            <a:r>
              <a:rPr lang="en-US" altLang="zh-CN" sz="1400" dirty="0" smtClean="0"/>
              <a:t> save 10.153.49.247:5000/</a:t>
            </a:r>
            <a:r>
              <a:rPr lang="en-US" altLang="zh-CN" sz="1400" dirty="0" err="1" smtClean="0"/>
              <a:t>alpine:jre</a:t>
            </a:r>
            <a:r>
              <a:rPr lang="en-US" altLang="zh-CN" sz="1400" dirty="0" smtClean="0"/>
              <a:t> 10.153.49.247:5000/</a:t>
            </a:r>
            <a:r>
              <a:rPr lang="en-US" altLang="zh-CN" sz="1400" dirty="0" err="1" smtClean="0"/>
              <a:t>alpine:service</a:t>
            </a:r>
            <a:r>
              <a:rPr lang="en-US" altLang="zh-CN" sz="1400" dirty="0" smtClean="0"/>
              <a:t> &gt; jre.tar</a:t>
            </a:r>
            <a:endParaRPr lang="en-US" altLang="zh-CN" sz="1400" dirty="0"/>
          </a:p>
        </p:txBody>
      </p:sp>
      <p:sp>
        <p:nvSpPr>
          <p:cNvPr id="13" name="TextBox 12"/>
          <p:cNvSpPr txBox="1"/>
          <p:nvPr/>
        </p:nvSpPr>
        <p:spPr>
          <a:xfrm>
            <a:off x="597428" y="3363838"/>
            <a:ext cx="7632848" cy="1384995"/>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镜像导入</a:t>
            </a:r>
          </a:p>
          <a:p>
            <a:r>
              <a:rPr lang="en-US" altLang="zh-CN" sz="1400" dirty="0"/>
              <a:t>Usage:  </a:t>
            </a:r>
            <a:r>
              <a:rPr lang="en-US" altLang="zh-CN" sz="1400" dirty="0" err="1"/>
              <a:t>docker</a:t>
            </a:r>
            <a:r>
              <a:rPr lang="en-US" altLang="zh-CN" sz="1400" dirty="0"/>
              <a:t> load [OPTIONS</a:t>
            </a:r>
            <a:r>
              <a:rPr lang="en-US" altLang="zh-CN" sz="1400" dirty="0" smtClean="0"/>
              <a:t>] &lt; </a:t>
            </a:r>
            <a:r>
              <a:rPr lang="en-US" altLang="zh-CN" sz="1400" dirty="0"/>
              <a:t>archive </a:t>
            </a:r>
          </a:p>
          <a:p>
            <a:endParaRPr lang="en-US" altLang="zh-CN" sz="1400" dirty="0"/>
          </a:p>
          <a:p>
            <a:r>
              <a:rPr lang="en-US" altLang="zh-CN" sz="1400" dirty="0"/>
              <a:t>Load an image from a tar archive or </a:t>
            </a:r>
            <a:r>
              <a:rPr lang="en-US" altLang="zh-CN" sz="1400" dirty="0" smtClean="0"/>
              <a:t>STDIN</a:t>
            </a:r>
          </a:p>
          <a:p>
            <a:endParaRPr lang="en-US" altLang="zh-CN" sz="1400" dirty="0"/>
          </a:p>
          <a:p>
            <a:r>
              <a:rPr lang="zh-CN" altLang="en-US" sz="1400" dirty="0" smtClean="0"/>
              <a:t>例：</a:t>
            </a:r>
            <a:r>
              <a:rPr lang="en-US" altLang="zh-CN" sz="1400" dirty="0"/>
              <a:t> </a:t>
            </a:r>
            <a:r>
              <a:rPr lang="en-US" altLang="zh-CN" sz="1400" dirty="0" err="1"/>
              <a:t>docker</a:t>
            </a:r>
            <a:r>
              <a:rPr lang="en-US" altLang="zh-CN" sz="1400" dirty="0"/>
              <a:t> </a:t>
            </a:r>
            <a:r>
              <a:rPr lang="en-US" altLang="zh-CN" sz="1400" dirty="0" smtClean="0"/>
              <a:t>load &lt; </a:t>
            </a:r>
            <a:r>
              <a:rPr lang="en-US" altLang="zh-CN" sz="1400" dirty="0"/>
              <a:t>jre.tar</a:t>
            </a:r>
          </a:p>
        </p:txBody>
      </p:sp>
    </p:spTree>
    <p:extLst>
      <p:ext uri="{BB962C8B-B14F-4D97-AF65-F5344CB8AC3E}">
        <p14:creationId xmlns:p14="http://schemas.microsoft.com/office/powerpoint/2010/main" val="22415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11" name="标题 3"/>
          <p:cNvSpPr>
            <a:spLocks noGrp="1"/>
          </p:cNvSpPr>
          <p:nvPr>
            <p:ph type="title"/>
          </p:nvPr>
        </p:nvSpPr>
        <p:spPr>
          <a:xfrm>
            <a:off x="971600" y="639454"/>
            <a:ext cx="3384377" cy="457200"/>
          </a:xfrm>
        </p:spPr>
        <p:txBody>
          <a:bodyPr/>
          <a:lstStyle/>
          <a:p>
            <a:pPr algn="l"/>
            <a:r>
              <a:rPr lang="zh-CN" altLang="en-US" dirty="0" smtClean="0"/>
              <a:t>本地镜像管理</a:t>
            </a:r>
            <a:endParaRPr lang="zh-CN" altLang="en-US" dirty="0"/>
          </a:p>
        </p:txBody>
      </p:sp>
      <p:sp>
        <p:nvSpPr>
          <p:cNvPr id="12" name="TextBox 11"/>
          <p:cNvSpPr txBox="1"/>
          <p:nvPr/>
        </p:nvSpPr>
        <p:spPr>
          <a:xfrm>
            <a:off x="597428" y="1203598"/>
            <a:ext cx="7632848" cy="2246769"/>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镜像</a:t>
            </a:r>
            <a:r>
              <a:rPr lang="zh-CN" altLang="en-US" sz="1400" dirty="0"/>
              <a:t>制作</a:t>
            </a:r>
            <a:endParaRPr lang="en-US" altLang="zh-CN" sz="1400" dirty="0" smtClean="0"/>
          </a:p>
          <a:p>
            <a:r>
              <a:rPr lang="en-US" altLang="zh-CN" sz="1400" dirty="0"/>
              <a:t>Usage:  </a:t>
            </a:r>
            <a:r>
              <a:rPr lang="en-US" altLang="zh-CN" sz="1400" dirty="0" err="1"/>
              <a:t>docker</a:t>
            </a:r>
            <a:r>
              <a:rPr lang="en-US" altLang="zh-CN" sz="1400" dirty="0"/>
              <a:t> build [OPTIONS] PATH | URL | -</a:t>
            </a:r>
          </a:p>
          <a:p>
            <a:endParaRPr lang="en-US" altLang="zh-CN" sz="1400" dirty="0"/>
          </a:p>
          <a:p>
            <a:r>
              <a:rPr lang="en-US" altLang="zh-CN" sz="1400" dirty="0"/>
              <a:t>Build an image from a </a:t>
            </a:r>
            <a:r>
              <a:rPr lang="en-US" altLang="zh-CN" sz="1400" dirty="0" err="1"/>
              <a:t>Dockerfile</a:t>
            </a:r>
            <a:endParaRPr lang="en-US" altLang="zh-CN" sz="1400" dirty="0"/>
          </a:p>
          <a:p>
            <a:endParaRPr lang="en-US" altLang="zh-CN" sz="1400" dirty="0"/>
          </a:p>
          <a:p>
            <a:r>
              <a:rPr lang="en-US" altLang="zh-CN" sz="1400" dirty="0"/>
              <a:t>Options:</a:t>
            </a:r>
          </a:p>
          <a:p>
            <a:r>
              <a:rPr lang="en-US" altLang="zh-CN" sz="1400" dirty="0" smtClean="0"/>
              <a:t>  -</a:t>
            </a:r>
            <a:r>
              <a:rPr lang="en-US" altLang="zh-CN" sz="1400" dirty="0"/>
              <a:t>f, --file string             Name of the </a:t>
            </a:r>
            <a:r>
              <a:rPr lang="en-US" altLang="zh-CN" sz="1400" dirty="0" err="1"/>
              <a:t>Dockerfile</a:t>
            </a:r>
            <a:r>
              <a:rPr lang="en-US" altLang="zh-CN" sz="1400" dirty="0"/>
              <a:t> (Default is 'PATH/</a:t>
            </a:r>
            <a:r>
              <a:rPr lang="en-US" altLang="zh-CN" sz="1400" dirty="0" err="1"/>
              <a:t>Dockerfile</a:t>
            </a:r>
            <a:r>
              <a:rPr lang="en-US" altLang="zh-CN" sz="1400" dirty="0"/>
              <a:t>')</a:t>
            </a:r>
          </a:p>
          <a:p>
            <a:r>
              <a:rPr lang="en-US" altLang="zh-CN" sz="1400" dirty="0" smtClean="0"/>
              <a:t>  -</a:t>
            </a:r>
            <a:r>
              <a:rPr lang="en-US" altLang="zh-CN" sz="1400" dirty="0"/>
              <a:t>t, --tag value               Name and optionally a tag in the '</a:t>
            </a:r>
            <a:r>
              <a:rPr lang="en-US" altLang="zh-CN" sz="1400" dirty="0" err="1"/>
              <a:t>name:tag</a:t>
            </a:r>
            <a:r>
              <a:rPr lang="en-US" altLang="zh-CN" sz="1400" dirty="0"/>
              <a:t>' format (default </a:t>
            </a:r>
            <a:r>
              <a:rPr lang="en-US" altLang="zh-CN" sz="1400" dirty="0" smtClean="0"/>
              <a:t>[])</a:t>
            </a:r>
          </a:p>
          <a:p>
            <a:endParaRPr lang="en-US" altLang="zh-CN" sz="1400" dirty="0"/>
          </a:p>
          <a:p>
            <a:r>
              <a:rPr lang="zh-CN" altLang="en-US" sz="1400" dirty="0" smtClean="0"/>
              <a:t>例： </a:t>
            </a:r>
            <a:r>
              <a:rPr lang="de-DE" altLang="zh-CN" sz="1400" dirty="0"/>
              <a:t>docker build -t </a:t>
            </a:r>
            <a:r>
              <a:rPr lang="en-US" altLang="zh-CN" sz="1400" dirty="0" smtClean="0"/>
              <a:t>10.153.49.185:5000/</a:t>
            </a:r>
            <a:r>
              <a:rPr lang="en-US" altLang="zh-CN" sz="1400" dirty="0" err="1" smtClean="0"/>
              <a:t>weixin:test</a:t>
            </a:r>
            <a:r>
              <a:rPr lang="de-DE" altLang="zh-CN" sz="1400" dirty="0" smtClean="0"/>
              <a:t> –f  weixin</a:t>
            </a:r>
            <a:r>
              <a:rPr lang="de-DE" altLang="zh-CN" sz="1400" dirty="0"/>
              <a:t>/</a:t>
            </a:r>
            <a:endParaRPr lang="en-US" altLang="zh-CN" sz="1400" dirty="0"/>
          </a:p>
        </p:txBody>
      </p:sp>
    </p:spTree>
    <p:extLst>
      <p:ext uri="{BB962C8B-B14F-4D97-AF65-F5344CB8AC3E}">
        <p14:creationId xmlns:p14="http://schemas.microsoft.com/office/powerpoint/2010/main" val="408144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11" name="标题 3"/>
          <p:cNvSpPr>
            <a:spLocks noGrp="1"/>
          </p:cNvSpPr>
          <p:nvPr>
            <p:ph type="title"/>
          </p:nvPr>
        </p:nvSpPr>
        <p:spPr>
          <a:xfrm>
            <a:off x="971600" y="639454"/>
            <a:ext cx="3384377" cy="457200"/>
          </a:xfrm>
        </p:spPr>
        <p:txBody>
          <a:bodyPr/>
          <a:lstStyle/>
          <a:p>
            <a:pPr algn="l"/>
            <a:r>
              <a:rPr lang="zh-CN" altLang="en-US" dirty="0"/>
              <a:t>容器</a:t>
            </a:r>
            <a:r>
              <a:rPr lang="zh-CN" altLang="en-US" dirty="0" smtClean="0"/>
              <a:t>操作</a:t>
            </a:r>
            <a:endParaRPr lang="zh-CN" altLang="en-US" dirty="0"/>
          </a:p>
        </p:txBody>
      </p:sp>
      <p:sp>
        <p:nvSpPr>
          <p:cNvPr id="12" name="TextBox 11"/>
          <p:cNvSpPr txBox="1"/>
          <p:nvPr/>
        </p:nvSpPr>
        <p:spPr>
          <a:xfrm>
            <a:off x="597428" y="1203598"/>
            <a:ext cx="7632848" cy="1815882"/>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查看容器</a:t>
            </a:r>
            <a:endParaRPr lang="en-US" altLang="zh-CN" sz="1400" dirty="0" smtClean="0"/>
          </a:p>
          <a:p>
            <a:r>
              <a:rPr lang="en-US" altLang="zh-CN" sz="1400" dirty="0"/>
              <a:t>Usage:  </a:t>
            </a:r>
            <a:r>
              <a:rPr lang="en-US" altLang="zh-CN" sz="1400" dirty="0" err="1"/>
              <a:t>docker</a:t>
            </a:r>
            <a:r>
              <a:rPr lang="en-US" altLang="zh-CN" sz="1400" dirty="0"/>
              <a:t> </a:t>
            </a:r>
            <a:r>
              <a:rPr lang="en-US" altLang="zh-CN" sz="1400" dirty="0" err="1"/>
              <a:t>ps</a:t>
            </a:r>
            <a:r>
              <a:rPr lang="en-US" altLang="zh-CN" sz="1400" dirty="0"/>
              <a:t> [OPTIONS]</a:t>
            </a:r>
          </a:p>
          <a:p>
            <a:endParaRPr lang="en-US" altLang="zh-CN" sz="1400" dirty="0"/>
          </a:p>
          <a:p>
            <a:r>
              <a:rPr lang="en-US" altLang="zh-CN" sz="1400" dirty="0"/>
              <a:t>List containers</a:t>
            </a:r>
          </a:p>
          <a:p>
            <a:endParaRPr lang="en-US" altLang="zh-CN" sz="1400" dirty="0"/>
          </a:p>
          <a:p>
            <a:r>
              <a:rPr lang="en-US" altLang="zh-CN" sz="1400" dirty="0"/>
              <a:t>Options:</a:t>
            </a:r>
          </a:p>
          <a:p>
            <a:r>
              <a:rPr lang="en-US" altLang="zh-CN" sz="1400" dirty="0"/>
              <a:t>  -a, --all             Show all containers (default shows just running)</a:t>
            </a:r>
          </a:p>
          <a:p>
            <a:r>
              <a:rPr lang="en-US" altLang="zh-CN" sz="1400" dirty="0" smtClean="0"/>
              <a:t>  -</a:t>
            </a:r>
            <a:r>
              <a:rPr lang="en-US" altLang="zh-CN" sz="1400" dirty="0"/>
              <a:t>q, --quiet           Only display numeric </a:t>
            </a:r>
            <a:r>
              <a:rPr lang="en-US" altLang="zh-CN" sz="1400" dirty="0" smtClean="0"/>
              <a:t>IDs</a:t>
            </a:r>
            <a:endParaRPr lang="en-US" altLang="zh-CN" sz="1400" dirty="0"/>
          </a:p>
        </p:txBody>
      </p:sp>
      <p:sp>
        <p:nvSpPr>
          <p:cNvPr id="9" name="TextBox 8"/>
          <p:cNvSpPr txBox="1"/>
          <p:nvPr/>
        </p:nvSpPr>
        <p:spPr>
          <a:xfrm>
            <a:off x="597428" y="3435846"/>
            <a:ext cx="7632848" cy="954107"/>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a:t>连接到正在运行中的</a:t>
            </a:r>
            <a:r>
              <a:rPr lang="en-US" altLang="zh-CN" sz="1400" dirty="0" smtClean="0"/>
              <a:t>container</a:t>
            </a:r>
          </a:p>
          <a:p>
            <a:r>
              <a:rPr lang="en-US" altLang="zh-CN" sz="1400" dirty="0"/>
              <a:t>Usage:  </a:t>
            </a:r>
            <a:r>
              <a:rPr lang="en-US" altLang="zh-CN" sz="1400" dirty="0" err="1"/>
              <a:t>docker</a:t>
            </a:r>
            <a:r>
              <a:rPr lang="en-US" altLang="zh-CN" sz="1400" dirty="0"/>
              <a:t> attach [OPTIONS] CONTAINER</a:t>
            </a:r>
          </a:p>
          <a:p>
            <a:endParaRPr lang="en-US" altLang="zh-CN" sz="1400" dirty="0"/>
          </a:p>
          <a:p>
            <a:r>
              <a:rPr lang="en-US" altLang="zh-CN" sz="1400" dirty="0"/>
              <a:t>Attach to a running container</a:t>
            </a:r>
          </a:p>
        </p:txBody>
      </p:sp>
    </p:spTree>
    <p:extLst>
      <p:ext uri="{BB962C8B-B14F-4D97-AF65-F5344CB8AC3E}">
        <p14:creationId xmlns:p14="http://schemas.microsoft.com/office/powerpoint/2010/main" val="20716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11" name="标题 3"/>
          <p:cNvSpPr>
            <a:spLocks noGrp="1"/>
          </p:cNvSpPr>
          <p:nvPr>
            <p:ph type="title"/>
          </p:nvPr>
        </p:nvSpPr>
        <p:spPr>
          <a:xfrm>
            <a:off x="971600" y="639454"/>
            <a:ext cx="3384377" cy="457200"/>
          </a:xfrm>
        </p:spPr>
        <p:txBody>
          <a:bodyPr/>
          <a:lstStyle/>
          <a:p>
            <a:pPr algn="l"/>
            <a:r>
              <a:rPr lang="zh-CN" altLang="en-US" dirty="0"/>
              <a:t>容器生命周期管理</a:t>
            </a:r>
          </a:p>
        </p:txBody>
      </p:sp>
      <p:sp>
        <p:nvSpPr>
          <p:cNvPr id="12" name="TextBox 11"/>
          <p:cNvSpPr txBox="1"/>
          <p:nvPr/>
        </p:nvSpPr>
        <p:spPr>
          <a:xfrm>
            <a:off x="597428" y="1203598"/>
            <a:ext cx="7632848" cy="3108543"/>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创建容器</a:t>
            </a:r>
            <a:endParaRPr lang="en-US" altLang="zh-CN" sz="1400" dirty="0" smtClean="0"/>
          </a:p>
          <a:p>
            <a:r>
              <a:rPr lang="en-US" altLang="zh-CN" sz="1400" dirty="0"/>
              <a:t>Usage:  </a:t>
            </a:r>
            <a:r>
              <a:rPr lang="en-US" altLang="zh-CN" sz="1400" dirty="0" err="1"/>
              <a:t>docker</a:t>
            </a:r>
            <a:r>
              <a:rPr lang="en-US" altLang="zh-CN" sz="1400" dirty="0"/>
              <a:t> run [OPTIONS] IMAGE [COMMAND] [ARG...]</a:t>
            </a:r>
          </a:p>
          <a:p>
            <a:endParaRPr lang="en-US" altLang="zh-CN" sz="1400" dirty="0"/>
          </a:p>
          <a:p>
            <a:r>
              <a:rPr lang="en-US" altLang="zh-CN" sz="1400" dirty="0"/>
              <a:t>Run a command in a new container</a:t>
            </a:r>
          </a:p>
          <a:p>
            <a:endParaRPr lang="en-US" altLang="zh-CN" sz="1400" dirty="0"/>
          </a:p>
          <a:p>
            <a:r>
              <a:rPr lang="en-US" altLang="zh-CN" sz="1400" dirty="0"/>
              <a:t>Options</a:t>
            </a:r>
            <a:r>
              <a:rPr lang="en-US" altLang="zh-CN" sz="1400" dirty="0" smtClean="0"/>
              <a:t>:</a:t>
            </a:r>
          </a:p>
          <a:p>
            <a:r>
              <a:rPr lang="en-US" altLang="zh-CN" sz="1400" dirty="0" smtClean="0"/>
              <a:t> -</a:t>
            </a:r>
            <a:r>
              <a:rPr lang="en-US" altLang="zh-CN" sz="1400" dirty="0"/>
              <a:t>d, --detach                      Run container in background and print container ID</a:t>
            </a:r>
          </a:p>
          <a:p>
            <a:r>
              <a:rPr lang="en-US" altLang="zh-CN" sz="1400" dirty="0" smtClean="0"/>
              <a:t> -</a:t>
            </a:r>
            <a:r>
              <a:rPr lang="en-US" altLang="zh-CN" sz="1400" dirty="0"/>
              <a:t>e, --</a:t>
            </a:r>
            <a:r>
              <a:rPr lang="en-US" altLang="zh-CN" sz="1400" dirty="0" err="1"/>
              <a:t>env</a:t>
            </a:r>
            <a:r>
              <a:rPr lang="en-US" altLang="zh-CN" sz="1400" dirty="0"/>
              <a:t> value                   Set environment variables (default [])</a:t>
            </a:r>
          </a:p>
          <a:p>
            <a:r>
              <a:rPr lang="en-US" altLang="zh-CN" sz="1400" dirty="0" smtClean="0"/>
              <a:t> -</a:t>
            </a:r>
            <a:r>
              <a:rPr lang="en-US" altLang="zh-CN" sz="1400" dirty="0" err="1"/>
              <a:t>i</a:t>
            </a:r>
            <a:r>
              <a:rPr lang="en-US" altLang="zh-CN" sz="1400" dirty="0"/>
              <a:t>, --interactive                 Keep STDIN open even if not attached</a:t>
            </a:r>
          </a:p>
          <a:p>
            <a:r>
              <a:rPr lang="en-US" altLang="zh-CN" sz="1400" dirty="0" smtClean="0"/>
              <a:t> -</a:t>
            </a:r>
            <a:r>
              <a:rPr lang="en-US" altLang="zh-CN" sz="1400" dirty="0"/>
              <a:t>p, --publish value               Publish a container's port(s) to the host (default [])</a:t>
            </a:r>
          </a:p>
          <a:p>
            <a:r>
              <a:rPr lang="en-US" altLang="zh-CN" sz="1400" dirty="0" smtClean="0"/>
              <a:t> -</a:t>
            </a:r>
            <a:r>
              <a:rPr lang="en-US" altLang="zh-CN" sz="1400" dirty="0"/>
              <a:t>v, --volume value                Bind mount a volume (default [])</a:t>
            </a:r>
          </a:p>
          <a:p>
            <a:r>
              <a:rPr lang="en-US" altLang="zh-CN" sz="1400" dirty="0"/>
              <a:t> -t, --</a:t>
            </a:r>
            <a:r>
              <a:rPr lang="en-US" altLang="zh-CN" sz="1400" dirty="0" err="1"/>
              <a:t>tty</a:t>
            </a:r>
            <a:r>
              <a:rPr lang="en-US" altLang="zh-CN" sz="1400" dirty="0"/>
              <a:t>                         Allocate a </a:t>
            </a:r>
            <a:r>
              <a:rPr lang="en-US" altLang="zh-CN" sz="1400" dirty="0" smtClean="0"/>
              <a:t>pseudo-TTY</a:t>
            </a:r>
          </a:p>
          <a:p>
            <a:endParaRPr lang="en-US" altLang="zh-CN" sz="1400" dirty="0" smtClean="0"/>
          </a:p>
          <a:p>
            <a:r>
              <a:rPr lang="en-US" altLang="zh-CN" sz="1400" dirty="0"/>
              <a:t> </a:t>
            </a:r>
            <a:r>
              <a:rPr lang="zh-CN" altLang="en-US" sz="1400" dirty="0" smtClean="0"/>
              <a:t>例：</a:t>
            </a:r>
            <a:r>
              <a:rPr lang="en-US" altLang="zh-CN" sz="1400" dirty="0" err="1" smtClean="0"/>
              <a:t>docker</a:t>
            </a:r>
            <a:r>
              <a:rPr lang="en-US" altLang="zh-CN" sz="1400" dirty="0" smtClean="0"/>
              <a:t> run –it –p 80:8080 –v /home/</a:t>
            </a:r>
            <a:r>
              <a:rPr lang="en-US" altLang="zh-CN" sz="1400" dirty="0" err="1" smtClean="0"/>
              <a:t>wyd</a:t>
            </a:r>
            <a:r>
              <a:rPr lang="en-US" altLang="zh-CN" sz="1400" dirty="0"/>
              <a:t>:/root/ </a:t>
            </a:r>
            <a:r>
              <a:rPr lang="en-US" altLang="zh-CN" sz="1400" dirty="0" smtClean="0"/>
              <a:t>h3crd-wlan1.chinacloudapp.cn:5000/portal</a:t>
            </a:r>
          </a:p>
        </p:txBody>
      </p:sp>
    </p:spTree>
    <p:extLst>
      <p:ext uri="{BB962C8B-B14F-4D97-AF65-F5344CB8AC3E}">
        <p14:creationId xmlns:p14="http://schemas.microsoft.com/office/powerpoint/2010/main" val="46739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7" name="标题 3"/>
          <p:cNvSpPr>
            <a:spLocks noGrp="1"/>
          </p:cNvSpPr>
          <p:nvPr>
            <p:ph type="title"/>
          </p:nvPr>
        </p:nvSpPr>
        <p:spPr>
          <a:xfrm>
            <a:off x="971600" y="639454"/>
            <a:ext cx="3384377" cy="457200"/>
          </a:xfrm>
        </p:spPr>
        <p:txBody>
          <a:bodyPr/>
          <a:lstStyle/>
          <a:p>
            <a:pPr algn="l"/>
            <a:r>
              <a:rPr lang="zh-CN" altLang="en-US" dirty="0"/>
              <a:t>容器生命周期管理</a:t>
            </a:r>
          </a:p>
        </p:txBody>
      </p:sp>
      <p:sp>
        <p:nvSpPr>
          <p:cNvPr id="9" name="TextBox 11"/>
          <p:cNvSpPr txBox="1"/>
          <p:nvPr/>
        </p:nvSpPr>
        <p:spPr>
          <a:xfrm>
            <a:off x="597428" y="1203598"/>
            <a:ext cx="7632848" cy="2277547"/>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创建容器扩展</a:t>
            </a:r>
            <a:endParaRPr lang="en-US" altLang="zh-CN" sz="1400" dirty="0" smtClean="0"/>
          </a:p>
          <a:p>
            <a:r>
              <a:rPr lang="en-US" altLang="zh-CN" sz="1600" dirty="0" err="1"/>
              <a:t>docker</a:t>
            </a:r>
            <a:r>
              <a:rPr lang="en-US" altLang="zh-CN" sz="1600" dirty="0"/>
              <a:t> run --privileged -</a:t>
            </a:r>
            <a:r>
              <a:rPr lang="en-US" altLang="zh-CN" sz="1600" dirty="0" err="1"/>
              <a:t>dit</a:t>
            </a:r>
            <a:r>
              <a:rPr lang="en-US" altLang="zh-CN" sz="1600" dirty="0"/>
              <a:t> -p 8090:80 --name="</a:t>
            </a:r>
            <a:r>
              <a:rPr lang="en-US" altLang="zh-CN" sz="1600" dirty="0" err="1"/>
              <a:t>container_name</a:t>
            </a:r>
            <a:r>
              <a:rPr lang="en-US" altLang="zh-CN" sz="1600" dirty="0"/>
              <a:t>" </a:t>
            </a:r>
            <a:r>
              <a:rPr lang="en-US" altLang="zh-CN" sz="1600" dirty="0" err="1"/>
              <a:t>240a29c85657</a:t>
            </a:r>
            <a:r>
              <a:rPr lang="en-US" altLang="zh-CN" sz="1600" dirty="0"/>
              <a:t> /</a:t>
            </a:r>
            <a:r>
              <a:rPr lang="en-US" altLang="zh-CN" sz="1600" dirty="0" err="1"/>
              <a:t>usr</a:t>
            </a:r>
            <a:r>
              <a:rPr lang="en-US" altLang="zh-CN" sz="1600" dirty="0"/>
              <a:t>/</a:t>
            </a:r>
            <a:r>
              <a:rPr lang="en-US" altLang="zh-CN" sz="1600" dirty="0" err="1"/>
              <a:t>sbin</a:t>
            </a:r>
            <a:r>
              <a:rPr lang="en-US" altLang="zh-CN" sz="1600" dirty="0"/>
              <a:t>/</a:t>
            </a:r>
            <a:r>
              <a:rPr lang="en-US" altLang="zh-CN" sz="1600" dirty="0" err="1"/>
              <a:t>init</a:t>
            </a:r>
            <a:endParaRPr lang="en-US" altLang="zh-CN" sz="1600" dirty="0"/>
          </a:p>
          <a:p>
            <a:r>
              <a:rPr lang="en-US" altLang="zh-CN" sz="1600" dirty="0"/>
              <a:t>    --privileged</a:t>
            </a:r>
            <a:r>
              <a:rPr lang="zh-CN" altLang="en-US" sz="1600" dirty="0"/>
              <a:t>：为此容器授予扩展权限</a:t>
            </a:r>
          </a:p>
          <a:p>
            <a:r>
              <a:rPr lang="zh-CN" altLang="en-US" sz="1600" dirty="0"/>
              <a:t>    </a:t>
            </a:r>
            <a:r>
              <a:rPr lang="en-US" altLang="zh-CN" sz="1600" dirty="0"/>
              <a:t>-</a:t>
            </a:r>
            <a:r>
              <a:rPr lang="en-US" altLang="zh-CN" sz="1600" dirty="0" err="1"/>
              <a:t>dit</a:t>
            </a:r>
            <a:r>
              <a:rPr lang="zh-CN" altLang="en-US" sz="1600" dirty="0"/>
              <a:t>：</a:t>
            </a:r>
            <a:r>
              <a:rPr lang="en-US" altLang="zh-CN" sz="1600" dirty="0"/>
              <a:t>d:</a:t>
            </a:r>
            <a:r>
              <a:rPr lang="zh-CN" altLang="en-US" sz="1600" dirty="0"/>
              <a:t>后台，</a:t>
            </a:r>
            <a:r>
              <a:rPr lang="en-US" altLang="zh-CN" sz="1600" dirty="0"/>
              <a:t>it</a:t>
            </a:r>
            <a:r>
              <a:rPr lang="zh-CN" altLang="en-US" sz="1600" dirty="0"/>
              <a:t>：以交互模式运行容器，为容器重新分配一个伪输入终端</a:t>
            </a:r>
          </a:p>
          <a:p>
            <a:r>
              <a:rPr lang="zh-CN" altLang="en-US" sz="1600" dirty="0"/>
              <a:t>    </a:t>
            </a:r>
            <a:r>
              <a:rPr lang="en-US" altLang="zh-CN" sz="1600" dirty="0"/>
              <a:t>-p</a:t>
            </a:r>
            <a:r>
              <a:rPr lang="zh-CN" altLang="en-US" sz="1600" dirty="0"/>
              <a:t>：端口映射</a:t>
            </a:r>
          </a:p>
          <a:p>
            <a:r>
              <a:rPr lang="zh-CN" altLang="en-US" sz="1600" dirty="0"/>
              <a:t>    </a:t>
            </a:r>
            <a:r>
              <a:rPr lang="en-US" altLang="zh-CN" sz="1600" dirty="0"/>
              <a:t>--name</a:t>
            </a:r>
            <a:r>
              <a:rPr lang="zh-CN" altLang="en-US" sz="1600" dirty="0"/>
              <a:t>： 容器名称</a:t>
            </a:r>
          </a:p>
          <a:p>
            <a:r>
              <a:rPr lang="zh-CN" altLang="en-US" sz="1600" dirty="0"/>
              <a:t>    </a:t>
            </a:r>
            <a:r>
              <a:rPr lang="en-US" altLang="zh-CN" sz="1600" dirty="0" err="1"/>
              <a:t>240a29c85657</a:t>
            </a:r>
            <a:r>
              <a:rPr lang="zh-CN" altLang="en-US" sz="1600" dirty="0"/>
              <a:t>： 镜像</a:t>
            </a:r>
            <a:r>
              <a:rPr lang="en-US" altLang="zh-CN" sz="1600" dirty="0"/>
              <a:t>id</a:t>
            </a:r>
          </a:p>
          <a:p>
            <a:r>
              <a:rPr lang="en-US" altLang="zh-CN" sz="1600" dirty="0"/>
              <a:t>    /</a:t>
            </a:r>
            <a:r>
              <a:rPr lang="en-US" altLang="zh-CN" sz="1600" dirty="0" err="1"/>
              <a:t>usr</a:t>
            </a:r>
            <a:r>
              <a:rPr lang="en-US" altLang="zh-CN" sz="1600" dirty="0"/>
              <a:t>/</a:t>
            </a:r>
            <a:r>
              <a:rPr lang="en-US" altLang="zh-CN" sz="1600" dirty="0" err="1"/>
              <a:t>sbin</a:t>
            </a:r>
            <a:r>
              <a:rPr lang="en-US" altLang="zh-CN" sz="1600" dirty="0"/>
              <a:t>/</a:t>
            </a:r>
            <a:r>
              <a:rPr lang="en-US" altLang="zh-CN" sz="1600" dirty="0" err="1"/>
              <a:t>init</a:t>
            </a:r>
            <a:r>
              <a:rPr lang="zh-CN" altLang="en-US" sz="1600" dirty="0"/>
              <a:t>：初始化</a:t>
            </a:r>
            <a:r>
              <a:rPr lang="zh-CN" altLang="en-US" sz="1600" dirty="0" smtClean="0"/>
              <a:t>服务（如果容器内部需要用到</a:t>
            </a:r>
            <a:r>
              <a:rPr lang="en-US" altLang="zh-CN" sz="1600" dirty="0" err="1" smtClean="0"/>
              <a:t>systemctl</a:t>
            </a:r>
            <a:r>
              <a:rPr lang="zh-CN" altLang="en-US" sz="1600" smtClean="0"/>
              <a:t>服务需要添加）</a:t>
            </a:r>
            <a:endParaRPr lang="en-US" altLang="zh-CN" sz="1600" dirty="0" smtClean="0"/>
          </a:p>
        </p:txBody>
      </p:sp>
    </p:spTree>
    <p:extLst>
      <p:ext uri="{BB962C8B-B14F-4D97-AF65-F5344CB8AC3E}">
        <p14:creationId xmlns:p14="http://schemas.microsoft.com/office/powerpoint/2010/main" val="366553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850507" cy="346249"/>
          </a:xfrm>
          <a:prstGeom prst="rect">
            <a:avLst/>
          </a:prstGeom>
        </p:spPr>
        <p:txBody>
          <a:bodyPr wrap="none" lIns="68580" tIns="34290" rIns="68580" bIns="34290">
            <a:spAutoFit/>
          </a:bodyPr>
          <a:lstStyle/>
          <a:p>
            <a:r>
              <a:rPr lang="en-US" altLang="zh-CN" b="1" dirty="0" smtClean="0"/>
              <a:t>Docker</a:t>
            </a:r>
            <a:r>
              <a:rPr lang="zh-CN" altLang="en-US" b="1" dirty="0" smtClean="0"/>
              <a:t>常用命令</a:t>
            </a:r>
            <a:endParaRPr lang="zh-CN" altLang="en-US" b="1" dirty="0"/>
          </a:p>
        </p:txBody>
      </p:sp>
      <p:sp>
        <p:nvSpPr>
          <p:cNvPr id="11" name="标题 3"/>
          <p:cNvSpPr>
            <a:spLocks noGrp="1"/>
          </p:cNvSpPr>
          <p:nvPr>
            <p:ph type="title"/>
          </p:nvPr>
        </p:nvSpPr>
        <p:spPr>
          <a:xfrm>
            <a:off x="971600" y="639454"/>
            <a:ext cx="3384377" cy="457200"/>
          </a:xfrm>
        </p:spPr>
        <p:txBody>
          <a:bodyPr/>
          <a:lstStyle/>
          <a:p>
            <a:pPr algn="l"/>
            <a:r>
              <a:rPr lang="zh-CN" altLang="en-US" dirty="0"/>
              <a:t>容器生命周期管理</a:t>
            </a:r>
          </a:p>
        </p:txBody>
      </p:sp>
      <p:sp>
        <p:nvSpPr>
          <p:cNvPr id="12" name="TextBox 11"/>
          <p:cNvSpPr txBox="1"/>
          <p:nvPr/>
        </p:nvSpPr>
        <p:spPr>
          <a:xfrm>
            <a:off x="597428" y="1203598"/>
            <a:ext cx="7632848" cy="1600438"/>
          </a:xfrm>
          <a:prstGeom prst="rect">
            <a:avLst/>
          </a:prstGeom>
          <a:solidFill>
            <a:schemeClr val="bg2">
              <a:lumMod val="20000"/>
              <a:lumOff val="80000"/>
            </a:schemeClr>
          </a:solidFill>
        </p:spPr>
        <p:txBody>
          <a:bodyPr wrap="square" rtlCol="0">
            <a:spAutoFit/>
          </a:bodyPr>
          <a:lstStyle/>
          <a:p>
            <a:pPr marL="285750" indent="-285750">
              <a:buFont typeface="Arial" panose="020B0604020202020204" pitchFamily="34" charset="0"/>
              <a:buChar char="•"/>
            </a:pPr>
            <a:r>
              <a:rPr lang="zh-CN" altLang="en-US" sz="1400" dirty="0" smtClean="0"/>
              <a:t>启动、停止、重启容器</a:t>
            </a:r>
            <a:endParaRPr lang="en-US" altLang="zh-CN" sz="1400" dirty="0" smtClean="0"/>
          </a:p>
          <a:p>
            <a:r>
              <a:rPr lang="en-US" altLang="zh-CN" sz="1400" dirty="0"/>
              <a:t>Usage:  </a:t>
            </a:r>
            <a:r>
              <a:rPr lang="en-US" altLang="zh-CN" sz="1400" dirty="0" err="1"/>
              <a:t>docker</a:t>
            </a:r>
            <a:r>
              <a:rPr lang="en-US" altLang="zh-CN" sz="1400" dirty="0"/>
              <a:t> </a:t>
            </a:r>
            <a:r>
              <a:rPr lang="en-US" altLang="zh-CN" sz="1400" dirty="0" smtClean="0"/>
              <a:t>start[|</a:t>
            </a:r>
            <a:r>
              <a:rPr lang="en-US" altLang="zh-CN" sz="1400" dirty="0" err="1" smtClean="0"/>
              <a:t>stop|restart</a:t>
            </a:r>
            <a:r>
              <a:rPr lang="en-US" altLang="zh-CN" sz="1400" dirty="0"/>
              <a:t>] CONTAINER</a:t>
            </a:r>
          </a:p>
          <a:p>
            <a:endParaRPr lang="en-US" altLang="zh-CN" sz="1400" dirty="0"/>
          </a:p>
          <a:p>
            <a:r>
              <a:rPr lang="en-US" altLang="zh-CN" sz="1400" dirty="0" smtClean="0"/>
              <a:t>Start </a:t>
            </a:r>
            <a:r>
              <a:rPr lang="zh-CN" altLang="en-US" sz="1400" dirty="0" smtClean="0"/>
              <a:t>、</a:t>
            </a:r>
            <a:r>
              <a:rPr lang="en-US" altLang="zh-CN" sz="1400" dirty="0" smtClean="0"/>
              <a:t>Stop</a:t>
            </a:r>
            <a:r>
              <a:rPr lang="zh-CN" altLang="en-US" sz="1400" dirty="0" smtClean="0"/>
              <a:t>、</a:t>
            </a:r>
            <a:r>
              <a:rPr lang="en-US" altLang="zh-CN" sz="1400" dirty="0"/>
              <a:t>R</a:t>
            </a:r>
            <a:r>
              <a:rPr lang="en-US" altLang="zh-CN" sz="1400" dirty="0" smtClean="0"/>
              <a:t>estart </a:t>
            </a:r>
            <a:r>
              <a:rPr lang="en-US" altLang="zh-CN" sz="1400" dirty="0"/>
              <a:t>one or more running containers</a:t>
            </a:r>
          </a:p>
          <a:p>
            <a:r>
              <a:rPr lang="zh-CN" altLang="en-US" sz="1400" dirty="0" smtClean="0"/>
              <a:t>例：</a:t>
            </a:r>
            <a:r>
              <a:rPr lang="en-US" altLang="zh-CN" sz="1400" dirty="0" err="1" smtClean="0"/>
              <a:t>docker</a:t>
            </a:r>
            <a:r>
              <a:rPr lang="en-US" altLang="zh-CN" sz="1400" dirty="0"/>
              <a:t> </a:t>
            </a:r>
            <a:r>
              <a:rPr lang="en-US" altLang="zh-CN" sz="1400" dirty="0" smtClean="0"/>
              <a:t>stop 1db1a007ad97</a:t>
            </a:r>
          </a:p>
          <a:p>
            <a:r>
              <a:rPr lang="en-US" altLang="zh-CN" sz="1400" dirty="0" smtClean="0"/>
              <a:t>       </a:t>
            </a:r>
            <a:r>
              <a:rPr lang="en-US" altLang="zh-CN" sz="1400" dirty="0" err="1" smtClean="0"/>
              <a:t>docker</a:t>
            </a:r>
            <a:r>
              <a:rPr lang="en-US" altLang="zh-CN" sz="1400" dirty="0" smtClean="0"/>
              <a:t> start 1db1a007ad97</a:t>
            </a:r>
          </a:p>
          <a:p>
            <a:r>
              <a:rPr lang="en-US" altLang="zh-CN" sz="1400" dirty="0"/>
              <a:t> </a:t>
            </a:r>
            <a:r>
              <a:rPr lang="en-US" altLang="zh-CN" sz="1400" dirty="0" smtClean="0"/>
              <a:t>      </a:t>
            </a:r>
            <a:r>
              <a:rPr lang="en-US" altLang="zh-CN" sz="1400" dirty="0" err="1" smtClean="0"/>
              <a:t>docker</a:t>
            </a:r>
            <a:r>
              <a:rPr lang="en-US" altLang="zh-CN" sz="1400" dirty="0" smtClean="0"/>
              <a:t> restart 1db1a007ad97</a:t>
            </a:r>
          </a:p>
        </p:txBody>
      </p:sp>
    </p:spTree>
    <p:extLst>
      <p:ext uri="{BB962C8B-B14F-4D97-AF65-F5344CB8AC3E}">
        <p14:creationId xmlns:p14="http://schemas.microsoft.com/office/powerpoint/2010/main" val="377020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554274" y="2084551"/>
            <a:ext cx="7589726" cy="703223"/>
            <a:chOff x="832558" y="2152098"/>
            <a:chExt cx="9183568" cy="850900"/>
          </a:xfrm>
        </p:grpSpPr>
        <p:sp>
          <p:nvSpPr>
            <p:cNvPr id="5" name="AutoShape 3"/>
            <p:cNvSpPr>
              <a:spLocks noChangeAspect="1" noChangeArrowheads="1" noTextEdit="1"/>
            </p:cNvSpPr>
            <p:nvPr/>
          </p:nvSpPr>
          <p:spPr bwMode="auto">
            <a:xfrm>
              <a:off x="835733" y="2155273"/>
              <a:ext cx="83137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5"/>
            <p:cNvSpPr>
              <a:spLocks noChangeArrowheads="1"/>
            </p:cNvSpPr>
            <p:nvPr/>
          </p:nvSpPr>
          <p:spPr bwMode="auto">
            <a:xfrm>
              <a:off x="2381958" y="2152098"/>
              <a:ext cx="7634168" cy="8509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24000" tIns="36000" rIns="91440" bIns="36000" numCol="1" anchor="ctr" anchorCtr="0" compatLnSpc="1">
              <a:prstTxWarp prst="textNoShape">
                <a:avLst/>
              </a:prstTxWarp>
            </a:bodyPr>
            <a:lstStyle/>
            <a:p>
              <a:r>
                <a:rPr lang="en-US" altLang="zh-CN" sz="2800" b="1" dirty="0" err="1" smtClean="0">
                  <a:solidFill>
                    <a:schemeClr val="tx1">
                      <a:lumMod val="75000"/>
                      <a:lumOff val="25000"/>
                    </a:schemeClr>
                  </a:solidFill>
                  <a:latin typeface="微软雅黑" panose="020B0503020204020204" pitchFamily="34" charset="-122"/>
                  <a:ea typeface="微软雅黑" panose="020B0503020204020204" pitchFamily="34" charset="-122"/>
                </a:rPr>
                <a:t>Dockerfile</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制作</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832558" y="2152098"/>
              <a:ext cx="844550" cy="85090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1677108" y="2152098"/>
              <a:ext cx="420687" cy="8509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2097795" y="2152098"/>
              <a:ext cx="284162" cy="8509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6307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719060" cy="346249"/>
          </a:xfrm>
          <a:prstGeom prst="rect">
            <a:avLst/>
          </a:prstGeom>
        </p:spPr>
        <p:txBody>
          <a:bodyPr wrap="none" lIns="68580" tIns="34290" rIns="68580" bIns="34290">
            <a:spAutoFit/>
          </a:bodyPr>
          <a:lstStyle/>
          <a:p>
            <a:r>
              <a:rPr lang="en-US" altLang="zh-CN" b="1" dirty="0" err="1" smtClean="0"/>
              <a:t>Dockerfile</a:t>
            </a:r>
            <a:r>
              <a:rPr lang="zh-CN" altLang="en-US" b="1" dirty="0" smtClean="0"/>
              <a:t>制作</a:t>
            </a:r>
            <a:endParaRPr lang="zh-CN" altLang="en-US" b="1" dirty="0"/>
          </a:p>
        </p:txBody>
      </p:sp>
      <p:sp>
        <p:nvSpPr>
          <p:cNvPr id="12" name="TextBox 11"/>
          <p:cNvSpPr txBox="1"/>
          <p:nvPr/>
        </p:nvSpPr>
        <p:spPr>
          <a:xfrm>
            <a:off x="318502" y="1059582"/>
            <a:ext cx="8079028" cy="3539430"/>
          </a:xfrm>
          <a:prstGeom prst="rect">
            <a:avLst/>
          </a:prstGeom>
          <a:solidFill>
            <a:schemeClr val="bg2">
              <a:lumMod val="20000"/>
              <a:lumOff val="80000"/>
            </a:schemeClr>
          </a:solidFill>
        </p:spPr>
        <p:txBody>
          <a:bodyPr wrap="square" rtlCol="0">
            <a:spAutoFit/>
          </a:bodyPr>
          <a:lstStyle/>
          <a:p>
            <a:r>
              <a:rPr lang="en-US" altLang="zh-CN" sz="1400" dirty="0"/>
              <a:t>FROM </a:t>
            </a:r>
            <a:r>
              <a:rPr lang="en-US" altLang="zh-CN" sz="1400" dirty="0" err="1"/>
              <a:t>alpine:vpn</a:t>
            </a:r>
            <a:endParaRPr lang="en-US" altLang="zh-CN" sz="1400" dirty="0"/>
          </a:p>
          <a:p>
            <a:endParaRPr lang="en-US" altLang="zh-CN" sz="1400" dirty="0"/>
          </a:p>
          <a:p>
            <a:r>
              <a:rPr lang="en-US" altLang="zh-CN" sz="1400" dirty="0"/>
              <a:t>MAINTAINER WFW1998</a:t>
            </a:r>
          </a:p>
          <a:p>
            <a:endParaRPr lang="en-US" altLang="zh-CN" sz="1400" dirty="0"/>
          </a:p>
          <a:p>
            <a:r>
              <a:rPr lang="en-US" altLang="zh-CN" sz="1400" dirty="0"/>
              <a:t>ADD </a:t>
            </a:r>
            <a:r>
              <a:rPr lang="en-US" altLang="zh-CN" sz="1400" dirty="0" err="1"/>
              <a:t>ITAC_Cloud</a:t>
            </a:r>
            <a:r>
              <a:rPr lang="en-US" altLang="zh-CN" sz="1400" dirty="0"/>
              <a:t> </a:t>
            </a:r>
            <a:r>
              <a:rPr lang="en-US" altLang="zh-CN" sz="1400" dirty="0" smtClean="0"/>
              <a:t>  /</a:t>
            </a:r>
            <a:r>
              <a:rPr lang="en-US" altLang="zh-CN" sz="1400" dirty="0"/>
              <a:t>opt/tomcat/</a:t>
            </a:r>
            <a:r>
              <a:rPr lang="en-US" altLang="zh-CN" sz="1400" dirty="0" err="1"/>
              <a:t>ITAC_Cloud</a:t>
            </a:r>
            <a:r>
              <a:rPr lang="en-US" altLang="zh-CN" sz="1400" dirty="0" smtClean="0"/>
              <a:t>/</a:t>
            </a:r>
          </a:p>
          <a:p>
            <a:endParaRPr lang="en-US" altLang="zh-CN" sz="1400" dirty="0"/>
          </a:p>
          <a:p>
            <a:r>
              <a:rPr lang="en-US" altLang="zh-CN" sz="1400" dirty="0"/>
              <a:t>RUN </a:t>
            </a:r>
            <a:r>
              <a:rPr lang="en-US" altLang="zh-CN" sz="1400" dirty="0" err="1"/>
              <a:t>sed</a:t>
            </a:r>
            <a:r>
              <a:rPr lang="en-US" altLang="zh-CN" sz="1400" dirty="0"/>
              <a:t> -</a:t>
            </a:r>
            <a:r>
              <a:rPr lang="en-US" altLang="zh-CN" sz="1400" dirty="0" err="1"/>
              <a:t>i</a:t>
            </a:r>
            <a:r>
              <a:rPr lang="en-US" altLang="zh-CN" sz="1400" dirty="0"/>
              <a:t> -e '/</a:t>
            </a:r>
            <a:r>
              <a:rPr lang="en-US" altLang="zh-CN" sz="1400" dirty="0" err="1"/>
              <a:t>unpackWARs</a:t>
            </a:r>
            <a:r>
              <a:rPr lang="en-US" altLang="zh-CN" sz="1400" dirty="0"/>
              <a:t>=/a &lt;Context path="" </a:t>
            </a:r>
            <a:r>
              <a:rPr lang="en-US" altLang="zh-CN" sz="1400" dirty="0" err="1"/>
              <a:t>docBase</a:t>
            </a:r>
            <a:r>
              <a:rPr lang="en-US" altLang="zh-CN" sz="1400" dirty="0"/>
              <a:t>="../</a:t>
            </a:r>
            <a:r>
              <a:rPr lang="en-US" altLang="zh-CN" sz="1400" dirty="0" err="1"/>
              <a:t>ITAC_Cloud</a:t>
            </a:r>
            <a:r>
              <a:rPr lang="en-US" altLang="zh-CN" sz="1400" dirty="0"/>
              <a:t>" reloadable="false" /&gt;' /opt/tomcat/</a:t>
            </a:r>
            <a:r>
              <a:rPr lang="en-US" altLang="zh-CN" sz="1400" dirty="0" err="1"/>
              <a:t>conf</a:t>
            </a:r>
            <a:r>
              <a:rPr lang="en-US" altLang="zh-CN" sz="1400" dirty="0"/>
              <a:t>/server.xml</a:t>
            </a:r>
          </a:p>
          <a:p>
            <a:endParaRPr lang="en-US" altLang="zh-CN" sz="1400" dirty="0"/>
          </a:p>
          <a:p>
            <a:r>
              <a:rPr lang="en-US" altLang="zh-CN" sz="1400" dirty="0"/>
              <a:t>WORKDIR /opt/tomcat/bin</a:t>
            </a:r>
            <a:r>
              <a:rPr lang="en-US" altLang="zh-CN" sz="1400" dirty="0" smtClean="0"/>
              <a:t>/</a:t>
            </a:r>
          </a:p>
          <a:p>
            <a:endParaRPr lang="en-US" altLang="zh-CN" sz="1400" dirty="0"/>
          </a:p>
          <a:p>
            <a:r>
              <a:rPr lang="en-US" altLang="zh-CN" sz="1400" dirty="0"/>
              <a:t>RUN </a:t>
            </a:r>
            <a:r>
              <a:rPr lang="en-US" altLang="zh-CN" sz="1400" dirty="0" err="1"/>
              <a:t>sed</a:t>
            </a:r>
            <a:r>
              <a:rPr lang="en-US" altLang="zh-CN" sz="1400" dirty="0"/>
              <a:t> -</a:t>
            </a:r>
            <a:r>
              <a:rPr lang="en-US" altLang="zh-CN" sz="1400" dirty="0" err="1"/>
              <a:t>i</a:t>
            </a:r>
            <a:r>
              <a:rPr lang="en-US" altLang="zh-CN" sz="1400" dirty="0"/>
              <a:t> -e '2a JAVA_OPTS="-server -Xms512m -Xmx512m -</a:t>
            </a:r>
            <a:r>
              <a:rPr lang="en-US" altLang="zh-CN" sz="1400" dirty="0" err="1"/>
              <a:t>XX:PermSize</a:t>
            </a:r>
            <a:r>
              <a:rPr lang="en-US" altLang="zh-CN" sz="1400" dirty="0"/>
              <a:t>=64M -</a:t>
            </a:r>
            <a:r>
              <a:rPr lang="en-US" altLang="zh-CN" sz="1400" dirty="0" err="1"/>
              <a:t>XX:MaxPermSize</a:t>
            </a:r>
            <a:r>
              <a:rPr lang="en-US" altLang="zh-CN" sz="1400" dirty="0"/>
              <a:t>=128M"' </a:t>
            </a:r>
            <a:r>
              <a:rPr lang="en-US" altLang="zh-CN" sz="1400" dirty="0" smtClean="0"/>
              <a:t>catalina.sh</a:t>
            </a:r>
          </a:p>
          <a:p>
            <a:endParaRPr lang="en-US" altLang="zh-CN" sz="1400" dirty="0"/>
          </a:p>
          <a:p>
            <a:r>
              <a:rPr lang="en-US" altLang="zh-CN" sz="1400" dirty="0" smtClean="0"/>
              <a:t>CMD </a:t>
            </a:r>
            <a:r>
              <a:rPr lang="en-US" altLang="zh-CN" sz="1400" dirty="0"/>
              <a:t>./catalina.sh </a:t>
            </a:r>
            <a:r>
              <a:rPr lang="en-US" altLang="zh-CN" sz="1400" dirty="0" smtClean="0"/>
              <a:t>run</a:t>
            </a:r>
            <a:endParaRPr lang="en-US" altLang="zh-CN" sz="1400" dirty="0"/>
          </a:p>
          <a:p>
            <a:endParaRPr lang="en-US" altLang="zh-CN" sz="1400" dirty="0" smtClean="0"/>
          </a:p>
        </p:txBody>
      </p:sp>
    </p:spTree>
    <p:extLst>
      <p:ext uri="{BB962C8B-B14F-4D97-AF65-F5344CB8AC3E}">
        <p14:creationId xmlns:p14="http://schemas.microsoft.com/office/powerpoint/2010/main" val="127575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554274" y="2084551"/>
            <a:ext cx="7589726" cy="703223"/>
            <a:chOff x="832558" y="2152098"/>
            <a:chExt cx="9183568" cy="850900"/>
          </a:xfrm>
        </p:grpSpPr>
        <p:sp>
          <p:nvSpPr>
            <p:cNvPr id="5" name="AutoShape 3"/>
            <p:cNvSpPr>
              <a:spLocks noChangeAspect="1" noChangeArrowheads="1" noTextEdit="1"/>
            </p:cNvSpPr>
            <p:nvPr/>
          </p:nvSpPr>
          <p:spPr bwMode="auto">
            <a:xfrm>
              <a:off x="835733" y="2155273"/>
              <a:ext cx="83137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5"/>
            <p:cNvSpPr>
              <a:spLocks noChangeArrowheads="1"/>
            </p:cNvSpPr>
            <p:nvPr/>
          </p:nvSpPr>
          <p:spPr bwMode="auto">
            <a:xfrm>
              <a:off x="2381958" y="2152098"/>
              <a:ext cx="7634168" cy="8509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24000" tIns="36000" rIns="91440" bIns="36000" numCol="1" anchor="ctr" anchorCtr="0" compatLnSpc="1">
              <a:prstTxWarp prst="textNoShape">
                <a:avLst/>
              </a:prstTxWarp>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Docker</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实践</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832558" y="2152098"/>
              <a:ext cx="844550" cy="850900"/>
            </a:xfrm>
            <a:prstGeom prst="rect">
              <a:avLst/>
            </a:prstGeom>
            <a:solidFill>
              <a:srgbClr val="D700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1677108" y="2152098"/>
              <a:ext cx="420687" cy="8509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2097795" y="2152098"/>
              <a:ext cx="284162" cy="8509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5052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458300" y="271048"/>
            <a:ext cx="1719060" cy="346249"/>
          </a:xfrm>
          <a:prstGeom prst="rect">
            <a:avLst/>
          </a:prstGeom>
        </p:spPr>
        <p:txBody>
          <a:bodyPr wrap="none" lIns="68580" tIns="34290" rIns="68580" bIns="34290">
            <a:spAutoFit/>
          </a:bodyPr>
          <a:lstStyle/>
          <a:p>
            <a:r>
              <a:rPr lang="en-US" altLang="zh-CN" b="1" dirty="0" err="1" smtClean="0"/>
              <a:t>Dockerfile</a:t>
            </a:r>
            <a:r>
              <a:rPr lang="zh-CN" altLang="en-US" b="1" dirty="0" smtClean="0"/>
              <a:t>实践</a:t>
            </a:r>
            <a:endParaRPr lang="zh-CN" altLang="en-US" b="1" dirty="0"/>
          </a:p>
        </p:txBody>
      </p:sp>
      <p:sp>
        <p:nvSpPr>
          <p:cNvPr id="12" name="TextBox 11"/>
          <p:cNvSpPr txBox="1"/>
          <p:nvPr/>
        </p:nvSpPr>
        <p:spPr>
          <a:xfrm>
            <a:off x="605138" y="1995686"/>
            <a:ext cx="8079028" cy="523220"/>
          </a:xfrm>
          <a:prstGeom prst="rect">
            <a:avLst/>
          </a:prstGeom>
          <a:solidFill>
            <a:schemeClr val="bg2">
              <a:lumMod val="20000"/>
              <a:lumOff val="80000"/>
            </a:schemeClr>
          </a:solidFill>
        </p:spPr>
        <p:txBody>
          <a:bodyPr wrap="square" rtlCol="0">
            <a:spAutoFit/>
          </a:bodyPr>
          <a:lstStyle/>
          <a:p>
            <a:r>
              <a:rPr lang="zh-CN" altLang="en-US" sz="1400" dirty="0" smtClean="0"/>
              <a:t>练习：使用</a:t>
            </a:r>
            <a:r>
              <a:rPr lang="en-US" altLang="zh-CN" sz="1400" dirty="0" err="1" smtClean="0"/>
              <a:t>dockerfile</a:t>
            </a:r>
            <a:r>
              <a:rPr lang="zh-CN" altLang="en-US" sz="1400" dirty="0" smtClean="0"/>
              <a:t>制作一个</a:t>
            </a:r>
            <a:r>
              <a:rPr lang="en-US" altLang="zh-CN" sz="1400" dirty="0" err="1" smtClean="0"/>
              <a:t>docker</a:t>
            </a:r>
            <a:r>
              <a:rPr lang="en-US" altLang="zh-CN" sz="1400" dirty="0" smtClean="0"/>
              <a:t> image,</a:t>
            </a:r>
          </a:p>
          <a:p>
            <a:r>
              <a:rPr lang="zh-CN" altLang="en-US" sz="1400" dirty="0" smtClean="0"/>
              <a:t>要求：在镜像中安装</a:t>
            </a:r>
            <a:r>
              <a:rPr lang="en-US" altLang="zh-CN" sz="1400" dirty="0" err="1" smtClean="0"/>
              <a:t>jdk</a:t>
            </a:r>
            <a:r>
              <a:rPr lang="zh-CN" altLang="en-US" sz="1400" dirty="0" smtClean="0"/>
              <a:t>，</a:t>
            </a:r>
            <a:r>
              <a:rPr lang="en-US" altLang="zh-CN" sz="1400" dirty="0" smtClean="0"/>
              <a:t>tomcat</a:t>
            </a:r>
            <a:r>
              <a:rPr lang="zh-CN" altLang="en-US" sz="1400" dirty="0" smtClean="0"/>
              <a:t>，镜像启动后可以访问到</a:t>
            </a:r>
            <a:r>
              <a:rPr lang="en-US" altLang="zh-CN" sz="1400" dirty="0" smtClean="0"/>
              <a:t>tomcat</a:t>
            </a:r>
            <a:r>
              <a:rPr lang="zh-CN" altLang="en-US" sz="1400" dirty="0" smtClean="0"/>
              <a:t>的欢迎页面</a:t>
            </a:r>
            <a:endParaRPr lang="en-US" altLang="zh-CN" sz="1400" dirty="0" smtClean="0"/>
          </a:p>
        </p:txBody>
      </p:sp>
      <p:sp>
        <p:nvSpPr>
          <p:cNvPr id="6" name="TextBox 5"/>
          <p:cNvSpPr txBox="1"/>
          <p:nvPr/>
        </p:nvSpPr>
        <p:spPr>
          <a:xfrm>
            <a:off x="597428" y="697103"/>
            <a:ext cx="8079028" cy="523220"/>
          </a:xfrm>
          <a:prstGeom prst="rect">
            <a:avLst/>
          </a:prstGeom>
          <a:solidFill>
            <a:schemeClr val="bg2">
              <a:lumMod val="20000"/>
              <a:lumOff val="80000"/>
            </a:schemeClr>
          </a:solidFill>
        </p:spPr>
        <p:txBody>
          <a:bodyPr wrap="square" rtlCol="0">
            <a:spAutoFit/>
          </a:bodyPr>
          <a:lstStyle/>
          <a:p>
            <a:r>
              <a:rPr lang="zh-CN" altLang="en-US" sz="1400" dirty="0" smtClean="0"/>
              <a:t>练习：使用</a:t>
            </a:r>
            <a:r>
              <a:rPr lang="en-US" altLang="zh-CN" sz="1400" dirty="0" err="1" smtClean="0"/>
              <a:t>dockerfile</a:t>
            </a:r>
            <a:r>
              <a:rPr lang="zh-CN" altLang="en-US" sz="1400" dirty="0" smtClean="0"/>
              <a:t>制作一个</a:t>
            </a:r>
            <a:r>
              <a:rPr lang="en-US" altLang="zh-CN" sz="1400" dirty="0" err="1" smtClean="0"/>
              <a:t>docker</a:t>
            </a:r>
            <a:r>
              <a:rPr lang="en-US" altLang="zh-CN" sz="1400" dirty="0" smtClean="0"/>
              <a:t> image,</a:t>
            </a:r>
          </a:p>
          <a:p>
            <a:r>
              <a:rPr lang="zh-CN" altLang="en-US" sz="1400" dirty="0" smtClean="0"/>
              <a:t>要求：在镜像中安装</a:t>
            </a:r>
            <a:r>
              <a:rPr lang="en-US" altLang="zh-CN" sz="1400" dirty="0" err="1" smtClean="0"/>
              <a:t>jdk</a:t>
            </a:r>
            <a:r>
              <a:rPr lang="zh-CN" altLang="en-US" sz="1400" dirty="0" smtClean="0"/>
              <a:t>，镜像启动后执行一个</a:t>
            </a:r>
            <a:r>
              <a:rPr lang="en-US" altLang="zh-CN" sz="1400" dirty="0" smtClean="0"/>
              <a:t>java</a:t>
            </a:r>
            <a:r>
              <a:rPr lang="zh-CN" altLang="en-US" sz="1400" dirty="0" smtClean="0"/>
              <a:t>的</a:t>
            </a:r>
            <a:r>
              <a:rPr lang="en-US" altLang="zh-CN" sz="1400" dirty="0" smtClean="0"/>
              <a:t>hello world</a:t>
            </a:r>
            <a:r>
              <a:rPr lang="zh-CN" altLang="en-US" sz="1400" dirty="0" smtClean="0"/>
              <a:t>程序</a:t>
            </a:r>
            <a:endParaRPr lang="en-US" altLang="zh-CN" sz="1400" dirty="0" smtClean="0"/>
          </a:p>
        </p:txBody>
      </p:sp>
    </p:spTree>
    <p:extLst>
      <p:ext uri="{BB962C8B-B14F-4D97-AF65-F5344CB8AC3E}">
        <p14:creationId xmlns:p14="http://schemas.microsoft.com/office/powerpoint/2010/main" val="15908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1758382" y="5071716"/>
            <a:ext cx="150401" cy="109345"/>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p>
        </p:txBody>
      </p:sp>
      <p:cxnSp>
        <p:nvCxnSpPr>
          <p:cNvPr id="39" name="直接连接符 38"/>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smtClean="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458300" y="271048"/>
            <a:ext cx="1420517" cy="346249"/>
          </a:xfrm>
          <a:prstGeom prst="rect">
            <a:avLst/>
          </a:prstGeom>
        </p:spPr>
        <p:txBody>
          <a:bodyPr wrap="none" lIns="68580" tIns="34290" rIns="68580" bIns="34290">
            <a:spAutoFit/>
          </a:bodyPr>
          <a:lstStyle/>
          <a:p>
            <a:r>
              <a:rPr lang="en-US" altLang="zh-CN" b="1" dirty="0" smtClean="0">
                <a:solidFill>
                  <a:schemeClr val="bg2">
                    <a:lumMod val="75000"/>
                  </a:schemeClr>
                </a:solidFill>
                <a:latin typeface="微软雅黑" panose="020B0503020204020204" pitchFamily="34" charset="-122"/>
                <a:ea typeface="微软雅黑" panose="020B0503020204020204" pitchFamily="34" charset="-122"/>
              </a:rPr>
              <a:t>Docker</a:t>
            </a:r>
            <a:r>
              <a:rPr lang="zh-CN" altLang="en-US" b="1" dirty="0">
                <a:solidFill>
                  <a:schemeClr val="bg2">
                    <a:lumMod val="75000"/>
                  </a:schemeClr>
                </a:solidFill>
                <a:latin typeface="微软雅黑" panose="020B0503020204020204" pitchFamily="34" charset="-122"/>
                <a:ea typeface="微软雅黑" panose="020B0503020204020204" pitchFamily="34" charset="-122"/>
              </a:rPr>
              <a:t>简介</a:t>
            </a:r>
          </a:p>
        </p:txBody>
      </p:sp>
      <p:sp>
        <p:nvSpPr>
          <p:cNvPr id="54" name="矩形 53"/>
          <p:cNvSpPr/>
          <p:nvPr/>
        </p:nvSpPr>
        <p:spPr>
          <a:xfrm>
            <a:off x="964234" y="915566"/>
            <a:ext cx="7424190" cy="3672407"/>
          </a:xfrm>
          <a:prstGeom prst="rect">
            <a:avLst/>
          </a:prstGeom>
          <a:noFill/>
          <a:ln w="127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10989" y="987574"/>
            <a:ext cx="7130679" cy="3393237"/>
          </a:xfrm>
          <a:prstGeom prst="rect">
            <a:avLst/>
          </a:prstGeom>
        </p:spPr>
        <p:txBody>
          <a:bodyPr wrap="square" lIns="68580" tIns="34290" rIns="68580" bIns="34290">
            <a:spAutoFit/>
          </a:bodyPr>
          <a:lstStyle/>
          <a:p>
            <a:pPr algn="just">
              <a:lnSpc>
                <a:spcPct val="150000"/>
              </a:lnSpc>
            </a:pP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Docker</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是</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Docker</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公司开源的一个基于轻量级虚拟化技术的容器引擎项目，整个项目基于</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Go</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语言开发，并遵从</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Apache2.0</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协议。</a:t>
            </a:r>
            <a:endPar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目前，</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Docker</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可以在容器内部快速自动化部署应用，并可以通过内核虚拟化技术（</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namespaces</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及</a:t>
            </a:r>
            <a:r>
              <a:rPr lang="en-US" altLang="zh-CN" dirty="0" err="1" smtClean="0">
                <a:solidFill>
                  <a:schemeClr val="bg2">
                    <a:lumMod val="60000"/>
                    <a:lumOff val="40000"/>
                  </a:schemeClr>
                </a:solidFill>
                <a:latin typeface="微软雅黑" panose="020B0503020204020204" pitchFamily="34" charset="-122"/>
                <a:ea typeface="微软雅黑" panose="020B0503020204020204" pitchFamily="34" charset="-122"/>
              </a:rPr>
              <a:t>cgroups</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等）来提供容器的资源隔离与安全保障等。</a:t>
            </a:r>
            <a:endPar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由于</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Docker</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通过操作系统层的虚拟化实现隔离，所以</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Docker</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容器在运行时，不需要类似虚拟机（</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VM</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）额外的操作系统开销，提高资源利用率，并且提升注入</a:t>
            </a:r>
            <a:r>
              <a:rPr lang="en-US" altLang="zh-CN" dirty="0" smtClean="0">
                <a:solidFill>
                  <a:schemeClr val="bg2">
                    <a:lumMod val="60000"/>
                    <a:lumOff val="40000"/>
                  </a:schemeClr>
                </a:solidFill>
                <a:latin typeface="微软雅黑" panose="020B0503020204020204" pitchFamily="34" charset="-122"/>
                <a:ea typeface="微软雅黑" panose="020B0503020204020204" pitchFamily="34" charset="-122"/>
              </a:rPr>
              <a:t>IO</a:t>
            </a:r>
            <a:r>
              <a:rPr lang="zh-CN" altLang="en-US" dirty="0" smtClean="0">
                <a:solidFill>
                  <a:schemeClr val="bg2">
                    <a:lumMod val="60000"/>
                    <a:lumOff val="40000"/>
                  </a:schemeClr>
                </a:solidFill>
                <a:latin typeface="微软雅黑" panose="020B0503020204020204" pitchFamily="34" charset="-122"/>
                <a:ea typeface="微软雅黑" panose="020B0503020204020204" pitchFamily="34" charset="-122"/>
              </a:rPr>
              <a:t>等方面的性能。</a:t>
            </a:r>
            <a:endParaRPr lang="zh-CN" altLang="en-US" dirty="0">
              <a:solidFill>
                <a:schemeClr val="bg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20147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62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62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62000">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458300" y="271048"/>
            <a:ext cx="1651349" cy="346249"/>
          </a:xfrm>
          <a:prstGeom prst="rect">
            <a:avLst/>
          </a:prstGeom>
        </p:spPr>
        <p:txBody>
          <a:bodyPr wrap="none" lIns="68580" tIns="34290" rIns="68580" bIns="34290">
            <a:spAutoFit/>
          </a:bodyPr>
          <a:lstStyle/>
          <a:p>
            <a:r>
              <a:rPr lang="en-US" altLang="zh-CN" b="1" dirty="0" smtClean="0">
                <a:solidFill>
                  <a:schemeClr val="bg2">
                    <a:lumMod val="75000"/>
                  </a:schemeClr>
                </a:solidFill>
                <a:latin typeface="微软雅黑" panose="020B0503020204020204" pitchFamily="34" charset="-122"/>
                <a:ea typeface="微软雅黑" panose="020B0503020204020204" pitchFamily="34" charset="-122"/>
              </a:rPr>
              <a:t>Docker</a:t>
            </a:r>
            <a:r>
              <a:rPr lang="zh-CN" altLang="en-US" b="1" dirty="0" smtClean="0">
                <a:solidFill>
                  <a:schemeClr val="bg2">
                    <a:lumMod val="75000"/>
                  </a:schemeClr>
                </a:solidFill>
                <a:latin typeface="微软雅黑" panose="020B0503020204020204" pitchFamily="34" charset="-122"/>
                <a:ea typeface="微软雅黑" panose="020B0503020204020204" pitchFamily="34" charset="-122"/>
              </a:rPr>
              <a:t>架构图</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403648" y="919744"/>
            <a:ext cx="5832648" cy="571886"/>
          </a:xfrm>
          <a:prstGeom prst="rect">
            <a:avLst/>
          </a:prstGeom>
          <a:solidFill>
            <a:srgbClr val="92D050"/>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2400" b="1" i="0" u="none" strike="noStrike" kern="0" cap="none" spc="0" normalizeH="0" baseline="0" noProof="0" dirty="0" err="1" smtClean="0">
                <a:ln>
                  <a:noFill/>
                </a:ln>
                <a:effectLst/>
                <a:uLnTx/>
                <a:uFillTx/>
                <a:latin typeface="微软雅黑" pitchFamily="34" charset="-122"/>
                <a:ea typeface="微软雅黑" pitchFamily="34" charset="-122"/>
                <a:cs typeface="+mn-cs"/>
              </a:rPr>
              <a:t>docker</a:t>
            </a:r>
            <a:endParaRPr kumimoji="0" lang="zh-CN" altLang="en-US" sz="2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0" name="矩形 9"/>
          <p:cNvSpPr/>
          <p:nvPr/>
        </p:nvSpPr>
        <p:spPr>
          <a:xfrm>
            <a:off x="1403648" y="1635646"/>
            <a:ext cx="2537636" cy="1584176"/>
          </a:xfrm>
          <a:prstGeom prst="rect">
            <a:avLst/>
          </a:prstGeom>
          <a:solidFill>
            <a:srgbClr val="E6775A"/>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1400" b="1" i="0" u="none" strike="noStrike" kern="0" cap="none" spc="0" normalizeH="0" baseline="0" noProof="0" dirty="0" smtClean="0">
                <a:ln>
                  <a:noFill/>
                </a:ln>
                <a:effectLst/>
                <a:uLnTx/>
                <a:uFillTx/>
                <a:latin typeface="微软雅黑" pitchFamily="34" charset="-122"/>
                <a:ea typeface="微软雅黑" pitchFamily="34" charset="-122"/>
                <a:cs typeface="+mn-cs"/>
              </a:rPr>
              <a:t>Layered FS</a:t>
            </a: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1" name="矩形 10"/>
          <p:cNvSpPr/>
          <p:nvPr/>
        </p:nvSpPr>
        <p:spPr>
          <a:xfrm>
            <a:off x="4211960" y="1635646"/>
            <a:ext cx="3024336" cy="576064"/>
          </a:xfrm>
          <a:prstGeom prst="rect">
            <a:avLst/>
          </a:prstGeom>
          <a:solidFill>
            <a:schemeClr val="accent1">
              <a:lumMod val="7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1400" b="1" i="0" u="none" strike="noStrike" kern="0" cap="none" spc="0" normalizeH="0" baseline="0" noProof="0" dirty="0" smtClean="0">
                <a:ln>
                  <a:noFill/>
                </a:ln>
                <a:effectLst/>
                <a:uLnTx/>
                <a:uFillTx/>
                <a:latin typeface="微软雅黑" pitchFamily="34" charset="-122"/>
                <a:ea typeface="微软雅黑" pitchFamily="34" charset="-122"/>
                <a:cs typeface="+mn-cs"/>
              </a:rPr>
              <a:t>LXC(Linux Containers)</a:t>
            </a: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2" name="矩形 11"/>
          <p:cNvSpPr/>
          <p:nvPr/>
        </p:nvSpPr>
        <p:spPr>
          <a:xfrm>
            <a:off x="4211960" y="2427734"/>
            <a:ext cx="1421218" cy="792088"/>
          </a:xfrm>
          <a:prstGeom prst="rect">
            <a:avLst/>
          </a:prstGeom>
          <a:solidFill>
            <a:srgbClr val="E7BD85"/>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1400" b="1" i="0" u="none" strike="noStrike" kern="0" cap="none" spc="0" normalizeH="0" baseline="0" noProof="0" dirty="0" err="1" smtClean="0">
                <a:ln>
                  <a:noFill/>
                </a:ln>
                <a:effectLst/>
                <a:uLnTx/>
                <a:uFillTx/>
                <a:latin typeface="微软雅黑" pitchFamily="34" charset="-122"/>
                <a:ea typeface="微软雅黑" pitchFamily="34" charset="-122"/>
                <a:cs typeface="+mn-cs"/>
              </a:rPr>
              <a:t>Cgroup</a:t>
            </a: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3" name="矩形 12"/>
          <p:cNvSpPr/>
          <p:nvPr/>
        </p:nvSpPr>
        <p:spPr>
          <a:xfrm>
            <a:off x="5809867" y="2423819"/>
            <a:ext cx="1421218" cy="792088"/>
          </a:xfrm>
          <a:prstGeom prst="rect">
            <a:avLst/>
          </a:prstGeom>
          <a:solidFill>
            <a:srgbClr val="E7BD85"/>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1400" b="1" i="0" u="none" strike="noStrike" kern="0" cap="none" spc="0" normalizeH="0" baseline="0" noProof="0" dirty="0" smtClean="0">
                <a:ln>
                  <a:noFill/>
                </a:ln>
                <a:effectLst/>
                <a:uLnTx/>
                <a:uFillTx/>
                <a:latin typeface="微软雅黑" pitchFamily="34" charset="-122"/>
                <a:ea typeface="微软雅黑" pitchFamily="34" charset="-122"/>
                <a:cs typeface="+mn-cs"/>
              </a:rPr>
              <a:t>Namespace</a:t>
            </a:r>
            <a:endParaRPr kumimoji="0" lang="zh-CN" altLang="en-US" sz="1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
        <p:nvSpPr>
          <p:cNvPr id="14" name="矩形 13"/>
          <p:cNvSpPr/>
          <p:nvPr/>
        </p:nvSpPr>
        <p:spPr>
          <a:xfrm>
            <a:off x="1403648" y="3435846"/>
            <a:ext cx="5832648" cy="571886"/>
          </a:xfrm>
          <a:prstGeom prst="rect">
            <a:avLst/>
          </a:prstGeom>
          <a:solidFill>
            <a:srgbClr val="CC3300"/>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cs typeface="+mn-cs"/>
              </a:rPr>
              <a:t>Linux</a:t>
            </a:r>
            <a:r>
              <a:rPr kumimoji="0" lang="en-US" altLang="zh-CN" sz="2400" b="1" i="0" u="none" strike="noStrike" kern="0" cap="none" spc="0" normalizeH="0" noProof="0" dirty="0" smtClean="0">
                <a:ln>
                  <a:noFill/>
                </a:ln>
                <a:effectLst/>
                <a:uLnTx/>
                <a:uFillTx/>
                <a:latin typeface="微软雅黑" pitchFamily="34" charset="-122"/>
                <a:ea typeface="微软雅黑" pitchFamily="34" charset="-122"/>
                <a:cs typeface="+mn-cs"/>
              </a:rPr>
              <a:t> Kernel</a:t>
            </a:r>
            <a:endParaRPr kumimoji="0" lang="zh-CN" altLang="en-US" sz="2400" b="1" i="0" u="none" strike="noStrike" kern="0" cap="none" spc="0" normalizeH="0" baseline="0" noProof="0" dirty="0">
              <a:ln>
                <a:noFill/>
              </a:ln>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9352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1758382" y="5071716"/>
            <a:ext cx="150401" cy="109345"/>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p>
        </p:txBody>
      </p:sp>
      <p:cxnSp>
        <p:nvCxnSpPr>
          <p:cNvPr id="39" name="直接连接符 38"/>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smtClean="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458300" y="271048"/>
            <a:ext cx="1420517" cy="346249"/>
          </a:xfrm>
          <a:prstGeom prst="rect">
            <a:avLst/>
          </a:prstGeom>
        </p:spPr>
        <p:txBody>
          <a:bodyPr wrap="none" lIns="68580" tIns="34290" rIns="68580" bIns="34290">
            <a:spAutoFit/>
          </a:bodyPr>
          <a:lstStyle/>
          <a:p>
            <a:r>
              <a:rPr lang="en-US" altLang="zh-CN" b="1" dirty="0" smtClean="0">
                <a:solidFill>
                  <a:schemeClr val="bg2">
                    <a:lumMod val="75000"/>
                  </a:schemeClr>
                </a:solidFill>
                <a:latin typeface="微软雅黑" panose="020B0503020204020204" pitchFamily="34" charset="-122"/>
                <a:ea typeface="微软雅黑" panose="020B0503020204020204" pitchFamily="34" charset="-122"/>
              </a:rPr>
              <a:t>Docker</a:t>
            </a:r>
            <a:r>
              <a:rPr lang="zh-CN" altLang="en-US" b="1" dirty="0">
                <a:solidFill>
                  <a:schemeClr val="bg2">
                    <a:lumMod val="75000"/>
                  </a:schemeClr>
                </a:solidFill>
                <a:latin typeface="微软雅黑" panose="020B0503020204020204" pitchFamily="34" charset="-122"/>
                <a:ea typeface="微软雅黑" panose="020B0503020204020204" pitchFamily="34" charset="-122"/>
              </a:rPr>
              <a:t>简介</a:t>
            </a:r>
          </a:p>
        </p:txBody>
      </p:sp>
      <p:sp>
        <p:nvSpPr>
          <p:cNvPr id="2" name="TextBox 1"/>
          <p:cNvSpPr txBox="1"/>
          <p:nvPr/>
        </p:nvSpPr>
        <p:spPr>
          <a:xfrm>
            <a:off x="1113728" y="699542"/>
            <a:ext cx="6914655" cy="4247317"/>
          </a:xfrm>
          <a:prstGeom prst="rect">
            <a:avLst/>
          </a:prstGeom>
          <a:noFill/>
        </p:spPr>
        <p:txBody>
          <a:bodyPr wrap="square" rtlCol="0">
            <a:spAutoFit/>
          </a:bodyPr>
          <a:lstStyle/>
          <a:p>
            <a:r>
              <a:rPr lang="en-US" altLang="zh-CN" dirty="0" smtClean="0"/>
              <a:t>Docker</a:t>
            </a:r>
            <a:r>
              <a:rPr lang="zh-CN" altLang="en-US" dirty="0" smtClean="0"/>
              <a:t>提供的容器服务基于</a:t>
            </a:r>
            <a:r>
              <a:rPr lang="en-US" altLang="zh-CN" dirty="0" smtClean="0"/>
              <a:t>Linux Container </a:t>
            </a:r>
            <a:r>
              <a:rPr lang="zh-CN" altLang="en-US" dirty="0" smtClean="0"/>
              <a:t>（</a:t>
            </a:r>
            <a:r>
              <a:rPr lang="en-US" altLang="zh-CN" dirty="0" smtClean="0"/>
              <a:t>LXC</a:t>
            </a:r>
            <a:r>
              <a:rPr lang="zh-CN" altLang="en-US" dirty="0" smtClean="0"/>
              <a:t>）</a:t>
            </a:r>
            <a:endParaRPr lang="en-US" altLang="zh-CN" dirty="0" smtClean="0"/>
          </a:p>
          <a:p>
            <a:endParaRPr lang="en-US" altLang="zh-CN" dirty="0" smtClean="0"/>
          </a:p>
          <a:p>
            <a:r>
              <a:rPr lang="en-US" altLang="zh-CN" dirty="0" smtClean="0"/>
              <a:t>Linux</a:t>
            </a:r>
            <a:r>
              <a:rPr lang="zh-CN" altLang="en-US" dirty="0" smtClean="0"/>
              <a:t>容器最主要的特性是：</a:t>
            </a:r>
            <a:endParaRPr lang="en-US" altLang="zh-CN" dirty="0" smtClean="0"/>
          </a:p>
          <a:p>
            <a:pPr marL="285750" indent="-285750">
              <a:buFont typeface="Arial" panose="020B0604020202020204" pitchFamily="34" charset="0"/>
              <a:buChar char="•"/>
            </a:pPr>
            <a:r>
              <a:rPr lang="zh-CN" altLang="en-US" dirty="0" smtClean="0"/>
              <a:t>提供隔离的运行环境（容器间、容器与宿主机）</a:t>
            </a:r>
            <a:endParaRPr lang="en-US" altLang="zh-CN" dirty="0" smtClean="0"/>
          </a:p>
          <a:p>
            <a:pPr marL="285750" indent="-285750">
              <a:buFont typeface="Arial" panose="020B0604020202020204" pitchFamily="34" charset="0"/>
              <a:buChar char="•"/>
            </a:pPr>
            <a:r>
              <a:rPr lang="zh-CN" altLang="en-US" dirty="0" smtClean="0"/>
              <a:t>资源使用受到限制</a:t>
            </a:r>
            <a:endParaRPr lang="en-US" altLang="zh-CN" dirty="0" smtClean="0"/>
          </a:p>
          <a:p>
            <a:endParaRPr lang="en-US" altLang="zh-CN" dirty="0"/>
          </a:p>
          <a:p>
            <a:r>
              <a:rPr lang="en-US" altLang="zh-CN" dirty="0" smtClean="0"/>
              <a:t>Docker</a:t>
            </a:r>
            <a:r>
              <a:rPr lang="zh-CN" altLang="en-US" dirty="0" smtClean="0"/>
              <a:t>提供的</a:t>
            </a:r>
            <a:r>
              <a:rPr lang="zh-CN" altLang="en-US" dirty="0"/>
              <a:t>隔离的运行</a:t>
            </a:r>
            <a:r>
              <a:rPr lang="zh-CN" altLang="en-US" dirty="0" smtClean="0"/>
              <a:t>环境：</a:t>
            </a:r>
            <a:endParaRPr lang="en-US" altLang="zh-CN" dirty="0" smtClean="0"/>
          </a:p>
          <a:p>
            <a:pPr marL="285750" indent="-285750">
              <a:buFont typeface="Arial" panose="020B0604020202020204" pitchFamily="34" charset="0"/>
              <a:buChar char="•"/>
            </a:pPr>
            <a:r>
              <a:rPr lang="zh-CN" altLang="en-US" dirty="0"/>
              <a:t>文件系统</a:t>
            </a:r>
            <a:r>
              <a:rPr lang="zh-CN" altLang="en-US" dirty="0" smtClean="0"/>
              <a:t>隔离</a:t>
            </a:r>
            <a:endParaRPr lang="en-US" altLang="zh-CN" dirty="0" smtClean="0"/>
          </a:p>
          <a:p>
            <a:pPr marL="285750" indent="-285750">
              <a:buFont typeface="Arial" panose="020B0604020202020204" pitchFamily="34" charset="0"/>
              <a:buChar char="•"/>
            </a:pPr>
            <a:r>
              <a:rPr lang="zh-CN" altLang="en-US" dirty="0" smtClean="0"/>
              <a:t>网络隔离</a:t>
            </a:r>
            <a:endParaRPr lang="en-US" altLang="zh-CN" dirty="0" smtClean="0"/>
          </a:p>
          <a:p>
            <a:pPr marL="285750" indent="-285750">
              <a:buFont typeface="Arial" panose="020B0604020202020204" pitchFamily="34" charset="0"/>
              <a:buChar char="•"/>
            </a:pPr>
            <a:r>
              <a:rPr lang="zh-CN" altLang="en-US" dirty="0" smtClean="0"/>
              <a:t>进程</a:t>
            </a:r>
            <a:r>
              <a:rPr lang="zh-CN" altLang="en-US" dirty="0"/>
              <a:t>号</a:t>
            </a:r>
            <a:r>
              <a:rPr lang="zh-CN" altLang="en-US" dirty="0" smtClean="0"/>
              <a:t>隔离</a:t>
            </a:r>
            <a:endParaRPr lang="en-US" altLang="zh-CN" dirty="0" smtClean="0"/>
          </a:p>
          <a:p>
            <a:pPr marL="285750" indent="-285750">
              <a:buFont typeface="Arial" panose="020B0604020202020204" pitchFamily="34" charset="0"/>
              <a:buChar char="•"/>
            </a:pPr>
            <a:r>
              <a:rPr lang="zh-CN" altLang="en-US" dirty="0" smtClean="0"/>
              <a:t>进程</a:t>
            </a:r>
            <a:r>
              <a:rPr lang="zh-CN" altLang="en-US" dirty="0"/>
              <a:t>间通讯隔离</a:t>
            </a:r>
            <a:r>
              <a:rPr lang="zh-CN" altLang="en-US" dirty="0" smtClean="0"/>
              <a:t>等</a:t>
            </a:r>
            <a:endParaRPr lang="en-US" altLang="zh-CN" dirty="0" smtClean="0"/>
          </a:p>
          <a:p>
            <a:r>
              <a:rPr lang="en-US" altLang="zh-CN" dirty="0" smtClean="0"/>
              <a:t>Docker</a:t>
            </a:r>
            <a:r>
              <a:rPr lang="zh-CN" altLang="en-US" dirty="0" smtClean="0"/>
              <a:t>容器受到的资源限制：</a:t>
            </a:r>
            <a:endParaRPr lang="en-US" altLang="zh-CN" dirty="0" smtClean="0"/>
          </a:p>
          <a:p>
            <a:pPr marL="285750" indent="-285750">
              <a:buFont typeface="Arial" panose="020B0604020202020204" pitchFamily="34" charset="0"/>
              <a:buChar char="•"/>
            </a:pPr>
            <a:r>
              <a:rPr lang="en-US" altLang="zh-CN" dirty="0" smtClean="0"/>
              <a:t>CPU</a:t>
            </a:r>
            <a:r>
              <a:rPr lang="zh-CN" altLang="en-US" dirty="0" smtClean="0"/>
              <a:t>计算资源</a:t>
            </a:r>
            <a:endParaRPr lang="en-US" altLang="zh-CN" dirty="0" smtClean="0"/>
          </a:p>
          <a:p>
            <a:pPr marL="285750" indent="-285750">
              <a:buFont typeface="Arial" panose="020B0604020202020204" pitchFamily="34" charset="0"/>
              <a:buChar char="•"/>
            </a:pPr>
            <a:r>
              <a:rPr lang="zh-CN" altLang="en-US" dirty="0" smtClean="0"/>
              <a:t>内存资源</a:t>
            </a:r>
            <a:endParaRPr lang="en-US" altLang="zh-CN" dirty="0" smtClean="0"/>
          </a:p>
          <a:p>
            <a:pPr marL="285750" indent="-285750">
              <a:buFont typeface="Arial" panose="020B0604020202020204" pitchFamily="34" charset="0"/>
              <a:buChar char="•"/>
            </a:pPr>
            <a:r>
              <a:rPr lang="zh-CN" altLang="en-US" dirty="0" smtClean="0"/>
              <a:t>磁盘</a:t>
            </a:r>
            <a:r>
              <a:rPr lang="en-US" altLang="zh-CN" dirty="0" smtClean="0"/>
              <a:t>I/O</a:t>
            </a:r>
            <a:r>
              <a:rPr lang="zh-CN" altLang="en-US" dirty="0" smtClean="0"/>
              <a:t>资源等</a:t>
            </a:r>
            <a:endParaRPr lang="en-US" altLang="zh-CN" dirty="0"/>
          </a:p>
        </p:txBody>
      </p:sp>
    </p:spTree>
    <p:extLst>
      <p:ext uri="{BB962C8B-B14F-4D97-AF65-F5344CB8AC3E}">
        <p14:creationId xmlns:p14="http://schemas.microsoft.com/office/powerpoint/2010/main" val="107222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458300" y="271048"/>
            <a:ext cx="2538195" cy="346249"/>
          </a:xfrm>
          <a:prstGeom prst="rect">
            <a:avLst/>
          </a:prstGeom>
        </p:spPr>
        <p:txBody>
          <a:bodyPr wrap="none" lIns="68580" tIns="34290" rIns="68580" bIns="34290">
            <a:spAutoFit/>
          </a:bodyPr>
          <a:lstStyle/>
          <a:p>
            <a:r>
              <a:rPr lang="zh-CN" altLang="en-US" b="1" dirty="0"/>
              <a:t>容器技术</a:t>
            </a:r>
            <a:r>
              <a:rPr lang="en-US" altLang="zh-CN" b="1" dirty="0"/>
              <a:t>VS</a:t>
            </a:r>
            <a:r>
              <a:rPr lang="zh-CN" altLang="en-US" b="1" dirty="0"/>
              <a:t>虚拟机技术</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59" y="699542"/>
            <a:ext cx="8259328" cy="3943901"/>
          </a:xfrm>
          <a:prstGeom prst="rect">
            <a:avLst/>
          </a:prstGeom>
        </p:spPr>
      </p:pic>
    </p:spTree>
    <p:extLst>
      <p:ext uri="{BB962C8B-B14F-4D97-AF65-F5344CB8AC3E}">
        <p14:creationId xmlns:p14="http://schemas.microsoft.com/office/powerpoint/2010/main" val="390565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458300" y="271048"/>
            <a:ext cx="2538195" cy="346249"/>
          </a:xfrm>
          <a:prstGeom prst="rect">
            <a:avLst/>
          </a:prstGeom>
        </p:spPr>
        <p:txBody>
          <a:bodyPr wrap="none" lIns="68580" tIns="34290" rIns="68580" bIns="34290">
            <a:spAutoFit/>
          </a:bodyPr>
          <a:lstStyle/>
          <a:p>
            <a:r>
              <a:rPr lang="zh-CN" altLang="en-US" b="1" dirty="0"/>
              <a:t>容器技术</a:t>
            </a:r>
            <a:r>
              <a:rPr lang="en-US" altLang="zh-CN" b="1" dirty="0"/>
              <a:t>VS</a:t>
            </a:r>
            <a:r>
              <a:rPr lang="zh-CN" altLang="en-US" b="1" dirty="0"/>
              <a:t>虚拟机技术</a:t>
            </a:r>
          </a:p>
        </p:txBody>
      </p:sp>
      <p:graphicFrame>
        <p:nvGraphicFramePr>
          <p:cNvPr id="2" name="表格 1"/>
          <p:cNvGraphicFramePr>
            <a:graphicFrameLocks noGrp="1"/>
          </p:cNvGraphicFramePr>
          <p:nvPr>
            <p:extLst>
              <p:ext uri="{D42A27DB-BD31-4B8C-83A1-F6EECF244321}">
                <p14:modId xmlns:p14="http://schemas.microsoft.com/office/powerpoint/2010/main" val="362911220"/>
              </p:ext>
            </p:extLst>
          </p:nvPr>
        </p:nvGraphicFramePr>
        <p:xfrm>
          <a:off x="1043608" y="771550"/>
          <a:ext cx="7202688" cy="3835648"/>
        </p:xfrm>
        <a:graphic>
          <a:graphicData uri="http://schemas.openxmlformats.org/drawingml/2006/table">
            <a:tbl>
              <a:tblPr firstRow="1" bandRow="1">
                <a:tableStyleId>{5C22544A-7EE6-4342-B048-85BDC9FD1C3A}</a:tableStyleId>
              </a:tblPr>
              <a:tblGrid>
                <a:gridCol w="1874097"/>
                <a:gridCol w="3310479"/>
                <a:gridCol w="2018112"/>
              </a:tblGrid>
              <a:tr h="478852">
                <a:tc>
                  <a:txBody>
                    <a:bodyPr/>
                    <a:lstStyle/>
                    <a:p>
                      <a:endParaRPr lang="zh-CN" altLang="en-US" dirty="0"/>
                    </a:p>
                  </a:txBody>
                  <a:tcPr/>
                </a:tc>
                <a:tc>
                  <a:txBody>
                    <a:bodyPr/>
                    <a:lstStyle/>
                    <a:p>
                      <a:r>
                        <a:rPr lang="zh-CN" altLang="en-US" sz="1800" b="1" i="0" kern="1200" dirty="0" smtClean="0">
                          <a:solidFill>
                            <a:schemeClr val="bg2">
                              <a:lumMod val="75000"/>
                            </a:schemeClr>
                          </a:solidFill>
                          <a:effectLst/>
                          <a:latin typeface="+mn-lt"/>
                          <a:ea typeface="+mn-ea"/>
                          <a:cs typeface="+mn-cs"/>
                        </a:rPr>
                        <a:t>容器技术</a:t>
                      </a:r>
                      <a:endParaRPr lang="zh-CN" altLang="en-US" b="1" dirty="0">
                        <a:solidFill>
                          <a:schemeClr val="bg2">
                            <a:lumMod val="75000"/>
                          </a:schemeClr>
                        </a:solidFill>
                      </a:endParaRPr>
                    </a:p>
                  </a:txBody>
                  <a:tcPr/>
                </a:tc>
                <a:tc>
                  <a:txBody>
                    <a:bodyPr/>
                    <a:lstStyle/>
                    <a:p>
                      <a:r>
                        <a:rPr lang="zh-CN" altLang="en-US" sz="1800" b="1" i="0" kern="1200" dirty="0" smtClean="0">
                          <a:solidFill>
                            <a:schemeClr val="bg2">
                              <a:lumMod val="75000"/>
                            </a:schemeClr>
                          </a:solidFill>
                          <a:effectLst/>
                          <a:latin typeface="+mn-lt"/>
                          <a:ea typeface="+mn-ea"/>
                          <a:cs typeface="+mn-cs"/>
                        </a:rPr>
                        <a:t>虚拟机技术</a:t>
                      </a:r>
                      <a:endParaRPr lang="zh-CN" altLang="en-US" b="1" dirty="0">
                        <a:solidFill>
                          <a:schemeClr val="bg2">
                            <a:lumMod val="75000"/>
                          </a:schemeClr>
                        </a:solidFill>
                      </a:endParaRPr>
                    </a:p>
                  </a:txBody>
                  <a:tcPr/>
                </a:tc>
              </a:tr>
              <a:tr h="478852">
                <a:tc>
                  <a:txBody>
                    <a:bodyPr/>
                    <a:lstStyle/>
                    <a:p>
                      <a:pPr fontAlgn="base"/>
                      <a:r>
                        <a:rPr lang="zh-CN" altLang="en-US" dirty="0">
                          <a:effectLst/>
                          <a:latin typeface="inherit"/>
                        </a:rPr>
                        <a:t>占用磁盘空间</a:t>
                      </a:r>
                    </a:p>
                  </a:txBody>
                  <a:tcPr anchor="ctr"/>
                </a:tc>
                <a:tc>
                  <a:txBody>
                    <a:bodyPr/>
                    <a:lstStyle/>
                    <a:p>
                      <a:pPr fontAlgn="base"/>
                      <a:r>
                        <a:rPr lang="zh-CN" altLang="en-US" dirty="0">
                          <a:effectLst/>
                          <a:latin typeface="inherit"/>
                        </a:rPr>
                        <a:t>小，甚至几十</a:t>
                      </a:r>
                      <a:r>
                        <a:rPr lang="en-US" altLang="zh-CN" dirty="0">
                          <a:effectLst/>
                          <a:latin typeface="inherit"/>
                        </a:rPr>
                        <a:t>KB</a:t>
                      </a:r>
                      <a:r>
                        <a:rPr lang="zh-CN" altLang="en-US" dirty="0">
                          <a:effectLst/>
                          <a:latin typeface="inherit"/>
                        </a:rPr>
                        <a:t>（镜像层的情况）</a:t>
                      </a:r>
                    </a:p>
                  </a:txBody>
                  <a:tcPr anchor="ctr"/>
                </a:tc>
                <a:tc>
                  <a:txBody>
                    <a:bodyPr/>
                    <a:lstStyle/>
                    <a:p>
                      <a:pPr fontAlgn="base"/>
                      <a:r>
                        <a:rPr lang="zh-CN" altLang="en-US" dirty="0">
                          <a:effectLst/>
                          <a:latin typeface="inherit"/>
                        </a:rPr>
                        <a:t>非常大，上</a:t>
                      </a:r>
                      <a:r>
                        <a:rPr lang="en-US" dirty="0">
                          <a:effectLst/>
                          <a:latin typeface="inherit"/>
                        </a:rPr>
                        <a:t>GB</a:t>
                      </a:r>
                    </a:p>
                  </a:txBody>
                  <a:tcPr anchor="ctr"/>
                </a:tc>
              </a:tr>
              <a:tr h="478852">
                <a:tc>
                  <a:txBody>
                    <a:bodyPr/>
                    <a:lstStyle/>
                    <a:p>
                      <a:pPr fontAlgn="base"/>
                      <a:r>
                        <a:rPr lang="zh-CN" altLang="en-US" dirty="0">
                          <a:effectLst/>
                          <a:latin typeface="inherit"/>
                        </a:rPr>
                        <a:t>启动速度</a:t>
                      </a:r>
                    </a:p>
                  </a:txBody>
                  <a:tcPr anchor="ctr"/>
                </a:tc>
                <a:tc>
                  <a:txBody>
                    <a:bodyPr/>
                    <a:lstStyle/>
                    <a:p>
                      <a:pPr fontAlgn="base"/>
                      <a:r>
                        <a:rPr lang="zh-CN" altLang="en-US" dirty="0">
                          <a:effectLst/>
                          <a:latin typeface="inherit"/>
                        </a:rPr>
                        <a:t>快，几秒钟</a:t>
                      </a:r>
                    </a:p>
                  </a:txBody>
                  <a:tcPr anchor="ctr"/>
                </a:tc>
                <a:tc>
                  <a:txBody>
                    <a:bodyPr/>
                    <a:lstStyle/>
                    <a:p>
                      <a:pPr fontAlgn="base"/>
                      <a:r>
                        <a:rPr lang="zh-CN" altLang="en-US" dirty="0">
                          <a:effectLst/>
                          <a:latin typeface="inherit"/>
                        </a:rPr>
                        <a:t>慢，几分钟</a:t>
                      </a:r>
                    </a:p>
                  </a:txBody>
                  <a:tcPr anchor="ctr"/>
                </a:tc>
              </a:tr>
              <a:tr h="478852">
                <a:tc>
                  <a:txBody>
                    <a:bodyPr/>
                    <a:lstStyle/>
                    <a:p>
                      <a:pPr fontAlgn="base"/>
                      <a:r>
                        <a:rPr lang="zh-CN" altLang="en-US" dirty="0">
                          <a:effectLst/>
                          <a:latin typeface="inherit"/>
                        </a:rPr>
                        <a:t>运行形态</a:t>
                      </a:r>
                    </a:p>
                  </a:txBody>
                  <a:tcPr anchor="ctr"/>
                </a:tc>
                <a:tc>
                  <a:txBody>
                    <a:bodyPr/>
                    <a:lstStyle/>
                    <a:p>
                      <a:pPr fontAlgn="base"/>
                      <a:r>
                        <a:rPr lang="zh-CN" altLang="en-US" dirty="0">
                          <a:effectLst/>
                          <a:latin typeface="inherit"/>
                        </a:rPr>
                        <a:t>直接运行于宿主机的内核上，不同容器共享同一个</a:t>
                      </a:r>
                      <a:r>
                        <a:rPr lang="en-US" altLang="zh-CN" dirty="0">
                          <a:effectLst/>
                          <a:latin typeface="inherit"/>
                        </a:rPr>
                        <a:t>Linux</a:t>
                      </a:r>
                      <a:r>
                        <a:rPr lang="zh-CN" altLang="en-US" dirty="0">
                          <a:effectLst/>
                          <a:latin typeface="inherit"/>
                        </a:rPr>
                        <a:t>内核</a:t>
                      </a:r>
                    </a:p>
                  </a:txBody>
                  <a:tcPr anchor="ctr"/>
                </a:tc>
                <a:tc>
                  <a:txBody>
                    <a:bodyPr/>
                    <a:lstStyle/>
                    <a:p>
                      <a:pPr fontAlgn="base"/>
                      <a:r>
                        <a:rPr lang="zh-CN" altLang="en-US" dirty="0">
                          <a:effectLst/>
                          <a:latin typeface="inherit"/>
                        </a:rPr>
                        <a:t>运行于</a:t>
                      </a:r>
                      <a:r>
                        <a:rPr lang="en-US" dirty="0" err="1">
                          <a:effectLst/>
                          <a:latin typeface="inherit"/>
                        </a:rPr>
                        <a:t>Hypervisior</a:t>
                      </a:r>
                      <a:r>
                        <a:rPr lang="zh-CN" altLang="en-US" dirty="0">
                          <a:effectLst/>
                          <a:latin typeface="inherit"/>
                        </a:rPr>
                        <a:t>上</a:t>
                      </a:r>
                    </a:p>
                  </a:txBody>
                  <a:tcPr anchor="ctr"/>
                </a:tc>
              </a:tr>
              <a:tr h="478852">
                <a:tc>
                  <a:txBody>
                    <a:bodyPr/>
                    <a:lstStyle/>
                    <a:p>
                      <a:pPr fontAlgn="base"/>
                      <a:r>
                        <a:rPr lang="zh-CN" altLang="en-US" dirty="0">
                          <a:effectLst/>
                          <a:latin typeface="inherit"/>
                        </a:rPr>
                        <a:t>并发性</a:t>
                      </a:r>
                    </a:p>
                  </a:txBody>
                  <a:tcPr anchor="ctr"/>
                </a:tc>
                <a:tc>
                  <a:txBody>
                    <a:bodyPr/>
                    <a:lstStyle/>
                    <a:p>
                      <a:pPr fontAlgn="base"/>
                      <a:r>
                        <a:rPr lang="zh-CN" altLang="en-US" dirty="0">
                          <a:effectLst/>
                          <a:latin typeface="inherit"/>
                        </a:rPr>
                        <a:t>一台宿主机可以启动成千上百个容器</a:t>
                      </a:r>
                    </a:p>
                  </a:txBody>
                  <a:tcPr anchor="ctr"/>
                </a:tc>
                <a:tc>
                  <a:txBody>
                    <a:bodyPr/>
                    <a:lstStyle/>
                    <a:p>
                      <a:pPr fontAlgn="base"/>
                      <a:r>
                        <a:rPr lang="zh-CN" altLang="en-US" dirty="0">
                          <a:effectLst/>
                          <a:latin typeface="inherit"/>
                        </a:rPr>
                        <a:t>最多几十个虚拟机</a:t>
                      </a:r>
                    </a:p>
                  </a:txBody>
                  <a:tcPr anchor="ctr"/>
                </a:tc>
              </a:tr>
              <a:tr h="478852">
                <a:tc>
                  <a:txBody>
                    <a:bodyPr/>
                    <a:lstStyle/>
                    <a:p>
                      <a:pPr fontAlgn="base"/>
                      <a:r>
                        <a:rPr lang="zh-CN" altLang="en-US">
                          <a:effectLst/>
                          <a:latin typeface="inherit"/>
                        </a:rPr>
                        <a:t>性能</a:t>
                      </a:r>
                    </a:p>
                  </a:txBody>
                  <a:tcPr anchor="ctr"/>
                </a:tc>
                <a:tc>
                  <a:txBody>
                    <a:bodyPr/>
                    <a:lstStyle/>
                    <a:p>
                      <a:pPr fontAlgn="base"/>
                      <a:r>
                        <a:rPr lang="zh-CN" altLang="en-US" dirty="0">
                          <a:effectLst/>
                          <a:latin typeface="inherit"/>
                        </a:rPr>
                        <a:t>接近宿主机本地进程</a:t>
                      </a:r>
                    </a:p>
                  </a:txBody>
                  <a:tcPr anchor="ctr"/>
                </a:tc>
                <a:tc>
                  <a:txBody>
                    <a:bodyPr/>
                    <a:lstStyle/>
                    <a:p>
                      <a:pPr fontAlgn="base"/>
                      <a:r>
                        <a:rPr lang="zh-CN" altLang="en-US" dirty="0">
                          <a:effectLst/>
                          <a:latin typeface="inherit"/>
                        </a:rPr>
                        <a:t>逊于宿主机</a:t>
                      </a:r>
                    </a:p>
                  </a:txBody>
                  <a:tcPr anchor="ctr"/>
                </a:tc>
              </a:tr>
              <a:tr h="478852">
                <a:tc>
                  <a:txBody>
                    <a:bodyPr/>
                    <a:lstStyle/>
                    <a:p>
                      <a:pPr fontAlgn="base"/>
                      <a:r>
                        <a:rPr lang="zh-CN" altLang="en-US">
                          <a:effectLst/>
                          <a:latin typeface="inherit"/>
                        </a:rPr>
                        <a:t>资源利用率</a:t>
                      </a:r>
                    </a:p>
                  </a:txBody>
                  <a:tcPr anchor="ctr"/>
                </a:tc>
                <a:tc>
                  <a:txBody>
                    <a:bodyPr/>
                    <a:lstStyle/>
                    <a:p>
                      <a:pPr fontAlgn="base"/>
                      <a:r>
                        <a:rPr lang="zh-CN" altLang="en-US" dirty="0">
                          <a:effectLst/>
                          <a:latin typeface="inherit"/>
                        </a:rPr>
                        <a:t>高</a:t>
                      </a:r>
                    </a:p>
                  </a:txBody>
                  <a:tcPr anchor="ctr"/>
                </a:tc>
                <a:tc>
                  <a:txBody>
                    <a:bodyPr/>
                    <a:lstStyle/>
                    <a:p>
                      <a:pPr fontAlgn="base"/>
                      <a:r>
                        <a:rPr lang="zh-CN" altLang="en-US" dirty="0">
                          <a:effectLst/>
                          <a:latin typeface="inherit"/>
                        </a:rPr>
                        <a:t>低</a:t>
                      </a:r>
                    </a:p>
                  </a:txBody>
                  <a:tcPr anchor="ctr"/>
                </a:tc>
              </a:tr>
            </a:tbl>
          </a:graphicData>
        </a:graphic>
      </p:graphicFrame>
    </p:spTree>
    <p:extLst>
      <p:ext uri="{BB962C8B-B14F-4D97-AF65-F5344CB8AC3E}">
        <p14:creationId xmlns:p14="http://schemas.microsoft.com/office/powerpoint/2010/main" val="368845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直接连接符 6"/>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458300" y="271048"/>
            <a:ext cx="1651349" cy="346249"/>
          </a:xfrm>
          <a:prstGeom prst="rect">
            <a:avLst/>
          </a:prstGeom>
        </p:spPr>
        <p:txBody>
          <a:bodyPr wrap="none" lIns="68580" tIns="34290" rIns="68580" bIns="34290">
            <a:spAutoFit/>
          </a:bodyPr>
          <a:lstStyle/>
          <a:p>
            <a:r>
              <a:rPr lang="en-US" altLang="zh-CN" b="1" dirty="0" smtClean="0">
                <a:solidFill>
                  <a:schemeClr val="bg2">
                    <a:lumMod val="75000"/>
                  </a:schemeClr>
                </a:solidFill>
                <a:latin typeface="微软雅黑" panose="020B0503020204020204" pitchFamily="34" charset="-122"/>
                <a:ea typeface="微软雅黑" panose="020B0503020204020204" pitchFamily="34" charset="-122"/>
              </a:rPr>
              <a:t>Docker</a:t>
            </a:r>
            <a:r>
              <a:rPr lang="zh-CN" altLang="en-US" b="1" dirty="0" smtClean="0">
                <a:solidFill>
                  <a:schemeClr val="bg2">
                    <a:lumMod val="75000"/>
                  </a:schemeClr>
                </a:solidFill>
                <a:latin typeface="微软雅黑" panose="020B0503020204020204" pitchFamily="34" charset="-122"/>
                <a:ea typeface="微软雅黑" panose="020B0503020204020204" pitchFamily="34" charset="-122"/>
              </a:rPr>
              <a:t>架构图</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221" y="690507"/>
            <a:ext cx="5189172" cy="3896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761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任意多边形 35"/>
          <p:cNvSpPr/>
          <p:nvPr/>
        </p:nvSpPr>
        <p:spPr>
          <a:xfrm flipH="1" flipV="1">
            <a:off x="3006037" y="3355434"/>
            <a:ext cx="576128" cy="446050"/>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7" name="任意多边形 56"/>
          <p:cNvSpPr/>
          <p:nvPr/>
        </p:nvSpPr>
        <p:spPr>
          <a:xfrm>
            <a:off x="2718123" y="1554811"/>
            <a:ext cx="1752481" cy="1201386"/>
          </a:xfrm>
          <a:custGeom>
            <a:avLst/>
            <a:gdLst>
              <a:gd name="connsiteX0" fmla="*/ 492296 w 2336641"/>
              <a:gd name="connsiteY0" fmla="*/ 0 h 1601848"/>
              <a:gd name="connsiteX1" fmla="*/ 1657485 w 2336641"/>
              <a:gd name="connsiteY1" fmla="*/ 0 h 1601848"/>
              <a:gd name="connsiteX2" fmla="*/ 1844345 w 2336641"/>
              <a:gd name="connsiteY2" fmla="*/ 0 h 1601848"/>
              <a:gd name="connsiteX3" fmla="*/ 2336641 w 2336641"/>
              <a:gd name="connsiteY3" fmla="*/ 0 h 1601848"/>
              <a:gd name="connsiteX4" fmla="*/ 2336641 w 2336641"/>
              <a:gd name="connsiteY4" fmla="*/ 340586 h 1601848"/>
              <a:gd name="connsiteX5" fmla="*/ 2336641 w 2336641"/>
              <a:gd name="connsiteY5" fmla="*/ 413428 h 1601848"/>
              <a:gd name="connsiteX6" fmla="*/ 2336641 w 2336641"/>
              <a:gd name="connsiteY6" fmla="*/ 492296 h 1601848"/>
              <a:gd name="connsiteX7" fmla="*/ 2336641 w 2336641"/>
              <a:gd name="connsiteY7" fmla="*/ 557721 h 1601848"/>
              <a:gd name="connsiteX8" fmla="*/ 2336641 w 2336641"/>
              <a:gd name="connsiteY8" fmla="*/ 1109552 h 1601848"/>
              <a:gd name="connsiteX9" fmla="*/ 1844345 w 2336641"/>
              <a:gd name="connsiteY9" fmla="*/ 1601848 h 1601848"/>
              <a:gd name="connsiteX10" fmla="*/ 679157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312171 h 1601848"/>
              <a:gd name="connsiteX14" fmla="*/ 0 w 2336641"/>
              <a:gd name="connsiteY14" fmla="*/ 1188420 h 1601848"/>
              <a:gd name="connsiteX15" fmla="*/ 0 w 2336641"/>
              <a:gd name="connsiteY15" fmla="*/ 1109552 h 1601848"/>
              <a:gd name="connsiteX16" fmla="*/ 0 w 2336641"/>
              <a:gd name="connsiteY16" fmla="*/ 1045713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5" y="0"/>
                </a:lnTo>
                <a:lnTo>
                  <a:pt x="1844345" y="0"/>
                </a:lnTo>
                <a:lnTo>
                  <a:pt x="2336641" y="0"/>
                </a:lnTo>
                <a:lnTo>
                  <a:pt x="2336641" y="340586"/>
                </a:lnTo>
                <a:lnTo>
                  <a:pt x="2336641" y="413428"/>
                </a:lnTo>
                <a:lnTo>
                  <a:pt x="2336641" y="492296"/>
                </a:lnTo>
                <a:lnTo>
                  <a:pt x="2336641" y="557721"/>
                </a:lnTo>
                <a:lnTo>
                  <a:pt x="2336641" y="1109552"/>
                </a:lnTo>
                <a:cubicBezTo>
                  <a:pt x="2336641" y="1381439"/>
                  <a:pt x="2116232" y="1601848"/>
                  <a:pt x="1844345" y="1601848"/>
                </a:cubicBezTo>
                <a:lnTo>
                  <a:pt x="679157" y="1601848"/>
                </a:lnTo>
                <a:lnTo>
                  <a:pt x="492296" y="1601848"/>
                </a:lnTo>
                <a:lnTo>
                  <a:pt x="0" y="1601848"/>
                </a:lnTo>
                <a:lnTo>
                  <a:pt x="0" y="1312171"/>
                </a:lnTo>
                <a:lnTo>
                  <a:pt x="0" y="1188420"/>
                </a:lnTo>
                <a:lnTo>
                  <a:pt x="0" y="1109552"/>
                </a:lnTo>
                <a:lnTo>
                  <a:pt x="0" y="1045713"/>
                </a:lnTo>
                <a:lnTo>
                  <a:pt x="0" y="492296"/>
                </a:lnTo>
                <a:cubicBezTo>
                  <a:pt x="0" y="220409"/>
                  <a:pt x="220409" y="0"/>
                  <a:pt x="492296" y="0"/>
                </a:cubicBez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8" name="组合 57"/>
          <p:cNvGrpSpPr/>
          <p:nvPr/>
        </p:nvGrpSpPr>
        <p:grpSpPr>
          <a:xfrm>
            <a:off x="6520476" y="1347939"/>
            <a:ext cx="2576629" cy="1276196"/>
            <a:chOff x="8704636" y="2083513"/>
            <a:chExt cx="3435505" cy="1701594"/>
          </a:xfrm>
        </p:grpSpPr>
        <p:sp>
          <p:nvSpPr>
            <p:cNvPr id="59" name="文本框 58"/>
            <p:cNvSpPr txBox="1"/>
            <p:nvPr/>
          </p:nvSpPr>
          <p:spPr>
            <a:xfrm>
              <a:off x="8736829" y="2748498"/>
              <a:ext cx="3403312" cy="1036609"/>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消除环境不一致导致的问题</a:t>
              </a:r>
            </a:p>
          </p:txBody>
        </p:sp>
        <p:sp>
          <p:nvSpPr>
            <p:cNvPr id="60" name="文本框 59"/>
            <p:cNvSpPr txBox="1"/>
            <p:nvPr/>
          </p:nvSpPr>
          <p:spPr>
            <a:xfrm>
              <a:off x="8704636" y="2083513"/>
              <a:ext cx="3055993" cy="603242"/>
            </a:xfrm>
            <a:prstGeom prst="rect">
              <a:avLst/>
            </a:prstGeom>
            <a:noFill/>
          </p:spPr>
          <p:txBody>
            <a:bodyPr wrap="square" rtlCol="0">
              <a:spAutoFit/>
            </a:bodyPr>
            <a:lstStyle/>
            <a:p>
              <a:pPr>
                <a:lnSpc>
                  <a:spcPct val="130000"/>
                </a:lnSpc>
              </a:pPr>
              <a:r>
                <a:rPr lang="zh-CN" altLang="en-US" dirty="0">
                  <a:solidFill>
                    <a:srgbClr val="ED6F65"/>
                  </a:solidFill>
                  <a:latin typeface="微软雅黑" panose="020B0503020204020204" pitchFamily="34" charset="-122"/>
                  <a:ea typeface="微软雅黑" panose="020B0503020204020204" pitchFamily="34" charset="-122"/>
                </a:rPr>
                <a:t>解决环境构建问题</a:t>
              </a:r>
            </a:p>
          </p:txBody>
        </p:sp>
      </p:grpSp>
      <p:grpSp>
        <p:nvGrpSpPr>
          <p:cNvPr id="61" name="组合 60"/>
          <p:cNvGrpSpPr/>
          <p:nvPr/>
        </p:nvGrpSpPr>
        <p:grpSpPr>
          <a:xfrm>
            <a:off x="6434210" y="2815862"/>
            <a:ext cx="3021046" cy="2365209"/>
            <a:chOff x="8578951" y="4336564"/>
            <a:chExt cx="4028063" cy="3153613"/>
          </a:xfrm>
        </p:grpSpPr>
        <p:sp>
          <p:nvSpPr>
            <p:cNvPr id="63" name="文本框 62"/>
            <p:cNvSpPr txBox="1"/>
            <p:nvPr/>
          </p:nvSpPr>
          <p:spPr>
            <a:xfrm>
              <a:off x="8578951" y="4966408"/>
              <a:ext cx="4028063" cy="2523769"/>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重新打包程序的方法</a:t>
              </a:r>
            </a:p>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快速进行横向扩展</a:t>
              </a:r>
            </a:p>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天生的和云计算技术</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相</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结合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进行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Blue-green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部署</a:t>
              </a:r>
            </a:p>
          </p:txBody>
        </p:sp>
        <p:sp>
          <p:nvSpPr>
            <p:cNvPr id="64" name="文本框 63"/>
            <p:cNvSpPr txBox="1"/>
            <p:nvPr/>
          </p:nvSpPr>
          <p:spPr>
            <a:xfrm>
              <a:off x="8693967" y="4336564"/>
              <a:ext cx="3642727" cy="603243"/>
            </a:xfrm>
            <a:prstGeom prst="rect">
              <a:avLst/>
            </a:prstGeom>
            <a:noFill/>
          </p:spPr>
          <p:txBody>
            <a:bodyPr wrap="square" rtlCol="0">
              <a:spAutoFit/>
            </a:bodyPr>
            <a:lstStyle/>
            <a:p>
              <a:pPr>
                <a:lnSpc>
                  <a:spcPct val="130000"/>
                </a:lnSpc>
              </a:pPr>
              <a:r>
                <a:rPr lang="zh-CN" altLang="en-US" dirty="0">
                  <a:solidFill>
                    <a:srgbClr val="508799"/>
                  </a:solidFill>
                  <a:latin typeface="微软雅黑" panose="020B0503020204020204" pitchFamily="34" charset="-122"/>
                  <a:ea typeface="微软雅黑" panose="020B0503020204020204" pitchFamily="34" charset="-122"/>
                </a:rPr>
                <a:t>基于容器的部署和自动化</a:t>
              </a:r>
            </a:p>
          </p:txBody>
        </p:sp>
      </p:grpSp>
      <p:grpSp>
        <p:nvGrpSpPr>
          <p:cNvPr id="65" name="组合 64"/>
          <p:cNvGrpSpPr/>
          <p:nvPr/>
        </p:nvGrpSpPr>
        <p:grpSpPr>
          <a:xfrm>
            <a:off x="58636" y="1443501"/>
            <a:ext cx="2552484" cy="1705084"/>
            <a:chOff x="78181" y="2086034"/>
            <a:chExt cx="3403312" cy="2273446"/>
          </a:xfrm>
        </p:grpSpPr>
        <p:sp>
          <p:nvSpPr>
            <p:cNvPr id="66" name="文本框 65"/>
            <p:cNvSpPr txBox="1"/>
            <p:nvPr/>
          </p:nvSpPr>
          <p:spPr>
            <a:xfrm>
              <a:off x="78181" y="2635930"/>
              <a:ext cx="3403312" cy="1723550"/>
            </a:xfrm>
            <a:prstGeom prst="rect">
              <a:avLst/>
            </a:prstGeom>
            <a:noFill/>
          </p:spPr>
          <p:txBody>
            <a:bodyPr wrap="square" rtlCol="0">
              <a:spAutoFit/>
            </a:bodyPr>
            <a:lstStyle/>
            <a:p>
              <a:pPr algn="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快速：只需</a:t>
              </a:r>
              <a:r>
                <a:rPr lang="en-US" altLang="zh-CN" sz="1200" dirty="0" err="1" smtClean="0">
                  <a:solidFill>
                    <a:schemeClr val="tx1">
                      <a:lumMod val="75000"/>
                      <a:lumOff val="25000"/>
                    </a:schemeClr>
                  </a:solidFill>
                  <a:latin typeface="微软雅黑" panose="020B0503020204020204" pitchFamily="34" charset="-122"/>
                  <a:ea typeface="微软雅黑" panose="020B0503020204020204" pitchFamily="34" charset="-122"/>
                </a:rPr>
                <a:t>docker</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run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即可</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共享：通过</a:t>
              </a:r>
              <a:r>
                <a:rPr lang="en-US" altLang="zh-CN" sz="1200" dirty="0" err="1" smtClean="0">
                  <a:solidFill>
                    <a:schemeClr val="tx1">
                      <a:lumMod val="75000"/>
                      <a:lumOff val="25000"/>
                    </a:schemeClr>
                  </a:solidFill>
                  <a:latin typeface="微软雅黑" panose="020B0503020204020204" pitchFamily="34" charset="-122"/>
                  <a:ea typeface="微软雅黑" panose="020B0503020204020204" pitchFamily="34" charset="-122"/>
                </a:rPr>
                <a:t>Dockerfile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或</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Registry</a:t>
              </a:r>
            </a:p>
            <a:p>
              <a:pPr algn="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自动化：一切代码化的东西都可以自动化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统一：每个人的开发环境一模一样</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78181" y="2086034"/>
              <a:ext cx="3403312" cy="603243"/>
            </a:xfrm>
            <a:prstGeom prst="rect">
              <a:avLst/>
            </a:prstGeom>
            <a:noFill/>
          </p:spPr>
          <p:txBody>
            <a:bodyPr wrap="square" rtlCol="0">
              <a:spAutoFit/>
            </a:bodyPr>
            <a:lstStyle/>
            <a:p>
              <a:pPr algn="r">
                <a:lnSpc>
                  <a:spcPct val="130000"/>
                </a:lnSpc>
              </a:pPr>
              <a:r>
                <a:rPr lang="zh-CN" altLang="en-US" dirty="0" smtClean="0">
                  <a:solidFill>
                    <a:srgbClr val="E49B35"/>
                  </a:solidFill>
                  <a:latin typeface="微软雅黑" panose="020B0503020204020204" pitchFamily="34" charset="-122"/>
                  <a:ea typeface="微软雅黑" panose="020B0503020204020204" pitchFamily="34" charset="-122"/>
                </a:rPr>
                <a:t>构建开发环境变得简单</a:t>
              </a:r>
              <a:endParaRPr lang="zh-CN" altLang="en-US" dirty="0">
                <a:solidFill>
                  <a:srgbClr val="E49B35"/>
                </a:solidFill>
                <a:latin typeface="微软雅黑" panose="020B0503020204020204" pitchFamily="34" charset="-122"/>
                <a:ea typeface="微软雅黑" panose="020B0503020204020204" pitchFamily="34" charset="-122"/>
              </a:endParaRPr>
            </a:p>
          </p:txBody>
        </p:sp>
      </p:grpSp>
      <p:sp>
        <p:nvSpPr>
          <p:cNvPr id="74" name="任意多边形 73"/>
          <p:cNvSpPr/>
          <p:nvPr/>
        </p:nvSpPr>
        <p:spPr>
          <a:xfrm>
            <a:off x="4690197" y="1554812"/>
            <a:ext cx="1752481" cy="1201386"/>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1004404 h 1601848"/>
              <a:gd name="connsiteX6" fmla="*/ 2336641 w 2336641"/>
              <a:gd name="connsiteY6" fmla="*/ 1109552 h 1601848"/>
              <a:gd name="connsiteX7" fmla="*/ 2336641 w 2336641"/>
              <a:gd name="connsiteY7" fmla="*/ 1188420 h 1601848"/>
              <a:gd name="connsiteX8" fmla="*/ 2336641 w 2336641"/>
              <a:gd name="connsiteY8" fmla="*/ 1423504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588548 h 1601848"/>
              <a:gd name="connsiteX15" fmla="*/ 0 w 2336641"/>
              <a:gd name="connsiteY15" fmla="*/ 492296 h 1601848"/>
              <a:gd name="connsiteX16" fmla="*/ 0 w 2336641"/>
              <a:gd name="connsiteY16" fmla="*/ 413428 h 1601848"/>
              <a:gd name="connsiteX17" fmla="*/ 0 w 2336641"/>
              <a:gd name="connsiteY17" fmla="*/ 371414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2" y="0"/>
                  <a:pt x="2336641" y="220409"/>
                  <a:pt x="2336641" y="492296"/>
                </a:cubicBezTo>
                <a:lnTo>
                  <a:pt x="2336641" y="1004404"/>
                </a:lnTo>
                <a:lnTo>
                  <a:pt x="2336641" y="1109552"/>
                </a:lnTo>
                <a:lnTo>
                  <a:pt x="2336641" y="1188420"/>
                </a:lnTo>
                <a:lnTo>
                  <a:pt x="2336641" y="1423504"/>
                </a:lnTo>
                <a:lnTo>
                  <a:pt x="2336641" y="1601848"/>
                </a:lnTo>
                <a:lnTo>
                  <a:pt x="1844345" y="1601848"/>
                </a:lnTo>
                <a:lnTo>
                  <a:pt x="1657484" y="1601848"/>
                </a:lnTo>
                <a:lnTo>
                  <a:pt x="492296" y="1601848"/>
                </a:lnTo>
                <a:cubicBezTo>
                  <a:pt x="220408" y="1601848"/>
                  <a:pt x="0" y="1381439"/>
                  <a:pt x="0" y="1109552"/>
                </a:cubicBezTo>
                <a:lnTo>
                  <a:pt x="0" y="588548"/>
                </a:lnTo>
                <a:lnTo>
                  <a:pt x="0" y="492296"/>
                </a:lnTo>
                <a:lnTo>
                  <a:pt x="0" y="413428"/>
                </a:lnTo>
                <a:lnTo>
                  <a:pt x="0" y="371414"/>
                </a:lnTo>
                <a:close/>
              </a:path>
            </a:pathLst>
          </a:cu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5" name="任意多边形 74"/>
          <p:cNvSpPr/>
          <p:nvPr/>
        </p:nvSpPr>
        <p:spPr>
          <a:xfrm>
            <a:off x="4690197" y="2893335"/>
            <a:ext cx="1752481" cy="1201386"/>
          </a:xfrm>
          <a:custGeom>
            <a:avLst/>
            <a:gdLst>
              <a:gd name="connsiteX0" fmla="*/ 492296 w 2336641"/>
              <a:gd name="connsiteY0" fmla="*/ 0 h 1601848"/>
              <a:gd name="connsiteX1" fmla="*/ 1657484 w 2336641"/>
              <a:gd name="connsiteY1" fmla="*/ 0 h 1601848"/>
              <a:gd name="connsiteX2" fmla="*/ 1844345 w 2336641"/>
              <a:gd name="connsiteY2" fmla="*/ 0 h 1601848"/>
              <a:gd name="connsiteX3" fmla="*/ 2336641 w 2336641"/>
              <a:gd name="connsiteY3" fmla="*/ 0 h 1601848"/>
              <a:gd name="connsiteX4" fmla="*/ 2336641 w 2336641"/>
              <a:gd name="connsiteY4" fmla="*/ 297807 h 1601848"/>
              <a:gd name="connsiteX5" fmla="*/ 2336641 w 2336641"/>
              <a:gd name="connsiteY5" fmla="*/ 413429 h 1601848"/>
              <a:gd name="connsiteX6" fmla="*/ 2336641 w 2336641"/>
              <a:gd name="connsiteY6" fmla="*/ 492296 h 1601848"/>
              <a:gd name="connsiteX7" fmla="*/ 2336641 w 2336641"/>
              <a:gd name="connsiteY7" fmla="*/ 716907 h 1601848"/>
              <a:gd name="connsiteX8" fmla="*/ 2336641 w 2336641"/>
              <a:gd name="connsiteY8" fmla="*/ 1109552 h 1601848"/>
              <a:gd name="connsiteX9" fmla="*/ 1844345 w 2336641"/>
              <a:gd name="connsiteY9" fmla="*/ 1601848 h 1601848"/>
              <a:gd name="connsiteX10" fmla="*/ 679156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461527 h 1601848"/>
              <a:gd name="connsiteX14" fmla="*/ 0 w 2336641"/>
              <a:gd name="connsiteY14" fmla="*/ 1188420 h 1601848"/>
              <a:gd name="connsiteX15" fmla="*/ 0 w 2336641"/>
              <a:gd name="connsiteY15" fmla="*/ 1109552 h 1601848"/>
              <a:gd name="connsiteX16" fmla="*/ 0 w 2336641"/>
              <a:gd name="connsiteY16" fmla="*/ 1042427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4" y="0"/>
                </a:lnTo>
                <a:lnTo>
                  <a:pt x="1844345" y="0"/>
                </a:lnTo>
                <a:lnTo>
                  <a:pt x="2336641" y="0"/>
                </a:lnTo>
                <a:lnTo>
                  <a:pt x="2336641" y="297807"/>
                </a:lnTo>
                <a:lnTo>
                  <a:pt x="2336641" y="413429"/>
                </a:lnTo>
                <a:lnTo>
                  <a:pt x="2336641" y="492296"/>
                </a:lnTo>
                <a:lnTo>
                  <a:pt x="2336641" y="716907"/>
                </a:lnTo>
                <a:lnTo>
                  <a:pt x="2336641" y="1109552"/>
                </a:lnTo>
                <a:cubicBezTo>
                  <a:pt x="2336641" y="1381440"/>
                  <a:pt x="2116232" y="1601848"/>
                  <a:pt x="1844345" y="1601848"/>
                </a:cubicBezTo>
                <a:lnTo>
                  <a:pt x="679156" y="1601848"/>
                </a:lnTo>
                <a:lnTo>
                  <a:pt x="492296" y="1601848"/>
                </a:lnTo>
                <a:lnTo>
                  <a:pt x="0" y="1601848"/>
                </a:lnTo>
                <a:lnTo>
                  <a:pt x="0" y="1461527"/>
                </a:lnTo>
                <a:lnTo>
                  <a:pt x="0" y="1188420"/>
                </a:lnTo>
                <a:lnTo>
                  <a:pt x="0" y="1109552"/>
                </a:lnTo>
                <a:lnTo>
                  <a:pt x="0" y="1042427"/>
                </a:lnTo>
                <a:lnTo>
                  <a:pt x="0" y="492296"/>
                </a:lnTo>
                <a:cubicBezTo>
                  <a:pt x="0" y="220409"/>
                  <a:pt x="220408" y="0"/>
                  <a:pt x="492296" y="0"/>
                </a:cubicBezTo>
                <a:close/>
              </a:path>
            </a:pathLst>
          </a:cu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77" name="组合 76"/>
          <p:cNvGrpSpPr/>
          <p:nvPr/>
        </p:nvGrpSpPr>
        <p:grpSpPr>
          <a:xfrm>
            <a:off x="3851858" y="2112831"/>
            <a:ext cx="1457084" cy="1457084"/>
            <a:chOff x="5135810" y="2978471"/>
            <a:chExt cx="1942779" cy="1942779"/>
          </a:xfrm>
        </p:grpSpPr>
        <p:sp>
          <p:nvSpPr>
            <p:cNvPr id="78" name="椭圆 77"/>
            <p:cNvSpPr/>
            <p:nvPr/>
          </p:nvSpPr>
          <p:spPr>
            <a:xfrm>
              <a:off x="5135810" y="2978471"/>
              <a:ext cx="1942779" cy="1942779"/>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5530473" y="3688250"/>
              <a:ext cx="1153452" cy="553997"/>
            </a:xfrm>
            <a:prstGeom prst="rect">
              <a:avLst/>
            </a:prstGeom>
            <a:noFill/>
          </p:spPr>
          <p:txBody>
            <a:bodyPr wrap="square" rtlCol="0">
              <a:spAutoFit/>
            </a:bodyPr>
            <a:lstStyle/>
            <a:p>
              <a:pPr algn="ctr"/>
              <a:endPar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4918216" y="3112981"/>
            <a:ext cx="1442886" cy="798905"/>
            <a:chOff x="6557622" y="4312004"/>
            <a:chExt cx="1923849" cy="1065206"/>
          </a:xfrm>
        </p:grpSpPr>
        <p:grpSp>
          <p:nvGrpSpPr>
            <p:cNvPr id="100" name="组合 99"/>
            <p:cNvGrpSpPr/>
            <p:nvPr/>
          </p:nvGrpSpPr>
          <p:grpSpPr>
            <a:xfrm>
              <a:off x="7156009" y="4312004"/>
              <a:ext cx="531813" cy="461963"/>
              <a:chOff x="8915400" y="531812"/>
              <a:chExt cx="531813" cy="461963"/>
            </a:xfrm>
          </p:grpSpPr>
          <p:sp>
            <p:nvSpPr>
              <p:cNvPr id="102" name="Rectangle 476"/>
              <p:cNvSpPr>
                <a:spLocks noChangeArrowheads="1"/>
              </p:cNvSpPr>
              <p:nvPr/>
            </p:nvSpPr>
            <p:spPr bwMode="auto">
              <a:xfrm>
                <a:off x="9083675" y="531812"/>
                <a:ext cx="195263"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77"/>
              <p:cNvSpPr>
                <a:spLocks/>
              </p:cNvSpPr>
              <p:nvPr/>
            </p:nvSpPr>
            <p:spPr bwMode="auto">
              <a:xfrm>
                <a:off x="8997950" y="628650"/>
                <a:ext cx="366713" cy="244475"/>
              </a:xfrm>
              <a:custGeom>
                <a:avLst/>
                <a:gdLst>
                  <a:gd name="T0" fmla="*/ 177 w 231"/>
                  <a:gd name="T1" fmla="*/ 0 h 154"/>
                  <a:gd name="T2" fmla="*/ 54 w 231"/>
                  <a:gd name="T3" fmla="*/ 0 h 154"/>
                  <a:gd name="T4" fmla="*/ 54 w 231"/>
                  <a:gd name="T5" fmla="*/ 41 h 154"/>
                  <a:gd name="T6" fmla="*/ 0 w 231"/>
                  <a:gd name="T7" fmla="*/ 41 h 154"/>
                  <a:gd name="T8" fmla="*/ 59 w 231"/>
                  <a:gd name="T9" fmla="*/ 97 h 154"/>
                  <a:gd name="T10" fmla="*/ 115 w 231"/>
                  <a:gd name="T11" fmla="*/ 154 h 154"/>
                  <a:gd name="T12" fmla="*/ 172 w 231"/>
                  <a:gd name="T13" fmla="*/ 97 h 154"/>
                  <a:gd name="T14" fmla="*/ 231 w 231"/>
                  <a:gd name="T15" fmla="*/ 41 h 154"/>
                  <a:gd name="T16" fmla="*/ 177 w 231"/>
                  <a:gd name="T17" fmla="*/ 41 h 154"/>
                  <a:gd name="T18" fmla="*/ 177 w 231"/>
                  <a:gd name="T1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54">
                    <a:moveTo>
                      <a:pt x="177" y="0"/>
                    </a:moveTo>
                    <a:lnTo>
                      <a:pt x="54" y="0"/>
                    </a:lnTo>
                    <a:lnTo>
                      <a:pt x="54" y="41"/>
                    </a:lnTo>
                    <a:lnTo>
                      <a:pt x="0" y="41"/>
                    </a:lnTo>
                    <a:lnTo>
                      <a:pt x="59" y="97"/>
                    </a:lnTo>
                    <a:lnTo>
                      <a:pt x="115" y="154"/>
                    </a:lnTo>
                    <a:lnTo>
                      <a:pt x="172" y="97"/>
                    </a:lnTo>
                    <a:lnTo>
                      <a:pt x="231" y="41"/>
                    </a:lnTo>
                    <a:lnTo>
                      <a:pt x="177" y="41"/>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78"/>
              <p:cNvSpPr>
                <a:spLocks/>
              </p:cNvSpPr>
              <p:nvPr/>
            </p:nvSpPr>
            <p:spPr bwMode="auto">
              <a:xfrm>
                <a:off x="8915400" y="817562"/>
                <a:ext cx="531813" cy="176213"/>
              </a:xfrm>
              <a:custGeom>
                <a:avLst/>
                <a:gdLst>
                  <a:gd name="T0" fmla="*/ 124 w 142"/>
                  <a:gd name="T1" fmla="*/ 8 h 47"/>
                  <a:gd name="T2" fmla="*/ 105 w 142"/>
                  <a:gd name="T3" fmla="*/ 30 h 47"/>
                  <a:gd name="T4" fmla="*/ 37 w 142"/>
                  <a:gd name="T5" fmla="*/ 30 h 47"/>
                  <a:gd name="T6" fmla="*/ 18 w 142"/>
                  <a:gd name="T7" fmla="*/ 8 h 47"/>
                  <a:gd name="T8" fmla="*/ 18 w 142"/>
                  <a:gd name="T9" fmla="*/ 0 h 47"/>
                  <a:gd name="T10" fmla="*/ 0 w 142"/>
                  <a:gd name="T11" fmla="*/ 0 h 47"/>
                  <a:gd name="T12" fmla="*/ 0 w 142"/>
                  <a:gd name="T13" fmla="*/ 21 h 47"/>
                  <a:gd name="T14" fmla="*/ 26 w 142"/>
                  <a:gd name="T15" fmla="*/ 47 h 47"/>
                  <a:gd name="T16" fmla="*/ 116 w 142"/>
                  <a:gd name="T17" fmla="*/ 47 h 47"/>
                  <a:gd name="T18" fmla="*/ 142 w 142"/>
                  <a:gd name="T19" fmla="*/ 21 h 47"/>
                  <a:gd name="T20" fmla="*/ 142 w 142"/>
                  <a:gd name="T21" fmla="*/ 0 h 47"/>
                  <a:gd name="T22" fmla="*/ 124 w 142"/>
                  <a:gd name="T23" fmla="*/ 0 h 47"/>
                  <a:gd name="T24" fmla="*/ 124 w 142"/>
                  <a:gd name="T25"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 h="47">
                    <a:moveTo>
                      <a:pt x="124" y="8"/>
                    </a:moveTo>
                    <a:cubicBezTo>
                      <a:pt x="124" y="26"/>
                      <a:pt x="121" y="30"/>
                      <a:pt x="105" y="30"/>
                    </a:cubicBezTo>
                    <a:cubicBezTo>
                      <a:pt x="37" y="30"/>
                      <a:pt x="37" y="30"/>
                      <a:pt x="37" y="30"/>
                    </a:cubicBezTo>
                    <a:cubicBezTo>
                      <a:pt x="20" y="30"/>
                      <a:pt x="18" y="29"/>
                      <a:pt x="18" y="8"/>
                    </a:cubicBezTo>
                    <a:cubicBezTo>
                      <a:pt x="18" y="0"/>
                      <a:pt x="18" y="0"/>
                      <a:pt x="18" y="0"/>
                    </a:cubicBezTo>
                    <a:cubicBezTo>
                      <a:pt x="0" y="0"/>
                      <a:pt x="0" y="0"/>
                      <a:pt x="0" y="0"/>
                    </a:cubicBezTo>
                    <a:cubicBezTo>
                      <a:pt x="0" y="21"/>
                      <a:pt x="0" y="21"/>
                      <a:pt x="0" y="21"/>
                    </a:cubicBezTo>
                    <a:cubicBezTo>
                      <a:pt x="0" y="35"/>
                      <a:pt x="11" y="47"/>
                      <a:pt x="26" y="47"/>
                    </a:cubicBezTo>
                    <a:cubicBezTo>
                      <a:pt x="116" y="47"/>
                      <a:pt x="116" y="47"/>
                      <a:pt x="116" y="47"/>
                    </a:cubicBezTo>
                    <a:cubicBezTo>
                      <a:pt x="130" y="47"/>
                      <a:pt x="142" y="35"/>
                      <a:pt x="142" y="21"/>
                    </a:cubicBezTo>
                    <a:cubicBezTo>
                      <a:pt x="142" y="0"/>
                      <a:pt x="142" y="0"/>
                      <a:pt x="142" y="0"/>
                    </a:cubicBezTo>
                    <a:cubicBezTo>
                      <a:pt x="124" y="0"/>
                      <a:pt x="124" y="0"/>
                      <a:pt x="124" y="0"/>
                    </a:cubicBezTo>
                    <a:lnTo>
                      <a:pt x="12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p:cNvSpPr txBox="1"/>
            <p:nvPr/>
          </p:nvSpPr>
          <p:spPr>
            <a:xfrm>
              <a:off x="6557622" y="4773968"/>
              <a:ext cx="1923849" cy="603242"/>
            </a:xfrm>
            <a:prstGeom prst="rect">
              <a:avLst/>
            </a:prstGeom>
            <a:noFill/>
          </p:spPr>
          <p:txBody>
            <a:bodyPr wrap="square" rtlCol="0">
              <a:spAutoFit/>
            </a:bodyPr>
            <a:lstStyle/>
            <a:p>
              <a:pPr algn="ctr">
                <a:lnSpc>
                  <a:spcPct val="130000"/>
                </a:lnSpc>
              </a:pPr>
              <a:r>
                <a:rPr lang="zh-CN" altLang="en-US" dirty="0">
                  <a:solidFill>
                    <a:schemeClr val="bg1"/>
                  </a:solidFill>
                  <a:latin typeface="微软雅黑" panose="020B0503020204020204" pitchFamily="34" charset="-122"/>
                  <a:ea typeface="微软雅黑" panose="020B0503020204020204" pitchFamily="34" charset="-122"/>
                </a:rPr>
                <a:t>部署和运维</a:t>
              </a:r>
            </a:p>
          </p:txBody>
        </p:sp>
      </p:grpSp>
      <p:grpSp>
        <p:nvGrpSpPr>
          <p:cNvPr id="6" name="组合 5"/>
          <p:cNvGrpSpPr/>
          <p:nvPr/>
        </p:nvGrpSpPr>
        <p:grpSpPr>
          <a:xfrm>
            <a:off x="5109737" y="1780694"/>
            <a:ext cx="913400" cy="743589"/>
            <a:chOff x="6812982" y="2374256"/>
            <a:chExt cx="1217867" cy="991451"/>
          </a:xfrm>
        </p:grpSpPr>
        <p:grpSp>
          <p:nvGrpSpPr>
            <p:cNvPr id="105" name="组合 104"/>
            <p:cNvGrpSpPr/>
            <p:nvPr/>
          </p:nvGrpSpPr>
          <p:grpSpPr>
            <a:xfrm>
              <a:off x="7234107" y="2374256"/>
              <a:ext cx="419100" cy="427038"/>
              <a:chOff x="5876926" y="2830512"/>
              <a:chExt cx="419100" cy="427038"/>
            </a:xfrm>
          </p:grpSpPr>
          <p:sp>
            <p:nvSpPr>
              <p:cNvPr id="106" name="Freeform 281"/>
              <p:cNvSpPr>
                <a:spLocks noEditPoints="1"/>
              </p:cNvSpPr>
              <p:nvPr/>
            </p:nvSpPr>
            <p:spPr bwMode="auto">
              <a:xfrm>
                <a:off x="5876926" y="2830512"/>
                <a:ext cx="419100" cy="104775"/>
              </a:xfrm>
              <a:custGeom>
                <a:avLst/>
                <a:gdLst>
                  <a:gd name="T0" fmla="*/ 0 w 112"/>
                  <a:gd name="T1" fmla="*/ 28 h 28"/>
                  <a:gd name="T2" fmla="*/ 112 w 112"/>
                  <a:gd name="T3" fmla="*/ 28 h 28"/>
                  <a:gd name="T4" fmla="*/ 112 w 112"/>
                  <a:gd name="T5" fmla="*/ 0 h 28"/>
                  <a:gd name="T6" fmla="*/ 0 w 112"/>
                  <a:gd name="T7" fmla="*/ 0 h 28"/>
                  <a:gd name="T8" fmla="*/ 0 w 112"/>
                  <a:gd name="T9" fmla="*/ 28 h 28"/>
                  <a:gd name="T10" fmla="*/ 93 w 112"/>
                  <a:gd name="T11" fmla="*/ 9 h 28"/>
                  <a:gd name="T12" fmla="*/ 98 w 112"/>
                  <a:gd name="T13" fmla="*/ 14 h 28"/>
                  <a:gd name="T14" fmla="*/ 93 w 112"/>
                  <a:gd name="T15" fmla="*/ 19 h 28"/>
                  <a:gd name="T16" fmla="*/ 89 w 112"/>
                  <a:gd name="T17" fmla="*/ 14 h 28"/>
                  <a:gd name="T18" fmla="*/ 93 w 112"/>
                  <a:gd name="T19" fmla="*/ 9 h 28"/>
                  <a:gd name="T20" fmla="*/ 20 w 112"/>
                  <a:gd name="T21" fmla="*/ 9 h 28"/>
                  <a:gd name="T22" fmla="*/ 25 w 112"/>
                  <a:gd name="T23" fmla="*/ 14 h 28"/>
                  <a:gd name="T24" fmla="*/ 20 w 112"/>
                  <a:gd name="T25" fmla="*/ 19 h 28"/>
                  <a:gd name="T26" fmla="*/ 15 w 112"/>
                  <a:gd name="T27" fmla="*/ 14 h 28"/>
                  <a:gd name="T28" fmla="*/ 20 w 112"/>
                  <a:gd name="T29"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28">
                    <a:moveTo>
                      <a:pt x="0" y="28"/>
                    </a:moveTo>
                    <a:cubicBezTo>
                      <a:pt x="112" y="28"/>
                      <a:pt x="112" y="28"/>
                      <a:pt x="112" y="28"/>
                    </a:cubicBezTo>
                    <a:cubicBezTo>
                      <a:pt x="112" y="0"/>
                      <a:pt x="112" y="0"/>
                      <a:pt x="112" y="0"/>
                    </a:cubicBezTo>
                    <a:cubicBezTo>
                      <a:pt x="0" y="0"/>
                      <a:pt x="0" y="0"/>
                      <a:pt x="0" y="0"/>
                    </a:cubicBezTo>
                    <a:lnTo>
                      <a:pt x="0" y="28"/>
                    </a:lnTo>
                    <a:close/>
                    <a:moveTo>
                      <a:pt x="93" y="9"/>
                    </a:moveTo>
                    <a:cubicBezTo>
                      <a:pt x="96" y="9"/>
                      <a:pt x="98" y="11"/>
                      <a:pt x="98" y="14"/>
                    </a:cubicBezTo>
                    <a:cubicBezTo>
                      <a:pt x="98" y="17"/>
                      <a:pt x="96" y="19"/>
                      <a:pt x="93" y="19"/>
                    </a:cubicBezTo>
                    <a:cubicBezTo>
                      <a:pt x="91" y="19"/>
                      <a:pt x="89" y="17"/>
                      <a:pt x="89" y="14"/>
                    </a:cubicBezTo>
                    <a:cubicBezTo>
                      <a:pt x="89" y="11"/>
                      <a:pt x="91" y="9"/>
                      <a:pt x="93" y="9"/>
                    </a:cubicBezTo>
                    <a:close/>
                    <a:moveTo>
                      <a:pt x="20" y="9"/>
                    </a:moveTo>
                    <a:cubicBezTo>
                      <a:pt x="23" y="9"/>
                      <a:pt x="25" y="11"/>
                      <a:pt x="25" y="14"/>
                    </a:cubicBezTo>
                    <a:cubicBezTo>
                      <a:pt x="25" y="17"/>
                      <a:pt x="23" y="19"/>
                      <a:pt x="20" y="19"/>
                    </a:cubicBezTo>
                    <a:cubicBezTo>
                      <a:pt x="17" y="19"/>
                      <a:pt x="15" y="17"/>
                      <a:pt x="15" y="14"/>
                    </a:cubicBezTo>
                    <a:cubicBezTo>
                      <a:pt x="15" y="11"/>
                      <a:pt x="17"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82"/>
              <p:cNvSpPr>
                <a:spLocks noEditPoints="1"/>
              </p:cNvSpPr>
              <p:nvPr/>
            </p:nvSpPr>
            <p:spPr bwMode="auto">
              <a:xfrm>
                <a:off x="5876926" y="2979737"/>
                <a:ext cx="419100" cy="277813"/>
              </a:xfrm>
              <a:custGeom>
                <a:avLst/>
                <a:gdLst>
                  <a:gd name="T0" fmla="*/ 0 w 112"/>
                  <a:gd name="T1" fmla="*/ 74 h 74"/>
                  <a:gd name="T2" fmla="*/ 112 w 112"/>
                  <a:gd name="T3" fmla="*/ 74 h 74"/>
                  <a:gd name="T4" fmla="*/ 112 w 112"/>
                  <a:gd name="T5" fmla="*/ 0 h 74"/>
                  <a:gd name="T6" fmla="*/ 0 w 112"/>
                  <a:gd name="T7" fmla="*/ 0 h 74"/>
                  <a:gd name="T8" fmla="*/ 0 w 112"/>
                  <a:gd name="T9" fmla="*/ 74 h 74"/>
                  <a:gd name="T10" fmla="*/ 56 w 112"/>
                  <a:gd name="T11" fmla="*/ 47 h 74"/>
                  <a:gd name="T12" fmla="*/ 69 w 112"/>
                  <a:gd name="T13" fmla="*/ 47 h 74"/>
                  <a:gd name="T14" fmla="*/ 69 w 112"/>
                  <a:gd name="T15" fmla="*/ 51 h 74"/>
                  <a:gd name="T16" fmla="*/ 70 w 112"/>
                  <a:gd name="T17" fmla="*/ 54 h 74"/>
                  <a:gd name="T18" fmla="*/ 72 w 112"/>
                  <a:gd name="T19" fmla="*/ 55 h 74"/>
                  <a:gd name="T20" fmla="*/ 75 w 112"/>
                  <a:gd name="T21" fmla="*/ 54 h 74"/>
                  <a:gd name="T22" fmla="*/ 75 w 112"/>
                  <a:gd name="T23" fmla="*/ 52 h 74"/>
                  <a:gd name="T24" fmla="*/ 75 w 112"/>
                  <a:gd name="T25" fmla="*/ 41 h 74"/>
                  <a:gd name="T26" fmla="*/ 75 w 112"/>
                  <a:gd name="T27" fmla="*/ 38 h 74"/>
                  <a:gd name="T28" fmla="*/ 72 w 112"/>
                  <a:gd name="T29" fmla="*/ 37 h 74"/>
                  <a:gd name="T30" fmla="*/ 70 w 112"/>
                  <a:gd name="T31" fmla="*/ 38 h 74"/>
                  <a:gd name="T32" fmla="*/ 69 w 112"/>
                  <a:gd name="T33" fmla="*/ 41 h 74"/>
                  <a:gd name="T34" fmla="*/ 57 w 112"/>
                  <a:gd name="T35" fmla="*/ 41 h 74"/>
                  <a:gd name="T36" fmla="*/ 57 w 112"/>
                  <a:gd name="T37" fmla="*/ 14 h 74"/>
                  <a:gd name="T38" fmla="*/ 88 w 112"/>
                  <a:gd name="T39" fmla="*/ 14 h 74"/>
                  <a:gd name="T40" fmla="*/ 88 w 112"/>
                  <a:gd name="T41" fmla="*/ 23 h 74"/>
                  <a:gd name="T42" fmla="*/ 68 w 112"/>
                  <a:gd name="T43" fmla="*/ 23 h 74"/>
                  <a:gd name="T44" fmla="*/ 68 w 112"/>
                  <a:gd name="T45" fmla="*/ 31 h 74"/>
                  <a:gd name="T46" fmla="*/ 72 w 112"/>
                  <a:gd name="T47" fmla="*/ 29 h 74"/>
                  <a:gd name="T48" fmla="*/ 76 w 112"/>
                  <a:gd name="T49" fmla="*/ 29 h 74"/>
                  <a:gd name="T50" fmla="*/ 86 w 112"/>
                  <a:gd name="T51" fmla="*/ 32 h 74"/>
                  <a:gd name="T52" fmla="*/ 89 w 112"/>
                  <a:gd name="T53" fmla="*/ 42 h 74"/>
                  <a:gd name="T54" fmla="*/ 89 w 112"/>
                  <a:gd name="T55" fmla="*/ 48 h 74"/>
                  <a:gd name="T56" fmla="*/ 85 w 112"/>
                  <a:gd name="T57" fmla="*/ 60 h 74"/>
                  <a:gd name="T58" fmla="*/ 72 w 112"/>
                  <a:gd name="T59" fmla="*/ 64 h 74"/>
                  <a:gd name="T60" fmla="*/ 60 w 112"/>
                  <a:gd name="T61" fmla="*/ 60 h 74"/>
                  <a:gd name="T62" fmla="*/ 56 w 112"/>
                  <a:gd name="T63" fmla="*/ 50 h 74"/>
                  <a:gd name="T64" fmla="*/ 56 w 112"/>
                  <a:gd name="T65" fmla="*/ 47 h 74"/>
                  <a:gd name="T66" fmla="*/ 21 w 112"/>
                  <a:gd name="T67" fmla="*/ 19 h 74"/>
                  <a:gd name="T68" fmla="*/ 21 w 112"/>
                  <a:gd name="T69" fmla="*/ 19 h 74"/>
                  <a:gd name="T70" fmla="*/ 28 w 112"/>
                  <a:gd name="T71" fmla="*/ 18 h 74"/>
                  <a:gd name="T72" fmla="*/ 32 w 112"/>
                  <a:gd name="T73" fmla="*/ 14 h 74"/>
                  <a:gd name="T74" fmla="*/ 44 w 112"/>
                  <a:gd name="T75" fmla="*/ 14 h 74"/>
                  <a:gd name="T76" fmla="*/ 44 w 112"/>
                  <a:gd name="T77" fmla="*/ 63 h 74"/>
                  <a:gd name="T78" fmla="*/ 31 w 112"/>
                  <a:gd name="T79" fmla="*/ 63 h 74"/>
                  <a:gd name="T80" fmla="*/ 31 w 112"/>
                  <a:gd name="T81" fmla="*/ 26 h 74"/>
                  <a:gd name="T82" fmla="*/ 27 w 112"/>
                  <a:gd name="T83" fmla="*/ 27 h 74"/>
                  <a:gd name="T84" fmla="*/ 26 w 112"/>
                  <a:gd name="T85" fmla="*/ 27 h 74"/>
                  <a:gd name="T86" fmla="*/ 21 w 112"/>
                  <a:gd name="T87" fmla="*/ 27 h 74"/>
                  <a:gd name="T88" fmla="*/ 21 w 112"/>
                  <a:gd name="T8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74">
                    <a:moveTo>
                      <a:pt x="0" y="74"/>
                    </a:moveTo>
                    <a:cubicBezTo>
                      <a:pt x="112" y="74"/>
                      <a:pt x="112" y="74"/>
                      <a:pt x="112" y="74"/>
                    </a:cubicBezTo>
                    <a:cubicBezTo>
                      <a:pt x="112" y="0"/>
                      <a:pt x="112" y="0"/>
                      <a:pt x="112" y="0"/>
                    </a:cubicBezTo>
                    <a:cubicBezTo>
                      <a:pt x="0" y="0"/>
                      <a:pt x="0" y="0"/>
                      <a:pt x="0" y="0"/>
                    </a:cubicBezTo>
                    <a:lnTo>
                      <a:pt x="0" y="74"/>
                    </a:lnTo>
                    <a:close/>
                    <a:moveTo>
                      <a:pt x="56" y="47"/>
                    </a:moveTo>
                    <a:cubicBezTo>
                      <a:pt x="69" y="47"/>
                      <a:pt x="69" y="47"/>
                      <a:pt x="69" y="47"/>
                    </a:cubicBezTo>
                    <a:cubicBezTo>
                      <a:pt x="69" y="51"/>
                      <a:pt x="69" y="51"/>
                      <a:pt x="69" y="51"/>
                    </a:cubicBezTo>
                    <a:cubicBezTo>
                      <a:pt x="69" y="52"/>
                      <a:pt x="69" y="53"/>
                      <a:pt x="70" y="54"/>
                    </a:cubicBezTo>
                    <a:cubicBezTo>
                      <a:pt x="70" y="55"/>
                      <a:pt x="71" y="55"/>
                      <a:pt x="72" y="55"/>
                    </a:cubicBezTo>
                    <a:cubicBezTo>
                      <a:pt x="73" y="55"/>
                      <a:pt x="74" y="55"/>
                      <a:pt x="75" y="54"/>
                    </a:cubicBezTo>
                    <a:cubicBezTo>
                      <a:pt x="75" y="54"/>
                      <a:pt x="75" y="53"/>
                      <a:pt x="75" y="52"/>
                    </a:cubicBezTo>
                    <a:cubicBezTo>
                      <a:pt x="75" y="41"/>
                      <a:pt x="75" y="41"/>
                      <a:pt x="75" y="41"/>
                    </a:cubicBezTo>
                    <a:cubicBezTo>
                      <a:pt x="75" y="40"/>
                      <a:pt x="75" y="39"/>
                      <a:pt x="75" y="38"/>
                    </a:cubicBezTo>
                    <a:cubicBezTo>
                      <a:pt x="74" y="38"/>
                      <a:pt x="73" y="37"/>
                      <a:pt x="72" y="37"/>
                    </a:cubicBezTo>
                    <a:cubicBezTo>
                      <a:pt x="71" y="37"/>
                      <a:pt x="70" y="38"/>
                      <a:pt x="70" y="38"/>
                    </a:cubicBezTo>
                    <a:cubicBezTo>
                      <a:pt x="69" y="39"/>
                      <a:pt x="69" y="40"/>
                      <a:pt x="69" y="41"/>
                    </a:cubicBezTo>
                    <a:cubicBezTo>
                      <a:pt x="57" y="41"/>
                      <a:pt x="57" y="41"/>
                      <a:pt x="57" y="41"/>
                    </a:cubicBezTo>
                    <a:cubicBezTo>
                      <a:pt x="57" y="14"/>
                      <a:pt x="57" y="14"/>
                      <a:pt x="57" y="14"/>
                    </a:cubicBezTo>
                    <a:cubicBezTo>
                      <a:pt x="88" y="14"/>
                      <a:pt x="88" y="14"/>
                      <a:pt x="88" y="14"/>
                    </a:cubicBezTo>
                    <a:cubicBezTo>
                      <a:pt x="88" y="23"/>
                      <a:pt x="88" y="23"/>
                      <a:pt x="88" y="23"/>
                    </a:cubicBezTo>
                    <a:cubicBezTo>
                      <a:pt x="68" y="23"/>
                      <a:pt x="68" y="23"/>
                      <a:pt x="68" y="23"/>
                    </a:cubicBezTo>
                    <a:cubicBezTo>
                      <a:pt x="68" y="31"/>
                      <a:pt x="68" y="31"/>
                      <a:pt x="68" y="31"/>
                    </a:cubicBezTo>
                    <a:cubicBezTo>
                      <a:pt x="69" y="30"/>
                      <a:pt x="70" y="29"/>
                      <a:pt x="72" y="29"/>
                    </a:cubicBezTo>
                    <a:cubicBezTo>
                      <a:pt x="73" y="29"/>
                      <a:pt x="75" y="29"/>
                      <a:pt x="76" y="29"/>
                    </a:cubicBezTo>
                    <a:cubicBezTo>
                      <a:pt x="80" y="29"/>
                      <a:pt x="84" y="30"/>
                      <a:pt x="86" y="32"/>
                    </a:cubicBezTo>
                    <a:cubicBezTo>
                      <a:pt x="88" y="34"/>
                      <a:pt x="89" y="37"/>
                      <a:pt x="89" y="42"/>
                    </a:cubicBezTo>
                    <a:cubicBezTo>
                      <a:pt x="89" y="48"/>
                      <a:pt x="89" y="48"/>
                      <a:pt x="89" y="48"/>
                    </a:cubicBezTo>
                    <a:cubicBezTo>
                      <a:pt x="89" y="53"/>
                      <a:pt x="88" y="57"/>
                      <a:pt x="85" y="60"/>
                    </a:cubicBezTo>
                    <a:cubicBezTo>
                      <a:pt x="82" y="62"/>
                      <a:pt x="78" y="64"/>
                      <a:pt x="72" y="64"/>
                    </a:cubicBezTo>
                    <a:cubicBezTo>
                      <a:pt x="66" y="64"/>
                      <a:pt x="62" y="62"/>
                      <a:pt x="60" y="60"/>
                    </a:cubicBezTo>
                    <a:cubicBezTo>
                      <a:pt x="57" y="58"/>
                      <a:pt x="56" y="54"/>
                      <a:pt x="56" y="50"/>
                    </a:cubicBezTo>
                    <a:lnTo>
                      <a:pt x="56" y="47"/>
                    </a:lnTo>
                    <a:close/>
                    <a:moveTo>
                      <a:pt x="21" y="19"/>
                    </a:moveTo>
                    <a:cubicBezTo>
                      <a:pt x="21" y="19"/>
                      <a:pt x="21" y="19"/>
                      <a:pt x="21" y="19"/>
                    </a:cubicBezTo>
                    <a:cubicBezTo>
                      <a:pt x="24" y="19"/>
                      <a:pt x="26" y="19"/>
                      <a:pt x="28" y="18"/>
                    </a:cubicBezTo>
                    <a:cubicBezTo>
                      <a:pt x="30" y="17"/>
                      <a:pt x="31" y="16"/>
                      <a:pt x="32" y="14"/>
                    </a:cubicBezTo>
                    <a:cubicBezTo>
                      <a:pt x="44" y="14"/>
                      <a:pt x="44" y="14"/>
                      <a:pt x="44" y="14"/>
                    </a:cubicBezTo>
                    <a:cubicBezTo>
                      <a:pt x="44" y="63"/>
                      <a:pt x="44" y="63"/>
                      <a:pt x="44" y="63"/>
                    </a:cubicBezTo>
                    <a:cubicBezTo>
                      <a:pt x="31" y="63"/>
                      <a:pt x="31" y="63"/>
                      <a:pt x="31" y="63"/>
                    </a:cubicBezTo>
                    <a:cubicBezTo>
                      <a:pt x="31" y="26"/>
                      <a:pt x="31" y="26"/>
                      <a:pt x="31" y="26"/>
                    </a:cubicBezTo>
                    <a:cubicBezTo>
                      <a:pt x="29" y="27"/>
                      <a:pt x="28" y="27"/>
                      <a:pt x="27" y="27"/>
                    </a:cubicBezTo>
                    <a:cubicBezTo>
                      <a:pt x="27" y="27"/>
                      <a:pt x="26" y="27"/>
                      <a:pt x="26" y="27"/>
                    </a:cubicBezTo>
                    <a:cubicBezTo>
                      <a:pt x="21" y="27"/>
                      <a:pt x="21" y="27"/>
                      <a:pt x="21" y="27"/>
                    </a:cubicBezTo>
                    <a:lnTo>
                      <a:pt x="2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p:cNvSpPr txBox="1"/>
            <p:nvPr/>
          </p:nvSpPr>
          <p:spPr>
            <a:xfrm>
              <a:off x="6812982" y="2809230"/>
              <a:ext cx="1217867" cy="556477"/>
            </a:xfrm>
            <a:prstGeom prst="rect">
              <a:avLst/>
            </a:prstGeom>
            <a:noFill/>
          </p:spPr>
          <p:txBody>
            <a:bodyPr wrap="square" rtlCol="0">
              <a:spAutoFit/>
            </a:bodyPr>
            <a:lstStyle/>
            <a:p>
              <a:pPr algn="ctr">
                <a:lnSpc>
                  <a:spcPct val="130000"/>
                </a:lnSpc>
              </a:pPr>
              <a:r>
                <a:rPr lang="zh-CN" altLang="en-US" dirty="0" smtClean="0">
                  <a:solidFill>
                    <a:schemeClr val="bg1"/>
                  </a:solidFill>
                  <a:latin typeface="微软雅黑" panose="020B0503020204020204" pitchFamily="34" charset="-122"/>
                  <a:ea typeface="微软雅黑" panose="020B0503020204020204" pitchFamily="34" charset="-122"/>
                </a:rPr>
                <a:t>测试中</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137663" y="1770881"/>
            <a:ext cx="913400" cy="753402"/>
            <a:chOff x="4183550" y="2361173"/>
            <a:chExt cx="1217867" cy="1004535"/>
          </a:xfrm>
        </p:grpSpPr>
        <p:grpSp>
          <p:nvGrpSpPr>
            <p:cNvPr id="108" name="组合 107"/>
            <p:cNvGrpSpPr/>
            <p:nvPr/>
          </p:nvGrpSpPr>
          <p:grpSpPr>
            <a:xfrm>
              <a:off x="4540458" y="2361173"/>
              <a:ext cx="461963" cy="368301"/>
              <a:chOff x="7377113" y="5132388"/>
              <a:chExt cx="461963" cy="368301"/>
            </a:xfrm>
          </p:grpSpPr>
          <p:sp>
            <p:nvSpPr>
              <p:cNvPr id="109" name="Freeform 120"/>
              <p:cNvSpPr>
                <a:spLocks/>
              </p:cNvSpPr>
              <p:nvPr/>
            </p:nvSpPr>
            <p:spPr bwMode="auto">
              <a:xfrm>
                <a:off x="7431088" y="5132388"/>
                <a:ext cx="352425" cy="184150"/>
              </a:xfrm>
              <a:custGeom>
                <a:avLst/>
                <a:gdLst>
                  <a:gd name="T0" fmla="*/ 47 w 94"/>
                  <a:gd name="T1" fmla="*/ 0 h 49"/>
                  <a:gd name="T2" fmla="*/ 0 w 94"/>
                  <a:gd name="T3" fmla="*/ 49 h 49"/>
                  <a:gd name="T4" fmla="*/ 10 w 94"/>
                  <a:gd name="T5" fmla="*/ 49 h 49"/>
                  <a:gd name="T6" fmla="*/ 47 w 94"/>
                  <a:gd name="T7" fmla="*/ 7 h 49"/>
                  <a:gd name="T8" fmla="*/ 84 w 94"/>
                  <a:gd name="T9" fmla="*/ 49 h 49"/>
                  <a:gd name="T10" fmla="*/ 94 w 94"/>
                  <a:gd name="T11" fmla="*/ 49 h 49"/>
                  <a:gd name="T12" fmla="*/ 47 w 9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94" h="49">
                    <a:moveTo>
                      <a:pt x="47" y="0"/>
                    </a:moveTo>
                    <a:cubicBezTo>
                      <a:pt x="21" y="0"/>
                      <a:pt x="0" y="22"/>
                      <a:pt x="0" y="49"/>
                    </a:cubicBezTo>
                    <a:cubicBezTo>
                      <a:pt x="10" y="49"/>
                      <a:pt x="10" y="49"/>
                      <a:pt x="10" y="49"/>
                    </a:cubicBezTo>
                    <a:cubicBezTo>
                      <a:pt x="10" y="26"/>
                      <a:pt x="27" y="7"/>
                      <a:pt x="47" y="7"/>
                    </a:cubicBezTo>
                    <a:cubicBezTo>
                      <a:pt x="68" y="7"/>
                      <a:pt x="84" y="26"/>
                      <a:pt x="84" y="49"/>
                    </a:cubicBezTo>
                    <a:cubicBezTo>
                      <a:pt x="94" y="49"/>
                      <a:pt x="94" y="49"/>
                      <a:pt x="94" y="49"/>
                    </a:cubicBezTo>
                    <a:cubicBezTo>
                      <a:pt x="94" y="22"/>
                      <a:pt x="73" y="0"/>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121"/>
              <p:cNvSpPr>
                <a:spLocks noChangeArrowheads="1"/>
              </p:cNvSpPr>
              <p:nvPr/>
            </p:nvSpPr>
            <p:spPr bwMode="auto">
              <a:xfrm>
                <a:off x="7412038" y="5327651"/>
                <a:ext cx="82550"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122"/>
              <p:cNvSpPr>
                <a:spLocks noChangeArrowheads="1"/>
              </p:cNvSpPr>
              <p:nvPr/>
            </p:nvSpPr>
            <p:spPr bwMode="auto">
              <a:xfrm>
                <a:off x="7726363" y="5327651"/>
                <a:ext cx="762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123"/>
              <p:cNvSpPr>
                <a:spLocks noChangeArrowheads="1"/>
              </p:cNvSpPr>
              <p:nvPr/>
            </p:nvSpPr>
            <p:spPr bwMode="auto">
              <a:xfrm>
                <a:off x="7816851" y="5364163"/>
                <a:ext cx="2222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124"/>
              <p:cNvSpPr>
                <a:spLocks noChangeArrowheads="1"/>
              </p:cNvSpPr>
              <p:nvPr/>
            </p:nvSpPr>
            <p:spPr bwMode="auto">
              <a:xfrm>
                <a:off x="7377113" y="5364163"/>
                <a:ext cx="23813"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文本框 86"/>
            <p:cNvSpPr txBox="1"/>
            <p:nvPr/>
          </p:nvSpPr>
          <p:spPr>
            <a:xfrm>
              <a:off x="4183550" y="2809231"/>
              <a:ext cx="1217867" cy="556477"/>
            </a:xfrm>
            <a:prstGeom prst="rect">
              <a:avLst/>
            </a:prstGeom>
            <a:noFill/>
          </p:spPr>
          <p:txBody>
            <a:bodyPr wrap="square" rtlCol="0">
              <a:spAutoFit/>
            </a:bodyPr>
            <a:lstStyle/>
            <a:p>
              <a:pPr algn="ctr">
                <a:lnSpc>
                  <a:spcPct val="130000"/>
                </a:lnSpc>
              </a:pPr>
              <a:r>
                <a:rPr lang="zh-CN" altLang="en-US" dirty="0" smtClean="0">
                  <a:solidFill>
                    <a:schemeClr val="bg1"/>
                  </a:solidFill>
                  <a:latin typeface="微软雅黑" panose="020B0503020204020204" pitchFamily="34" charset="-122"/>
                  <a:ea typeface="微软雅黑" panose="020B0503020204020204" pitchFamily="34" charset="-122"/>
                </a:rPr>
                <a:t>开发中</a:t>
              </a:r>
              <a:endParaRPr lang="zh-CN" altLang="en-US" dirty="0">
                <a:solidFill>
                  <a:schemeClr val="bg1"/>
                </a:solidFill>
                <a:latin typeface="微软雅黑" panose="020B0503020204020204" pitchFamily="34" charset="-122"/>
                <a:ea typeface="微软雅黑" panose="020B0503020204020204" pitchFamily="34" charset="-122"/>
              </a:endParaRPr>
            </a:p>
          </p:txBody>
        </p:sp>
      </p:grpSp>
      <p:cxnSp>
        <p:nvCxnSpPr>
          <p:cNvPr id="89" name="直接连接符 88"/>
          <p:cNvCxnSpPr/>
          <p:nvPr/>
        </p:nvCxnSpPr>
        <p:spPr>
          <a:xfrm>
            <a:off x="597428" y="590788"/>
            <a:ext cx="592304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0" name="文本框 41"/>
          <p:cNvSpPr txBox="1"/>
          <p:nvPr/>
        </p:nvSpPr>
        <p:spPr>
          <a:xfrm>
            <a:off x="348259" y="213449"/>
            <a:ext cx="765470" cy="392415"/>
          </a:xfrm>
          <a:prstGeom prst="rect">
            <a:avLst/>
          </a:prstGeom>
          <a:solidFill>
            <a:srgbClr val="E60012"/>
          </a:solidFill>
        </p:spPr>
        <p:txBody>
          <a:bodyPr wrap="square" lIns="68580" tIns="34290" rIns="68580" bIns="34290"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91" name="矩形 90"/>
          <p:cNvSpPr/>
          <p:nvPr/>
        </p:nvSpPr>
        <p:spPr>
          <a:xfrm>
            <a:off x="1458300" y="271048"/>
            <a:ext cx="2547813" cy="346249"/>
          </a:xfrm>
          <a:prstGeom prst="rect">
            <a:avLst/>
          </a:prstGeom>
        </p:spPr>
        <p:txBody>
          <a:bodyPr wrap="none" lIns="68580" tIns="34290" rIns="68580" bIns="34290">
            <a:spAutoFit/>
          </a:bodyPr>
          <a:lstStyle/>
          <a:p>
            <a:r>
              <a:rPr lang="zh-CN" altLang="en-US" b="1" dirty="0"/>
              <a:t>我们能用</a:t>
            </a:r>
            <a:r>
              <a:rPr lang="en-US" altLang="zh-CN" b="1" dirty="0"/>
              <a:t>Docker</a:t>
            </a:r>
            <a:r>
              <a:rPr lang="zh-CN" altLang="en-US" b="1" dirty="0"/>
              <a:t>干什么</a:t>
            </a:r>
          </a:p>
        </p:txBody>
      </p:sp>
    </p:spTree>
    <p:extLst>
      <p:ext uri="{BB962C8B-B14F-4D97-AF65-F5344CB8AC3E}">
        <p14:creationId xmlns:p14="http://schemas.microsoft.com/office/powerpoint/2010/main" val="33036463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right)">
                                          <p:cBhvr>
                                            <p:cTn id="14" dur="500"/>
                                            <p:tgtEl>
                                              <p:spTgt spid="5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000"/>
                                </p:stCondLst>
                                <p:childTnLst>
                                  <p:par>
                                    <p:cTn id="20" presetID="2" presetClass="entr" presetSubtype="8" fill="hold" nodeType="afterEffect" p14:presetBounceEnd="56000">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14:bounceEnd="56000">
                                          <p:cBhvr additive="base">
                                            <p:cTn id="22" dur="500" fill="hold"/>
                                            <p:tgtEl>
                                              <p:spTgt spid="65"/>
                                            </p:tgtEl>
                                            <p:attrNameLst>
                                              <p:attrName>ppt_x</p:attrName>
                                            </p:attrNameLst>
                                          </p:cBhvr>
                                          <p:tavLst>
                                            <p:tav tm="0">
                                              <p:val>
                                                <p:strVal val="0-#ppt_w/2"/>
                                              </p:val>
                                            </p:tav>
                                            <p:tav tm="100000">
                                              <p:val>
                                                <p:strVal val="#ppt_x"/>
                                              </p:val>
                                            </p:tav>
                                          </p:tavLst>
                                        </p:anim>
                                        <p:anim calcmode="lin" valueType="num" p14:bounceEnd="56000">
                                          <p:cBhvr additive="base">
                                            <p:cTn id="23"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1000"/>
                                </p:stCondLst>
                                <p:childTnLst>
                                  <p:par>
                                    <p:cTn id="34" presetID="2" presetClass="entr" presetSubtype="2" fill="hold" nodeType="afterEffect" p14:presetBounceEnd="38000">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14:bounceEnd="38000">
                                          <p:cBhvr additive="base">
                                            <p:cTn id="36" dur="500" fill="hold"/>
                                            <p:tgtEl>
                                              <p:spTgt spid="58"/>
                                            </p:tgtEl>
                                            <p:attrNameLst>
                                              <p:attrName>ppt_x</p:attrName>
                                            </p:attrNameLst>
                                          </p:cBhvr>
                                          <p:tavLst>
                                            <p:tav tm="0">
                                              <p:val>
                                                <p:strVal val="1+#ppt_w/2"/>
                                              </p:val>
                                            </p:tav>
                                            <p:tav tm="100000">
                                              <p:val>
                                                <p:strVal val="#ppt_x"/>
                                              </p:val>
                                            </p:tav>
                                          </p:tavLst>
                                        </p:anim>
                                        <p:anim calcmode="lin" valueType="num" p14:bounceEnd="38000">
                                          <p:cBhvr additive="base">
                                            <p:cTn id="37"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wipe(left)">
                                          <p:cBhvr>
                                            <p:cTn id="42" dur="500"/>
                                            <p:tgtEl>
                                              <p:spTgt spid="75"/>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par>
                              <p:cTn id="47" fill="hold">
                                <p:stCondLst>
                                  <p:cond delay="1000"/>
                                </p:stCondLst>
                                <p:childTnLst>
                                  <p:par>
                                    <p:cTn id="48" presetID="2" presetClass="entr" presetSubtype="2" fill="hold" nodeType="afterEffect" p14:presetBounceEnd="38000">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14:bounceEnd="38000">
                                          <p:cBhvr additive="base">
                                            <p:cTn id="50" dur="500" fill="hold"/>
                                            <p:tgtEl>
                                              <p:spTgt spid="61"/>
                                            </p:tgtEl>
                                            <p:attrNameLst>
                                              <p:attrName>ppt_x</p:attrName>
                                            </p:attrNameLst>
                                          </p:cBhvr>
                                          <p:tavLst>
                                            <p:tav tm="0">
                                              <p:val>
                                                <p:strVal val="1+#ppt_w/2"/>
                                              </p:val>
                                            </p:tav>
                                            <p:tav tm="100000">
                                              <p:val>
                                                <p:strVal val="#ppt_x"/>
                                              </p:val>
                                            </p:tav>
                                          </p:tavLst>
                                        </p:anim>
                                        <p:anim calcmode="lin" valueType="num" p14:bounceEnd="38000">
                                          <p:cBhvr additive="base">
                                            <p:cTn id="51"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4" grpId="0" animBg="1"/>
          <p:bldP spid="7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right)">
                                          <p:cBhvr>
                                            <p:cTn id="14" dur="500"/>
                                            <p:tgtEl>
                                              <p:spTgt spid="5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500" fill="hold"/>
                                            <p:tgtEl>
                                              <p:spTgt spid="65"/>
                                            </p:tgtEl>
                                            <p:attrNameLst>
                                              <p:attrName>ppt_x</p:attrName>
                                            </p:attrNameLst>
                                          </p:cBhvr>
                                          <p:tavLst>
                                            <p:tav tm="0">
                                              <p:val>
                                                <p:strVal val="0-#ppt_w/2"/>
                                              </p:val>
                                            </p:tav>
                                            <p:tav tm="100000">
                                              <p:val>
                                                <p:strVal val="#ppt_x"/>
                                              </p:val>
                                            </p:tav>
                                          </p:tavLst>
                                        </p:anim>
                                        <p:anim calcmode="lin" valueType="num">
                                          <p:cBhvr additive="base">
                                            <p:cTn id="23"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1000"/>
                                </p:stCondLst>
                                <p:childTnLst>
                                  <p:par>
                                    <p:cTn id="34" presetID="2" presetClass="entr" presetSubtype="2" fill="hold" nodeType="after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additive="base">
                                            <p:cTn id="36" dur="500" fill="hold"/>
                                            <p:tgtEl>
                                              <p:spTgt spid="58"/>
                                            </p:tgtEl>
                                            <p:attrNameLst>
                                              <p:attrName>ppt_x</p:attrName>
                                            </p:attrNameLst>
                                          </p:cBhvr>
                                          <p:tavLst>
                                            <p:tav tm="0">
                                              <p:val>
                                                <p:strVal val="1+#ppt_w/2"/>
                                              </p:val>
                                            </p:tav>
                                            <p:tav tm="100000">
                                              <p:val>
                                                <p:strVal val="#ppt_x"/>
                                              </p:val>
                                            </p:tav>
                                          </p:tavLst>
                                        </p:anim>
                                        <p:anim calcmode="lin" valueType="num">
                                          <p:cBhvr additive="base">
                                            <p:cTn id="37"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wipe(left)">
                                          <p:cBhvr>
                                            <p:cTn id="42" dur="500"/>
                                            <p:tgtEl>
                                              <p:spTgt spid="75"/>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par>
                              <p:cTn id="47" fill="hold">
                                <p:stCondLst>
                                  <p:cond delay="1000"/>
                                </p:stCondLst>
                                <p:childTnLst>
                                  <p:par>
                                    <p:cTn id="48" presetID="2" presetClass="entr" presetSubtype="2" fill="hold" nodeType="afterEffect">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cBhvr additive="base">
                                            <p:cTn id="50" dur="500" fill="hold"/>
                                            <p:tgtEl>
                                              <p:spTgt spid="61"/>
                                            </p:tgtEl>
                                            <p:attrNameLst>
                                              <p:attrName>ppt_x</p:attrName>
                                            </p:attrNameLst>
                                          </p:cBhvr>
                                          <p:tavLst>
                                            <p:tav tm="0">
                                              <p:val>
                                                <p:strVal val="1+#ppt_w/2"/>
                                              </p:val>
                                            </p:tav>
                                            <p:tav tm="100000">
                                              <p:val>
                                                <p:strVal val="#ppt_x"/>
                                              </p:val>
                                            </p:tav>
                                          </p:tavLst>
                                        </p:anim>
                                        <p:anim calcmode="lin" valueType="num">
                                          <p:cBhvr additive="base">
                                            <p:cTn id="51"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4" grpId="0" animBg="1"/>
          <p:bldP spid="75"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封面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Top Secret  绝密">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1" i="0" u="none" strike="noStrike" kern="0" cap="none" spc="0" normalizeH="0" baseline="0" noProof="0">
            <a:ln>
              <a:noFill/>
            </a:ln>
            <a:effectLst/>
            <a:uLnTx/>
            <a:uFillTx/>
            <a:latin typeface="微软雅黑" pitchFamily="34" charset="-122"/>
            <a:ea typeface="微软雅黑"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模板-Secret  机密 ">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1" i="0" u="none" strike="noStrike" kern="0" cap="none" spc="0" normalizeH="0" baseline="0" noProof="0">
            <a:ln>
              <a:noFill/>
            </a:ln>
            <a:effectLst/>
            <a:uLnTx/>
            <a:uFillTx/>
            <a:latin typeface="微软雅黑" pitchFamily="34" charset="-122"/>
            <a:ea typeface="微软雅黑"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模板-Confidential 秘密">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1" i="0" u="none" strike="noStrike" kern="0" cap="none" spc="0" normalizeH="0" baseline="0" noProof="0">
            <a:ln>
              <a:noFill/>
            </a:ln>
            <a:effectLst/>
            <a:uLnTx/>
            <a:uFillTx/>
            <a:latin typeface="微软雅黑" pitchFamily="34" charset="-122"/>
            <a:ea typeface="微软雅黑"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模板-Internal  内参">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400" b="1" i="0" u="none" strike="noStrike" kern="0" cap="none" spc="0" normalizeH="0" baseline="0" noProof="0">
            <a:ln>
              <a:noFill/>
            </a:ln>
            <a:effectLst/>
            <a:uLnTx/>
            <a:uFillTx/>
            <a:latin typeface="微软雅黑" pitchFamily="34" charset="-122"/>
            <a:ea typeface="微软雅黑"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_x4e0b__x8f7d__x6570_ xmlns="d6fa4dc3-1ae8-4af7-8884-d171c06b7143">433</_x4e0b__x8f7d__x6570_>
    <_x8bc4__x8bba_ xmlns="d6fa4dc3-1ae8-4af7-8884-d171c06b7143">0</_x8bc4__x8bba_>
    <_x8bc4__x8bba__x6570_ xmlns="d6fa4dc3-1ae8-4af7-8884-d171c06b7143">0</_x8bc4__x8bba__x6570_>
    <_x8bc4__x5206_ xmlns="d6fa4dc3-1ae8-4af7-8884-d171c06b7143">0</_x8bc4__x5206_>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3D58410F14738D4498651A9620D3F674" ma:contentTypeVersion="4" ma:contentTypeDescription="新建文档。" ma:contentTypeScope="" ma:versionID="13512731c5c06eb77aed6ca9a73e1f69">
  <xsd:schema xmlns:xsd="http://www.w3.org/2001/XMLSchema" xmlns:p="http://schemas.microsoft.com/office/2006/metadata/properties" xmlns:ns2="d6fa4dc3-1ae8-4af7-8884-d171c06b7143" targetNamespace="http://schemas.microsoft.com/office/2006/metadata/properties" ma:root="true" ma:fieldsID="e69394edf6efcb251fac7b43702f30e1" ns2:_="">
    <xsd:import namespace="d6fa4dc3-1ae8-4af7-8884-d171c06b7143"/>
    <xsd:element name="properties">
      <xsd:complexType>
        <xsd:sequence>
          <xsd:element name="documentManagement">
            <xsd:complexType>
              <xsd:all>
                <xsd:element ref="ns2:_x4e0b__x8f7d__x6570_" minOccurs="0"/>
                <xsd:element ref="ns2:_x8bc4__x8bba__x6570_" minOccurs="0"/>
                <xsd:element ref="ns2:_x8bc4__x8bba_" minOccurs="0"/>
                <xsd:element ref="ns2:_x8bc4__x5206_" minOccurs="0"/>
              </xsd:all>
            </xsd:complexType>
          </xsd:element>
        </xsd:sequence>
      </xsd:complexType>
    </xsd:element>
  </xsd:schema>
  <xsd:schema xmlns:xsd="http://www.w3.org/2001/XMLSchema" xmlns:dms="http://schemas.microsoft.com/office/2006/documentManagement/types" targetNamespace="d6fa4dc3-1ae8-4af7-8884-d171c06b7143" elementFormDefault="qualified">
    <xsd:import namespace="http://schemas.microsoft.com/office/2006/documentManagement/types"/>
    <xsd:element name="_x4e0b__x8f7d__x6570_" ma:index="8" nillable="true" ma:displayName="下载数" ma:default="0" ma:internalName="_x4e0b__x8f7d__x6570_">
      <xsd:simpleType>
        <xsd:restriction base="dms:Unknown"/>
      </xsd:simpleType>
    </xsd:element>
    <xsd:element name="_x8bc4__x8bba__x6570_" ma:index="9" nillable="true" ma:displayName="评论数" ma:default="0" ma:internalName="_x8bc4__x8bba__x6570_">
      <xsd:simpleType>
        <xsd:restriction base="dms:Unknown"/>
      </xsd:simpleType>
    </xsd:element>
    <xsd:element name="_x8bc4__x8bba_" ma:index="10" nillable="true" ma:displayName="评论" ma:default="0" ma:internalName="_x8bc4__x8bba_">
      <xsd:simpleType>
        <xsd:restriction base="dms:Unknown"/>
      </xsd:simpleType>
    </xsd:element>
    <xsd:element name="_x8bc4__x5206_" ma:index="11" nillable="true" ma:displayName="评分" ma:default="0" ma:internalName="_x8bc4__x5206_">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ma:readOnly="true"/>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71A9CC7-676B-4713-A3F7-377D10EAC796}">
  <ds:schemaRef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d6fa4dc3-1ae8-4af7-8884-d171c06b714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1B5DF67-C9B2-44A7-A27B-ADAC568DA10B}">
  <ds:schemaRefs>
    <ds:schemaRef ds:uri="http://schemas.microsoft.com/sharepoint/v3/contenttype/forms"/>
  </ds:schemaRefs>
</ds:datastoreItem>
</file>

<file path=customXml/itemProps3.xml><?xml version="1.0" encoding="utf-8"?>
<ds:datastoreItem xmlns:ds="http://schemas.openxmlformats.org/officeDocument/2006/customXml" ds:itemID="{E46926F7-A464-416D-B3CF-D25F01CF01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fa4dc3-1ae8-4af7-8884-d171c06b714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新华三集团PPT模板-白底中文模板</Template>
  <TotalTime>7203</TotalTime>
  <Words>2071</Words>
  <Application>Microsoft Office PowerPoint</Application>
  <PresentationFormat>全屏显示(16:9)</PresentationFormat>
  <Paragraphs>367</Paragraphs>
  <Slides>29</Slides>
  <Notes>24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29</vt:i4>
      </vt:variant>
    </vt:vector>
  </HeadingPairs>
  <TitlesOfParts>
    <vt:vector size="41" baseType="lpstr">
      <vt:lpstr>inherit</vt:lpstr>
      <vt:lpstr>华文细黑</vt:lpstr>
      <vt:lpstr>华文中宋</vt:lpstr>
      <vt:lpstr>宋体</vt:lpstr>
      <vt:lpstr>微软雅黑</vt:lpstr>
      <vt:lpstr>Arial</vt:lpstr>
      <vt:lpstr>Calibri</vt:lpstr>
      <vt:lpstr>封面模板</vt:lpstr>
      <vt:lpstr>模板-Top Secret  绝密</vt:lpstr>
      <vt:lpstr>模板-Secret  机密 </vt:lpstr>
      <vt:lpstr>模板-Confidential 秘密</vt:lpstr>
      <vt:lpstr>模板-Internal  内参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动画样式二</vt:lpstr>
      <vt:lpstr>PowerPoint 演示文稿</vt:lpstr>
      <vt:lpstr>PowerPoint 演示文稿</vt:lpstr>
      <vt:lpstr>PowerPoint 演示文稿</vt:lpstr>
      <vt:lpstr>PowerPoint 演示文稿</vt:lpstr>
      <vt:lpstr>PowerPoint 演示文稿</vt:lpstr>
      <vt:lpstr>镜像仓库</vt:lpstr>
      <vt:lpstr>镜像仓库</vt:lpstr>
      <vt:lpstr>本地镜像管理</vt:lpstr>
      <vt:lpstr>本地镜像管理</vt:lpstr>
      <vt:lpstr>本地镜像管理</vt:lpstr>
      <vt:lpstr>容器操作</vt:lpstr>
      <vt:lpstr>容器生命周期管理</vt:lpstr>
      <vt:lpstr>容器生命周期管理</vt:lpstr>
      <vt:lpstr>容器生命周期管理</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PPT使用说明</dc:title>
  <dc:creator>dingyuanmeng 11958</dc:creator>
  <cp:lastModifiedBy>nantian</cp:lastModifiedBy>
  <cp:revision>147</cp:revision>
  <cp:lastPrinted>2013-01-19T15:46:08Z</cp:lastPrinted>
  <dcterms:created xsi:type="dcterms:W3CDTF">2016-05-11T02:15:44Z</dcterms:created>
  <dcterms:modified xsi:type="dcterms:W3CDTF">2019-09-26T07:48:25Z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0x0101003D58410F14738D4498651A9620D3F674</vt:lpwstr>
  </property>
  <property fmtid="{D5CDD505-2E9C-101B-9397-08002B2CF9AE}" pid="3" name="NXPowerLiteLastOptimized">
    <vt:lpwstr>2934491</vt:lpwstr>
  </property>
  <property fmtid="{D5CDD505-2E9C-101B-9397-08002B2CF9AE}" pid="4" name="NXPowerLiteSettings">
    <vt:lpwstr>F7000400038000</vt:lpwstr>
  </property>
  <property fmtid="{D5CDD505-2E9C-101B-9397-08002B2CF9AE}" pid="5" name="NXPowerLiteVersion">
    <vt:lpwstr>D5.0.6</vt:lpwstr>
  </property>
  <property fmtid="{D5CDD505-2E9C-101B-9397-08002B2CF9AE}" pid="6" name="Version">
    <vt:i4>1</vt:i4>
  </property>
</Properties>
</file>