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485" r:id="rId3"/>
    <p:sldId id="489" r:id="rId4"/>
    <p:sldId id="348" r:id="rId5"/>
    <p:sldId id="493" r:id="rId6"/>
    <p:sldId id="492" r:id="rId7"/>
  </p:sldIdLst>
  <p:sldSz cx="9144000" cy="6858000" type="screen4x3"/>
  <p:notesSz cx="6718300" cy="98552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79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146" autoAdjust="0"/>
  </p:normalViewPr>
  <p:slideViewPr>
    <p:cSldViewPr snapToGrid="0">
      <p:cViewPr varScale="1">
        <p:scale>
          <a:sx n="98" d="100"/>
          <a:sy n="98" d="100"/>
        </p:scale>
        <p:origin x="19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61829-1E41-41E5-B0F2-246A72C4DF7B}" type="datetimeFigureOut">
              <a:rPr lang="ko-KR" altLang="en-US" smtClean="0"/>
              <a:pPr/>
              <a:t>2015-10-28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1830" y="4681220"/>
            <a:ext cx="5374640" cy="4434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79923-8525-429D-BD0C-4A27806E9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3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7840-478C-4291-A4EC-A3B71C292B4E}" type="datetimeFigureOut">
              <a:rPr lang="ko-KR" altLang="en-US" smtClean="0"/>
              <a:pPr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F1FC-354F-4A12-93D5-46F2218E1A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7840-478C-4291-A4EC-A3B71C292B4E}" type="datetimeFigureOut">
              <a:rPr lang="ko-KR" altLang="en-US" smtClean="0"/>
              <a:pPr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F1FC-354F-4A12-93D5-46F2218E1A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7840-478C-4291-A4EC-A3B71C292B4E}" type="datetimeFigureOut">
              <a:rPr lang="ko-KR" altLang="en-US" smtClean="0"/>
              <a:pPr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F1FC-354F-4A12-93D5-46F2218E1A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75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7840-478C-4291-A4EC-A3B71C292B4E}" type="datetimeFigureOut">
              <a:rPr lang="ko-KR" altLang="en-US" smtClean="0"/>
              <a:pPr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F1FC-354F-4A12-93D5-46F2218E1A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0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7840-478C-4291-A4EC-A3B71C292B4E}" type="datetimeFigureOut">
              <a:rPr lang="ko-KR" altLang="en-US" smtClean="0"/>
              <a:pPr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F1FC-354F-4A12-93D5-46F2218E1A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2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7840-478C-4291-A4EC-A3B71C292B4E}" type="datetimeFigureOut">
              <a:rPr lang="ko-KR" altLang="en-US" smtClean="0"/>
              <a:pPr/>
              <a:t>2015-10-28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F1FC-354F-4A12-93D5-46F2218E1A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1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7840-478C-4291-A4EC-A3B71C292B4E}" type="datetimeFigureOut">
              <a:rPr lang="ko-KR" altLang="en-US" smtClean="0"/>
              <a:pPr/>
              <a:t>2015-10-28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F1FC-354F-4A12-93D5-46F2218E1A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5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7840-478C-4291-A4EC-A3B71C292B4E}" type="datetimeFigureOut">
              <a:rPr lang="ko-KR" altLang="en-US" smtClean="0"/>
              <a:pPr/>
              <a:t>2015-10-28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F1FC-354F-4A12-93D5-46F2218E1A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7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7840-478C-4291-A4EC-A3B71C292B4E}" type="datetimeFigureOut">
              <a:rPr lang="ko-KR" altLang="en-US" smtClean="0"/>
              <a:pPr/>
              <a:t>2015-10-28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F1FC-354F-4A12-93D5-46F2218E1A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1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7840-478C-4291-A4EC-A3B71C292B4E}" type="datetimeFigureOut">
              <a:rPr lang="ko-KR" altLang="en-US" smtClean="0"/>
              <a:pPr/>
              <a:t>2015-10-28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F1FC-354F-4A12-93D5-46F2218E1A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50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7840-478C-4291-A4EC-A3B71C292B4E}" type="datetimeFigureOut">
              <a:rPr lang="ko-KR" altLang="en-US" smtClean="0"/>
              <a:pPr/>
              <a:t>2015-10-28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F1FC-354F-4A12-93D5-46F2218E1A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E7840-478C-4291-A4EC-A3B71C292B4E}" type="datetimeFigureOut">
              <a:rPr lang="ko-KR" altLang="en-US" smtClean="0"/>
              <a:pPr/>
              <a:t>2015-10-28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F1FC-354F-4A12-93D5-46F2218E1A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0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88" y="1122363"/>
            <a:ext cx="8429624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n-lt"/>
              </a:rPr>
              <a:t>Application of the OHDSI CDM on Korean Healthcare System</a:t>
            </a: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October, 20 2015</a:t>
            </a:r>
          </a:p>
          <a:p>
            <a:r>
              <a:rPr lang="en-US" altLang="ko-KR" dirty="0" smtClean="0"/>
              <a:t>Department of Biomedical Informatics</a:t>
            </a:r>
          </a:p>
          <a:p>
            <a:r>
              <a:rPr lang="en-US" altLang="ko-KR" dirty="0" err="1" smtClean="0"/>
              <a:t>Ajou</a:t>
            </a:r>
            <a:r>
              <a:rPr lang="en-US" altLang="ko-KR" dirty="0" smtClean="0"/>
              <a:t> University School of Medicine</a:t>
            </a:r>
          </a:p>
          <a:p>
            <a:r>
              <a:rPr lang="en-US" altLang="ko-KR" dirty="0" smtClean="0"/>
              <a:t>Rae </a:t>
            </a:r>
            <a:r>
              <a:rPr lang="en-US" altLang="ko-KR" dirty="0" err="1" smtClean="0"/>
              <a:t>Woong</a:t>
            </a:r>
            <a:r>
              <a:rPr lang="en-US" altLang="ko-KR" dirty="0" smtClean="0"/>
              <a:t> Park, MD, PhD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12757" y="0"/>
            <a:ext cx="59312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Experiences from the OHDSI international data </a:t>
            </a:r>
            <a:r>
              <a:rPr lang="en-US" altLang="ko-KR" sz="2000" dirty="0" smtClean="0"/>
              <a:t>network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37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>
                <a:latin typeface="+mn-lt"/>
                <a:ea typeface="HY견고딕" panose="02030600000101010101" pitchFamily="18" charset="-127"/>
              </a:rPr>
              <a:t>Construction of a de-identified and integrated clinical data warehouse and analysis </a:t>
            </a:r>
            <a:r>
              <a:rPr lang="en-US" altLang="ko-KR" sz="2800" b="1" dirty="0" smtClean="0">
                <a:latin typeface="+mn-lt"/>
                <a:ea typeface="HY견고딕" panose="02030600000101010101" pitchFamily="18" charset="-127"/>
              </a:rPr>
              <a:t>system</a:t>
            </a:r>
            <a:endParaRPr lang="ko-KR" altLang="en-US" sz="2800" b="1" dirty="0">
              <a:latin typeface="+mn-lt"/>
              <a:ea typeface="HY견고딕" panose="02030600000101010101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55" y="1309551"/>
            <a:ext cx="7222385" cy="546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691674" y="755980"/>
            <a:ext cx="3452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Just finished 3-year project, December 2011 </a:t>
            </a:r>
            <a:r>
              <a:rPr lang="en-US" altLang="ko-KR" b="1" dirty="0"/>
              <a:t>– </a:t>
            </a:r>
            <a:r>
              <a:rPr lang="en-US" altLang="ko-KR" b="1" dirty="0" smtClean="0"/>
              <a:t>October 2014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81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7185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>
                <a:latin typeface="+mn-lt"/>
              </a:rPr>
              <a:t>Development of an open-innovative clinical data visualization and analysis service based on </a:t>
            </a:r>
            <a:r>
              <a:rPr lang="en-US" altLang="ko-KR" sz="2800" b="1" dirty="0" smtClean="0">
                <a:latin typeface="+mn-lt"/>
              </a:rPr>
              <a:t>OHDSI</a:t>
            </a:r>
            <a:endParaRPr lang="ko-KR" altLang="en-US" sz="2800" dirty="0"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503" r="3531"/>
          <a:stretch/>
        </p:blipFill>
        <p:spPr>
          <a:xfrm>
            <a:off x="569167" y="2401490"/>
            <a:ext cx="8042988" cy="332750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691674" y="1402311"/>
            <a:ext cx="3452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Just launched, 3-year project, </a:t>
            </a:r>
          </a:p>
          <a:p>
            <a:r>
              <a:rPr lang="en-US" altLang="ko-KR" b="1" dirty="0" smtClean="0"/>
              <a:t>December 2014 </a:t>
            </a:r>
            <a:r>
              <a:rPr lang="en-US" altLang="ko-KR" b="1" dirty="0"/>
              <a:t>– </a:t>
            </a:r>
            <a:r>
              <a:rPr lang="en-US" altLang="ko-KR" b="1" dirty="0" smtClean="0"/>
              <a:t>October 2017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3975" y="5859624"/>
            <a:ext cx="1955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Ajou</a:t>
            </a:r>
            <a:r>
              <a:rPr lang="en-US" altLang="ko-KR" dirty="0" smtClean="0"/>
              <a:t> Univ. Hospital</a:t>
            </a:r>
          </a:p>
          <a:p>
            <a:pPr algn="ctr"/>
            <a:r>
              <a:rPr lang="en-US" altLang="ko-KR" dirty="0" smtClean="0"/>
              <a:t>2.6 M patients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23599" y="5738327"/>
            <a:ext cx="2030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Gachun</a:t>
            </a:r>
            <a:r>
              <a:rPr lang="en-US" altLang="ko-KR" dirty="0" smtClean="0"/>
              <a:t> Gil Hospital</a:t>
            </a:r>
          </a:p>
          <a:p>
            <a:pPr algn="ctr"/>
            <a:r>
              <a:rPr lang="en-US" altLang="ko-KR" dirty="0" smtClean="0"/>
              <a:t>2.3 M patients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5715" y="5846887"/>
            <a:ext cx="284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Integrative Platform for DRN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64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+mn-lt"/>
              </a:rPr>
              <a:t>Outcome database construction</a:t>
            </a:r>
            <a:endParaRPr lang="ko-KR" altLang="en-US" sz="2800" b="1" dirty="0">
              <a:latin typeface="+mn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098" y="1770485"/>
            <a:ext cx="2806586" cy="238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28158" y="1843914"/>
            <a:ext cx="2819400" cy="1305012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/>
          <a:srcRect r="33144" b="25066"/>
          <a:stretch/>
        </p:blipFill>
        <p:spPr>
          <a:xfrm>
            <a:off x="4004443" y="2785866"/>
            <a:ext cx="2447632" cy="1572489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1" name="굽은 화살표 10"/>
          <p:cNvSpPr/>
          <p:nvPr/>
        </p:nvSpPr>
        <p:spPr>
          <a:xfrm flipV="1">
            <a:off x="2963409" y="2870252"/>
            <a:ext cx="977674" cy="943654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5150" y="1391128"/>
            <a:ext cx="168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 Paper reports</a:t>
            </a:r>
            <a:endParaRPr lang="ko-KR" altLang="en-US" dirty="0"/>
          </a:p>
        </p:txBody>
      </p:sp>
      <p:pic>
        <p:nvPicPr>
          <p:cNvPr id="15" name="Picture 2" descr="http://web.cse.ohio-state.edu/~muralids/osudbg/images/d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031" y="4744578"/>
            <a:ext cx="16245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445244" y="4890167"/>
            <a:ext cx="2937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Parsing</a:t>
            </a:r>
            <a:endParaRPr lang="en-US" altLang="ko-KR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3224464" y="1673475"/>
            <a:ext cx="42344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OCR</a:t>
            </a:r>
            <a:r>
              <a:rPr lang="en-US" altLang="ko-KR" dirty="0"/>
              <a:t> from free-text medical </a:t>
            </a:r>
            <a:r>
              <a:rPr lang="en-US" altLang="ko-KR" dirty="0" smtClean="0"/>
              <a:t>recording</a:t>
            </a:r>
          </a:p>
          <a:p>
            <a:r>
              <a:rPr lang="en-US" altLang="ko-KR" sz="1400" dirty="0"/>
              <a:t>*</a:t>
            </a:r>
            <a:r>
              <a:rPr lang="en-US" altLang="ko-KR" sz="1400" dirty="0" smtClean="0"/>
              <a:t>OCR</a:t>
            </a:r>
            <a:r>
              <a:rPr lang="en-US" altLang="ko-KR" sz="1400" dirty="0"/>
              <a:t>: </a:t>
            </a:r>
            <a:r>
              <a:rPr lang="en-US" altLang="ko-KR" sz="1400" u="sng" dirty="0"/>
              <a:t>O</a:t>
            </a:r>
            <a:r>
              <a:rPr lang="en-US" altLang="ko-KR" sz="1400" dirty="0"/>
              <a:t>ptical </a:t>
            </a:r>
            <a:r>
              <a:rPr lang="en-US" altLang="ko-KR" sz="1400" u="sng" dirty="0"/>
              <a:t>C</a:t>
            </a:r>
            <a:r>
              <a:rPr lang="en-US" altLang="ko-KR" sz="1400" dirty="0"/>
              <a:t>haracter </a:t>
            </a:r>
            <a:r>
              <a:rPr lang="en-US" altLang="ko-KR" sz="1400" u="sng" dirty="0" smtClean="0"/>
              <a:t>R</a:t>
            </a:r>
            <a:r>
              <a:rPr lang="en-US" altLang="ko-KR" sz="1400" dirty="0" smtClean="0"/>
              <a:t>ecognition</a:t>
            </a:r>
            <a:endParaRPr lang="en-US" altLang="ko-KR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245354" y="3510249"/>
            <a:ext cx="185057" cy="163286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21694" y="3620548"/>
            <a:ext cx="185057" cy="163286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1" idx="2"/>
          </p:cNvCxnSpPr>
          <p:nvPr/>
        </p:nvCxnSpPr>
        <p:spPr>
          <a:xfrm>
            <a:off x="5337883" y="3673535"/>
            <a:ext cx="814242" cy="135139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2" idx="2"/>
          </p:cNvCxnSpPr>
          <p:nvPr/>
        </p:nvCxnSpPr>
        <p:spPr>
          <a:xfrm>
            <a:off x="4914223" y="3783834"/>
            <a:ext cx="1169535" cy="1241093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" name="Picture 4" descr="http://archive.datacenterdynamics.com/sites/default/files/database%20cleanu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79" y="5479689"/>
            <a:ext cx="1509709" cy="11325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3978858" y="3637284"/>
            <a:ext cx="726285" cy="134685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977480" y="3510250"/>
            <a:ext cx="422757" cy="142282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1" idx="2"/>
          </p:cNvCxnSpPr>
          <p:nvPr/>
        </p:nvCxnSpPr>
        <p:spPr>
          <a:xfrm>
            <a:off x="4342001" y="3771969"/>
            <a:ext cx="1741757" cy="13101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418093" y="3591892"/>
            <a:ext cx="1687028" cy="1490181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217" y="4897617"/>
            <a:ext cx="3346523" cy="174441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40" name="직사각형 39"/>
          <p:cNvSpPr/>
          <p:nvPr/>
        </p:nvSpPr>
        <p:spPr>
          <a:xfrm>
            <a:off x="95583" y="4515028"/>
            <a:ext cx="3256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Recordings in </a:t>
            </a:r>
            <a:r>
              <a:rPr lang="en-US" altLang="ko-KR" b="1" dirty="0" smtClean="0">
                <a:solidFill>
                  <a:schemeClr val="accent2"/>
                </a:solidFill>
              </a:rPr>
              <a:t>free-text format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2499960" y="5780843"/>
            <a:ext cx="3506886" cy="50360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1041740" y="5690386"/>
            <a:ext cx="4965106" cy="57217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837858" y="5565399"/>
            <a:ext cx="4168988" cy="57363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824786" y="5457204"/>
            <a:ext cx="5182060" cy="11943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4" name="Picture 2" descr="http://web.cse.ohio-state.edu/~muralids/osudbg/images/d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064" y="3211589"/>
            <a:ext cx="983934" cy="109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7300542" y="2462700"/>
            <a:ext cx="1888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3. </a:t>
            </a:r>
            <a:r>
              <a:rPr lang="en-US" altLang="ko-KR" b="1" dirty="0" smtClean="0">
                <a:solidFill>
                  <a:schemeClr val="accent2"/>
                </a:solidFill>
              </a:rPr>
              <a:t>Digitalized </a:t>
            </a:r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(lab, med. etc.)</a:t>
            </a:r>
            <a:endParaRPr lang="ko-KR" altLang="en-US"/>
          </a:p>
        </p:txBody>
      </p:sp>
      <p:sp>
        <p:nvSpPr>
          <p:cNvPr id="56" name="왼쪽으로 구부러진 화살표 55"/>
          <p:cNvSpPr/>
          <p:nvPr/>
        </p:nvSpPr>
        <p:spPr>
          <a:xfrm rot="2500263">
            <a:off x="7822854" y="4175990"/>
            <a:ext cx="860218" cy="1806491"/>
          </a:xfrm>
          <a:prstGeom prst="curvedLeftArrow">
            <a:avLst>
              <a:gd name="adj1" fmla="val 13148"/>
              <a:gd name="adj2" fmla="val 29832"/>
              <a:gd name="adj3" fmla="val 17004"/>
            </a:avLst>
          </a:prstGeom>
          <a:solidFill>
            <a:srgbClr val="FF79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 descr="http://cdn.mysitemyway.com/etc-mysitemyway/icons/legacy-previews/icons-256/glossy-black-icons-business/080782-glossy-black-icon-business-gear1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179" y="4274760"/>
            <a:ext cx="849868" cy="84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5643317" y="6470336"/>
            <a:ext cx="1985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</a:rPr>
              <a:t>Outcome database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12744" y="4276422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ETL</a:t>
            </a:r>
            <a:endParaRPr lang="en-US" altLang="ko-KR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6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124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smtClean="0">
                <a:latin typeface="+mn-lt"/>
              </a:rPr>
              <a:t>National Infrastructure for Clinical Data Sharing and Secondary Use</a:t>
            </a:r>
            <a:endParaRPr lang="ko-KR" altLang="en-US" sz="2800" b="1" dirty="0"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69434" y="2714364"/>
            <a:ext cx="3947884" cy="1545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4863982" y="1758301"/>
            <a:ext cx="1845896" cy="269561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직사각형 4"/>
          <p:cNvSpPr/>
          <p:nvPr/>
        </p:nvSpPr>
        <p:spPr>
          <a:xfrm>
            <a:off x="503233" y="1758301"/>
            <a:ext cx="4265122" cy="422603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797379" y="2774677"/>
            <a:ext cx="1764878" cy="1333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ko-KR" altLang="en-US" sz="1600"/>
          </a:p>
        </p:txBody>
      </p:sp>
      <p:pic>
        <p:nvPicPr>
          <p:cNvPr id="7" name="Picture 2" descr="C:\Users\Park_Home_PC\AppData\Local\Microsoft\Windows\Temporary Internet Files\Content.IE5\7ZSKZWD5\database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2561" y="3223695"/>
            <a:ext cx="660183" cy="440310"/>
          </a:xfrm>
          <a:prstGeom prst="rect">
            <a:avLst/>
          </a:prstGeom>
          <a:noFill/>
        </p:spPr>
      </p:pic>
      <p:pic>
        <p:nvPicPr>
          <p:cNvPr id="8" name="Picture 2" descr="C:\Users\Park_Home_PC\AppData\Local\Microsoft\Windows\Temporary Internet Files\Content.IE5\7ZSKZWD5\database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5000" y="3226880"/>
            <a:ext cx="660183" cy="44031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44452" y="3791052"/>
            <a:ext cx="553609" cy="329062"/>
          </a:xfrm>
          <a:prstGeom prst="rect">
            <a:avLst/>
          </a:prstGeom>
          <a:noFill/>
        </p:spPr>
        <p:txBody>
          <a:bodyPr wrap="none" lIns="82040" tIns="41020" rIns="82040" bIns="41020" rtlCol="0">
            <a:spAutoFit/>
          </a:bodyPr>
          <a:lstStyle/>
          <a:p>
            <a:r>
              <a:rPr lang="en-US" altLang="ko-KR" sz="1600" dirty="0"/>
              <a:t>EMR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809245" y="3613463"/>
            <a:ext cx="576051" cy="498340"/>
          </a:xfrm>
          <a:prstGeom prst="rect">
            <a:avLst/>
          </a:prstGeom>
          <a:noFill/>
        </p:spPr>
        <p:txBody>
          <a:bodyPr wrap="none" lIns="82040" tIns="41020" rIns="82040" bIns="41020" rtlCol="0">
            <a:spAutoFit/>
          </a:bodyPr>
          <a:lstStyle/>
          <a:p>
            <a:pPr algn="ctr"/>
            <a:r>
              <a:rPr lang="en-US" altLang="ko-KR" sz="1600" dirty="0"/>
              <a:t>CDM</a:t>
            </a:r>
          </a:p>
          <a:p>
            <a:pPr algn="ctr"/>
            <a:r>
              <a:rPr lang="en-US" altLang="ko-KR" sz="1100" dirty="0"/>
              <a:t>(local)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>
            <a:stCxn id="7" idx="3"/>
            <a:endCxn id="8" idx="1"/>
          </p:cNvCxnSpPr>
          <p:nvPr/>
        </p:nvCxnSpPr>
        <p:spPr>
          <a:xfrm>
            <a:off x="1532744" y="3443850"/>
            <a:ext cx="222256" cy="3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Park_Home_PC\AppData\Local\Microsoft\Windows\Temporary Internet Files\Content.IE5\7ZSKZWD5\database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989" y="3222552"/>
            <a:ext cx="660183" cy="440310"/>
          </a:xfrm>
          <a:prstGeom prst="rect">
            <a:avLst/>
          </a:prstGeom>
          <a:noFill/>
        </p:spPr>
      </p:pic>
      <p:cxnSp>
        <p:nvCxnSpPr>
          <p:cNvPr id="13" name="직선 화살표 연결선 12"/>
          <p:cNvCxnSpPr>
            <a:stCxn id="8" idx="3"/>
            <a:endCxn id="12" idx="1"/>
          </p:cNvCxnSpPr>
          <p:nvPr/>
        </p:nvCxnSpPr>
        <p:spPr>
          <a:xfrm flipV="1">
            <a:off x="2415183" y="3442707"/>
            <a:ext cx="1617805" cy="4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7168" y="3696453"/>
            <a:ext cx="878242" cy="498340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/>
            <a:r>
              <a:rPr lang="en-US" altLang="ko-KR" sz="1600" dirty="0" smtClean="0"/>
              <a:t>CDW</a:t>
            </a:r>
            <a:endParaRPr lang="en-US" altLang="ko-KR" sz="1600" dirty="0"/>
          </a:p>
          <a:p>
            <a:pPr algn="ctr"/>
            <a:r>
              <a:rPr lang="en-US" altLang="ko-KR" sz="1100" dirty="0" smtClean="0"/>
              <a:t>(integrated)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4505243" y="2520582"/>
            <a:ext cx="1814816" cy="381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Central Repository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6" name="Picture 2" descr="C:\Users\Park_Home_PC\AppData\Local\Microsoft\Windows\Temporary Internet Files\Content.IE5\7ZSKZWD5\database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1245" y="3219717"/>
            <a:ext cx="660183" cy="44031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647727" y="3676986"/>
            <a:ext cx="763603" cy="498340"/>
          </a:xfrm>
          <a:prstGeom prst="rect">
            <a:avLst/>
          </a:prstGeom>
          <a:noFill/>
        </p:spPr>
        <p:txBody>
          <a:bodyPr wrap="none" lIns="82040" tIns="41020" rIns="82040" bIns="41020" rtlCol="0">
            <a:spAutoFit/>
          </a:bodyPr>
          <a:lstStyle/>
          <a:p>
            <a:pPr algn="ctr"/>
            <a:r>
              <a:rPr lang="en-US" altLang="ko-KR" sz="1600" dirty="0" smtClean="0"/>
              <a:t>CDW</a:t>
            </a:r>
            <a:endParaRPr lang="en-US" altLang="ko-KR" sz="1600" dirty="0"/>
          </a:p>
          <a:p>
            <a:pPr algn="ctr"/>
            <a:r>
              <a:rPr lang="en-US" altLang="ko-KR" sz="1100" dirty="0" smtClean="0"/>
              <a:t>(Analytics)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522615" y="3163357"/>
            <a:ext cx="985715" cy="575284"/>
          </a:xfrm>
          <a:prstGeom prst="rect">
            <a:avLst/>
          </a:prstGeom>
          <a:noFill/>
        </p:spPr>
        <p:txBody>
          <a:bodyPr wrap="none" lIns="82040" tIns="41020" rIns="82040" bIns="41020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Real-time</a:t>
            </a:r>
          </a:p>
          <a:p>
            <a:r>
              <a:rPr lang="en-US" altLang="ko-KR" sz="1600" b="1" dirty="0"/>
              <a:t>EMR data</a:t>
            </a:r>
          </a:p>
        </p:txBody>
      </p:sp>
      <p:cxnSp>
        <p:nvCxnSpPr>
          <p:cNvPr id="19" name="직선 화살표 연결선 18"/>
          <p:cNvCxnSpPr>
            <a:stCxn id="12" idx="3"/>
            <a:endCxn id="16" idx="1"/>
          </p:cNvCxnSpPr>
          <p:nvPr/>
        </p:nvCxnSpPr>
        <p:spPr>
          <a:xfrm flipV="1">
            <a:off x="4693172" y="3439872"/>
            <a:ext cx="948073" cy="2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75681" y="3185974"/>
            <a:ext cx="428575" cy="498340"/>
          </a:xfrm>
          <a:prstGeom prst="rect">
            <a:avLst/>
          </a:prstGeom>
          <a:noFill/>
        </p:spPr>
        <p:txBody>
          <a:bodyPr wrap="none" lIns="82040" tIns="41020" rIns="82040" bIns="41020" rtlCol="0">
            <a:spAutoFit/>
          </a:bodyPr>
          <a:lstStyle/>
          <a:p>
            <a:pPr algn="ctr"/>
            <a:r>
              <a:rPr lang="en-US" altLang="ko-KR" sz="900" dirty="0"/>
              <a:t>ETL</a:t>
            </a:r>
          </a:p>
          <a:p>
            <a:pPr algn="ctr"/>
            <a:endParaRPr lang="en-US" altLang="ko-KR" sz="900" dirty="0"/>
          </a:p>
          <a:p>
            <a:pPr algn="ctr"/>
            <a:r>
              <a:rPr lang="en-US" altLang="ko-KR" sz="900" dirty="0"/>
              <a:t>batch</a:t>
            </a:r>
            <a:endParaRPr lang="ko-KR" altLang="en-US" sz="900" dirty="0"/>
          </a:p>
        </p:txBody>
      </p:sp>
      <p:sp>
        <p:nvSpPr>
          <p:cNvPr id="21" name="직사각형 20"/>
          <p:cNvSpPr/>
          <p:nvPr/>
        </p:nvSpPr>
        <p:spPr>
          <a:xfrm>
            <a:off x="1061625" y="2520582"/>
            <a:ext cx="1176585" cy="381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Hospital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156949" y="4971514"/>
            <a:ext cx="955975" cy="863831"/>
            <a:chOff x="1763688" y="3717032"/>
            <a:chExt cx="1728192" cy="1874209"/>
          </a:xfrm>
        </p:grpSpPr>
        <p:sp>
          <p:nvSpPr>
            <p:cNvPr id="23" name="직사각형 22"/>
            <p:cNvSpPr/>
            <p:nvPr/>
          </p:nvSpPr>
          <p:spPr>
            <a:xfrm>
              <a:off x="1763688" y="4005064"/>
              <a:ext cx="1728192" cy="15121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pic>
          <p:nvPicPr>
            <p:cNvPr id="24" name="Picture 2" descr="C:\Users\Park_Home_PC\AppData\Local\Microsoft\Windows\Temporary Internet Files\Content.IE5\7ZSKZWD5\database[1]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7308" y="4514056"/>
              <a:ext cx="646460" cy="499120"/>
            </a:xfrm>
            <a:prstGeom prst="rect">
              <a:avLst/>
            </a:prstGeom>
            <a:noFill/>
          </p:spPr>
        </p:pic>
        <p:pic>
          <p:nvPicPr>
            <p:cNvPr id="25" name="Picture 2" descr="C:\Users\Park_Home_PC\AppData\Local\Microsoft\Windows\Temporary Internet Files\Content.IE5\7ZSKZWD5\database[1]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01404" y="4517666"/>
              <a:ext cx="646460" cy="49912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1907707" y="5157192"/>
              <a:ext cx="638114" cy="434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EMR</a:t>
              </a:r>
              <a:endParaRPr lang="ko-KR" altLang="en-US" sz="7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60360" y="5157192"/>
              <a:ext cx="658397" cy="434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CDM</a:t>
              </a:r>
              <a:endParaRPr lang="ko-KR" altLang="en-US" sz="700" dirty="0"/>
            </a:p>
          </p:txBody>
        </p:sp>
        <p:cxnSp>
          <p:nvCxnSpPr>
            <p:cNvPr id="28" name="직선 화살표 연결선 27"/>
            <p:cNvCxnSpPr>
              <a:stCxn id="24" idx="3"/>
              <a:endCxn id="25" idx="1"/>
            </p:cNvCxnSpPr>
            <p:nvPr/>
          </p:nvCxnSpPr>
          <p:spPr>
            <a:xfrm>
              <a:off x="2483768" y="4763616"/>
              <a:ext cx="217636" cy="36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2022442" y="3717032"/>
              <a:ext cx="115212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Hospital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70916" y="4321159"/>
            <a:ext cx="955975" cy="863831"/>
            <a:chOff x="1763688" y="3717032"/>
            <a:chExt cx="1728192" cy="1874209"/>
          </a:xfrm>
        </p:grpSpPr>
        <p:sp>
          <p:nvSpPr>
            <p:cNvPr id="31" name="직사각형 30"/>
            <p:cNvSpPr/>
            <p:nvPr/>
          </p:nvSpPr>
          <p:spPr>
            <a:xfrm>
              <a:off x="1763688" y="4005064"/>
              <a:ext cx="1728192" cy="15121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pic>
          <p:nvPicPr>
            <p:cNvPr id="32" name="Picture 2" descr="C:\Users\Park_Home_PC\AppData\Local\Microsoft\Windows\Temporary Internet Files\Content.IE5\7ZSKZWD5\database[1]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7308" y="4514056"/>
              <a:ext cx="646460" cy="499120"/>
            </a:xfrm>
            <a:prstGeom prst="rect">
              <a:avLst/>
            </a:prstGeom>
            <a:noFill/>
          </p:spPr>
        </p:pic>
        <p:pic>
          <p:nvPicPr>
            <p:cNvPr id="33" name="Picture 2" descr="C:\Users\Park_Home_PC\AppData\Local\Microsoft\Windows\Temporary Internet Files\Content.IE5\7ZSKZWD5\database[1]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01404" y="4517666"/>
              <a:ext cx="646460" cy="499120"/>
            </a:xfrm>
            <a:prstGeom prst="rect">
              <a:avLst/>
            </a:prstGeom>
            <a:noFill/>
          </p:spPr>
        </p:pic>
        <p:sp>
          <p:nvSpPr>
            <p:cNvPr id="34" name="TextBox 33"/>
            <p:cNvSpPr txBox="1"/>
            <p:nvPr/>
          </p:nvSpPr>
          <p:spPr>
            <a:xfrm>
              <a:off x="1907707" y="5157192"/>
              <a:ext cx="638114" cy="434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EMR</a:t>
              </a:r>
              <a:endParaRPr lang="ko-KR" altLang="en-US" sz="7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55505" y="5157192"/>
              <a:ext cx="658397" cy="434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CDM</a:t>
              </a:r>
              <a:endParaRPr lang="ko-KR" altLang="en-US" sz="700" dirty="0"/>
            </a:p>
          </p:txBody>
        </p:sp>
        <p:cxnSp>
          <p:nvCxnSpPr>
            <p:cNvPr id="36" name="직선 화살표 연결선 35"/>
            <p:cNvCxnSpPr>
              <a:stCxn id="32" idx="3"/>
              <a:endCxn id="33" idx="1"/>
            </p:cNvCxnSpPr>
            <p:nvPr/>
          </p:nvCxnSpPr>
          <p:spPr>
            <a:xfrm>
              <a:off x="2483768" y="4763616"/>
              <a:ext cx="217636" cy="36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2022442" y="3717032"/>
              <a:ext cx="115212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Hospital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직선 화살표 연결선 37"/>
          <p:cNvCxnSpPr>
            <a:stCxn id="33" idx="3"/>
            <a:endCxn id="12" idx="1"/>
          </p:cNvCxnSpPr>
          <p:nvPr/>
        </p:nvCxnSpPr>
        <p:spPr>
          <a:xfrm flipV="1">
            <a:off x="1747226" y="3442707"/>
            <a:ext cx="2285763" cy="13624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5" idx="0"/>
            <a:endCxn id="12" idx="1"/>
          </p:cNvCxnSpPr>
          <p:nvPr/>
        </p:nvCxnSpPr>
        <p:spPr>
          <a:xfrm flipV="1">
            <a:off x="2854460" y="3442707"/>
            <a:ext cx="1178528" cy="1897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96"/>
          <p:cNvCxnSpPr>
            <a:stCxn id="12" idx="0"/>
            <a:endCxn id="21" idx="0"/>
          </p:cNvCxnSpPr>
          <p:nvPr/>
        </p:nvCxnSpPr>
        <p:spPr>
          <a:xfrm rot="16200000" flipV="1">
            <a:off x="2655514" y="1514986"/>
            <a:ext cx="701970" cy="2713162"/>
          </a:xfrm>
          <a:prstGeom prst="bentConnector3">
            <a:avLst>
              <a:gd name="adj1" fmla="val 14698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54936" y="1986567"/>
            <a:ext cx="1191604" cy="852283"/>
          </a:xfrm>
          <a:prstGeom prst="rect">
            <a:avLst/>
          </a:prstGeom>
          <a:noFill/>
        </p:spPr>
        <p:txBody>
          <a:bodyPr wrap="none" lIns="82040" tIns="41020" rIns="82040" bIns="41020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Real-time feedback</a:t>
            </a:r>
          </a:p>
          <a:p>
            <a:r>
              <a:rPr lang="en-US" altLang="ko-KR" sz="1000" dirty="0"/>
              <a:t>CDSS  - allergy, DDI</a:t>
            </a:r>
          </a:p>
          <a:p>
            <a:r>
              <a:rPr lang="ko-KR" altLang="en-US" sz="1000" dirty="0"/>
              <a:t>         </a:t>
            </a: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Lab results</a:t>
            </a:r>
          </a:p>
          <a:p>
            <a:r>
              <a:rPr lang="en-US" altLang="ko-KR" sz="1000" dirty="0"/>
              <a:t>         - medications</a:t>
            </a:r>
          </a:p>
          <a:p>
            <a:r>
              <a:rPr lang="en-US" altLang="ko-KR" sz="1000" dirty="0"/>
              <a:t>         - …</a:t>
            </a:r>
            <a:endParaRPr lang="ko-KR" altLang="en-US" sz="1000" dirty="0"/>
          </a:p>
        </p:txBody>
      </p:sp>
      <p:pic>
        <p:nvPicPr>
          <p:cNvPr id="42" name="Picture 8" descr="http://www.greenbookblog.org/wp-content/uploads/2013/08/Martin-Dec-201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0" t="660" b="25195"/>
          <a:stretch/>
        </p:blipFill>
        <p:spPr bwMode="auto">
          <a:xfrm>
            <a:off x="6710751" y="3155818"/>
            <a:ext cx="937469" cy="57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https://cdn2.iconfinder.com/data/icons/flat-style-svg-icons-part-2/512/hacker_user_thief_spy_skull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808" y="3088305"/>
            <a:ext cx="828547" cy="71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화살표 연결선 43"/>
          <p:cNvCxnSpPr>
            <a:stCxn id="16" idx="3"/>
            <a:endCxn id="42" idx="1"/>
          </p:cNvCxnSpPr>
          <p:nvPr/>
        </p:nvCxnSpPr>
        <p:spPr>
          <a:xfrm>
            <a:off x="6301428" y="3439872"/>
            <a:ext cx="409323" cy="23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94665" y="3742607"/>
            <a:ext cx="705895" cy="359840"/>
          </a:xfrm>
          <a:prstGeom prst="rect">
            <a:avLst/>
          </a:prstGeom>
          <a:solidFill>
            <a:schemeClr val="bg1"/>
          </a:solidFill>
        </p:spPr>
        <p:txBody>
          <a:bodyPr wrap="none" lIns="82040" tIns="41020" rIns="82040" bIns="41020" rtlCol="0">
            <a:spAutoFit/>
          </a:bodyPr>
          <a:lstStyle/>
          <a:p>
            <a:r>
              <a:rPr lang="en-US" altLang="ko-KR" sz="900" dirty="0"/>
              <a:t>Visualizing/</a:t>
            </a:r>
          </a:p>
          <a:p>
            <a:r>
              <a:rPr lang="en-US" altLang="ko-KR" sz="900" dirty="0"/>
              <a:t>Analytics</a:t>
            </a:r>
            <a:endParaRPr lang="ko-KR" altLang="en-US" sz="900" dirty="0"/>
          </a:p>
        </p:txBody>
      </p:sp>
      <p:cxnSp>
        <p:nvCxnSpPr>
          <p:cNvPr id="46" name="직선 화살표 연결선 45"/>
          <p:cNvCxnSpPr>
            <a:stCxn id="42" idx="3"/>
            <a:endCxn id="43" idx="1"/>
          </p:cNvCxnSpPr>
          <p:nvPr/>
        </p:nvCxnSpPr>
        <p:spPr>
          <a:xfrm>
            <a:off x="7648220" y="3442231"/>
            <a:ext cx="225588" cy="3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00428" y="1567730"/>
            <a:ext cx="884405" cy="298285"/>
          </a:xfrm>
          <a:prstGeom prst="rect">
            <a:avLst/>
          </a:prstGeom>
          <a:solidFill>
            <a:schemeClr val="bg1"/>
          </a:solidFill>
        </p:spPr>
        <p:txBody>
          <a:bodyPr wrap="none" lIns="82040" tIns="41020" rIns="82040" bIns="41020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Real-time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70383" y="1593558"/>
            <a:ext cx="1465162" cy="298663"/>
          </a:xfrm>
          <a:prstGeom prst="rect">
            <a:avLst/>
          </a:prstGeom>
          <a:solidFill>
            <a:schemeClr val="bg1"/>
          </a:solidFill>
        </p:spPr>
        <p:txBody>
          <a:bodyPr wrap="square" lIns="82040" tIns="41020" rIns="82040" bIns="41020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Batch Process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9" name="타원 48"/>
          <p:cNvSpPr/>
          <p:nvPr/>
        </p:nvSpPr>
        <p:spPr bwMode="ltGray">
          <a:xfrm flipH="1">
            <a:off x="1527189" y="3156883"/>
            <a:ext cx="196333" cy="190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 bwMode="ltGray">
          <a:xfrm flipH="1">
            <a:off x="1217924" y="4573235"/>
            <a:ext cx="196333" cy="190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타원 50"/>
          <p:cNvSpPr/>
          <p:nvPr/>
        </p:nvSpPr>
        <p:spPr bwMode="ltGray">
          <a:xfrm flipH="1">
            <a:off x="2503957" y="5212419"/>
            <a:ext cx="196333" cy="190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타원 51"/>
          <p:cNvSpPr/>
          <p:nvPr/>
        </p:nvSpPr>
        <p:spPr bwMode="ltGray">
          <a:xfrm flipH="1">
            <a:off x="1976433" y="3105251"/>
            <a:ext cx="196333" cy="190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타원 52"/>
          <p:cNvSpPr/>
          <p:nvPr/>
        </p:nvSpPr>
        <p:spPr bwMode="ltGray">
          <a:xfrm flipH="1">
            <a:off x="1477357" y="4573235"/>
            <a:ext cx="196333" cy="190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 bwMode="ltGray">
          <a:xfrm flipH="1">
            <a:off x="2756293" y="5212419"/>
            <a:ext cx="196333" cy="190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 bwMode="ltGray">
          <a:xfrm flipH="1">
            <a:off x="3129024" y="2970829"/>
            <a:ext cx="196333" cy="190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9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타원 55"/>
          <p:cNvSpPr/>
          <p:nvPr/>
        </p:nvSpPr>
        <p:spPr bwMode="ltGray">
          <a:xfrm flipH="1">
            <a:off x="2777875" y="3906506"/>
            <a:ext cx="196333" cy="190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9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 bwMode="ltGray">
          <a:xfrm flipH="1">
            <a:off x="3264720" y="4532894"/>
            <a:ext cx="196333" cy="190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9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타원 57"/>
          <p:cNvSpPr/>
          <p:nvPr/>
        </p:nvSpPr>
        <p:spPr bwMode="ltGray">
          <a:xfrm flipH="1">
            <a:off x="3730834" y="1919014"/>
            <a:ext cx="196333" cy="190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9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타원 58"/>
          <p:cNvSpPr/>
          <p:nvPr/>
        </p:nvSpPr>
        <p:spPr bwMode="ltGray">
          <a:xfrm flipH="1">
            <a:off x="5095612" y="3721590"/>
            <a:ext cx="196333" cy="190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900" b="1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타원 59"/>
          <p:cNvSpPr/>
          <p:nvPr/>
        </p:nvSpPr>
        <p:spPr bwMode="ltGray">
          <a:xfrm flipH="1">
            <a:off x="7702105" y="2976348"/>
            <a:ext cx="196333" cy="190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6</a:t>
            </a:r>
            <a:endParaRPr lang="ko-KR" altLang="en-US" sz="900" b="1" dirty="0" err="1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4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 bwMode="ltGray">
          <a:xfrm rot="10800000">
            <a:off x="2972203" y="5244018"/>
            <a:ext cx="3198728" cy="379511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ko-KR" altLang="en-US" b="1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4" name="직사각형 3"/>
          <p:cNvSpPr/>
          <p:nvPr/>
        </p:nvSpPr>
        <p:spPr bwMode="ltGray">
          <a:xfrm>
            <a:off x="3034428" y="2396485"/>
            <a:ext cx="3068007" cy="2796877"/>
          </a:xfrm>
          <a:prstGeom prst="rect">
            <a:avLst/>
          </a:prstGeom>
          <a:noFill/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034428" y="2064798"/>
            <a:ext cx="3071576" cy="331687"/>
          </a:xfrm>
          <a:prstGeom prst="rect">
            <a:avLst/>
          </a:prstGeom>
          <a:solidFill>
            <a:schemeClr val="tx2"/>
          </a:solidFill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299" tIns="41989" rIns="32299" bIns="41989" rtlCol="0" anchor="ctr" anchorCtr="0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Central Repository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순서도: 자기 디스크 5"/>
          <p:cNvSpPr/>
          <p:nvPr/>
        </p:nvSpPr>
        <p:spPr>
          <a:xfrm>
            <a:off x="3984849" y="4717396"/>
            <a:ext cx="1069098" cy="29475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 latinLnBrk="0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4166734" y="4818553"/>
            <a:ext cx="705326" cy="1751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299" tIns="41989" rIns="32299" bIns="41989" rtlCol="0" anchor="ctr" anchorCtr="0"/>
          <a:lstStyle/>
          <a:p>
            <a:pPr indent="-84034" algn="ctr">
              <a:lnSpc>
                <a:spcPct val="90000"/>
              </a:lnSpc>
              <a:spcBef>
                <a:spcPct val="20000"/>
              </a:spcBef>
              <a:tabLst>
                <a:tab pos="401654" algn="l"/>
              </a:tabLst>
            </a:pPr>
            <a:r>
              <a:rPr lang="en-US" altLang="ko-KR" sz="1100" b="1" dirty="0" smtClean="0">
                <a:solidFill>
                  <a:schemeClr val="tx1"/>
                </a:solidFill>
              </a:rPr>
              <a:t>Review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DB</a:t>
            </a:r>
            <a:endParaRPr lang="de-DE" altLang="ko-KR" sz="11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3307025" y="4475262"/>
            <a:ext cx="2522213" cy="62030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3307025" y="2641678"/>
            <a:ext cx="2522213" cy="156852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3617550" y="2432096"/>
            <a:ext cx="1925431" cy="4058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299" tIns="41989" rIns="32299" bIns="41989" rtlCol="0" anchor="ctr" anchorCtr="0"/>
          <a:lstStyle/>
          <a:p>
            <a:pPr indent="-84034" algn="ctr">
              <a:tabLst>
                <a:tab pos="401654" algn="l"/>
              </a:tabLst>
            </a:pPr>
            <a:r>
              <a:rPr lang="en-US" altLang="ko-KR" sz="1300" b="1" dirty="0" smtClean="0">
                <a:solidFill>
                  <a:schemeClr val="tx1"/>
                </a:solidFill>
              </a:rPr>
              <a:t>Center for Clinical Data Exchange</a:t>
            </a:r>
            <a:endParaRPr lang="de-DE" altLang="ko-KR" sz="13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94969" y="3583677"/>
            <a:ext cx="1138837" cy="41963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46120" algn="ctr">
              <a:spcAft>
                <a:spcPts val="807"/>
              </a:spcAft>
            </a:pPr>
            <a:r>
              <a:rPr lang="en-US" altLang="ko-KR" sz="1100" b="1" dirty="0"/>
              <a:t>National Health Information Exchange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12" name="Picture 81" descr="with letter Windows_s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8188" y="3132925"/>
            <a:ext cx="450692" cy="40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768354" y="3669210"/>
            <a:ext cx="543338" cy="229067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46120" algn="ctr">
              <a:spcAft>
                <a:spcPts val="807"/>
              </a:spcAft>
            </a:pPr>
            <a:r>
              <a:rPr lang="en-US" altLang="ko-KR" sz="1100" b="1" dirty="0">
                <a:latin typeface="+mn-ea"/>
              </a:rPr>
              <a:t>CDSS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 bwMode="ltGray">
          <a:xfrm>
            <a:off x="508776" y="2396485"/>
            <a:ext cx="1153508" cy="279687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5" name="직사각형 14"/>
          <p:cNvSpPr/>
          <p:nvPr/>
        </p:nvSpPr>
        <p:spPr bwMode="ltGray">
          <a:xfrm>
            <a:off x="508776" y="2059397"/>
            <a:ext cx="1155315" cy="3370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Hospital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A</a:t>
            </a:r>
            <a:endParaRPr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" name="Picture 13" descr="storage system_s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487" y="3231782"/>
            <a:ext cx="599913" cy="73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81" descr="with letter Windows_s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046" y="3558215"/>
            <a:ext cx="450692" cy="40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39886" y="4030976"/>
            <a:ext cx="458779" cy="153659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46120" algn="ctr">
              <a:spcAft>
                <a:spcPts val="807"/>
              </a:spcAft>
            </a:pPr>
            <a:r>
              <a:rPr lang="en-US" altLang="ko-KR" sz="1100" b="1" dirty="0">
                <a:latin typeface="+mn-ea"/>
              </a:rPr>
              <a:t>EMR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19" name="Picture 8" descr="D:\My Documents\My Pictures\Microsoft Clip Organizer\MC900428971[1].w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9108" y="2837902"/>
            <a:ext cx="583795" cy="767785"/>
          </a:xfrm>
          <a:prstGeom prst="rect">
            <a:avLst/>
          </a:prstGeom>
          <a:noFill/>
        </p:spPr>
      </p:pic>
      <p:cxnSp>
        <p:nvCxnSpPr>
          <p:cNvPr id="20" name="직선 화살표 연결선 19"/>
          <p:cNvCxnSpPr>
            <a:stCxn id="9" idx="1"/>
          </p:cNvCxnSpPr>
          <p:nvPr/>
        </p:nvCxnSpPr>
        <p:spPr>
          <a:xfrm flipH="1" flipV="1">
            <a:off x="1662283" y="3333121"/>
            <a:ext cx="1644742" cy="9282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"/>
          <p:cNvSpPr>
            <a:spLocks noChangeArrowheads="1"/>
          </p:cNvSpPr>
          <p:nvPr/>
        </p:nvSpPr>
        <p:spPr bwMode="gray">
          <a:xfrm>
            <a:off x="3282260" y="5243611"/>
            <a:ext cx="2546978" cy="3659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299" tIns="41989" rIns="32299" bIns="41989" rtlCol="0" anchor="ctr" anchorCtr="0"/>
          <a:lstStyle/>
          <a:p>
            <a:pPr indent="-84034" algn="ctr">
              <a:lnSpc>
                <a:spcPct val="90000"/>
              </a:lnSpc>
              <a:spcBef>
                <a:spcPct val="20000"/>
              </a:spcBef>
              <a:tabLst>
                <a:tab pos="401654" algn="l"/>
              </a:tabLst>
            </a:pPr>
            <a:r>
              <a:rPr lang="en-US" altLang="ko-KR" sz="1300" b="1" dirty="0" smtClean="0">
                <a:solidFill>
                  <a:schemeClr val="tx1"/>
                </a:solidFill>
              </a:rPr>
              <a:t>Secondary Uses</a:t>
            </a:r>
            <a:endParaRPr lang="en-US" altLang="ko-KR" sz="1300" b="1" dirty="0">
              <a:solidFill>
                <a:schemeClr val="tx1"/>
              </a:solidFill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gray">
          <a:xfrm>
            <a:off x="1777964" y="3051227"/>
            <a:ext cx="1143953" cy="53746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299" tIns="41989" rIns="32299" bIns="41989" rtlCol="0" anchor="t" anchorCtr="0"/>
          <a:lstStyle/>
          <a:p>
            <a:pPr indent="-84034" algn="ctr">
              <a:lnSpc>
                <a:spcPct val="90000"/>
              </a:lnSpc>
              <a:spcBef>
                <a:spcPct val="20000"/>
              </a:spcBef>
              <a:tabLst>
                <a:tab pos="401654" algn="l"/>
              </a:tabLst>
            </a:pPr>
            <a:r>
              <a:rPr lang="en-US" altLang="ko-KR" sz="1100" b="1" dirty="0" smtClean="0">
                <a:solidFill>
                  <a:schemeClr val="tx1"/>
                </a:solidFill>
              </a:rPr>
              <a:t>Clinical data </a:t>
            </a:r>
            <a:br>
              <a:rPr lang="en-US" altLang="ko-KR" sz="1100" b="1" dirty="0" smtClean="0">
                <a:solidFill>
                  <a:schemeClr val="tx1"/>
                </a:solidFill>
              </a:rPr>
            </a:br>
            <a:r>
              <a:rPr lang="en-US" altLang="ko-KR" sz="1100" b="1" dirty="0" smtClean="0">
                <a:solidFill>
                  <a:schemeClr val="tx1"/>
                </a:solidFill>
              </a:rPr>
              <a:t>in </a:t>
            </a:r>
            <a:br>
              <a:rPr lang="en-US" altLang="ko-KR" sz="1100" b="1" dirty="0" smtClean="0">
                <a:solidFill>
                  <a:schemeClr val="tx1"/>
                </a:solidFill>
              </a:rPr>
            </a:br>
            <a:r>
              <a:rPr lang="en-US" altLang="ko-KR" sz="1100" b="1" dirty="0" smtClean="0">
                <a:solidFill>
                  <a:schemeClr val="tx1"/>
                </a:solidFill>
              </a:rPr>
              <a:t>CDM format</a:t>
            </a:r>
            <a:endParaRPr lang="de-DE" altLang="ko-KR" sz="1100" b="1" dirty="0">
              <a:solidFill>
                <a:schemeClr val="tx1"/>
              </a:solidFill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gray">
          <a:xfrm>
            <a:off x="3617550" y="4316138"/>
            <a:ext cx="1925431" cy="3061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299" tIns="41989" rIns="32299" bIns="41989" rtlCol="0" anchor="ctr" anchorCtr="0"/>
          <a:lstStyle/>
          <a:p>
            <a:pPr indent="-84034" algn="ctr">
              <a:lnSpc>
                <a:spcPct val="90000"/>
              </a:lnSpc>
              <a:spcBef>
                <a:spcPct val="20000"/>
              </a:spcBef>
              <a:tabLst>
                <a:tab pos="401654" algn="l"/>
              </a:tabLst>
            </a:pPr>
            <a:endParaRPr lang="de-DE" altLang="ko-KR" sz="1300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626683" y="4759007"/>
            <a:ext cx="1680342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"/>
          <p:cNvSpPr>
            <a:spLocks noChangeArrowheads="1"/>
          </p:cNvSpPr>
          <p:nvPr/>
        </p:nvSpPr>
        <p:spPr bwMode="gray">
          <a:xfrm>
            <a:off x="1835683" y="4480310"/>
            <a:ext cx="1079085" cy="5318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299" tIns="41989" rIns="32299" bIns="41989" rtlCol="0" anchor="ctr" anchorCtr="0"/>
          <a:lstStyle/>
          <a:p>
            <a:pPr indent="-84034" algn="ctr">
              <a:lnSpc>
                <a:spcPct val="90000"/>
              </a:lnSpc>
              <a:spcBef>
                <a:spcPct val="20000"/>
              </a:spcBef>
              <a:tabLst>
                <a:tab pos="401654" algn="l"/>
              </a:tabLst>
            </a:pPr>
            <a:endParaRPr lang="de-DE" altLang="ko-KR" sz="1100" b="1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 bwMode="ltGray">
          <a:xfrm>
            <a:off x="1741781" y="2993030"/>
            <a:ext cx="163611" cy="158791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1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 bwMode="ltGray">
          <a:xfrm>
            <a:off x="1802976" y="4480292"/>
            <a:ext cx="163611" cy="158791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1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 bwMode="ltGray">
          <a:xfrm>
            <a:off x="7540286" y="2396485"/>
            <a:ext cx="1153508" cy="279687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9" name="직사각형 28"/>
          <p:cNvSpPr/>
          <p:nvPr/>
        </p:nvSpPr>
        <p:spPr bwMode="ltGray">
          <a:xfrm>
            <a:off x="7540287" y="2059397"/>
            <a:ext cx="1155315" cy="3370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Hospital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B</a:t>
            </a:r>
            <a:endParaRPr lang="ko-KR" altLang="en-US" sz="13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" name="Picture 13" descr="storage system_s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5998" y="3231782"/>
            <a:ext cx="599913" cy="73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81" descr="with letter Windows_s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9557" y="3558215"/>
            <a:ext cx="450692" cy="40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7671397" y="4030976"/>
            <a:ext cx="458779" cy="153659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46120" algn="ctr">
              <a:spcAft>
                <a:spcPts val="807"/>
              </a:spcAft>
            </a:pPr>
            <a:r>
              <a:rPr lang="en-US" altLang="ko-KR" sz="1100" b="1" dirty="0">
                <a:latin typeface="+mn-ea"/>
              </a:rPr>
              <a:t>EMR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rot="10800000" flipH="1">
            <a:off x="5829238" y="3129414"/>
            <a:ext cx="1725829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rot="10800000">
            <a:off x="5829238" y="3780795"/>
            <a:ext cx="1725829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"/>
          <p:cNvSpPr>
            <a:spLocks noChangeArrowheads="1"/>
          </p:cNvSpPr>
          <p:nvPr/>
        </p:nvSpPr>
        <p:spPr bwMode="gray">
          <a:xfrm>
            <a:off x="6290271" y="3530665"/>
            <a:ext cx="1079085" cy="50031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299" tIns="41989" rIns="32299" bIns="41989" rtlCol="0" anchor="ctr" anchorCtr="0"/>
          <a:lstStyle/>
          <a:p>
            <a:pPr indent="-84034" algn="ctr">
              <a:lnSpc>
                <a:spcPct val="90000"/>
              </a:lnSpc>
              <a:spcBef>
                <a:spcPct val="20000"/>
              </a:spcBef>
              <a:tabLst>
                <a:tab pos="401654" algn="l"/>
              </a:tabLst>
            </a:pPr>
            <a:r>
              <a:rPr lang="en-US" altLang="ko-KR" sz="1100" b="1" dirty="0" smtClean="0">
                <a:solidFill>
                  <a:schemeClr val="tx1"/>
                </a:solidFill>
              </a:rPr>
              <a:t>Clinical data from other hospitals</a:t>
            </a:r>
            <a:endParaRPr lang="de-DE" altLang="ko-KR" sz="1100" b="1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 bwMode="ltGray">
          <a:xfrm>
            <a:off x="6257565" y="3514884"/>
            <a:ext cx="163611" cy="158791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1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gray">
          <a:xfrm>
            <a:off x="6290271" y="2795094"/>
            <a:ext cx="1079086" cy="63084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299" tIns="41989" rIns="32299" bIns="41989" rtlCol="0" anchor="ctr" anchorCtr="0"/>
          <a:lstStyle/>
          <a:p>
            <a:pPr indent="-84034" algn="ctr">
              <a:lnSpc>
                <a:spcPct val="90000"/>
              </a:lnSpc>
              <a:spcBef>
                <a:spcPct val="20000"/>
              </a:spcBef>
              <a:tabLst>
                <a:tab pos="401654" algn="l"/>
              </a:tabLst>
            </a:pPr>
            <a:r>
              <a:rPr lang="en-US" altLang="ko-KR" sz="1100" b="1" dirty="0" smtClean="0">
                <a:solidFill>
                  <a:schemeClr val="tx1"/>
                </a:solidFill>
              </a:rPr>
              <a:t>Request for clinical data from other hospitals</a:t>
            </a:r>
            <a:endParaRPr lang="de-DE" altLang="ko-KR" sz="1100" b="1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 bwMode="ltGray">
          <a:xfrm>
            <a:off x="6257565" y="2844582"/>
            <a:ext cx="163611" cy="158791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1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 bwMode="ltGray">
          <a:xfrm>
            <a:off x="532451" y="5768899"/>
            <a:ext cx="8176825" cy="79608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41" name="Freeform 4920"/>
          <p:cNvSpPr>
            <a:spLocks noEditPoints="1"/>
          </p:cNvSpPr>
          <p:nvPr/>
        </p:nvSpPr>
        <p:spPr bwMode="auto">
          <a:xfrm>
            <a:off x="759949" y="5995900"/>
            <a:ext cx="359943" cy="285824"/>
          </a:xfrm>
          <a:custGeom>
            <a:avLst/>
            <a:gdLst>
              <a:gd name="T0" fmla="*/ 196 w 380"/>
              <a:gd name="T1" fmla="*/ 2 h 310"/>
              <a:gd name="T2" fmla="*/ 118 w 380"/>
              <a:gd name="T3" fmla="*/ 46 h 310"/>
              <a:gd name="T4" fmla="*/ 116 w 380"/>
              <a:gd name="T5" fmla="*/ 6 h 310"/>
              <a:gd name="T6" fmla="*/ 108 w 380"/>
              <a:gd name="T7" fmla="*/ 0 h 310"/>
              <a:gd name="T8" fmla="*/ 64 w 380"/>
              <a:gd name="T9" fmla="*/ 0 h 310"/>
              <a:gd name="T10" fmla="*/ 58 w 380"/>
              <a:gd name="T11" fmla="*/ 10 h 310"/>
              <a:gd name="T12" fmla="*/ 4 w 380"/>
              <a:gd name="T13" fmla="*/ 120 h 310"/>
              <a:gd name="T14" fmla="*/ 0 w 380"/>
              <a:gd name="T15" fmla="*/ 132 h 310"/>
              <a:gd name="T16" fmla="*/ 56 w 380"/>
              <a:gd name="T17" fmla="*/ 138 h 310"/>
              <a:gd name="T18" fmla="*/ 58 w 380"/>
              <a:gd name="T19" fmla="*/ 300 h 310"/>
              <a:gd name="T20" fmla="*/ 72 w 380"/>
              <a:gd name="T21" fmla="*/ 310 h 310"/>
              <a:gd name="T22" fmla="*/ 120 w 380"/>
              <a:gd name="T23" fmla="*/ 306 h 310"/>
              <a:gd name="T24" fmla="*/ 102 w 380"/>
              <a:gd name="T25" fmla="*/ 252 h 310"/>
              <a:gd name="T26" fmla="*/ 96 w 380"/>
              <a:gd name="T27" fmla="*/ 250 h 310"/>
              <a:gd name="T28" fmla="*/ 92 w 380"/>
              <a:gd name="T29" fmla="*/ 182 h 310"/>
              <a:gd name="T30" fmla="*/ 96 w 380"/>
              <a:gd name="T31" fmla="*/ 176 h 310"/>
              <a:gd name="T32" fmla="*/ 162 w 380"/>
              <a:gd name="T33" fmla="*/ 172 h 310"/>
              <a:gd name="T34" fmla="*/ 170 w 380"/>
              <a:gd name="T35" fmla="*/ 176 h 310"/>
              <a:gd name="T36" fmla="*/ 172 w 380"/>
              <a:gd name="T37" fmla="*/ 242 h 310"/>
              <a:gd name="T38" fmla="*/ 170 w 380"/>
              <a:gd name="T39" fmla="*/ 250 h 310"/>
              <a:gd name="T40" fmla="*/ 146 w 380"/>
              <a:gd name="T41" fmla="*/ 252 h 310"/>
              <a:gd name="T42" fmla="*/ 144 w 380"/>
              <a:gd name="T43" fmla="*/ 306 h 310"/>
              <a:gd name="T44" fmla="*/ 232 w 380"/>
              <a:gd name="T45" fmla="*/ 310 h 310"/>
              <a:gd name="T46" fmla="*/ 226 w 380"/>
              <a:gd name="T47" fmla="*/ 252 h 310"/>
              <a:gd name="T48" fmla="*/ 198 w 380"/>
              <a:gd name="T49" fmla="*/ 250 h 310"/>
              <a:gd name="T50" fmla="*/ 192 w 380"/>
              <a:gd name="T51" fmla="*/ 244 h 310"/>
              <a:gd name="T52" fmla="*/ 212 w 380"/>
              <a:gd name="T53" fmla="*/ 180 h 310"/>
              <a:gd name="T54" fmla="*/ 256 w 380"/>
              <a:gd name="T55" fmla="*/ 172 h 310"/>
              <a:gd name="T56" fmla="*/ 266 w 380"/>
              <a:gd name="T57" fmla="*/ 180 h 310"/>
              <a:gd name="T58" fmla="*/ 288 w 380"/>
              <a:gd name="T59" fmla="*/ 242 h 310"/>
              <a:gd name="T60" fmla="*/ 284 w 380"/>
              <a:gd name="T61" fmla="*/ 250 h 310"/>
              <a:gd name="T62" fmla="*/ 278 w 380"/>
              <a:gd name="T63" fmla="*/ 252 h 310"/>
              <a:gd name="T64" fmla="*/ 254 w 380"/>
              <a:gd name="T65" fmla="*/ 298 h 310"/>
              <a:gd name="T66" fmla="*/ 246 w 380"/>
              <a:gd name="T67" fmla="*/ 310 h 310"/>
              <a:gd name="T68" fmla="*/ 314 w 380"/>
              <a:gd name="T69" fmla="*/ 310 h 310"/>
              <a:gd name="T70" fmla="*/ 324 w 380"/>
              <a:gd name="T71" fmla="*/ 294 h 310"/>
              <a:gd name="T72" fmla="*/ 370 w 380"/>
              <a:gd name="T73" fmla="*/ 138 h 310"/>
              <a:gd name="T74" fmla="*/ 374 w 380"/>
              <a:gd name="T75" fmla="*/ 138 h 310"/>
              <a:gd name="T76" fmla="*/ 380 w 380"/>
              <a:gd name="T77" fmla="*/ 128 h 310"/>
              <a:gd name="T78" fmla="*/ 376 w 380"/>
              <a:gd name="T79" fmla="*/ 120 h 310"/>
              <a:gd name="T80" fmla="*/ 132 w 380"/>
              <a:gd name="T81" fmla="*/ 162 h 310"/>
              <a:gd name="T82" fmla="*/ 110 w 380"/>
              <a:gd name="T83" fmla="*/ 146 h 310"/>
              <a:gd name="T84" fmla="*/ 110 w 380"/>
              <a:gd name="T85" fmla="*/ 128 h 310"/>
              <a:gd name="T86" fmla="*/ 132 w 380"/>
              <a:gd name="T87" fmla="*/ 114 h 310"/>
              <a:gd name="T88" fmla="*/ 150 w 380"/>
              <a:gd name="T89" fmla="*/ 120 h 310"/>
              <a:gd name="T90" fmla="*/ 156 w 380"/>
              <a:gd name="T91" fmla="*/ 138 h 310"/>
              <a:gd name="T92" fmla="*/ 142 w 380"/>
              <a:gd name="T93" fmla="*/ 160 h 310"/>
              <a:gd name="T94" fmla="*/ 240 w 380"/>
              <a:gd name="T95" fmla="*/ 162 h 310"/>
              <a:gd name="T96" fmla="*/ 222 w 380"/>
              <a:gd name="T97" fmla="*/ 154 h 310"/>
              <a:gd name="T98" fmla="*/ 216 w 380"/>
              <a:gd name="T99" fmla="*/ 138 h 310"/>
              <a:gd name="T100" fmla="*/ 230 w 380"/>
              <a:gd name="T101" fmla="*/ 116 h 310"/>
              <a:gd name="T102" fmla="*/ 248 w 380"/>
              <a:gd name="T103" fmla="*/ 116 h 310"/>
              <a:gd name="T104" fmla="*/ 264 w 380"/>
              <a:gd name="T105" fmla="*/ 138 h 310"/>
              <a:gd name="T106" fmla="*/ 256 w 380"/>
              <a:gd name="T107" fmla="*/ 154 h 310"/>
              <a:gd name="T108" fmla="*/ 240 w 380"/>
              <a:gd name="T109" fmla="*/ 16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80" h="310">
                <a:moveTo>
                  <a:pt x="376" y="120"/>
                </a:moveTo>
                <a:lnTo>
                  <a:pt x="196" y="2"/>
                </a:lnTo>
                <a:lnTo>
                  <a:pt x="196" y="2"/>
                </a:lnTo>
                <a:lnTo>
                  <a:pt x="190" y="0"/>
                </a:lnTo>
                <a:lnTo>
                  <a:pt x="184" y="2"/>
                </a:lnTo>
                <a:lnTo>
                  <a:pt x="118" y="46"/>
                </a:lnTo>
                <a:lnTo>
                  <a:pt x="118" y="10"/>
                </a:lnTo>
                <a:lnTo>
                  <a:pt x="118" y="10"/>
                </a:lnTo>
                <a:lnTo>
                  <a:pt x="116" y="6"/>
                </a:lnTo>
                <a:lnTo>
                  <a:pt x="114" y="4"/>
                </a:lnTo>
                <a:lnTo>
                  <a:pt x="112" y="0"/>
                </a:lnTo>
                <a:lnTo>
                  <a:pt x="108" y="0"/>
                </a:lnTo>
                <a:lnTo>
                  <a:pt x="68" y="0"/>
                </a:lnTo>
                <a:lnTo>
                  <a:pt x="68" y="0"/>
                </a:lnTo>
                <a:lnTo>
                  <a:pt x="64" y="0"/>
                </a:lnTo>
                <a:lnTo>
                  <a:pt x="60" y="4"/>
                </a:lnTo>
                <a:lnTo>
                  <a:pt x="58" y="6"/>
                </a:lnTo>
                <a:lnTo>
                  <a:pt x="58" y="10"/>
                </a:lnTo>
                <a:lnTo>
                  <a:pt x="58" y="86"/>
                </a:lnTo>
                <a:lnTo>
                  <a:pt x="4" y="120"/>
                </a:lnTo>
                <a:lnTo>
                  <a:pt x="4" y="120"/>
                </a:lnTo>
                <a:lnTo>
                  <a:pt x="0" y="124"/>
                </a:lnTo>
                <a:lnTo>
                  <a:pt x="0" y="132"/>
                </a:lnTo>
                <a:lnTo>
                  <a:pt x="0" y="132"/>
                </a:lnTo>
                <a:lnTo>
                  <a:pt x="4" y="136"/>
                </a:lnTo>
                <a:lnTo>
                  <a:pt x="10" y="138"/>
                </a:lnTo>
                <a:lnTo>
                  <a:pt x="56" y="138"/>
                </a:lnTo>
                <a:lnTo>
                  <a:pt x="56" y="294"/>
                </a:lnTo>
                <a:lnTo>
                  <a:pt x="56" y="294"/>
                </a:lnTo>
                <a:lnTo>
                  <a:pt x="58" y="300"/>
                </a:lnTo>
                <a:lnTo>
                  <a:pt x="62" y="306"/>
                </a:lnTo>
                <a:lnTo>
                  <a:pt x="66" y="310"/>
                </a:lnTo>
                <a:lnTo>
                  <a:pt x="72" y="310"/>
                </a:lnTo>
                <a:lnTo>
                  <a:pt x="126" y="310"/>
                </a:lnTo>
                <a:lnTo>
                  <a:pt x="126" y="310"/>
                </a:lnTo>
                <a:lnTo>
                  <a:pt x="120" y="306"/>
                </a:lnTo>
                <a:lnTo>
                  <a:pt x="118" y="298"/>
                </a:lnTo>
                <a:lnTo>
                  <a:pt x="118" y="252"/>
                </a:lnTo>
                <a:lnTo>
                  <a:pt x="102" y="252"/>
                </a:lnTo>
                <a:lnTo>
                  <a:pt x="102" y="252"/>
                </a:lnTo>
                <a:lnTo>
                  <a:pt x="98" y="252"/>
                </a:lnTo>
                <a:lnTo>
                  <a:pt x="96" y="250"/>
                </a:lnTo>
                <a:lnTo>
                  <a:pt x="94" y="246"/>
                </a:lnTo>
                <a:lnTo>
                  <a:pt x="92" y="242"/>
                </a:lnTo>
                <a:lnTo>
                  <a:pt x="92" y="182"/>
                </a:lnTo>
                <a:lnTo>
                  <a:pt x="92" y="182"/>
                </a:lnTo>
                <a:lnTo>
                  <a:pt x="94" y="178"/>
                </a:lnTo>
                <a:lnTo>
                  <a:pt x="96" y="176"/>
                </a:lnTo>
                <a:lnTo>
                  <a:pt x="98" y="174"/>
                </a:lnTo>
                <a:lnTo>
                  <a:pt x="102" y="172"/>
                </a:lnTo>
                <a:lnTo>
                  <a:pt x="162" y="172"/>
                </a:lnTo>
                <a:lnTo>
                  <a:pt x="162" y="172"/>
                </a:lnTo>
                <a:lnTo>
                  <a:pt x="166" y="174"/>
                </a:lnTo>
                <a:lnTo>
                  <a:pt x="170" y="176"/>
                </a:lnTo>
                <a:lnTo>
                  <a:pt x="172" y="178"/>
                </a:lnTo>
                <a:lnTo>
                  <a:pt x="172" y="182"/>
                </a:lnTo>
                <a:lnTo>
                  <a:pt x="172" y="242"/>
                </a:lnTo>
                <a:lnTo>
                  <a:pt x="172" y="242"/>
                </a:lnTo>
                <a:lnTo>
                  <a:pt x="172" y="246"/>
                </a:lnTo>
                <a:lnTo>
                  <a:pt x="170" y="250"/>
                </a:lnTo>
                <a:lnTo>
                  <a:pt x="166" y="252"/>
                </a:lnTo>
                <a:lnTo>
                  <a:pt x="162" y="252"/>
                </a:lnTo>
                <a:lnTo>
                  <a:pt x="146" y="252"/>
                </a:lnTo>
                <a:lnTo>
                  <a:pt x="146" y="298"/>
                </a:lnTo>
                <a:lnTo>
                  <a:pt x="146" y="298"/>
                </a:lnTo>
                <a:lnTo>
                  <a:pt x="144" y="306"/>
                </a:lnTo>
                <a:lnTo>
                  <a:pt x="140" y="310"/>
                </a:lnTo>
                <a:lnTo>
                  <a:pt x="232" y="310"/>
                </a:lnTo>
                <a:lnTo>
                  <a:pt x="232" y="310"/>
                </a:lnTo>
                <a:lnTo>
                  <a:pt x="228" y="306"/>
                </a:lnTo>
                <a:lnTo>
                  <a:pt x="226" y="298"/>
                </a:lnTo>
                <a:lnTo>
                  <a:pt x="226" y="252"/>
                </a:lnTo>
                <a:lnTo>
                  <a:pt x="202" y="252"/>
                </a:lnTo>
                <a:lnTo>
                  <a:pt x="202" y="252"/>
                </a:lnTo>
                <a:lnTo>
                  <a:pt x="198" y="250"/>
                </a:lnTo>
                <a:lnTo>
                  <a:pt x="194" y="248"/>
                </a:lnTo>
                <a:lnTo>
                  <a:pt x="194" y="248"/>
                </a:lnTo>
                <a:lnTo>
                  <a:pt x="192" y="244"/>
                </a:lnTo>
                <a:lnTo>
                  <a:pt x="192" y="238"/>
                </a:lnTo>
                <a:lnTo>
                  <a:pt x="212" y="180"/>
                </a:lnTo>
                <a:lnTo>
                  <a:pt x="212" y="180"/>
                </a:lnTo>
                <a:lnTo>
                  <a:pt x="216" y="174"/>
                </a:lnTo>
                <a:lnTo>
                  <a:pt x="222" y="172"/>
                </a:lnTo>
                <a:lnTo>
                  <a:pt x="256" y="172"/>
                </a:lnTo>
                <a:lnTo>
                  <a:pt x="256" y="172"/>
                </a:lnTo>
                <a:lnTo>
                  <a:pt x="262" y="174"/>
                </a:lnTo>
                <a:lnTo>
                  <a:pt x="266" y="180"/>
                </a:lnTo>
                <a:lnTo>
                  <a:pt x="286" y="238"/>
                </a:lnTo>
                <a:lnTo>
                  <a:pt x="286" y="238"/>
                </a:lnTo>
                <a:lnTo>
                  <a:pt x="288" y="242"/>
                </a:lnTo>
                <a:lnTo>
                  <a:pt x="288" y="242"/>
                </a:lnTo>
                <a:lnTo>
                  <a:pt x="286" y="246"/>
                </a:lnTo>
                <a:lnTo>
                  <a:pt x="284" y="250"/>
                </a:lnTo>
                <a:lnTo>
                  <a:pt x="282" y="252"/>
                </a:lnTo>
                <a:lnTo>
                  <a:pt x="278" y="252"/>
                </a:lnTo>
                <a:lnTo>
                  <a:pt x="278" y="252"/>
                </a:lnTo>
                <a:lnTo>
                  <a:pt x="278" y="252"/>
                </a:lnTo>
                <a:lnTo>
                  <a:pt x="254" y="252"/>
                </a:lnTo>
                <a:lnTo>
                  <a:pt x="254" y="298"/>
                </a:lnTo>
                <a:lnTo>
                  <a:pt x="254" y="298"/>
                </a:lnTo>
                <a:lnTo>
                  <a:pt x="252" y="306"/>
                </a:lnTo>
                <a:lnTo>
                  <a:pt x="246" y="310"/>
                </a:lnTo>
                <a:lnTo>
                  <a:pt x="308" y="310"/>
                </a:lnTo>
                <a:lnTo>
                  <a:pt x="308" y="310"/>
                </a:lnTo>
                <a:lnTo>
                  <a:pt x="314" y="310"/>
                </a:lnTo>
                <a:lnTo>
                  <a:pt x="318" y="306"/>
                </a:lnTo>
                <a:lnTo>
                  <a:pt x="322" y="300"/>
                </a:lnTo>
                <a:lnTo>
                  <a:pt x="324" y="294"/>
                </a:lnTo>
                <a:lnTo>
                  <a:pt x="324" y="138"/>
                </a:lnTo>
                <a:lnTo>
                  <a:pt x="370" y="138"/>
                </a:lnTo>
                <a:lnTo>
                  <a:pt x="370" y="138"/>
                </a:lnTo>
                <a:lnTo>
                  <a:pt x="370" y="138"/>
                </a:lnTo>
                <a:lnTo>
                  <a:pt x="370" y="138"/>
                </a:lnTo>
                <a:lnTo>
                  <a:pt x="374" y="138"/>
                </a:lnTo>
                <a:lnTo>
                  <a:pt x="378" y="136"/>
                </a:lnTo>
                <a:lnTo>
                  <a:pt x="380" y="132"/>
                </a:lnTo>
                <a:lnTo>
                  <a:pt x="380" y="128"/>
                </a:lnTo>
                <a:lnTo>
                  <a:pt x="380" y="128"/>
                </a:lnTo>
                <a:lnTo>
                  <a:pt x="380" y="122"/>
                </a:lnTo>
                <a:lnTo>
                  <a:pt x="376" y="120"/>
                </a:lnTo>
                <a:lnTo>
                  <a:pt x="376" y="120"/>
                </a:lnTo>
                <a:close/>
                <a:moveTo>
                  <a:pt x="132" y="162"/>
                </a:moveTo>
                <a:lnTo>
                  <a:pt x="132" y="162"/>
                </a:lnTo>
                <a:lnTo>
                  <a:pt x="124" y="160"/>
                </a:lnTo>
                <a:lnTo>
                  <a:pt x="116" y="154"/>
                </a:lnTo>
                <a:lnTo>
                  <a:pt x="110" y="146"/>
                </a:lnTo>
                <a:lnTo>
                  <a:pt x="108" y="138"/>
                </a:lnTo>
                <a:lnTo>
                  <a:pt x="108" y="138"/>
                </a:lnTo>
                <a:lnTo>
                  <a:pt x="110" y="128"/>
                </a:lnTo>
                <a:lnTo>
                  <a:pt x="116" y="120"/>
                </a:lnTo>
                <a:lnTo>
                  <a:pt x="124" y="116"/>
                </a:lnTo>
                <a:lnTo>
                  <a:pt x="132" y="114"/>
                </a:lnTo>
                <a:lnTo>
                  <a:pt x="132" y="114"/>
                </a:lnTo>
                <a:lnTo>
                  <a:pt x="142" y="116"/>
                </a:lnTo>
                <a:lnTo>
                  <a:pt x="150" y="120"/>
                </a:lnTo>
                <a:lnTo>
                  <a:pt x="154" y="128"/>
                </a:lnTo>
                <a:lnTo>
                  <a:pt x="156" y="138"/>
                </a:lnTo>
                <a:lnTo>
                  <a:pt x="156" y="138"/>
                </a:lnTo>
                <a:lnTo>
                  <a:pt x="154" y="146"/>
                </a:lnTo>
                <a:lnTo>
                  <a:pt x="150" y="154"/>
                </a:lnTo>
                <a:lnTo>
                  <a:pt x="142" y="160"/>
                </a:lnTo>
                <a:lnTo>
                  <a:pt x="132" y="162"/>
                </a:lnTo>
                <a:lnTo>
                  <a:pt x="132" y="162"/>
                </a:lnTo>
                <a:close/>
                <a:moveTo>
                  <a:pt x="240" y="162"/>
                </a:moveTo>
                <a:lnTo>
                  <a:pt x="240" y="162"/>
                </a:lnTo>
                <a:lnTo>
                  <a:pt x="230" y="160"/>
                </a:lnTo>
                <a:lnTo>
                  <a:pt x="222" y="154"/>
                </a:lnTo>
                <a:lnTo>
                  <a:pt x="218" y="146"/>
                </a:lnTo>
                <a:lnTo>
                  <a:pt x="216" y="138"/>
                </a:lnTo>
                <a:lnTo>
                  <a:pt x="216" y="138"/>
                </a:lnTo>
                <a:lnTo>
                  <a:pt x="218" y="128"/>
                </a:lnTo>
                <a:lnTo>
                  <a:pt x="222" y="120"/>
                </a:lnTo>
                <a:lnTo>
                  <a:pt x="230" y="116"/>
                </a:lnTo>
                <a:lnTo>
                  <a:pt x="240" y="114"/>
                </a:lnTo>
                <a:lnTo>
                  <a:pt x="240" y="114"/>
                </a:lnTo>
                <a:lnTo>
                  <a:pt x="248" y="116"/>
                </a:lnTo>
                <a:lnTo>
                  <a:pt x="256" y="120"/>
                </a:lnTo>
                <a:lnTo>
                  <a:pt x="262" y="128"/>
                </a:lnTo>
                <a:lnTo>
                  <a:pt x="264" y="138"/>
                </a:lnTo>
                <a:lnTo>
                  <a:pt x="264" y="138"/>
                </a:lnTo>
                <a:lnTo>
                  <a:pt x="262" y="146"/>
                </a:lnTo>
                <a:lnTo>
                  <a:pt x="256" y="154"/>
                </a:lnTo>
                <a:lnTo>
                  <a:pt x="248" y="160"/>
                </a:lnTo>
                <a:lnTo>
                  <a:pt x="240" y="162"/>
                </a:lnTo>
                <a:lnTo>
                  <a:pt x="240" y="16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vert="horz" wrap="square" lIns="82040" tIns="41020" rIns="82040" bIns="41020" numCol="1" anchor="t" anchorCtr="0" compatLnSpc="1">
            <a:prstTxWarp prst="textNoShape">
              <a:avLst/>
            </a:prstTxWarp>
          </a:bodyPr>
          <a:lstStyle/>
          <a:p>
            <a:endParaRPr lang="en-GB" b="1"/>
          </a:p>
        </p:txBody>
      </p:sp>
      <p:sp>
        <p:nvSpPr>
          <p:cNvPr id="42" name="Freeform 4926"/>
          <p:cNvSpPr>
            <a:spLocks noEditPoints="1"/>
          </p:cNvSpPr>
          <p:nvPr/>
        </p:nvSpPr>
        <p:spPr bwMode="auto">
          <a:xfrm>
            <a:off x="6668152" y="5995900"/>
            <a:ext cx="359943" cy="285824"/>
          </a:xfrm>
          <a:custGeom>
            <a:avLst/>
            <a:gdLst>
              <a:gd name="T0" fmla="*/ 306 w 376"/>
              <a:gd name="T1" fmla="*/ 112 h 258"/>
              <a:gd name="T2" fmla="*/ 306 w 376"/>
              <a:gd name="T3" fmla="*/ 178 h 258"/>
              <a:gd name="T4" fmla="*/ 282 w 376"/>
              <a:gd name="T5" fmla="*/ 200 h 258"/>
              <a:gd name="T6" fmla="*/ 254 w 376"/>
              <a:gd name="T7" fmla="*/ 216 h 258"/>
              <a:gd name="T8" fmla="*/ 222 w 376"/>
              <a:gd name="T9" fmla="*/ 226 h 258"/>
              <a:gd name="T10" fmla="*/ 190 w 376"/>
              <a:gd name="T11" fmla="*/ 230 h 258"/>
              <a:gd name="T12" fmla="*/ 172 w 376"/>
              <a:gd name="T13" fmla="*/ 230 h 258"/>
              <a:gd name="T14" fmla="*/ 138 w 376"/>
              <a:gd name="T15" fmla="*/ 222 h 258"/>
              <a:gd name="T16" fmla="*/ 108 w 376"/>
              <a:gd name="T17" fmla="*/ 208 h 258"/>
              <a:gd name="T18" fmla="*/ 82 w 376"/>
              <a:gd name="T19" fmla="*/ 188 h 258"/>
              <a:gd name="T20" fmla="*/ 70 w 376"/>
              <a:gd name="T21" fmla="*/ 112 h 258"/>
              <a:gd name="T22" fmla="*/ 176 w 376"/>
              <a:gd name="T23" fmla="*/ 148 h 258"/>
              <a:gd name="T24" fmla="*/ 188 w 376"/>
              <a:gd name="T25" fmla="*/ 150 h 258"/>
              <a:gd name="T26" fmla="*/ 200 w 376"/>
              <a:gd name="T27" fmla="*/ 148 h 258"/>
              <a:gd name="T28" fmla="*/ 190 w 376"/>
              <a:gd name="T29" fmla="*/ 0 h 258"/>
              <a:gd name="T30" fmla="*/ 186 w 376"/>
              <a:gd name="T31" fmla="*/ 0 h 258"/>
              <a:gd name="T32" fmla="*/ 8 w 376"/>
              <a:gd name="T33" fmla="*/ 44 h 258"/>
              <a:gd name="T34" fmla="*/ 0 w 376"/>
              <a:gd name="T35" fmla="*/ 54 h 258"/>
              <a:gd name="T36" fmla="*/ 2 w 376"/>
              <a:gd name="T37" fmla="*/ 60 h 258"/>
              <a:gd name="T38" fmla="*/ 184 w 376"/>
              <a:gd name="T39" fmla="*/ 124 h 258"/>
              <a:gd name="T40" fmla="*/ 188 w 376"/>
              <a:gd name="T41" fmla="*/ 124 h 258"/>
              <a:gd name="T42" fmla="*/ 192 w 376"/>
              <a:gd name="T43" fmla="*/ 124 h 258"/>
              <a:gd name="T44" fmla="*/ 370 w 376"/>
              <a:gd name="T45" fmla="*/ 64 h 258"/>
              <a:gd name="T46" fmla="*/ 376 w 376"/>
              <a:gd name="T47" fmla="*/ 54 h 258"/>
              <a:gd name="T48" fmla="*/ 374 w 376"/>
              <a:gd name="T49" fmla="*/ 48 h 258"/>
              <a:gd name="T50" fmla="*/ 368 w 376"/>
              <a:gd name="T51" fmla="*/ 44 h 258"/>
              <a:gd name="T52" fmla="*/ 348 w 376"/>
              <a:gd name="T53" fmla="*/ 98 h 258"/>
              <a:gd name="T54" fmla="*/ 328 w 376"/>
              <a:gd name="T55" fmla="*/ 172 h 258"/>
              <a:gd name="T56" fmla="*/ 332 w 376"/>
              <a:gd name="T57" fmla="*/ 170 h 258"/>
              <a:gd name="T58" fmla="*/ 338 w 376"/>
              <a:gd name="T59" fmla="*/ 170 h 258"/>
              <a:gd name="T60" fmla="*/ 348 w 376"/>
              <a:gd name="T61" fmla="*/ 172 h 258"/>
              <a:gd name="T62" fmla="*/ 338 w 376"/>
              <a:gd name="T63" fmla="*/ 200 h 258"/>
              <a:gd name="T64" fmla="*/ 332 w 376"/>
              <a:gd name="T65" fmla="*/ 198 h 258"/>
              <a:gd name="T66" fmla="*/ 318 w 376"/>
              <a:gd name="T67" fmla="*/ 258 h 258"/>
              <a:gd name="T68" fmla="*/ 348 w 376"/>
              <a:gd name="T69" fmla="*/ 194 h 258"/>
              <a:gd name="T70" fmla="*/ 344 w 376"/>
              <a:gd name="T71" fmla="*/ 198 h 258"/>
              <a:gd name="T72" fmla="*/ 338 w 376"/>
              <a:gd name="T73" fmla="*/ 20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76" h="258">
                <a:moveTo>
                  <a:pt x="200" y="148"/>
                </a:moveTo>
                <a:lnTo>
                  <a:pt x="306" y="112"/>
                </a:lnTo>
                <a:lnTo>
                  <a:pt x="306" y="178"/>
                </a:lnTo>
                <a:lnTo>
                  <a:pt x="306" y="178"/>
                </a:lnTo>
                <a:lnTo>
                  <a:pt x="294" y="188"/>
                </a:lnTo>
                <a:lnTo>
                  <a:pt x="282" y="200"/>
                </a:lnTo>
                <a:lnTo>
                  <a:pt x="268" y="208"/>
                </a:lnTo>
                <a:lnTo>
                  <a:pt x="254" y="216"/>
                </a:lnTo>
                <a:lnTo>
                  <a:pt x="238" y="222"/>
                </a:lnTo>
                <a:lnTo>
                  <a:pt x="222" y="226"/>
                </a:lnTo>
                <a:lnTo>
                  <a:pt x="206" y="230"/>
                </a:lnTo>
                <a:lnTo>
                  <a:pt x="190" y="230"/>
                </a:lnTo>
                <a:lnTo>
                  <a:pt x="190" y="230"/>
                </a:lnTo>
                <a:lnTo>
                  <a:pt x="172" y="230"/>
                </a:lnTo>
                <a:lnTo>
                  <a:pt x="154" y="226"/>
                </a:lnTo>
                <a:lnTo>
                  <a:pt x="138" y="222"/>
                </a:lnTo>
                <a:lnTo>
                  <a:pt x="122" y="216"/>
                </a:lnTo>
                <a:lnTo>
                  <a:pt x="108" y="208"/>
                </a:lnTo>
                <a:lnTo>
                  <a:pt x="94" y="198"/>
                </a:lnTo>
                <a:lnTo>
                  <a:pt x="82" y="188"/>
                </a:lnTo>
                <a:lnTo>
                  <a:pt x="70" y="176"/>
                </a:lnTo>
                <a:lnTo>
                  <a:pt x="70" y="112"/>
                </a:lnTo>
                <a:lnTo>
                  <a:pt x="176" y="148"/>
                </a:lnTo>
                <a:lnTo>
                  <a:pt x="176" y="148"/>
                </a:lnTo>
                <a:lnTo>
                  <a:pt x="188" y="150"/>
                </a:lnTo>
                <a:lnTo>
                  <a:pt x="188" y="150"/>
                </a:lnTo>
                <a:lnTo>
                  <a:pt x="200" y="148"/>
                </a:lnTo>
                <a:lnTo>
                  <a:pt x="200" y="148"/>
                </a:lnTo>
                <a:close/>
                <a:moveTo>
                  <a:pt x="368" y="44"/>
                </a:moveTo>
                <a:lnTo>
                  <a:pt x="190" y="0"/>
                </a:lnTo>
                <a:lnTo>
                  <a:pt x="190" y="0"/>
                </a:lnTo>
                <a:lnTo>
                  <a:pt x="186" y="0"/>
                </a:lnTo>
                <a:lnTo>
                  <a:pt x="8" y="44"/>
                </a:lnTo>
                <a:lnTo>
                  <a:pt x="8" y="44"/>
                </a:lnTo>
                <a:lnTo>
                  <a:pt x="2" y="48"/>
                </a:lnTo>
                <a:lnTo>
                  <a:pt x="0" y="54"/>
                </a:lnTo>
                <a:lnTo>
                  <a:pt x="0" y="54"/>
                </a:lnTo>
                <a:lnTo>
                  <a:pt x="2" y="60"/>
                </a:lnTo>
                <a:lnTo>
                  <a:pt x="6" y="64"/>
                </a:lnTo>
                <a:lnTo>
                  <a:pt x="184" y="124"/>
                </a:lnTo>
                <a:lnTo>
                  <a:pt x="184" y="124"/>
                </a:lnTo>
                <a:lnTo>
                  <a:pt x="188" y="124"/>
                </a:lnTo>
                <a:lnTo>
                  <a:pt x="188" y="124"/>
                </a:lnTo>
                <a:lnTo>
                  <a:pt x="192" y="124"/>
                </a:lnTo>
                <a:lnTo>
                  <a:pt x="370" y="64"/>
                </a:lnTo>
                <a:lnTo>
                  <a:pt x="370" y="64"/>
                </a:lnTo>
                <a:lnTo>
                  <a:pt x="374" y="60"/>
                </a:lnTo>
                <a:lnTo>
                  <a:pt x="376" y="54"/>
                </a:lnTo>
                <a:lnTo>
                  <a:pt x="376" y="54"/>
                </a:lnTo>
                <a:lnTo>
                  <a:pt x="374" y="48"/>
                </a:lnTo>
                <a:lnTo>
                  <a:pt x="368" y="44"/>
                </a:lnTo>
                <a:lnTo>
                  <a:pt x="368" y="44"/>
                </a:lnTo>
                <a:close/>
                <a:moveTo>
                  <a:pt x="348" y="172"/>
                </a:moveTo>
                <a:lnTo>
                  <a:pt x="348" y="98"/>
                </a:lnTo>
                <a:lnTo>
                  <a:pt x="328" y="106"/>
                </a:lnTo>
                <a:lnTo>
                  <a:pt x="328" y="172"/>
                </a:lnTo>
                <a:lnTo>
                  <a:pt x="328" y="172"/>
                </a:lnTo>
                <a:lnTo>
                  <a:pt x="332" y="170"/>
                </a:lnTo>
                <a:lnTo>
                  <a:pt x="338" y="170"/>
                </a:lnTo>
                <a:lnTo>
                  <a:pt x="338" y="170"/>
                </a:lnTo>
                <a:lnTo>
                  <a:pt x="344" y="170"/>
                </a:lnTo>
                <a:lnTo>
                  <a:pt x="348" y="172"/>
                </a:lnTo>
                <a:lnTo>
                  <a:pt x="348" y="172"/>
                </a:lnTo>
                <a:close/>
                <a:moveTo>
                  <a:pt x="338" y="200"/>
                </a:moveTo>
                <a:lnTo>
                  <a:pt x="338" y="200"/>
                </a:lnTo>
                <a:lnTo>
                  <a:pt x="332" y="198"/>
                </a:lnTo>
                <a:lnTo>
                  <a:pt x="326" y="194"/>
                </a:lnTo>
                <a:lnTo>
                  <a:pt x="318" y="258"/>
                </a:lnTo>
                <a:lnTo>
                  <a:pt x="356" y="258"/>
                </a:lnTo>
                <a:lnTo>
                  <a:pt x="348" y="194"/>
                </a:lnTo>
                <a:lnTo>
                  <a:pt x="348" y="194"/>
                </a:lnTo>
                <a:lnTo>
                  <a:pt x="344" y="198"/>
                </a:lnTo>
                <a:lnTo>
                  <a:pt x="338" y="200"/>
                </a:lnTo>
                <a:lnTo>
                  <a:pt x="338" y="2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vert="horz" wrap="square" lIns="82040" tIns="41020" rIns="82040" bIns="41020" numCol="1" anchor="t" anchorCtr="0" compatLnSpc="1">
            <a:prstTxWarp prst="textNoShape">
              <a:avLst/>
            </a:prstTxWarp>
          </a:bodyPr>
          <a:lstStyle/>
          <a:p>
            <a:endParaRPr lang="en-GB" b="1"/>
          </a:p>
        </p:txBody>
      </p:sp>
      <p:sp>
        <p:nvSpPr>
          <p:cNvPr id="43" name="Freeform 323"/>
          <p:cNvSpPr>
            <a:spLocks noEditPoints="1"/>
          </p:cNvSpPr>
          <p:nvPr/>
        </p:nvSpPr>
        <p:spPr bwMode="auto">
          <a:xfrm>
            <a:off x="2363499" y="5995900"/>
            <a:ext cx="359943" cy="285824"/>
          </a:xfrm>
          <a:custGeom>
            <a:avLst/>
            <a:gdLst>
              <a:gd name="T0" fmla="*/ 24 w 340"/>
              <a:gd name="T1" fmla="*/ 266 h 338"/>
              <a:gd name="T2" fmla="*/ 18 w 340"/>
              <a:gd name="T3" fmla="*/ 270 h 338"/>
              <a:gd name="T4" fmla="*/ 14 w 340"/>
              <a:gd name="T5" fmla="*/ 276 h 338"/>
              <a:gd name="T6" fmla="*/ 16 w 340"/>
              <a:gd name="T7" fmla="*/ 280 h 338"/>
              <a:gd name="T8" fmla="*/ 20 w 340"/>
              <a:gd name="T9" fmla="*/ 286 h 338"/>
              <a:gd name="T10" fmla="*/ 316 w 340"/>
              <a:gd name="T11" fmla="*/ 286 h 338"/>
              <a:gd name="T12" fmla="*/ 320 w 340"/>
              <a:gd name="T13" fmla="*/ 286 h 338"/>
              <a:gd name="T14" fmla="*/ 324 w 340"/>
              <a:gd name="T15" fmla="*/ 280 h 338"/>
              <a:gd name="T16" fmla="*/ 326 w 340"/>
              <a:gd name="T17" fmla="*/ 276 h 338"/>
              <a:gd name="T18" fmla="*/ 322 w 340"/>
              <a:gd name="T19" fmla="*/ 270 h 338"/>
              <a:gd name="T20" fmla="*/ 316 w 340"/>
              <a:gd name="T21" fmla="*/ 266 h 338"/>
              <a:gd name="T22" fmla="*/ 298 w 340"/>
              <a:gd name="T23" fmla="*/ 192 h 338"/>
              <a:gd name="T24" fmla="*/ 316 w 340"/>
              <a:gd name="T25" fmla="*/ 192 h 338"/>
              <a:gd name="T26" fmla="*/ 322 w 340"/>
              <a:gd name="T27" fmla="*/ 190 h 338"/>
              <a:gd name="T28" fmla="*/ 326 w 340"/>
              <a:gd name="T29" fmla="*/ 182 h 338"/>
              <a:gd name="T30" fmla="*/ 324 w 340"/>
              <a:gd name="T31" fmla="*/ 178 h 338"/>
              <a:gd name="T32" fmla="*/ 320 w 340"/>
              <a:gd name="T33" fmla="*/ 172 h 338"/>
              <a:gd name="T34" fmla="*/ 24 w 340"/>
              <a:gd name="T35" fmla="*/ 172 h 338"/>
              <a:gd name="T36" fmla="*/ 20 w 340"/>
              <a:gd name="T37" fmla="*/ 172 h 338"/>
              <a:gd name="T38" fmla="*/ 16 w 340"/>
              <a:gd name="T39" fmla="*/ 178 h 338"/>
              <a:gd name="T40" fmla="*/ 14 w 340"/>
              <a:gd name="T41" fmla="*/ 182 h 338"/>
              <a:gd name="T42" fmla="*/ 18 w 340"/>
              <a:gd name="T43" fmla="*/ 190 h 338"/>
              <a:gd name="T44" fmla="*/ 24 w 340"/>
              <a:gd name="T45" fmla="*/ 192 h 338"/>
              <a:gd name="T46" fmla="*/ 42 w 340"/>
              <a:gd name="T47" fmla="*/ 266 h 338"/>
              <a:gd name="T48" fmla="*/ 248 w 340"/>
              <a:gd name="T49" fmla="*/ 266 h 338"/>
              <a:gd name="T50" fmla="*/ 230 w 340"/>
              <a:gd name="T51" fmla="*/ 192 h 338"/>
              <a:gd name="T52" fmla="*/ 248 w 340"/>
              <a:gd name="T53" fmla="*/ 266 h 338"/>
              <a:gd name="T54" fmla="*/ 162 w 340"/>
              <a:gd name="T55" fmla="*/ 266 h 338"/>
              <a:gd name="T56" fmla="*/ 178 w 340"/>
              <a:gd name="T57" fmla="*/ 192 h 338"/>
              <a:gd name="T58" fmla="*/ 110 w 340"/>
              <a:gd name="T59" fmla="*/ 266 h 338"/>
              <a:gd name="T60" fmla="*/ 92 w 340"/>
              <a:gd name="T61" fmla="*/ 192 h 338"/>
              <a:gd name="T62" fmla="*/ 110 w 340"/>
              <a:gd name="T63" fmla="*/ 266 h 338"/>
              <a:gd name="T64" fmla="*/ 340 w 340"/>
              <a:gd name="T65" fmla="*/ 322 h 338"/>
              <a:gd name="T66" fmla="*/ 334 w 340"/>
              <a:gd name="T67" fmla="*/ 334 h 338"/>
              <a:gd name="T68" fmla="*/ 324 w 340"/>
              <a:gd name="T69" fmla="*/ 338 h 338"/>
              <a:gd name="T70" fmla="*/ 16 w 340"/>
              <a:gd name="T71" fmla="*/ 338 h 338"/>
              <a:gd name="T72" fmla="*/ 6 w 340"/>
              <a:gd name="T73" fmla="*/ 334 h 338"/>
              <a:gd name="T74" fmla="*/ 0 w 340"/>
              <a:gd name="T75" fmla="*/ 322 h 338"/>
              <a:gd name="T76" fmla="*/ 2 w 340"/>
              <a:gd name="T77" fmla="*/ 316 h 338"/>
              <a:gd name="T78" fmla="*/ 10 w 340"/>
              <a:gd name="T79" fmla="*/ 308 h 338"/>
              <a:gd name="T80" fmla="*/ 324 w 340"/>
              <a:gd name="T81" fmla="*/ 306 h 338"/>
              <a:gd name="T82" fmla="*/ 330 w 340"/>
              <a:gd name="T83" fmla="*/ 308 h 338"/>
              <a:gd name="T84" fmla="*/ 338 w 340"/>
              <a:gd name="T85" fmla="*/ 316 h 338"/>
              <a:gd name="T86" fmla="*/ 258 w 340"/>
              <a:gd name="T87" fmla="*/ 154 h 338"/>
              <a:gd name="T88" fmla="*/ 82 w 340"/>
              <a:gd name="T89" fmla="*/ 154 h 338"/>
              <a:gd name="T90" fmla="*/ 90 w 340"/>
              <a:gd name="T91" fmla="*/ 118 h 338"/>
              <a:gd name="T92" fmla="*/ 108 w 340"/>
              <a:gd name="T93" fmla="*/ 92 h 338"/>
              <a:gd name="T94" fmla="*/ 136 w 340"/>
              <a:gd name="T95" fmla="*/ 72 h 338"/>
              <a:gd name="T96" fmla="*/ 170 w 340"/>
              <a:gd name="T97" fmla="*/ 66 h 338"/>
              <a:gd name="T98" fmla="*/ 188 w 340"/>
              <a:gd name="T99" fmla="*/ 68 h 338"/>
              <a:gd name="T100" fmla="*/ 220 w 340"/>
              <a:gd name="T101" fmla="*/ 80 h 338"/>
              <a:gd name="T102" fmla="*/ 242 w 340"/>
              <a:gd name="T103" fmla="*/ 104 h 338"/>
              <a:gd name="T104" fmla="*/ 256 w 340"/>
              <a:gd name="T105" fmla="*/ 136 h 338"/>
              <a:gd name="T106" fmla="*/ 192 w 340"/>
              <a:gd name="T107" fmla="*/ 54 h 338"/>
              <a:gd name="T108" fmla="*/ 148 w 340"/>
              <a:gd name="T109" fmla="*/ 26 h 338"/>
              <a:gd name="T110" fmla="*/ 192 w 340"/>
              <a:gd name="T111" fmla="*/ 26 h 338"/>
              <a:gd name="T112" fmla="*/ 192 w 340"/>
              <a:gd name="T113" fmla="*/ 5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0" h="338">
                <a:moveTo>
                  <a:pt x="24" y="266"/>
                </a:moveTo>
                <a:lnTo>
                  <a:pt x="24" y="266"/>
                </a:lnTo>
                <a:lnTo>
                  <a:pt x="20" y="268"/>
                </a:lnTo>
                <a:lnTo>
                  <a:pt x="18" y="270"/>
                </a:lnTo>
                <a:lnTo>
                  <a:pt x="16" y="272"/>
                </a:lnTo>
                <a:lnTo>
                  <a:pt x="14" y="276"/>
                </a:lnTo>
                <a:lnTo>
                  <a:pt x="14" y="276"/>
                </a:lnTo>
                <a:lnTo>
                  <a:pt x="16" y="280"/>
                </a:lnTo>
                <a:lnTo>
                  <a:pt x="18" y="284"/>
                </a:lnTo>
                <a:lnTo>
                  <a:pt x="20" y="286"/>
                </a:lnTo>
                <a:lnTo>
                  <a:pt x="24" y="286"/>
                </a:lnTo>
                <a:lnTo>
                  <a:pt x="316" y="286"/>
                </a:lnTo>
                <a:lnTo>
                  <a:pt x="316" y="286"/>
                </a:lnTo>
                <a:lnTo>
                  <a:pt x="320" y="286"/>
                </a:lnTo>
                <a:lnTo>
                  <a:pt x="322" y="284"/>
                </a:lnTo>
                <a:lnTo>
                  <a:pt x="324" y="280"/>
                </a:lnTo>
                <a:lnTo>
                  <a:pt x="326" y="276"/>
                </a:lnTo>
                <a:lnTo>
                  <a:pt x="326" y="276"/>
                </a:lnTo>
                <a:lnTo>
                  <a:pt x="324" y="272"/>
                </a:lnTo>
                <a:lnTo>
                  <a:pt x="322" y="270"/>
                </a:lnTo>
                <a:lnTo>
                  <a:pt x="320" y="268"/>
                </a:lnTo>
                <a:lnTo>
                  <a:pt x="316" y="266"/>
                </a:lnTo>
                <a:lnTo>
                  <a:pt x="298" y="266"/>
                </a:lnTo>
                <a:lnTo>
                  <a:pt x="298" y="192"/>
                </a:lnTo>
                <a:lnTo>
                  <a:pt x="316" y="192"/>
                </a:lnTo>
                <a:lnTo>
                  <a:pt x="316" y="192"/>
                </a:lnTo>
                <a:lnTo>
                  <a:pt x="320" y="192"/>
                </a:lnTo>
                <a:lnTo>
                  <a:pt x="322" y="190"/>
                </a:lnTo>
                <a:lnTo>
                  <a:pt x="324" y="186"/>
                </a:lnTo>
                <a:lnTo>
                  <a:pt x="326" y="182"/>
                </a:lnTo>
                <a:lnTo>
                  <a:pt x="326" y="182"/>
                </a:lnTo>
                <a:lnTo>
                  <a:pt x="324" y="178"/>
                </a:lnTo>
                <a:lnTo>
                  <a:pt x="322" y="176"/>
                </a:lnTo>
                <a:lnTo>
                  <a:pt x="320" y="172"/>
                </a:lnTo>
                <a:lnTo>
                  <a:pt x="316" y="172"/>
                </a:lnTo>
                <a:lnTo>
                  <a:pt x="24" y="172"/>
                </a:lnTo>
                <a:lnTo>
                  <a:pt x="24" y="172"/>
                </a:lnTo>
                <a:lnTo>
                  <a:pt x="20" y="172"/>
                </a:lnTo>
                <a:lnTo>
                  <a:pt x="18" y="176"/>
                </a:lnTo>
                <a:lnTo>
                  <a:pt x="16" y="178"/>
                </a:lnTo>
                <a:lnTo>
                  <a:pt x="14" y="182"/>
                </a:lnTo>
                <a:lnTo>
                  <a:pt x="14" y="182"/>
                </a:lnTo>
                <a:lnTo>
                  <a:pt x="16" y="186"/>
                </a:lnTo>
                <a:lnTo>
                  <a:pt x="18" y="190"/>
                </a:lnTo>
                <a:lnTo>
                  <a:pt x="20" y="192"/>
                </a:lnTo>
                <a:lnTo>
                  <a:pt x="24" y="192"/>
                </a:lnTo>
                <a:lnTo>
                  <a:pt x="42" y="192"/>
                </a:lnTo>
                <a:lnTo>
                  <a:pt x="42" y="266"/>
                </a:lnTo>
                <a:lnTo>
                  <a:pt x="24" y="266"/>
                </a:lnTo>
                <a:close/>
                <a:moveTo>
                  <a:pt x="248" y="266"/>
                </a:moveTo>
                <a:lnTo>
                  <a:pt x="230" y="266"/>
                </a:lnTo>
                <a:lnTo>
                  <a:pt x="230" y="192"/>
                </a:lnTo>
                <a:lnTo>
                  <a:pt x="248" y="192"/>
                </a:lnTo>
                <a:lnTo>
                  <a:pt x="248" y="266"/>
                </a:lnTo>
                <a:close/>
                <a:moveTo>
                  <a:pt x="178" y="266"/>
                </a:moveTo>
                <a:lnTo>
                  <a:pt x="162" y="266"/>
                </a:lnTo>
                <a:lnTo>
                  <a:pt x="162" y="192"/>
                </a:lnTo>
                <a:lnTo>
                  <a:pt x="178" y="192"/>
                </a:lnTo>
                <a:lnTo>
                  <a:pt x="178" y="266"/>
                </a:lnTo>
                <a:close/>
                <a:moveTo>
                  <a:pt x="110" y="266"/>
                </a:moveTo>
                <a:lnTo>
                  <a:pt x="92" y="266"/>
                </a:lnTo>
                <a:lnTo>
                  <a:pt x="92" y="192"/>
                </a:lnTo>
                <a:lnTo>
                  <a:pt x="110" y="192"/>
                </a:lnTo>
                <a:lnTo>
                  <a:pt x="110" y="266"/>
                </a:lnTo>
                <a:close/>
                <a:moveTo>
                  <a:pt x="340" y="322"/>
                </a:moveTo>
                <a:lnTo>
                  <a:pt x="340" y="322"/>
                </a:lnTo>
                <a:lnTo>
                  <a:pt x="338" y="328"/>
                </a:lnTo>
                <a:lnTo>
                  <a:pt x="334" y="334"/>
                </a:lnTo>
                <a:lnTo>
                  <a:pt x="330" y="336"/>
                </a:lnTo>
                <a:lnTo>
                  <a:pt x="324" y="338"/>
                </a:lnTo>
                <a:lnTo>
                  <a:pt x="16" y="338"/>
                </a:lnTo>
                <a:lnTo>
                  <a:pt x="16" y="338"/>
                </a:lnTo>
                <a:lnTo>
                  <a:pt x="10" y="336"/>
                </a:lnTo>
                <a:lnTo>
                  <a:pt x="6" y="334"/>
                </a:lnTo>
                <a:lnTo>
                  <a:pt x="2" y="328"/>
                </a:lnTo>
                <a:lnTo>
                  <a:pt x="0" y="322"/>
                </a:lnTo>
                <a:lnTo>
                  <a:pt x="0" y="322"/>
                </a:lnTo>
                <a:lnTo>
                  <a:pt x="2" y="316"/>
                </a:lnTo>
                <a:lnTo>
                  <a:pt x="6" y="310"/>
                </a:lnTo>
                <a:lnTo>
                  <a:pt x="10" y="308"/>
                </a:lnTo>
                <a:lnTo>
                  <a:pt x="16" y="306"/>
                </a:lnTo>
                <a:lnTo>
                  <a:pt x="324" y="306"/>
                </a:lnTo>
                <a:lnTo>
                  <a:pt x="324" y="306"/>
                </a:lnTo>
                <a:lnTo>
                  <a:pt x="330" y="308"/>
                </a:lnTo>
                <a:lnTo>
                  <a:pt x="334" y="310"/>
                </a:lnTo>
                <a:lnTo>
                  <a:pt x="338" y="316"/>
                </a:lnTo>
                <a:lnTo>
                  <a:pt x="340" y="322"/>
                </a:lnTo>
                <a:close/>
                <a:moveTo>
                  <a:pt x="258" y="154"/>
                </a:moveTo>
                <a:lnTo>
                  <a:pt x="82" y="154"/>
                </a:lnTo>
                <a:lnTo>
                  <a:pt x="82" y="154"/>
                </a:lnTo>
                <a:lnTo>
                  <a:pt x="84" y="136"/>
                </a:lnTo>
                <a:lnTo>
                  <a:pt x="90" y="118"/>
                </a:lnTo>
                <a:lnTo>
                  <a:pt x="98" y="104"/>
                </a:lnTo>
                <a:lnTo>
                  <a:pt x="108" y="92"/>
                </a:lnTo>
                <a:lnTo>
                  <a:pt x="120" y="80"/>
                </a:lnTo>
                <a:lnTo>
                  <a:pt x="136" y="72"/>
                </a:lnTo>
                <a:lnTo>
                  <a:pt x="152" y="68"/>
                </a:lnTo>
                <a:lnTo>
                  <a:pt x="170" y="66"/>
                </a:lnTo>
                <a:lnTo>
                  <a:pt x="170" y="66"/>
                </a:lnTo>
                <a:lnTo>
                  <a:pt x="188" y="68"/>
                </a:lnTo>
                <a:lnTo>
                  <a:pt x="204" y="72"/>
                </a:lnTo>
                <a:lnTo>
                  <a:pt x="220" y="80"/>
                </a:lnTo>
                <a:lnTo>
                  <a:pt x="232" y="92"/>
                </a:lnTo>
                <a:lnTo>
                  <a:pt x="242" y="104"/>
                </a:lnTo>
                <a:lnTo>
                  <a:pt x="250" y="118"/>
                </a:lnTo>
                <a:lnTo>
                  <a:pt x="256" y="136"/>
                </a:lnTo>
                <a:lnTo>
                  <a:pt x="258" y="154"/>
                </a:lnTo>
                <a:close/>
                <a:moveTo>
                  <a:pt x="192" y="54"/>
                </a:moveTo>
                <a:lnTo>
                  <a:pt x="148" y="54"/>
                </a:lnTo>
                <a:lnTo>
                  <a:pt x="148" y="26"/>
                </a:lnTo>
                <a:lnTo>
                  <a:pt x="170" y="0"/>
                </a:lnTo>
                <a:lnTo>
                  <a:pt x="192" y="26"/>
                </a:lnTo>
                <a:lnTo>
                  <a:pt x="192" y="26"/>
                </a:lnTo>
                <a:lnTo>
                  <a:pt x="192" y="5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82040" tIns="41020" rIns="82040" bIns="410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44" name="Freeform 63"/>
          <p:cNvSpPr>
            <a:spLocks noEditPoints="1"/>
          </p:cNvSpPr>
          <p:nvPr/>
        </p:nvSpPr>
        <p:spPr bwMode="auto">
          <a:xfrm>
            <a:off x="6254183" y="5999219"/>
            <a:ext cx="283004" cy="282506"/>
          </a:xfrm>
          <a:custGeom>
            <a:avLst/>
            <a:gdLst>
              <a:gd name="T0" fmla="*/ 48 w 216"/>
              <a:gd name="T1" fmla="*/ 16 h 408"/>
              <a:gd name="T2" fmla="*/ 56 w 216"/>
              <a:gd name="T3" fmla="*/ 0 h 408"/>
              <a:gd name="T4" fmla="*/ 72 w 216"/>
              <a:gd name="T5" fmla="*/ 12 h 408"/>
              <a:gd name="T6" fmla="*/ 60 w 216"/>
              <a:gd name="T7" fmla="*/ 24 h 408"/>
              <a:gd name="T8" fmla="*/ 196 w 216"/>
              <a:gd name="T9" fmla="*/ 32 h 408"/>
              <a:gd name="T10" fmla="*/ 178 w 216"/>
              <a:gd name="T11" fmla="*/ 28 h 408"/>
              <a:gd name="T12" fmla="*/ 178 w 216"/>
              <a:gd name="T13" fmla="*/ 44 h 408"/>
              <a:gd name="T14" fmla="*/ 194 w 216"/>
              <a:gd name="T15" fmla="*/ 44 h 408"/>
              <a:gd name="T16" fmla="*/ 162 w 216"/>
              <a:gd name="T17" fmla="*/ 54 h 408"/>
              <a:gd name="T18" fmla="*/ 142 w 216"/>
              <a:gd name="T19" fmla="*/ 50 h 408"/>
              <a:gd name="T20" fmla="*/ 142 w 216"/>
              <a:gd name="T21" fmla="*/ 66 h 408"/>
              <a:gd name="T22" fmla="*/ 160 w 216"/>
              <a:gd name="T23" fmla="*/ 66 h 408"/>
              <a:gd name="T24" fmla="*/ 110 w 216"/>
              <a:gd name="T25" fmla="*/ 92 h 408"/>
              <a:gd name="T26" fmla="*/ 90 w 216"/>
              <a:gd name="T27" fmla="*/ 88 h 408"/>
              <a:gd name="T28" fmla="*/ 90 w 216"/>
              <a:gd name="T29" fmla="*/ 104 h 408"/>
              <a:gd name="T30" fmla="*/ 106 w 216"/>
              <a:gd name="T31" fmla="*/ 104 h 408"/>
              <a:gd name="T32" fmla="*/ 134 w 216"/>
              <a:gd name="T33" fmla="*/ 330 h 408"/>
              <a:gd name="T34" fmla="*/ 100 w 216"/>
              <a:gd name="T35" fmla="*/ 322 h 408"/>
              <a:gd name="T36" fmla="*/ 100 w 216"/>
              <a:gd name="T37" fmla="*/ 352 h 408"/>
              <a:gd name="T38" fmla="*/ 128 w 216"/>
              <a:gd name="T39" fmla="*/ 352 h 408"/>
              <a:gd name="T40" fmla="*/ 126 w 216"/>
              <a:gd name="T41" fmla="*/ 22 h 408"/>
              <a:gd name="T42" fmla="*/ 94 w 216"/>
              <a:gd name="T43" fmla="*/ 16 h 408"/>
              <a:gd name="T44" fmla="*/ 94 w 216"/>
              <a:gd name="T45" fmla="*/ 44 h 408"/>
              <a:gd name="T46" fmla="*/ 122 w 216"/>
              <a:gd name="T47" fmla="*/ 44 h 408"/>
              <a:gd name="T48" fmla="*/ 60 w 216"/>
              <a:gd name="T49" fmla="*/ 56 h 408"/>
              <a:gd name="T50" fmla="*/ 34 w 216"/>
              <a:gd name="T51" fmla="*/ 52 h 408"/>
              <a:gd name="T52" fmla="*/ 34 w 216"/>
              <a:gd name="T53" fmla="*/ 74 h 408"/>
              <a:gd name="T54" fmla="*/ 56 w 216"/>
              <a:gd name="T55" fmla="*/ 74 h 408"/>
              <a:gd name="T56" fmla="*/ 172 w 216"/>
              <a:gd name="T57" fmla="*/ 408 h 408"/>
              <a:gd name="T58" fmla="*/ 8 w 216"/>
              <a:gd name="T59" fmla="*/ 386 h 408"/>
              <a:gd name="T60" fmla="*/ 76 w 216"/>
              <a:gd name="T61" fmla="*/ 202 h 408"/>
              <a:gd name="T62" fmla="*/ 62 w 216"/>
              <a:gd name="T63" fmla="*/ 130 h 408"/>
              <a:gd name="T64" fmla="*/ 72 w 216"/>
              <a:gd name="T65" fmla="*/ 116 h 408"/>
              <a:gd name="T66" fmla="*/ 152 w 216"/>
              <a:gd name="T67" fmla="*/ 118 h 408"/>
              <a:gd name="T68" fmla="*/ 148 w 216"/>
              <a:gd name="T69" fmla="*/ 134 h 408"/>
              <a:gd name="T70" fmla="*/ 216 w 216"/>
              <a:gd name="T71" fmla="*/ 348 h 408"/>
              <a:gd name="T72" fmla="*/ 102 w 216"/>
              <a:gd name="T73" fmla="*/ 162 h 408"/>
              <a:gd name="T74" fmla="*/ 118 w 216"/>
              <a:gd name="T75" fmla="*/ 168 h 408"/>
              <a:gd name="T76" fmla="*/ 124 w 216"/>
              <a:gd name="T77" fmla="*/ 152 h 408"/>
              <a:gd name="T78" fmla="*/ 104 w 216"/>
              <a:gd name="T79" fmla="*/ 148 h 408"/>
              <a:gd name="T80" fmla="*/ 68 w 216"/>
              <a:gd name="T81" fmla="*/ 268 h 408"/>
              <a:gd name="T82" fmla="*/ 94 w 216"/>
              <a:gd name="T83" fmla="*/ 280 h 408"/>
              <a:gd name="T84" fmla="*/ 106 w 216"/>
              <a:gd name="T85" fmla="*/ 254 h 408"/>
              <a:gd name="T86" fmla="*/ 72 w 216"/>
              <a:gd name="T87" fmla="*/ 248 h 408"/>
              <a:gd name="T88" fmla="*/ 174 w 216"/>
              <a:gd name="T89" fmla="*/ 304 h 408"/>
              <a:gd name="T90" fmla="*/ 138 w 216"/>
              <a:gd name="T91" fmla="*/ 304 h 408"/>
              <a:gd name="T92" fmla="*/ 132 w 216"/>
              <a:gd name="T93" fmla="*/ 288 h 408"/>
              <a:gd name="T94" fmla="*/ 116 w 216"/>
              <a:gd name="T95" fmla="*/ 298 h 408"/>
              <a:gd name="T96" fmla="*/ 100 w 216"/>
              <a:gd name="T97" fmla="*/ 302 h 408"/>
              <a:gd name="T98" fmla="*/ 20 w 216"/>
              <a:gd name="T99" fmla="*/ 346 h 408"/>
              <a:gd name="T100" fmla="*/ 24 w 216"/>
              <a:gd name="T101" fmla="*/ 376 h 408"/>
              <a:gd name="T102" fmla="*/ 172 w 216"/>
              <a:gd name="T103" fmla="*/ 390 h 408"/>
              <a:gd name="T104" fmla="*/ 196 w 216"/>
              <a:gd name="T105" fmla="*/ 36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6" h="408">
                <a:moveTo>
                  <a:pt x="60" y="24"/>
                </a:moveTo>
                <a:lnTo>
                  <a:pt x="60" y="24"/>
                </a:lnTo>
                <a:lnTo>
                  <a:pt x="56" y="22"/>
                </a:lnTo>
                <a:lnTo>
                  <a:pt x="52" y="20"/>
                </a:lnTo>
                <a:lnTo>
                  <a:pt x="52" y="20"/>
                </a:lnTo>
                <a:lnTo>
                  <a:pt x="48" y="16"/>
                </a:lnTo>
                <a:lnTo>
                  <a:pt x="48" y="12"/>
                </a:lnTo>
                <a:lnTo>
                  <a:pt x="48" y="12"/>
                </a:lnTo>
                <a:lnTo>
                  <a:pt x="48" y="6"/>
                </a:lnTo>
                <a:lnTo>
                  <a:pt x="52" y="2"/>
                </a:lnTo>
                <a:lnTo>
                  <a:pt x="52" y="2"/>
                </a:lnTo>
                <a:lnTo>
                  <a:pt x="56" y="0"/>
                </a:lnTo>
                <a:lnTo>
                  <a:pt x="60" y="0"/>
                </a:lnTo>
                <a:lnTo>
                  <a:pt x="64" y="0"/>
                </a:lnTo>
                <a:lnTo>
                  <a:pt x="68" y="2"/>
                </a:lnTo>
                <a:lnTo>
                  <a:pt x="68" y="2"/>
                </a:lnTo>
                <a:lnTo>
                  <a:pt x="72" y="6"/>
                </a:lnTo>
                <a:lnTo>
                  <a:pt x="72" y="12"/>
                </a:lnTo>
                <a:lnTo>
                  <a:pt x="72" y="12"/>
                </a:lnTo>
                <a:lnTo>
                  <a:pt x="72" y="16"/>
                </a:lnTo>
                <a:lnTo>
                  <a:pt x="68" y="20"/>
                </a:lnTo>
                <a:lnTo>
                  <a:pt x="68" y="20"/>
                </a:lnTo>
                <a:lnTo>
                  <a:pt x="64" y="22"/>
                </a:lnTo>
                <a:lnTo>
                  <a:pt x="60" y="24"/>
                </a:lnTo>
                <a:close/>
                <a:moveTo>
                  <a:pt x="194" y="44"/>
                </a:moveTo>
                <a:lnTo>
                  <a:pt x="194" y="44"/>
                </a:lnTo>
                <a:lnTo>
                  <a:pt x="196" y="40"/>
                </a:lnTo>
                <a:lnTo>
                  <a:pt x="198" y="36"/>
                </a:lnTo>
                <a:lnTo>
                  <a:pt x="198" y="36"/>
                </a:lnTo>
                <a:lnTo>
                  <a:pt x="196" y="32"/>
                </a:lnTo>
                <a:lnTo>
                  <a:pt x="194" y="28"/>
                </a:lnTo>
                <a:lnTo>
                  <a:pt x="194" y="28"/>
                </a:lnTo>
                <a:lnTo>
                  <a:pt x="190" y="24"/>
                </a:lnTo>
                <a:lnTo>
                  <a:pt x="186" y="24"/>
                </a:lnTo>
                <a:lnTo>
                  <a:pt x="182" y="24"/>
                </a:lnTo>
                <a:lnTo>
                  <a:pt x="178" y="28"/>
                </a:lnTo>
                <a:lnTo>
                  <a:pt x="178" y="28"/>
                </a:lnTo>
                <a:lnTo>
                  <a:pt x="174" y="32"/>
                </a:lnTo>
                <a:lnTo>
                  <a:pt x="174" y="36"/>
                </a:lnTo>
                <a:lnTo>
                  <a:pt x="174" y="36"/>
                </a:lnTo>
                <a:lnTo>
                  <a:pt x="174" y="40"/>
                </a:lnTo>
                <a:lnTo>
                  <a:pt x="178" y="44"/>
                </a:lnTo>
                <a:lnTo>
                  <a:pt x="178" y="44"/>
                </a:lnTo>
                <a:lnTo>
                  <a:pt x="182" y="46"/>
                </a:lnTo>
                <a:lnTo>
                  <a:pt x="186" y="48"/>
                </a:lnTo>
                <a:lnTo>
                  <a:pt x="186" y="48"/>
                </a:lnTo>
                <a:lnTo>
                  <a:pt x="190" y="46"/>
                </a:lnTo>
                <a:lnTo>
                  <a:pt x="194" y="44"/>
                </a:lnTo>
                <a:close/>
                <a:moveTo>
                  <a:pt x="160" y="66"/>
                </a:moveTo>
                <a:lnTo>
                  <a:pt x="160" y="66"/>
                </a:lnTo>
                <a:lnTo>
                  <a:pt x="162" y="62"/>
                </a:lnTo>
                <a:lnTo>
                  <a:pt x="164" y="58"/>
                </a:lnTo>
                <a:lnTo>
                  <a:pt x="164" y="58"/>
                </a:lnTo>
                <a:lnTo>
                  <a:pt x="162" y="54"/>
                </a:lnTo>
                <a:lnTo>
                  <a:pt x="160" y="50"/>
                </a:lnTo>
                <a:lnTo>
                  <a:pt x="160" y="50"/>
                </a:lnTo>
                <a:lnTo>
                  <a:pt x="156" y="46"/>
                </a:lnTo>
                <a:lnTo>
                  <a:pt x="152" y="46"/>
                </a:lnTo>
                <a:lnTo>
                  <a:pt x="146" y="46"/>
                </a:lnTo>
                <a:lnTo>
                  <a:pt x="142" y="50"/>
                </a:lnTo>
                <a:lnTo>
                  <a:pt x="142" y="50"/>
                </a:lnTo>
                <a:lnTo>
                  <a:pt x="140" y="54"/>
                </a:lnTo>
                <a:lnTo>
                  <a:pt x="140" y="58"/>
                </a:lnTo>
                <a:lnTo>
                  <a:pt x="140" y="58"/>
                </a:lnTo>
                <a:lnTo>
                  <a:pt x="140" y="62"/>
                </a:lnTo>
                <a:lnTo>
                  <a:pt x="142" y="66"/>
                </a:lnTo>
                <a:lnTo>
                  <a:pt x="142" y="66"/>
                </a:lnTo>
                <a:lnTo>
                  <a:pt x="146" y="68"/>
                </a:lnTo>
                <a:lnTo>
                  <a:pt x="152" y="70"/>
                </a:lnTo>
                <a:lnTo>
                  <a:pt x="152" y="70"/>
                </a:lnTo>
                <a:lnTo>
                  <a:pt x="156" y="68"/>
                </a:lnTo>
                <a:lnTo>
                  <a:pt x="160" y="66"/>
                </a:lnTo>
                <a:close/>
                <a:moveTo>
                  <a:pt x="106" y="104"/>
                </a:moveTo>
                <a:lnTo>
                  <a:pt x="106" y="104"/>
                </a:lnTo>
                <a:lnTo>
                  <a:pt x="110" y="100"/>
                </a:lnTo>
                <a:lnTo>
                  <a:pt x="110" y="96"/>
                </a:lnTo>
                <a:lnTo>
                  <a:pt x="110" y="96"/>
                </a:lnTo>
                <a:lnTo>
                  <a:pt x="110" y="92"/>
                </a:lnTo>
                <a:lnTo>
                  <a:pt x="106" y="88"/>
                </a:lnTo>
                <a:lnTo>
                  <a:pt x="106" y="88"/>
                </a:lnTo>
                <a:lnTo>
                  <a:pt x="102" y="86"/>
                </a:lnTo>
                <a:lnTo>
                  <a:pt x="98" y="84"/>
                </a:lnTo>
                <a:lnTo>
                  <a:pt x="94" y="86"/>
                </a:lnTo>
                <a:lnTo>
                  <a:pt x="90" y="88"/>
                </a:lnTo>
                <a:lnTo>
                  <a:pt x="90" y="88"/>
                </a:lnTo>
                <a:lnTo>
                  <a:pt x="88" y="92"/>
                </a:lnTo>
                <a:lnTo>
                  <a:pt x="86" y="96"/>
                </a:lnTo>
                <a:lnTo>
                  <a:pt x="86" y="96"/>
                </a:lnTo>
                <a:lnTo>
                  <a:pt x="88" y="102"/>
                </a:lnTo>
                <a:lnTo>
                  <a:pt x="90" y="104"/>
                </a:lnTo>
                <a:lnTo>
                  <a:pt x="90" y="104"/>
                </a:lnTo>
                <a:lnTo>
                  <a:pt x="94" y="108"/>
                </a:lnTo>
                <a:lnTo>
                  <a:pt x="98" y="108"/>
                </a:lnTo>
                <a:lnTo>
                  <a:pt x="98" y="108"/>
                </a:lnTo>
                <a:lnTo>
                  <a:pt x="102" y="108"/>
                </a:lnTo>
                <a:lnTo>
                  <a:pt x="106" y="104"/>
                </a:lnTo>
                <a:close/>
                <a:moveTo>
                  <a:pt x="128" y="352"/>
                </a:moveTo>
                <a:lnTo>
                  <a:pt x="128" y="352"/>
                </a:lnTo>
                <a:lnTo>
                  <a:pt x="134" y="344"/>
                </a:lnTo>
                <a:lnTo>
                  <a:pt x="134" y="336"/>
                </a:lnTo>
                <a:lnTo>
                  <a:pt x="134" y="336"/>
                </a:lnTo>
                <a:lnTo>
                  <a:pt x="134" y="330"/>
                </a:lnTo>
                <a:lnTo>
                  <a:pt x="128" y="322"/>
                </a:lnTo>
                <a:lnTo>
                  <a:pt x="128" y="322"/>
                </a:lnTo>
                <a:lnTo>
                  <a:pt x="122" y="318"/>
                </a:lnTo>
                <a:lnTo>
                  <a:pt x="114" y="318"/>
                </a:lnTo>
                <a:lnTo>
                  <a:pt x="108" y="318"/>
                </a:lnTo>
                <a:lnTo>
                  <a:pt x="100" y="322"/>
                </a:lnTo>
                <a:lnTo>
                  <a:pt x="100" y="322"/>
                </a:lnTo>
                <a:lnTo>
                  <a:pt x="96" y="330"/>
                </a:lnTo>
                <a:lnTo>
                  <a:pt x="94" y="336"/>
                </a:lnTo>
                <a:lnTo>
                  <a:pt x="94" y="336"/>
                </a:lnTo>
                <a:lnTo>
                  <a:pt x="96" y="344"/>
                </a:lnTo>
                <a:lnTo>
                  <a:pt x="100" y="352"/>
                </a:lnTo>
                <a:lnTo>
                  <a:pt x="100" y="352"/>
                </a:lnTo>
                <a:lnTo>
                  <a:pt x="108" y="356"/>
                </a:lnTo>
                <a:lnTo>
                  <a:pt x="114" y="356"/>
                </a:lnTo>
                <a:lnTo>
                  <a:pt x="114" y="356"/>
                </a:lnTo>
                <a:lnTo>
                  <a:pt x="122" y="356"/>
                </a:lnTo>
                <a:lnTo>
                  <a:pt x="128" y="352"/>
                </a:lnTo>
                <a:close/>
                <a:moveTo>
                  <a:pt x="122" y="44"/>
                </a:moveTo>
                <a:lnTo>
                  <a:pt x="122" y="44"/>
                </a:lnTo>
                <a:lnTo>
                  <a:pt x="126" y="38"/>
                </a:lnTo>
                <a:lnTo>
                  <a:pt x="128" y="30"/>
                </a:lnTo>
                <a:lnTo>
                  <a:pt x="128" y="30"/>
                </a:lnTo>
                <a:lnTo>
                  <a:pt x="126" y="22"/>
                </a:lnTo>
                <a:lnTo>
                  <a:pt x="122" y="16"/>
                </a:lnTo>
                <a:lnTo>
                  <a:pt x="122" y="16"/>
                </a:lnTo>
                <a:lnTo>
                  <a:pt x="116" y="12"/>
                </a:lnTo>
                <a:lnTo>
                  <a:pt x="108" y="10"/>
                </a:lnTo>
                <a:lnTo>
                  <a:pt x="100" y="12"/>
                </a:lnTo>
                <a:lnTo>
                  <a:pt x="94" y="16"/>
                </a:lnTo>
                <a:lnTo>
                  <a:pt x="94" y="16"/>
                </a:lnTo>
                <a:lnTo>
                  <a:pt x="90" y="22"/>
                </a:lnTo>
                <a:lnTo>
                  <a:pt x="88" y="30"/>
                </a:lnTo>
                <a:lnTo>
                  <a:pt x="88" y="30"/>
                </a:lnTo>
                <a:lnTo>
                  <a:pt x="90" y="38"/>
                </a:lnTo>
                <a:lnTo>
                  <a:pt x="94" y="44"/>
                </a:lnTo>
                <a:lnTo>
                  <a:pt x="94" y="44"/>
                </a:lnTo>
                <a:lnTo>
                  <a:pt x="100" y="48"/>
                </a:lnTo>
                <a:lnTo>
                  <a:pt x="108" y="50"/>
                </a:lnTo>
                <a:lnTo>
                  <a:pt x="108" y="50"/>
                </a:lnTo>
                <a:lnTo>
                  <a:pt x="116" y="48"/>
                </a:lnTo>
                <a:lnTo>
                  <a:pt x="122" y="44"/>
                </a:lnTo>
                <a:close/>
                <a:moveTo>
                  <a:pt x="56" y="74"/>
                </a:moveTo>
                <a:lnTo>
                  <a:pt x="56" y="74"/>
                </a:lnTo>
                <a:lnTo>
                  <a:pt x="60" y="68"/>
                </a:lnTo>
                <a:lnTo>
                  <a:pt x="60" y="62"/>
                </a:lnTo>
                <a:lnTo>
                  <a:pt x="60" y="62"/>
                </a:lnTo>
                <a:lnTo>
                  <a:pt x="60" y="56"/>
                </a:lnTo>
                <a:lnTo>
                  <a:pt x="56" y="52"/>
                </a:lnTo>
                <a:lnTo>
                  <a:pt x="56" y="52"/>
                </a:lnTo>
                <a:lnTo>
                  <a:pt x="50" y="48"/>
                </a:lnTo>
                <a:lnTo>
                  <a:pt x="44" y="46"/>
                </a:lnTo>
                <a:lnTo>
                  <a:pt x="38" y="48"/>
                </a:lnTo>
                <a:lnTo>
                  <a:pt x="34" y="52"/>
                </a:lnTo>
                <a:lnTo>
                  <a:pt x="34" y="52"/>
                </a:lnTo>
                <a:lnTo>
                  <a:pt x="30" y="56"/>
                </a:lnTo>
                <a:lnTo>
                  <a:pt x="28" y="62"/>
                </a:lnTo>
                <a:lnTo>
                  <a:pt x="28" y="62"/>
                </a:lnTo>
                <a:lnTo>
                  <a:pt x="30" y="68"/>
                </a:lnTo>
                <a:lnTo>
                  <a:pt x="34" y="74"/>
                </a:lnTo>
                <a:lnTo>
                  <a:pt x="34" y="74"/>
                </a:lnTo>
                <a:lnTo>
                  <a:pt x="38" y="78"/>
                </a:lnTo>
                <a:lnTo>
                  <a:pt x="44" y="78"/>
                </a:lnTo>
                <a:lnTo>
                  <a:pt x="44" y="78"/>
                </a:lnTo>
                <a:lnTo>
                  <a:pt x="50" y="78"/>
                </a:lnTo>
                <a:lnTo>
                  <a:pt x="56" y="74"/>
                </a:lnTo>
                <a:close/>
                <a:moveTo>
                  <a:pt x="208" y="386"/>
                </a:moveTo>
                <a:lnTo>
                  <a:pt x="208" y="386"/>
                </a:lnTo>
                <a:lnTo>
                  <a:pt x="200" y="394"/>
                </a:lnTo>
                <a:lnTo>
                  <a:pt x="192" y="402"/>
                </a:lnTo>
                <a:lnTo>
                  <a:pt x="182" y="406"/>
                </a:lnTo>
                <a:lnTo>
                  <a:pt x="172" y="408"/>
                </a:lnTo>
                <a:lnTo>
                  <a:pt x="44" y="408"/>
                </a:lnTo>
                <a:lnTo>
                  <a:pt x="44" y="408"/>
                </a:lnTo>
                <a:lnTo>
                  <a:pt x="34" y="406"/>
                </a:lnTo>
                <a:lnTo>
                  <a:pt x="24" y="402"/>
                </a:lnTo>
                <a:lnTo>
                  <a:pt x="16" y="394"/>
                </a:lnTo>
                <a:lnTo>
                  <a:pt x="8" y="386"/>
                </a:lnTo>
                <a:lnTo>
                  <a:pt x="8" y="386"/>
                </a:lnTo>
                <a:lnTo>
                  <a:pt x="2" y="374"/>
                </a:lnTo>
                <a:lnTo>
                  <a:pt x="0" y="362"/>
                </a:lnTo>
                <a:lnTo>
                  <a:pt x="0" y="350"/>
                </a:lnTo>
                <a:lnTo>
                  <a:pt x="4" y="338"/>
                </a:lnTo>
                <a:lnTo>
                  <a:pt x="76" y="202"/>
                </a:lnTo>
                <a:lnTo>
                  <a:pt x="76" y="136"/>
                </a:lnTo>
                <a:lnTo>
                  <a:pt x="72" y="136"/>
                </a:lnTo>
                <a:lnTo>
                  <a:pt x="72" y="136"/>
                </a:lnTo>
                <a:lnTo>
                  <a:pt x="68" y="134"/>
                </a:lnTo>
                <a:lnTo>
                  <a:pt x="64" y="132"/>
                </a:lnTo>
                <a:lnTo>
                  <a:pt x="62" y="130"/>
                </a:lnTo>
                <a:lnTo>
                  <a:pt x="62" y="126"/>
                </a:lnTo>
                <a:lnTo>
                  <a:pt x="62" y="126"/>
                </a:lnTo>
                <a:lnTo>
                  <a:pt x="62" y="122"/>
                </a:lnTo>
                <a:lnTo>
                  <a:pt x="64" y="118"/>
                </a:lnTo>
                <a:lnTo>
                  <a:pt x="68" y="116"/>
                </a:lnTo>
                <a:lnTo>
                  <a:pt x="72" y="116"/>
                </a:lnTo>
                <a:lnTo>
                  <a:pt x="86" y="116"/>
                </a:lnTo>
                <a:lnTo>
                  <a:pt x="130" y="116"/>
                </a:lnTo>
                <a:lnTo>
                  <a:pt x="144" y="116"/>
                </a:lnTo>
                <a:lnTo>
                  <a:pt x="144" y="116"/>
                </a:lnTo>
                <a:lnTo>
                  <a:pt x="148" y="116"/>
                </a:lnTo>
                <a:lnTo>
                  <a:pt x="152" y="118"/>
                </a:lnTo>
                <a:lnTo>
                  <a:pt x="154" y="122"/>
                </a:lnTo>
                <a:lnTo>
                  <a:pt x="154" y="126"/>
                </a:lnTo>
                <a:lnTo>
                  <a:pt x="154" y="126"/>
                </a:lnTo>
                <a:lnTo>
                  <a:pt x="154" y="130"/>
                </a:lnTo>
                <a:lnTo>
                  <a:pt x="152" y="132"/>
                </a:lnTo>
                <a:lnTo>
                  <a:pt x="148" y="134"/>
                </a:lnTo>
                <a:lnTo>
                  <a:pt x="144" y="136"/>
                </a:lnTo>
                <a:lnTo>
                  <a:pt x="140" y="136"/>
                </a:lnTo>
                <a:lnTo>
                  <a:pt x="140" y="202"/>
                </a:lnTo>
                <a:lnTo>
                  <a:pt x="212" y="336"/>
                </a:lnTo>
                <a:lnTo>
                  <a:pt x="212" y="336"/>
                </a:lnTo>
                <a:lnTo>
                  <a:pt x="216" y="348"/>
                </a:lnTo>
                <a:lnTo>
                  <a:pt x="216" y="362"/>
                </a:lnTo>
                <a:lnTo>
                  <a:pt x="214" y="374"/>
                </a:lnTo>
                <a:lnTo>
                  <a:pt x="208" y="386"/>
                </a:lnTo>
                <a:close/>
                <a:moveTo>
                  <a:pt x="102" y="158"/>
                </a:moveTo>
                <a:lnTo>
                  <a:pt x="102" y="158"/>
                </a:lnTo>
                <a:lnTo>
                  <a:pt x="102" y="162"/>
                </a:lnTo>
                <a:lnTo>
                  <a:pt x="104" y="166"/>
                </a:lnTo>
                <a:lnTo>
                  <a:pt x="104" y="166"/>
                </a:lnTo>
                <a:lnTo>
                  <a:pt x="108" y="168"/>
                </a:lnTo>
                <a:lnTo>
                  <a:pt x="114" y="170"/>
                </a:lnTo>
                <a:lnTo>
                  <a:pt x="114" y="170"/>
                </a:lnTo>
                <a:lnTo>
                  <a:pt x="118" y="168"/>
                </a:lnTo>
                <a:lnTo>
                  <a:pt x="122" y="166"/>
                </a:lnTo>
                <a:lnTo>
                  <a:pt x="122" y="166"/>
                </a:lnTo>
                <a:lnTo>
                  <a:pt x="124" y="162"/>
                </a:lnTo>
                <a:lnTo>
                  <a:pt x="126" y="158"/>
                </a:lnTo>
                <a:lnTo>
                  <a:pt x="126" y="158"/>
                </a:lnTo>
                <a:lnTo>
                  <a:pt x="124" y="152"/>
                </a:lnTo>
                <a:lnTo>
                  <a:pt x="122" y="148"/>
                </a:lnTo>
                <a:lnTo>
                  <a:pt x="122" y="148"/>
                </a:lnTo>
                <a:lnTo>
                  <a:pt x="118" y="146"/>
                </a:lnTo>
                <a:lnTo>
                  <a:pt x="114" y="146"/>
                </a:lnTo>
                <a:lnTo>
                  <a:pt x="108" y="146"/>
                </a:lnTo>
                <a:lnTo>
                  <a:pt x="104" y="148"/>
                </a:lnTo>
                <a:lnTo>
                  <a:pt x="104" y="148"/>
                </a:lnTo>
                <a:lnTo>
                  <a:pt x="102" y="152"/>
                </a:lnTo>
                <a:lnTo>
                  <a:pt x="102" y="158"/>
                </a:lnTo>
                <a:close/>
                <a:moveTo>
                  <a:pt x="66" y="262"/>
                </a:moveTo>
                <a:lnTo>
                  <a:pt x="66" y="262"/>
                </a:lnTo>
                <a:lnTo>
                  <a:pt x="68" y="268"/>
                </a:lnTo>
                <a:lnTo>
                  <a:pt x="72" y="276"/>
                </a:lnTo>
                <a:lnTo>
                  <a:pt x="72" y="276"/>
                </a:lnTo>
                <a:lnTo>
                  <a:pt x="80" y="280"/>
                </a:lnTo>
                <a:lnTo>
                  <a:pt x="86" y="282"/>
                </a:lnTo>
                <a:lnTo>
                  <a:pt x="86" y="282"/>
                </a:lnTo>
                <a:lnTo>
                  <a:pt x="94" y="280"/>
                </a:lnTo>
                <a:lnTo>
                  <a:pt x="100" y="276"/>
                </a:lnTo>
                <a:lnTo>
                  <a:pt x="100" y="276"/>
                </a:lnTo>
                <a:lnTo>
                  <a:pt x="106" y="268"/>
                </a:lnTo>
                <a:lnTo>
                  <a:pt x="106" y="262"/>
                </a:lnTo>
                <a:lnTo>
                  <a:pt x="106" y="262"/>
                </a:lnTo>
                <a:lnTo>
                  <a:pt x="106" y="254"/>
                </a:lnTo>
                <a:lnTo>
                  <a:pt x="100" y="248"/>
                </a:lnTo>
                <a:lnTo>
                  <a:pt x="100" y="248"/>
                </a:lnTo>
                <a:lnTo>
                  <a:pt x="94" y="242"/>
                </a:lnTo>
                <a:lnTo>
                  <a:pt x="86" y="242"/>
                </a:lnTo>
                <a:lnTo>
                  <a:pt x="80" y="242"/>
                </a:lnTo>
                <a:lnTo>
                  <a:pt x="72" y="248"/>
                </a:lnTo>
                <a:lnTo>
                  <a:pt x="72" y="248"/>
                </a:lnTo>
                <a:lnTo>
                  <a:pt x="68" y="254"/>
                </a:lnTo>
                <a:lnTo>
                  <a:pt x="66" y="262"/>
                </a:lnTo>
                <a:close/>
                <a:moveTo>
                  <a:pt x="196" y="344"/>
                </a:moveTo>
                <a:lnTo>
                  <a:pt x="174" y="304"/>
                </a:lnTo>
                <a:lnTo>
                  <a:pt x="174" y="304"/>
                </a:lnTo>
                <a:lnTo>
                  <a:pt x="156" y="306"/>
                </a:lnTo>
                <a:lnTo>
                  <a:pt x="136" y="308"/>
                </a:lnTo>
                <a:lnTo>
                  <a:pt x="136" y="308"/>
                </a:lnTo>
                <a:lnTo>
                  <a:pt x="136" y="308"/>
                </a:lnTo>
                <a:lnTo>
                  <a:pt x="136" y="308"/>
                </a:lnTo>
                <a:lnTo>
                  <a:pt x="138" y="304"/>
                </a:lnTo>
                <a:lnTo>
                  <a:pt x="140" y="298"/>
                </a:lnTo>
                <a:lnTo>
                  <a:pt x="140" y="298"/>
                </a:lnTo>
                <a:lnTo>
                  <a:pt x="138" y="294"/>
                </a:lnTo>
                <a:lnTo>
                  <a:pt x="136" y="290"/>
                </a:lnTo>
                <a:lnTo>
                  <a:pt x="136" y="290"/>
                </a:lnTo>
                <a:lnTo>
                  <a:pt x="132" y="288"/>
                </a:lnTo>
                <a:lnTo>
                  <a:pt x="128" y="288"/>
                </a:lnTo>
                <a:lnTo>
                  <a:pt x="124" y="288"/>
                </a:lnTo>
                <a:lnTo>
                  <a:pt x="120" y="290"/>
                </a:lnTo>
                <a:lnTo>
                  <a:pt x="120" y="290"/>
                </a:lnTo>
                <a:lnTo>
                  <a:pt x="116" y="294"/>
                </a:lnTo>
                <a:lnTo>
                  <a:pt x="116" y="298"/>
                </a:lnTo>
                <a:lnTo>
                  <a:pt x="116" y="298"/>
                </a:lnTo>
                <a:lnTo>
                  <a:pt x="116" y="302"/>
                </a:lnTo>
                <a:lnTo>
                  <a:pt x="118" y="306"/>
                </a:lnTo>
                <a:lnTo>
                  <a:pt x="118" y="306"/>
                </a:lnTo>
                <a:lnTo>
                  <a:pt x="100" y="302"/>
                </a:lnTo>
                <a:lnTo>
                  <a:pt x="100" y="302"/>
                </a:lnTo>
                <a:lnTo>
                  <a:pt x="82" y="298"/>
                </a:lnTo>
                <a:lnTo>
                  <a:pt x="82" y="298"/>
                </a:lnTo>
                <a:lnTo>
                  <a:pt x="60" y="296"/>
                </a:lnTo>
                <a:lnTo>
                  <a:pt x="60" y="296"/>
                </a:lnTo>
                <a:lnTo>
                  <a:pt x="46" y="298"/>
                </a:lnTo>
                <a:lnTo>
                  <a:pt x="20" y="346"/>
                </a:lnTo>
                <a:lnTo>
                  <a:pt x="20" y="346"/>
                </a:lnTo>
                <a:lnTo>
                  <a:pt x="18" y="352"/>
                </a:lnTo>
                <a:lnTo>
                  <a:pt x="18" y="360"/>
                </a:lnTo>
                <a:lnTo>
                  <a:pt x="20" y="368"/>
                </a:lnTo>
                <a:lnTo>
                  <a:pt x="24" y="376"/>
                </a:lnTo>
                <a:lnTo>
                  <a:pt x="24" y="376"/>
                </a:lnTo>
                <a:lnTo>
                  <a:pt x="28" y="382"/>
                </a:lnTo>
                <a:lnTo>
                  <a:pt x="32" y="386"/>
                </a:lnTo>
                <a:lnTo>
                  <a:pt x="38" y="388"/>
                </a:lnTo>
                <a:lnTo>
                  <a:pt x="44" y="390"/>
                </a:lnTo>
                <a:lnTo>
                  <a:pt x="172" y="390"/>
                </a:lnTo>
                <a:lnTo>
                  <a:pt x="172" y="390"/>
                </a:lnTo>
                <a:lnTo>
                  <a:pt x="178" y="388"/>
                </a:lnTo>
                <a:lnTo>
                  <a:pt x="184" y="386"/>
                </a:lnTo>
                <a:lnTo>
                  <a:pt x="188" y="382"/>
                </a:lnTo>
                <a:lnTo>
                  <a:pt x="192" y="376"/>
                </a:lnTo>
                <a:lnTo>
                  <a:pt x="192" y="376"/>
                </a:lnTo>
                <a:lnTo>
                  <a:pt x="196" y="368"/>
                </a:lnTo>
                <a:lnTo>
                  <a:pt x="198" y="360"/>
                </a:lnTo>
                <a:lnTo>
                  <a:pt x="198" y="352"/>
                </a:lnTo>
                <a:lnTo>
                  <a:pt x="196" y="34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vert="horz" wrap="square" lIns="82040" tIns="41020" rIns="82040" bIns="410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gray">
          <a:xfrm>
            <a:off x="584271" y="6310897"/>
            <a:ext cx="710130" cy="1748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299" tIns="41989" rIns="32299" bIns="41989" rtlCol="0" anchor="ctr" anchorCtr="0"/>
          <a:lstStyle/>
          <a:p>
            <a:pPr indent="-84034" algn="ctr">
              <a:lnSpc>
                <a:spcPct val="90000"/>
              </a:lnSpc>
              <a:spcBef>
                <a:spcPct val="20000"/>
              </a:spcBef>
              <a:tabLst>
                <a:tab pos="401654" algn="l"/>
              </a:tabLst>
            </a:pPr>
            <a:r>
              <a:rPr lang="en-US" altLang="ko-KR" sz="1100" b="1" dirty="0" smtClean="0">
                <a:solidFill>
                  <a:schemeClr val="tx1"/>
                </a:solidFill>
              </a:rPr>
              <a:t>Citizens</a:t>
            </a:r>
            <a:endParaRPr lang="de-DE" altLang="ko-KR" sz="1100" b="1" dirty="0">
              <a:solidFill>
                <a:schemeClr val="tx1"/>
              </a:solidFill>
            </a:endParaRPr>
          </a:p>
        </p:txBody>
      </p:sp>
      <p:sp>
        <p:nvSpPr>
          <p:cNvPr id="46" name="Freeform 165"/>
          <p:cNvSpPr>
            <a:spLocks/>
          </p:cNvSpPr>
          <p:nvPr/>
        </p:nvSpPr>
        <p:spPr bwMode="auto">
          <a:xfrm>
            <a:off x="4363708" y="5995900"/>
            <a:ext cx="294499" cy="285824"/>
          </a:xfrm>
          <a:custGeom>
            <a:avLst/>
            <a:gdLst>
              <a:gd name="T0" fmla="*/ 304 w 320"/>
              <a:gd name="T1" fmla="*/ 108 h 320"/>
              <a:gd name="T2" fmla="*/ 212 w 320"/>
              <a:gd name="T3" fmla="*/ 108 h 320"/>
              <a:gd name="T4" fmla="*/ 212 w 320"/>
              <a:gd name="T5" fmla="*/ 16 h 320"/>
              <a:gd name="T6" fmla="*/ 212 w 320"/>
              <a:gd name="T7" fmla="*/ 16 h 320"/>
              <a:gd name="T8" fmla="*/ 210 w 320"/>
              <a:gd name="T9" fmla="*/ 10 h 320"/>
              <a:gd name="T10" fmla="*/ 208 w 320"/>
              <a:gd name="T11" fmla="*/ 4 h 320"/>
              <a:gd name="T12" fmla="*/ 202 w 320"/>
              <a:gd name="T13" fmla="*/ 2 h 320"/>
              <a:gd name="T14" fmla="*/ 196 w 320"/>
              <a:gd name="T15" fmla="*/ 0 h 320"/>
              <a:gd name="T16" fmla="*/ 124 w 320"/>
              <a:gd name="T17" fmla="*/ 0 h 320"/>
              <a:gd name="T18" fmla="*/ 124 w 320"/>
              <a:gd name="T19" fmla="*/ 0 h 320"/>
              <a:gd name="T20" fmla="*/ 118 w 320"/>
              <a:gd name="T21" fmla="*/ 2 h 320"/>
              <a:gd name="T22" fmla="*/ 112 w 320"/>
              <a:gd name="T23" fmla="*/ 4 h 320"/>
              <a:gd name="T24" fmla="*/ 110 w 320"/>
              <a:gd name="T25" fmla="*/ 10 h 320"/>
              <a:gd name="T26" fmla="*/ 108 w 320"/>
              <a:gd name="T27" fmla="*/ 16 h 320"/>
              <a:gd name="T28" fmla="*/ 108 w 320"/>
              <a:gd name="T29" fmla="*/ 108 h 320"/>
              <a:gd name="T30" fmla="*/ 16 w 320"/>
              <a:gd name="T31" fmla="*/ 108 h 320"/>
              <a:gd name="T32" fmla="*/ 16 w 320"/>
              <a:gd name="T33" fmla="*/ 108 h 320"/>
              <a:gd name="T34" fmla="*/ 10 w 320"/>
              <a:gd name="T35" fmla="*/ 110 h 320"/>
              <a:gd name="T36" fmla="*/ 4 w 320"/>
              <a:gd name="T37" fmla="*/ 112 h 320"/>
              <a:gd name="T38" fmla="*/ 2 w 320"/>
              <a:gd name="T39" fmla="*/ 118 h 320"/>
              <a:gd name="T40" fmla="*/ 0 w 320"/>
              <a:gd name="T41" fmla="*/ 124 h 320"/>
              <a:gd name="T42" fmla="*/ 0 w 320"/>
              <a:gd name="T43" fmla="*/ 196 h 320"/>
              <a:gd name="T44" fmla="*/ 0 w 320"/>
              <a:gd name="T45" fmla="*/ 196 h 320"/>
              <a:gd name="T46" fmla="*/ 2 w 320"/>
              <a:gd name="T47" fmla="*/ 202 h 320"/>
              <a:gd name="T48" fmla="*/ 4 w 320"/>
              <a:gd name="T49" fmla="*/ 208 h 320"/>
              <a:gd name="T50" fmla="*/ 10 w 320"/>
              <a:gd name="T51" fmla="*/ 210 h 320"/>
              <a:gd name="T52" fmla="*/ 16 w 320"/>
              <a:gd name="T53" fmla="*/ 212 h 320"/>
              <a:gd name="T54" fmla="*/ 108 w 320"/>
              <a:gd name="T55" fmla="*/ 212 h 320"/>
              <a:gd name="T56" fmla="*/ 108 w 320"/>
              <a:gd name="T57" fmla="*/ 304 h 320"/>
              <a:gd name="T58" fmla="*/ 108 w 320"/>
              <a:gd name="T59" fmla="*/ 304 h 320"/>
              <a:gd name="T60" fmla="*/ 110 w 320"/>
              <a:gd name="T61" fmla="*/ 310 h 320"/>
              <a:gd name="T62" fmla="*/ 112 w 320"/>
              <a:gd name="T63" fmla="*/ 316 h 320"/>
              <a:gd name="T64" fmla="*/ 118 w 320"/>
              <a:gd name="T65" fmla="*/ 318 h 320"/>
              <a:gd name="T66" fmla="*/ 124 w 320"/>
              <a:gd name="T67" fmla="*/ 320 h 320"/>
              <a:gd name="T68" fmla="*/ 196 w 320"/>
              <a:gd name="T69" fmla="*/ 320 h 320"/>
              <a:gd name="T70" fmla="*/ 196 w 320"/>
              <a:gd name="T71" fmla="*/ 320 h 320"/>
              <a:gd name="T72" fmla="*/ 202 w 320"/>
              <a:gd name="T73" fmla="*/ 318 h 320"/>
              <a:gd name="T74" fmla="*/ 208 w 320"/>
              <a:gd name="T75" fmla="*/ 316 h 320"/>
              <a:gd name="T76" fmla="*/ 210 w 320"/>
              <a:gd name="T77" fmla="*/ 310 h 320"/>
              <a:gd name="T78" fmla="*/ 212 w 320"/>
              <a:gd name="T79" fmla="*/ 304 h 320"/>
              <a:gd name="T80" fmla="*/ 212 w 320"/>
              <a:gd name="T81" fmla="*/ 212 h 320"/>
              <a:gd name="T82" fmla="*/ 304 w 320"/>
              <a:gd name="T83" fmla="*/ 212 h 320"/>
              <a:gd name="T84" fmla="*/ 304 w 320"/>
              <a:gd name="T85" fmla="*/ 212 h 320"/>
              <a:gd name="T86" fmla="*/ 310 w 320"/>
              <a:gd name="T87" fmla="*/ 210 h 320"/>
              <a:gd name="T88" fmla="*/ 316 w 320"/>
              <a:gd name="T89" fmla="*/ 208 h 320"/>
              <a:gd name="T90" fmla="*/ 318 w 320"/>
              <a:gd name="T91" fmla="*/ 202 h 320"/>
              <a:gd name="T92" fmla="*/ 320 w 320"/>
              <a:gd name="T93" fmla="*/ 196 h 320"/>
              <a:gd name="T94" fmla="*/ 320 w 320"/>
              <a:gd name="T95" fmla="*/ 124 h 320"/>
              <a:gd name="T96" fmla="*/ 320 w 320"/>
              <a:gd name="T97" fmla="*/ 124 h 320"/>
              <a:gd name="T98" fmla="*/ 318 w 320"/>
              <a:gd name="T99" fmla="*/ 118 h 320"/>
              <a:gd name="T100" fmla="*/ 316 w 320"/>
              <a:gd name="T101" fmla="*/ 112 h 320"/>
              <a:gd name="T102" fmla="*/ 310 w 320"/>
              <a:gd name="T103" fmla="*/ 110 h 320"/>
              <a:gd name="T104" fmla="*/ 304 w 320"/>
              <a:gd name="T105" fmla="*/ 108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0" h="320">
                <a:moveTo>
                  <a:pt x="304" y="108"/>
                </a:moveTo>
                <a:lnTo>
                  <a:pt x="212" y="108"/>
                </a:lnTo>
                <a:lnTo>
                  <a:pt x="212" y="16"/>
                </a:lnTo>
                <a:lnTo>
                  <a:pt x="212" y="16"/>
                </a:lnTo>
                <a:lnTo>
                  <a:pt x="210" y="10"/>
                </a:lnTo>
                <a:lnTo>
                  <a:pt x="208" y="4"/>
                </a:lnTo>
                <a:lnTo>
                  <a:pt x="202" y="2"/>
                </a:lnTo>
                <a:lnTo>
                  <a:pt x="196" y="0"/>
                </a:lnTo>
                <a:lnTo>
                  <a:pt x="124" y="0"/>
                </a:lnTo>
                <a:lnTo>
                  <a:pt x="124" y="0"/>
                </a:lnTo>
                <a:lnTo>
                  <a:pt x="118" y="2"/>
                </a:lnTo>
                <a:lnTo>
                  <a:pt x="112" y="4"/>
                </a:lnTo>
                <a:lnTo>
                  <a:pt x="110" y="10"/>
                </a:lnTo>
                <a:lnTo>
                  <a:pt x="108" y="16"/>
                </a:lnTo>
                <a:lnTo>
                  <a:pt x="108" y="108"/>
                </a:lnTo>
                <a:lnTo>
                  <a:pt x="16" y="108"/>
                </a:lnTo>
                <a:lnTo>
                  <a:pt x="16" y="108"/>
                </a:lnTo>
                <a:lnTo>
                  <a:pt x="10" y="110"/>
                </a:lnTo>
                <a:lnTo>
                  <a:pt x="4" y="112"/>
                </a:lnTo>
                <a:lnTo>
                  <a:pt x="2" y="118"/>
                </a:lnTo>
                <a:lnTo>
                  <a:pt x="0" y="124"/>
                </a:lnTo>
                <a:lnTo>
                  <a:pt x="0" y="196"/>
                </a:lnTo>
                <a:lnTo>
                  <a:pt x="0" y="196"/>
                </a:lnTo>
                <a:lnTo>
                  <a:pt x="2" y="202"/>
                </a:lnTo>
                <a:lnTo>
                  <a:pt x="4" y="208"/>
                </a:lnTo>
                <a:lnTo>
                  <a:pt x="10" y="210"/>
                </a:lnTo>
                <a:lnTo>
                  <a:pt x="16" y="212"/>
                </a:lnTo>
                <a:lnTo>
                  <a:pt x="108" y="212"/>
                </a:lnTo>
                <a:lnTo>
                  <a:pt x="108" y="304"/>
                </a:lnTo>
                <a:lnTo>
                  <a:pt x="108" y="304"/>
                </a:lnTo>
                <a:lnTo>
                  <a:pt x="110" y="310"/>
                </a:lnTo>
                <a:lnTo>
                  <a:pt x="112" y="316"/>
                </a:lnTo>
                <a:lnTo>
                  <a:pt x="118" y="318"/>
                </a:lnTo>
                <a:lnTo>
                  <a:pt x="124" y="320"/>
                </a:lnTo>
                <a:lnTo>
                  <a:pt x="196" y="320"/>
                </a:lnTo>
                <a:lnTo>
                  <a:pt x="196" y="320"/>
                </a:lnTo>
                <a:lnTo>
                  <a:pt x="202" y="318"/>
                </a:lnTo>
                <a:lnTo>
                  <a:pt x="208" y="316"/>
                </a:lnTo>
                <a:lnTo>
                  <a:pt x="210" y="310"/>
                </a:lnTo>
                <a:lnTo>
                  <a:pt x="212" y="304"/>
                </a:lnTo>
                <a:lnTo>
                  <a:pt x="212" y="212"/>
                </a:lnTo>
                <a:lnTo>
                  <a:pt x="304" y="212"/>
                </a:lnTo>
                <a:lnTo>
                  <a:pt x="304" y="212"/>
                </a:lnTo>
                <a:lnTo>
                  <a:pt x="310" y="210"/>
                </a:lnTo>
                <a:lnTo>
                  <a:pt x="316" y="208"/>
                </a:lnTo>
                <a:lnTo>
                  <a:pt x="318" y="202"/>
                </a:lnTo>
                <a:lnTo>
                  <a:pt x="320" y="196"/>
                </a:lnTo>
                <a:lnTo>
                  <a:pt x="320" y="124"/>
                </a:lnTo>
                <a:lnTo>
                  <a:pt x="320" y="124"/>
                </a:lnTo>
                <a:lnTo>
                  <a:pt x="318" y="118"/>
                </a:lnTo>
                <a:lnTo>
                  <a:pt x="316" y="112"/>
                </a:lnTo>
                <a:lnTo>
                  <a:pt x="310" y="110"/>
                </a:lnTo>
                <a:lnTo>
                  <a:pt x="304" y="10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82040" tIns="41020" rIns="82040" bIns="41020" numCol="1" anchor="t" anchorCtr="0" compatLnSpc="1">
            <a:prstTxWarp prst="textNoShape">
              <a:avLst/>
            </a:prstTxWarp>
          </a:bodyPr>
          <a:lstStyle/>
          <a:p>
            <a:endParaRPr lang="ko-KR" altLang="en-US" b="1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gray">
          <a:xfrm>
            <a:off x="2348610" y="6305917"/>
            <a:ext cx="974260" cy="1848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299" tIns="41989" rIns="32299" bIns="41989" rtlCol="0" anchor="ctr" anchorCtr="0"/>
          <a:lstStyle/>
          <a:p>
            <a:pPr indent="-84034" algn="ctr">
              <a:lnSpc>
                <a:spcPct val="90000"/>
              </a:lnSpc>
              <a:spcBef>
                <a:spcPct val="20000"/>
              </a:spcBef>
              <a:tabLst>
                <a:tab pos="401654" algn="l"/>
              </a:tabLst>
            </a:pPr>
            <a:r>
              <a:rPr lang="en-US" altLang="ko-KR" sz="1100" b="1" dirty="0" smtClean="0">
                <a:solidFill>
                  <a:schemeClr val="tx1"/>
                </a:solidFill>
              </a:rPr>
              <a:t>Government</a:t>
            </a:r>
            <a:endParaRPr lang="de-DE" altLang="ko-KR" sz="1100" b="1" dirty="0">
              <a:solidFill>
                <a:schemeClr val="tx1"/>
              </a:solidFill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gray">
          <a:xfrm>
            <a:off x="6669262" y="6305917"/>
            <a:ext cx="700094" cy="1798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299" tIns="41989" rIns="32299" bIns="41989" rtlCol="0" anchor="ctr" anchorCtr="0"/>
          <a:lstStyle/>
          <a:p>
            <a:pPr indent="-84034" algn="ctr">
              <a:lnSpc>
                <a:spcPct val="90000"/>
              </a:lnSpc>
              <a:spcBef>
                <a:spcPct val="20000"/>
              </a:spcBef>
              <a:tabLst>
                <a:tab pos="401654" algn="l"/>
              </a:tabLst>
            </a:pPr>
            <a:r>
              <a:rPr lang="en-US" altLang="ko-KR" sz="1100" b="1" dirty="0" smtClean="0">
                <a:solidFill>
                  <a:schemeClr val="tx1"/>
                </a:solidFill>
              </a:rPr>
              <a:t>Academia</a:t>
            </a:r>
            <a:endParaRPr lang="de-DE" altLang="ko-KR" sz="1100" b="1" dirty="0">
              <a:solidFill>
                <a:schemeClr val="tx1"/>
              </a:solidFill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gray">
          <a:xfrm>
            <a:off x="4141440" y="6270886"/>
            <a:ext cx="756550" cy="25486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299" tIns="41989" rIns="32299" bIns="41989" rtlCol="0" anchor="ctr" anchorCtr="0"/>
          <a:lstStyle/>
          <a:p>
            <a:pPr indent="-84034" algn="ctr">
              <a:lnSpc>
                <a:spcPct val="90000"/>
              </a:lnSpc>
              <a:spcBef>
                <a:spcPct val="20000"/>
              </a:spcBef>
              <a:tabLst>
                <a:tab pos="401654" algn="l"/>
              </a:tabLst>
            </a:pPr>
            <a:r>
              <a:rPr lang="de-DE" altLang="ko-KR" sz="1100" b="1" dirty="0" smtClean="0">
                <a:solidFill>
                  <a:schemeClr val="tx1"/>
                </a:solidFill>
              </a:rPr>
              <a:t>Clinitians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6104396" y="6305917"/>
            <a:ext cx="576906" cy="1848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299" tIns="41989" rIns="32299" bIns="41989" rtlCol="0" anchor="ctr" anchorCtr="0"/>
          <a:lstStyle/>
          <a:p>
            <a:pPr indent="-84034" algn="ctr">
              <a:lnSpc>
                <a:spcPct val="90000"/>
              </a:lnSpc>
              <a:spcBef>
                <a:spcPct val="20000"/>
              </a:spcBef>
              <a:tabLst>
                <a:tab pos="401654" algn="l"/>
              </a:tabLst>
            </a:pPr>
            <a:r>
              <a:rPr lang="en-US" altLang="ko-KR" sz="1100" b="1" dirty="0" smtClean="0">
                <a:solidFill>
                  <a:schemeClr val="tx1"/>
                </a:solidFill>
              </a:rPr>
              <a:t>Industry</a:t>
            </a:r>
            <a:endParaRPr lang="de-DE" altLang="ko-KR" sz="11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16293" y="6042798"/>
            <a:ext cx="454224" cy="262890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tabLst>
                <a:tab pos="401654" algn="l"/>
              </a:tabLst>
            </a:pPr>
            <a:r>
              <a:rPr lang="en-US" altLang="ko-KR" sz="1300" b="1" dirty="0" smtClean="0"/>
              <a:t>PHR</a:t>
            </a:r>
            <a:endParaRPr lang="en-US" altLang="ko-KR" sz="1300" b="1" dirty="0"/>
          </a:p>
        </p:txBody>
      </p:sp>
      <p:sp>
        <p:nvSpPr>
          <p:cNvPr id="52" name="직사각형 51"/>
          <p:cNvSpPr/>
          <p:nvPr/>
        </p:nvSpPr>
        <p:spPr>
          <a:xfrm>
            <a:off x="2779968" y="6042798"/>
            <a:ext cx="1085807" cy="262890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tabLst>
                <a:tab pos="401654" algn="l"/>
              </a:tabLst>
            </a:pPr>
            <a:r>
              <a:rPr lang="en-US" altLang="ko-KR" sz="1300" b="1" dirty="0" smtClean="0"/>
              <a:t>Public Health</a:t>
            </a:r>
            <a:endParaRPr lang="en-US" altLang="ko-KR" sz="1300" b="1" dirty="0"/>
          </a:p>
        </p:txBody>
      </p:sp>
      <p:sp>
        <p:nvSpPr>
          <p:cNvPr id="53" name="직사각형 52"/>
          <p:cNvSpPr/>
          <p:nvPr/>
        </p:nvSpPr>
        <p:spPr>
          <a:xfrm>
            <a:off x="4786610" y="6042798"/>
            <a:ext cx="516740" cy="262890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tabLst>
                <a:tab pos="401654" algn="l"/>
              </a:tabLst>
            </a:pPr>
            <a:r>
              <a:rPr lang="en-US" altLang="ko-KR" sz="1300" b="1" dirty="0" smtClean="0"/>
              <a:t>CDSS</a:t>
            </a:r>
            <a:endParaRPr lang="en-US" altLang="ko-KR" sz="1300" b="1" dirty="0"/>
          </a:p>
        </p:txBody>
      </p:sp>
      <p:sp>
        <p:nvSpPr>
          <p:cNvPr id="54" name="직사각형 53"/>
          <p:cNvSpPr/>
          <p:nvPr/>
        </p:nvSpPr>
        <p:spPr>
          <a:xfrm>
            <a:off x="7376005" y="6042798"/>
            <a:ext cx="1389672" cy="48295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01654" algn="l"/>
              </a:tabLst>
            </a:pPr>
            <a:r>
              <a:rPr lang="en-US" altLang="ko-KR" sz="1300" b="1" dirty="0" smtClean="0"/>
              <a:t>Research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01654" algn="l"/>
              </a:tabLst>
            </a:pPr>
            <a:r>
              <a:rPr lang="en-US" altLang="ko-KR" sz="1300" b="1" dirty="0" smtClean="0"/>
              <a:t>Development</a:t>
            </a:r>
            <a:endParaRPr lang="en-US" altLang="ko-KR" sz="1300" b="1" dirty="0"/>
          </a:p>
        </p:txBody>
      </p:sp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1241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+mn-lt"/>
              </a:rPr>
              <a:t>National Infrastructure for Clinical Data Sharing and Secondary Use</a:t>
            </a:r>
            <a:endParaRPr lang="ko-KR" altLang="en-US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94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4912</TotalTime>
  <Words>269</Words>
  <Application>Microsoft Office PowerPoint</Application>
  <PresentationFormat>화면 슬라이드 쇼(4:3)</PresentationFormat>
  <Paragraphs>97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HY견고딕</vt:lpstr>
      <vt:lpstr>맑은 고딕</vt:lpstr>
      <vt:lpstr>Arial</vt:lpstr>
      <vt:lpstr>Calibri</vt:lpstr>
      <vt:lpstr>Calibri Light</vt:lpstr>
      <vt:lpstr>Georgia</vt:lpstr>
      <vt:lpstr>Office 테마</vt:lpstr>
      <vt:lpstr>Application of the OHDSI CDM on Korean Healthcare System</vt:lpstr>
      <vt:lpstr>Construction of a de-identified and integrated clinical data warehouse and analysis system</vt:lpstr>
      <vt:lpstr>Development of an open-innovative clinical data visualization and analysis service based on OHDSI</vt:lpstr>
      <vt:lpstr>Outcome database construction</vt:lpstr>
      <vt:lpstr>National Infrastructure for Clinical Data Sharing and Secondary Use</vt:lpstr>
      <vt:lpstr>National Infrastructure for Clinical Data Sharing and Secondary Use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EMR based Clinical Outcome Modeling &amp; Simulation</dc:title>
  <dc:creator>윤덕용</dc:creator>
  <cp:lastModifiedBy>PARK</cp:lastModifiedBy>
  <cp:revision>139</cp:revision>
  <dcterms:created xsi:type="dcterms:W3CDTF">2015-05-22T01:53:21Z</dcterms:created>
  <dcterms:modified xsi:type="dcterms:W3CDTF">2015-10-28T04:01:09Z</dcterms:modified>
</cp:coreProperties>
</file>